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423" r:id="rId2"/>
    <p:sldId id="449" r:id="rId3"/>
    <p:sldId id="450" r:id="rId4"/>
    <p:sldId id="594" r:id="rId5"/>
    <p:sldId id="590" r:id="rId6"/>
    <p:sldId id="591" r:id="rId7"/>
    <p:sldId id="592" r:id="rId8"/>
    <p:sldId id="585" r:id="rId9"/>
    <p:sldId id="586" r:id="rId10"/>
    <p:sldId id="587" r:id="rId11"/>
    <p:sldId id="588" r:id="rId12"/>
    <p:sldId id="589" r:id="rId13"/>
    <p:sldId id="593" r:id="rId14"/>
    <p:sldId id="460" r:id="rId15"/>
    <p:sldId id="491" r:id="rId16"/>
    <p:sldId id="534" r:id="rId17"/>
    <p:sldId id="492" r:id="rId18"/>
    <p:sldId id="558" r:id="rId19"/>
    <p:sldId id="559" r:id="rId20"/>
    <p:sldId id="495" r:id="rId21"/>
    <p:sldId id="560" r:id="rId22"/>
    <p:sldId id="561" r:id="rId23"/>
    <p:sldId id="562" r:id="rId24"/>
    <p:sldId id="563" r:id="rId25"/>
    <p:sldId id="564" r:id="rId26"/>
    <p:sldId id="503" r:id="rId27"/>
    <p:sldId id="565" r:id="rId28"/>
    <p:sldId id="566" r:id="rId29"/>
    <p:sldId id="567" r:id="rId30"/>
    <p:sldId id="508" r:id="rId31"/>
    <p:sldId id="568" r:id="rId32"/>
    <p:sldId id="569" r:id="rId33"/>
    <p:sldId id="570" r:id="rId34"/>
    <p:sldId id="513" r:id="rId35"/>
    <p:sldId id="535" r:id="rId36"/>
    <p:sldId id="514" r:id="rId37"/>
    <p:sldId id="571" r:id="rId38"/>
    <p:sldId id="572" r:id="rId39"/>
    <p:sldId id="517" r:id="rId40"/>
    <p:sldId id="573" r:id="rId41"/>
    <p:sldId id="574" r:id="rId42"/>
    <p:sldId id="575" r:id="rId43"/>
    <p:sldId id="576" r:id="rId44"/>
    <p:sldId id="577" r:id="rId45"/>
    <p:sldId id="578" r:id="rId46"/>
    <p:sldId id="524" r:id="rId47"/>
    <p:sldId id="579" r:id="rId48"/>
    <p:sldId id="580" r:id="rId49"/>
    <p:sldId id="581" r:id="rId50"/>
    <p:sldId id="529" r:id="rId51"/>
    <p:sldId id="582" r:id="rId52"/>
    <p:sldId id="583" r:id="rId53"/>
    <p:sldId id="584" r:id="rId54"/>
    <p:sldId id="607" r:id="rId55"/>
    <p:sldId id="595" r:id="rId56"/>
    <p:sldId id="596" r:id="rId57"/>
    <p:sldId id="597" r:id="rId58"/>
    <p:sldId id="598" r:id="rId59"/>
    <p:sldId id="599" r:id="rId60"/>
    <p:sldId id="600" r:id="rId61"/>
    <p:sldId id="601" r:id="rId62"/>
    <p:sldId id="602" r:id="rId63"/>
    <p:sldId id="603" r:id="rId64"/>
    <p:sldId id="604" r:id="rId65"/>
    <p:sldId id="605" r:id="rId66"/>
    <p:sldId id="606" r:id="rId67"/>
    <p:sldId id="435" r:id="rId6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4646"/>
  </p:normalViewPr>
  <p:slideViewPr>
    <p:cSldViewPr snapToGrid="0" snapToObjects="1">
      <p:cViewPr varScale="1">
        <p:scale>
          <a:sx n="68" d="100"/>
          <a:sy n="68" d="100"/>
        </p:scale>
        <p:origin x="-4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Vnegogogo\Desktop\M&amp;E%20Reports%20-%20data%20analysis%20202122%20FY\Q1\Narrative%20report%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Vnegogogo\Desktop\M&amp;E%20Reports%20-%20data%20analysis%20202122%20FY\Q1\Narrative%20report%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negogogo\Desktop\M&amp;E%20Reports%20-%20data%20analysis%20202122%20FY\Q1\Narrative%20report%20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Vnegogogo\Desktop\M&amp;E%20Reports%20-%20data%20analysis%20202122%20FY\Q1\Narrative%20report%20analysis.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chemeClr val="dk1"/>
                </a:solidFill>
                <a:latin typeface="+mn-lt"/>
                <a:ea typeface="+mn-ea"/>
                <a:cs typeface="+mn-cs"/>
              </a:defRPr>
            </a:pPr>
            <a:r>
              <a:rPr lang="en-ZA" sz="1400" b="1" i="0" baseline="0" dirty="0">
                <a:solidFill>
                  <a:schemeClr val="dk1"/>
                </a:solidFill>
                <a:effectLst/>
                <a:latin typeface="Arial Narrow" panose="020B0606020202030204" pitchFamily="34" charset="0"/>
                <a:ea typeface="+mn-ea"/>
                <a:cs typeface="+mn-cs"/>
              </a:rPr>
              <a:t>Percentage targets Achieved and Not Achieved (APP): 1st Quarter (2021/22 FY)</a:t>
            </a:r>
            <a:endParaRPr lang="en-ZA" sz="1400" dirty="0">
              <a:effectLst/>
              <a:latin typeface="Arial Narrow" panose="020B0606020202030204" pitchFamily="34" charset="0"/>
            </a:endParaRPr>
          </a:p>
        </c:rich>
      </c:tx>
      <c:layout>
        <c:manualLayout>
          <c:xMode val="edge"/>
          <c:yMode val="edge"/>
          <c:x val="0.12399458827236033"/>
          <c:y val="2.7640624397154423E-2"/>
        </c:manualLayout>
      </c:layout>
      <c:spPr>
        <a:solidFill>
          <a:schemeClr val="lt1"/>
        </a:solidFill>
        <a:ln w="25400" cap="flat" cmpd="sng" algn="ctr">
          <a:solidFill>
            <a:schemeClr val="dk1"/>
          </a:solidFill>
          <a:prstDash val="solid"/>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2545017858974086"/>
          <c:y val="0.13709214958193075"/>
          <c:w val="0.7228508956001588"/>
          <c:h val="0.8629078504180695"/>
        </c:manualLayout>
      </c:layout>
      <c:pie3DChart>
        <c:varyColors val="1"/>
        <c:ser>
          <c:idx val="0"/>
          <c:order val="0"/>
          <c:explosion val="15"/>
          <c:dPt>
            <c:idx val="0"/>
            <c:explosion val="0"/>
            <c:spPr>
              <a:solidFill>
                <a:srgbClr val="00B05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D5D4-4C43-9A5A-CC536E717B99}"/>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D5D4-4C43-9A5A-CC536E717B99}"/>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5D4-4C43-9A5A-CC536E717B9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'Pie Charts'!$C$20:$C$21</c:f>
              <c:strCache>
                <c:ptCount val="2"/>
                <c:pt idx="0">
                  <c:v>Percentage Targets Achieved</c:v>
                </c:pt>
                <c:pt idx="1">
                  <c:v>Percentage Targets Not Achieved</c:v>
                </c:pt>
              </c:strCache>
            </c:strRef>
          </c:cat>
          <c:val>
            <c:numRef>
              <c:f>'Pie Charts'!$D$20:$D$21</c:f>
              <c:numCache>
                <c:formatCode>0%</c:formatCode>
                <c:ptCount val="2"/>
                <c:pt idx="0">
                  <c:v>1</c:v>
                </c:pt>
                <c:pt idx="1">
                  <c:v>0</c:v>
                </c:pt>
              </c:numCache>
            </c:numRef>
          </c:val>
          <c:extLst xmlns:c16r2="http://schemas.microsoft.com/office/drawing/2015/06/chart">
            <c:ext xmlns:c16="http://schemas.microsoft.com/office/drawing/2014/chart" uri="{C3380CC4-5D6E-409C-BE32-E72D297353CC}">
              <c16:uniqueId val="{00000004-D5D4-4C43-9A5A-CC536E717B99}"/>
            </c:ext>
          </c:extLst>
        </c:ser>
        <c:dLbls>
          <c:showPercent val="1"/>
        </c:dLbls>
      </c:pie3DChart>
      <c:spPr>
        <a:noFill/>
        <a:ln>
          <a:noFill/>
        </a:ln>
        <a:effectLst/>
      </c:spPr>
    </c:plotArea>
    <c:legend>
      <c:legendPos val="r"/>
      <c:layout>
        <c:manualLayout>
          <c:xMode val="edge"/>
          <c:yMode val="edge"/>
          <c:x val="0.59379566209025569"/>
          <c:y val="0.21459769239368406"/>
          <c:w val="0.39630028399059519"/>
          <c:h val="0.12093396423338817"/>
        </c:manualLayout>
      </c:layout>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accent1"/>
      </a:solidFill>
      <a:round/>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80" b="1" i="0" u="none" strike="noStrike" kern="1200" baseline="0">
                <a:solidFill>
                  <a:sysClr val="windowText" lastClr="000000"/>
                </a:solidFill>
                <a:latin typeface="Arial Narrow" panose="020B0606020202030204" pitchFamily="34" charset="0"/>
                <a:ea typeface="+mn-ea"/>
                <a:cs typeface="+mn-cs"/>
              </a:defRPr>
            </a:pPr>
            <a:r>
              <a:rPr lang="en-US" sz="1100" b="1" i="0" baseline="0" dirty="0">
                <a:effectLst/>
              </a:rPr>
              <a:t>Performance of Administration sub-programmes: Quarter 2 (2021/22 FY)</a:t>
            </a:r>
            <a:endParaRPr lang="en-ZA" sz="1100" dirty="0">
              <a:effectLst/>
            </a:endParaRPr>
          </a:p>
        </c:rich>
      </c:tx>
      <c:layout>
        <c:manualLayout>
          <c:xMode val="edge"/>
          <c:yMode val="edge"/>
          <c:x val="0.26721922315731589"/>
          <c:y val="3.1267108187787405E-2"/>
        </c:manualLayout>
      </c:layout>
      <c:spPr>
        <a:ln w="19050">
          <a:solidFill>
            <a:schemeClr val="tx1"/>
          </a:solidFill>
        </a:ln>
      </c:spPr>
    </c:title>
    <c:view3D>
      <c:rAngAx val="1"/>
    </c:view3D>
    <c:plotArea>
      <c:layout>
        <c:manualLayout>
          <c:layoutTarget val="inner"/>
          <c:xMode val="edge"/>
          <c:yMode val="edge"/>
          <c:x val="5.5555555555555558E-3"/>
          <c:y val="0.17393334554110976"/>
          <c:w val="0.99444452153131513"/>
          <c:h val="0.65930742302072054"/>
        </c:manualLayout>
      </c:layout>
      <c:bar3DChart>
        <c:barDir val="col"/>
        <c:grouping val="clustered"/>
        <c:ser>
          <c:idx val="0"/>
          <c:order val="0"/>
          <c:tx>
            <c:strRef>
              <c:f>'ADMIN SUB PROGRAMES'!$C$3</c:f>
              <c:strCache>
                <c:ptCount val="1"/>
                <c:pt idx="0">
                  <c:v>Planned Targets </c:v>
                </c:pt>
              </c:strCache>
            </c:strRef>
          </c:tx>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'ADMIN SUB PROGRAMES'!$B$4:$B$10</c:f>
              <c:strCache>
                <c:ptCount val="7"/>
                <c:pt idx="0">
                  <c:v>Management </c:v>
                </c:pt>
                <c:pt idx="1">
                  <c:v>Corporate Services </c:v>
                </c:pt>
                <c:pt idx="2">
                  <c:v>Internal Audit </c:v>
                </c:pt>
                <c:pt idx="3">
                  <c:v>Financial Administration </c:v>
                </c:pt>
                <c:pt idx="4">
                  <c:v>Office Accommodation </c:v>
                </c:pt>
                <c:pt idx="5">
                  <c:v>COVID-19 Related Indicators and Targets </c:v>
                </c:pt>
                <c:pt idx="6">
                  <c:v>Total</c:v>
                </c:pt>
              </c:strCache>
            </c:strRef>
          </c:cat>
          <c:val>
            <c:numRef>
              <c:f>'ADMIN SUB PROGRAMES'!$C$4:$C$10</c:f>
              <c:numCache>
                <c:formatCode>General</c:formatCode>
                <c:ptCount val="7"/>
                <c:pt idx="0">
                  <c:v>0</c:v>
                </c:pt>
                <c:pt idx="1">
                  <c:v>4</c:v>
                </c:pt>
                <c:pt idx="2">
                  <c:v>1</c:v>
                </c:pt>
                <c:pt idx="3">
                  <c:v>1</c:v>
                </c:pt>
                <c:pt idx="4">
                  <c:v>0</c:v>
                </c:pt>
                <c:pt idx="5">
                  <c:v>5</c:v>
                </c:pt>
                <c:pt idx="6">
                  <c:v>11</c:v>
                </c:pt>
              </c:numCache>
            </c:numRef>
          </c:val>
          <c:extLst xmlns:c16r2="http://schemas.microsoft.com/office/drawing/2015/06/chart">
            <c:ext xmlns:c16="http://schemas.microsoft.com/office/drawing/2014/chart" uri="{C3380CC4-5D6E-409C-BE32-E72D297353CC}">
              <c16:uniqueId val="{00000000-4E2B-4BBF-A58A-B134038323B1}"/>
            </c:ext>
          </c:extLst>
        </c:ser>
        <c:ser>
          <c:idx val="1"/>
          <c:order val="1"/>
          <c:tx>
            <c:strRef>
              <c:f>'ADMIN SUB PROGRAMES'!$D$3</c:f>
              <c:strCache>
                <c:ptCount val="1"/>
                <c:pt idx="0">
                  <c:v>Targets Achieved</c:v>
                </c:pt>
              </c:strCache>
            </c:strRef>
          </c:tx>
          <c:spPr>
            <a:solidFill>
              <a:srgbClr val="00B050"/>
            </a:solidFill>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'ADMIN SUB PROGRAMES'!$B$4:$B$10</c:f>
              <c:strCache>
                <c:ptCount val="7"/>
                <c:pt idx="0">
                  <c:v>Management </c:v>
                </c:pt>
                <c:pt idx="1">
                  <c:v>Corporate Services </c:v>
                </c:pt>
                <c:pt idx="2">
                  <c:v>Internal Audit </c:v>
                </c:pt>
                <c:pt idx="3">
                  <c:v>Financial Administration </c:v>
                </c:pt>
                <c:pt idx="4">
                  <c:v>Office Accommodation </c:v>
                </c:pt>
                <c:pt idx="5">
                  <c:v>COVID-19 Related Indicators and Targets </c:v>
                </c:pt>
                <c:pt idx="6">
                  <c:v>Total</c:v>
                </c:pt>
              </c:strCache>
            </c:strRef>
          </c:cat>
          <c:val>
            <c:numRef>
              <c:f>'ADMIN SUB PROGRAMES'!$D$4:$D$10</c:f>
              <c:numCache>
                <c:formatCode>General</c:formatCode>
                <c:ptCount val="7"/>
                <c:pt idx="0">
                  <c:v>0</c:v>
                </c:pt>
                <c:pt idx="1">
                  <c:v>3</c:v>
                </c:pt>
                <c:pt idx="2">
                  <c:v>1</c:v>
                </c:pt>
                <c:pt idx="3">
                  <c:v>1</c:v>
                </c:pt>
                <c:pt idx="4">
                  <c:v>0</c:v>
                </c:pt>
                <c:pt idx="5">
                  <c:v>5</c:v>
                </c:pt>
                <c:pt idx="6">
                  <c:v>10</c:v>
                </c:pt>
              </c:numCache>
            </c:numRef>
          </c:val>
          <c:extLst xmlns:c16r2="http://schemas.microsoft.com/office/drawing/2015/06/chart">
            <c:ext xmlns:c16="http://schemas.microsoft.com/office/drawing/2014/chart" uri="{C3380CC4-5D6E-409C-BE32-E72D297353CC}">
              <c16:uniqueId val="{00000001-4E2B-4BBF-A58A-B134038323B1}"/>
            </c:ext>
          </c:extLst>
        </c:ser>
        <c:ser>
          <c:idx val="2"/>
          <c:order val="2"/>
          <c:tx>
            <c:strRef>
              <c:f>'ADMIN SUB PROGRAMES'!$E$3</c:f>
              <c:strCache>
                <c:ptCount val="1"/>
                <c:pt idx="0">
                  <c:v>Targets Not Achieved</c:v>
                </c:pt>
              </c:strCache>
            </c:strRef>
          </c:tx>
          <c:spPr>
            <a:solidFill>
              <a:srgbClr val="FF0000"/>
            </a:solidFill>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'ADMIN SUB PROGRAMES'!$B$4:$B$10</c:f>
              <c:strCache>
                <c:ptCount val="7"/>
                <c:pt idx="0">
                  <c:v>Management </c:v>
                </c:pt>
                <c:pt idx="1">
                  <c:v>Corporate Services </c:v>
                </c:pt>
                <c:pt idx="2">
                  <c:v>Internal Audit </c:v>
                </c:pt>
                <c:pt idx="3">
                  <c:v>Financial Administration </c:v>
                </c:pt>
                <c:pt idx="4">
                  <c:v>Office Accommodation </c:v>
                </c:pt>
                <c:pt idx="5">
                  <c:v>COVID-19 Related Indicators and Targets </c:v>
                </c:pt>
                <c:pt idx="6">
                  <c:v>Total</c:v>
                </c:pt>
              </c:strCache>
            </c:strRef>
          </c:cat>
          <c:val>
            <c:numRef>
              <c:f>'ADMIN SUB PROGRAMES'!$E$4:$E$10</c:f>
              <c:numCache>
                <c:formatCode>General</c:formatCode>
                <c:ptCount val="7"/>
                <c:pt idx="0">
                  <c:v>0</c:v>
                </c:pt>
                <c:pt idx="1">
                  <c:v>1</c:v>
                </c:pt>
                <c:pt idx="2">
                  <c:v>0</c:v>
                </c:pt>
                <c:pt idx="3">
                  <c:v>0</c:v>
                </c:pt>
                <c:pt idx="4">
                  <c:v>0</c:v>
                </c:pt>
                <c:pt idx="5">
                  <c:v>0</c:v>
                </c:pt>
                <c:pt idx="6">
                  <c:v>1</c:v>
                </c:pt>
              </c:numCache>
            </c:numRef>
          </c:val>
          <c:extLst xmlns:c16r2="http://schemas.microsoft.com/office/drawing/2015/06/chart">
            <c:ext xmlns:c16="http://schemas.microsoft.com/office/drawing/2014/chart" uri="{C3380CC4-5D6E-409C-BE32-E72D297353CC}">
              <c16:uniqueId val="{00000002-4E2B-4BBF-A58A-B134038323B1}"/>
            </c:ext>
          </c:extLst>
        </c:ser>
        <c:dLbls>
          <c:showVal val="1"/>
        </c:dLbls>
        <c:shape val="cylinder"/>
        <c:axId val="103998592"/>
        <c:axId val="104000128"/>
        <c:axId val="0"/>
      </c:bar3DChart>
      <c:catAx>
        <c:axId val="103998592"/>
        <c:scaling>
          <c:orientation val="minMax"/>
        </c:scaling>
        <c:axPos val="b"/>
        <c:majorGridlines/>
        <c:minorGridlines>
          <c:spPr>
            <a:ln w="3175"/>
          </c:spPr>
        </c:minorGridlines>
        <c:numFmt formatCode="General" sourceLinked="0"/>
        <c:majorTickMark val="none"/>
        <c:tickLblPos val="nextTo"/>
        <c:txPr>
          <a:bodyPr/>
          <a:lstStyle/>
          <a:p>
            <a:pPr>
              <a:defRPr sz="1000" b="1"/>
            </a:pPr>
            <a:endParaRPr lang="en-US"/>
          </a:p>
        </c:txPr>
        <c:crossAx val="104000128"/>
        <c:crosses val="autoZero"/>
        <c:auto val="1"/>
        <c:lblAlgn val="ctr"/>
        <c:lblOffset val="100"/>
      </c:catAx>
      <c:valAx>
        <c:axId val="104000128"/>
        <c:scaling>
          <c:orientation val="minMax"/>
        </c:scaling>
        <c:delete val="1"/>
        <c:axPos val="l"/>
        <c:majorGridlines/>
        <c:minorGridlines>
          <c:spPr>
            <a:ln w="3175"/>
          </c:spPr>
        </c:minorGridlines>
        <c:numFmt formatCode="General" sourceLinked="1"/>
        <c:tickLblPos val="none"/>
        <c:crossAx val="103998592"/>
        <c:crosses val="autoZero"/>
        <c:crossBetween val="between"/>
      </c:valAx>
    </c:plotArea>
    <c:legend>
      <c:legendPos val="t"/>
      <c:layout>
        <c:manualLayout>
          <c:xMode val="edge"/>
          <c:yMode val="edge"/>
          <c:x val="0.22056287744792763"/>
          <c:y val="0.10959074040978524"/>
          <c:w val="0.55887408186135956"/>
          <c:h val="7.2038658719061982E-2"/>
        </c:manualLayout>
      </c:layout>
      <c:txPr>
        <a:bodyPr/>
        <a:lstStyle/>
        <a:p>
          <a:pPr>
            <a:defRPr sz="1100"/>
          </a:pPr>
          <a:endParaRPr lang="en-US"/>
        </a:p>
      </c:txPr>
    </c:legend>
    <c:plotVisOnly val="1"/>
    <c:dispBlanksAs val="gap"/>
  </c:chart>
  <c:spPr>
    <a:ln w="3175">
      <a:solidFill>
        <a:schemeClr val="tx1"/>
      </a:solidFill>
    </a:ln>
  </c:spPr>
  <c:txPr>
    <a:bodyPr/>
    <a:lstStyle/>
    <a:p>
      <a:pPr>
        <a:defRPr sz="900" b="1">
          <a:latin typeface="Arial Narrow" panose="020B0606020202030204" pitchFamily="34"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Performance of Superior Court Services sub-programmes: Quarter 2 (2021/22 FY)</a:t>
            </a:r>
          </a:p>
        </c:rich>
      </c:tx>
      <c:layout>
        <c:manualLayout>
          <c:xMode val="edge"/>
          <c:yMode val="edge"/>
          <c:x val="0.19507674319235441"/>
          <c:y val="0"/>
        </c:manualLayout>
      </c:layout>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'PRoGRAMME 2'!$B$7</c:f>
              <c:strCache>
                <c:ptCount val="1"/>
                <c:pt idx="0">
                  <c:v>Planned Targets </c:v>
                </c:pt>
              </c:strCache>
            </c:strRef>
          </c:tx>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2'!$B$8:$B$13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0-FCA8-4CDA-A335-57162438627F}"/>
            </c:ext>
          </c:extLst>
        </c:ser>
        <c:ser>
          <c:idx val="1"/>
          <c:order val="1"/>
          <c:tx>
            <c:strRef>
              <c:f>'PRoGRAMME 2'!$C$7</c:f>
              <c:strCache>
                <c:ptCount val="1"/>
                <c:pt idx="0">
                  <c:v>Targets  Achieved </c:v>
                </c:pt>
              </c:strCache>
            </c:strRef>
          </c:tx>
          <c:spPr>
            <a:solidFill>
              <a:srgbClr val="00B050"/>
            </a:solidFill>
          </c:spPr>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2'!$C$8:$C$13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1-FCA8-4CDA-A335-57162438627F}"/>
            </c:ext>
          </c:extLst>
        </c:ser>
        <c:ser>
          <c:idx val="2"/>
          <c:order val="2"/>
          <c:tx>
            <c:strRef>
              <c:f>'PRoGRAMME 2'!$D$7</c:f>
              <c:strCache>
                <c:ptCount val="1"/>
                <c:pt idx="0">
                  <c:v>Targets Not Achieved</c:v>
                </c:pt>
              </c:strCache>
            </c:strRef>
          </c:tx>
          <c:spPr>
            <a:solidFill>
              <a:srgbClr val="FF0000"/>
            </a:solidFill>
          </c:spPr>
          <c:dLbls>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2'!$D$8:$D$13</c:f>
              <c:numCache>
                <c:formatCode>General</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2-FCA8-4CDA-A335-57162438627F}"/>
            </c:ext>
          </c:extLst>
        </c:ser>
        <c:dLbls>
          <c:showVal val="1"/>
        </c:dLbls>
        <c:shape val="cylinder"/>
        <c:axId val="104011648"/>
        <c:axId val="104013184"/>
        <c:axId val="0"/>
      </c:bar3DChart>
      <c:catAx>
        <c:axId val="104011648"/>
        <c:scaling>
          <c:orientation val="minMax"/>
        </c:scaling>
        <c:axPos val="b"/>
        <c:majorGridlines/>
        <c:minorGridlines/>
        <c:numFmt formatCode="General" sourceLinked="0"/>
        <c:majorTickMark val="none"/>
        <c:tickLblPos val="nextTo"/>
        <c:txPr>
          <a:bodyPr/>
          <a:lstStyle/>
          <a:p>
            <a:pPr>
              <a:defRPr b="1"/>
            </a:pPr>
            <a:endParaRPr lang="en-US"/>
          </a:p>
        </c:txPr>
        <c:crossAx val="104013184"/>
        <c:crosses val="autoZero"/>
        <c:auto val="1"/>
        <c:lblAlgn val="ctr"/>
        <c:lblOffset val="100"/>
      </c:catAx>
      <c:valAx>
        <c:axId val="104013184"/>
        <c:scaling>
          <c:orientation val="minMax"/>
        </c:scaling>
        <c:delete val="1"/>
        <c:axPos val="l"/>
        <c:majorGridlines/>
        <c:minorGridlines/>
        <c:numFmt formatCode="General" sourceLinked="1"/>
        <c:tickLblPos val="none"/>
        <c:crossAx val="104011648"/>
        <c:crosses val="autoZero"/>
        <c:crossBetween val="between"/>
      </c:valAx>
    </c:plotArea>
    <c:legend>
      <c:legendPos val="t"/>
    </c:legend>
    <c:plotVisOnly val="1"/>
    <c:dispBlanksAs val="gap"/>
  </c:chart>
  <c:spPr>
    <a:solidFill>
      <a:schemeClr val="lt1"/>
    </a:solidFill>
    <a:ln w="3175" cap="flat" cmpd="sng" algn="ctr">
      <a:solidFill>
        <a:schemeClr val="tx1"/>
      </a:solidFill>
      <a:prstDash val="solid"/>
    </a:ln>
    <a:effectLst/>
  </c:spPr>
  <c:txPr>
    <a:bodyPr/>
    <a:lstStyle/>
    <a:p>
      <a:pPr>
        <a:defRPr sz="1100">
          <a:solidFill>
            <a:schemeClr val="dk1"/>
          </a:solidFill>
          <a:latin typeface="Arial Narrow" panose="020B0606020202030204" pitchFamily="34" charset="0"/>
          <a:ea typeface="+mn-ea"/>
          <a:cs typeface="+mn-cs"/>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ctr">
              <a:defRPr/>
            </a:pPr>
            <a:r>
              <a:rPr lang="en-US" sz="1080" b="1" i="0" u="none" strike="noStrike" baseline="0">
                <a:effectLst/>
              </a:rPr>
              <a:t>Performance of Judicial Education and Support: Quarter 2 (2021/22 FY</a:t>
            </a:r>
            <a:endParaRPr lang="en-ZA"/>
          </a:p>
        </c:rich>
      </c:tx>
      <c:layout>
        <c:manualLayout>
          <c:xMode val="edge"/>
          <c:yMode val="edge"/>
          <c:x val="0.26606206278193589"/>
          <c:y val="4.4149708142771978E-2"/>
        </c:manualLayout>
      </c:layout>
      <c:spPr>
        <a:ln w="19050">
          <a:solidFill>
            <a:schemeClr val="tx1"/>
          </a:solidFill>
        </a:ln>
      </c:spPr>
    </c:title>
    <c:view3D>
      <c:rAngAx val="1"/>
    </c:view3D>
    <c:plotArea>
      <c:layout>
        <c:manualLayout>
          <c:layoutTarget val="inner"/>
          <c:xMode val="edge"/>
          <c:yMode val="edge"/>
          <c:x val="5.5555032122512251E-3"/>
          <c:y val="0.21256243370507427"/>
          <c:w val="0.99444437601724356"/>
          <c:h val="0.65096575277487934"/>
        </c:manualLayout>
      </c:layout>
      <c:bar3DChart>
        <c:barDir val="col"/>
        <c:grouping val="clustered"/>
        <c:ser>
          <c:idx val="0"/>
          <c:order val="0"/>
          <c:tx>
            <c:strRef>
              <c:f>'PROG 3 SUB PROGRAMES (2)'!$C$3</c:f>
              <c:strCache>
                <c:ptCount val="1"/>
                <c:pt idx="0">
                  <c:v>Planned Targets </c:v>
                </c:pt>
              </c:strCache>
            </c:strRef>
          </c:tx>
          <c:dLbls>
            <c:dLbl>
              <c:idx val="3"/>
              <c:spPr>
                <a:noFill/>
                <a:ln>
                  <a:noFill/>
                </a:ln>
                <a:effectLst/>
              </c:spPr>
              <c:txPr>
                <a:bodyPr wrap="square" lIns="38100" tIns="19050" rIns="38100" bIns="19050" anchor="ctr">
                  <a:noAutofit/>
                </a:bodyPr>
                <a:lstStyle/>
                <a:p>
                  <a:pPr>
                    <a:defRPr sz="1200"/>
                  </a:pPr>
                  <a:endParaRPr lang="en-US"/>
                </a:p>
              </c:txPr>
            </c:dLbl>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'PROG 3 SUB PROGRAMES (2)'!$B$4:$B$7</c:f>
              <c:strCache>
                <c:ptCount val="4"/>
                <c:pt idx="0">
                  <c:v>South African Judicial Education Institute </c:v>
                </c:pt>
                <c:pt idx="1">
                  <c:v>Judicial Policy, Research and Support </c:v>
                </c:pt>
                <c:pt idx="2">
                  <c:v>Judicial Services Commission </c:v>
                </c:pt>
                <c:pt idx="3">
                  <c:v>Total</c:v>
                </c:pt>
              </c:strCache>
            </c:strRef>
          </c:cat>
          <c:val>
            <c:numRef>
              <c:f>'PROG 3 SUB PROGRAMES (2)'!$C$4:$C$7</c:f>
              <c:numCache>
                <c:formatCode>General</c:formatCode>
                <c:ptCount val="4"/>
                <c:pt idx="0">
                  <c:v>2</c:v>
                </c:pt>
                <c:pt idx="1">
                  <c:v>1</c:v>
                </c:pt>
                <c:pt idx="2">
                  <c:v>0</c:v>
                </c:pt>
                <c:pt idx="3">
                  <c:v>3</c:v>
                </c:pt>
              </c:numCache>
            </c:numRef>
          </c:val>
          <c:extLst xmlns:c16r2="http://schemas.microsoft.com/office/drawing/2015/06/chart">
            <c:ext xmlns:c16="http://schemas.microsoft.com/office/drawing/2014/chart" uri="{C3380CC4-5D6E-409C-BE32-E72D297353CC}">
              <c16:uniqueId val="{00000001-FBD0-445E-8D85-2E37AFA82872}"/>
            </c:ext>
          </c:extLst>
        </c:ser>
        <c:ser>
          <c:idx val="1"/>
          <c:order val="1"/>
          <c:tx>
            <c:strRef>
              <c:f>'PROG 3 SUB PROGRAMES (2)'!$D$3</c:f>
              <c:strCache>
                <c:ptCount val="1"/>
                <c:pt idx="0">
                  <c:v>Targets Achieved</c:v>
                </c:pt>
              </c:strCache>
            </c:strRef>
          </c:tx>
          <c:spPr>
            <a:solidFill>
              <a:srgbClr val="00B050"/>
            </a:solidFill>
          </c:spPr>
          <c:dLbls>
            <c:dLbl>
              <c:idx val="3"/>
              <c:spPr>
                <a:noFill/>
                <a:ln>
                  <a:noFill/>
                </a:ln>
                <a:effectLst/>
              </c:spPr>
              <c:txPr>
                <a:bodyPr wrap="square" lIns="38100" tIns="19050" rIns="38100" bIns="19050" anchor="ctr">
                  <a:noAutofit/>
                </a:bodyPr>
                <a:lstStyle/>
                <a:p>
                  <a:pPr>
                    <a:defRPr sz="1200"/>
                  </a:pPr>
                  <a:endParaRPr lang="en-US"/>
                </a:p>
              </c:txPr>
            </c:dLbl>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'PROG 3 SUB PROGRAMES (2)'!$B$4:$B$7</c:f>
              <c:strCache>
                <c:ptCount val="4"/>
                <c:pt idx="0">
                  <c:v>South African Judicial Education Institute </c:v>
                </c:pt>
                <c:pt idx="1">
                  <c:v>Judicial Policy, Research and Support </c:v>
                </c:pt>
                <c:pt idx="2">
                  <c:v>Judicial Services Commission </c:v>
                </c:pt>
                <c:pt idx="3">
                  <c:v>Total</c:v>
                </c:pt>
              </c:strCache>
            </c:strRef>
          </c:cat>
          <c:val>
            <c:numRef>
              <c:f>'PROG 3 SUB PROGRAMES (2)'!$D$4:$D$7</c:f>
              <c:numCache>
                <c:formatCode>General</c:formatCode>
                <c:ptCount val="4"/>
                <c:pt idx="0">
                  <c:v>2</c:v>
                </c:pt>
                <c:pt idx="1">
                  <c:v>1</c:v>
                </c:pt>
                <c:pt idx="2">
                  <c:v>0</c:v>
                </c:pt>
                <c:pt idx="3">
                  <c:v>3</c:v>
                </c:pt>
              </c:numCache>
            </c:numRef>
          </c:val>
          <c:extLst xmlns:c16r2="http://schemas.microsoft.com/office/drawing/2015/06/chart">
            <c:ext xmlns:c16="http://schemas.microsoft.com/office/drawing/2014/chart" uri="{C3380CC4-5D6E-409C-BE32-E72D297353CC}">
              <c16:uniqueId val="{00000003-FBD0-445E-8D85-2E37AFA82872}"/>
            </c:ext>
          </c:extLst>
        </c:ser>
        <c:ser>
          <c:idx val="2"/>
          <c:order val="2"/>
          <c:tx>
            <c:strRef>
              <c:f>'PROG 3 SUB PROGRAMES (2)'!$E$3</c:f>
              <c:strCache>
                <c:ptCount val="1"/>
                <c:pt idx="0">
                  <c:v>Targets Not Achieved</c:v>
                </c:pt>
              </c:strCache>
            </c:strRef>
          </c:tx>
          <c:spPr>
            <a:solidFill>
              <a:srgbClr val="FF0000"/>
            </a:solidFill>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'PROG 3 SUB PROGRAMES (2)'!$B$4:$B$7</c:f>
              <c:strCache>
                <c:ptCount val="4"/>
                <c:pt idx="0">
                  <c:v>South African Judicial Education Institute </c:v>
                </c:pt>
                <c:pt idx="1">
                  <c:v>Judicial Policy, Research and Support </c:v>
                </c:pt>
                <c:pt idx="2">
                  <c:v>Judicial Services Commission </c:v>
                </c:pt>
                <c:pt idx="3">
                  <c:v>Total</c:v>
                </c:pt>
              </c:strCache>
            </c:strRef>
          </c:cat>
          <c:val>
            <c:numRef>
              <c:f>'PROG 3 SUB PROGRAMES (2)'!$E$4:$E$7</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4-FBD0-445E-8D85-2E37AFA82872}"/>
            </c:ext>
          </c:extLst>
        </c:ser>
        <c:dLbls>
          <c:showVal val="1"/>
        </c:dLbls>
        <c:shape val="cylinder"/>
        <c:axId val="106427904"/>
        <c:axId val="106429440"/>
        <c:axId val="0"/>
      </c:bar3DChart>
      <c:catAx>
        <c:axId val="106427904"/>
        <c:scaling>
          <c:orientation val="minMax"/>
        </c:scaling>
        <c:axPos val="b"/>
        <c:majorGridlines/>
        <c:minorGridlines/>
        <c:numFmt formatCode="General" sourceLinked="0"/>
        <c:majorTickMark val="none"/>
        <c:tickLblPos val="nextTo"/>
        <c:crossAx val="106429440"/>
        <c:crosses val="autoZero"/>
        <c:auto val="1"/>
        <c:lblAlgn val="ctr"/>
        <c:lblOffset val="100"/>
      </c:catAx>
      <c:valAx>
        <c:axId val="106429440"/>
        <c:scaling>
          <c:orientation val="minMax"/>
        </c:scaling>
        <c:delete val="1"/>
        <c:axPos val="l"/>
        <c:majorGridlines>
          <c:spPr>
            <a:ln w="3175">
              <a:solidFill>
                <a:schemeClr val="tx1"/>
              </a:solidFill>
            </a:ln>
          </c:spPr>
        </c:majorGridlines>
        <c:minorGridlines/>
        <c:numFmt formatCode="General" sourceLinked="1"/>
        <c:tickLblPos val="none"/>
        <c:crossAx val="106427904"/>
        <c:crosses val="autoZero"/>
        <c:crossBetween val="between"/>
      </c:valAx>
    </c:plotArea>
    <c:legend>
      <c:legendPos val="t"/>
      <c:layout>
        <c:manualLayout>
          <c:xMode val="edge"/>
          <c:yMode val="edge"/>
          <c:x val="0.17868948225047293"/>
          <c:y val="0.11836829836829837"/>
          <c:w val="0.60239757181190334"/>
          <c:h val="7.5464273259548881E-2"/>
        </c:manualLayout>
      </c:layout>
    </c:legend>
    <c:plotVisOnly val="1"/>
    <c:dispBlanksAs val="gap"/>
  </c:chart>
  <c:spPr>
    <a:ln w="3175">
      <a:solidFill>
        <a:schemeClr val="tx1"/>
      </a:solidFill>
    </a:ln>
  </c:spPr>
  <c:txPr>
    <a:bodyPr/>
    <a:lstStyle/>
    <a:p>
      <a:pPr>
        <a:defRPr sz="900" b="1">
          <a:latin typeface="Arial Narrow" panose="020B0606020202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Overall Performance of the OCJ per Programme (APP: 1st </a:t>
            </a:r>
            <a:r>
              <a:rPr lang="en-GB"/>
              <a:t>Quarter 2021/22 FY)</a:t>
            </a:r>
            <a:endParaRPr lang="en-ZA"/>
          </a:p>
        </c:rich>
      </c:tx>
      <c:spPr>
        <a:ln w="19050">
          <a:solidFill>
            <a:schemeClr val="tx1"/>
          </a:solidFill>
        </a:ln>
      </c:spPr>
    </c:title>
    <c:view3D>
      <c:rAngAx val="1"/>
    </c:view3D>
    <c:plotArea>
      <c:layout>
        <c:manualLayout>
          <c:layoutTarget val="inner"/>
          <c:xMode val="edge"/>
          <c:yMode val="edge"/>
          <c:x val="0"/>
          <c:y val="0.18390959452553091"/>
          <c:w val="1"/>
          <c:h val="0.64673273010299048"/>
        </c:manualLayout>
      </c:layout>
      <c:bar3DChart>
        <c:barDir val="col"/>
        <c:grouping val="clustered"/>
        <c:ser>
          <c:idx val="0"/>
          <c:order val="0"/>
          <c:tx>
            <c:strRef>
              <c:f>'Overall % distribution'!$C$3</c:f>
              <c:strCache>
                <c:ptCount val="1"/>
                <c:pt idx="0">
                  <c:v>Planned Targets </c:v>
                </c:pt>
              </c:strCache>
            </c:strRef>
          </c:tx>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distribution'!$B$4:$B$7</c:f>
              <c:strCache>
                <c:ptCount val="4"/>
                <c:pt idx="0">
                  <c:v>Programme 1: Administration</c:v>
                </c:pt>
                <c:pt idx="1">
                  <c:v>Programme 2: Superior Court Services </c:v>
                </c:pt>
                <c:pt idx="2">
                  <c:v>Programme 3: Judicial Education and Support</c:v>
                </c:pt>
                <c:pt idx="3">
                  <c:v>Total</c:v>
                </c:pt>
              </c:strCache>
            </c:strRef>
          </c:cat>
          <c:val>
            <c:numRef>
              <c:f>'Overall % distribution'!$C$4:$C$7</c:f>
              <c:numCache>
                <c:formatCode>General</c:formatCode>
                <c:ptCount val="4"/>
                <c:pt idx="0">
                  <c:v>8</c:v>
                </c:pt>
                <c:pt idx="1">
                  <c:v>6</c:v>
                </c:pt>
                <c:pt idx="2">
                  <c:v>3</c:v>
                </c:pt>
                <c:pt idx="3">
                  <c:v>17</c:v>
                </c:pt>
              </c:numCache>
            </c:numRef>
          </c:val>
          <c:extLst xmlns:c16r2="http://schemas.microsoft.com/office/drawing/2015/06/chart">
            <c:ext xmlns:c16="http://schemas.microsoft.com/office/drawing/2014/chart" uri="{C3380CC4-5D6E-409C-BE32-E72D297353CC}">
              <c16:uniqueId val="{00000000-1C78-43AE-ADB4-6D0AEEF78CBA}"/>
            </c:ext>
          </c:extLst>
        </c:ser>
        <c:ser>
          <c:idx val="1"/>
          <c:order val="1"/>
          <c:tx>
            <c:strRef>
              <c:f>'Overall % distribution'!$D$3</c:f>
              <c:strCache>
                <c:ptCount val="1"/>
                <c:pt idx="0">
                  <c:v>Targets Achieved</c:v>
                </c:pt>
              </c:strCache>
            </c:strRef>
          </c:tx>
          <c:spPr>
            <a:solidFill>
              <a:srgbClr val="00B050"/>
            </a:solidFill>
          </c:spPr>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distribution'!$B$4:$B$7</c:f>
              <c:strCache>
                <c:ptCount val="4"/>
                <c:pt idx="0">
                  <c:v>Programme 1: Administration</c:v>
                </c:pt>
                <c:pt idx="1">
                  <c:v>Programme 2: Superior Court Services </c:v>
                </c:pt>
                <c:pt idx="2">
                  <c:v>Programme 3: Judicial Education and Support</c:v>
                </c:pt>
                <c:pt idx="3">
                  <c:v>Total</c:v>
                </c:pt>
              </c:strCache>
            </c:strRef>
          </c:cat>
          <c:val>
            <c:numRef>
              <c:f>'Overall % distribution'!$D$4:$D$7</c:f>
              <c:numCache>
                <c:formatCode>General</c:formatCode>
                <c:ptCount val="4"/>
                <c:pt idx="0">
                  <c:v>8</c:v>
                </c:pt>
                <c:pt idx="1">
                  <c:v>6</c:v>
                </c:pt>
                <c:pt idx="2">
                  <c:v>3</c:v>
                </c:pt>
                <c:pt idx="3">
                  <c:v>17</c:v>
                </c:pt>
              </c:numCache>
            </c:numRef>
          </c:val>
          <c:extLst xmlns:c16r2="http://schemas.microsoft.com/office/drawing/2015/06/chart">
            <c:ext xmlns:c16="http://schemas.microsoft.com/office/drawing/2014/chart" uri="{C3380CC4-5D6E-409C-BE32-E72D297353CC}">
              <c16:uniqueId val="{00000001-1C78-43AE-ADB4-6D0AEEF78CBA}"/>
            </c:ext>
          </c:extLst>
        </c:ser>
        <c:ser>
          <c:idx val="2"/>
          <c:order val="2"/>
          <c:tx>
            <c:strRef>
              <c:f>'Overall % distribution'!$E$3</c:f>
              <c:strCache>
                <c:ptCount val="1"/>
                <c:pt idx="0">
                  <c:v>Targets Not Achieved</c:v>
                </c:pt>
              </c:strCache>
            </c:strRef>
          </c:tx>
          <c:spPr>
            <a:solidFill>
              <a:srgbClr val="FF0000"/>
            </a:solidFill>
          </c:spPr>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distribution'!$B$4:$B$7</c:f>
              <c:strCache>
                <c:ptCount val="4"/>
                <c:pt idx="0">
                  <c:v>Programme 1: Administration</c:v>
                </c:pt>
                <c:pt idx="1">
                  <c:v>Programme 2: Superior Court Services </c:v>
                </c:pt>
                <c:pt idx="2">
                  <c:v>Programme 3: Judicial Education and Support</c:v>
                </c:pt>
                <c:pt idx="3">
                  <c:v>Total</c:v>
                </c:pt>
              </c:strCache>
            </c:strRef>
          </c:cat>
          <c:val>
            <c:numRef>
              <c:f>'Overall % distribution'!$E$4:$E$7</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1C78-43AE-ADB4-6D0AEEF78CBA}"/>
            </c:ext>
          </c:extLst>
        </c:ser>
        <c:dLbls>
          <c:showVal val="1"/>
        </c:dLbls>
        <c:shape val="cylinder"/>
        <c:axId val="60691968"/>
        <c:axId val="60693504"/>
        <c:axId val="0"/>
      </c:bar3DChart>
      <c:catAx>
        <c:axId val="60691968"/>
        <c:scaling>
          <c:orientation val="minMax"/>
        </c:scaling>
        <c:axPos val="b"/>
        <c:majorGridlines/>
        <c:minorGridlines/>
        <c:numFmt formatCode="General" sourceLinked="0"/>
        <c:majorTickMark val="none"/>
        <c:tickLblPos val="nextTo"/>
        <c:txPr>
          <a:bodyPr/>
          <a:lstStyle/>
          <a:p>
            <a:pPr>
              <a:defRPr b="1"/>
            </a:pPr>
            <a:endParaRPr lang="en-US"/>
          </a:p>
        </c:txPr>
        <c:crossAx val="60693504"/>
        <c:crosses val="autoZero"/>
        <c:auto val="1"/>
        <c:lblAlgn val="ctr"/>
        <c:lblOffset val="100"/>
      </c:catAx>
      <c:valAx>
        <c:axId val="60693504"/>
        <c:scaling>
          <c:orientation val="minMax"/>
        </c:scaling>
        <c:delete val="1"/>
        <c:axPos val="l"/>
        <c:majorGridlines/>
        <c:minorGridlines/>
        <c:numFmt formatCode="General" sourceLinked="1"/>
        <c:tickLblPos val="none"/>
        <c:crossAx val="60691968"/>
        <c:crosses val="autoZero"/>
        <c:crossBetween val="between"/>
      </c:valAx>
    </c:plotArea>
    <c:legend>
      <c:legendPos val="t"/>
    </c:legend>
    <c:plotVisOnly val="1"/>
    <c:dispBlanksAs val="gap"/>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Percentage of targets achieved and not achieved per programme (APP: 1st Quarter 2021/22 FY) </a:t>
            </a:r>
          </a:p>
        </c:rich>
      </c:tx>
      <c:spPr>
        <a:solidFill>
          <a:schemeClr val="lt1"/>
        </a:solidFill>
        <a:ln w="19050" cap="flat" cmpd="sng" algn="ctr">
          <a:solidFill>
            <a:schemeClr val="dk1"/>
          </a:solidFill>
          <a:prstDash val="solid"/>
          <a:miter lim="800000"/>
        </a:ln>
        <a:effectLst/>
      </c:spPr>
    </c:title>
    <c:view3D>
      <c:rAngAx val="1"/>
    </c:view3D>
    <c:plotArea>
      <c:layout>
        <c:manualLayout>
          <c:layoutTarget val="inner"/>
          <c:xMode val="edge"/>
          <c:yMode val="edge"/>
          <c:x val="0"/>
          <c:y val="0.29417563048703499"/>
          <c:w val="1"/>
          <c:h val="0.51795076652411165"/>
        </c:manualLayout>
      </c:layout>
      <c:bar3DChart>
        <c:barDir val="col"/>
        <c:grouping val="clustered"/>
        <c:ser>
          <c:idx val="0"/>
          <c:order val="0"/>
          <c:tx>
            <c:strRef>
              <c:f>'Overall % distribution'!$C$10</c:f>
              <c:strCache>
                <c:ptCount val="1"/>
                <c:pt idx="0">
                  <c:v>% Targets Achieved</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'Overall % distribution'!$B$11:$B$14</c:f>
              <c:strCache>
                <c:ptCount val="4"/>
                <c:pt idx="0">
                  <c:v>Programme 1: Administration</c:v>
                </c:pt>
                <c:pt idx="1">
                  <c:v>Programme 2: Superior Court Services </c:v>
                </c:pt>
                <c:pt idx="2">
                  <c:v>Programme 3: Judicial Education and Support</c:v>
                </c:pt>
                <c:pt idx="3">
                  <c:v>Total</c:v>
                </c:pt>
              </c:strCache>
            </c:strRef>
          </c:cat>
          <c:val>
            <c:numRef>
              <c:f>'Overall % distribution'!$C$11:$C$14</c:f>
              <c:numCache>
                <c:formatCode>0%</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0-EDC6-4726-86AF-CD4F6278BB12}"/>
            </c:ext>
          </c:extLst>
        </c:ser>
        <c:ser>
          <c:idx val="1"/>
          <c:order val="1"/>
          <c:tx>
            <c:strRef>
              <c:f>'Overall % distribution'!$D$10</c:f>
              <c:strCache>
                <c:ptCount val="1"/>
                <c:pt idx="0">
                  <c:v>% Targets Not Achieved</c:v>
                </c:pt>
              </c:strCache>
            </c:strRef>
          </c:tx>
          <c:spPr>
            <a:solidFill>
              <a:srgbClr val="FF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'Overall % distribution'!$B$11:$B$14</c:f>
              <c:strCache>
                <c:ptCount val="4"/>
                <c:pt idx="0">
                  <c:v>Programme 1: Administration</c:v>
                </c:pt>
                <c:pt idx="1">
                  <c:v>Programme 2: Superior Court Services </c:v>
                </c:pt>
                <c:pt idx="2">
                  <c:v>Programme 3: Judicial Education and Support</c:v>
                </c:pt>
                <c:pt idx="3">
                  <c:v>Total</c:v>
                </c:pt>
              </c:strCache>
            </c:strRef>
          </c:cat>
          <c:val>
            <c:numRef>
              <c:f>'Overall % distribution'!$D$11:$D$14</c:f>
              <c:numCache>
                <c:formatCode>0%</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EDC6-4726-86AF-CD4F6278BB12}"/>
            </c:ext>
          </c:extLst>
        </c:ser>
        <c:dLbls>
          <c:showVal val="1"/>
        </c:dLbls>
        <c:shape val="cylinder"/>
        <c:axId val="60884864"/>
        <c:axId val="60886400"/>
        <c:axId val="0"/>
      </c:bar3DChart>
      <c:catAx>
        <c:axId val="60884864"/>
        <c:scaling>
          <c:orientation val="minMax"/>
        </c:scaling>
        <c:axPos val="b"/>
        <c:majorGridlines/>
        <c:minorGridlines/>
        <c:numFmt formatCode="General" sourceLinked="0"/>
        <c:majorTickMark val="none"/>
        <c:tickLblPos val="nextTo"/>
        <c:crossAx val="60886400"/>
        <c:crosses val="autoZero"/>
        <c:auto val="1"/>
        <c:lblAlgn val="ctr"/>
        <c:lblOffset val="100"/>
      </c:catAx>
      <c:valAx>
        <c:axId val="60886400"/>
        <c:scaling>
          <c:orientation val="minMax"/>
        </c:scaling>
        <c:delete val="1"/>
        <c:axPos val="l"/>
        <c:majorGridlines/>
        <c:minorGridlines/>
        <c:numFmt formatCode="0%" sourceLinked="1"/>
        <c:tickLblPos val="none"/>
        <c:crossAx val="60884864"/>
        <c:crosses val="autoZero"/>
        <c:crossBetween val="between"/>
      </c:valAx>
    </c:plotArea>
    <c:legend>
      <c:legendPos val="t"/>
    </c:legend>
    <c:plotVisOnly val="1"/>
    <c:dispBlanksAs val="gap"/>
  </c:chart>
  <c:spPr>
    <a:solidFill>
      <a:schemeClr val="bg1"/>
    </a:solidFill>
    <a:ln>
      <a:solidFill>
        <a:schemeClr val="tx1"/>
      </a:solidFill>
    </a:ln>
  </c:spPr>
  <c:txPr>
    <a:bodyPr/>
    <a:lstStyle/>
    <a:p>
      <a:pPr>
        <a:defRPr sz="1200" b="1">
          <a:latin typeface="Arial Narrow" panose="020B060602020203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Performance of Administration sub-programmes: Quarter 1 (2021/22 FY)</a:t>
            </a:r>
            <a:endParaRPr lang="en-ZA"/>
          </a:p>
        </c:rich>
      </c:tx>
      <c:spPr>
        <a:ln w="19050">
          <a:solidFill>
            <a:schemeClr val="tx1"/>
          </a:solidFill>
        </a:ln>
      </c:spPr>
    </c:title>
    <c:view3D>
      <c:rAngAx val="1"/>
    </c:view3D>
    <c:plotArea>
      <c:layout>
        <c:manualLayout>
          <c:layoutTarget val="inner"/>
          <c:xMode val="edge"/>
          <c:yMode val="edge"/>
          <c:x val="1.3090338029701531E-2"/>
          <c:y val="0.17862492458306453"/>
          <c:w val="0.9869096619702985"/>
          <c:h val="0.62563883195365044"/>
        </c:manualLayout>
      </c:layout>
      <c:bar3DChart>
        <c:barDir val="col"/>
        <c:grouping val="clustered"/>
        <c:ser>
          <c:idx val="0"/>
          <c:order val="0"/>
          <c:tx>
            <c:strRef>
              <c:f>'ADMIN SUB PROGRAMES'!$C$3</c:f>
              <c:strCache>
                <c:ptCount val="1"/>
                <c:pt idx="0">
                  <c:v>Planned Targets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'ADMIN SUB PROGRAMES'!$B$4:$B$10</c:f>
              <c:strCache>
                <c:ptCount val="7"/>
                <c:pt idx="0">
                  <c:v>Management </c:v>
                </c:pt>
                <c:pt idx="1">
                  <c:v>Corporate Services </c:v>
                </c:pt>
                <c:pt idx="2">
                  <c:v>Internal Audit </c:v>
                </c:pt>
                <c:pt idx="3">
                  <c:v>Financial Administration </c:v>
                </c:pt>
                <c:pt idx="4">
                  <c:v>Office Accommodation </c:v>
                </c:pt>
                <c:pt idx="5">
                  <c:v>COVID-19 Related Indicators and Targets </c:v>
                </c:pt>
                <c:pt idx="6">
                  <c:v>Total</c:v>
                </c:pt>
              </c:strCache>
            </c:strRef>
          </c:cat>
          <c:val>
            <c:numRef>
              <c:f>'ADMIN SUB PROGRAMES'!$C$4:$C$10</c:f>
              <c:numCache>
                <c:formatCode>General</c:formatCode>
                <c:ptCount val="7"/>
                <c:pt idx="0">
                  <c:v>0</c:v>
                </c:pt>
                <c:pt idx="1">
                  <c:v>2</c:v>
                </c:pt>
                <c:pt idx="2">
                  <c:v>1</c:v>
                </c:pt>
                <c:pt idx="3">
                  <c:v>0</c:v>
                </c:pt>
                <c:pt idx="4">
                  <c:v>0</c:v>
                </c:pt>
                <c:pt idx="5">
                  <c:v>5</c:v>
                </c:pt>
                <c:pt idx="6">
                  <c:v>8</c:v>
                </c:pt>
              </c:numCache>
            </c:numRef>
          </c:val>
          <c:extLst xmlns:c16r2="http://schemas.microsoft.com/office/drawing/2015/06/chart">
            <c:ext xmlns:c16="http://schemas.microsoft.com/office/drawing/2014/chart" uri="{C3380CC4-5D6E-409C-BE32-E72D297353CC}">
              <c16:uniqueId val="{00000000-FF9B-49EA-A88B-A53BE648EFA8}"/>
            </c:ext>
          </c:extLst>
        </c:ser>
        <c:ser>
          <c:idx val="1"/>
          <c:order val="1"/>
          <c:tx>
            <c:strRef>
              <c:f>'ADMIN SUB PROGRAMES'!$D$3</c:f>
              <c:strCache>
                <c:ptCount val="1"/>
                <c:pt idx="0">
                  <c:v>Targets Achieved</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'ADMIN SUB PROGRAMES'!$B$4:$B$10</c:f>
              <c:strCache>
                <c:ptCount val="7"/>
                <c:pt idx="0">
                  <c:v>Management </c:v>
                </c:pt>
                <c:pt idx="1">
                  <c:v>Corporate Services </c:v>
                </c:pt>
                <c:pt idx="2">
                  <c:v>Internal Audit </c:v>
                </c:pt>
                <c:pt idx="3">
                  <c:v>Financial Administration </c:v>
                </c:pt>
                <c:pt idx="4">
                  <c:v>Office Accommodation </c:v>
                </c:pt>
                <c:pt idx="5">
                  <c:v>COVID-19 Related Indicators and Targets </c:v>
                </c:pt>
                <c:pt idx="6">
                  <c:v>Total</c:v>
                </c:pt>
              </c:strCache>
            </c:strRef>
          </c:cat>
          <c:val>
            <c:numRef>
              <c:f>'ADMIN SUB PROGRAMES'!$D$4:$D$10</c:f>
              <c:numCache>
                <c:formatCode>General</c:formatCode>
                <c:ptCount val="7"/>
                <c:pt idx="0">
                  <c:v>0</c:v>
                </c:pt>
                <c:pt idx="1">
                  <c:v>2</c:v>
                </c:pt>
                <c:pt idx="2">
                  <c:v>1</c:v>
                </c:pt>
                <c:pt idx="3">
                  <c:v>0</c:v>
                </c:pt>
                <c:pt idx="4">
                  <c:v>0</c:v>
                </c:pt>
                <c:pt idx="5">
                  <c:v>5</c:v>
                </c:pt>
                <c:pt idx="6">
                  <c:v>8</c:v>
                </c:pt>
              </c:numCache>
            </c:numRef>
          </c:val>
          <c:extLst xmlns:c16r2="http://schemas.microsoft.com/office/drawing/2015/06/chart">
            <c:ext xmlns:c16="http://schemas.microsoft.com/office/drawing/2014/chart" uri="{C3380CC4-5D6E-409C-BE32-E72D297353CC}">
              <c16:uniqueId val="{00000001-FF9B-49EA-A88B-A53BE648EFA8}"/>
            </c:ext>
          </c:extLst>
        </c:ser>
        <c:ser>
          <c:idx val="2"/>
          <c:order val="2"/>
          <c:tx>
            <c:strRef>
              <c:f>'ADMIN SUB PROGRAMES'!$E$3</c:f>
              <c:strCache>
                <c:ptCount val="1"/>
                <c:pt idx="0">
                  <c:v>Targets Not Achieved</c:v>
                </c:pt>
              </c:strCache>
            </c:strRef>
          </c:tx>
          <c:spPr>
            <a:solidFill>
              <a:srgbClr val="FF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'ADMIN SUB PROGRAMES'!$B$4:$B$10</c:f>
              <c:strCache>
                <c:ptCount val="7"/>
                <c:pt idx="0">
                  <c:v>Management </c:v>
                </c:pt>
                <c:pt idx="1">
                  <c:v>Corporate Services </c:v>
                </c:pt>
                <c:pt idx="2">
                  <c:v>Internal Audit </c:v>
                </c:pt>
                <c:pt idx="3">
                  <c:v>Financial Administration </c:v>
                </c:pt>
                <c:pt idx="4">
                  <c:v>Office Accommodation </c:v>
                </c:pt>
                <c:pt idx="5">
                  <c:v>COVID-19 Related Indicators and Targets </c:v>
                </c:pt>
                <c:pt idx="6">
                  <c:v>Total</c:v>
                </c:pt>
              </c:strCache>
            </c:strRef>
          </c:cat>
          <c:val>
            <c:numRef>
              <c:f>'ADMIN SUB PROGRAMES'!$E$4:$E$10</c:f>
              <c:numCache>
                <c:formatCode>General</c:formatCode>
                <c:ptCount val="7"/>
                <c:pt idx="0">
                  <c:v>0</c:v>
                </c:pt>
                <c:pt idx="1">
                  <c:v>0</c:v>
                </c:pt>
                <c:pt idx="2">
                  <c:v>0</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FF9B-49EA-A88B-A53BE648EFA8}"/>
            </c:ext>
          </c:extLst>
        </c:ser>
        <c:dLbls>
          <c:showVal val="1"/>
        </c:dLbls>
        <c:gapWidth val="55"/>
        <c:gapDepth val="147"/>
        <c:shape val="cylinder"/>
        <c:axId val="60996608"/>
        <c:axId val="61002496"/>
        <c:axId val="0"/>
      </c:bar3DChart>
      <c:catAx>
        <c:axId val="60996608"/>
        <c:scaling>
          <c:orientation val="minMax"/>
        </c:scaling>
        <c:axPos val="b"/>
        <c:majorGridlines/>
        <c:minorGridlines/>
        <c:numFmt formatCode="General" sourceLinked="0"/>
        <c:majorTickMark val="none"/>
        <c:tickLblPos val="nextTo"/>
        <c:txPr>
          <a:bodyPr/>
          <a:lstStyle/>
          <a:p>
            <a:pPr>
              <a:defRPr sz="1100" b="0"/>
            </a:pPr>
            <a:endParaRPr lang="en-US"/>
          </a:p>
        </c:txPr>
        <c:crossAx val="61002496"/>
        <c:crosses val="autoZero"/>
        <c:auto val="1"/>
        <c:lblAlgn val="ctr"/>
        <c:lblOffset val="100"/>
      </c:catAx>
      <c:valAx>
        <c:axId val="61002496"/>
        <c:scaling>
          <c:orientation val="minMax"/>
        </c:scaling>
        <c:delete val="1"/>
        <c:axPos val="l"/>
        <c:majorGridlines/>
        <c:minorGridlines/>
        <c:numFmt formatCode="General" sourceLinked="1"/>
        <c:tickLblPos val="none"/>
        <c:crossAx val="60996608"/>
        <c:crosses val="autoZero"/>
        <c:crossBetween val="between"/>
      </c:valAx>
    </c:plotArea>
    <c:legend>
      <c:legendPos val="t"/>
    </c:legend>
    <c:plotVisOnly val="1"/>
    <c:dispBlanksAs val="gap"/>
  </c:chart>
  <c:spPr>
    <a:ln>
      <a:solidFill>
        <a:schemeClr val="tx1"/>
      </a:solidFill>
    </a:ln>
  </c:spPr>
  <c:txPr>
    <a:bodyPr/>
    <a:lstStyle/>
    <a:p>
      <a:pPr>
        <a:defRPr sz="1200" b="1">
          <a:latin typeface="Arial Narrow" panose="020B060602020203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dirty="0"/>
              <a:t>Performance of Superior Court Services sub-programmes: Quarter 1 (2021/22 FY)</a:t>
            </a:r>
          </a:p>
        </c:rich>
      </c:tx>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'PRoGRAMME 2'!$B$7</c:f>
              <c:strCache>
                <c:ptCount val="1"/>
                <c:pt idx="0">
                  <c:v>Planned Targets </c:v>
                </c:pt>
              </c:strCache>
            </c:strRef>
          </c:tx>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2'!$B$8:$B$13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0-FCA8-4CDA-A335-57162438627F}"/>
            </c:ext>
          </c:extLst>
        </c:ser>
        <c:ser>
          <c:idx val="1"/>
          <c:order val="1"/>
          <c:tx>
            <c:strRef>
              <c:f>'PRoGRAMME 2'!$C$7</c:f>
              <c:strCache>
                <c:ptCount val="1"/>
                <c:pt idx="0">
                  <c:v>Targets  Achieved </c:v>
                </c:pt>
              </c:strCache>
            </c:strRef>
          </c:tx>
          <c:spPr>
            <a:solidFill>
              <a:srgbClr val="00B050"/>
            </a:solidFill>
          </c:spPr>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2'!$C$8:$C$13</c:f>
              <c:numCache>
                <c:formatCode>General</c:formatCode>
                <c:ptCount val="6"/>
                <c:pt idx="0">
                  <c:v>6</c:v>
                </c:pt>
                <c:pt idx="1">
                  <c:v>0</c:v>
                </c:pt>
                <c:pt idx="2">
                  <c:v>0</c:v>
                </c:pt>
                <c:pt idx="3">
                  <c:v>0</c:v>
                </c:pt>
                <c:pt idx="4">
                  <c:v>0</c:v>
                </c:pt>
                <c:pt idx="5">
                  <c:v>6</c:v>
                </c:pt>
              </c:numCache>
            </c:numRef>
          </c:val>
          <c:extLst xmlns:c16r2="http://schemas.microsoft.com/office/drawing/2015/06/chart">
            <c:ext xmlns:c16="http://schemas.microsoft.com/office/drawing/2014/chart" uri="{C3380CC4-5D6E-409C-BE32-E72D297353CC}">
              <c16:uniqueId val="{00000001-FCA8-4CDA-A335-57162438627F}"/>
            </c:ext>
          </c:extLst>
        </c:ser>
        <c:ser>
          <c:idx val="2"/>
          <c:order val="2"/>
          <c:tx>
            <c:strRef>
              <c:f>'PRoGRAMME 2'!$D$7</c:f>
              <c:strCache>
                <c:ptCount val="1"/>
                <c:pt idx="0">
                  <c:v>Targets Not Achieved</c:v>
                </c:pt>
              </c:strCache>
            </c:strRef>
          </c:tx>
          <c:spPr>
            <a:solidFill>
              <a:srgbClr val="FF0000"/>
            </a:solidFill>
          </c:spPr>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'PRoGRAMME 2'!$A$8:$A$13</c:f>
              <c:strCache>
                <c:ptCount val="6"/>
                <c:pt idx="0">
                  <c:v>Administration of Superior Courts</c:v>
                </c:pt>
                <c:pt idx="1">
                  <c:v>Constitutional Court </c:v>
                </c:pt>
                <c:pt idx="2">
                  <c:v>Supreme Court of Appeal</c:v>
                </c:pt>
                <c:pt idx="3">
                  <c:v>High Courts</c:v>
                </c:pt>
                <c:pt idx="4">
                  <c:v>Specialised Courts</c:v>
                </c:pt>
                <c:pt idx="5">
                  <c:v>Total</c:v>
                </c:pt>
              </c:strCache>
            </c:strRef>
          </c:cat>
          <c:val>
            <c:numRef>
              <c:f>'PRoGRAMME 2'!$D$8:$D$13</c:f>
              <c:numCache>
                <c:formatCode>General</c:formatCode>
                <c:ptCount val="6"/>
                <c:pt idx="0">
                  <c:v>0</c:v>
                </c:pt>
                <c:pt idx="1">
                  <c:v>0</c:v>
                </c:pt>
                <c:pt idx="2">
                  <c:v>0</c:v>
                </c:pt>
                <c:pt idx="3">
                  <c:v>0</c:v>
                </c:pt>
                <c:pt idx="4">
                  <c:v>0</c:v>
                </c:pt>
                <c:pt idx="5">
                  <c:v>0</c:v>
                </c:pt>
              </c:numCache>
            </c:numRef>
          </c:val>
          <c:extLst xmlns:c16r2="http://schemas.microsoft.com/office/drawing/2015/06/chart">
            <c:ext xmlns:c16="http://schemas.microsoft.com/office/drawing/2014/chart" uri="{C3380CC4-5D6E-409C-BE32-E72D297353CC}">
              <c16:uniqueId val="{00000002-FCA8-4CDA-A335-57162438627F}"/>
            </c:ext>
          </c:extLst>
        </c:ser>
        <c:dLbls>
          <c:showVal val="1"/>
        </c:dLbls>
        <c:shape val="cylinder"/>
        <c:axId val="98474624"/>
        <c:axId val="98488704"/>
        <c:axId val="0"/>
      </c:bar3DChart>
      <c:catAx>
        <c:axId val="98474624"/>
        <c:scaling>
          <c:orientation val="minMax"/>
        </c:scaling>
        <c:axPos val="b"/>
        <c:majorGridlines/>
        <c:minorGridlines/>
        <c:numFmt formatCode="General" sourceLinked="0"/>
        <c:majorTickMark val="none"/>
        <c:tickLblPos val="nextTo"/>
        <c:crossAx val="98488704"/>
        <c:crosses val="autoZero"/>
        <c:auto val="1"/>
        <c:lblAlgn val="ctr"/>
        <c:lblOffset val="100"/>
      </c:catAx>
      <c:valAx>
        <c:axId val="98488704"/>
        <c:scaling>
          <c:orientation val="minMax"/>
        </c:scaling>
        <c:delete val="1"/>
        <c:axPos val="l"/>
        <c:majorGridlines/>
        <c:minorGridlines/>
        <c:numFmt formatCode="General" sourceLinked="1"/>
        <c:tickLblPos val="none"/>
        <c:crossAx val="98474624"/>
        <c:crosses val="autoZero"/>
        <c:crossBetween val="between"/>
      </c:valAx>
    </c:plotArea>
    <c:legend>
      <c:legendPos val="t"/>
    </c:legend>
    <c:plotVisOnly val="1"/>
    <c:dispBlanksAs val="gap"/>
  </c:chart>
  <c:spPr>
    <a:solidFill>
      <a:schemeClr val="lt1"/>
    </a:solidFill>
    <a:ln w="25400" cap="flat" cmpd="sng" algn="ctr">
      <a:solidFill>
        <a:schemeClr val="dk1"/>
      </a:solidFill>
      <a:prstDash val="solid"/>
    </a:ln>
    <a:effectLst/>
  </c:spPr>
  <c:txPr>
    <a:bodyPr/>
    <a:lstStyle/>
    <a:p>
      <a:pPr>
        <a:defRPr sz="1100">
          <a:solidFill>
            <a:schemeClr val="dk1"/>
          </a:solidFill>
          <a:latin typeface="Arial Narrow" panose="020B0606020202030204" pitchFamily="34" charset="0"/>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a:lstStyle/>
          <a:p>
            <a:pPr algn="ctr" rtl="0">
              <a:defRPr/>
            </a:pPr>
            <a:r>
              <a:rPr lang="en-US"/>
              <a:t>Performance of Judicial Education and Support: Quarter 1 (2021/22 FY)</a:t>
            </a:r>
            <a:endParaRPr lang="en-ZA"/>
          </a:p>
          <a:p>
            <a:pPr algn="ctr" rtl="0">
              <a:defRPr/>
            </a:pPr>
            <a:endParaRPr lang="en-ZA"/>
          </a:p>
        </c:rich>
      </c:tx>
      <c:spPr>
        <a:ln w="19050">
          <a:solidFill>
            <a:schemeClr val="tx1"/>
          </a:solidFill>
        </a:ln>
      </c:spPr>
    </c:title>
    <c:view3D>
      <c:rAngAx val="1"/>
    </c:view3D>
    <c:plotArea>
      <c:layout>
        <c:manualLayout>
          <c:layoutTarget val="inner"/>
          <c:xMode val="edge"/>
          <c:yMode val="edge"/>
          <c:x val="8.1191320218886934E-3"/>
          <c:y val="0.21949677743247753"/>
          <c:w val="0.98530788479794207"/>
          <c:h val="0.64083280877974103"/>
        </c:manualLayout>
      </c:layout>
      <c:bar3DChart>
        <c:barDir val="col"/>
        <c:grouping val="clustered"/>
        <c:ser>
          <c:idx val="0"/>
          <c:order val="0"/>
          <c:tx>
            <c:strRef>
              <c:f>'PROG 3 SUB PROGRAMES (2)'!$C$3</c:f>
              <c:strCache>
                <c:ptCount val="1"/>
                <c:pt idx="0">
                  <c:v>Planned Targets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 3 SUB PROGRAMES (2)'!$B$4:$B$7</c:f>
              <c:strCache>
                <c:ptCount val="4"/>
                <c:pt idx="0">
                  <c:v>South African Judicial Education Institute </c:v>
                </c:pt>
                <c:pt idx="1">
                  <c:v>Judicial Policy, Research and Support </c:v>
                </c:pt>
                <c:pt idx="2">
                  <c:v>Judicial Services Commission </c:v>
                </c:pt>
                <c:pt idx="3">
                  <c:v>Total</c:v>
                </c:pt>
              </c:strCache>
            </c:strRef>
          </c:cat>
          <c:val>
            <c:numRef>
              <c:f>'PROG 3 SUB PROGRAMES (2)'!$C$4:$C$7</c:f>
              <c:numCache>
                <c:formatCode>General</c:formatCode>
                <c:ptCount val="4"/>
                <c:pt idx="0">
                  <c:v>1</c:v>
                </c:pt>
                <c:pt idx="1">
                  <c:v>1</c:v>
                </c:pt>
                <c:pt idx="2">
                  <c:v>1</c:v>
                </c:pt>
                <c:pt idx="3">
                  <c:v>3</c:v>
                </c:pt>
              </c:numCache>
            </c:numRef>
          </c:val>
          <c:extLst xmlns:c16r2="http://schemas.microsoft.com/office/drawing/2015/06/chart">
            <c:ext xmlns:c16="http://schemas.microsoft.com/office/drawing/2014/chart" uri="{C3380CC4-5D6E-409C-BE32-E72D297353CC}">
              <c16:uniqueId val="{00000000-E3BD-45A4-92BC-AEA479E2B708}"/>
            </c:ext>
          </c:extLst>
        </c:ser>
        <c:ser>
          <c:idx val="1"/>
          <c:order val="1"/>
          <c:tx>
            <c:strRef>
              <c:f>'PROG 3 SUB PROGRAMES (2)'!$D$3</c:f>
              <c:strCache>
                <c:ptCount val="1"/>
                <c:pt idx="0">
                  <c:v>Targets Achieved</c:v>
                </c:pt>
              </c:strCache>
            </c:strRef>
          </c:tx>
          <c:spPr>
            <a:solidFill>
              <a:srgbClr val="00B05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 3 SUB PROGRAMES (2)'!$B$4:$B$7</c:f>
              <c:strCache>
                <c:ptCount val="4"/>
                <c:pt idx="0">
                  <c:v>South African Judicial Education Institute </c:v>
                </c:pt>
                <c:pt idx="1">
                  <c:v>Judicial Policy, Research and Support </c:v>
                </c:pt>
                <c:pt idx="2">
                  <c:v>Judicial Services Commission </c:v>
                </c:pt>
                <c:pt idx="3">
                  <c:v>Total</c:v>
                </c:pt>
              </c:strCache>
            </c:strRef>
          </c:cat>
          <c:val>
            <c:numRef>
              <c:f>'PROG 3 SUB PROGRAMES (2)'!$D$4:$D$7</c:f>
              <c:numCache>
                <c:formatCode>General</c:formatCode>
                <c:ptCount val="4"/>
                <c:pt idx="0">
                  <c:v>1</c:v>
                </c:pt>
                <c:pt idx="1">
                  <c:v>1</c:v>
                </c:pt>
                <c:pt idx="2">
                  <c:v>1</c:v>
                </c:pt>
                <c:pt idx="3">
                  <c:v>3</c:v>
                </c:pt>
              </c:numCache>
            </c:numRef>
          </c:val>
          <c:extLst xmlns:c16r2="http://schemas.microsoft.com/office/drawing/2015/06/chart">
            <c:ext xmlns:c16="http://schemas.microsoft.com/office/drawing/2014/chart" uri="{C3380CC4-5D6E-409C-BE32-E72D297353CC}">
              <c16:uniqueId val="{00000001-E3BD-45A4-92BC-AEA479E2B708}"/>
            </c:ext>
          </c:extLst>
        </c:ser>
        <c:ser>
          <c:idx val="2"/>
          <c:order val="2"/>
          <c:tx>
            <c:strRef>
              <c:f>'PROG 3 SUB PROGRAMES (2)'!$E$3</c:f>
              <c:strCache>
                <c:ptCount val="1"/>
                <c:pt idx="0">
                  <c:v>Targets Not Achieved</c:v>
                </c:pt>
              </c:strCache>
            </c:strRef>
          </c:tx>
          <c:spPr>
            <a:solidFill>
              <a:srgbClr val="FF0000"/>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'PROG 3 SUB PROGRAMES (2)'!$B$4:$B$7</c:f>
              <c:strCache>
                <c:ptCount val="4"/>
                <c:pt idx="0">
                  <c:v>South African Judicial Education Institute </c:v>
                </c:pt>
                <c:pt idx="1">
                  <c:v>Judicial Policy, Research and Support </c:v>
                </c:pt>
                <c:pt idx="2">
                  <c:v>Judicial Services Commission </c:v>
                </c:pt>
                <c:pt idx="3">
                  <c:v>Total</c:v>
                </c:pt>
              </c:strCache>
            </c:strRef>
          </c:cat>
          <c:val>
            <c:numRef>
              <c:f>'PROG 3 SUB PROGRAMES (2)'!$E$4:$E$7</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E3BD-45A4-92BC-AEA479E2B708}"/>
            </c:ext>
          </c:extLst>
        </c:ser>
        <c:dLbls>
          <c:showVal val="1"/>
        </c:dLbls>
        <c:shape val="cylinder"/>
        <c:axId val="61122432"/>
        <c:axId val="61123968"/>
        <c:axId val="0"/>
      </c:bar3DChart>
      <c:catAx>
        <c:axId val="61122432"/>
        <c:scaling>
          <c:orientation val="minMax"/>
        </c:scaling>
        <c:axPos val="b"/>
        <c:majorGridlines/>
        <c:minorGridlines/>
        <c:numFmt formatCode="General" sourceLinked="0"/>
        <c:majorTickMark val="none"/>
        <c:tickLblPos val="nextTo"/>
        <c:txPr>
          <a:bodyPr/>
          <a:lstStyle/>
          <a:p>
            <a:pPr>
              <a:defRPr b="0"/>
            </a:pPr>
            <a:endParaRPr lang="en-US"/>
          </a:p>
        </c:txPr>
        <c:crossAx val="61123968"/>
        <c:crosses val="autoZero"/>
        <c:auto val="1"/>
        <c:lblAlgn val="ctr"/>
        <c:lblOffset val="100"/>
      </c:catAx>
      <c:valAx>
        <c:axId val="61123968"/>
        <c:scaling>
          <c:orientation val="minMax"/>
        </c:scaling>
        <c:delete val="1"/>
        <c:axPos val="l"/>
        <c:majorGridlines/>
        <c:minorGridlines/>
        <c:numFmt formatCode="General" sourceLinked="1"/>
        <c:tickLblPos val="none"/>
        <c:crossAx val="61122432"/>
        <c:crosses val="autoZero"/>
        <c:crossBetween val="between"/>
      </c:valAx>
    </c:plotArea>
    <c:legend>
      <c:legendPos val="t"/>
      <c:layout>
        <c:manualLayout>
          <c:xMode val="edge"/>
          <c:yMode val="edge"/>
          <c:x val="0.26154152352850496"/>
          <c:y val="0.15548465812280479"/>
          <c:w val="0.47691695294298991"/>
          <c:h val="7.3333307497645731E-2"/>
        </c:manualLayout>
      </c:layout>
    </c:legend>
    <c:plotVisOnly val="1"/>
    <c:dispBlanksAs val="gap"/>
  </c:chart>
  <c:spPr>
    <a:ln>
      <a:solidFill>
        <a:schemeClr val="dk1"/>
      </a:solidFill>
    </a:ln>
  </c:spPr>
  <c:txPr>
    <a:bodyPr/>
    <a:lstStyle/>
    <a:p>
      <a:pPr>
        <a:defRPr sz="1050" b="1">
          <a:latin typeface="Arial Narrow" panose="020B0606020202030204"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chemeClr val="dk1"/>
                </a:solidFill>
                <a:latin typeface="+mn-lt"/>
                <a:ea typeface="+mn-ea"/>
                <a:cs typeface="+mn-cs"/>
              </a:defRPr>
            </a:pPr>
            <a:r>
              <a:rPr lang="en-ZA" sz="1100" b="1" i="0" baseline="0">
                <a:solidFill>
                  <a:schemeClr val="dk1"/>
                </a:solidFill>
                <a:effectLst/>
                <a:latin typeface="Arial Narrow" panose="020B0606020202030204" pitchFamily="34" charset="0"/>
                <a:ea typeface="+mn-ea"/>
                <a:cs typeface="+mn-cs"/>
              </a:rPr>
              <a:t>Percentage targets Achieved and Not Achieved (APP): 2nd Quarter (2021/22 FY)</a:t>
            </a:r>
            <a:endParaRPr lang="en-ZA" sz="1100">
              <a:effectLst/>
              <a:latin typeface="Arial Narrow" panose="020B0606020202030204" pitchFamily="34" charset="0"/>
            </a:endParaRPr>
          </a:p>
        </c:rich>
      </c:tx>
      <c:spPr>
        <a:solidFill>
          <a:schemeClr val="lt1"/>
        </a:solidFill>
        <a:ln w="25400" cap="flat" cmpd="sng" algn="ctr">
          <a:solidFill>
            <a:schemeClr val="dk1"/>
          </a:solidFill>
          <a:prstDash val="solid"/>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2000000494938148E-2"/>
          <c:y val="7.5817243183400163E-2"/>
          <c:w val="0.86846673250733364"/>
          <c:h val="0.92418266964425999"/>
        </c:manualLayout>
      </c:layout>
      <c:pie3DChart>
        <c:varyColors val="1"/>
        <c:ser>
          <c:idx val="0"/>
          <c:order val="0"/>
          <c:explosion val="17"/>
          <c:dPt>
            <c:idx val="0"/>
            <c:explosion val="11"/>
            <c:spPr>
              <a:solidFill>
                <a:srgbClr val="00B050"/>
              </a:solidFill>
              <a:ln w="38100">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81BA-4537-87EE-49C60F5EB912}"/>
              </c:ext>
            </c:extLst>
          </c:dPt>
          <c:dPt>
            <c:idx val="1"/>
            <c:spPr>
              <a:solidFill>
                <a:srgbClr val="FF0000"/>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81BA-4537-87EE-49C60F5EB912}"/>
              </c:ext>
            </c:extLst>
          </c:dPt>
          <c:dLbls>
            <c:dLbl>
              <c:idx val="1"/>
              <c:layout>
                <c:manualLayout>
                  <c:x val="2.2244623672544973E-2"/>
                  <c:y val="0.14044941270691624"/>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1BA-4537-87EE-49C60F5EB91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'Pie Charts'!$C$22:$C$23</c:f>
              <c:strCache>
                <c:ptCount val="2"/>
                <c:pt idx="0">
                  <c:v>Percentage Targets Achieved</c:v>
                </c:pt>
                <c:pt idx="1">
                  <c:v>Percentage Targets Not Achieved</c:v>
                </c:pt>
              </c:strCache>
            </c:strRef>
          </c:cat>
          <c:val>
            <c:numRef>
              <c:f>'Pie Charts'!$D$22:$D$23</c:f>
              <c:numCache>
                <c:formatCode>0%</c:formatCode>
                <c:ptCount val="2"/>
                <c:pt idx="0">
                  <c:v>0.95000000000000007</c:v>
                </c:pt>
                <c:pt idx="1">
                  <c:v>0.05</c:v>
                </c:pt>
              </c:numCache>
            </c:numRef>
          </c:val>
          <c:extLst xmlns:c16r2="http://schemas.microsoft.com/office/drawing/2015/06/chart">
            <c:ext xmlns:c16="http://schemas.microsoft.com/office/drawing/2014/chart" uri="{C3380CC4-5D6E-409C-BE32-E72D297353CC}">
              <c16:uniqueId val="{00000004-81BA-4537-87EE-49C60F5EB912}"/>
            </c:ext>
          </c:extLst>
        </c:ser>
        <c:dLbls>
          <c:showPercent val="1"/>
        </c:dLbls>
      </c:pie3DChart>
      <c:spPr>
        <a:noFill/>
        <a:ln>
          <a:noFill/>
        </a:ln>
        <a:effectLst/>
      </c:spPr>
    </c:plotArea>
    <c:legend>
      <c:legendPos val="r"/>
      <c:layout>
        <c:manualLayout>
          <c:xMode val="edge"/>
          <c:yMode val="edge"/>
          <c:x val="0.3731477576801418"/>
          <c:y val="0.8159048487474585"/>
          <c:w val="0.48251106296055224"/>
          <c:h val="0.13984372395994535"/>
        </c:manualLayout>
      </c:layout>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28575" cap="flat" cmpd="sng" algn="ctr">
      <a:solidFill>
        <a:schemeClr val="accent1"/>
      </a:solid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US"/>
              <a:t>Overall Performance of the OCJ per Programme (APP: 2nd</a:t>
            </a:r>
            <a:r>
              <a:rPr lang="en-GB"/>
              <a:t> Quarter 2021/22 FY)</a:t>
            </a:r>
            <a:endParaRPr lang="en-ZA"/>
          </a:p>
        </c:rich>
      </c:tx>
      <c:spPr>
        <a:ln w="19050">
          <a:solidFill>
            <a:schemeClr val="tx1"/>
          </a:solidFill>
        </a:ln>
      </c:spPr>
    </c:title>
    <c:view3D>
      <c:rAngAx val="1"/>
    </c:view3D>
    <c:plotArea>
      <c:layout>
        <c:manualLayout>
          <c:layoutTarget val="inner"/>
          <c:xMode val="edge"/>
          <c:yMode val="edge"/>
          <c:x val="5.5555555555555558E-3"/>
          <c:y val="0.17143744738514874"/>
          <c:w val="0.99444440032424553"/>
          <c:h val="0.73075226764151513"/>
        </c:manualLayout>
      </c:layout>
      <c:bar3DChart>
        <c:barDir val="col"/>
        <c:grouping val="clustered"/>
        <c:ser>
          <c:idx val="0"/>
          <c:order val="0"/>
          <c:tx>
            <c:strRef>
              <c:f>'Overall % distribution'!$C$20</c:f>
              <c:strCache>
                <c:ptCount val="1"/>
                <c:pt idx="0">
                  <c:v>Planned Targets </c:v>
                </c:pt>
              </c:strCache>
            </c:strRef>
          </c:tx>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distribution'!$B$21:$B$24</c:f>
              <c:strCache>
                <c:ptCount val="4"/>
                <c:pt idx="0">
                  <c:v>Programme 1: Administration</c:v>
                </c:pt>
                <c:pt idx="1">
                  <c:v>Programme 2: Superior Court Services </c:v>
                </c:pt>
                <c:pt idx="2">
                  <c:v>Programme 3: Judicial Education and Support</c:v>
                </c:pt>
                <c:pt idx="3">
                  <c:v>Total</c:v>
                </c:pt>
              </c:strCache>
            </c:strRef>
          </c:cat>
          <c:val>
            <c:numRef>
              <c:f>'Overall % distribution'!$C$21:$C$24</c:f>
              <c:numCache>
                <c:formatCode>General</c:formatCode>
                <c:ptCount val="4"/>
                <c:pt idx="0">
                  <c:v>11</c:v>
                </c:pt>
                <c:pt idx="1">
                  <c:v>6</c:v>
                </c:pt>
                <c:pt idx="2">
                  <c:v>3</c:v>
                </c:pt>
                <c:pt idx="3">
                  <c:v>20</c:v>
                </c:pt>
              </c:numCache>
            </c:numRef>
          </c:val>
          <c:extLst xmlns:c16r2="http://schemas.microsoft.com/office/drawing/2015/06/chart">
            <c:ext xmlns:c16="http://schemas.microsoft.com/office/drawing/2014/chart" uri="{C3380CC4-5D6E-409C-BE32-E72D297353CC}">
              <c16:uniqueId val="{00000000-01FD-4D72-884E-61B5AF16A9DF}"/>
            </c:ext>
          </c:extLst>
        </c:ser>
        <c:ser>
          <c:idx val="1"/>
          <c:order val="1"/>
          <c:tx>
            <c:strRef>
              <c:f>'Overall % distribution'!$D$20</c:f>
              <c:strCache>
                <c:ptCount val="1"/>
                <c:pt idx="0">
                  <c:v>Targets Achieved</c:v>
                </c:pt>
              </c:strCache>
            </c:strRef>
          </c:tx>
          <c:spPr>
            <a:solidFill>
              <a:srgbClr val="00B050"/>
            </a:solidFill>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distribution'!$B$21:$B$24</c:f>
              <c:strCache>
                <c:ptCount val="4"/>
                <c:pt idx="0">
                  <c:v>Programme 1: Administration</c:v>
                </c:pt>
                <c:pt idx="1">
                  <c:v>Programme 2: Superior Court Services </c:v>
                </c:pt>
                <c:pt idx="2">
                  <c:v>Programme 3: Judicial Education and Support</c:v>
                </c:pt>
                <c:pt idx="3">
                  <c:v>Total</c:v>
                </c:pt>
              </c:strCache>
            </c:strRef>
          </c:cat>
          <c:val>
            <c:numRef>
              <c:f>'Overall % distribution'!$D$21:$D$24</c:f>
              <c:numCache>
                <c:formatCode>General</c:formatCode>
                <c:ptCount val="4"/>
                <c:pt idx="0">
                  <c:v>10</c:v>
                </c:pt>
                <c:pt idx="1">
                  <c:v>6</c:v>
                </c:pt>
                <c:pt idx="2">
                  <c:v>3</c:v>
                </c:pt>
                <c:pt idx="3">
                  <c:v>19</c:v>
                </c:pt>
              </c:numCache>
            </c:numRef>
          </c:val>
          <c:extLst xmlns:c16r2="http://schemas.microsoft.com/office/drawing/2015/06/chart">
            <c:ext xmlns:c16="http://schemas.microsoft.com/office/drawing/2014/chart" uri="{C3380CC4-5D6E-409C-BE32-E72D297353CC}">
              <c16:uniqueId val="{00000001-01FD-4D72-884E-61B5AF16A9DF}"/>
            </c:ext>
          </c:extLst>
        </c:ser>
        <c:ser>
          <c:idx val="2"/>
          <c:order val="2"/>
          <c:tx>
            <c:strRef>
              <c:f>'Overall % distribution'!$E$20</c:f>
              <c:strCache>
                <c:ptCount val="1"/>
                <c:pt idx="0">
                  <c:v>Targets Not Achieved</c:v>
                </c:pt>
              </c:strCache>
            </c:strRef>
          </c:tx>
          <c:spPr>
            <a:solidFill>
              <a:srgbClr val="FF0000"/>
            </a:solidFill>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distribution'!$B$21:$B$24</c:f>
              <c:strCache>
                <c:ptCount val="4"/>
                <c:pt idx="0">
                  <c:v>Programme 1: Administration</c:v>
                </c:pt>
                <c:pt idx="1">
                  <c:v>Programme 2: Superior Court Services </c:v>
                </c:pt>
                <c:pt idx="2">
                  <c:v>Programme 3: Judicial Education and Support</c:v>
                </c:pt>
                <c:pt idx="3">
                  <c:v>Total</c:v>
                </c:pt>
              </c:strCache>
            </c:strRef>
          </c:cat>
          <c:val>
            <c:numRef>
              <c:f>'Overall % distribution'!$E$21:$E$24</c:f>
              <c:numCache>
                <c:formatCode>General</c:formatCode>
                <c:ptCount val="4"/>
                <c:pt idx="0">
                  <c:v>1</c:v>
                </c:pt>
                <c:pt idx="1">
                  <c:v>0</c:v>
                </c:pt>
                <c:pt idx="2">
                  <c:v>0</c:v>
                </c:pt>
                <c:pt idx="3">
                  <c:v>1</c:v>
                </c:pt>
              </c:numCache>
            </c:numRef>
          </c:val>
          <c:extLst xmlns:c16r2="http://schemas.microsoft.com/office/drawing/2015/06/chart">
            <c:ext xmlns:c16="http://schemas.microsoft.com/office/drawing/2014/chart" uri="{C3380CC4-5D6E-409C-BE32-E72D297353CC}">
              <c16:uniqueId val="{00000002-01FD-4D72-884E-61B5AF16A9DF}"/>
            </c:ext>
          </c:extLst>
        </c:ser>
        <c:dLbls>
          <c:showVal val="1"/>
        </c:dLbls>
        <c:shape val="cylinder"/>
        <c:axId val="100888960"/>
        <c:axId val="100890496"/>
        <c:axId val="0"/>
      </c:bar3DChart>
      <c:catAx>
        <c:axId val="100888960"/>
        <c:scaling>
          <c:orientation val="minMax"/>
        </c:scaling>
        <c:axPos val="b"/>
        <c:majorGridlines/>
        <c:minorGridlines/>
        <c:numFmt formatCode="General" sourceLinked="0"/>
        <c:majorTickMark val="none"/>
        <c:tickLblPos val="nextTo"/>
        <c:crossAx val="100890496"/>
        <c:crosses val="autoZero"/>
        <c:auto val="1"/>
        <c:lblAlgn val="ctr"/>
        <c:lblOffset val="100"/>
      </c:catAx>
      <c:valAx>
        <c:axId val="100890496"/>
        <c:scaling>
          <c:orientation val="minMax"/>
        </c:scaling>
        <c:delete val="1"/>
        <c:axPos val="l"/>
        <c:majorGridlines/>
        <c:minorGridlines/>
        <c:numFmt formatCode="General" sourceLinked="1"/>
        <c:tickLblPos val="none"/>
        <c:crossAx val="100888960"/>
        <c:crosses val="autoZero"/>
        <c:crossBetween val="between"/>
      </c:valAx>
    </c:plotArea>
    <c:legend>
      <c:legendPos val="t"/>
    </c:legend>
    <c:plotVisOnly val="1"/>
    <c:dispBlanksAs val="gap"/>
  </c:chart>
  <c:spPr>
    <a:ln w="3175">
      <a:solidFill>
        <a:schemeClr val="tx1"/>
      </a:solidFill>
    </a:ln>
  </c:spPr>
  <c:txPr>
    <a:bodyPr/>
    <a:lstStyle/>
    <a:p>
      <a:pPr>
        <a:defRPr sz="900" b="1">
          <a:latin typeface="Arial Narrow" panose="020B0606020202030204"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Percentage of targets achieved and not achieved per programme (APP: 2nd Quarter 2021/22 FY) </a:t>
            </a:r>
          </a:p>
        </c:rich>
      </c:tx>
      <c:spPr>
        <a:solidFill>
          <a:schemeClr val="lt1"/>
        </a:solidFill>
        <a:ln w="19050" cap="flat" cmpd="sng" algn="ctr">
          <a:solidFill>
            <a:schemeClr val="dk1"/>
          </a:solidFill>
          <a:prstDash val="solid"/>
          <a:miter lim="800000"/>
        </a:ln>
        <a:effectLst/>
      </c:spPr>
    </c:title>
    <c:view3D>
      <c:rAngAx val="1"/>
    </c:view3D>
    <c:plotArea>
      <c:layout/>
      <c:bar3DChart>
        <c:barDir val="col"/>
        <c:grouping val="clustered"/>
        <c:ser>
          <c:idx val="0"/>
          <c:order val="0"/>
          <c:tx>
            <c:strRef>
              <c:f>'Overall % distribution'!$C$44</c:f>
              <c:strCache>
                <c:ptCount val="1"/>
                <c:pt idx="0">
                  <c:v>% Targets Achieved</c:v>
                </c:pt>
              </c:strCache>
            </c:strRef>
          </c:tx>
          <c:spPr>
            <a:solidFill>
              <a:srgbClr val="00B050"/>
            </a:solidFill>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distribution'!$B$45:$B$48</c:f>
              <c:strCache>
                <c:ptCount val="4"/>
                <c:pt idx="0">
                  <c:v>Programme 1: Administration</c:v>
                </c:pt>
                <c:pt idx="1">
                  <c:v>Programme 2: Superior Court Services </c:v>
                </c:pt>
                <c:pt idx="2">
                  <c:v>Programme 3: Judicial Education and Support</c:v>
                </c:pt>
                <c:pt idx="3">
                  <c:v>Total</c:v>
                </c:pt>
              </c:strCache>
            </c:strRef>
          </c:cat>
          <c:val>
            <c:numRef>
              <c:f>'Overall % distribution'!$C$45:$C$48</c:f>
              <c:numCache>
                <c:formatCode>0%</c:formatCode>
                <c:ptCount val="4"/>
                <c:pt idx="0">
                  <c:v>0.91</c:v>
                </c:pt>
                <c:pt idx="1">
                  <c:v>1</c:v>
                </c:pt>
                <c:pt idx="2">
                  <c:v>1</c:v>
                </c:pt>
                <c:pt idx="3">
                  <c:v>0.95000000000000007</c:v>
                </c:pt>
              </c:numCache>
            </c:numRef>
          </c:val>
          <c:extLst xmlns:c16r2="http://schemas.microsoft.com/office/drawing/2015/06/chart">
            <c:ext xmlns:c16="http://schemas.microsoft.com/office/drawing/2014/chart" uri="{C3380CC4-5D6E-409C-BE32-E72D297353CC}">
              <c16:uniqueId val="{00000000-6D04-4B0D-8C77-333D0717A3AC}"/>
            </c:ext>
          </c:extLst>
        </c:ser>
        <c:ser>
          <c:idx val="1"/>
          <c:order val="1"/>
          <c:tx>
            <c:strRef>
              <c:f>'Overall % distribution'!$D$44</c:f>
              <c:strCache>
                <c:ptCount val="1"/>
                <c:pt idx="0">
                  <c:v>% Targets Not Achieved</c:v>
                </c:pt>
              </c:strCache>
            </c:strRef>
          </c:tx>
          <c:spPr>
            <a:solidFill>
              <a:srgbClr val="FF0000"/>
            </a:solidFill>
          </c:spPr>
          <c:dLbls>
            <c:spPr>
              <a:noFill/>
              <a:ln>
                <a:noFill/>
              </a:ln>
              <a:effectLst/>
            </c:spPr>
            <c:txPr>
              <a:bodyPr wrap="square" lIns="38100" tIns="19050" rIns="38100" bIns="19050" anchor="ctr">
                <a:spAutoFit/>
              </a:bodyPr>
              <a:lstStyle/>
              <a:p>
                <a:pPr>
                  <a:defRPr sz="1200"/>
                </a:pPr>
                <a:endParaRPr lang="en-US"/>
              </a:p>
            </c:txPr>
            <c:showVal val="1"/>
            <c:extLst xmlns:c16r2="http://schemas.microsoft.com/office/drawing/2015/06/chart">
              <c:ext xmlns:c15="http://schemas.microsoft.com/office/drawing/2012/chart" uri="{CE6537A1-D6FC-4f65-9D91-7224C49458BB}">
                <c15:showLeaderLines val="0"/>
              </c:ext>
            </c:extLst>
          </c:dLbls>
          <c:cat>
            <c:strRef>
              <c:f>'Overall % distribution'!$B$45:$B$48</c:f>
              <c:strCache>
                <c:ptCount val="4"/>
                <c:pt idx="0">
                  <c:v>Programme 1: Administration</c:v>
                </c:pt>
                <c:pt idx="1">
                  <c:v>Programme 2: Superior Court Services </c:v>
                </c:pt>
                <c:pt idx="2">
                  <c:v>Programme 3: Judicial Education and Support</c:v>
                </c:pt>
                <c:pt idx="3">
                  <c:v>Total</c:v>
                </c:pt>
              </c:strCache>
            </c:strRef>
          </c:cat>
          <c:val>
            <c:numRef>
              <c:f>'Overall % distribution'!$D$45:$D$48</c:f>
              <c:numCache>
                <c:formatCode>0%</c:formatCode>
                <c:ptCount val="4"/>
                <c:pt idx="0">
                  <c:v>9.0000000000000011E-2</c:v>
                </c:pt>
                <c:pt idx="1">
                  <c:v>0</c:v>
                </c:pt>
                <c:pt idx="2">
                  <c:v>0</c:v>
                </c:pt>
                <c:pt idx="3">
                  <c:v>0.05</c:v>
                </c:pt>
              </c:numCache>
            </c:numRef>
          </c:val>
          <c:extLst xmlns:c16r2="http://schemas.microsoft.com/office/drawing/2015/06/chart">
            <c:ext xmlns:c16="http://schemas.microsoft.com/office/drawing/2014/chart" uri="{C3380CC4-5D6E-409C-BE32-E72D297353CC}">
              <c16:uniqueId val="{00000001-6D04-4B0D-8C77-333D0717A3AC}"/>
            </c:ext>
          </c:extLst>
        </c:ser>
        <c:dLbls>
          <c:showVal val="1"/>
        </c:dLbls>
        <c:shape val="cylinder"/>
        <c:axId val="100144256"/>
        <c:axId val="100145792"/>
        <c:axId val="0"/>
      </c:bar3DChart>
      <c:catAx>
        <c:axId val="100144256"/>
        <c:scaling>
          <c:orientation val="minMax"/>
        </c:scaling>
        <c:axPos val="b"/>
        <c:majorGridlines/>
        <c:minorGridlines/>
        <c:numFmt formatCode="General" sourceLinked="0"/>
        <c:majorTickMark val="none"/>
        <c:tickLblPos val="nextTo"/>
        <c:crossAx val="100145792"/>
        <c:crosses val="autoZero"/>
        <c:auto val="1"/>
        <c:lblAlgn val="ctr"/>
        <c:lblOffset val="100"/>
      </c:catAx>
      <c:valAx>
        <c:axId val="100145792"/>
        <c:scaling>
          <c:orientation val="minMax"/>
        </c:scaling>
        <c:delete val="1"/>
        <c:axPos val="l"/>
        <c:majorGridlines/>
        <c:minorGridlines/>
        <c:numFmt formatCode="0%" sourceLinked="1"/>
        <c:tickLblPos val="none"/>
        <c:crossAx val="100144256"/>
        <c:crosses val="autoZero"/>
        <c:crossBetween val="between"/>
      </c:valAx>
    </c:plotArea>
    <c:legend>
      <c:legendPos val="t"/>
    </c:legend>
    <c:plotVisOnly val="1"/>
    <c:dispBlanksAs val="gap"/>
  </c:chart>
  <c:spPr>
    <a:ln w="3175">
      <a:solidFill>
        <a:schemeClr val="tx1"/>
      </a:solidFill>
    </a:ln>
  </c:spPr>
  <c:txPr>
    <a:bodyPr/>
    <a:lstStyle/>
    <a:p>
      <a:pPr>
        <a:defRPr sz="900" b="1">
          <a:latin typeface="Arial Narrow" panose="020B060602020203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A8E85-D302-4D43-BDC4-C589F11DDF2F}" type="doc">
      <dgm:prSet loTypeId="urn:microsoft.com/office/officeart/2005/8/layout/pyramid2" loCatId="pyramid" qsTypeId="urn:microsoft.com/office/officeart/2005/8/quickstyle/simple1" qsCatId="simple" csTypeId="urn:microsoft.com/office/officeart/2005/8/colors/accent6_3" csCatId="accent6" phldr="1"/>
      <dgm:spPr/>
    </dgm:pt>
    <dgm:pt modelId="{58E83CC7-3817-4616-AA95-C58D2F0180E0}">
      <dgm:prSet phldrT="[Text]" custT="1"/>
      <dgm:spPr>
        <a:solidFill>
          <a:srgbClr val="92D050">
            <a:alpha val="90000"/>
          </a:srgbClr>
        </a:solidFill>
      </dgm:spPr>
      <dgm:t>
        <a:bodyPr/>
        <a:lstStyle/>
        <a:p>
          <a:pPr algn="ctr"/>
          <a:r>
            <a:rPr lang="en-ZA" sz="1600" b="1" dirty="0">
              <a:latin typeface="Arial" pitchFamily="34" charset="0"/>
              <a:cs typeface="Arial" pitchFamily="34" charset="0"/>
            </a:rPr>
            <a:t>Vision</a:t>
          </a:r>
        </a:p>
        <a:p>
          <a:pPr algn="l"/>
          <a:r>
            <a:rPr lang="en-ZA" sz="1600">
              <a:latin typeface="Arial" pitchFamily="34" charset="0"/>
              <a:cs typeface="Arial" pitchFamily="34" charset="0"/>
            </a:rPr>
            <a:t>A single, </a:t>
          </a:r>
          <a:r>
            <a:rPr lang="en-ZA" sz="1600" dirty="0">
              <a:latin typeface="Arial" pitchFamily="34" charset="0"/>
              <a:cs typeface="Arial" pitchFamily="34" charset="0"/>
            </a:rPr>
            <a:t>transformed and independent Judicial system that guarantees access to justice for all</a:t>
          </a:r>
        </a:p>
      </dgm:t>
    </dgm:pt>
    <dgm:pt modelId="{0A3AF1F3-24B9-479D-A1E5-0CC6D71EAFDC}" type="parTrans" cxnId="{1C5F00A6-F475-4FA6-BFB2-DD7B22C22248}">
      <dgm:prSet/>
      <dgm:spPr/>
      <dgm:t>
        <a:bodyPr/>
        <a:lstStyle/>
        <a:p>
          <a:endParaRPr lang="en-ZA"/>
        </a:p>
      </dgm:t>
    </dgm:pt>
    <dgm:pt modelId="{3ADE8B96-8691-45AE-90F6-E5694F4E1AF8}" type="sibTrans" cxnId="{1C5F00A6-F475-4FA6-BFB2-DD7B22C22248}">
      <dgm:prSet/>
      <dgm:spPr/>
      <dgm:t>
        <a:bodyPr/>
        <a:lstStyle/>
        <a:p>
          <a:endParaRPr lang="en-ZA"/>
        </a:p>
      </dgm:t>
    </dgm:pt>
    <dgm:pt modelId="{467827D2-40FC-45E5-8B4C-D8B05E7F7DCA}">
      <dgm:prSet phldrT="[Text]" custT="1"/>
      <dgm:spPr>
        <a:solidFill>
          <a:schemeClr val="tx2">
            <a:lumMod val="60000"/>
            <a:lumOff val="40000"/>
            <a:alpha val="90000"/>
          </a:schemeClr>
        </a:solidFill>
      </dgm:spPr>
      <dgm:t>
        <a:bodyPr/>
        <a:lstStyle/>
        <a:p>
          <a:pPr algn="ctr"/>
          <a:r>
            <a:rPr lang="en-ZA" sz="1600" b="1" dirty="0">
              <a:latin typeface="Arial" pitchFamily="34" charset="0"/>
              <a:cs typeface="Arial" pitchFamily="34" charset="0"/>
            </a:rPr>
            <a:t>Mission</a:t>
          </a:r>
        </a:p>
        <a:p>
          <a:pPr algn="l"/>
          <a:r>
            <a:rPr lang="en-ZA" sz="1600" dirty="0">
              <a:latin typeface="Arial" pitchFamily="34" charset="0"/>
              <a:cs typeface="Arial" pitchFamily="34" charset="0"/>
            </a:rPr>
            <a:t>To provide support to the Judicial system to ensure effective and efficient court administration services  </a:t>
          </a:r>
        </a:p>
      </dgm:t>
    </dgm:pt>
    <dgm:pt modelId="{6BD141E0-097F-4758-8980-22234D8A4EEC}" type="parTrans" cxnId="{AF0523F0-E6D1-4BC0-9F9F-D18A941225B5}">
      <dgm:prSet/>
      <dgm:spPr/>
      <dgm:t>
        <a:bodyPr/>
        <a:lstStyle/>
        <a:p>
          <a:endParaRPr lang="en-ZA"/>
        </a:p>
      </dgm:t>
    </dgm:pt>
    <dgm:pt modelId="{DF5CE962-7FE5-4A16-8C0F-3F96806C5F06}" type="sibTrans" cxnId="{AF0523F0-E6D1-4BC0-9F9F-D18A941225B5}">
      <dgm:prSet/>
      <dgm:spPr/>
      <dgm:t>
        <a:bodyPr/>
        <a:lstStyle/>
        <a:p>
          <a:endParaRPr lang="en-ZA"/>
        </a:p>
      </dgm:t>
    </dgm:pt>
    <dgm:pt modelId="{D1B650B6-F99A-4D72-BF17-121F2647412D}">
      <dgm:prSet phldrT="[Text]" custT="1"/>
      <dgm:spPr>
        <a:solidFill>
          <a:schemeClr val="accent3">
            <a:lumMod val="60000"/>
            <a:lumOff val="40000"/>
            <a:alpha val="90000"/>
          </a:schemeClr>
        </a:solidFill>
      </dgm:spPr>
      <dgm:t>
        <a:bodyPr/>
        <a:lstStyle/>
        <a:p>
          <a:pPr algn="ctr"/>
          <a:r>
            <a:rPr lang="en-ZA" sz="1600" b="1" dirty="0">
              <a:latin typeface="Arial" pitchFamily="34" charset="0"/>
              <a:cs typeface="Arial" pitchFamily="34" charset="0"/>
            </a:rPr>
            <a:t>Values</a:t>
          </a:r>
          <a:endParaRPr lang="en-ZA" sz="1600" dirty="0">
            <a:latin typeface="Arial" pitchFamily="34" charset="0"/>
            <a:cs typeface="Arial" pitchFamily="34" charset="0"/>
          </a:endParaRPr>
        </a:p>
        <a:p>
          <a:pPr algn="just"/>
          <a:r>
            <a:rPr lang="en-ZA" sz="1600" dirty="0">
              <a:latin typeface="Arial" pitchFamily="34" charset="0"/>
              <a:cs typeface="Arial" pitchFamily="34" charset="0"/>
            </a:rPr>
            <a:t>- Respect </a:t>
          </a:r>
        </a:p>
        <a:p>
          <a:pPr algn="just"/>
          <a:r>
            <a:rPr lang="en-ZA" sz="1600" dirty="0">
              <a:latin typeface="Arial" pitchFamily="34" charset="0"/>
              <a:cs typeface="Arial" pitchFamily="34" charset="0"/>
            </a:rPr>
            <a:t>- Integrity</a:t>
          </a:r>
        </a:p>
        <a:p>
          <a:pPr algn="just"/>
          <a:r>
            <a:rPr lang="en-ZA" sz="1600" dirty="0">
              <a:latin typeface="Arial" pitchFamily="34" charset="0"/>
              <a:cs typeface="Arial" pitchFamily="34" charset="0"/>
            </a:rPr>
            <a:t>- Transparency</a:t>
          </a:r>
        </a:p>
        <a:p>
          <a:pPr algn="just"/>
          <a:r>
            <a:rPr lang="en-ZA" sz="1600" dirty="0">
              <a:latin typeface="Arial" pitchFamily="34" charset="0"/>
              <a:cs typeface="Arial" pitchFamily="34" charset="0"/>
            </a:rPr>
            <a:t>- Professionalism </a:t>
          </a:r>
        </a:p>
        <a:p>
          <a:pPr algn="just"/>
          <a:r>
            <a:rPr lang="en-ZA" sz="1600" dirty="0">
              <a:latin typeface="Arial" pitchFamily="34" charset="0"/>
              <a:cs typeface="Arial" pitchFamily="34" charset="0"/>
            </a:rPr>
            <a:t>- Accountability; and</a:t>
          </a:r>
        </a:p>
        <a:p>
          <a:pPr algn="just"/>
          <a:r>
            <a:rPr lang="en-ZA" sz="1600" dirty="0">
              <a:latin typeface="Arial" pitchFamily="34" charset="0"/>
              <a:cs typeface="Arial" pitchFamily="34" charset="0"/>
            </a:rPr>
            <a:t>- Excellence</a:t>
          </a:r>
          <a:r>
            <a:rPr lang="en-ZA" sz="1600" dirty="0">
              <a:latin typeface="+mn-lt"/>
              <a:cs typeface="Arial" pitchFamily="34" charset="0"/>
            </a:rPr>
            <a:t> </a:t>
          </a:r>
        </a:p>
        <a:p>
          <a:pPr algn="ctr"/>
          <a:endParaRPr lang="en-ZA" sz="1300" dirty="0">
            <a:latin typeface="+mn-lt"/>
          </a:endParaRPr>
        </a:p>
      </dgm:t>
    </dgm:pt>
    <dgm:pt modelId="{1EE2ED74-BF8D-4AF0-82B4-A1495D61067F}" type="parTrans" cxnId="{BA53C6BD-3550-4842-B10C-FA8FFEBF2E7D}">
      <dgm:prSet/>
      <dgm:spPr/>
      <dgm:t>
        <a:bodyPr/>
        <a:lstStyle/>
        <a:p>
          <a:endParaRPr lang="en-ZA"/>
        </a:p>
      </dgm:t>
    </dgm:pt>
    <dgm:pt modelId="{53D592AE-A24E-43FD-A988-22B398EC94AE}" type="sibTrans" cxnId="{BA53C6BD-3550-4842-B10C-FA8FFEBF2E7D}">
      <dgm:prSet/>
      <dgm:spPr/>
      <dgm:t>
        <a:bodyPr/>
        <a:lstStyle/>
        <a:p>
          <a:endParaRPr lang="en-ZA"/>
        </a:p>
      </dgm:t>
    </dgm:pt>
    <dgm:pt modelId="{CD118955-0DAD-424C-88BE-F3C6DBF39E1E}" type="pres">
      <dgm:prSet presAssocID="{A52A8E85-D302-4D43-BDC4-C589F11DDF2F}" presName="compositeShape" presStyleCnt="0">
        <dgm:presLayoutVars>
          <dgm:dir/>
          <dgm:resizeHandles/>
        </dgm:presLayoutVars>
      </dgm:prSet>
      <dgm:spPr/>
    </dgm:pt>
    <dgm:pt modelId="{9B9E14A9-F8FB-4ED0-88D1-D71DD52E7832}" type="pres">
      <dgm:prSet presAssocID="{A52A8E85-D302-4D43-BDC4-C589F11DDF2F}" presName="pyramid" presStyleLbl="node1" presStyleIdx="0" presStyleCnt="1"/>
      <dgm:spPr/>
    </dgm:pt>
    <dgm:pt modelId="{2CA3E3A1-84AE-4003-A8CC-D6BEEB216EFE}" type="pres">
      <dgm:prSet presAssocID="{A52A8E85-D302-4D43-BDC4-C589F11DDF2F}" presName="theList" presStyleCnt="0"/>
      <dgm:spPr/>
    </dgm:pt>
    <dgm:pt modelId="{86D8EF4C-6ABF-4B8A-83DD-7AEF1EC0414B}" type="pres">
      <dgm:prSet presAssocID="{58E83CC7-3817-4616-AA95-C58D2F0180E0}" presName="aNode" presStyleLbl="fgAcc1" presStyleIdx="0" presStyleCnt="3" custScaleX="155010" custScaleY="87667" custLinFactY="-9519" custLinFactNeighborY="-100000">
        <dgm:presLayoutVars>
          <dgm:bulletEnabled val="1"/>
        </dgm:presLayoutVars>
      </dgm:prSet>
      <dgm:spPr/>
      <dgm:t>
        <a:bodyPr/>
        <a:lstStyle/>
        <a:p>
          <a:endParaRPr lang="en-US"/>
        </a:p>
      </dgm:t>
    </dgm:pt>
    <dgm:pt modelId="{3DC3E484-68C0-45FF-9546-F85ED121BA49}" type="pres">
      <dgm:prSet presAssocID="{58E83CC7-3817-4616-AA95-C58D2F0180E0}" presName="aSpace" presStyleCnt="0"/>
      <dgm:spPr/>
    </dgm:pt>
    <dgm:pt modelId="{845D4C0F-848F-4491-BDBE-A7BD7BD27F9D}" type="pres">
      <dgm:prSet presAssocID="{467827D2-40FC-45E5-8B4C-D8B05E7F7DCA}" presName="aNode" presStyleLbl="fgAcc1" presStyleIdx="1" presStyleCnt="3" custScaleX="156121" custLinFactY="-4227" custLinFactNeighborY="-100000">
        <dgm:presLayoutVars>
          <dgm:bulletEnabled val="1"/>
        </dgm:presLayoutVars>
      </dgm:prSet>
      <dgm:spPr/>
      <dgm:t>
        <a:bodyPr/>
        <a:lstStyle/>
        <a:p>
          <a:endParaRPr lang="en-US"/>
        </a:p>
      </dgm:t>
    </dgm:pt>
    <dgm:pt modelId="{9861A45D-BB48-499F-81FD-6F6B79826792}" type="pres">
      <dgm:prSet presAssocID="{467827D2-40FC-45E5-8B4C-D8B05E7F7DCA}" presName="aSpace" presStyleCnt="0"/>
      <dgm:spPr/>
    </dgm:pt>
    <dgm:pt modelId="{0021BFC3-670B-4527-A4D1-9C255D556671}" type="pres">
      <dgm:prSet presAssocID="{D1B650B6-F99A-4D72-BF17-121F2647412D}" presName="aNode" presStyleLbl="fgAcc1" presStyleIdx="2" presStyleCnt="3" custScaleX="156464" custScaleY="283807">
        <dgm:presLayoutVars>
          <dgm:bulletEnabled val="1"/>
        </dgm:presLayoutVars>
      </dgm:prSet>
      <dgm:spPr/>
      <dgm:t>
        <a:bodyPr/>
        <a:lstStyle/>
        <a:p>
          <a:endParaRPr lang="en-US"/>
        </a:p>
      </dgm:t>
    </dgm:pt>
    <dgm:pt modelId="{291952E9-9ACD-46E8-BBBC-DD57BFF50171}" type="pres">
      <dgm:prSet presAssocID="{D1B650B6-F99A-4D72-BF17-121F2647412D}" presName="aSpace" presStyleCnt="0"/>
      <dgm:spPr/>
    </dgm:pt>
  </dgm:ptLst>
  <dgm:cxnLst>
    <dgm:cxn modelId="{BD9537F7-7B70-4B28-BAF9-89F639E79B12}" type="presOf" srcId="{58E83CC7-3817-4616-AA95-C58D2F0180E0}" destId="{86D8EF4C-6ABF-4B8A-83DD-7AEF1EC0414B}" srcOrd="0" destOrd="0" presId="urn:microsoft.com/office/officeart/2005/8/layout/pyramid2"/>
    <dgm:cxn modelId="{6F040C9A-C344-4424-A8F2-AF0A1FD718B1}" type="presOf" srcId="{467827D2-40FC-45E5-8B4C-D8B05E7F7DCA}" destId="{845D4C0F-848F-4491-BDBE-A7BD7BD27F9D}" srcOrd="0" destOrd="0" presId="urn:microsoft.com/office/officeart/2005/8/layout/pyramid2"/>
    <dgm:cxn modelId="{5FF26B19-699E-41A6-BBC6-33CA7041C9B9}" type="presOf" srcId="{D1B650B6-F99A-4D72-BF17-121F2647412D}" destId="{0021BFC3-670B-4527-A4D1-9C255D556671}" srcOrd="0" destOrd="0" presId="urn:microsoft.com/office/officeart/2005/8/layout/pyramid2"/>
    <dgm:cxn modelId="{1C5F00A6-F475-4FA6-BFB2-DD7B22C22248}" srcId="{A52A8E85-D302-4D43-BDC4-C589F11DDF2F}" destId="{58E83CC7-3817-4616-AA95-C58D2F0180E0}" srcOrd="0" destOrd="0" parTransId="{0A3AF1F3-24B9-479D-A1E5-0CC6D71EAFDC}" sibTransId="{3ADE8B96-8691-45AE-90F6-E5694F4E1AF8}"/>
    <dgm:cxn modelId="{AF0523F0-E6D1-4BC0-9F9F-D18A941225B5}" srcId="{A52A8E85-D302-4D43-BDC4-C589F11DDF2F}" destId="{467827D2-40FC-45E5-8B4C-D8B05E7F7DCA}" srcOrd="1" destOrd="0" parTransId="{6BD141E0-097F-4758-8980-22234D8A4EEC}" sibTransId="{DF5CE962-7FE5-4A16-8C0F-3F96806C5F06}"/>
    <dgm:cxn modelId="{894AC6BB-F02E-4CAC-8E28-B3E47612B94D}" type="presOf" srcId="{A52A8E85-D302-4D43-BDC4-C589F11DDF2F}" destId="{CD118955-0DAD-424C-88BE-F3C6DBF39E1E}" srcOrd="0" destOrd="0" presId="urn:microsoft.com/office/officeart/2005/8/layout/pyramid2"/>
    <dgm:cxn modelId="{BA53C6BD-3550-4842-B10C-FA8FFEBF2E7D}" srcId="{A52A8E85-D302-4D43-BDC4-C589F11DDF2F}" destId="{D1B650B6-F99A-4D72-BF17-121F2647412D}" srcOrd="2" destOrd="0" parTransId="{1EE2ED74-BF8D-4AF0-82B4-A1495D61067F}" sibTransId="{53D592AE-A24E-43FD-A988-22B398EC94AE}"/>
    <dgm:cxn modelId="{F6566975-315A-491C-B3DE-B2BC7876E65F}" type="presParOf" srcId="{CD118955-0DAD-424C-88BE-F3C6DBF39E1E}" destId="{9B9E14A9-F8FB-4ED0-88D1-D71DD52E7832}" srcOrd="0" destOrd="0" presId="urn:microsoft.com/office/officeart/2005/8/layout/pyramid2"/>
    <dgm:cxn modelId="{848F5778-0983-4D45-9A33-D6DDBC31991C}" type="presParOf" srcId="{CD118955-0DAD-424C-88BE-F3C6DBF39E1E}" destId="{2CA3E3A1-84AE-4003-A8CC-D6BEEB216EFE}" srcOrd="1" destOrd="0" presId="urn:microsoft.com/office/officeart/2005/8/layout/pyramid2"/>
    <dgm:cxn modelId="{A06541B3-2FEB-4991-841A-2D82331311FE}" type="presParOf" srcId="{2CA3E3A1-84AE-4003-A8CC-D6BEEB216EFE}" destId="{86D8EF4C-6ABF-4B8A-83DD-7AEF1EC0414B}" srcOrd="0" destOrd="0" presId="urn:microsoft.com/office/officeart/2005/8/layout/pyramid2"/>
    <dgm:cxn modelId="{957061C1-F184-4468-B8B0-EA5B869769F9}" type="presParOf" srcId="{2CA3E3A1-84AE-4003-A8CC-D6BEEB216EFE}" destId="{3DC3E484-68C0-45FF-9546-F85ED121BA49}" srcOrd="1" destOrd="0" presId="urn:microsoft.com/office/officeart/2005/8/layout/pyramid2"/>
    <dgm:cxn modelId="{FC8F4455-BE97-42C1-98EC-295BEFB2FFF1}" type="presParOf" srcId="{2CA3E3A1-84AE-4003-A8CC-D6BEEB216EFE}" destId="{845D4C0F-848F-4491-BDBE-A7BD7BD27F9D}" srcOrd="2" destOrd="0" presId="urn:microsoft.com/office/officeart/2005/8/layout/pyramid2"/>
    <dgm:cxn modelId="{42ED2A72-FCF5-47DA-A919-5AEE4C4309F0}" type="presParOf" srcId="{2CA3E3A1-84AE-4003-A8CC-D6BEEB216EFE}" destId="{9861A45D-BB48-499F-81FD-6F6B79826792}" srcOrd="3" destOrd="0" presId="urn:microsoft.com/office/officeart/2005/8/layout/pyramid2"/>
    <dgm:cxn modelId="{FD9B101D-2AC6-4A1A-8A50-8DE8D60BB7E8}" type="presParOf" srcId="{2CA3E3A1-84AE-4003-A8CC-D6BEEB216EFE}" destId="{0021BFC3-670B-4527-A4D1-9C255D556671}" srcOrd="4" destOrd="0" presId="urn:microsoft.com/office/officeart/2005/8/layout/pyramid2"/>
    <dgm:cxn modelId="{67B1DED3-82B2-4B1D-8AD8-75E90E8F2097}" type="presParOf" srcId="{2CA3E3A1-84AE-4003-A8CC-D6BEEB216EFE}" destId="{291952E9-9ACD-46E8-BBBC-DD57BFF50171}"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9E14A9-F8FB-4ED0-88D1-D71DD52E7832}">
      <dsp:nvSpPr>
        <dsp:cNvPr id="0" name=""/>
        <dsp:cNvSpPr/>
      </dsp:nvSpPr>
      <dsp:spPr>
        <a:xfrm>
          <a:off x="644992" y="0"/>
          <a:ext cx="4988992" cy="4988992"/>
        </a:xfrm>
        <a:prstGeom prst="triangl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8EF4C-6ABF-4B8A-83DD-7AEF1EC0414B}">
      <dsp:nvSpPr>
        <dsp:cNvPr id="0" name=""/>
        <dsp:cNvSpPr/>
      </dsp:nvSpPr>
      <dsp:spPr>
        <a:xfrm>
          <a:off x="2247544" y="328271"/>
          <a:ext cx="5026733" cy="686807"/>
        </a:xfrm>
        <a:prstGeom prst="roundRect">
          <a:avLst/>
        </a:prstGeom>
        <a:solidFill>
          <a:srgbClr val="92D050">
            <a:alpha val="90000"/>
          </a:srgb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Vision</a:t>
          </a:r>
        </a:p>
        <a:p>
          <a:pPr lvl="0" algn="l" defTabSz="711200">
            <a:lnSpc>
              <a:spcPct val="90000"/>
            </a:lnSpc>
            <a:spcBef>
              <a:spcPct val="0"/>
            </a:spcBef>
            <a:spcAft>
              <a:spcPct val="35000"/>
            </a:spcAft>
          </a:pPr>
          <a:r>
            <a:rPr lang="en-ZA" sz="1600" kern="1200">
              <a:latin typeface="Arial" pitchFamily="34" charset="0"/>
              <a:cs typeface="Arial" pitchFamily="34" charset="0"/>
            </a:rPr>
            <a:t>A single, </a:t>
          </a:r>
          <a:r>
            <a:rPr lang="en-ZA" sz="1600" kern="1200" dirty="0">
              <a:latin typeface="Arial" pitchFamily="34" charset="0"/>
              <a:cs typeface="Arial" pitchFamily="34" charset="0"/>
            </a:rPr>
            <a:t>transformed and independent Judicial system that guarantees access to justice for all</a:t>
          </a:r>
        </a:p>
      </dsp:txBody>
      <dsp:txXfrm>
        <a:off x="2247544" y="328271"/>
        <a:ext cx="5026733" cy="686807"/>
      </dsp:txXfrm>
    </dsp:sp>
    <dsp:sp modelId="{845D4C0F-848F-4491-BDBE-A7BD7BD27F9D}">
      <dsp:nvSpPr>
        <dsp:cNvPr id="0" name=""/>
        <dsp:cNvSpPr/>
      </dsp:nvSpPr>
      <dsp:spPr>
        <a:xfrm>
          <a:off x="2229530" y="1154466"/>
          <a:ext cx="5062761" cy="783427"/>
        </a:xfrm>
        <a:prstGeom prst="roundRect">
          <a:avLst/>
        </a:prstGeom>
        <a:solidFill>
          <a:schemeClr val="tx2">
            <a:lumMod val="60000"/>
            <a:lumOff val="40000"/>
            <a:alpha val="9000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Mission</a:t>
          </a:r>
        </a:p>
        <a:p>
          <a:pPr lvl="0" algn="l" defTabSz="711200">
            <a:lnSpc>
              <a:spcPct val="90000"/>
            </a:lnSpc>
            <a:spcBef>
              <a:spcPct val="0"/>
            </a:spcBef>
            <a:spcAft>
              <a:spcPct val="35000"/>
            </a:spcAft>
          </a:pPr>
          <a:r>
            <a:rPr lang="en-ZA" sz="1600" kern="1200" dirty="0">
              <a:latin typeface="Arial" pitchFamily="34" charset="0"/>
              <a:cs typeface="Arial" pitchFamily="34" charset="0"/>
            </a:rPr>
            <a:t>To provide support to the Judicial system to ensure effective and efficient court administration services  </a:t>
          </a:r>
        </a:p>
      </dsp:txBody>
      <dsp:txXfrm>
        <a:off x="2229530" y="1154466"/>
        <a:ext cx="5062761" cy="783427"/>
      </dsp:txXfrm>
    </dsp:sp>
    <dsp:sp modelId="{0021BFC3-670B-4527-A4D1-9C255D556671}">
      <dsp:nvSpPr>
        <dsp:cNvPr id="0" name=""/>
        <dsp:cNvSpPr/>
      </dsp:nvSpPr>
      <dsp:spPr>
        <a:xfrm>
          <a:off x="2223968" y="2166866"/>
          <a:ext cx="5073884" cy="2223422"/>
        </a:xfrm>
        <a:prstGeom prst="roundRect">
          <a:avLst/>
        </a:prstGeom>
        <a:solidFill>
          <a:schemeClr val="accent3">
            <a:lumMod val="60000"/>
            <a:lumOff val="40000"/>
            <a:alpha val="9000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a:latin typeface="Arial" pitchFamily="34" charset="0"/>
              <a:cs typeface="Arial" pitchFamily="34" charset="0"/>
            </a:rPr>
            <a:t>Values</a:t>
          </a:r>
          <a:endParaRPr lang="en-ZA" sz="1600" kern="1200" dirty="0">
            <a:latin typeface="Arial" pitchFamily="34" charset="0"/>
            <a:cs typeface="Arial" pitchFamily="34" charset="0"/>
          </a:endParaRPr>
        </a:p>
        <a:p>
          <a:pPr lvl="0" algn="just" defTabSz="711200">
            <a:lnSpc>
              <a:spcPct val="90000"/>
            </a:lnSpc>
            <a:spcBef>
              <a:spcPct val="0"/>
            </a:spcBef>
            <a:spcAft>
              <a:spcPct val="35000"/>
            </a:spcAft>
          </a:pPr>
          <a:r>
            <a:rPr lang="en-ZA" sz="1600" kern="1200" dirty="0">
              <a:latin typeface="Arial" pitchFamily="34" charset="0"/>
              <a:cs typeface="Arial" pitchFamily="34" charset="0"/>
            </a:rPr>
            <a:t>- Respect </a:t>
          </a:r>
        </a:p>
        <a:p>
          <a:pPr lvl="0" algn="just" defTabSz="711200">
            <a:lnSpc>
              <a:spcPct val="90000"/>
            </a:lnSpc>
            <a:spcBef>
              <a:spcPct val="0"/>
            </a:spcBef>
            <a:spcAft>
              <a:spcPct val="35000"/>
            </a:spcAft>
          </a:pPr>
          <a:r>
            <a:rPr lang="en-ZA" sz="1600" kern="1200" dirty="0">
              <a:latin typeface="Arial" pitchFamily="34" charset="0"/>
              <a:cs typeface="Arial" pitchFamily="34" charset="0"/>
            </a:rPr>
            <a:t>- Integrity</a:t>
          </a:r>
        </a:p>
        <a:p>
          <a:pPr lvl="0" algn="just" defTabSz="711200">
            <a:lnSpc>
              <a:spcPct val="90000"/>
            </a:lnSpc>
            <a:spcBef>
              <a:spcPct val="0"/>
            </a:spcBef>
            <a:spcAft>
              <a:spcPct val="35000"/>
            </a:spcAft>
          </a:pPr>
          <a:r>
            <a:rPr lang="en-ZA" sz="1600" kern="1200" dirty="0">
              <a:latin typeface="Arial" pitchFamily="34" charset="0"/>
              <a:cs typeface="Arial" pitchFamily="34" charset="0"/>
            </a:rPr>
            <a:t>- Transparency</a:t>
          </a:r>
        </a:p>
        <a:p>
          <a:pPr lvl="0" algn="just" defTabSz="711200">
            <a:lnSpc>
              <a:spcPct val="90000"/>
            </a:lnSpc>
            <a:spcBef>
              <a:spcPct val="0"/>
            </a:spcBef>
            <a:spcAft>
              <a:spcPct val="35000"/>
            </a:spcAft>
          </a:pPr>
          <a:r>
            <a:rPr lang="en-ZA" sz="1600" kern="1200" dirty="0">
              <a:latin typeface="Arial" pitchFamily="34" charset="0"/>
              <a:cs typeface="Arial" pitchFamily="34" charset="0"/>
            </a:rPr>
            <a:t>- Professionalism </a:t>
          </a:r>
        </a:p>
        <a:p>
          <a:pPr lvl="0" algn="just" defTabSz="711200">
            <a:lnSpc>
              <a:spcPct val="90000"/>
            </a:lnSpc>
            <a:spcBef>
              <a:spcPct val="0"/>
            </a:spcBef>
            <a:spcAft>
              <a:spcPct val="35000"/>
            </a:spcAft>
          </a:pPr>
          <a:r>
            <a:rPr lang="en-ZA" sz="1600" kern="1200" dirty="0">
              <a:latin typeface="Arial" pitchFamily="34" charset="0"/>
              <a:cs typeface="Arial" pitchFamily="34" charset="0"/>
            </a:rPr>
            <a:t>- Accountability; and</a:t>
          </a:r>
        </a:p>
        <a:p>
          <a:pPr lvl="0" algn="just" defTabSz="711200">
            <a:lnSpc>
              <a:spcPct val="90000"/>
            </a:lnSpc>
            <a:spcBef>
              <a:spcPct val="0"/>
            </a:spcBef>
            <a:spcAft>
              <a:spcPct val="35000"/>
            </a:spcAft>
          </a:pPr>
          <a:r>
            <a:rPr lang="en-ZA" sz="1600" kern="1200" dirty="0">
              <a:latin typeface="Arial" pitchFamily="34" charset="0"/>
              <a:cs typeface="Arial" pitchFamily="34" charset="0"/>
            </a:rPr>
            <a:t>- Excellence</a:t>
          </a:r>
          <a:r>
            <a:rPr lang="en-ZA" sz="1600" kern="1200" dirty="0">
              <a:latin typeface="+mn-lt"/>
              <a:cs typeface="Arial" pitchFamily="34" charset="0"/>
            </a:rPr>
            <a:t> </a:t>
          </a:r>
        </a:p>
        <a:p>
          <a:pPr lvl="0" algn="ctr" defTabSz="711200">
            <a:lnSpc>
              <a:spcPct val="90000"/>
            </a:lnSpc>
            <a:spcBef>
              <a:spcPct val="0"/>
            </a:spcBef>
            <a:spcAft>
              <a:spcPct val="35000"/>
            </a:spcAft>
          </a:pPr>
          <a:endParaRPr lang="en-ZA" sz="1300" kern="1200" dirty="0">
            <a:latin typeface="+mn-lt"/>
          </a:endParaRPr>
        </a:p>
      </dsp:txBody>
      <dsp:txXfrm>
        <a:off x="2223968" y="2166866"/>
        <a:ext cx="5073884" cy="22234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7AC922-7862-7040-86D0-66AD18B75593}" type="datetimeFigureOut">
              <a:rPr lang="en-US" smtClean="0"/>
              <a:pPr/>
              <a:t>11/11/2021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973D00-9A7C-654A-8EE5-CA5E20D6BC23}" type="slidenum">
              <a:rPr lang="en-US" smtClean="0"/>
              <a:pPr/>
              <a:t>‹#›</a:t>
            </a:fld>
            <a:endParaRPr lang="en-US"/>
          </a:p>
        </p:txBody>
      </p:sp>
    </p:spTree>
    <p:extLst>
      <p:ext uri="{BB962C8B-B14F-4D97-AF65-F5344CB8AC3E}">
        <p14:creationId xmlns:p14="http://schemas.microsoft.com/office/powerpoint/2010/main" xmlns="" val="32038123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0E85E1-1D0D-B040-8B1C-4E26F571ABDE}" type="datetimeFigureOut">
              <a:rPr lang="en-US" smtClean="0"/>
              <a:pPr/>
              <a:t>11/11/2021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1A04700-4983-DD47-BE7F-E73641E9723B}" type="slidenum">
              <a:rPr lang="en-US" smtClean="0"/>
              <a:pPr/>
              <a:t>‹#›</a:t>
            </a:fld>
            <a:endParaRPr lang="en-US"/>
          </a:p>
        </p:txBody>
      </p:sp>
    </p:spTree>
    <p:extLst>
      <p:ext uri="{BB962C8B-B14F-4D97-AF65-F5344CB8AC3E}">
        <p14:creationId xmlns:p14="http://schemas.microsoft.com/office/powerpoint/2010/main" xmlns="" val="410865514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1A04700-4983-DD47-BE7F-E73641E9723B}" type="slidenum">
              <a:rPr lang="en-US" smtClean="0"/>
              <a:pPr/>
              <a:t>13</a:t>
            </a:fld>
            <a:endParaRPr lang="en-US"/>
          </a:p>
        </p:txBody>
      </p:sp>
    </p:spTree>
    <p:extLst>
      <p:ext uri="{BB962C8B-B14F-4D97-AF65-F5344CB8AC3E}">
        <p14:creationId xmlns:p14="http://schemas.microsoft.com/office/powerpoint/2010/main" xmlns="" val="4053260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OCJ PowerPoint template-cover.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xmlns="" val="214279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8219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428686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8"/>
            <a:ext cx="457200" cy="365125"/>
          </a:xfrm>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415212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6"/>
            <a:ext cx="457200" cy="365125"/>
          </a:xfrm>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52447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7690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623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38683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32802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505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9333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82486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5632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246909" y="4981073"/>
            <a:ext cx="7426036" cy="1672389"/>
          </a:xfrm>
        </p:spPr>
        <p:txBody>
          <a:bodyPr>
            <a:normAutofit fontScale="85000" lnSpcReduction="20000"/>
          </a:bodyPr>
          <a:lstStyle/>
          <a:p>
            <a:pPr marL="0" indent="0" algn="ctr">
              <a:buNone/>
            </a:pPr>
            <a:r>
              <a:rPr lang="en-US" sz="2000" b="1" dirty="0">
                <a:latin typeface="Avenir Black"/>
                <a:cs typeface="Avenir Black"/>
              </a:rPr>
              <a:t>PERFORMANCE OF THE OFFICE OF THE CHIEF JUSTICE (OCJ): </a:t>
            </a:r>
          </a:p>
          <a:p>
            <a:pPr marL="0" indent="0" algn="ctr">
              <a:buNone/>
            </a:pPr>
            <a:r>
              <a:rPr lang="en-US" sz="2000" b="1" dirty="0">
                <a:latin typeface="Avenir Black"/>
                <a:cs typeface="Avenir Black"/>
              </a:rPr>
              <a:t>Q1 &amp; Q2 (2021/22 FY) </a:t>
            </a:r>
            <a:br>
              <a:rPr lang="en-US" sz="2000" b="1" dirty="0">
                <a:latin typeface="Avenir Black"/>
                <a:cs typeface="Avenir Black"/>
              </a:rPr>
            </a:br>
            <a:endParaRPr lang="en-US" sz="2000" b="1" dirty="0">
              <a:latin typeface="Avenir Black"/>
              <a:cs typeface="Avenir Black"/>
            </a:endParaRPr>
          </a:p>
          <a:p>
            <a:pPr marL="0" indent="0" algn="ctr">
              <a:buNone/>
            </a:pPr>
            <a:r>
              <a:rPr lang="en-US" sz="2000" b="1" dirty="0">
                <a:latin typeface="Avenir Black"/>
                <a:cs typeface="Avenir Black"/>
              </a:rPr>
              <a:t>Presentation to the Portfolio Committee </a:t>
            </a:r>
          </a:p>
          <a:p>
            <a:pPr marL="0" indent="0" algn="ctr">
              <a:buNone/>
            </a:pPr>
            <a:endParaRPr lang="en-US" sz="2000" b="1" dirty="0">
              <a:latin typeface="Avenir Black"/>
              <a:cs typeface="Avenir Black"/>
            </a:endParaRPr>
          </a:p>
          <a:p>
            <a:pPr marL="0" indent="0" algn="ctr">
              <a:buNone/>
            </a:pPr>
            <a:r>
              <a:rPr lang="en-US" sz="2000" b="1">
                <a:latin typeface="Avenir Black"/>
                <a:cs typeface="Avenir Black"/>
              </a:rPr>
              <a:t>10 November </a:t>
            </a:r>
            <a:r>
              <a:rPr lang="en-US" sz="2000" b="1" dirty="0">
                <a:latin typeface="Avenir Black"/>
                <a:cs typeface="Avenir Black"/>
              </a:rPr>
              <a:t>2021</a:t>
            </a:r>
          </a:p>
        </p:txBody>
      </p:sp>
    </p:spTree>
    <p:extLst>
      <p:ext uri="{BB962C8B-B14F-4D97-AF65-F5344CB8AC3E}">
        <p14:creationId xmlns:p14="http://schemas.microsoft.com/office/powerpoint/2010/main" xmlns="" val="37377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10</a:t>
            </a:fld>
            <a:endParaRPr lang="en-US"/>
          </a:p>
        </p:txBody>
      </p:sp>
      <p:sp>
        <p:nvSpPr>
          <p:cNvPr id="7" name="Title 1"/>
          <p:cNvSpPr txBox="1">
            <a:spLocks/>
          </p:cNvSpPr>
          <p:nvPr/>
        </p:nvSpPr>
        <p:spPr>
          <a:xfrm>
            <a:off x="708766" y="561798"/>
            <a:ext cx="7306903" cy="46343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nvGraphicFramePr>
        <p:xfrm>
          <a:off x="221609" y="1442767"/>
          <a:ext cx="8738417" cy="4396966"/>
        </p:xfrm>
        <a:graphic>
          <a:graphicData uri="http://schemas.openxmlformats.org/drawingml/2006/table">
            <a:tbl>
              <a:tblPr firstRow="1" bandRow="1">
                <a:tableStyleId>{5C22544A-7EE6-4342-B048-85BDC9FD1C3A}</a:tableStyleId>
              </a:tblPr>
              <a:tblGrid>
                <a:gridCol w="1973191">
                  <a:extLst>
                    <a:ext uri="{9D8B030D-6E8A-4147-A177-3AD203B41FA5}">
                      <a16:colId xmlns:a16="http://schemas.microsoft.com/office/drawing/2014/main" xmlns="" val="20000"/>
                    </a:ext>
                  </a:extLst>
                </a:gridCol>
                <a:gridCol w="6765226">
                  <a:extLst>
                    <a:ext uri="{9D8B030D-6E8A-4147-A177-3AD203B41FA5}">
                      <a16:colId xmlns:a16="http://schemas.microsoft.com/office/drawing/2014/main" xmlns="" val="20001"/>
                    </a:ext>
                  </a:extLst>
                </a:gridCol>
              </a:tblGrid>
              <a:tr h="481339">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xmlns="" val="10000"/>
                  </a:ext>
                </a:extLst>
              </a:tr>
              <a:tr h="3878806">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South African Judicial Education Institute Act 14 of 2008</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Section 5 of the Act provides the functions of the Institute as follows:</a:t>
                      </a:r>
                    </a:p>
                    <a:p>
                      <a:pPr marL="263525" indent="-263525"/>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(a) to establish, develop, maintain and provide judicial education and professional training for judicial officers;</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(b)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provide entry level education and training for aspiring judicial officers to enhance their suitability for appointment to judicial office;</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(c)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conduct research into judicial education and professional training and to liaise with other judicial education and professional training institutions, persons and organisations in connection with the performance of its functions;</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(d)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promote, through education and training, the quality and efficiency of services provided in the administration of justice in the Republic;</a:t>
                      </a:r>
                    </a:p>
                    <a:p>
                      <a:pPr marL="263525" indent="-263525"/>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(e)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promote the independence, impartiality, dignity, accessibility and effectiveness of the courts; and</a:t>
                      </a:r>
                    </a:p>
                    <a:p>
                      <a:pPr marL="179388" indent="-179388"/>
                      <a:r>
                        <a:rPr lang="en-US" sz="1400" b="0" i="1" u="none" strike="noStrike" kern="1200" baseline="0" dirty="0">
                          <a:solidFill>
                            <a:schemeClr val="tx1"/>
                          </a:solidFill>
                          <a:latin typeface="Arial" panose="020B0604020202020204" pitchFamily="34" charset="0"/>
                          <a:ea typeface="+mn-ea"/>
                          <a:cs typeface="Arial" panose="020B0604020202020204" pitchFamily="34" charset="0"/>
                        </a:rPr>
                        <a:t>(f) </a:t>
                      </a: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to render such assistance to foreign judicial institutions and courts as may be agreed upon by the Council.</a:t>
                      </a:r>
                    </a:p>
                    <a:p>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Section 6 establishes the council responsible for the governance of the Institute</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4672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11</a:t>
            </a:fld>
            <a:endParaRPr lang="en-US"/>
          </a:p>
        </p:txBody>
      </p:sp>
      <p:sp>
        <p:nvSpPr>
          <p:cNvPr id="7" name="Title 1"/>
          <p:cNvSpPr txBox="1">
            <a:spLocks/>
          </p:cNvSpPr>
          <p:nvPr/>
        </p:nvSpPr>
        <p:spPr>
          <a:xfrm>
            <a:off x="708766" y="556604"/>
            <a:ext cx="7306903" cy="44092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nvGraphicFramePr>
        <p:xfrm>
          <a:off x="298888" y="1367254"/>
          <a:ext cx="8623439" cy="5059680"/>
        </p:xfrm>
        <a:graphic>
          <a:graphicData uri="http://schemas.openxmlformats.org/drawingml/2006/table">
            <a:tbl>
              <a:tblPr firstRow="1" bandRow="1">
                <a:tableStyleId>{5C22544A-7EE6-4342-B048-85BDC9FD1C3A}</a:tableStyleId>
              </a:tblPr>
              <a:tblGrid>
                <a:gridCol w="1947228">
                  <a:extLst>
                    <a:ext uri="{9D8B030D-6E8A-4147-A177-3AD203B41FA5}">
                      <a16:colId xmlns:a16="http://schemas.microsoft.com/office/drawing/2014/main" xmlns="" val="20000"/>
                    </a:ext>
                  </a:extLst>
                </a:gridCol>
                <a:gridCol w="6676211">
                  <a:extLst>
                    <a:ext uri="{9D8B030D-6E8A-4147-A177-3AD203B41FA5}">
                      <a16:colId xmlns:a16="http://schemas.microsoft.com/office/drawing/2014/main" xmlns="" val="20001"/>
                    </a:ext>
                  </a:extLst>
                </a:gridCol>
              </a:tblGrid>
              <a:tr h="423665">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xmlns="" val="10000"/>
                  </a:ext>
                </a:extLst>
              </a:tr>
              <a:tr h="1295917">
                <a:tc>
                  <a:txBody>
                    <a:bodyPr/>
                    <a:lstStyle/>
                    <a:p>
                      <a:r>
                        <a:rPr lang="en-ZA" sz="1400" dirty="0">
                          <a:solidFill>
                            <a:schemeClr val="tx1"/>
                          </a:solidFill>
                          <a:latin typeface="Arial" panose="020B0604020202020204" pitchFamily="34" charset="0"/>
                          <a:cs typeface="Arial" panose="020B0604020202020204" pitchFamily="34" charset="0"/>
                        </a:rPr>
                        <a:t>Judicial Service Commission Act, 1994 (Act 9 of 1994)</a:t>
                      </a: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Section 13 (3 and 4):</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Every Judge must disclose to the Registrar, in the prescribed form, particulars of all his or her registrable interests and those of his or her immediate family members. </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first disclosure in terms of subsection (3) must me within 60 days of the date fixed by the President by proclamation and thereafter annually and in such instances as prescribed. </a:t>
                      </a:r>
                    </a:p>
                  </a:txBody>
                  <a:tcPr/>
                </a:tc>
                <a:extLst>
                  <a:ext uri="{0D108BD9-81ED-4DB2-BD59-A6C34878D82A}">
                    <a16:rowId xmlns:a16="http://schemas.microsoft.com/office/drawing/2014/main" xmlns="" val="10001"/>
                  </a:ext>
                </a:extLst>
              </a:tr>
              <a:tr h="1470367">
                <a:tc>
                  <a:txBody>
                    <a:bodyPr/>
                    <a:lstStyle/>
                    <a:p>
                      <a:r>
                        <a:rPr lang="en-ZA" sz="1400" dirty="0">
                          <a:solidFill>
                            <a:schemeClr val="tx1"/>
                          </a:solidFill>
                          <a:latin typeface="Arial" panose="020B0604020202020204" pitchFamily="34" charset="0"/>
                          <a:cs typeface="Arial" panose="020B0604020202020204" pitchFamily="34" charset="0"/>
                        </a:rPr>
                        <a:t>Code of Judicial Conduct Adopted in terms of Section 12 of the Judicial Service Commission Act, 1994</a:t>
                      </a: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Article 10 (2):</a:t>
                      </a:r>
                    </a:p>
                    <a:p>
                      <a:pPr marL="28575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 Judge must deliver all reserved judgments before the end of the term in which the hearing of the matter was completed, but may:</a:t>
                      </a:r>
                    </a:p>
                    <a:p>
                      <a:pPr marL="457200" lvl="1" indent="-193675"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(a)  in respect of a matter that was heard in two weeks of the end  of that term; or</a:t>
                      </a:r>
                    </a:p>
                    <a:p>
                      <a:pPr marL="631825" lvl="1" indent="-36830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(b)  where a reserved judgment is of a complex nature or for any other cogent and sound reason and with the consent for the head of the court, </a:t>
                      </a:r>
                    </a:p>
                    <a:p>
                      <a:pPr marL="285750" lvl="0" indent="-285750" algn="just">
                        <a:buFont typeface="Arial" panose="020B0604020202020204" pitchFamily="34" charset="0"/>
                        <a:buChar char="•"/>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Deliver that judgment during the course of the next term. </a:t>
                      </a:r>
                    </a:p>
                  </a:txBody>
                  <a:tcPr/>
                </a:tc>
                <a:extLst>
                  <a:ext uri="{0D108BD9-81ED-4DB2-BD59-A6C34878D82A}">
                    <a16:rowId xmlns:a16="http://schemas.microsoft.com/office/drawing/2014/main" xmlns="" val="10002"/>
                  </a:ext>
                </a:extLst>
              </a:tr>
              <a:tr h="1096595">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Judges’ Remuneration and Conditions of Employment Act, 2001 (Act 47 of 2001)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This Act deals with the remuneration and conditions of employment of Judges</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7558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12</a:t>
            </a:fld>
            <a:endParaRPr lang="en-US"/>
          </a:p>
        </p:txBody>
      </p:sp>
      <p:sp>
        <p:nvSpPr>
          <p:cNvPr id="7" name="Title 1"/>
          <p:cNvSpPr txBox="1">
            <a:spLocks/>
          </p:cNvSpPr>
          <p:nvPr/>
        </p:nvSpPr>
        <p:spPr>
          <a:xfrm>
            <a:off x="708766" y="598167"/>
            <a:ext cx="7306903" cy="46863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extLst>
              <p:ext uri="{D42A27DB-BD31-4B8C-83A1-F6EECF244321}">
                <p14:modId xmlns:p14="http://schemas.microsoft.com/office/powerpoint/2010/main" xmlns="" val="2558286813"/>
              </p:ext>
            </p:extLst>
          </p:nvPr>
        </p:nvGraphicFramePr>
        <p:xfrm>
          <a:off x="298889" y="1371600"/>
          <a:ext cx="8609584" cy="4882896"/>
        </p:xfrm>
        <a:graphic>
          <a:graphicData uri="http://schemas.openxmlformats.org/drawingml/2006/table">
            <a:tbl>
              <a:tblPr firstRow="1" bandRow="1">
                <a:tableStyleId>{5C22544A-7EE6-4342-B048-85BDC9FD1C3A}</a:tableStyleId>
              </a:tblPr>
              <a:tblGrid>
                <a:gridCol w="2936074">
                  <a:extLst>
                    <a:ext uri="{9D8B030D-6E8A-4147-A177-3AD203B41FA5}">
                      <a16:colId xmlns:a16="http://schemas.microsoft.com/office/drawing/2014/main" xmlns="" val="20000"/>
                    </a:ext>
                  </a:extLst>
                </a:gridCol>
                <a:gridCol w="5673510">
                  <a:extLst>
                    <a:ext uri="{9D8B030D-6E8A-4147-A177-3AD203B41FA5}">
                      <a16:colId xmlns:a16="http://schemas.microsoft.com/office/drawing/2014/main" xmlns="" val="20001"/>
                    </a:ext>
                  </a:extLst>
                </a:gridCol>
              </a:tblGrid>
              <a:tr h="732559">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xmlns="" val="10000"/>
                  </a:ext>
                </a:extLst>
              </a:tr>
              <a:tr h="2299649">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Judicial Matters Amendment Act, 2015 (Act 24 of 2015)</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In terms of the Judicial Matters Amendment Act, 2015 (Act 24 of 2015), the general administration of the Judges’ Remuneration and Conditions of Employment Act, 2001 (Act 47 of 2001) has been transferred from the Director-General (DG) of the DoJ&amp;CD to the SG of the OCJ with effect from 01 August 2016. This Amendment Act also seeks to transfer certain functions and responsibilities of SAJEI that were previously allocated to the DoJ&amp;CD. Furthermore, the SG is responsible for accounting for JSC funds.</a:t>
                      </a:r>
                    </a:p>
                  </a:txBody>
                  <a:tcPr/>
                </a:tc>
                <a:extLst>
                  <a:ext uri="{0D108BD9-81ED-4DB2-BD59-A6C34878D82A}">
                    <a16:rowId xmlns:a16="http://schemas.microsoft.com/office/drawing/2014/main" xmlns="" val="10001"/>
                  </a:ext>
                </a:extLst>
              </a:tr>
              <a:tr h="1044031">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Public Service Act, 1994 (Proclamation 103 of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The OCJ was proclaimed a National Department under the Public Service Act, 1994. This Act provides for the organisation and administration of the Public Service.</a:t>
                      </a:r>
                    </a:p>
                  </a:txBody>
                  <a:tcPr/>
                </a:tc>
                <a:extLst>
                  <a:ext uri="{0D108BD9-81ED-4DB2-BD59-A6C34878D82A}">
                    <a16:rowId xmlns:a16="http://schemas.microsoft.com/office/drawing/2014/main" xmlns="" val="10002"/>
                  </a:ext>
                </a:extLst>
              </a:tr>
              <a:tr h="806657">
                <a:tc>
                  <a:txBody>
                    <a:bodyPr/>
                    <a:lstStyle/>
                    <a:p>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Public Finance Management Act, 1999 (Act 1 of 1999)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This Act regulates financial management in the National Government.</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9703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13</a:t>
            </a:fld>
            <a:endParaRPr lang="en-US"/>
          </a:p>
        </p:txBody>
      </p:sp>
      <p:sp>
        <p:nvSpPr>
          <p:cNvPr id="5" name="Title 1"/>
          <p:cNvSpPr txBox="1">
            <a:spLocks/>
          </p:cNvSpPr>
          <p:nvPr/>
        </p:nvSpPr>
        <p:spPr>
          <a:xfrm>
            <a:off x="353291" y="495299"/>
            <a:ext cx="7683366" cy="676275"/>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000" b="1" dirty="0">
                <a:latin typeface="Arial" panose="020B0604020202020204" pitchFamily="34" charset="0"/>
                <a:cs typeface="Arial" panose="020B0604020202020204" pitchFamily="34" charset="0"/>
              </a:rPr>
              <a:t>LINKAGES BETWEEN OCJ OUTCOMES AND GOVERNMENT PRIORITIES </a:t>
            </a:r>
          </a:p>
        </p:txBody>
      </p:sp>
      <p:graphicFrame>
        <p:nvGraphicFramePr>
          <p:cNvPr id="6" name="Table 5"/>
          <p:cNvGraphicFramePr>
            <a:graphicFrameLocks noGrp="1"/>
          </p:cNvGraphicFramePr>
          <p:nvPr/>
        </p:nvGraphicFramePr>
        <p:xfrm>
          <a:off x="353292" y="1397000"/>
          <a:ext cx="8321476" cy="4754880"/>
        </p:xfrm>
        <a:graphic>
          <a:graphicData uri="http://schemas.openxmlformats.org/drawingml/2006/table">
            <a:tbl>
              <a:tblPr firstRow="1" bandRow="1">
                <a:tableStyleId>{5C22544A-7EE6-4342-B048-85BDC9FD1C3A}</a:tableStyleId>
              </a:tblPr>
              <a:tblGrid>
                <a:gridCol w="1487540">
                  <a:extLst>
                    <a:ext uri="{9D8B030D-6E8A-4147-A177-3AD203B41FA5}">
                      <a16:colId xmlns:a16="http://schemas.microsoft.com/office/drawing/2014/main" xmlns="" val="4259737175"/>
                    </a:ext>
                  </a:extLst>
                </a:gridCol>
                <a:gridCol w="2346157">
                  <a:extLst>
                    <a:ext uri="{9D8B030D-6E8A-4147-A177-3AD203B41FA5}">
                      <a16:colId xmlns:a16="http://schemas.microsoft.com/office/drawing/2014/main" xmlns="" val="486738084"/>
                    </a:ext>
                  </a:extLst>
                </a:gridCol>
                <a:gridCol w="2201779">
                  <a:extLst>
                    <a:ext uri="{9D8B030D-6E8A-4147-A177-3AD203B41FA5}">
                      <a16:colId xmlns:a16="http://schemas.microsoft.com/office/drawing/2014/main" xmlns="" val="1603132946"/>
                    </a:ext>
                  </a:extLst>
                </a:gridCol>
                <a:gridCol w="2286000">
                  <a:extLst>
                    <a:ext uri="{9D8B030D-6E8A-4147-A177-3AD203B41FA5}">
                      <a16:colId xmlns:a16="http://schemas.microsoft.com/office/drawing/2014/main" xmlns="" val="1005929172"/>
                    </a:ext>
                  </a:extLst>
                </a:gridCol>
              </a:tblGrid>
              <a:tr h="370840">
                <a:tc>
                  <a:txBody>
                    <a:bodyPr/>
                    <a:lstStyle/>
                    <a:p>
                      <a:r>
                        <a:rPr lang="en-US" dirty="0"/>
                        <a:t>IMPACT</a:t>
                      </a:r>
                      <a:r>
                        <a:rPr lang="en-US" baseline="0" dirty="0"/>
                        <a:t> STATEMENT </a:t>
                      </a:r>
                      <a:endParaRPr lang="en-US" dirty="0"/>
                    </a:p>
                  </a:txBody>
                  <a:tcPr/>
                </a:tc>
                <a:tc>
                  <a:txBody>
                    <a:bodyPr/>
                    <a:lstStyle/>
                    <a:p>
                      <a:r>
                        <a:rPr lang="en-US" dirty="0"/>
                        <a:t>OUTCOMES</a:t>
                      </a:r>
                    </a:p>
                  </a:txBody>
                  <a:tcPr/>
                </a:tc>
                <a:tc>
                  <a:txBody>
                    <a:bodyPr/>
                    <a:lstStyle/>
                    <a:p>
                      <a:r>
                        <a:rPr lang="en-US" dirty="0"/>
                        <a:t>MTSF PRIORITIES</a:t>
                      </a:r>
                    </a:p>
                  </a:txBody>
                  <a:tcPr/>
                </a:tc>
                <a:tc>
                  <a:txBody>
                    <a:bodyPr/>
                    <a:lstStyle/>
                    <a:p>
                      <a:r>
                        <a:rPr lang="en-US" dirty="0"/>
                        <a:t>NDP PRIORITIES</a:t>
                      </a:r>
                    </a:p>
                  </a:txBody>
                  <a:tcPr/>
                </a:tc>
                <a:extLst>
                  <a:ext uri="{0D108BD9-81ED-4DB2-BD59-A6C34878D82A}">
                    <a16:rowId xmlns:a16="http://schemas.microsoft.com/office/drawing/2014/main" xmlns="" val="1183139257"/>
                  </a:ext>
                </a:extLst>
              </a:tr>
              <a:tr h="370840">
                <a:tc rowSpan="3">
                  <a:txBody>
                    <a:bodyPr/>
                    <a:lstStyle/>
                    <a:p>
                      <a:r>
                        <a:rPr lang="en-US" dirty="0"/>
                        <a:t>Quality and accessible justice for all</a:t>
                      </a:r>
                    </a:p>
                  </a:txBody>
                  <a:tcPr/>
                </a:tc>
                <a:tc>
                  <a:txBody>
                    <a:bodyPr/>
                    <a:lstStyle/>
                    <a:p>
                      <a:r>
                        <a:rPr lang="en-US" b="1" u="sng" dirty="0"/>
                        <a:t>Outcome 1: </a:t>
                      </a:r>
                    </a:p>
                    <a:p>
                      <a:r>
                        <a:rPr lang="en-US" dirty="0"/>
                        <a:t>Effective and efficient administrative</a:t>
                      </a:r>
                      <a:r>
                        <a:rPr lang="en-US" baseline="0" dirty="0"/>
                        <a:t> support</a:t>
                      </a:r>
                    </a:p>
                    <a:p>
                      <a:endParaRPr lang="en-US" dirty="0"/>
                    </a:p>
                  </a:txBody>
                  <a:tcPr/>
                </a:tc>
                <a:tc>
                  <a:txBody>
                    <a:bodyPr/>
                    <a:lstStyle/>
                    <a:p>
                      <a:r>
                        <a:rPr lang="en-US" b="1" u="sng" dirty="0"/>
                        <a:t>MTSF Priority 1:</a:t>
                      </a:r>
                    </a:p>
                    <a:p>
                      <a:r>
                        <a:rPr lang="en-US" dirty="0"/>
                        <a:t>A capable,</a:t>
                      </a:r>
                      <a:r>
                        <a:rPr lang="en-US" baseline="0" dirty="0"/>
                        <a:t> ethical and developmental state </a:t>
                      </a:r>
                      <a:endParaRPr lang="en-US" dirty="0"/>
                    </a:p>
                  </a:txBody>
                  <a:tcPr/>
                </a:tc>
                <a:tc>
                  <a:txBody>
                    <a:bodyPr/>
                    <a:lstStyle/>
                    <a:p>
                      <a:r>
                        <a:rPr lang="en-US" b="1" u="sng" dirty="0"/>
                        <a:t>Chapter 13 </a:t>
                      </a:r>
                      <a:r>
                        <a:rPr lang="en-US" b="1" u="sng" baseline="0" dirty="0"/>
                        <a:t>NDP</a:t>
                      </a:r>
                      <a:r>
                        <a:rPr lang="en-US" b="1" u="sng" dirty="0"/>
                        <a:t>:</a:t>
                      </a:r>
                    </a:p>
                    <a:p>
                      <a:r>
                        <a:rPr lang="en-US" dirty="0"/>
                        <a:t>Building</a:t>
                      </a:r>
                      <a:r>
                        <a:rPr lang="en-US" baseline="0" dirty="0"/>
                        <a:t> a capable state </a:t>
                      </a:r>
                      <a:endParaRPr lang="en-US" dirty="0"/>
                    </a:p>
                  </a:txBody>
                  <a:tcPr/>
                </a:tc>
                <a:extLst>
                  <a:ext uri="{0D108BD9-81ED-4DB2-BD59-A6C34878D82A}">
                    <a16:rowId xmlns:a16="http://schemas.microsoft.com/office/drawing/2014/main" xmlns="" val="4134066229"/>
                  </a:ext>
                </a:extLst>
              </a:tr>
              <a:tr h="370840">
                <a:tc vMerge="1">
                  <a:txBody>
                    <a:bodyPr/>
                    <a:lstStyle/>
                    <a:p>
                      <a:endParaRPr lang="en-US" dirty="0"/>
                    </a:p>
                  </a:txBody>
                  <a:tcPr/>
                </a:tc>
                <a:tc>
                  <a:txBody>
                    <a:bodyPr/>
                    <a:lstStyle/>
                    <a:p>
                      <a:r>
                        <a:rPr lang="en-US" b="1" u="sng" dirty="0"/>
                        <a:t>Outcome 2: </a:t>
                      </a:r>
                    </a:p>
                    <a:p>
                      <a:r>
                        <a:rPr lang="en-US" dirty="0"/>
                        <a:t>Improved court efficiency</a:t>
                      </a:r>
                    </a:p>
                    <a:p>
                      <a:endParaRPr lang="en-US" dirty="0"/>
                    </a:p>
                  </a:txBody>
                  <a:tcPr/>
                </a:tc>
                <a:tc>
                  <a:txBody>
                    <a:bodyPr/>
                    <a:lstStyle/>
                    <a:p>
                      <a:r>
                        <a:rPr lang="en-US" b="1" u="sng" dirty="0"/>
                        <a:t>MTSF Priority 6:</a:t>
                      </a:r>
                    </a:p>
                    <a:p>
                      <a:r>
                        <a:rPr lang="en-US" dirty="0"/>
                        <a:t>Social</a:t>
                      </a:r>
                      <a:r>
                        <a:rPr lang="en-US" baseline="0" dirty="0"/>
                        <a:t> cohesion and safer communities </a:t>
                      </a:r>
                      <a:endParaRPr lang="en-US" dirty="0"/>
                    </a:p>
                  </a:txBody>
                  <a:tcPr/>
                </a:tc>
                <a:tc>
                  <a:txBody>
                    <a:bodyPr/>
                    <a:lstStyle/>
                    <a:p>
                      <a:r>
                        <a:rPr lang="en-US" b="1" u="sng" dirty="0"/>
                        <a:t>Chapter 14 NDP:</a:t>
                      </a:r>
                    </a:p>
                    <a:p>
                      <a:r>
                        <a:rPr lang="en-US" b="0" u="none" dirty="0"/>
                        <a:t>Promoting</a:t>
                      </a:r>
                      <a:r>
                        <a:rPr lang="en-US" b="0" u="none" baseline="0" dirty="0"/>
                        <a:t> accountability and fighting corruption</a:t>
                      </a:r>
                      <a:endParaRPr lang="en-US" b="0" u="none" dirty="0"/>
                    </a:p>
                    <a:p>
                      <a:endParaRPr lang="en-US" b="0" u="none" dirty="0"/>
                    </a:p>
                  </a:txBody>
                  <a:tcPr/>
                </a:tc>
                <a:extLst>
                  <a:ext uri="{0D108BD9-81ED-4DB2-BD59-A6C34878D82A}">
                    <a16:rowId xmlns:a16="http://schemas.microsoft.com/office/drawing/2014/main" xmlns="" val="426706706"/>
                  </a:ext>
                </a:extLst>
              </a:tr>
              <a:tr h="370840">
                <a:tc vMerge="1">
                  <a:txBody>
                    <a:bodyPr/>
                    <a:lstStyle/>
                    <a:p>
                      <a:endParaRPr lang="en-US" dirty="0"/>
                    </a:p>
                  </a:txBody>
                  <a:tcPr/>
                </a:tc>
                <a:tc>
                  <a:txBody>
                    <a:bodyPr/>
                    <a:lstStyle/>
                    <a:p>
                      <a:r>
                        <a:rPr lang="en-US" b="1" u="sng" dirty="0"/>
                        <a:t>Outcome 3: </a:t>
                      </a:r>
                    </a:p>
                    <a:p>
                      <a:r>
                        <a:rPr lang="en-US" b="0" u="none" dirty="0"/>
                        <a:t>Enhanced judicial performance</a:t>
                      </a:r>
                    </a:p>
                    <a:p>
                      <a:endParaRPr lang="en-US" dirty="0"/>
                    </a:p>
                  </a:txBody>
                  <a:tcPr/>
                </a:tc>
                <a:tc>
                  <a:txBody>
                    <a:bodyPr/>
                    <a:lstStyle/>
                    <a:p>
                      <a:r>
                        <a:rPr lang="en-US" b="1" u="sng" dirty="0"/>
                        <a:t>MTSF Priority 6:</a:t>
                      </a:r>
                    </a:p>
                    <a:p>
                      <a:r>
                        <a:rPr lang="en-US" dirty="0"/>
                        <a:t>Social</a:t>
                      </a:r>
                      <a:r>
                        <a:rPr lang="en-US" baseline="0" dirty="0"/>
                        <a:t> cohesion and safer communities </a:t>
                      </a:r>
                      <a:endParaRPr lang="en-US" dirty="0"/>
                    </a:p>
                    <a:p>
                      <a:endParaRPr lang="en-US" dirty="0"/>
                    </a:p>
                  </a:txBody>
                  <a:tcPr/>
                </a:tc>
                <a:tc>
                  <a:txBody>
                    <a:bodyPr/>
                    <a:lstStyle/>
                    <a:p>
                      <a:r>
                        <a:rPr lang="en-US" b="1" u="sng" dirty="0"/>
                        <a:t>Chapter 14 NDP:</a:t>
                      </a:r>
                    </a:p>
                    <a:p>
                      <a:r>
                        <a:rPr lang="en-US" b="0" u="none" dirty="0"/>
                        <a:t>Promoting</a:t>
                      </a:r>
                      <a:r>
                        <a:rPr lang="en-US" b="0" u="none" baseline="0" dirty="0"/>
                        <a:t> accountability and fighting corruption</a:t>
                      </a:r>
                      <a:endParaRPr lang="en-US" b="0" u="none" dirty="0"/>
                    </a:p>
                    <a:p>
                      <a:endParaRPr lang="en-US" dirty="0"/>
                    </a:p>
                  </a:txBody>
                  <a:tcPr/>
                </a:tc>
                <a:extLst>
                  <a:ext uri="{0D108BD9-81ED-4DB2-BD59-A6C34878D82A}">
                    <a16:rowId xmlns:a16="http://schemas.microsoft.com/office/drawing/2014/main" xmlns="" val="2536857670"/>
                  </a:ext>
                </a:extLst>
              </a:tr>
            </a:tbl>
          </a:graphicData>
        </a:graphic>
      </p:graphicFrame>
    </p:spTree>
    <p:extLst>
      <p:ext uri="{BB962C8B-B14F-4D97-AF65-F5344CB8AC3E}">
        <p14:creationId xmlns:p14="http://schemas.microsoft.com/office/powerpoint/2010/main" xmlns="" val="111729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14</a:t>
            </a:fld>
            <a:endParaRPr lang="en-US"/>
          </a:p>
        </p:txBody>
      </p:sp>
      <p:sp>
        <p:nvSpPr>
          <p:cNvPr id="3" name="Title 1"/>
          <p:cNvSpPr txBox="1">
            <a:spLocks/>
          </p:cNvSpPr>
          <p:nvPr/>
        </p:nvSpPr>
        <p:spPr>
          <a:xfrm>
            <a:off x="375557" y="1564105"/>
            <a:ext cx="8571798" cy="4596063"/>
          </a:xfrm>
          <a:prstGeom prst="rect">
            <a:avLst/>
          </a:prstGeom>
          <a:solidFill>
            <a:schemeClr val="tx2">
              <a:lumMod val="40000"/>
              <a:lumOff val="6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a:solidFill>
                  <a:prstClr val="black"/>
                </a:solidFill>
                <a:latin typeface="Avenir Black"/>
                <a:ea typeface="+mn-ea"/>
                <a:cs typeface="Arial" pitchFamily="34" charset="0"/>
              </a:rPr>
              <a:t>PART B: PERFORMANCE INFORMATION</a:t>
            </a:r>
          </a:p>
          <a:p>
            <a:pPr>
              <a:spcBef>
                <a:spcPts val="0"/>
              </a:spcBef>
            </a:pPr>
            <a:endParaRPr lang="en-ZA" sz="3200" b="1" dirty="0">
              <a:solidFill>
                <a:prstClr val="black"/>
              </a:solidFill>
              <a:latin typeface="Avenir Black"/>
              <a:ea typeface="+mn-ea"/>
              <a:cs typeface="Arial" pitchFamily="34" charset="0"/>
            </a:endParaRPr>
          </a:p>
          <a:p>
            <a:pPr>
              <a:spcBef>
                <a:spcPts val="0"/>
              </a:spcBef>
            </a:pPr>
            <a:r>
              <a:rPr lang="en-ZA" sz="3200" b="1" dirty="0">
                <a:solidFill>
                  <a:prstClr val="black"/>
                </a:solidFill>
                <a:latin typeface="Avenir Black"/>
                <a:ea typeface="+mn-ea"/>
                <a:cs typeface="Arial" pitchFamily="34" charset="0"/>
              </a:rPr>
              <a:t>Quarter 1 (2021/22 FY)</a:t>
            </a:r>
          </a:p>
          <a:p>
            <a:pPr>
              <a:spcBef>
                <a:spcPts val="0"/>
              </a:spcBef>
            </a:pPr>
            <a:endParaRPr lang="en-ZA" sz="3200" b="1" dirty="0">
              <a:solidFill>
                <a:prstClr val="black"/>
              </a:solidFill>
              <a:latin typeface="Avenir Black"/>
              <a:ea typeface="+mn-ea"/>
              <a:cs typeface="Arial" pitchFamily="34" charset="0"/>
            </a:endParaRPr>
          </a:p>
          <a:p>
            <a:pPr>
              <a:spcBef>
                <a:spcPts val="0"/>
              </a:spcBef>
            </a:pPr>
            <a:r>
              <a:rPr lang="en-ZA" sz="3200" b="1" dirty="0">
                <a:solidFill>
                  <a:prstClr val="black"/>
                </a:solidFill>
                <a:latin typeface="Avenir Black"/>
                <a:ea typeface="+mn-ea"/>
                <a:cs typeface="Arial" pitchFamily="34" charset="0"/>
              </a:rPr>
              <a:t>&amp;</a:t>
            </a:r>
          </a:p>
          <a:p>
            <a:pPr>
              <a:spcBef>
                <a:spcPts val="0"/>
              </a:spcBef>
            </a:pPr>
            <a:endParaRPr lang="en-ZA" sz="3200" b="1" dirty="0">
              <a:solidFill>
                <a:prstClr val="black"/>
              </a:solidFill>
              <a:latin typeface="Avenir Black"/>
              <a:ea typeface="+mn-ea"/>
              <a:cs typeface="Arial" pitchFamily="34" charset="0"/>
            </a:endParaRPr>
          </a:p>
          <a:p>
            <a:pPr>
              <a:spcBef>
                <a:spcPts val="0"/>
              </a:spcBef>
            </a:pPr>
            <a:r>
              <a:rPr lang="en-ZA" sz="3200" b="1" dirty="0">
                <a:solidFill>
                  <a:prstClr val="black"/>
                </a:solidFill>
                <a:latin typeface="Avenir Black"/>
                <a:ea typeface="+mn-ea"/>
                <a:cs typeface="Arial" pitchFamily="34" charset="0"/>
              </a:rPr>
              <a:t>Quarter 2 (2021/22 FY)</a:t>
            </a:r>
          </a:p>
        </p:txBody>
      </p:sp>
    </p:spTree>
    <p:extLst>
      <p:ext uri="{BB962C8B-B14F-4D97-AF65-F5344CB8AC3E}">
        <p14:creationId xmlns:p14="http://schemas.microsoft.com/office/powerpoint/2010/main" xmlns="" val="213747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15</a:t>
            </a:fld>
            <a:endParaRPr lang="en-US"/>
          </a:p>
        </p:txBody>
      </p:sp>
      <p:sp>
        <p:nvSpPr>
          <p:cNvPr id="3" name="Subtitle 2"/>
          <p:cNvSpPr txBox="1">
            <a:spLocks/>
          </p:cNvSpPr>
          <p:nvPr/>
        </p:nvSpPr>
        <p:spPr>
          <a:xfrm>
            <a:off x="744672" y="1533832"/>
            <a:ext cx="7673158" cy="288085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endParaRPr lang="en-US" altLang="en-US" sz="2800" b="1" dirty="0">
              <a:latin typeface="Arial" panose="020B0604020202020204" pitchFamily="34" charset="0"/>
              <a:cs typeface="Arial" panose="020B0604020202020204" pitchFamily="34" charset="0"/>
            </a:endParaRPr>
          </a:p>
          <a:p>
            <a:pPr marL="0" indent="0" algn="ctr">
              <a:buNone/>
            </a:pPr>
            <a:r>
              <a:rPr lang="en-US" altLang="en-US" sz="2800" b="1" dirty="0">
                <a:latin typeface="Arial" panose="020B0604020202020204" pitchFamily="34" charset="0"/>
                <a:cs typeface="Arial" panose="020B0604020202020204" pitchFamily="34" charset="0"/>
              </a:rPr>
              <a:t>OCJ QUARTER 1: </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NON-FINANCIAL PERFORMANCE REPORT</a:t>
            </a:r>
            <a:endParaRPr lang="en-US" sz="2800" b="1" dirty="0">
              <a:latin typeface="Arial" panose="020B0604020202020204" pitchFamily="34" charset="0"/>
              <a:cs typeface="Arial" panose="020B0604020202020204" pitchFamily="34" charset="0"/>
            </a:endParaRPr>
          </a:p>
          <a:p>
            <a:pPr marL="0" indent="0">
              <a:buFont typeface="Arial"/>
              <a:buNone/>
            </a:pP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240956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16</a:t>
            </a:fld>
            <a:endParaRPr lang="en-US"/>
          </a:p>
        </p:txBody>
      </p:sp>
      <p:sp>
        <p:nvSpPr>
          <p:cNvPr id="6" name="Subtitle 2"/>
          <p:cNvSpPr txBox="1">
            <a:spLocks/>
          </p:cNvSpPr>
          <p:nvPr/>
        </p:nvSpPr>
        <p:spPr>
          <a:xfrm>
            <a:off x="166255" y="515012"/>
            <a:ext cx="7910945" cy="81405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None/>
            </a:pPr>
            <a:r>
              <a:rPr lang="en-US" sz="2000" b="1" dirty="0">
                <a:latin typeface="Arial" panose="020B0604020202020204" pitchFamily="34" charset="0"/>
                <a:cs typeface="Arial" panose="020B0604020202020204" pitchFamily="34" charset="0"/>
              </a:rPr>
              <a:t>OVERALL PERFORMANCE OF THE OCJ - </a:t>
            </a:r>
          </a:p>
          <a:p>
            <a:pPr algn="ctr">
              <a:spcBef>
                <a:spcPct val="0"/>
              </a:spcBef>
              <a:buNone/>
            </a:pPr>
            <a:r>
              <a:rPr lang="en-US" sz="2000" b="1" dirty="0">
                <a:latin typeface="Arial" panose="020B0604020202020204" pitchFamily="34" charset="0"/>
                <a:cs typeface="Arial" panose="020B0604020202020204" pitchFamily="34" charset="0"/>
              </a:rPr>
              <a:t>Q1 (2021/22 FY)</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798713531"/>
              </p:ext>
            </p:extLst>
          </p:nvPr>
        </p:nvGraphicFramePr>
        <p:xfrm>
          <a:off x="166255" y="2174503"/>
          <a:ext cx="8530788" cy="2119746"/>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xmlns="" val="3982609603"/>
                    </a:ext>
                  </a:extLst>
                </a:gridCol>
                <a:gridCol w="2843596">
                  <a:extLst>
                    <a:ext uri="{9D8B030D-6E8A-4147-A177-3AD203B41FA5}">
                      <a16:colId xmlns:a16="http://schemas.microsoft.com/office/drawing/2014/main" xmlns="" val="1666284956"/>
                    </a:ext>
                  </a:extLst>
                </a:gridCol>
                <a:gridCol w="2843596">
                  <a:extLst>
                    <a:ext uri="{9D8B030D-6E8A-4147-A177-3AD203B41FA5}">
                      <a16:colId xmlns:a16="http://schemas.microsoft.com/office/drawing/2014/main" xmlns="" val="155005076"/>
                    </a:ext>
                  </a:extLst>
                </a:gridCol>
              </a:tblGrid>
              <a:tr h="721819">
                <a:tc>
                  <a:txBody>
                    <a:bodyPr/>
                    <a:lstStyle/>
                    <a:p>
                      <a:r>
                        <a:rPr lang="en-US" sz="2000" dirty="0">
                          <a:latin typeface="Avenir Black"/>
                        </a:rPr>
                        <a:t>Planned Targets </a:t>
                      </a:r>
                    </a:p>
                  </a:txBody>
                  <a:tcPr>
                    <a:solidFill>
                      <a:schemeClr val="tx2">
                        <a:lumMod val="60000"/>
                        <a:lumOff val="40000"/>
                      </a:schemeClr>
                    </a:solidFill>
                  </a:tcPr>
                </a:tc>
                <a:tc>
                  <a:txBody>
                    <a:bodyPr/>
                    <a:lstStyle/>
                    <a:p>
                      <a:r>
                        <a:rPr lang="en-US" sz="2000" dirty="0">
                          <a:latin typeface="Avenir Black"/>
                        </a:rPr>
                        <a:t>Targets</a:t>
                      </a:r>
                      <a:r>
                        <a:rPr lang="en-US" sz="2000" baseline="0" dirty="0">
                          <a:latin typeface="Avenir Black"/>
                        </a:rPr>
                        <a:t> Achieved </a:t>
                      </a:r>
                      <a:endParaRPr lang="en-US" sz="2000" dirty="0">
                        <a:latin typeface="Avenir Black"/>
                      </a:endParaRPr>
                    </a:p>
                  </a:txBody>
                  <a:tcPr>
                    <a:solidFill>
                      <a:srgbClr val="00B050"/>
                    </a:solidFill>
                  </a:tcPr>
                </a:tc>
                <a:tc>
                  <a:txBody>
                    <a:bodyPr/>
                    <a:lstStyle/>
                    <a:p>
                      <a:r>
                        <a:rPr lang="en-US" sz="2000" dirty="0">
                          <a:latin typeface="Avenir Black"/>
                        </a:rPr>
                        <a:t>Targets Not Achieved</a:t>
                      </a:r>
                    </a:p>
                  </a:txBody>
                  <a:tcPr>
                    <a:solidFill>
                      <a:srgbClr val="FF0000"/>
                    </a:solidFill>
                  </a:tcPr>
                </a:tc>
                <a:extLst>
                  <a:ext uri="{0D108BD9-81ED-4DB2-BD59-A6C34878D82A}">
                    <a16:rowId xmlns:a16="http://schemas.microsoft.com/office/drawing/2014/main" xmlns="" val="2444595917"/>
                  </a:ext>
                </a:extLst>
              </a:tr>
              <a:tr h="1397927">
                <a:tc>
                  <a:txBody>
                    <a:bodyPr/>
                    <a:lstStyle/>
                    <a:p>
                      <a:pPr algn="ctr"/>
                      <a:endParaRPr lang="en-US" sz="2200" b="1" dirty="0">
                        <a:latin typeface="Avenir Black"/>
                      </a:endParaRPr>
                    </a:p>
                    <a:p>
                      <a:pPr algn="ctr"/>
                      <a:r>
                        <a:rPr lang="en-US" sz="2200" b="1" dirty="0">
                          <a:latin typeface="Avenir Black"/>
                        </a:rPr>
                        <a:t>17</a:t>
                      </a:r>
                    </a:p>
                  </a:txBody>
                  <a:tcPr/>
                </a:tc>
                <a:tc>
                  <a:txBody>
                    <a:bodyPr/>
                    <a:lstStyle/>
                    <a:p>
                      <a:pPr algn="ctr"/>
                      <a:endParaRPr lang="en-US" sz="2200" b="1" dirty="0">
                        <a:latin typeface="Avenir Black"/>
                      </a:endParaRPr>
                    </a:p>
                    <a:p>
                      <a:pPr algn="ctr"/>
                      <a:r>
                        <a:rPr lang="en-US" sz="2200" b="1" dirty="0">
                          <a:latin typeface="Avenir Black"/>
                        </a:rPr>
                        <a:t>17</a:t>
                      </a:r>
                    </a:p>
                  </a:txBody>
                  <a:tcPr/>
                </a:tc>
                <a:tc>
                  <a:txBody>
                    <a:bodyPr/>
                    <a:lstStyle/>
                    <a:p>
                      <a:pPr algn="ctr"/>
                      <a:endParaRPr lang="en-US" sz="2200" b="1" dirty="0">
                        <a:latin typeface="Avenir Black"/>
                      </a:endParaRPr>
                    </a:p>
                    <a:p>
                      <a:pPr algn="ctr"/>
                      <a:r>
                        <a:rPr lang="en-US" sz="2200" b="1" dirty="0">
                          <a:latin typeface="Avenir Black"/>
                        </a:rPr>
                        <a:t>0</a:t>
                      </a:r>
                    </a:p>
                  </a:txBody>
                  <a:tcPr/>
                </a:tc>
                <a:extLst>
                  <a:ext uri="{0D108BD9-81ED-4DB2-BD59-A6C34878D82A}">
                    <a16:rowId xmlns:a16="http://schemas.microsoft.com/office/drawing/2014/main" xmlns="" val="578684135"/>
                  </a:ext>
                </a:extLst>
              </a:tr>
            </a:tbl>
          </a:graphicData>
        </a:graphic>
      </p:graphicFrame>
    </p:spTree>
    <p:extLst>
      <p:ext uri="{BB962C8B-B14F-4D97-AF65-F5344CB8AC3E}">
        <p14:creationId xmlns:p14="http://schemas.microsoft.com/office/powerpoint/2010/main" xmlns="" val="334677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17</a:t>
            </a:fld>
            <a:endParaRPr lang="en-US"/>
          </a:p>
        </p:txBody>
      </p:sp>
      <p:sp>
        <p:nvSpPr>
          <p:cNvPr id="6" name="Subtitle 2"/>
          <p:cNvSpPr txBox="1">
            <a:spLocks/>
          </p:cNvSpPr>
          <p:nvPr/>
        </p:nvSpPr>
        <p:spPr>
          <a:xfrm>
            <a:off x="303805" y="515013"/>
            <a:ext cx="7697195"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a:latin typeface="Arial" panose="020B0604020202020204" pitchFamily="34" charset="0"/>
                <a:cs typeface="Arial" panose="020B0604020202020204" pitchFamily="34" charset="0"/>
              </a:rPr>
              <a:t>OVERALL PERFORMANCE OF THE OCJ: Q1 (2021/22 FY)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9" name="Content Placeholder 14"/>
          <p:cNvSpPr txBox="1">
            <a:spLocks/>
          </p:cNvSpPr>
          <p:nvPr/>
        </p:nvSpPr>
        <p:spPr>
          <a:xfrm>
            <a:off x="4648200" y="1280160"/>
            <a:ext cx="4038600" cy="5054156"/>
          </a:xfrm>
          <a:prstGeom prst="rect">
            <a:avLst/>
          </a:prstGeom>
        </p:spPr>
        <p:style>
          <a:lnRef idx="2">
            <a:schemeClr val="accent1"/>
          </a:lnRef>
          <a:fillRef idx="1">
            <a:schemeClr val="lt1"/>
          </a:fillRef>
          <a:effectRef idx="0">
            <a:schemeClr val="accent1"/>
          </a:effectRef>
          <a:fontRef idx="minor">
            <a:schemeClr val="dk1"/>
          </a:fontRef>
        </p:style>
        <p:txBody>
          <a:bodyPr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nSpc>
                <a:spcPct val="120000"/>
              </a:lnSpc>
              <a:buNone/>
              <a:defRPr/>
            </a:pPr>
            <a:r>
              <a:rPr lang="en-US" sz="1800" b="1" u="sng" dirty="0">
                <a:latin typeface="Arial" pitchFamily="34" charset="0"/>
                <a:cs typeface="Arial" pitchFamily="34" charset="0"/>
              </a:rPr>
              <a:t>OVERALL PERFORMANCE OF THE OCJ:</a:t>
            </a:r>
          </a:p>
          <a:p>
            <a:pPr>
              <a:lnSpc>
                <a:spcPct val="120000"/>
              </a:lnSpc>
              <a:buFont typeface="Wingdings" panose="05000000000000000000" pitchFamily="2" charset="2"/>
              <a:buChar char="q"/>
              <a:defRPr/>
            </a:pPr>
            <a:r>
              <a:rPr lang="en-US" sz="1800" dirty="0">
                <a:latin typeface="Arial" pitchFamily="34" charset="0"/>
                <a:cs typeface="Arial" pitchFamily="34" charset="0"/>
              </a:rPr>
              <a:t>OCJ had </a:t>
            </a:r>
            <a:r>
              <a:rPr lang="en-US" sz="1800" b="1" dirty="0">
                <a:latin typeface="Arial" pitchFamily="34" charset="0"/>
                <a:cs typeface="Arial" pitchFamily="34" charset="0"/>
              </a:rPr>
              <a:t>17 planned </a:t>
            </a:r>
            <a:r>
              <a:rPr lang="en-US" sz="1800" b="1" dirty="0">
                <a:solidFill>
                  <a:schemeClr val="tx1"/>
                </a:solidFill>
                <a:latin typeface="Arial" pitchFamily="34" charset="0"/>
                <a:cs typeface="Arial" pitchFamily="34" charset="0"/>
              </a:rPr>
              <a:t>targets </a:t>
            </a:r>
            <a:r>
              <a:rPr lang="en-US" sz="1800" dirty="0">
                <a:solidFill>
                  <a:schemeClr val="tx1"/>
                </a:solidFill>
                <a:latin typeface="Arial" pitchFamily="34" charset="0"/>
                <a:cs typeface="Arial" pitchFamily="34" charset="0"/>
              </a:rPr>
              <a:t>for the 1</a:t>
            </a:r>
            <a:r>
              <a:rPr lang="en-US" sz="1800" baseline="30000" dirty="0">
                <a:solidFill>
                  <a:schemeClr val="tx1"/>
                </a:solidFill>
                <a:latin typeface="Arial" pitchFamily="34" charset="0"/>
                <a:cs typeface="Arial" pitchFamily="34" charset="0"/>
              </a:rPr>
              <a:t>st</a:t>
            </a:r>
            <a:r>
              <a:rPr lang="en-US" sz="1800" dirty="0">
                <a:solidFill>
                  <a:schemeClr val="tx1"/>
                </a:solidFill>
                <a:latin typeface="Arial" pitchFamily="34" charset="0"/>
                <a:cs typeface="Arial" pitchFamily="34" charset="0"/>
              </a:rPr>
              <a:t>   Quarter of the 2021/2022 FY. </a:t>
            </a:r>
          </a:p>
          <a:p>
            <a:pPr>
              <a:lnSpc>
                <a:spcPct val="120000"/>
              </a:lnSpc>
              <a:buFont typeface="Wingdings" panose="05000000000000000000" pitchFamily="2" charset="2"/>
              <a:buChar char="q"/>
              <a:defRPr/>
            </a:pPr>
            <a:r>
              <a:rPr lang="en-US" sz="1800" dirty="0">
                <a:solidFill>
                  <a:schemeClr val="tx1"/>
                </a:solidFill>
                <a:latin typeface="Arial" pitchFamily="34" charset="0"/>
                <a:cs typeface="Arial" pitchFamily="34" charset="0"/>
              </a:rPr>
              <a:t>All 17 targets (100%) were achieved.</a:t>
            </a:r>
          </a:p>
          <a:p>
            <a:pPr>
              <a:lnSpc>
                <a:spcPct val="120000"/>
              </a:lnSpc>
              <a:buFont typeface="Wingdings" panose="05000000000000000000" pitchFamily="2" charset="2"/>
              <a:buChar char="q"/>
              <a:defRPr/>
            </a:pPr>
            <a:endParaRPr lang="en-US" sz="1800" dirty="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800" b="1" dirty="0">
                <a:solidFill>
                  <a:schemeClr val="tx1"/>
                </a:solidFill>
                <a:latin typeface="Arial" pitchFamily="34" charset="0"/>
                <a:cs typeface="Arial" pitchFamily="34" charset="0"/>
              </a:rPr>
              <a:t>Programme 1: Administration </a:t>
            </a:r>
            <a:r>
              <a:rPr lang="en-US" sz="1800" dirty="0">
                <a:solidFill>
                  <a:schemeClr val="tx1"/>
                </a:solidFill>
                <a:latin typeface="Arial" pitchFamily="34" charset="0"/>
                <a:cs typeface="Arial" pitchFamily="34" charset="0"/>
              </a:rPr>
              <a:t>had 8 targets; </a:t>
            </a:r>
            <a:r>
              <a:rPr lang="en-US" sz="1800" dirty="0">
                <a:solidFill>
                  <a:prstClr val="black"/>
                </a:solidFill>
                <a:latin typeface="Arial" pitchFamily="34" charset="0"/>
                <a:cs typeface="Arial" pitchFamily="34" charset="0"/>
              </a:rPr>
              <a:t>of which all 8 targets were achieved (100%)</a:t>
            </a:r>
          </a:p>
          <a:p>
            <a:pPr>
              <a:lnSpc>
                <a:spcPct val="120000"/>
              </a:lnSpc>
              <a:buFont typeface="Wingdings" panose="05000000000000000000" pitchFamily="2" charset="2"/>
              <a:buChar char="q"/>
              <a:defRPr/>
            </a:pPr>
            <a:endParaRPr lang="en-US" sz="1800" dirty="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800" b="1" dirty="0">
                <a:solidFill>
                  <a:schemeClr val="tx1"/>
                </a:solidFill>
                <a:latin typeface="Arial" pitchFamily="34" charset="0"/>
                <a:cs typeface="Arial" pitchFamily="34" charset="0"/>
              </a:rPr>
              <a:t>Programme 2: Superior Court Services </a:t>
            </a:r>
            <a:r>
              <a:rPr lang="en-US" sz="1800" dirty="0">
                <a:solidFill>
                  <a:schemeClr val="tx1"/>
                </a:solidFill>
                <a:latin typeface="Arial" pitchFamily="34" charset="0"/>
                <a:cs typeface="Arial" pitchFamily="34" charset="0"/>
              </a:rPr>
              <a:t>had 6 targets; of which all 6 targets were achieved (100%)  </a:t>
            </a:r>
          </a:p>
          <a:p>
            <a:pPr>
              <a:lnSpc>
                <a:spcPct val="120000"/>
              </a:lnSpc>
              <a:buFont typeface="Wingdings" panose="05000000000000000000" pitchFamily="2" charset="2"/>
              <a:buChar char="q"/>
              <a:defRPr/>
            </a:pPr>
            <a:endParaRPr lang="en-US" sz="1800" dirty="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800" b="1" dirty="0">
                <a:solidFill>
                  <a:schemeClr val="tx1"/>
                </a:solidFill>
                <a:latin typeface="Arial" pitchFamily="34" charset="0"/>
                <a:cs typeface="Arial" pitchFamily="34" charset="0"/>
              </a:rPr>
              <a:t>Programme 3: Judicial Education and Support </a:t>
            </a:r>
            <a:r>
              <a:rPr lang="en-US" sz="1800" dirty="0">
                <a:solidFill>
                  <a:prstClr val="black"/>
                </a:solidFill>
                <a:latin typeface="Arial" pitchFamily="34" charset="0"/>
                <a:cs typeface="Arial" pitchFamily="34" charset="0"/>
              </a:rPr>
              <a:t>had 3 targets; of which all 3 targets were achieved (100%) </a:t>
            </a:r>
            <a:endParaRPr lang="en-US" sz="2000" dirty="0"/>
          </a:p>
        </p:txBody>
      </p:sp>
      <p:graphicFrame>
        <p:nvGraphicFramePr>
          <p:cNvPr id="8" name="Chart 7"/>
          <p:cNvGraphicFramePr/>
          <p:nvPr>
            <p:extLst>
              <p:ext uri="{D42A27DB-BD31-4B8C-83A1-F6EECF244321}">
                <p14:modId xmlns:p14="http://schemas.microsoft.com/office/powerpoint/2010/main" xmlns="" val="1095863787"/>
              </p:ext>
            </p:extLst>
          </p:nvPr>
        </p:nvGraphicFramePr>
        <p:xfrm>
          <a:off x="609600" y="1280161"/>
          <a:ext cx="3916679" cy="5054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6825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1935" y="5400961"/>
            <a:ext cx="8017163" cy="1200329"/>
          </a:xfrm>
          <a:prstGeom prst="rect">
            <a:avLst/>
          </a:prstGeom>
        </p:spPr>
        <p:txBody>
          <a:bodyPr wrap="square">
            <a:spAutoFit/>
          </a:bodyPr>
          <a:lstStyle/>
          <a:p>
            <a:pPr algn="just">
              <a:spcBef>
                <a:spcPts val="1800"/>
              </a:spcBef>
            </a:pPr>
            <a:r>
              <a:rPr lang="en-ZA" sz="1400" b="1" dirty="0">
                <a:latin typeface="Arial Narrow" panose="020B0606020202030204" pitchFamily="34" charset="0"/>
                <a:ea typeface="Calibri" panose="020F0502020204030204" pitchFamily="34" charset="0"/>
                <a:cs typeface="Times New Roman" panose="02020603050405020304" pitchFamily="18" charset="0"/>
              </a:rPr>
              <a:t>Programme 1 </a:t>
            </a:r>
            <a:r>
              <a:rPr lang="en-ZA" sz="1400" dirty="0">
                <a:latin typeface="Arial Narrow" panose="020B0606020202030204" pitchFamily="34" charset="0"/>
                <a:ea typeface="Calibri" panose="020F0502020204030204" pitchFamily="34" charset="0"/>
                <a:cs typeface="Times New Roman" panose="02020603050405020304" pitchFamily="18" charset="0"/>
              </a:rPr>
              <a:t>had 8 planned quarterly targets and all targets were achieved. </a:t>
            </a:r>
          </a:p>
          <a:p>
            <a:pPr algn="just">
              <a:spcBef>
                <a:spcPts val="1800"/>
              </a:spcBef>
            </a:pPr>
            <a:r>
              <a:rPr lang="en-ZA" sz="1400" b="1" dirty="0">
                <a:latin typeface="Arial Narrow" panose="020B0606020202030204" pitchFamily="34" charset="0"/>
                <a:ea typeface="Calibri" panose="020F0502020204030204" pitchFamily="34" charset="0"/>
                <a:cs typeface="Times New Roman" panose="02020603050405020304" pitchFamily="18" charset="0"/>
              </a:rPr>
              <a:t>Programme 2 </a:t>
            </a:r>
            <a:r>
              <a:rPr lang="en-ZA" sz="1400" dirty="0">
                <a:latin typeface="Arial Narrow" panose="020B0606020202030204" pitchFamily="34" charset="0"/>
                <a:ea typeface="Calibri" panose="020F0502020204030204" pitchFamily="34" charset="0"/>
                <a:cs typeface="Times New Roman" panose="02020603050405020304" pitchFamily="18" charset="0"/>
              </a:rPr>
              <a:t>had 6 planned quarterly targets and all targets were achieved. </a:t>
            </a:r>
          </a:p>
          <a:p>
            <a:pPr algn="just">
              <a:spcBef>
                <a:spcPts val="1800"/>
              </a:spcBef>
            </a:pPr>
            <a:r>
              <a:rPr lang="en-ZA" sz="1400" b="1" dirty="0">
                <a:latin typeface="Arial Narrow" panose="020B0606020202030204" pitchFamily="34" charset="0"/>
                <a:ea typeface="Calibri" panose="020F0502020204030204" pitchFamily="34" charset="0"/>
                <a:cs typeface="Times New Roman" panose="02020603050405020304" pitchFamily="18" charset="0"/>
              </a:rPr>
              <a:t>Programme 3</a:t>
            </a:r>
            <a:r>
              <a:rPr lang="en-ZA" sz="1400" dirty="0">
                <a:latin typeface="Arial Narrow" panose="020B0606020202030204" pitchFamily="34" charset="0"/>
                <a:ea typeface="Calibri" panose="020F0502020204030204" pitchFamily="34" charset="0"/>
                <a:cs typeface="Times New Roman" panose="02020603050405020304" pitchFamily="18" charset="0"/>
              </a:rPr>
              <a:t> had 3 planned quarterly targets and all targets were 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xmlns="" val="1607408751"/>
              </p:ext>
            </p:extLst>
          </p:nvPr>
        </p:nvGraphicFramePr>
        <p:xfrm>
          <a:off x="387927" y="1302327"/>
          <a:ext cx="8386618" cy="4098633"/>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2"/>
          <p:cNvSpPr txBox="1">
            <a:spLocks/>
          </p:cNvSpPr>
          <p:nvPr/>
        </p:nvSpPr>
        <p:spPr>
          <a:xfrm>
            <a:off x="830348" y="515013"/>
            <a:ext cx="7132319"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400" b="1" dirty="0">
                <a:latin typeface="Avenir Black"/>
                <a:cs typeface="Avenir Black"/>
              </a:rPr>
              <a:t>OVERALL PERFORMANCE PER PROGRAMME </a:t>
            </a:r>
            <a:endParaRPr lang="en-ZA" altLang="en-US" sz="24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18</a:t>
            </a:fld>
            <a:endParaRPr lang="en-US"/>
          </a:p>
        </p:txBody>
      </p:sp>
    </p:spTree>
    <p:extLst>
      <p:ext uri="{BB962C8B-B14F-4D97-AF65-F5344CB8AC3E}">
        <p14:creationId xmlns:p14="http://schemas.microsoft.com/office/powerpoint/2010/main" xmlns="" val="279956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3805" y="5436579"/>
            <a:ext cx="8082549" cy="1169551"/>
          </a:xfrm>
          <a:prstGeom prst="rect">
            <a:avLst/>
          </a:prstGeom>
        </p:spPr>
        <p:txBody>
          <a:bodyPr wrap="square">
            <a:spAutoFit/>
          </a:bodyPr>
          <a:lstStyle/>
          <a:p>
            <a:pPr marL="285750" indent="-285750">
              <a:buFont typeface="Wingdings" panose="05000000000000000000" pitchFamily="2" charset="2"/>
              <a:buChar char="q"/>
            </a:pPr>
            <a:r>
              <a:rPr lang="en-ZA" sz="1400" b="1" dirty="0">
                <a:latin typeface="Arial Narrow" panose="020B0606020202030204" pitchFamily="34" charset="0"/>
              </a:rPr>
              <a:t>Programme 1</a:t>
            </a:r>
            <a:r>
              <a:rPr lang="en-ZA" sz="1400" dirty="0">
                <a:latin typeface="Arial Narrow" panose="020B0606020202030204" pitchFamily="34" charset="0"/>
              </a:rPr>
              <a:t> achieved 100% of its planned quarterly targets..</a:t>
            </a:r>
          </a:p>
          <a:p>
            <a:pPr marL="285750" indent="-285750">
              <a:buFont typeface="Wingdings" panose="05000000000000000000" pitchFamily="2" charset="2"/>
              <a:buChar char="q"/>
            </a:pPr>
            <a:endParaRPr lang="en-ZA" sz="1400" dirty="0">
              <a:latin typeface="Arial Narrow" panose="020B0606020202030204" pitchFamily="34" charset="0"/>
            </a:endParaRPr>
          </a:p>
          <a:p>
            <a:pPr marL="285750" indent="-285750">
              <a:buFont typeface="Wingdings" panose="05000000000000000000" pitchFamily="2" charset="2"/>
              <a:buChar char="q"/>
            </a:pPr>
            <a:r>
              <a:rPr lang="en-ZA" sz="1400" b="1" dirty="0">
                <a:latin typeface="Arial Narrow" panose="020B0606020202030204" pitchFamily="34" charset="0"/>
              </a:rPr>
              <a:t>Programme 2</a:t>
            </a:r>
            <a:r>
              <a:rPr lang="en-ZA" sz="1400" dirty="0">
                <a:latin typeface="Arial Narrow" panose="020B0606020202030204" pitchFamily="34" charset="0"/>
              </a:rPr>
              <a:t> achieved 100% of its planned quarterly targets. </a:t>
            </a:r>
          </a:p>
          <a:p>
            <a:pPr marL="285750" indent="-285750">
              <a:buFont typeface="Wingdings" panose="05000000000000000000" pitchFamily="2" charset="2"/>
              <a:buChar char="q"/>
            </a:pPr>
            <a:endParaRPr lang="en-ZA" sz="1400" dirty="0">
              <a:latin typeface="Arial Narrow" panose="020B0606020202030204" pitchFamily="34" charset="0"/>
            </a:endParaRPr>
          </a:p>
          <a:p>
            <a:pPr marL="285750" indent="-285750">
              <a:buFont typeface="Wingdings" panose="05000000000000000000" pitchFamily="2" charset="2"/>
              <a:buChar char="q"/>
            </a:pPr>
            <a:r>
              <a:rPr lang="en-ZA" sz="1400" b="1" dirty="0">
                <a:latin typeface="Arial Narrow" panose="020B0606020202030204" pitchFamily="34" charset="0"/>
              </a:rPr>
              <a:t>Programme 3 </a:t>
            </a:r>
            <a:r>
              <a:rPr lang="en-ZA" sz="1400" dirty="0">
                <a:latin typeface="Arial Narrow" panose="020B0606020202030204" pitchFamily="34" charset="0"/>
              </a:rPr>
              <a:t>achieved 10</a:t>
            </a:r>
            <a:r>
              <a:rPr lang="en-US" sz="1400" dirty="0">
                <a:latin typeface="Arial Narrow" panose="020B0606020202030204" pitchFamily="34" charset="0"/>
              </a:rPr>
              <a:t>0% of its planned quarterly targets.</a:t>
            </a:r>
            <a:r>
              <a:rPr lang="en-ZA" sz="1400" dirty="0">
                <a:latin typeface="Arial Narrow" panose="020B0606020202030204" pitchFamily="34" charset="0"/>
              </a:rPr>
              <a:t>    </a:t>
            </a:r>
          </a:p>
        </p:txBody>
      </p:sp>
      <p:graphicFrame>
        <p:nvGraphicFramePr>
          <p:cNvPr id="7" name="Chart 6"/>
          <p:cNvGraphicFramePr/>
          <p:nvPr/>
        </p:nvGraphicFramePr>
        <p:xfrm>
          <a:off x="303805" y="1266073"/>
          <a:ext cx="8452268" cy="4170506"/>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2"/>
          <p:cNvSpPr txBox="1">
            <a:spLocks/>
          </p:cNvSpPr>
          <p:nvPr/>
        </p:nvSpPr>
        <p:spPr>
          <a:xfrm>
            <a:off x="778919" y="572826"/>
            <a:ext cx="7132319"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400" b="1" dirty="0">
                <a:latin typeface="Avenir Black"/>
                <a:cs typeface="Avenir Black"/>
              </a:rPr>
              <a:t>OVERALL PERFORMANCE PER PROGRAMME </a:t>
            </a:r>
            <a:endParaRPr lang="en-ZA" altLang="en-US" sz="24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19</a:t>
            </a:fld>
            <a:endParaRPr lang="en-US"/>
          </a:p>
        </p:txBody>
      </p:sp>
    </p:spTree>
    <p:extLst>
      <p:ext uri="{BB962C8B-B14F-4D97-AF65-F5344CB8AC3E}">
        <p14:creationId xmlns:p14="http://schemas.microsoft.com/office/powerpoint/2010/main" xmlns="" val="4084136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a:t>
            </a:fld>
            <a:endParaRPr lang="en-US"/>
          </a:p>
        </p:txBody>
      </p:sp>
      <p:sp>
        <p:nvSpPr>
          <p:cNvPr id="6" name="Subtitle 2"/>
          <p:cNvSpPr txBox="1">
            <a:spLocks/>
          </p:cNvSpPr>
          <p:nvPr/>
        </p:nvSpPr>
        <p:spPr>
          <a:xfrm>
            <a:off x="386605" y="454390"/>
            <a:ext cx="7341004" cy="436291"/>
          </a:xfrm>
          <a:prstGeom prst="rect">
            <a:avLst/>
          </a:prstGeom>
          <a:solidFill>
            <a:schemeClr val="tx2">
              <a:lumMod val="40000"/>
              <a:lumOff val="60000"/>
            </a:schemeClr>
          </a:solidFill>
        </p:spPr>
        <p:txBody>
          <a:bodyPr vert="horz" lIns="91440" tIns="45720" rIns="91440" bIns="45720" rtlCol="0">
            <a:noAutofit/>
          </a:bodyPr>
          <a:lstStyle>
            <a:defPPr>
              <a:defRPr lang="en-US"/>
            </a:defPPr>
            <a:lvl1pPr indent="0" fontAlgn="auto">
              <a:spcBef>
                <a:spcPct val="20000"/>
              </a:spcBef>
              <a:spcAft>
                <a:spcPts val="0"/>
              </a:spcAft>
              <a:buFont typeface="Arial"/>
              <a:buNone/>
              <a:defRPr sz="2400" b="1">
                <a:solidFill>
                  <a:schemeClr val="tx1"/>
                </a:solidFill>
                <a:latin typeface="Arial" pitchFamily="34" charset="0"/>
                <a:cs typeface="Arial" pitchFamily="34" charset="0"/>
              </a:defRPr>
            </a:lvl1pPr>
            <a:lvl2pPr marL="742950" indent="-285750">
              <a:spcBef>
                <a:spcPct val="20000"/>
              </a:spcBef>
              <a:buFont typeface="Arial"/>
              <a:buChar char="–"/>
              <a:defRPr sz="2800">
                <a:solidFill>
                  <a:schemeClr val="tx1"/>
                </a:solidFill>
              </a:defRPr>
            </a:lvl2pPr>
            <a:lvl3pPr marL="1143000" indent="-228600">
              <a:spcBef>
                <a:spcPct val="20000"/>
              </a:spcBef>
              <a:buFont typeface="Arial"/>
              <a:buChar char="•"/>
              <a:defRPr sz="2400">
                <a:solidFill>
                  <a:schemeClr val="tx1"/>
                </a:solidFill>
              </a:defRPr>
            </a:lvl3pPr>
            <a:lvl4pPr marL="1600200" indent="-228600">
              <a:spcBef>
                <a:spcPct val="20000"/>
              </a:spcBef>
              <a:buFont typeface="Arial"/>
              <a:buChar char="–"/>
              <a:defRPr sz="2000">
                <a:solidFill>
                  <a:schemeClr val="tx1"/>
                </a:solidFill>
              </a:defRPr>
            </a:lvl4pPr>
            <a:lvl5pPr marL="2057400" indent="-228600">
              <a:spcBef>
                <a:spcPct val="20000"/>
              </a:spcBef>
              <a:buFont typeface="Arial"/>
              <a:buChar char="»"/>
              <a:defRPr sz="2000">
                <a:solidFill>
                  <a:schemeClr val="tx1"/>
                </a:solidFill>
              </a:defRPr>
            </a:lvl5pPr>
            <a:lvl6pPr marL="2514600" indent="-228600">
              <a:spcBef>
                <a:spcPct val="20000"/>
              </a:spcBef>
              <a:buFont typeface="Arial"/>
              <a:buChar char="•"/>
              <a:defRPr sz="2000">
                <a:solidFill>
                  <a:schemeClr val="tx1"/>
                </a:solidFill>
              </a:defRPr>
            </a:lvl6pPr>
            <a:lvl7pPr marL="2971800" indent="-228600">
              <a:spcBef>
                <a:spcPct val="20000"/>
              </a:spcBef>
              <a:buFont typeface="Arial"/>
              <a:buChar char="•"/>
              <a:defRPr sz="2000">
                <a:solidFill>
                  <a:schemeClr val="tx1"/>
                </a:solidFill>
              </a:defRPr>
            </a:lvl7pPr>
            <a:lvl8pPr marL="3429000" indent="-228600">
              <a:spcBef>
                <a:spcPct val="20000"/>
              </a:spcBef>
              <a:buFont typeface="Arial"/>
              <a:buChar char="•"/>
              <a:defRPr sz="2000">
                <a:solidFill>
                  <a:schemeClr val="tx1"/>
                </a:solidFill>
              </a:defRPr>
            </a:lvl8pPr>
            <a:lvl9pPr marL="3886200" indent="-228600">
              <a:spcBef>
                <a:spcPct val="20000"/>
              </a:spcBef>
              <a:buFont typeface="Arial"/>
              <a:buChar char="•"/>
              <a:defRPr sz="2000">
                <a:solidFill>
                  <a:schemeClr val="tx1"/>
                </a:solidFill>
              </a:defRPr>
            </a:lvl9pPr>
          </a:lstStyle>
          <a:p>
            <a:r>
              <a:rPr lang="en-US" dirty="0"/>
              <a:t>   PRESENTATION OUTLINE </a:t>
            </a:r>
          </a:p>
        </p:txBody>
      </p:sp>
      <p:sp>
        <p:nvSpPr>
          <p:cNvPr id="8" name="Subtitle 2"/>
          <p:cNvSpPr txBox="1">
            <a:spLocks/>
          </p:cNvSpPr>
          <p:nvPr/>
        </p:nvSpPr>
        <p:spPr>
          <a:xfrm>
            <a:off x="386605" y="1057552"/>
            <a:ext cx="8408425" cy="47488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n-ZA" sz="1500" b="1" dirty="0">
                <a:latin typeface="Arial" panose="020B0604020202020204" pitchFamily="34" charset="0"/>
                <a:cs typeface="Arial" panose="020B0604020202020204" pitchFamily="34" charset="0"/>
              </a:rPr>
              <a:t>Purpose of the presentation </a:t>
            </a:r>
          </a:p>
          <a:p>
            <a:pPr marL="0" indent="0">
              <a:buNone/>
            </a:pP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b="1" dirty="0">
                <a:latin typeface="Arial" panose="020B0604020202020204" pitchFamily="34" charset="0"/>
                <a:cs typeface="Arial" panose="020B0604020202020204" pitchFamily="34" charset="0"/>
              </a:rPr>
              <a:t>PART A</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Introduction</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Vision, Mission, Values</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Mandate of the OCJ</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Legislative Mandates </a:t>
            </a:r>
          </a:p>
          <a:p>
            <a:pPr marL="685800" lvl="1">
              <a:buFont typeface="Wingdings" panose="05000000000000000000" pitchFamily="2" charset="2"/>
              <a:buChar char="§"/>
            </a:pPr>
            <a:r>
              <a:rPr lang="en-US" sz="1500" dirty="0">
                <a:latin typeface="Arial" panose="020B0604020202020204" pitchFamily="34" charset="0"/>
                <a:cs typeface="Arial" panose="020B0604020202020204" pitchFamily="34" charset="0"/>
              </a:rPr>
              <a:t>OCJ Outcomes and Government Priorities </a:t>
            </a:r>
          </a:p>
          <a:p>
            <a:pPr marL="400050" lvl="1" indent="0">
              <a:buNone/>
            </a:pPr>
            <a:endParaRPr lang="en-US"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b="1" dirty="0">
                <a:latin typeface="Arial" panose="020B0604020202020204" pitchFamily="34" charset="0"/>
                <a:cs typeface="Arial" panose="020B0604020202020204" pitchFamily="34" charset="0"/>
              </a:rPr>
              <a:t>PART B – Performance Information: </a:t>
            </a:r>
            <a:endParaRPr lang="en-ZA" sz="1500" b="1" dirty="0">
              <a:solidFill>
                <a:srgbClr val="FF0000"/>
              </a:solidFill>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1 – 2021/22 FY</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2 – 2021/22 FY</a:t>
            </a:r>
          </a:p>
          <a:p>
            <a:pPr marL="400050" lvl="1" indent="0">
              <a:buNone/>
            </a:pPr>
            <a:endParaRPr lang="en-US"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b="1" dirty="0">
                <a:latin typeface="Arial" panose="020B0604020202020204" pitchFamily="34" charset="0"/>
                <a:cs typeface="Arial" panose="020B0604020202020204" pitchFamily="34" charset="0"/>
              </a:rPr>
              <a:t>PART C – Financial Information: </a:t>
            </a:r>
            <a:endParaRPr lang="en-ZA" sz="1500" b="1" dirty="0">
              <a:solidFill>
                <a:srgbClr val="FF0000"/>
              </a:solidFill>
              <a:latin typeface="Arial" panose="020B0604020202020204" pitchFamily="34" charset="0"/>
              <a:cs typeface="Arial" panose="020B0604020202020204" pitchFamily="34" charset="0"/>
            </a:endParaRP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1 – 2021/22 FY</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Quarter 2 – 2021/22 FY</a:t>
            </a:r>
          </a:p>
          <a:p>
            <a:pPr marL="685800" lvl="1">
              <a:buFont typeface="Wingdings" panose="05000000000000000000" pitchFamily="2" charset="2"/>
              <a:buChar char="§"/>
            </a:pP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6663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20</a:t>
            </a:fld>
            <a:endParaRPr lang="en-US"/>
          </a:p>
        </p:txBody>
      </p:sp>
      <p:sp>
        <p:nvSpPr>
          <p:cNvPr id="3" name="Subtitle 2"/>
          <p:cNvSpPr txBox="1">
            <a:spLocks/>
          </p:cNvSpPr>
          <p:nvPr/>
        </p:nvSpPr>
        <p:spPr>
          <a:xfrm>
            <a:off x="744672" y="2576945"/>
            <a:ext cx="7673158" cy="2424546"/>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PERFORMANCE PER PROGRAMME</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1: ADMINISTRATION</a:t>
            </a: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753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1673" y="4937759"/>
          <a:ext cx="8880261" cy="1737360"/>
        </p:xfrm>
        <a:graphic>
          <a:graphicData uri="http://schemas.openxmlformats.org/drawingml/2006/table">
            <a:tbl>
              <a:tblPr firstRow="1" bandRow="1">
                <a:tableStyleId>{5C22544A-7EE6-4342-B048-85BDC9FD1C3A}</a:tableStyleId>
              </a:tblPr>
              <a:tblGrid>
                <a:gridCol w="8880261">
                  <a:extLst>
                    <a:ext uri="{9D8B030D-6E8A-4147-A177-3AD203B41FA5}">
                      <a16:colId xmlns:a16="http://schemas.microsoft.com/office/drawing/2014/main" xmlns="" val="20000"/>
                    </a:ext>
                  </a:extLst>
                </a:gridCol>
              </a:tblGrid>
              <a:tr h="1650997">
                <a:tc>
                  <a:txBody>
                    <a:bodyPr/>
                    <a:lstStyle/>
                    <a:p>
                      <a:pPr marL="285750" indent="-285750">
                        <a:lnSpc>
                          <a:spcPct val="150000"/>
                        </a:lnSpc>
                        <a:buFont typeface="Wingdings" panose="05000000000000000000" pitchFamily="2" charset="2"/>
                        <a:buChar char="q"/>
                      </a:pPr>
                      <a:r>
                        <a:rPr lang="en-ZA" sz="1200" b="1" kern="1200" dirty="0">
                          <a:solidFill>
                            <a:schemeClr val="tx1"/>
                          </a:solidFill>
                          <a:effectLst/>
                          <a:latin typeface="Arial Narrow" panose="020B0606020202030204" pitchFamily="34" charset="0"/>
                          <a:ea typeface="+mn-ea"/>
                          <a:cs typeface="+mn-cs"/>
                        </a:rPr>
                        <a:t>Management</a:t>
                      </a:r>
                      <a:r>
                        <a:rPr lang="en-ZA" sz="1200" b="1" kern="1200" baseline="0" dirty="0">
                          <a:solidFill>
                            <a:schemeClr val="tx1"/>
                          </a:solidFill>
                          <a:effectLst/>
                          <a:latin typeface="Arial Narrow" panose="020B0606020202030204" pitchFamily="34" charset="0"/>
                          <a:ea typeface="+mn-ea"/>
                          <a:cs typeface="+mn-cs"/>
                        </a:rPr>
                        <a:t> </a:t>
                      </a:r>
                      <a:r>
                        <a:rPr lang="en-US" sz="1200" b="0" kern="1200" dirty="0">
                          <a:solidFill>
                            <a:schemeClr val="tx1"/>
                          </a:solidFill>
                          <a:effectLst/>
                          <a:latin typeface="Arial Narrow" panose="020B0606020202030204" pitchFamily="34" charset="0"/>
                          <a:ea typeface="+mn-ea"/>
                          <a:cs typeface="+mn-cs"/>
                        </a:rPr>
                        <a:t>did not have any planned quarterly targets. </a:t>
                      </a:r>
                    </a:p>
                    <a:p>
                      <a:pPr marL="285750" indent="-285750">
                        <a:lnSpc>
                          <a:spcPct val="150000"/>
                        </a:lnSpc>
                        <a:buFont typeface="Wingdings" panose="05000000000000000000" pitchFamily="2" charset="2"/>
                        <a:buChar char="q"/>
                      </a:pPr>
                      <a:r>
                        <a:rPr lang="en-ZA" sz="1200" b="1" kern="1200" dirty="0">
                          <a:solidFill>
                            <a:schemeClr val="tx1"/>
                          </a:solidFill>
                          <a:effectLst/>
                          <a:latin typeface="Arial Narrow" panose="020B0606020202030204" pitchFamily="34" charset="0"/>
                          <a:ea typeface="+mn-ea"/>
                          <a:cs typeface="+mn-cs"/>
                        </a:rPr>
                        <a:t>Corporate Services </a:t>
                      </a:r>
                      <a:r>
                        <a:rPr lang="en-ZA" sz="1200" b="0" kern="1200" dirty="0">
                          <a:solidFill>
                            <a:schemeClr val="tx1"/>
                          </a:solidFill>
                          <a:effectLst/>
                          <a:latin typeface="Arial Narrow" panose="020B0606020202030204" pitchFamily="34" charset="0"/>
                          <a:ea typeface="+mn-ea"/>
                          <a:cs typeface="+mn-cs"/>
                        </a:rPr>
                        <a:t>had 2 planned quarterly targets</a:t>
                      </a:r>
                      <a:r>
                        <a:rPr lang="en-ZA" sz="1200" b="0" kern="1200" baseline="0" dirty="0">
                          <a:solidFill>
                            <a:schemeClr val="tx1"/>
                          </a:solidFill>
                          <a:effectLst/>
                          <a:latin typeface="Arial Narrow" panose="020B0606020202030204" pitchFamily="34" charset="0"/>
                          <a:ea typeface="+mn-ea"/>
                          <a:cs typeface="+mn-cs"/>
                        </a:rPr>
                        <a:t> and they were </a:t>
                      </a:r>
                      <a:r>
                        <a:rPr lang="en-ZA" sz="1200" b="0" kern="1200" dirty="0">
                          <a:solidFill>
                            <a:schemeClr val="tx1"/>
                          </a:solidFill>
                          <a:effectLst/>
                          <a:latin typeface="Arial Narrow" panose="020B0606020202030204" pitchFamily="34" charset="0"/>
                          <a:ea typeface="+mn-ea"/>
                          <a:cs typeface="+mn-cs"/>
                        </a:rPr>
                        <a:t>achieved</a:t>
                      </a:r>
                      <a:r>
                        <a:rPr lang="en-US" sz="1200" b="0" kern="1200" dirty="0">
                          <a:solidFill>
                            <a:schemeClr val="tx1"/>
                          </a:solidFill>
                          <a:effectLst/>
                          <a:latin typeface="Arial Narrow" panose="020B0606020202030204" pitchFamily="34" charset="0"/>
                          <a:ea typeface="+mn-ea"/>
                          <a:cs typeface="+mn-cs"/>
                        </a:rPr>
                        <a:t>.</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ZA" sz="1200" b="1" kern="1200" dirty="0">
                          <a:solidFill>
                            <a:schemeClr val="tx1"/>
                          </a:solidFill>
                          <a:effectLst/>
                          <a:latin typeface="Arial Narrow" panose="020B0606020202030204" pitchFamily="34" charset="0"/>
                          <a:ea typeface="+mn-ea"/>
                          <a:cs typeface="+mn-cs"/>
                        </a:rPr>
                        <a:t>Internal Audit</a:t>
                      </a:r>
                      <a:r>
                        <a:rPr lang="en-ZA" sz="1200" b="0" kern="1200" dirty="0">
                          <a:solidFill>
                            <a:schemeClr val="tx1"/>
                          </a:solidFill>
                          <a:effectLst/>
                          <a:latin typeface="Arial Narrow" panose="020B0606020202030204" pitchFamily="34" charset="0"/>
                          <a:ea typeface="+mn-ea"/>
                          <a:cs typeface="+mn-cs"/>
                        </a:rPr>
                        <a:t> </a:t>
                      </a:r>
                      <a:r>
                        <a:rPr lang="en-US" sz="1200" b="0" kern="1200" dirty="0">
                          <a:solidFill>
                            <a:schemeClr val="tx1"/>
                          </a:solidFill>
                          <a:effectLst/>
                          <a:latin typeface="Arial Narrow" panose="020B0606020202030204" pitchFamily="34" charset="0"/>
                          <a:ea typeface="+mn-ea"/>
                          <a:cs typeface="+mn-cs"/>
                        </a:rPr>
                        <a:t>had 1 planned quarterly target</a:t>
                      </a:r>
                      <a:r>
                        <a:rPr lang="en-US" sz="1200" b="0" strike="sngStrike" kern="1200" dirty="0">
                          <a:solidFill>
                            <a:schemeClr val="tx1"/>
                          </a:solidFill>
                          <a:effectLst/>
                          <a:latin typeface="Arial Narrow" panose="020B0606020202030204" pitchFamily="34" charset="0"/>
                          <a:ea typeface="+mn-ea"/>
                          <a:cs typeface="+mn-cs"/>
                        </a:rPr>
                        <a:t>s</a:t>
                      </a:r>
                      <a:r>
                        <a:rPr lang="en-US" sz="1200" b="0" kern="1200" dirty="0">
                          <a:solidFill>
                            <a:schemeClr val="tx1"/>
                          </a:solidFill>
                          <a:effectLst/>
                          <a:latin typeface="Arial Narrow" panose="020B0606020202030204" pitchFamily="34" charset="0"/>
                          <a:ea typeface="+mn-ea"/>
                          <a:cs typeface="+mn-cs"/>
                        </a:rPr>
                        <a:t> and</a:t>
                      </a:r>
                      <a:r>
                        <a:rPr lang="en-US" sz="1200" b="0" kern="1200" baseline="0" dirty="0">
                          <a:solidFill>
                            <a:schemeClr val="tx1"/>
                          </a:solidFill>
                          <a:effectLst/>
                          <a:latin typeface="Arial Narrow" panose="020B0606020202030204" pitchFamily="34" charset="0"/>
                          <a:ea typeface="+mn-ea"/>
                          <a:cs typeface="+mn-cs"/>
                        </a:rPr>
                        <a:t> it was achieved</a:t>
                      </a:r>
                      <a:r>
                        <a:rPr lang="en-US" sz="1200" b="0" kern="1200" dirty="0">
                          <a:solidFill>
                            <a:schemeClr val="tx1"/>
                          </a:solidFill>
                          <a:effectLst/>
                          <a:latin typeface="Arial Narrow" panose="020B0606020202030204" pitchFamily="34" charset="0"/>
                          <a:ea typeface="+mn-ea"/>
                          <a:cs typeface="+mn-cs"/>
                        </a:rPr>
                        <a:t>.</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ZA" sz="1200" b="1" kern="1200" dirty="0">
                          <a:solidFill>
                            <a:schemeClr val="tx1"/>
                          </a:solidFill>
                          <a:effectLst/>
                          <a:latin typeface="Arial Narrow" panose="020B0606020202030204" pitchFamily="34" charset="0"/>
                          <a:ea typeface="+mn-ea"/>
                          <a:cs typeface="+mn-cs"/>
                        </a:rPr>
                        <a:t>Financial Administration </a:t>
                      </a:r>
                      <a:r>
                        <a:rPr lang="en-ZA" sz="1200" b="0" kern="1200" dirty="0">
                          <a:solidFill>
                            <a:schemeClr val="tx1"/>
                          </a:solidFill>
                          <a:effectLst/>
                          <a:latin typeface="Arial Narrow" panose="020B0606020202030204" pitchFamily="34" charset="0"/>
                          <a:ea typeface="+mn-ea"/>
                          <a:cs typeface="+mn-cs"/>
                        </a:rPr>
                        <a:t>did not have any planned quarterly targets.   </a:t>
                      </a:r>
                      <a:endParaRPr lang="en-US" sz="1200" b="0" kern="1200" dirty="0">
                        <a:solidFill>
                          <a:schemeClr val="tx1"/>
                        </a:solidFill>
                        <a:effectLst/>
                        <a:latin typeface="Arial Narrow" panose="020B0606020202030204" pitchFamily="34" charset="0"/>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ZA" sz="1200" b="1" kern="1200" dirty="0">
                          <a:solidFill>
                            <a:schemeClr val="tx1"/>
                          </a:solidFill>
                          <a:effectLst/>
                          <a:latin typeface="Arial Narrow" panose="020B0606020202030204" pitchFamily="34" charset="0"/>
                          <a:ea typeface="+mn-ea"/>
                          <a:cs typeface="+mn-cs"/>
                        </a:rPr>
                        <a:t>Office Accommodation </a:t>
                      </a:r>
                      <a:r>
                        <a:rPr lang="en-ZA" sz="1200" b="0" kern="1200" dirty="0">
                          <a:solidFill>
                            <a:schemeClr val="tx1"/>
                          </a:solidFill>
                          <a:effectLst/>
                          <a:latin typeface="Arial Narrow" panose="020B0606020202030204" pitchFamily="34" charset="0"/>
                          <a:ea typeface="+mn-ea"/>
                          <a:cs typeface="+mn-cs"/>
                        </a:rPr>
                        <a:t>did not have any planned quarterly targets.   </a:t>
                      </a:r>
                    </a:p>
                    <a:p>
                      <a:pPr marL="285750" indent="-285750">
                        <a:lnSpc>
                          <a:spcPct val="150000"/>
                        </a:lnSpc>
                        <a:buFont typeface="Wingdings" panose="05000000000000000000" pitchFamily="2" charset="2"/>
                        <a:buChar char="q"/>
                      </a:pPr>
                      <a:r>
                        <a:rPr lang="en-ZA" sz="1200" b="1" kern="1200" dirty="0">
                          <a:solidFill>
                            <a:schemeClr val="tx1"/>
                          </a:solidFill>
                          <a:effectLst/>
                          <a:latin typeface="Arial Narrow" panose="020B0606020202030204" pitchFamily="34" charset="0"/>
                          <a:ea typeface="+mn-ea"/>
                          <a:cs typeface="+mn-cs"/>
                        </a:rPr>
                        <a:t>COVID-19</a:t>
                      </a:r>
                      <a:r>
                        <a:rPr lang="en-ZA" sz="1200" b="0" kern="1200" baseline="0" dirty="0">
                          <a:solidFill>
                            <a:schemeClr val="tx1"/>
                          </a:solidFill>
                          <a:effectLst/>
                          <a:latin typeface="Arial Narrow" panose="020B0606020202030204" pitchFamily="34" charset="0"/>
                          <a:ea typeface="+mn-ea"/>
                          <a:cs typeface="+mn-cs"/>
                        </a:rPr>
                        <a:t> had 5 planned quarterly targets and were all achieved. </a:t>
                      </a:r>
                      <a:endParaRPr lang="en-ZA" sz="120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6" name="Chart 5"/>
          <p:cNvGraphicFramePr/>
          <p:nvPr>
            <p:extLst>
              <p:ext uri="{D42A27DB-BD31-4B8C-83A1-F6EECF244321}">
                <p14:modId xmlns:p14="http://schemas.microsoft.com/office/powerpoint/2010/main" xmlns="" val="1072695996"/>
              </p:ext>
            </p:extLst>
          </p:nvPr>
        </p:nvGraphicFramePr>
        <p:xfrm>
          <a:off x="338322" y="1145280"/>
          <a:ext cx="8672945" cy="3786476"/>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2"/>
          <p:cNvSpPr txBox="1">
            <a:spLocks/>
          </p:cNvSpPr>
          <p:nvPr/>
        </p:nvSpPr>
        <p:spPr>
          <a:xfrm>
            <a:off x="338322" y="548001"/>
            <a:ext cx="7773395" cy="452493"/>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a:latin typeface="Arial" panose="020B0604020202020204" pitchFamily="34" charset="0"/>
                <a:cs typeface="Arial" panose="020B0604020202020204" pitchFamily="34" charset="0"/>
              </a:rPr>
              <a:t>PROGRAMME 1: PERFORMANCE PER SUB-PROGRAMME</a:t>
            </a:r>
          </a:p>
          <a:p>
            <a:pPr>
              <a:spcBef>
                <a:spcPct val="0"/>
              </a:spcBef>
              <a:buNone/>
            </a:pP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21</a:t>
            </a:fld>
            <a:endParaRPr lang="en-US"/>
          </a:p>
        </p:txBody>
      </p:sp>
    </p:spTree>
    <p:extLst>
      <p:ext uri="{BB962C8B-B14F-4D97-AF65-F5344CB8AC3E}">
        <p14:creationId xmlns:p14="http://schemas.microsoft.com/office/powerpoint/2010/main" xmlns="" val="10150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458431819"/>
              </p:ext>
            </p:extLst>
          </p:nvPr>
        </p:nvGraphicFramePr>
        <p:xfrm>
          <a:off x="146049" y="1262693"/>
          <a:ext cx="8686801" cy="5307253"/>
        </p:xfrm>
        <a:graphic>
          <a:graphicData uri="http://schemas.openxmlformats.org/drawingml/2006/table">
            <a:tbl>
              <a:tblPr firstRow="1" firstCol="1" bandRow="1">
                <a:tableStyleId>{5C22544A-7EE6-4342-B048-85BDC9FD1C3A}</a:tableStyleId>
              </a:tblPr>
              <a:tblGrid>
                <a:gridCol w="806451">
                  <a:extLst>
                    <a:ext uri="{9D8B030D-6E8A-4147-A177-3AD203B41FA5}">
                      <a16:colId xmlns:a16="http://schemas.microsoft.com/office/drawing/2014/main" xmlns="" val="3126056312"/>
                    </a:ext>
                  </a:extLst>
                </a:gridCol>
                <a:gridCol w="1132329">
                  <a:extLst>
                    <a:ext uri="{9D8B030D-6E8A-4147-A177-3AD203B41FA5}">
                      <a16:colId xmlns:a16="http://schemas.microsoft.com/office/drawing/2014/main" xmlns="" val="52816829"/>
                    </a:ext>
                  </a:extLst>
                </a:gridCol>
                <a:gridCol w="1029974">
                  <a:extLst>
                    <a:ext uri="{9D8B030D-6E8A-4147-A177-3AD203B41FA5}">
                      <a16:colId xmlns:a16="http://schemas.microsoft.com/office/drawing/2014/main" xmlns="" val="2504390265"/>
                    </a:ext>
                  </a:extLst>
                </a:gridCol>
                <a:gridCol w="969390">
                  <a:extLst>
                    <a:ext uri="{9D8B030D-6E8A-4147-A177-3AD203B41FA5}">
                      <a16:colId xmlns:a16="http://schemas.microsoft.com/office/drawing/2014/main" xmlns="" val="3447825919"/>
                    </a:ext>
                  </a:extLst>
                </a:gridCol>
                <a:gridCol w="1029974">
                  <a:extLst>
                    <a:ext uri="{9D8B030D-6E8A-4147-A177-3AD203B41FA5}">
                      <a16:colId xmlns:a16="http://schemas.microsoft.com/office/drawing/2014/main" xmlns="" val="3830520842"/>
                    </a:ext>
                  </a:extLst>
                </a:gridCol>
                <a:gridCol w="908800">
                  <a:extLst>
                    <a:ext uri="{9D8B030D-6E8A-4147-A177-3AD203B41FA5}">
                      <a16:colId xmlns:a16="http://schemas.microsoft.com/office/drawing/2014/main" xmlns="" val="2046645905"/>
                    </a:ext>
                  </a:extLst>
                </a:gridCol>
                <a:gridCol w="1113451">
                  <a:extLst>
                    <a:ext uri="{9D8B030D-6E8A-4147-A177-3AD203B41FA5}">
                      <a16:colId xmlns:a16="http://schemas.microsoft.com/office/drawing/2014/main" xmlns="" val="1228854014"/>
                    </a:ext>
                  </a:extLst>
                </a:gridCol>
                <a:gridCol w="1113451">
                  <a:extLst>
                    <a:ext uri="{9D8B030D-6E8A-4147-A177-3AD203B41FA5}">
                      <a16:colId xmlns:a16="http://schemas.microsoft.com/office/drawing/2014/main" xmlns="" val="1099482895"/>
                    </a:ext>
                  </a:extLst>
                </a:gridCol>
                <a:gridCol w="582981">
                  <a:extLst>
                    <a:ext uri="{9D8B030D-6E8A-4147-A177-3AD203B41FA5}">
                      <a16:colId xmlns:a16="http://schemas.microsoft.com/office/drawing/2014/main" xmlns="" val="2573172480"/>
                    </a:ext>
                  </a:extLst>
                </a:gridCol>
              </a:tblGrid>
              <a:tr h="554803">
                <a:tc>
                  <a:txBody>
                    <a:bodyPr/>
                    <a:lstStyle/>
                    <a:p>
                      <a:pPr>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Outcome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Output Indicators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Target for 2021/22 as per Annual Performance Plan (APP)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Quarter 1 Target as per APP</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Quarter 1 Actual Output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Variance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b="1" kern="1200" dirty="0">
                          <a:solidFill>
                            <a:schemeClr val="lt1"/>
                          </a:solidFill>
                          <a:effectLst/>
                          <a:latin typeface="+mn-lt"/>
                          <a:ea typeface="+mn-ea"/>
                          <a:cs typeface="+mn-cs"/>
                        </a:rPr>
                        <a:t>Reason for Deviation </a:t>
                      </a:r>
                    </a:p>
                  </a:txBody>
                  <a:tcPr marL="39299" marR="39299" marT="0" marB="0"/>
                </a:tc>
                <a:tc>
                  <a:txBody>
                    <a:bodyPr/>
                    <a:lstStyle/>
                    <a:p>
                      <a:pPr>
                        <a:lnSpc>
                          <a:spcPct val="107000"/>
                        </a:lnSpc>
                        <a:spcAft>
                          <a:spcPts val="0"/>
                        </a:spcAft>
                      </a:pPr>
                      <a:r>
                        <a:rPr lang="en-ZA" sz="900" b="1" kern="1200" dirty="0">
                          <a:solidFill>
                            <a:schemeClr val="lt1"/>
                          </a:solidFill>
                          <a:effectLst/>
                          <a:latin typeface="+mn-lt"/>
                          <a:ea typeface="+mn-ea"/>
                          <a:cs typeface="+mn-cs"/>
                        </a:rPr>
                        <a:t>Corrective Measures</a:t>
                      </a:r>
                    </a:p>
                  </a:txBody>
                  <a:tcPr marL="39299" marR="39299" marT="0" marB="0"/>
                </a:tc>
                <a:tc>
                  <a:txBody>
                    <a:bodyPr/>
                    <a:lstStyle/>
                    <a:p>
                      <a:pPr>
                        <a:lnSpc>
                          <a:spcPct val="107000"/>
                        </a:lnSpc>
                        <a:spcAft>
                          <a:spcPts val="0"/>
                        </a:spcAft>
                      </a:pPr>
                      <a:r>
                        <a:rPr lang="en-ZA" sz="900" b="1" kern="1200" dirty="0">
                          <a:solidFill>
                            <a:schemeClr val="lt1"/>
                          </a:solidFill>
                          <a:effectLst/>
                          <a:latin typeface="+mn-lt"/>
                          <a:ea typeface="+mn-ea"/>
                          <a:cs typeface="+mn-cs"/>
                        </a:rPr>
                        <a:t>Status</a:t>
                      </a:r>
                    </a:p>
                  </a:txBody>
                  <a:tcPr marL="39299" marR="39299" marT="0" marB="0"/>
                </a:tc>
                <a:extLst>
                  <a:ext uri="{0D108BD9-81ED-4DB2-BD59-A6C34878D82A}">
                    <a16:rowId xmlns:a16="http://schemas.microsoft.com/office/drawing/2014/main" xmlns="" val="3212840024"/>
                  </a:ext>
                </a:extLst>
              </a:tr>
              <a:tr h="154096">
                <a:tc>
                  <a:txBody>
                    <a:bodyPr/>
                    <a:lstStyle/>
                    <a:p>
                      <a:pPr algn="ctr">
                        <a:lnSpc>
                          <a:spcPct val="107000"/>
                        </a:lnSpc>
                        <a:spcAft>
                          <a:spcPts val="0"/>
                        </a:spcAft>
                      </a:pP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gridSpan="8">
                  <a:txBody>
                    <a:bodyPr/>
                    <a:lstStyle/>
                    <a:p>
                      <a:pPr algn="ctr">
                        <a:lnSpc>
                          <a:spcPct val="107000"/>
                        </a:lnSpc>
                        <a:spcAft>
                          <a:spcPts val="0"/>
                        </a:spcAft>
                      </a:pPr>
                      <a:r>
                        <a:rPr lang="en-ZA" sz="900" b="1" dirty="0">
                          <a:solidFill>
                            <a:schemeClr val="tx1"/>
                          </a:solidFill>
                          <a:effectLst/>
                        </a:rPr>
                        <a:t>Sub-Programme: Corporate Services</a:t>
                      </a: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48121682"/>
                  </a:ext>
                </a:extLst>
              </a:tr>
              <a:tr h="479539">
                <a:tc rowSpan="5">
                  <a:txBody>
                    <a:bodyPr/>
                    <a:lstStyle/>
                    <a:p>
                      <a:pPr>
                        <a:lnSpc>
                          <a:spcPct val="107000"/>
                        </a:lnSpc>
                        <a:spcAft>
                          <a:spcPts val="80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Effective and efficient administrative support</a:t>
                      </a:r>
                    </a:p>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nchor="ctr"/>
                </a:tc>
                <a:tc>
                  <a:txBody>
                    <a:bodyPr/>
                    <a:lstStyle/>
                    <a:p>
                      <a:pPr>
                        <a:spcAft>
                          <a:spcPts val="0"/>
                        </a:spcAft>
                        <a:tabLst>
                          <a:tab pos="825500" algn="l"/>
                        </a:tabLst>
                      </a:pPr>
                      <a:r>
                        <a:rPr lang="en-ZA" sz="900" b="0" dirty="0">
                          <a:solidFill>
                            <a:schemeClr val="tx1"/>
                          </a:solidFill>
                          <a:effectLst/>
                        </a:rPr>
                        <a:t>Percentage of vacant posts on funded establishment</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10% or lower</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extLst>
                  <a:ext uri="{0D108BD9-81ED-4DB2-BD59-A6C34878D82A}">
                    <a16:rowId xmlns:a16="http://schemas.microsoft.com/office/drawing/2014/main" xmlns="" val="1747051005"/>
                  </a:ext>
                </a:extLst>
              </a:tr>
              <a:tr h="1310845">
                <a:tc vMerge="1">
                  <a:txBody>
                    <a:bodyPr/>
                    <a:lstStyle/>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dirty="0">
                          <a:solidFill>
                            <a:schemeClr val="tx1"/>
                          </a:solidFill>
                          <a:effectLst/>
                        </a:rPr>
                        <a:t>Percentage of staff in the Department comprised of youth</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30%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30%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50000"/>
                        </a:lnSpc>
                        <a:spcAft>
                          <a:spcPts val="0"/>
                        </a:spcAft>
                      </a:pPr>
                      <a:r>
                        <a:rPr lang="en-ZA" sz="900" b="0" dirty="0">
                          <a:solidFill>
                            <a:schemeClr val="tx1"/>
                          </a:solidFill>
                          <a:effectLst/>
                        </a:rPr>
                        <a:t>33.3%</a:t>
                      </a:r>
                    </a:p>
                    <a:p>
                      <a:pPr algn="ctr">
                        <a:lnSpc>
                          <a:spcPct val="150000"/>
                        </a:lnSpc>
                        <a:spcAft>
                          <a:spcPts val="0"/>
                        </a:spcAft>
                      </a:pPr>
                      <a:r>
                        <a:rPr lang="en-ZA" sz="900" b="0" dirty="0">
                          <a:solidFill>
                            <a:schemeClr val="tx1"/>
                          </a:solidFill>
                          <a:effectLst/>
                        </a:rPr>
                        <a:t>(673 of 2 023)</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50000"/>
                        </a:lnSpc>
                        <a:spcAft>
                          <a:spcPts val="0"/>
                        </a:spcAft>
                      </a:pPr>
                      <a:r>
                        <a:rPr lang="en-ZA" sz="900" b="0" dirty="0">
                          <a:solidFill>
                            <a:schemeClr val="tx1"/>
                          </a:solidFill>
                          <a:effectLst/>
                        </a:rPr>
                        <a:t>3%</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dirty="0">
                          <a:solidFill>
                            <a:schemeClr val="tx1"/>
                          </a:solidFill>
                          <a:effectLst/>
                        </a:rPr>
                        <a:t>The increase in the number of youth appointed in the OCJ is as a result of the internship programme and contract appointments that were made in the month of June.</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b="0" dirty="0">
                          <a:solidFill>
                            <a:schemeClr val="tx1"/>
                          </a:solidFill>
                          <a:effectLst/>
                        </a:rPr>
                        <a:t> </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solidFill>
                      <a:srgbClr val="00B050"/>
                    </a:solidFill>
                  </a:tcPr>
                </a:tc>
                <a:extLst>
                  <a:ext uri="{0D108BD9-81ED-4DB2-BD59-A6C34878D82A}">
                    <a16:rowId xmlns:a16="http://schemas.microsoft.com/office/drawing/2014/main" xmlns="" val="3508691645"/>
                  </a:ext>
                </a:extLst>
              </a:tr>
              <a:tr h="719308">
                <a:tc vMerge="1">
                  <a:txBody>
                    <a:bodyPr/>
                    <a:lstStyle/>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a:solidFill>
                            <a:schemeClr val="tx1"/>
                          </a:solidFill>
                          <a:effectLst/>
                        </a:rPr>
                        <a:t>Percentage of women representation in Senior Management Service (SMS)</a:t>
                      </a:r>
                      <a:endParaRPr lang="en-ZA" sz="900" b="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50%</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extLst>
                  <a:ext uri="{0D108BD9-81ED-4DB2-BD59-A6C34878D82A}">
                    <a16:rowId xmlns:a16="http://schemas.microsoft.com/office/drawing/2014/main" xmlns="" val="2995807687"/>
                  </a:ext>
                </a:extLst>
              </a:tr>
              <a:tr h="599423">
                <a:tc vMerge="1">
                  <a:txBody>
                    <a:bodyPr/>
                    <a:lstStyle/>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a:solidFill>
                            <a:schemeClr val="tx1"/>
                          </a:solidFill>
                          <a:effectLst/>
                        </a:rPr>
                        <a:t>Percentage of people with disabilities representation in the Department</a:t>
                      </a:r>
                      <a:endParaRPr lang="en-ZA" sz="900" b="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2%</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N/A</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extLst>
                  <a:ext uri="{0D108BD9-81ED-4DB2-BD59-A6C34878D82A}">
                    <a16:rowId xmlns:a16="http://schemas.microsoft.com/office/drawing/2014/main" xmlns="" val="2358298109"/>
                  </a:ext>
                </a:extLst>
              </a:tr>
              <a:tr h="1396293">
                <a:tc vMerge="1">
                  <a:txBody>
                    <a:bodyPr/>
                    <a:lstStyle/>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a:solidFill>
                            <a:schemeClr val="tx1"/>
                          </a:solidFill>
                          <a:effectLst/>
                        </a:rPr>
                        <a:t>Number of Employee Health and Wellness (EHW) programmes implemented within the OCJ</a:t>
                      </a:r>
                    </a:p>
                    <a:p>
                      <a:pPr>
                        <a:spcAft>
                          <a:spcPts val="0"/>
                        </a:spcAft>
                        <a:tabLst>
                          <a:tab pos="825500" algn="l"/>
                        </a:tabLst>
                      </a:pPr>
                      <a:r>
                        <a:rPr lang="en-ZA" sz="900" b="0">
                          <a:solidFill>
                            <a:schemeClr val="tx1"/>
                          </a:solidFill>
                          <a:effectLst/>
                        </a:rPr>
                        <a:t> </a:t>
                      </a:r>
                      <a:endParaRPr lang="en-ZA" sz="900" b="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9</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2</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7</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5</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GB" sz="900" b="0" dirty="0">
                          <a:solidFill>
                            <a:schemeClr val="tx1"/>
                          </a:solidFill>
                          <a:effectLst/>
                        </a:rPr>
                        <a:t>There was an increase in demand for EHW programmes, with 5 stress management programmes conducted amongst others. This may have resulted from the impact of COVID19</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N/A</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b="0" dirty="0">
                          <a:solidFill>
                            <a:schemeClr val="tx1"/>
                          </a:solidFill>
                          <a:effectLst/>
                        </a:rPr>
                        <a:t> </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solidFill>
                      <a:srgbClr val="00B050"/>
                    </a:solidFill>
                  </a:tcPr>
                </a:tc>
                <a:extLst>
                  <a:ext uri="{0D108BD9-81ED-4DB2-BD59-A6C34878D82A}">
                    <a16:rowId xmlns:a16="http://schemas.microsoft.com/office/drawing/2014/main" xmlns="" val="1668883705"/>
                  </a:ext>
                </a:extLst>
              </a:tr>
            </a:tbl>
          </a:graphicData>
        </a:graphic>
      </p:graphicFrame>
      <p:sp>
        <p:nvSpPr>
          <p:cNvPr id="4" name="Subtitle 2"/>
          <p:cNvSpPr txBox="1">
            <a:spLocks/>
          </p:cNvSpPr>
          <p:nvPr/>
        </p:nvSpPr>
        <p:spPr>
          <a:xfrm>
            <a:off x="266701" y="315603"/>
            <a:ext cx="7688580" cy="667623"/>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PERFORMANCE AGAINST SET TARGETS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22</a:t>
            </a:fld>
            <a:endParaRPr lang="en-US"/>
          </a:p>
        </p:txBody>
      </p:sp>
    </p:spTree>
    <p:extLst>
      <p:ext uri="{BB962C8B-B14F-4D97-AF65-F5344CB8AC3E}">
        <p14:creationId xmlns:p14="http://schemas.microsoft.com/office/powerpoint/2010/main" xmlns="" val="2183350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0036719"/>
              </p:ext>
            </p:extLst>
          </p:nvPr>
        </p:nvGraphicFramePr>
        <p:xfrm>
          <a:off x="266699" y="1289050"/>
          <a:ext cx="8522117" cy="4946557"/>
        </p:xfrm>
        <a:graphic>
          <a:graphicData uri="http://schemas.openxmlformats.org/drawingml/2006/table">
            <a:tbl>
              <a:tblPr firstRow="1" firstCol="1" bandRow="1">
                <a:tableStyleId>{5C22544A-7EE6-4342-B048-85BDC9FD1C3A}</a:tableStyleId>
              </a:tblPr>
              <a:tblGrid>
                <a:gridCol w="955498">
                  <a:extLst>
                    <a:ext uri="{9D8B030D-6E8A-4147-A177-3AD203B41FA5}">
                      <a16:colId xmlns:a16="http://schemas.microsoft.com/office/drawing/2014/main" xmlns="" val="2733976539"/>
                    </a:ext>
                  </a:extLst>
                </a:gridCol>
                <a:gridCol w="955498">
                  <a:extLst>
                    <a:ext uri="{9D8B030D-6E8A-4147-A177-3AD203B41FA5}">
                      <a16:colId xmlns:a16="http://schemas.microsoft.com/office/drawing/2014/main" xmlns="" val="935014665"/>
                    </a:ext>
                  </a:extLst>
                </a:gridCol>
                <a:gridCol w="1015217">
                  <a:extLst>
                    <a:ext uri="{9D8B030D-6E8A-4147-A177-3AD203B41FA5}">
                      <a16:colId xmlns:a16="http://schemas.microsoft.com/office/drawing/2014/main" xmlns="" val="917396021"/>
                    </a:ext>
                  </a:extLst>
                </a:gridCol>
                <a:gridCol w="955498">
                  <a:extLst>
                    <a:ext uri="{9D8B030D-6E8A-4147-A177-3AD203B41FA5}">
                      <a16:colId xmlns:a16="http://schemas.microsoft.com/office/drawing/2014/main" xmlns="" val="2716206283"/>
                    </a:ext>
                  </a:extLst>
                </a:gridCol>
                <a:gridCol w="1015217">
                  <a:extLst>
                    <a:ext uri="{9D8B030D-6E8A-4147-A177-3AD203B41FA5}">
                      <a16:colId xmlns:a16="http://schemas.microsoft.com/office/drawing/2014/main" xmlns="" val="4254977058"/>
                    </a:ext>
                  </a:extLst>
                </a:gridCol>
                <a:gridCol w="895780">
                  <a:extLst>
                    <a:ext uri="{9D8B030D-6E8A-4147-A177-3AD203B41FA5}">
                      <a16:colId xmlns:a16="http://schemas.microsoft.com/office/drawing/2014/main" xmlns="" val="2710610427"/>
                    </a:ext>
                  </a:extLst>
                </a:gridCol>
                <a:gridCol w="1057288">
                  <a:extLst>
                    <a:ext uri="{9D8B030D-6E8A-4147-A177-3AD203B41FA5}">
                      <a16:colId xmlns:a16="http://schemas.microsoft.com/office/drawing/2014/main" xmlns="" val="1694736087"/>
                    </a:ext>
                  </a:extLst>
                </a:gridCol>
                <a:gridCol w="1097495">
                  <a:extLst>
                    <a:ext uri="{9D8B030D-6E8A-4147-A177-3AD203B41FA5}">
                      <a16:colId xmlns:a16="http://schemas.microsoft.com/office/drawing/2014/main" xmlns="" val="887592036"/>
                    </a:ext>
                  </a:extLst>
                </a:gridCol>
                <a:gridCol w="574626">
                  <a:extLst>
                    <a:ext uri="{9D8B030D-6E8A-4147-A177-3AD203B41FA5}">
                      <a16:colId xmlns:a16="http://schemas.microsoft.com/office/drawing/2014/main" xmlns="" val="3368644151"/>
                    </a:ext>
                  </a:extLst>
                </a:gridCol>
              </a:tblGrid>
              <a:tr h="679450">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Target as per APP</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xmlns="" val="1667091228"/>
                  </a:ext>
                </a:extLst>
              </a:tr>
              <a:tr h="128587">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nchor="ctr"/>
                </a:tc>
                <a:tc gridSpan="8">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ZA" sz="1100" b="1" dirty="0">
                          <a:solidFill>
                            <a:schemeClr val="tx1"/>
                          </a:solidFill>
                          <a:effectLst/>
                        </a:rPr>
                        <a:t>Sub-Programme: Corporate Services</a:t>
                      </a:r>
                    </a:p>
                  </a:txBody>
                  <a:tcPr marL="39299" marR="39299" marT="0" marB="0" anchor="ctr"/>
                </a:tc>
                <a:tc hMerge="1">
                  <a:txBody>
                    <a:bodyPr/>
                    <a:lstStyle/>
                    <a:p>
                      <a:pP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pP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pPr algn="ct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pPr algn="ct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pPr algn="ct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pPr algn="ct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pPr algn="ct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extLst>
                  <a:ext uri="{0D108BD9-81ED-4DB2-BD59-A6C34878D82A}">
                    <a16:rowId xmlns:a16="http://schemas.microsoft.com/office/drawing/2014/main" xmlns="" val="3931848444"/>
                  </a:ext>
                </a:extLst>
              </a:tr>
              <a:tr h="679450">
                <a:tc rowSpan="5">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a:effectLst/>
                          <a:latin typeface="Calibri" panose="020F0502020204030204" pitchFamily="34" charset="0"/>
                          <a:ea typeface="Calibri" panose="020F0502020204030204" pitchFamily="34" charset="0"/>
                          <a:cs typeface="Times New Roman" panose="02020603050405020304" pitchFamily="18" charset="0"/>
                        </a:rPr>
                        <a:t>Effective and efficient administrative support</a:t>
                      </a:r>
                    </a:p>
                    <a:p>
                      <a:pPr>
                        <a:lnSpc>
                          <a:spcPct val="107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nchor="ctr"/>
                </a:tc>
                <a:tc>
                  <a:txBody>
                    <a:bodyPr/>
                    <a:lstStyle/>
                    <a:p>
                      <a:pPr>
                        <a:spcAft>
                          <a:spcPts val="0"/>
                        </a:spcAft>
                        <a:tabLst>
                          <a:tab pos="825500" algn="l"/>
                        </a:tabLst>
                      </a:pPr>
                      <a:r>
                        <a:rPr lang="en-ZA" sz="1100" b="0" dirty="0">
                          <a:solidFill>
                            <a:schemeClr val="tx1"/>
                          </a:solidFill>
                          <a:effectLst/>
                        </a:rPr>
                        <a:t>Court Online system implemented at Service Centres</a:t>
                      </a:r>
                    </a:p>
                    <a:p>
                      <a:pPr>
                        <a:lnSpc>
                          <a:spcPct val="107000"/>
                        </a:lnSpc>
                        <a:spcAft>
                          <a:spcPts val="0"/>
                        </a:spcAft>
                      </a:pPr>
                      <a:r>
                        <a:rPr lang="en-ZA" sz="1100" b="0" dirty="0">
                          <a:solidFill>
                            <a:schemeClr val="tx1"/>
                          </a:solidFill>
                          <a:effectLst/>
                        </a:rPr>
                        <a:t> </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b="0" dirty="0">
                          <a:solidFill>
                            <a:schemeClr val="tx1"/>
                          </a:solidFill>
                          <a:effectLst/>
                        </a:rPr>
                        <a:t>Court Online system rolled-out at 2 Service Centres</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b="0" dirty="0">
                          <a:solidFill>
                            <a:schemeClr val="tx1"/>
                          </a:solidFill>
                          <a:effectLst/>
                        </a:rPr>
                        <a:t>N/A</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b="0" dirty="0">
                          <a:solidFill>
                            <a:schemeClr val="tx1"/>
                          </a:solidFill>
                          <a:effectLst/>
                        </a:rPr>
                        <a:t>N/A</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b="0" dirty="0">
                          <a:solidFill>
                            <a:schemeClr val="tx1"/>
                          </a:solidFill>
                          <a:effectLst/>
                        </a:rPr>
                        <a:t>N/A</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b="0" dirty="0">
                          <a:solidFill>
                            <a:schemeClr val="tx1"/>
                          </a:solidFill>
                          <a:effectLst/>
                        </a:rPr>
                        <a:t>N/A</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b="0" dirty="0">
                          <a:solidFill>
                            <a:schemeClr val="tx1"/>
                          </a:solidFill>
                          <a:effectLst/>
                        </a:rPr>
                        <a:t>N/A</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1100" b="0" dirty="0">
                          <a:solidFill>
                            <a:schemeClr val="tx1"/>
                          </a:solidFill>
                          <a:effectLst/>
                        </a:rPr>
                        <a:t>N/A</a:t>
                      </a: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extLst>
                  <a:ext uri="{0D108BD9-81ED-4DB2-BD59-A6C34878D82A}">
                    <a16:rowId xmlns:a16="http://schemas.microsoft.com/office/drawing/2014/main" xmlns="" val="2577438351"/>
                  </a:ext>
                </a:extLst>
              </a:tr>
              <a:tr h="289084">
                <a:tc vMerge="1">
                  <a:txBody>
                    <a:bodyPr/>
                    <a:lstStyle/>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68580" marR="68580"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Financial Administration</a:t>
                      </a: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98399307"/>
                  </a:ext>
                </a:extLst>
              </a:tr>
              <a:tr h="625316">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Audit outcome</a:t>
                      </a:r>
                    </a:p>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for the OCJ</a:t>
                      </a: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Clean Audit Outcome for the 2020/21 financial year</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extLst>
                  <a:ext uri="{0D108BD9-81ED-4DB2-BD59-A6C34878D82A}">
                    <a16:rowId xmlns:a16="http://schemas.microsoft.com/office/drawing/2014/main" xmlns="" val="98371502"/>
                  </a:ext>
                </a:extLst>
              </a:tr>
              <a:tr h="1666621">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tenders in the Department’s procurement plan awarded to suppliers with level 4 and above BBBEE status</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80%</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extLst>
                  <a:ext uri="{0D108BD9-81ED-4DB2-BD59-A6C34878D82A}">
                    <a16:rowId xmlns:a16="http://schemas.microsoft.com/office/drawing/2014/main" xmlns="" val="1637232443"/>
                  </a:ext>
                </a:extLst>
              </a:tr>
              <a:tr h="177880">
                <a:tc vMerge="1">
                  <a:txBody>
                    <a:bodyPr/>
                    <a:lstStyle/>
                    <a:p>
                      <a:pPr marL="0" algn="ctr"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gridSpan="8">
                  <a:txBody>
                    <a:bodyPr/>
                    <a:lstStyle/>
                    <a:p>
                      <a:pPr marL="0" algn="ctr"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19503977"/>
                  </a:ext>
                </a:extLst>
              </a:tr>
            </a:tbl>
          </a:graphicData>
        </a:graphic>
      </p:graphicFrame>
      <p:sp>
        <p:nvSpPr>
          <p:cNvPr id="5" name="Subtitle 2"/>
          <p:cNvSpPr txBox="1">
            <a:spLocks/>
          </p:cNvSpPr>
          <p:nvPr/>
        </p:nvSpPr>
        <p:spPr>
          <a:xfrm>
            <a:off x="502000" y="416188"/>
            <a:ext cx="7564373" cy="694858"/>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23</a:t>
            </a:fld>
            <a:endParaRPr lang="en-US"/>
          </a:p>
        </p:txBody>
      </p:sp>
    </p:spTree>
    <p:extLst>
      <p:ext uri="{BB962C8B-B14F-4D97-AF65-F5344CB8AC3E}">
        <p14:creationId xmlns:p14="http://schemas.microsoft.com/office/powerpoint/2010/main" xmlns="" val="1461941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948153498"/>
              </p:ext>
            </p:extLst>
          </p:nvPr>
        </p:nvGraphicFramePr>
        <p:xfrm>
          <a:off x="419795" y="1296003"/>
          <a:ext cx="8297684" cy="3429017"/>
        </p:xfrm>
        <a:graphic>
          <a:graphicData uri="http://schemas.openxmlformats.org/drawingml/2006/table">
            <a:tbl>
              <a:tblPr firstRow="1" firstCol="1" bandRow="1">
                <a:tableStyleId>{5C22544A-7EE6-4342-B048-85BDC9FD1C3A}</a:tableStyleId>
              </a:tblPr>
              <a:tblGrid>
                <a:gridCol w="930510">
                  <a:extLst>
                    <a:ext uri="{9D8B030D-6E8A-4147-A177-3AD203B41FA5}">
                      <a16:colId xmlns:a16="http://schemas.microsoft.com/office/drawing/2014/main" xmlns="" val="3229960992"/>
                    </a:ext>
                  </a:extLst>
                </a:gridCol>
                <a:gridCol w="930510">
                  <a:extLst>
                    <a:ext uri="{9D8B030D-6E8A-4147-A177-3AD203B41FA5}">
                      <a16:colId xmlns:a16="http://schemas.microsoft.com/office/drawing/2014/main" xmlns="" val="2677474049"/>
                    </a:ext>
                  </a:extLst>
                </a:gridCol>
                <a:gridCol w="988667">
                  <a:extLst>
                    <a:ext uri="{9D8B030D-6E8A-4147-A177-3AD203B41FA5}">
                      <a16:colId xmlns:a16="http://schemas.microsoft.com/office/drawing/2014/main" xmlns="" val="455690378"/>
                    </a:ext>
                  </a:extLst>
                </a:gridCol>
                <a:gridCol w="930510">
                  <a:extLst>
                    <a:ext uri="{9D8B030D-6E8A-4147-A177-3AD203B41FA5}">
                      <a16:colId xmlns:a16="http://schemas.microsoft.com/office/drawing/2014/main" xmlns="" val="776845776"/>
                    </a:ext>
                  </a:extLst>
                </a:gridCol>
                <a:gridCol w="988667">
                  <a:extLst>
                    <a:ext uri="{9D8B030D-6E8A-4147-A177-3AD203B41FA5}">
                      <a16:colId xmlns:a16="http://schemas.microsoft.com/office/drawing/2014/main" xmlns="" val="583339479"/>
                    </a:ext>
                  </a:extLst>
                </a:gridCol>
                <a:gridCol w="872354">
                  <a:extLst>
                    <a:ext uri="{9D8B030D-6E8A-4147-A177-3AD203B41FA5}">
                      <a16:colId xmlns:a16="http://schemas.microsoft.com/office/drawing/2014/main" xmlns="" val="3644397596"/>
                    </a:ext>
                  </a:extLst>
                </a:gridCol>
                <a:gridCol w="1028072">
                  <a:extLst>
                    <a:ext uri="{9D8B030D-6E8A-4147-A177-3AD203B41FA5}">
                      <a16:colId xmlns:a16="http://schemas.microsoft.com/office/drawing/2014/main" xmlns="" val="401206219"/>
                    </a:ext>
                  </a:extLst>
                </a:gridCol>
                <a:gridCol w="1068795">
                  <a:extLst>
                    <a:ext uri="{9D8B030D-6E8A-4147-A177-3AD203B41FA5}">
                      <a16:colId xmlns:a16="http://schemas.microsoft.com/office/drawing/2014/main" xmlns="" val="4103045880"/>
                    </a:ext>
                  </a:extLst>
                </a:gridCol>
                <a:gridCol w="559599">
                  <a:extLst>
                    <a:ext uri="{9D8B030D-6E8A-4147-A177-3AD203B41FA5}">
                      <a16:colId xmlns:a16="http://schemas.microsoft.com/office/drawing/2014/main" xmlns="" val="1179064323"/>
                    </a:ext>
                  </a:extLst>
                </a:gridCol>
              </a:tblGrid>
              <a:tr h="678847">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Target as per APP</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xmlns="" val="2025853936"/>
                  </a:ext>
                </a:extLst>
              </a:tr>
              <a:tr h="200041">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Internal Audit</a:t>
                      </a: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177576187"/>
                  </a:ext>
                </a:extLst>
              </a:tr>
              <a:tr h="2292808">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a:effectLst/>
                          <a:latin typeface="Calibri" panose="020F0502020204030204" pitchFamily="34" charset="0"/>
                          <a:ea typeface="Calibri" panose="020F0502020204030204" pitchFamily="34" charset="0"/>
                          <a:cs typeface="Times New Roman" panose="02020603050405020304" pitchFamily="18" charset="0"/>
                        </a:rPr>
                        <a:t>Effective and efficient administrative support</a:t>
                      </a:r>
                    </a:p>
                  </a:txBody>
                  <a:tcPr marL="39299" marR="39299"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designated employees (SMS members &amp; other categories)5 who submitted financial disclosures within timeframes</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100%</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100%</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100%</a:t>
                      </a:r>
                    </a:p>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(41 of 41)</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0%</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None</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68580" marR="68580" marT="0" marB="0">
                    <a:solidFill>
                      <a:srgbClr val="00B050"/>
                    </a:solidFill>
                  </a:tcPr>
                </a:tc>
                <a:extLst>
                  <a:ext uri="{0D108BD9-81ED-4DB2-BD59-A6C34878D82A}">
                    <a16:rowId xmlns:a16="http://schemas.microsoft.com/office/drawing/2014/main" xmlns="" val="841249984"/>
                  </a:ext>
                </a:extLst>
              </a:tr>
            </a:tbl>
          </a:graphicData>
        </a:graphic>
      </p:graphicFrame>
      <p:sp>
        <p:nvSpPr>
          <p:cNvPr id="5" name="Subtitle 2"/>
          <p:cNvSpPr txBox="1">
            <a:spLocks/>
          </p:cNvSpPr>
          <p:nvPr/>
        </p:nvSpPr>
        <p:spPr>
          <a:xfrm>
            <a:off x="419795" y="416187"/>
            <a:ext cx="7657405" cy="83031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1: 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24</a:t>
            </a:fld>
            <a:endParaRPr lang="en-US"/>
          </a:p>
        </p:txBody>
      </p:sp>
    </p:spTree>
    <p:extLst>
      <p:ext uri="{BB962C8B-B14F-4D97-AF65-F5344CB8AC3E}">
        <p14:creationId xmlns:p14="http://schemas.microsoft.com/office/powerpoint/2010/main" xmlns="" val="132694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903940548"/>
              </p:ext>
            </p:extLst>
          </p:nvPr>
        </p:nvGraphicFramePr>
        <p:xfrm>
          <a:off x="304802" y="1319817"/>
          <a:ext cx="8750298" cy="5180393"/>
        </p:xfrm>
        <a:graphic>
          <a:graphicData uri="http://schemas.openxmlformats.org/drawingml/2006/table">
            <a:tbl>
              <a:tblPr firstRow="1" firstCol="1" bandRow="1">
                <a:tableStyleId>{5C22544A-7EE6-4342-B048-85BDC9FD1C3A}</a:tableStyleId>
              </a:tblPr>
              <a:tblGrid>
                <a:gridCol w="1335465">
                  <a:extLst>
                    <a:ext uri="{9D8B030D-6E8A-4147-A177-3AD203B41FA5}">
                      <a16:colId xmlns:a16="http://schemas.microsoft.com/office/drawing/2014/main" xmlns="" val="1235760259"/>
                    </a:ext>
                  </a:extLst>
                </a:gridCol>
                <a:gridCol w="1169365">
                  <a:extLst>
                    <a:ext uri="{9D8B030D-6E8A-4147-A177-3AD203B41FA5}">
                      <a16:colId xmlns:a16="http://schemas.microsoft.com/office/drawing/2014/main" xmlns="" val="2775206958"/>
                    </a:ext>
                  </a:extLst>
                </a:gridCol>
                <a:gridCol w="861255">
                  <a:extLst>
                    <a:ext uri="{9D8B030D-6E8A-4147-A177-3AD203B41FA5}">
                      <a16:colId xmlns:a16="http://schemas.microsoft.com/office/drawing/2014/main" xmlns="" val="3873614287"/>
                    </a:ext>
                  </a:extLst>
                </a:gridCol>
                <a:gridCol w="1167826">
                  <a:extLst>
                    <a:ext uri="{9D8B030D-6E8A-4147-A177-3AD203B41FA5}">
                      <a16:colId xmlns:a16="http://schemas.microsoft.com/office/drawing/2014/main" xmlns="" val="726531636"/>
                    </a:ext>
                  </a:extLst>
                </a:gridCol>
                <a:gridCol w="1030435">
                  <a:extLst>
                    <a:ext uri="{9D8B030D-6E8A-4147-A177-3AD203B41FA5}">
                      <a16:colId xmlns:a16="http://schemas.microsoft.com/office/drawing/2014/main" xmlns="" val="514092157"/>
                    </a:ext>
                  </a:extLst>
                </a:gridCol>
                <a:gridCol w="1573122">
                  <a:extLst>
                    <a:ext uri="{9D8B030D-6E8A-4147-A177-3AD203B41FA5}">
                      <a16:colId xmlns:a16="http://schemas.microsoft.com/office/drawing/2014/main" xmlns="" val="454765704"/>
                    </a:ext>
                  </a:extLst>
                </a:gridCol>
                <a:gridCol w="951825">
                  <a:extLst>
                    <a:ext uri="{9D8B030D-6E8A-4147-A177-3AD203B41FA5}">
                      <a16:colId xmlns:a16="http://schemas.microsoft.com/office/drawing/2014/main" xmlns="" val="865203609"/>
                    </a:ext>
                  </a:extLst>
                </a:gridCol>
                <a:gridCol w="661005">
                  <a:extLst>
                    <a:ext uri="{9D8B030D-6E8A-4147-A177-3AD203B41FA5}">
                      <a16:colId xmlns:a16="http://schemas.microsoft.com/office/drawing/2014/main" xmlns="" val="1897253140"/>
                    </a:ext>
                  </a:extLst>
                </a:gridCol>
              </a:tblGrid>
              <a:tr h="810512">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Output Indicators</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Target for 2021/22 as per Annual Performance Plan (APP) </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Quarter 1 Target as per APP</a:t>
                      </a:r>
                    </a:p>
                  </a:txBody>
                  <a:tcPr marL="51444" marR="51444" marT="0" marB="0"/>
                </a:tc>
                <a:tc>
                  <a:txBody>
                    <a:bodyPr/>
                    <a:lstStyle/>
                    <a:p>
                      <a:pPr marL="0" algn="ctr" defTabSz="457200" rtl="0" eaLnBrk="1" latinLnBrk="0" hangingPunct="1">
                        <a:lnSpc>
                          <a:spcPct val="107000"/>
                        </a:lnSpc>
                        <a:spcAft>
                          <a:spcPts val="0"/>
                        </a:spcAft>
                      </a:pPr>
                      <a:r>
                        <a:rPr lang="en-ZA" sz="1050" b="1" kern="1200">
                          <a:solidFill>
                            <a:schemeClr val="bg1"/>
                          </a:solidFill>
                          <a:effectLst/>
                          <a:latin typeface="+mn-lt"/>
                          <a:ea typeface="+mn-ea"/>
                          <a:cs typeface="+mn-cs"/>
                        </a:rPr>
                        <a:t>Quarter 1 Actual Output</a:t>
                      </a:r>
                    </a:p>
                  </a:txBody>
                  <a:tcPr marL="51444" marR="51444" marT="0" marB="0"/>
                </a:tc>
                <a:tc>
                  <a:txBody>
                    <a:bodyPr/>
                    <a:lstStyle/>
                    <a:p>
                      <a:pPr marL="0" algn="ctr" defTabSz="457200" rtl="0" eaLnBrk="1" latinLnBrk="0" hangingPunct="1">
                        <a:lnSpc>
                          <a:spcPct val="107000"/>
                        </a:lnSpc>
                        <a:spcAft>
                          <a:spcPts val="0"/>
                        </a:spcAft>
                      </a:pPr>
                      <a:r>
                        <a:rPr lang="en-ZA" sz="1050" b="1" kern="1200">
                          <a:solidFill>
                            <a:schemeClr val="bg1"/>
                          </a:solidFill>
                          <a:effectLst/>
                          <a:latin typeface="+mn-lt"/>
                          <a:ea typeface="+mn-ea"/>
                          <a:cs typeface="+mn-cs"/>
                        </a:rPr>
                        <a:t>Variance</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Reason for Deviation </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Corrective Measures</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Status</a:t>
                      </a:r>
                    </a:p>
                  </a:txBody>
                  <a:tcPr marL="51444" marR="51444" marT="0" marB="0"/>
                </a:tc>
                <a:extLst>
                  <a:ext uri="{0D108BD9-81ED-4DB2-BD59-A6C34878D82A}">
                    <a16:rowId xmlns:a16="http://schemas.microsoft.com/office/drawing/2014/main" xmlns="" val="4189029552"/>
                  </a:ext>
                </a:extLst>
              </a:tr>
              <a:tr h="162102">
                <a:tc gridSpan="8">
                  <a:txBody>
                    <a:bodyPr/>
                    <a:lstStyle/>
                    <a:p>
                      <a:pPr marL="0" algn="ctr" defTabSz="457200" rtl="0" eaLnBrk="1" latinLnBrk="0" hangingPunct="1">
                        <a:lnSpc>
                          <a:spcPct val="107000"/>
                        </a:lnSpc>
                        <a:spcAft>
                          <a:spcPts val="0"/>
                        </a:spcAft>
                      </a:pPr>
                      <a:r>
                        <a:rPr lang="en-ZA" sz="1050" b="1" kern="1200" dirty="0">
                          <a:solidFill>
                            <a:schemeClr val="tx1"/>
                          </a:solidFill>
                          <a:effectLst/>
                          <a:latin typeface="+mn-lt"/>
                          <a:ea typeface="+mn-ea"/>
                          <a:cs typeface="+mn-cs"/>
                        </a:rPr>
                        <a:t>COVID-19 RELATED INDICATORS AND TARGETS</a:t>
                      </a:r>
                    </a:p>
                  </a:txBody>
                  <a:tcPr marL="51444" marR="5144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24738190"/>
                  </a:ext>
                </a:extLst>
              </a:tr>
              <a:tr h="810512">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mn-lt"/>
                          <a:ea typeface="+mn-ea"/>
                          <a:cs typeface="+mn-cs"/>
                        </a:rPr>
                        <a:t>Number of COVID-19 OHS inspections conducted at the OCJ</a:t>
                      </a:r>
                    </a:p>
                  </a:txBody>
                  <a:tcPr marL="51444" marR="51444" marT="0" marB="0" anchor="b"/>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4</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0</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None</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N/A </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 </a:t>
                      </a:r>
                    </a:p>
                  </a:txBody>
                  <a:tcPr marL="51444" marR="51444" marT="0" marB="0">
                    <a:solidFill>
                      <a:srgbClr val="00B050"/>
                    </a:solidFill>
                  </a:tcPr>
                </a:tc>
                <a:extLst>
                  <a:ext uri="{0D108BD9-81ED-4DB2-BD59-A6C34878D82A}">
                    <a16:rowId xmlns:a16="http://schemas.microsoft.com/office/drawing/2014/main" xmlns="" val="2483078694"/>
                  </a:ext>
                </a:extLst>
              </a:tr>
              <a:tr h="810512">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mn-lt"/>
                          <a:ea typeface="+mn-ea"/>
                          <a:cs typeface="+mn-cs"/>
                        </a:rPr>
                        <a:t>Number of COVID-19 educational programmes implemented within the OCJ</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4</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0</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None</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N/A</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 </a:t>
                      </a:r>
                    </a:p>
                  </a:txBody>
                  <a:tcPr marL="51444" marR="51444" marT="0" marB="0">
                    <a:solidFill>
                      <a:srgbClr val="00B050"/>
                    </a:solidFill>
                  </a:tcPr>
                </a:tc>
                <a:extLst>
                  <a:ext uri="{0D108BD9-81ED-4DB2-BD59-A6C34878D82A}">
                    <a16:rowId xmlns:a16="http://schemas.microsoft.com/office/drawing/2014/main" xmlns="" val="3407038775"/>
                  </a:ext>
                </a:extLst>
              </a:tr>
              <a:tr h="1162625">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mn-lt"/>
                          <a:ea typeface="+mn-ea"/>
                          <a:cs typeface="+mn-cs"/>
                        </a:rPr>
                        <a:t>Number of COVID-19 related trainings conducted for Safety Officers</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4</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2</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1</a:t>
                      </a:r>
                    </a:p>
                  </a:txBody>
                  <a:tcPr marL="51444" marR="51444" marT="0" marB="0"/>
                </a:tc>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mn-lt"/>
                          <a:ea typeface="+mn-ea"/>
                          <a:cs typeface="+mn-cs"/>
                        </a:rPr>
                        <a:t>The increase in the number of COVID19 cases due to the 3rd wave necessitated an additional training to be conducted for safety officers</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N/A</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 </a:t>
                      </a:r>
                    </a:p>
                  </a:txBody>
                  <a:tcPr marL="51444" marR="51444" marT="0" marB="0">
                    <a:solidFill>
                      <a:srgbClr val="00B050"/>
                    </a:solidFill>
                  </a:tcPr>
                </a:tc>
                <a:extLst>
                  <a:ext uri="{0D108BD9-81ED-4DB2-BD59-A6C34878D82A}">
                    <a16:rowId xmlns:a16="http://schemas.microsoft.com/office/drawing/2014/main" xmlns="" val="2427666967"/>
                  </a:ext>
                </a:extLst>
              </a:tr>
              <a:tr h="648410">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mn-lt"/>
                          <a:ea typeface="+mn-ea"/>
                          <a:cs typeface="+mn-cs"/>
                        </a:rPr>
                        <a:t>Number of COVID-19 compliance reports produced</a:t>
                      </a:r>
                    </a:p>
                    <a:p>
                      <a:pPr marL="0" algn="l" defTabSz="457200" rtl="0" eaLnBrk="1" latinLnBrk="0" hangingPunct="1">
                        <a:lnSpc>
                          <a:spcPct val="107000"/>
                        </a:lnSpc>
                        <a:spcAft>
                          <a:spcPts val="0"/>
                        </a:spcAft>
                      </a:pPr>
                      <a:r>
                        <a:rPr lang="en-ZA" sz="1050" b="0" kern="1200" dirty="0">
                          <a:solidFill>
                            <a:schemeClr val="tx1"/>
                          </a:solidFill>
                          <a:effectLst/>
                          <a:latin typeface="+mn-lt"/>
                          <a:ea typeface="+mn-ea"/>
                          <a:cs typeface="+mn-cs"/>
                        </a:rPr>
                        <a:t> </a:t>
                      </a:r>
                    </a:p>
                  </a:txBody>
                  <a:tcPr marL="51444" marR="51444" marT="0" marB="0" anchor="b"/>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4</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0</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None</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N/A</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 </a:t>
                      </a:r>
                    </a:p>
                  </a:txBody>
                  <a:tcPr marL="51444" marR="51444" marT="0" marB="0">
                    <a:solidFill>
                      <a:srgbClr val="00B050"/>
                    </a:solidFill>
                  </a:tcPr>
                </a:tc>
                <a:extLst>
                  <a:ext uri="{0D108BD9-81ED-4DB2-BD59-A6C34878D82A}">
                    <a16:rowId xmlns:a16="http://schemas.microsoft.com/office/drawing/2014/main" xmlns="" val="4154862381"/>
                  </a:ext>
                </a:extLst>
              </a:tr>
              <a:tr h="666784">
                <a:tc>
                  <a:txBody>
                    <a:bodyPr/>
                    <a:lstStyle/>
                    <a:p>
                      <a:pPr marL="0" algn="l" defTabSz="457200" rtl="0" eaLnBrk="1" latinLnBrk="0" hangingPunct="1">
                        <a:lnSpc>
                          <a:spcPct val="107000"/>
                        </a:lnSpc>
                        <a:spcAft>
                          <a:spcPts val="0"/>
                        </a:spcAft>
                      </a:pPr>
                      <a:r>
                        <a:rPr lang="en-ZA" sz="1050" b="0" kern="1200" dirty="0">
                          <a:solidFill>
                            <a:schemeClr val="tx1"/>
                          </a:solidFill>
                          <a:effectLst/>
                          <a:latin typeface="+mn-lt"/>
                          <a:ea typeface="+mn-ea"/>
                          <a:cs typeface="+mn-cs"/>
                        </a:rPr>
                        <a:t>Number of COVID-19 pandemic risk mitigation reports produced</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4</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1</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0</a:t>
                      </a:r>
                    </a:p>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 </a:t>
                      </a:r>
                    </a:p>
                  </a:txBody>
                  <a:tcPr marL="51444" marR="51444" marT="0" marB="0"/>
                </a:tc>
                <a:tc>
                  <a:txBody>
                    <a:bodyPr/>
                    <a:lstStyle/>
                    <a:p>
                      <a:pPr marL="0" algn="ctr" defTabSz="457200" rtl="0" eaLnBrk="1" latinLnBrk="0" hangingPunct="1">
                        <a:lnSpc>
                          <a:spcPct val="107000"/>
                        </a:lnSpc>
                        <a:spcAft>
                          <a:spcPts val="0"/>
                        </a:spcAft>
                      </a:pPr>
                      <a:r>
                        <a:rPr lang="en-ZA" sz="1050" b="0" kern="1200">
                          <a:solidFill>
                            <a:schemeClr val="tx1"/>
                          </a:solidFill>
                          <a:effectLst/>
                          <a:latin typeface="+mn-lt"/>
                          <a:ea typeface="+mn-ea"/>
                          <a:cs typeface="+mn-cs"/>
                        </a:rPr>
                        <a:t>None</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N/A</a:t>
                      </a:r>
                    </a:p>
                  </a:txBody>
                  <a:tcPr marL="51444" marR="51444" marT="0" marB="0"/>
                </a:tc>
                <a:tc>
                  <a:txBody>
                    <a:bodyPr/>
                    <a:lstStyle/>
                    <a:p>
                      <a:pPr marL="0" algn="ctr" defTabSz="457200" rtl="0" eaLnBrk="1" latinLnBrk="0" hangingPunct="1">
                        <a:lnSpc>
                          <a:spcPct val="107000"/>
                        </a:lnSpc>
                        <a:spcAft>
                          <a:spcPts val="0"/>
                        </a:spcAft>
                      </a:pPr>
                      <a:r>
                        <a:rPr lang="en-ZA" sz="1050" b="0" kern="1200" dirty="0">
                          <a:solidFill>
                            <a:schemeClr val="tx1"/>
                          </a:solidFill>
                          <a:effectLst/>
                          <a:latin typeface="+mn-lt"/>
                          <a:ea typeface="+mn-ea"/>
                          <a:cs typeface="+mn-cs"/>
                        </a:rPr>
                        <a:t> </a:t>
                      </a:r>
                    </a:p>
                  </a:txBody>
                  <a:tcPr marL="51444" marR="51444" marT="0" marB="0">
                    <a:solidFill>
                      <a:srgbClr val="00B050"/>
                    </a:solidFill>
                  </a:tcPr>
                </a:tc>
                <a:extLst>
                  <a:ext uri="{0D108BD9-81ED-4DB2-BD59-A6C34878D82A}">
                    <a16:rowId xmlns:a16="http://schemas.microsoft.com/office/drawing/2014/main" xmlns="" val="1522767403"/>
                  </a:ext>
                </a:extLst>
              </a:tr>
            </a:tbl>
          </a:graphicData>
        </a:graphic>
      </p:graphicFrame>
      <p:sp>
        <p:nvSpPr>
          <p:cNvPr id="5" name="Subtitle 2"/>
          <p:cNvSpPr txBox="1">
            <a:spLocks/>
          </p:cNvSpPr>
          <p:nvPr/>
        </p:nvSpPr>
        <p:spPr>
          <a:xfrm>
            <a:off x="303805" y="602999"/>
            <a:ext cx="7773395" cy="55720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1800" b="1" dirty="0">
                <a:latin typeface="Arial" panose="020B0604020202020204" pitchFamily="34" charset="0"/>
                <a:cs typeface="Arial" panose="020B0604020202020204" pitchFamily="34" charset="0"/>
              </a:rPr>
              <a:t>PROGRAMME 1: COVID-19 RELATED INDICATORS AND TARGETS</a:t>
            </a:r>
            <a:endParaRPr lang="en-ZA" altLang="en-US" sz="18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25</a:t>
            </a:fld>
            <a:endParaRPr lang="en-US"/>
          </a:p>
        </p:txBody>
      </p:sp>
    </p:spTree>
    <p:extLst>
      <p:ext uri="{BB962C8B-B14F-4D97-AF65-F5344CB8AC3E}">
        <p14:creationId xmlns:p14="http://schemas.microsoft.com/office/powerpoint/2010/main" xmlns="" val="38728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26</a:t>
            </a:fld>
            <a:endParaRPr lang="en-US"/>
          </a:p>
        </p:txBody>
      </p:sp>
      <p:sp>
        <p:nvSpPr>
          <p:cNvPr id="3" name="Subtitle 2"/>
          <p:cNvSpPr txBox="1">
            <a:spLocks/>
          </p:cNvSpPr>
          <p:nvPr/>
        </p:nvSpPr>
        <p:spPr>
          <a:xfrm>
            <a:off x="744672" y="1708484"/>
            <a:ext cx="7673158" cy="329300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2: </a:t>
            </a:r>
          </a:p>
          <a:p>
            <a:pPr marL="0" indent="0" algn="ctr">
              <a:buNone/>
            </a:pPr>
            <a:endParaRPr lang="en-US" altLang="en-US" sz="2800" b="1" dirty="0">
              <a:latin typeface="Arial" panose="020B0604020202020204" pitchFamily="34" charset="0"/>
              <a:cs typeface="Arial" panose="020B0604020202020204" pitchFamily="34" charset="0"/>
            </a:endParaRPr>
          </a:p>
          <a:p>
            <a:pPr marL="0" indent="0" algn="ctr">
              <a:buNone/>
            </a:pPr>
            <a:r>
              <a:rPr lang="en-US" altLang="en-US" sz="2800" b="1" dirty="0">
                <a:latin typeface="Arial" panose="020B0604020202020204" pitchFamily="34" charset="0"/>
                <a:cs typeface="Arial" panose="020B0604020202020204" pitchFamily="34" charset="0"/>
              </a:rPr>
              <a:t>SUPERIOR COURT SERVICES</a:t>
            </a: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962164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3805" y="5159176"/>
            <a:ext cx="8304618" cy="461665"/>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600" b="1" dirty="0">
                <a:latin typeface="Arial Narrow" panose="020B0606020202030204" pitchFamily="34" charset="0"/>
              </a:rPr>
              <a:t>Administration of Superior Courts </a:t>
            </a:r>
            <a:r>
              <a:rPr lang="en-US" sz="1600" dirty="0">
                <a:latin typeface="Arial Narrow" panose="020B0606020202030204" pitchFamily="34" charset="0"/>
              </a:rPr>
              <a:t>had 6 planned quarterly targets and were all achieved</a:t>
            </a:r>
            <a:r>
              <a:rPr lang="en-US" sz="1400" dirty="0">
                <a:latin typeface="Avenir Light"/>
              </a:rPr>
              <a:t>.</a:t>
            </a:r>
          </a:p>
        </p:txBody>
      </p:sp>
      <p:graphicFrame>
        <p:nvGraphicFramePr>
          <p:cNvPr id="5" name="Chart 4"/>
          <p:cNvGraphicFramePr/>
          <p:nvPr>
            <p:extLst>
              <p:ext uri="{D42A27DB-BD31-4B8C-83A1-F6EECF244321}">
                <p14:modId xmlns:p14="http://schemas.microsoft.com/office/powerpoint/2010/main" xmlns="" val="3456355847"/>
              </p:ext>
            </p:extLst>
          </p:nvPr>
        </p:nvGraphicFramePr>
        <p:xfrm>
          <a:off x="303805" y="1296063"/>
          <a:ext cx="8482386" cy="3648470"/>
        </p:xfrm>
        <a:graphic>
          <a:graphicData uri="http://schemas.openxmlformats.org/drawingml/2006/chart">
            <c:chart xmlns:c="http://schemas.openxmlformats.org/drawingml/2006/chart" xmlns:r="http://schemas.openxmlformats.org/officeDocument/2006/relationships" r:id="rId2"/>
          </a:graphicData>
        </a:graphic>
      </p:graphicFrame>
      <p:sp>
        <p:nvSpPr>
          <p:cNvPr id="6" name="Subtitle 2"/>
          <p:cNvSpPr txBox="1">
            <a:spLocks/>
          </p:cNvSpPr>
          <p:nvPr/>
        </p:nvSpPr>
        <p:spPr>
          <a:xfrm>
            <a:off x="303805" y="416188"/>
            <a:ext cx="7773395" cy="496768"/>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a:latin typeface="Arial" panose="020B0604020202020204" pitchFamily="34" charset="0"/>
                <a:cs typeface="Arial" panose="020B0604020202020204" pitchFamily="34" charset="0"/>
              </a:rPr>
              <a:t>PROGRAMME 2: PERFORMANCE PER SUB-PROGRAMME</a:t>
            </a:r>
          </a:p>
          <a:p>
            <a:pPr>
              <a:spcBef>
                <a:spcPct val="0"/>
              </a:spcBef>
              <a:buNone/>
            </a:pP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27</a:t>
            </a:fld>
            <a:endParaRPr lang="en-US"/>
          </a:p>
        </p:txBody>
      </p:sp>
    </p:spTree>
    <p:extLst>
      <p:ext uri="{BB962C8B-B14F-4D97-AF65-F5344CB8AC3E}">
        <p14:creationId xmlns:p14="http://schemas.microsoft.com/office/powerpoint/2010/main" xmlns="" val="209745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280222800"/>
              </p:ext>
            </p:extLst>
          </p:nvPr>
        </p:nvGraphicFramePr>
        <p:xfrm>
          <a:off x="132885" y="1352551"/>
          <a:ext cx="8889330" cy="4895848"/>
        </p:xfrm>
        <a:graphic>
          <a:graphicData uri="http://schemas.openxmlformats.org/drawingml/2006/table">
            <a:tbl>
              <a:tblPr firstRow="1" firstCol="1" bandRow="1">
                <a:tableStyleId>{5C22544A-7EE6-4342-B048-85BDC9FD1C3A}</a:tableStyleId>
              </a:tblPr>
              <a:tblGrid>
                <a:gridCol w="1383630">
                  <a:extLst>
                    <a:ext uri="{9D8B030D-6E8A-4147-A177-3AD203B41FA5}">
                      <a16:colId xmlns:a16="http://schemas.microsoft.com/office/drawing/2014/main" xmlns="" val="2614611484"/>
                    </a:ext>
                  </a:extLst>
                </a:gridCol>
                <a:gridCol w="1587500">
                  <a:extLst>
                    <a:ext uri="{9D8B030D-6E8A-4147-A177-3AD203B41FA5}">
                      <a16:colId xmlns:a16="http://schemas.microsoft.com/office/drawing/2014/main" xmlns="" val="2130906948"/>
                    </a:ext>
                  </a:extLst>
                </a:gridCol>
                <a:gridCol w="1066800">
                  <a:extLst>
                    <a:ext uri="{9D8B030D-6E8A-4147-A177-3AD203B41FA5}">
                      <a16:colId xmlns:a16="http://schemas.microsoft.com/office/drawing/2014/main" xmlns="" val="3157943028"/>
                    </a:ext>
                  </a:extLst>
                </a:gridCol>
                <a:gridCol w="891764">
                  <a:extLst>
                    <a:ext uri="{9D8B030D-6E8A-4147-A177-3AD203B41FA5}">
                      <a16:colId xmlns:a16="http://schemas.microsoft.com/office/drawing/2014/main" xmlns="" val="987002102"/>
                    </a:ext>
                  </a:extLst>
                </a:gridCol>
                <a:gridCol w="848136">
                  <a:extLst>
                    <a:ext uri="{9D8B030D-6E8A-4147-A177-3AD203B41FA5}">
                      <a16:colId xmlns:a16="http://schemas.microsoft.com/office/drawing/2014/main" xmlns="" val="282600991"/>
                    </a:ext>
                  </a:extLst>
                </a:gridCol>
                <a:gridCol w="673100">
                  <a:extLst>
                    <a:ext uri="{9D8B030D-6E8A-4147-A177-3AD203B41FA5}">
                      <a16:colId xmlns:a16="http://schemas.microsoft.com/office/drawing/2014/main" xmlns="" val="1293925833"/>
                    </a:ext>
                  </a:extLst>
                </a:gridCol>
                <a:gridCol w="838200">
                  <a:extLst>
                    <a:ext uri="{9D8B030D-6E8A-4147-A177-3AD203B41FA5}">
                      <a16:colId xmlns:a16="http://schemas.microsoft.com/office/drawing/2014/main" xmlns="" val="3932182647"/>
                    </a:ext>
                  </a:extLst>
                </a:gridCol>
                <a:gridCol w="330200">
                  <a:extLst>
                    <a:ext uri="{9D8B030D-6E8A-4147-A177-3AD203B41FA5}">
                      <a16:colId xmlns:a16="http://schemas.microsoft.com/office/drawing/2014/main" xmlns="" val="4273675378"/>
                    </a:ext>
                  </a:extLst>
                </a:gridCol>
                <a:gridCol w="635000">
                  <a:extLst>
                    <a:ext uri="{9D8B030D-6E8A-4147-A177-3AD203B41FA5}">
                      <a16:colId xmlns:a16="http://schemas.microsoft.com/office/drawing/2014/main" xmlns="" val="1681494255"/>
                    </a:ext>
                  </a:extLst>
                </a:gridCol>
                <a:gridCol w="635000">
                  <a:extLst>
                    <a:ext uri="{9D8B030D-6E8A-4147-A177-3AD203B41FA5}">
                      <a16:colId xmlns:a16="http://schemas.microsoft.com/office/drawing/2014/main" xmlns="" val="4136447070"/>
                    </a:ext>
                  </a:extLst>
                </a:gridCol>
              </a:tblGrid>
              <a:tr h="1182888">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Target as per APP</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Actual Output</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5984" marR="55984" marT="0" marB="0"/>
                </a:tc>
                <a:tc gridSpan="2">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55984" marR="55984" marT="0" marB="0"/>
                </a:tc>
                <a:tc hMerge="1">
                  <a:txBody>
                    <a:bodyPr/>
                    <a:lstStyle/>
                    <a:p>
                      <a:pPr marL="0" algn="ctr" defTabSz="457200" rtl="0" eaLnBrk="1" latinLnBrk="0" hangingPunct="1">
                        <a:lnSpc>
                          <a:spcPct val="107000"/>
                        </a:lnSpc>
                        <a:spcAft>
                          <a:spcPts val="0"/>
                        </a:spcAft>
                      </a:pP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5984" marR="55984" marT="0" marB="0"/>
                </a:tc>
                <a:extLst>
                  <a:ext uri="{0D108BD9-81ED-4DB2-BD59-A6C34878D82A}">
                    <a16:rowId xmlns:a16="http://schemas.microsoft.com/office/drawing/2014/main" xmlns="" val="2922118247"/>
                  </a:ext>
                </a:extLst>
              </a:tr>
              <a:tr h="195420">
                <a:tc>
                  <a:txBody>
                    <a:bodyPr/>
                    <a:lstStyle/>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55984" marR="55984" marT="0" marB="0"/>
                </a:tc>
                <a:tc gridSpan="9">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Administration of Superior Courts</a:t>
                      </a:r>
                    </a:p>
                  </a:txBody>
                  <a:tcPr marL="55984" marR="5598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77720324"/>
                  </a:ext>
                </a:extLst>
              </a:tr>
              <a:tr h="1367932">
                <a:tc rowSpan="3">
                  <a:txBody>
                    <a:bodyPr/>
                    <a:lstStyle/>
                    <a:p>
                      <a:pPr marL="0" algn="l" defTabSz="457200" rtl="0" eaLnBrk="1" latinLnBrk="0" hangingPunct="1">
                        <a:lnSpc>
                          <a:spcPct val="107000"/>
                        </a:lnSpc>
                        <a:spcAft>
                          <a:spcPts val="0"/>
                        </a:spcAft>
                      </a:pPr>
                      <a:r>
                        <a:rPr lang="en-ZA" sz="1100" dirty="0"/>
                        <a:t>Improved court Efficiency</a:t>
                      </a:r>
                      <a:endParaRPr lang="en-ZA" sz="1100" b="0" kern="1200" dirty="0">
                        <a:solidFill>
                          <a:schemeClr val="tx1"/>
                        </a:solidFill>
                        <a:effectLst/>
                        <a:latin typeface="+mn-lt"/>
                        <a:ea typeface="+mn-ea"/>
                        <a:cs typeface="+mn-cs"/>
                      </a:endParaRPr>
                    </a:p>
                  </a:txBody>
                  <a:tcPr marL="55984" marR="55984"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default judgments finalised by Registrars within 14 days from date of receipt of application</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72%</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72%</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85% </a:t>
                      </a:r>
                    </a:p>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(7 256 of 8 491)</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13%</a:t>
                      </a:r>
                    </a:p>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5984" marR="55984" marT="0" marB="0"/>
                </a:tc>
                <a:tc gridSpan="2">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Improved training and monitoring to measures implemented to sustain achievements of targets</a:t>
                      </a:r>
                    </a:p>
                  </a:txBody>
                  <a:tcPr marL="55984" marR="55984" marT="0" marB="0"/>
                </a:tc>
                <a:tc hMerge="1">
                  <a:txBody>
                    <a:bodyPr/>
                    <a:lstStyle/>
                    <a:p>
                      <a:endParaRPr lang="en-ZA"/>
                    </a:p>
                  </a:txBody>
                  <a:tcPr/>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5984" marR="55984" marT="0" marB="0">
                    <a:solidFill>
                      <a:srgbClr val="00B050"/>
                    </a:solidFill>
                  </a:tcPr>
                </a:tc>
                <a:extLst>
                  <a:ext uri="{0D108BD9-81ED-4DB2-BD59-A6C34878D82A}">
                    <a16:rowId xmlns:a16="http://schemas.microsoft.com/office/drawing/2014/main" xmlns="" val="4100246083"/>
                  </a:ext>
                </a:extLst>
              </a:tr>
              <a:tr h="1367932">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taxations of legal bills of costs finalised within 60 days from date of set down</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75%</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75%</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100%</a:t>
                      </a:r>
                    </a:p>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(7 369 of 7 400)</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25%</a:t>
                      </a:r>
                    </a:p>
                  </a:txBody>
                  <a:tcPr marL="55984" marR="55984" marT="0" marB="0"/>
                </a:tc>
                <a:tc gridSpan="2">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Improved training and monitoring to measures implemented to sustain achievements of targets</a:t>
                      </a:r>
                    </a:p>
                  </a:txBody>
                  <a:tcPr marL="55984" marR="55984" marT="0" marB="0"/>
                </a:tc>
                <a:tc hMerge="1">
                  <a:txBody>
                    <a:bodyPr/>
                    <a:lstStyle/>
                    <a:p>
                      <a:endParaRPr lang="en-ZA"/>
                    </a:p>
                  </a:txBody>
                  <a:tcPr/>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5984" marR="55984" marT="0" marB="0">
                    <a:solidFill>
                      <a:srgbClr val="00B050"/>
                    </a:solidFill>
                  </a:tcPr>
                </a:tc>
                <a:extLst>
                  <a:ext uri="{0D108BD9-81ED-4DB2-BD59-A6C34878D82A}">
                    <a16:rowId xmlns:a16="http://schemas.microsoft.com/office/drawing/2014/main" xmlns="" val="3616949788"/>
                  </a:ext>
                </a:extLst>
              </a:tr>
              <a:tr h="781676">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warrants of release (J1) delivered within one day of the release issued</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100%</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100%</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100%</a:t>
                      </a:r>
                    </a:p>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(13 of 13)</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0%</a:t>
                      </a:r>
                    </a:p>
                  </a:txBody>
                  <a:tcPr marL="55984" marR="55984" marT="0" marB="0"/>
                </a:tc>
                <a:tc gridSpan="2">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None</a:t>
                      </a:r>
                    </a:p>
                  </a:txBody>
                  <a:tcPr marL="55984" marR="55984" marT="0" marB="0"/>
                </a:tc>
                <a:tc hMerge="1">
                  <a:txBody>
                    <a:bodyPr/>
                    <a:lstStyle/>
                    <a:p>
                      <a:endParaRPr lang="en-ZA"/>
                    </a:p>
                  </a:txBody>
                  <a:tcPr/>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5984" marR="55984" marT="0" marB="0">
                    <a:solidFill>
                      <a:srgbClr val="00B050"/>
                    </a:solidFill>
                  </a:tcPr>
                </a:tc>
                <a:extLst>
                  <a:ext uri="{0D108BD9-81ED-4DB2-BD59-A6C34878D82A}">
                    <a16:rowId xmlns:a16="http://schemas.microsoft.com/office/drawing/2014/main" xmlns="" val="1568661325"/>
                  </a:ext>
                </a:extLst>
              </a:tr>
            </a:tbl>
          </a:graphicData>
        </a:graphic>
      </p:graphicFrame>
      <p:sp>
        <p:nvSpPr>
          <p:cNvPr id="6" name="Subtitle 2"/>
          <p:cNvSpPr txBox="1">
            <a:spLocks/>
          </p:cNvSpPr>
          <p:nvPr/>
        </p:nvSpPr>
        <p:spPr>
          <a:xfrm>
            <a:off x="153070" y="604389"/>
            <a:ext cx="7980219" cy="524769"/>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2: PERFORMANCE AGAINST SET TARGETS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28</a:t>
            </a:fld>
            <a:endParaRPr lang="en-US"/>
          </a:p>
        </p:txBody>
      </p:sp>
    </p:spTree>
    <p:extLst>
      <p:ext uri="{BB962C8B-B14F-4D97-AF65-F5344CB8AC3E}">
        <p14:creationId xmlns:p14="http://schemas.microsoft.com/office/powerpoint/2010/main" xmlns="" val="4129671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655128"/>
          <a:ext cx="7820527" cy="207904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7904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261390781"/>
              </p:ext>
            </p:extLst>
          </p:nvPr>
        </p:nvGraphicFramePr>
        <p:xfrm>
          <a:off x="303804" y="1481327"/>
          <a:ext cx="8556731" cy="4409956"/>
        </p:xfrm>
        <a:graphic>
          <a:graphicData uri="http://schemas.openxmlformats.org/drawingml/2006/table">
            <a:tbl>
              <a:tblPr firstRow="1" firstCol="1" bandRow="1">
                <a:tableStyleId>{5C22544A-7EE6-4342-B048-85BDC9FD1C3A}</a:tableStyleId>
              </a:tblPr>
              <a:tblGrid>
                <a:gridCol w="992546">
                  <a:extLst>
                    <a:ext uri="{9D8B030D-6E8A-4147-A177-3AD203B41FA5}">
                      <a16:colId xmlns:a16="http://schemas.microsoft.com/office/drawing/2014/main" xmlns="" val="2312567240"/>
                    </a:ext>
                  </a:extLst>
                </a:gridCol>
                <a:gridCol w="1871917">
                  <a:extLst>
                    <a:ext uri="{9D8B030D-6E8A-4147-A177-3AD203B41FA5}">
                      <a16:colId xmlns:a16="http://schemas.microsoft.com/office/drawing/2014/main" xmlns="" val="2130906948"/>
                    </a:ext>
                  </a:extLst>
                </a:gridCol>
                <a:gridCol w="1085169">
                  <a:extLst>
                    <a:ext uri="{9D8B030D-6E8A-4147-A177-3AD203B41FA5}">
                      <a16:colId xmlns:a16="http://schemas.microsoft.com/office/drawing/2014/main" xmlns="" val="1832852171"/>
                    </a:ext>
                  </a:extLst>
                </a:gridCol>
                <a:gridCol w="802880">
                  <a:extLst>
                    <a:ext uri="{9D8B030D-6E8A-4147-A177-3AD203B41FA5}">
                      <a16:colId xmlns:a16="http://schemas.microsoft.com/office/drawing/2014/main" xmlns="" val="1657184001"/>
                    </a:ext>
                  </a:extLst>
                </a:gridCol>
                <a:gridCol w="900773">
                  <a:extLst>
                    <a:ext uri="{9D8B030D-6E8A-4147-A177-3AD203B41FA5}">
                      <a16:colId xmlns:a16="http://schemas.microsoft.com/office/drawing/2014/main" xmlns="" val="282600991"/>
                    </a:ext>
                  </a:extLst>
                </a:gridCol>
                <a:gridCol w="753134">
                  <a:extLst>
                    <a:ext uri="{9D8B030D-6E8A-4147-A177-3AD203B41FA5}">
                      <a16:colId xmlns:a16="http://schemas.microsoft.com/office/drawing/2014/main" xmlns="" val="3072688960"/>
                    </a:ext>
                  </a:extLst>
                </a:gridCol>
                <a:gridCol w="753134">
                  <a:extLst>
                    <a:ext uri="{9D8B030D-6E8A-4147-A177-3AD203B41FA5}">
                      <a16:colId xmlns:a16="http://schemas.microsoft.com/office/drawing/2014/main" xmlns="" val="1921787872"/>
                    </a:ext>
                  </a:extLst>
                </a:gridCol>
                <a:gridCol w="645543">
                  <a:extLst>
                    <a:ext uri="{9D8B030D-6E8A-4147-A177-3AD203B41FA5}">
                      <a16:colId xmlns:a16="http://schemas.microsoft.com/office/drawing/2014/main" xmlns="" val="2353010069"/>
                    </a:ext>
                  </a:extLst>
                </a:gridCol>
                <a:gridCol w="163835">
                  <a:extLst>
                    <a:ext uri="{9D8B030D-6E8A-4147-A177-3AD203B41FA5}">
                      <a16:colId xmlns:a16="http://schemas.microsoft.com/office/drawing/2014/main" xmlns="" val="2908818391"/>
                    </a:ext>
                  </a:extLst>
                </a:gridCol>
                <a:gridCol w="587800">
                  <a:extLst>
                    <a:ext uri="{9D8B030D-6E8A-4147-A177-3AD203B41FA5}">
                      <a16:colId xmlns:a16="http://schemas.microsoft.com/office/drawing/2014/main" xmlns="" val="166112100"/>
                    </a:ext>
                  </a:extLst>
                </a:gridCol>
              </a:tblGrid>
              <a:tr h="1088019">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Target as per APP</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Actual Output</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5984" marR="55984" marT="0" marB="0"/>
                </a:tc>
                <a:tc gridSpan="2">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55984" marR="55984" marT="0" marB="0"/>
                </a:tc>
                <a:tc hMerge="1">
                  <a:txBody>
                    <a:bodyPr/>
                    <a:lstStyle/>
                    <a:p>
                      <a:pPr marL="0" algn="ctr" defTabSz="457200" rtl="0" eaLnBrk="1" latinLnBrk="0" hangingPunct="1">
                        <a:lnSpc>
                          <a:spcPct val="107000"/>
                        </a:lnSpc>
                        <a:spcAft>
                          <a:spcPts val="0"/>
                        </a:spcAft>
                      </a:pP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5984" marR="55984" marT="0" marB="0"/>
                </a:tc>
                <a:extLst>
                  <a:ext uri="{0D108BD9-81ED-4DB2-BD59-A6C34878D82A}">
                    <a16:rowId xmlns:a16="http://schemas.microsoft.com/office/drawing/2014/main" xmlns="" val="2922118247"/>
                  </a:ext>
                </a:extLst>
              </a:tr>
              <a:tr h="315814">
                <a:tc>
                  <a:txBody>
                    <a:bodyPr/>
                    <a:lstStyle/>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55984" marR="55984" marT="0" marB="0"/>
                </a:tc>
                <a:tc gridSpan="9">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Administration of Superior Courts</a:t>
                      </a:r>
                    </a:p>
                  </a:txBody>
                  <a:tcPr marL="55984" marR="55984"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77720324"/>
                  </a:ext>
                </a:extLst>
              </a:tr>
              <a:tr h="980955">
                <a:tc rowSpan="3">
                  <a:txBody>
                    <a:bodyPr/>
                    <a:lstStyle/>
                    <a:p>
                      <a:pPr marL="0" algn="l" defTabSz="457200" rtl="0" eaLnBrk="1" latinLnBrk="0" hangingPunct="1">
                        <a:lnSpc>
                          <a:spcPct val="107000"/>
                        </a:lnSpc>
                        <a:spcAft>
                          <a:spcPts val="0"/>
                        </a:spcAft>
                      </a:pPr>
                      <a:r>
                        <a:rPr lang="en-ZA" sz="1100" dirty="0"/>
                        <a:t>Improved court Efficiency</a:t>
                      </a:r>
                      <a:endParaRPr lang="en-ZA" sz="1100" b="0" kern="1200" dirty="0">
                        <a:solidFill>
                          <a:schemeClr val="tx1"/>
                        </a:solidFill>
                        <a:effectLst/>
                        <a:latin typeface="+mn-lt"/>
                        <a:ea typeface="+mn-ea"/>
                        <a:cs typeface="+mn-cs"/>
                      </a:endParaRPr>
                    </a:p>
                  </a:txBody>
                  <a:tcPr marL="55984" marR="55984"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monitoring reports on law reporting project produced</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4</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0</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None</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55984" marR="55984" marT="0" marB="0"/>
                </a:tc>
                <a:tc gridSpan="2">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5984" marR="55984" marT="0" marB="0">
                    <a:solidFill>
                      <a:srgbClr val="00B050"/>
                    </a:solidFill>
                  </a:tcPr>
                </a:tc>
                <a:tc hMerge="1">
                  <a:txBody>
                    <a:bodyPr/>
                    <a:lstStyle/>
                    <a:p>
                      <a:endParaRPr lang="en-ZA"/>
                    </a:p>
                  </a:txBody>
                  <a:tcPr/>
                </a:tc>
                <a:extLst>
                  <a:ext uri="{0D108BD9-81ED-4DB2-BD59-A6C34878D82A}">
                    <a16:rowId xmlns:a16="http://schemas.microsoft.com/office/drawing/2014/main" xmlns="" val="1625628197"/>
                  </a:ext>
                </a:extLst>
              </a:tr>
              <a:tr h="1044213">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a:solidFill>
                            <a:schemeClr val="tx1"/>
                          </a:solidFill>
                          <a:effectLst/>
                          <a:latin typeface="+mn-lt"/>
                          <a:ea typeface="+mn-ea"/>
                          <a:cs typeface="+mn-cs"/>
                        </a:rPr>
                        <a:t>Number of Judicial Case Flow Management Performance reports produced</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4</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0</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None</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55984" marR="55984" marT="0" marB="0"/>
                </a:tc>
                <a:tc gridSpan="2">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5984" marR="55984" marT="0" marB="0">
                    <a:solidFill>
                      <a:srgbClr val="00B050"/>
                    </a:solidFill>
                  </a:tcPr>
                </a:tc>
                <a:tc hMerge="1">
                  <a:txBody>
                    <a:bodyPr/>
                    <a:lstStyle/>
                    <a:p>
                      <a:endParaRPr lang="en-ZA"/>
                    </a:p>
                  </a:txBody>
                  <a:tcPr/>
                </a:tc>
                <a:extLst>
                  <a:ext uri="{0D108BD9-81ED-4DB2-BD59-A6C34878D82A}">
                    <a16:rowId xmlns:a16="http://schemas.microsoft.com/office/drawing/2014/main" xmlns="" val="2681678608"/>
                  </a:ext>
                </a:extLst>
              </a:tr>
              <a:tr h="980955">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reports on enhancement of court order integrity produced</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4</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0</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None</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55984" marR="55984" marT="0" marB="0"/>
                </a:tc>
                <a:tc gridSpan="2">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5984" marR="55984" marT="0" marB="0">
                    <a:solidFill>
                      <a:srgbClr val="00B050"/>
                    </a:solidFill>
                  </a:tcPr>
                </a:tc>
                <a:tc hMerge="1">
                  <a:txBody>
                    <a:bodyPr/>
                    <a:lstStyle/>
                    <a:p>
                      <a:endParaRPr lang="en-ZA"/>
                    </a:p>
                  </a:txBody>
                  <a:tcPr/>
                </a:tc>
                <a:extLst>
                  <a:ext uri="{0D108BD9-81ED-4DB2-BD59-A6C34878D82A}">
                    <a16:rowId xmlns:a16="http://schemas.microsoft.com/office/drawing/2014/main" xmlns="" val="3472399832"/>
                  </a:ext>
                </a:extLst>
              </a:tr>
            </a:tbl>
          </a:graphicData>
        </a:graphic>
      </p:graphicFrame>
      <p:sp>
        <p:nvSpPr>
          <p:cNvPr id="6" name="Subtitle 2"/>
          <p:cNvSpPr txBox="1">
            <a:spLocks/>
          </p:cNvSpPr>
          <p:nvPr/>
        </p:nvSpPr>
        <p:spPr>
          <a:xfrm>
            <a:off x="303805" y="498141"/>
            <a:ext cx="7773395" cy="696996"/>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2000" b="1" dirty="0">
                <a:latin typeface="Arial" panose="020B0604020202020204" pitchFamily="34" charset="0"/>
                <a:cs typeface="Arial" panose="020B0604020202020204" pitchFamily="34" charset="0"/>
              </a:rPr>
              <a:t>PROGRAMME 2: PERFORMANCE AGAINST SET TARGETS (CONT…)</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29</a:t>
            </a:fld>
            <a:endParaRPr lang="en-US"/>
          </a:p>
        </p:txBody>
      </p:sp>
    </p:spTree>
    <p:extLst>
      <p:ext uri="{BB962C8B-B14F-4D97-AF65-F5344CB8AC3E}">
        <p14:creationId xmlns:p14="http://schemas.microsoft.com/office/powerpoint/2010/main" xmlns="" val="189471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a:t>
            </a:fld>
            <a:endParaRPr lang="en-US"/>
          </a:p>
        </p:txBody>
      </p:sp>
      <p:sp>
        <p:nvSpPr>
          <p:cNvPr id="3" name="Rectangle 2"/>
          <p:cNvSpPr/>
          <p:nvPr/>
        </p:nvSpPr>
        <p:spPr>
          <a:xfrm>
            <a:off x="484481" y="522952"/>
            <a:ext cx="7394245" cy="446276"/>
          </a:xfrm>
          <a:prstGeom prst="rect">
            <a:avLst/>
          </a:prstGeom>
          <a:solidFill>
            <a:schemeClr val="tx2">
              <a:lumMod val="40000"/>
              <a:lumOff val="60000"/>
            </a:schemeClr>
          </a:solidFill>
        </p:spPr>
        <p:txBody>
          <a:bodyPr vert="horz" lIns="91440" tIns="45720" rIns="91440" bIns="45720" rtlCol="0">
            <a:noAutofit/>
          </a:bodyPr>
          <a:lstStyle/>
          <a:p>
            <a:pPr>
              <a:spcBef>
                <a:spcPct val="20000"/>
              </a:spcBef>
              <a:buFont typeface="Arial"/>
              <a:buNone/>
            </a:pPr>
            <a:r>
              <a:rPr lang="en-ZA" sz="2400" b="1" dirty="0">
                <a:solidFill>
                  <a:schemeClr val="tx1"/>
                </a:solidFill>
                <a:latin typeface="Arial" pitchFamily="34" charset="0"/>
                <a:cs typeface="Arial" pitchFamily="34" charset="0"/>
              </a:rPr>
              <a:t>PURPOSE OF THE PRESENTATION</a:t>
            </a:r>
          </a:p>
        </p:txBody>
      </p:sp>
      <p:sp>
        <p:nvSpPr>
          <p:cNvPr id="4" name="Rectangle 3"/>
          <p:cNvSpPr/>
          <p:nvPr/>
        </p:nvSpPr>
        <p:spPr>
          <a:xfrm>
            <a:off x="484480" y="1306980"/>
            <a:ext cx="8332949" cy="5016758"/>
          </a:xfrm>
          <a:prstGeom prst="rect">
            <a:avLst/>
          </a:prstGeom>
        </p:spPr>
        <p:txBody>
          <a:bodyPr wrap="square">
            <a:spAutoFit/>
          </a:bodyPr>
          <a:lstStyle/>
          <a:p>
            <a:pPr>
              <a:defRPr/>
            </a:pPr>
            <a:r>
              <a:rPr lang="en-US" altLang="en-US" sz="2000" dirty="0">
                <a:latin typeface="Arial" charset="0"/>
                <a:cs typeface="Arial" charset="0"/>
              </a:rPr>
              <a:t>To present to the Portfolio Committee on Justice and Correctional Services:</a:t>
            </a:r>
          </a:p>
          <a:p>
            <a:pPr>
              <a:defRPr/>
            </a:pPr>
            <a:endParaRPr lang="en-US" altLang="en-US" sz="2000" dirty="0">
              <a:latin typeface="Arial" charset="0"/>
              <a:cs typeface="Arial" charset="0"/>
            </a:endParaRPr>
          </a:p>
          <a:p>
            <a:pPr marL="800100" lvl="1" indent="-342900">
              <a:buFont typeface="Wingdings" panose="05000000000000000000" pitchFamily="2" charset="2"/>
              <a:buChar char="q"/>
              <a:defRPr/>
            </a:pPr>
            <a:r>
              <a:rPr lang="en-US" altLang="en-US" sz="2000" dirty="0">
                <a:latin typeface="Arial" charset="0"/>
                <a:cs typeface="Arial" charset="0"/>
              </a:rPr>
              <a:t>The 1</a:t>
            </a:r>
            <a:r>
              <a:rPr lang="en-US" altLang="en-US" sz="2000" baseline="30000" dirty="0">
                <a:latin typeface="Arial" charset="0"/>
                <a:cs typeface="Arial" charset="0"/>
              </a:rPr>
              <a:t>st</a:t>
            </a:r>
            <a:r>
              <a:rPr lang="en-US" altLang="en-US" sz="2000" dirty="0">
                <a:latin typeface="Arial" charset="0"/>
                <a:cs typeface="Arial" charset="0"/>
              </a:rPr>
              <a:t> quarter Performance Report 2021/22 FY (non-financial performance information); and</a:t>
            </a:r>
          </a:p>
          <a:p>
            <a:pPr marL="800100" lvl="1" indent="-342900">
              <a:buFont typeface="Wingdings" panose="05000000000000000000" pitchFamily="2" charset="2"/>
              <a:buChar char="q"/>
              <a:defRPr/>
            </a:pPr>
            <a:endParaRPr lang="en-US" altLang="en-US" sz="2000" dirty="0">
              <a:latin typeface="Arial" charset="0"/>
              <a:cs typeface="Arial" charset="0"/>
            </a:endParaRPr>
          </a:p>
          <a:p>
            <a:pPr marL="800100" lvl="1" indent="-342900">
              <a:buFont typeface="Wingdings" panose="05000000000000000000" pitchFamily="2" charset="2"/>
              <a:buChar char="q"/>
              <a:defRPr/>
            </a:pPr>
            <a:r>
              <a:rPr lang="en-US" altLang="en-US" sz="2000" dirty="0">
                <a:latin typeface="Arial" charset="0"/>
                <a:cs typeface="Arial" charset="0"/>
              </a:rPr>
              <a:t>The 1</a:t>
            </a:r>
            <a:r>
              <a:rPr lang="en-US" altLang="en-US" sz="2000" baseline="30000" dirty="0">
                <a:latin typeface="Arial" charset="0"/>
                <a:cs typeface="Arial" charset="0"/>
              </a:rPr>
              <a:t>st</a:t>
            </a:r>
            <a:r>
              <a:rPr lang="en-US" altLang="en-US" sz="2000" dirty="0">
                <a:latin typeface="Arial" charset="0"/>
                <a:cs typeface="Arial" charset="0"/>
              </a:rPr>
              <a:t> quarter financial information 2021/22 FY.</a:t>
            </a:r>
          </a:p>
          <a:p>
            <a:pPr lvl="1">
              <a:buFont typeface="Wingdings" panose="05000000000000000000" pitchFamily="2" charset="2"/>
              <a:buChar char="q"/>
              <a:defRPr/>
            </a:pPr>
            <a:endParaRPr lang="en-US" altLang="en-US" sz="2000" dirty="0">
              <a:latin typeface="Arial" charset="0"/>
              <a:cs typeface="Arial" charset="0"/>
            </a:endParaRPr>
          </a:p>
          <a:p>
            <a:pPr lvl="1" algn="ctr">
              <a:defRPr/>
            </a:pPr>
            <a:r>
              <a:rPr lang="en-US" altLang="en-US" sz="2000" b="1" dirty="0">
                <a:latin typeface="Arial" charset="0"/>
                <a:cs typeface="Arial" charset="0"/>
              </a:rPr>
              <a:t>AND</a:t>
            </a:r>
          </a:p>
          <a:p>
            <a:pPr lvl="1">
              <a:defRPr/>
            </a:pPr>
            <a:endParaRPr lang="en-US" altLang="en-US" sz="2000" dirty="0">
              <a:latin typeface="Arial" charset="0"/>
              <a:cs typeface="Arial" charset="0"/>
            </a:endParaRPr>
          </a:p>
          <a:p>
            <a:pPr marL="800100" lvl="1" indent="-342900">
              <a:buFont typeface="Wingdings" panose="05000000000000000000" pitchFamily="2" charset="2"/>
              <a:buChar char="q"/>
              <a:defRPr/>
            </a:pPr>
            <a:r>
              <a:rPr lang="en-US" altLang="en-US" sz="2000" dirty="0">
                <a:latin typeface="Arial" charset="0"/>
                <a:cs typeface="Arial" charset="0"/>
              </a:rPr>
              <a:t>The 2</a:t>
            </a:r>
            <a:r>
              <a:rPr lang="en-US" altLang="en-US" sz="2000" baseline="30000" dirty="0">
                <a:latin typeface="Arial" charset="0"/>
                <a:cs typeface="Arial" charset="0"/>
              </a:rPr>
              <a:t>nd</a:t>
            </a:r>
            <a:r>
              <a:rPr lang="en-US" altLang="en-US" sz="2000" dirty="0">
                <a:latin typeface="Arial" charset="0"/>
                <a:cs typeface="Arial" charset="0"/>
              </a:rPr>
              <a:t> quarter Performance Report 2021/22 FY (non-financial performance information); and</a:t>
            </a:r>
          </a:p>
          <a:p>
            <a:pPr marL="800100" lvl="1" indent="-342900">
              <a:buFont typeface="Wingdings" panose="05000000000000000000" pitchFamily="2" charset="2"/>
              <a:buChar char="q"/>
              <a:defRPr/>
            </a:pPr>
            <a:endParaRPr lang="en-US" altLang="en-US" sz="2000" dirty="0">
              <a:latin typeface="Arial" charset="0"/>
              <a:cs typeface="Arial" charset="0"/>
            </a:endParaRPr>
          </a:p>
          <a:p>
            <a:pPr marL="800100" lvl="1" indent="-342900">
              <a:buFont typeface="Wingdings" panose="05000000000000000000" pitchFamily="2" charset="2"/>
              <a:buChar char="q"/>
              <a:defRPr/>
            </a:pPr>
            <a:r>
              <a:rPr lang="en-US" altLang="en-US" sz="2000" dirty="0">
                <a:latin typeface="Arial" charset="0"/>
                <a:cs typeface="Arial" charset="0"/>
              </a:rPr>
              <a:t>The 2</a:t>
            </a:r>
            <a:r>
              <a:rPr lang="en-US" altLang="en-US" sz="2000" baseline="30000" dirty="0">
                <a:latin typeface="Arial" charset="0"/>
                <a:cs typeface="Arial" charset="0"/>
              </a:rPr>
              <a:t>nd</a:t>
            </a:r>
            <a:r>
              <a:rPr lang="en-US" altLang="en-US" sz="2000" dirty="0">
                <a:latin typeface="Arial" charset="0"/>
                <a:cs typeface="Arial" charset="0"/>
              </a:rPr>
              <a:t> quarter financial information 2021/22 FY.</a:t>
            </a:r>
          </a:p>
          <a:p>
            <a:pPr lvl="1">
              <a:defRPr/>
            </a:pPr>
            <a:endParaRPr lang="en-US" altLang="en-US" sz="2000" dirty="0">
              <a:latin typeface="Arial" charset="0"/>
              <a:cs typeface="Arial" charset="0"/>
            </a:endParaRPr>
          </a:p>
          <a:p>
            <a:pPr lvl="1">
              <a:buFont typeface="Wingdings" panose="05000000000000000000" pitchFamily="2" charset="2"/>
              <a:buChar char="q"/>
              <a:defRPr/>
            </a:pPr>
            <a:endParaRPr lang="en-US" sz="2000" dirty="0">
              <a:latin typeface="Avenir Light"/>
              <a:cs typeface="Avenir Light"/>
            </a:endParaRPr>
          </a:p>
        </p:txBody>
      </p:sp>
    </p:spTree>
    <p:extLst>
      <p:ext uri="{BB962C8B-B14F-4D97-AF65-F5344CB8AC3E}">
        <p14:creationId xmlns:p14="http://schemas.microsoft.com/office/powerpoint/2010/main" xmlns="" val="4084269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30</a:t>
            </a:fld>
            <a:endParaRPr lang="en-US"/>
          </a:p>
        </p:txBody>
      </p:sp>
      <p:sp>
        <p:nvSpPr>
          <p:cNvPr id="3" name="Subtitle 2"/>
          <p:cNvSpPr txBox="1">
            <a:spLocks/>
          </p:cNvSpPr>
          <p:nvPr/>
        </p:nvSpPr>
        <p:spPr>
          <a:xfrm>
            <a:off x="744672" y="1828800"/>
            <a:ext cx="7673158" cy="3172691"/>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3:</a:t>
            </a:r>
          </a:p>
          <a:p>
            <a:pPr marL="0" indent="0" algn="ctr">
              <a:buNone/>
            </a:pPr>
            <a:r>
              <a:rPr lang="en-US" altLang="en-US" sz="2800" b="1" dirty="0">
                <a:latin typeface="Arial" panose="020B0604020202020204" pitchFamily="34" charset="0"/>
                <a:cs typeface="Arial" panose="020B0604020202020204" pitchFamily="34" charset="0"/>
              </a:rPr>
              <a:t> </a:t>
            </a:r>
          </a:p>
          <a:p>
            <a:pPr marL="0" indent="0" algn="ctr">
              <a:buNone/>
            </a:pPr>
            <a:r>
              <a:rPr lang="en-US" altLang="en-US" sz="2800" b="1" dirty="0">
                <a:latin typeface="Arial" panose="020B0604020202020204" pitchFamily="34" charset="0"/>
                <a:cs typeface="Arial" panose="020B0604020202020204" pitchFamily="34" charset="0"/>
              </a:rPr>
              <a:t>JUDICIAL EDUCATION AND SUPPORT</a:t>
            </a: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172178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6" y="597218"/>
            <a:ext cx="7694178"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3: JUDICIAL EDUCATION AND SUPPORT      </a:t>
            </a:r>
          </a:p>
        </p:txBody>
      </p:sp>
      <p:sp>
        <p:nvSpPr>
          <p:cNvPr id="4" name="Rectangle 3"/>
          <p:cNvSpPr/>
          <p:nvPr/>
        </p:nvSpPr>
        <p:spPr>
          <a:xfrm>
            <a:off x="303805" y="1645921"/>
            <a:ext cx="8252365" cy="455446"/>
          </a:xfrm>
          <a:prstGeom prst="rect">
            <a:avLst/>
          </a:prstGeom>
        </p:spPr>
        <p:txBody>
          <a:bodyPr wrap="square">
            <a:spAutoFit/>
          </a:bodyPr>
          <a:lstStyle/>
          <a:p>
            <a:pPr>
              <a:lnSpc>
                <a:spcPct val="150000"/>
              </a:lnSpc>
            </a:pPr>
            <a:r>
              <a:rPr lang="en-US" dirty="0">
                <a:latin typeface="Arial Narrow" panose="020B0606020202030204" pitchFamily="34" charset="0"/>
              </a:rPr>
              <a:t>. </a:t>
            </a:r>
            <a:endParaRPr lang="en-ZA" dirty="0">
              <a:latin typeface="Arial Narrow" panose="020B0606020202030204" pitchFamily="34" charset="0"/>
            </a:endParaRPr>
          </a:p>
        </p:txBody>
      </p:sp>
      <p:sp>
        <p:nvSpPr>
          <p:cNvPr id="5" name="Rectangle 4"/>
          <p:cNvSpPr/>
          <p:nvPr/>
        </p:nvSpPr>
        <p:spPr>
          <a:xfrm>
            <a:off x="468906" y="4394199"/>
            <a:ext cx="8252364" cy="854080"/>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100" b="1" dirty="0">
                <a:latin typeface="Arial Narrow" panose="020B0606020202030204" pitchFamily="34" charset="0"/>
              </a:rPr>
              <a:t>SAJEI </a:t>
            </a:r>
            <a:r>
              <a:rPr lang="en-US" sz="1100" dirty="0">
                <a:latin typeface="Arial Narrow" panose="020B0606020202030204" pitchFamily="34" charset="0"/>
              </a:rPr>
              <a:t>had 1 planned quarterly target and it was achieved.</a:t>
            </a:r>
            <a:endParaRPr lang="en-ZA" sz="1100" dirty="0">
              <a:latin typeface="Arial Narrow" panose="020B0606020202030204" pitchFamily="34" charset="0"/>
            </a:endParaRPr>
          </a:p>
          <a:p>
            <a:pPr marL="285750" indent="-285750">
              <a:lnSpc>
                <a:spcPct val="150000"/>
              </a:lnSpc>
              <a:buFont typeface="Wingdings" panose="05000000000000000000" pitchFamily="2" charset="2"/>
              <a:buChar char="q"/>
            </a:pPr>
            <a:r>
              <a:rPr lang="en-ZA" sz="1100" b="1" dirty="0">
                <a:latin typeface="Arial Narrow" panose="020B0606020202030204" pitchFamily="34" charset="0"/>
              </a:rPr>
              <a:t>Judicial Policy, Research and Support</a:t>
            </a:r>
            <a:r>
              <a:rPr lang="en-ZA" sz="1100" dirty="0">
                <a:latin typeface="Arial Narrow" panose="020B0606020202030204" pitchFamily="34" charset="0"/>
              </a:rPr>
              <a:t> had 1 planned quarterly target and it was achieved. </a:t>
            </a:r>
          </a:p>
          <a:p>
            <a:pPr marL="285750" indent="-285750">
              <a:lnSpc>
                <a:spcPct val="150000"/>
              </a:lnSpc>
              <a:buFont typeface="Wingdings" panose="05000000000000000000" pitchFamily="2" charset="2"/>
              <a:buChar char="q"/>
            </a:pPr>
            <a:r>
              <a:rPr lang="en-ZA" sz="1100" b="1" dirty="0">
                <a:latin typeface="Arial Narrow" panose="020B0606020202030204" pitchFamily="34" charset="0"/>
              </a:rPr>
              <a:t>Judicial Service Commission</a:t>
            </a:r>
            <a:r>
              <a:rPr lang="en-ZA" sz="1100" dirty="0">
                <a:latin typeface="Arial Narrow" panose="020B0606020202030204" pitchFamily="34" charset="0"/>
              </a:rPr>
              <a:t> had 1 planned quarterly target and it was achieved. </a:t>
            </a:r>
            <a:endParaRPr lang="en-US" sz="1100" dirty="0">
              <a:latin typeface="Arial Narrow" panose="020B0606020202030204" pitchFamily="34" charset="0"/>
            </a:endParaRPr>
          </a:p>
        </p:txBody>
      </p:sp>
      <p:graphicFrame>
        <p:nvGraphicFramePr>
          <p:cNvPr id="7" name="Chart 6"/>
          <p:cNvGraphicFramePr/>
          <p:nvPr/>
        </p:nvGraphicFramePr>
        <p:xfrm>
          <a:off x="407263" y="1215159"/>
          <a:ext cx="8375649" cy="309649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31</a:t>
            </a:fld>
            <a:endParaRPr lang="en-US"/>
          </a:p>
        </p:txBody>
      </p:sp>
    </p:spTree>
    <p:extLst>
      <p:ext uri="{BB962C8B-B14F-4D97-AF65-F5344CB8AC3E}">
        <p14:creationId xmlns:p14="http://schemas.microsoft.com/office/powerpoint/2010/main" xmlns="" val="214703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88968" y="532899"/>
            <a:ext cx="7747748" cy="485776"/>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3: TARGETS ACHIEVED AND NOT ACHIEVED </a:t>
            </a:r>
            <a:r>
              <a:rPr lang="en-US" sz="1800" b="1" dirty="0">
                <a:solidFill>
                  <a:srgbClr val="00B0F0"/>
                </a:solidFill>
                <a:latin typeface="Avenir Black"/>
                <a:cs typeface="Avenir Black"/>
              </a:rPr>
              <a:t>     </a:t>
            </a: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99259405"/>
              </p:ext>
            </p:extLst>
          </p:nvPr>
        </p:nvGraphicFramePr>
        <p:xfrm>
          <a:off x="203202" y="1240403"/>
          <a:ext cx="8510770" cy="4769860"/>
        </p:xfrm>
        <a:graphic>
          <a:graphicData uri="http://schemas.openxmlformats.org/drawingml/2006/table">
            <a:tbl>
              <a:tblPr firstRow="1" firstCol="1" bandRow="1">
                <a:tableStyleId>{5C22544A-7EE6-4342-B048-85BDC9FD1C3A}</a:tableStyleId>
              </a:tblPr>
              <a:tblGrid>
                <a:gridCol w="1033264">
                  <a:extLst>
                    <a:ext uri="{9D8B030D-6E8A-4147-A177-3AD203B41FA5}">
                      <a16:colId xmlns:a16="http://schemas.microsoft.com/office/drawing/2014/main" xmlns="" val="2498659139"/>
                    </a:ext>
                  </a:extLst>
                </a:gridCol>
                <a:gridCol w="1033264">
                  <a:extLst>
                    <a:ext uri="{9D8B030D-6E8A-4147-A177-3AD203B41FA5}">
                      <a16:colId xmlns:a16="http://schemas.microsoft.com/office/drawing/2014/main" xmlns="" val="1997290278"/>
                    </a:ext>
                  </a:extLst>
                </a:gridCol>
                <a:gridCol w="972485">
                  <a:extLst>
                    <a:ext uri="{9D8B030D-6E8A-4147-A177-3AD203B41FA5}">
                      <a16:colId xmlns:a16="http://schemas.microsoft.com/office/drawing/2014/main" xmlns="" val="659401400"/>
                    </a:ext>
                  </a:extLst>
                </a:gridCol>
                <a:gridCol w="972485">
                  <a:extLst>
                    <a:ext uri="{9D8B030D-6E8A-4147-A177-3AD203B41FA5}">
                      <a16:colId xmlns:a16="http://schemas.microsoft.com/office/drawing/2014/main" xmlns="" val="3480598726"/>
                    </a:ext>
                  </a:extLst>
                </a:gridCol>
                <a:gridCol w="972485">
                  <a:extLst>
                    <a:ext uri="{9D8B030D-6E8A-4147-A177-3AD203B41FA5}">
                      <a16:colId xmlns:a16="http://schemas.microsoft.com/office/drawing/2014/main" xmlns="" val="3108218191"/>
                    </a:ext>
                  </a:extLst>
                </a:gridCol>
                <a:gridCol w="850924">
                  <a:extLst>
                    <a:ext uri="{9D8B030D-6E8A-4147-A177-3AD203B41FA5}">
                      <a16:colId xmlns:a16="http://schemas.microsoft.com/office/drawing/2014/main" xmlns="" val="3214719646"/>
                    </a:ext>
                  </a:extLst>
                </a:gridCol>
                <a:gridCol w="974015">
                  <a:extLst>
                    <a:ext uri="{9D8B030D-6E8A-4147-A177-3AD203B41FA5}">
                      <a16:colId xmlns:a16="http://schemas.microsoft.com/office/drawing/2014/main" xmlns="" val="1783960530"/>
                    </a:ext>
                  </a:extLst>
                </a:gridCol>
                <a:gridCol w="972485">
                  <a:extLst>
                    <a:ext uri="{9D8B030D-6E8A-4147-A177-3AD203B41FA5}">
                      <a16:colId xmlns:a16="http://schemas.microsoft.com/office/drawing/2014/main" xmlns="" val="1420123021"/>
                    </a:ext>
                  </a:extLst>
                </a:gridCol>
                <a:gridCol w="729363">
                  <a:extLst>
                    <a:ext uri="{9D8B030D-6E8A-4147-A177-3AD203B41FA5}">
                      <a16:colId xmlns:a16="http://schemas.microsoft.com/office/drawing/2014/main" xmlns="" val="3838031465"/>
                    </a:ext>
                  </a:extLst>
                </a:gridCol>
              </a:tblGrid>
              <a:tr h="937624">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Target as per APP</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xmlns="" val="4194275684"/>
                  </a:ext>
                </a:extLst>
              </a:tr>
              <a:tr h="187525">
                <a:tc>
                  <a:txBody>
                    <a:bodyPr/>
                    <a:lstStyle/>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68580" marR="68580" marT="0" marB="0"/>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South African Judicial Education Institute (SAJEI)</a:t>
                      </a: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26102808"/>
                  </a:ext>
                </a:extLst>
              </a:tr>
              <a:tr h="2250295">
                <a:tc rowSpan="2">
                  <a:txBody>
                    <a:bodyPr/>
                    <a:lstStyle/>
                    <a:p>
                      <a:pPr marL="0" algn="l" defTabSz="457200" rtl="0" eaLnBrk="1" latinLnBrk="0" hangingPunct="1">
                        <a:lnSpc>
                          <a:spcPct val="107000"/>
                        </a:lnSpc>
                        <a:spcAft>
                          <a:spcPts val="0"/>
                        </a:spcAft>
                      </a:pPr>
                      <a:r>
                        <a:rPr lang="en-ZA" sz="1100" dirty="0"/>
                        <a:t>Enhanced judicial performance</a:t>
                      </a:r>
                      <a:endParaRPr lang="en-ZA" sz="1100" b="0" kern="1200" dirty="0">
                        <a:solidFill>
                          <a:schemeClr val="tx1"/>
                        </a:solidFill>
                        <a:effectLst/>
                        <a:latin typeface="+mn-lt"/>
                        <a:ea typeface="+mn-ea"/>
                        <a:cs typeface="+mn-cs"/>
                      </a:endParaRPr>
                    </a:p>
                  </a:txBody>
                  <a:tcPr marL="68580" marR="68580"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judicial education courses conducted</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105</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20</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34</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14</a:t>
                      </a: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6 additional training needs submitted by clusters and Newly appointed Senior Magistrates Training Programme comprising of 8 courses conducted</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68580" marR="68580" marT="0" marB="0">
                    <a:solidFill>
                      <a:srgbClr val="00B050"/>
                    </a:solidFill>
                  </a:tcPr>
                </a:tc>
                <a:extLst>
                  <a:ext uri="{0D108BD9-81ED-4DB2-BD59-A6C34878D82A}">
                    <a16:rowId xmlns:a16="http://schemas.microsoft.com/office/drawing/2014/main" xmlns="" val="270315828"/>
                  </a:ext>
                </a:extLst>
              </a:tr>
              <a:tr h="1312673">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research monographs</a:t>
                      </a:r>
                    </a:p>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on judicial education produced</a:t>
                      </a:r>
                    </a:p>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 year</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2</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extLst>
                  <a:ext uri="{0D108BD9-81ED-4DB2-BD59-A6C34878D82A}">
                    <a16:rowId xmlns:a16="http://schemas.microsoft.com/office/drawing/2014/main" xmlns="" val="3955020454"/>
                  </a:ext>
                </a:extLst>
              </a:tr>
            </a:tbl>
          </a:graphicData>
        </a:graphic>
      </p:graphicFrame>
      <p:sp>
        <p:nvSpPr>
          <p:cNvPr id="5" name="Slide Number Placeholder 4"/>
          <p:cNvSpPr>
            <a:spLocks noGrp="1"/>
          </p:cNvSpPr>
          <p:nvPr>
            <p:ph type="sldNum" sz="quarter" idx="12"/>
          </p:nvPr>
        </p:nvSpPr>
        <p:spPr/>
        <p:txBody>
          <a:bodyPr/>
          <a:lstStyle/>
          <a:p>
            <a:fld id="{95B883EF-6CF2-D74B-A2A9-20A9144FD555}" type="slidenum">
              <a:rPr lang="en-US" smtClean="0"/>
              <a:pPr/>
              <a:t>32</a:t>
            </a:fld>
            <a:endParaRPr lang="en-US"/>
          </a:p>
        </p:txBody>
      </p:sp>
    </p:spTree>
    <p:extLst>
      <p:ext uri="{BB962C8B-B14F-4D97-AF65-F5344CB8AC3E}">
        <p14:creationId xmlns:p14="http://schemas.microsoft.com/office/powerpoint/2010/main" xmlns="" val="373196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576441"/>
            <a:ext cx="7747748"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3: TARGETS ACHIEVED AND NOT ACHIEVED (Cont…)</a:t>
            </a:r>
            <a:r>
              <a:rPr lang="en-US" sz="1800" b="1" dirty="0">
                <a:solidFill>
                  <a:srgbClr val="00B0F0"/>
                </a:solidFill>
                <a:latin typeface="Avenir Black"/>
                <a:cs typeface="Avenir Black"/>
              </a:rPr>
              <a:t>     </a:t>
            </a: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345262786"/>
              </p:ext>
            </p:extLst>
          </p:nvPr>
        </p:nvGraphicFramePr>
        <p:xfrm>
          <a:off x="303805" y="1255618"/>
          <a:ext cx="8604153" cy="4158397"/>
        </p:xfrm>
        <a:graphic>
          <a:graphicData uri="http://schemas.openxmlformats.org/drawingml/2006/table">
            <a:tbl>
              <a:tblPr firstRow="1" firstCol="1" bandRow="1">
                <a:tableStyleId>{5C22544A-7EE6-4342-B048-85BDC9FD1C3A}</a:tableStyleId>
              </a:tblPr>
              <a:tblGrid>
                <a:gridCol w="1031125">
                  <a:extLst>
                    <a:ext uri="{9D8B030D-6E8A-4147-A177-3AD203B41FA5}">
                      <a16:colId xmlns:a16="http://schemas.microsoft.com/office/drawing/2014/main" xmlns="" val="4137820713"/>
                    </a:ext>
                  </a:extLst>
                </a:gridCol>
                <a:gridCol w="1031125">
                  <a:extLst>
                    <a:ext uri="{9D8B030D-6E8A-4147-A177-3AD203B41FA5}">
                      <a16:colId xmlns:a16="http://schemas.microsoft.com/office/drawing/2014/main" xmlns="" val="3999247279"/>
                    </a:ext>
                  </a:extLst>
                </a:gridCol>
                <a:gridCol w="970474">
                  <a:extLst>
                    <a:ext uri="{9D8B030D-6E8A-4147-A177-3AD203B41FA5}">
                      <a16:colId xmlns:a16="http://schemas.microsoft.com/office/drawing/2014/main" xmlns="" val="2584351363"/>
                    </a:ext>
                  </a:extLst>
                </a:gridCol>
                <a:gridCol w="970474">
                  <a:extLst>
                    <a:ext uri="{9D8B030D-6E8A-4147-A177-3AD203B41FA5}">
                      <a16:colId xmlns:a16="http://schemas.microsoft.com/office/drawing/2014/main" xmlns="" val="1274006468"/>
                    </a:ext>
                  </a:extLst>
                </a:gridCol>
                <a:gridCol w="970474">
                  <a:extLst>
                    <a:ext uri="{9D8B030D-6E8A-4147-A177-3AD203B41FA5}">
                      <a16:colId xmlns:a16="http://schemas.microsoft.com/office/drawing/2014/main" xmlns="" val="1482366044"/>
                    </a:ext>
                  </a:extLst>
                </a:gridCol>
                <a:gridCol w="849163">
                  <a:extLst>
                    <a:ext uri="{9D8B030D-6E8A-4147-A177-3AD203B41FA5}">
                      <a16:colId xmlns:a16="http://schemas.microsoft.com/office/drawing/2014/main" xmlns="" val="2356465467"/>
                    </a:ext>
                  </a:extLst>
                </a:gridCol>
                <a:gridCol w="1082991">
                  <a:extLst>
                    <a:ext uri="{9D8B030D-6E8A-4147-A177-3AD203B41FA5}">
                      <a16:colId xmlns:a16="http://schemas.microsoft.com/office/drawing/2014/main" xmlns="" val="3339419857"/>
                    </a:ext>
                  </a:extLst>
                </a:gridCol>
                <a:gridCol w="970474">
                  <a:extLst>
                    <a:ext uri="{9D8B030D-6E8A-4147-A177-3AD203B41FA5}">
                      <a16:colId xmlns:a16="http://schemas.microsoft.com/office/drawing/2014/main" xmlns="" val="3752221287"/>
                    </a:ext>
                  </a:extLst>
                </a:gridCol>
                <a:gridCol w="727853">
                  <a:extLst>
                    <a:ext uri="{9D8B030D-6E8A-4147-A177-3AD203B41FA5}">
                      <a16:colId xmlns:a16="http://schemas.microsoft.com/office/drawing/2014/main" xmlns="" val="358854212"/>
                    </a:ext>
                  </a:extLst>
                </a:gridCol>
              </a:tblGrid>
              <a:tr h="1188160">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Target as per APP</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1 Actual Output</a:t>
                      </a:r>
                    </a:p>
                  </a:txBody>
                  <a:tcPr marL="50074" marR="50074" marT="0" marB="0"/>
                </a:tc>
                <a:tc>
                  <a:txBody>
                    <a:bodyPr/>
                    <a:lstStyle/>
                    <a:p>
                      <a:pPr marL="0" algn="ctr" defTabSz="457200" rtl="0" eaLnBrk="1" latinLnBrk="0" hangingPunct="1">
                        <a:lnSpc>
                          <a:spcPct val="107000"/>
                        </a:lnSpc>
                        <a:spcAft>
                          <a:spcPts val="0"/>
                        </a:spcAft>
                      </a:pPr>
                      <a:r>
                        <a:rPr lang="en-ZA" sz="1100" b="1" kern="1200">
                          <a:solidFill>
                            <a:schemeClr val="bg1"/>
                          </a:solidFill>
                          <a:effectLst/>
                          <a:latin typeface="+mn-lt"/>
                          <a:ea typeface="+mn-ea"/>
                          <a:cs typeface="+mn-cs"/>
                        </a:rPr>
                        <a:t>Variance</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0074" marR="50074" marT="0" marB="0"/>
                </a:tc>
                <a:extLst>
                  <a:ext uri="{0D108BD9-81ED-4DB2-BD59-A6C34878D82A}">
                    <a16:rowId xmlns:a16="http://schemas.microsoft.com/office/drawing/2014/main" xmlns="" val="606796878"/>
                  </a:ext>
                </a:extLst>
              </a:tr>
              <a:tr h="240593">
                <a:tc rowSpan="4">
                  <a:txBody>
                    <a:bodyPr/>
                    <a:lstStyle/>
                    <a:p>
                      <a:pPr marL="0" algn="l" defTabSz="457200" rtl="0" eaLnBrk="1" latinLnBrk="0" hangingPunct="1">
                        <a:lnSpc>
                          <a:spcPct val="107000"/>
                        </a:lnSpc>
                        <a:spcAft>
                          <a:spcPts val="0"/>
                        </a:spcAft>
                      </a:pPr>
                      <a:r>
                        <a:rPr lang="en-ZA" sz="1100" dirty="0"/>
                        <a:t>Enhanced judicial performance</a:t>
                      </a:r>
                      <a:endParaRPr lang="en-ZA" sz="1100" b="0" kern="1200" dirty="0">
                        <a:solidFill>
                          <a:schemeClr val="tx1"/>
                        </a:solidFill>
                        <a:effectLst/>
                        <a:latin typeface="+mn-lt"/>
                        <a:ea typeface="+mn-ea"/>
                        <a:cs typeface="+mn-cs"/>
                      </a:endParaRPr>
                    </a:p>
                  </a:txBody>
                  <a:tcPr marL="68580" marR="68580"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Judicial Policy, Research and Support</a:t>
                      </a:r>
                    </a:p>
                  </a:txBody>
                  <a:tcPr marL="50074" marR="5007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17438349"/>
                  </a:ext>
                </a:extLst>
              </a:tr>
              <a:tr h="865279">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monitoring reports on litigation produced</a:t>
                      </a:r>
                    </a:p>
                  </a:txBody>
                  <a:tcPr marL="50074" marR="5007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4</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0</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None</a:t>
                      </a:r>
                    </a:p>
                  </a:txBody>
                  <a:tcPr marL="50074" marR="5007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N/A</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0074" marR="50074" marT="0" marB="0">
                    <a:solidFill>
                      <a:srgbClr val="00B050"/>
                    </a:solidFill>
                  </a:tcPr>
                </a:tc>
                <a:extLst>
                  <a:ext uri="{0D108BD9-81ED-4DB2-BD59-A6C34878D82A}">
                    <a16:rowId xmlns:a16="http://schemas.microsoft.com/office/drawing/2014/main" xmlns="" val="1622230284"/>
                  </a:ext>
                </a:extLst>
              </a:tr>
              <a:tr h="237631">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Judicial Service Commission </a:t>
                      </a:r>
                    </a:p>
                  </a:txBody>
                  <a:tcPr marL="50074" marR="5007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391165171"/>
                  </a:ext>
                </a:extLst>
              </a:tr>
              <a:tr h="1595075">
                <a:tc vMerge="1">
                  <a:txBody>
                    <a:bodyPr/>
                    <a:lstStyle/>
                    <a:p>
                      <a:pPr marL="0" algn="l" defTabSz="457200" rtl="0" eaLnBrk="1" latinLnBrk="0" hangingPunct="1">
                        <a:lnSpc>
                          <a:spcPct val="107000"/>
                        </a:lnSpc>
                        <a:spcAft>
                          <a:spcPts val="0"/>
                        </a:spcAft>
                      </a:pPr>
                      <a:endParaRPr lang="en-ZA" sz="1100" b="1" kern="1200" dirty="0">
                        <a:solidFill>
                          <a:schemeClr val="bg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reports on judicial appointments and judicial complaints produced</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3</a:t>
                      </a:r>
                    </a:p>
                  </a:txBody>
                  <a:tcPr marL="50074" marR="5007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a:t>
                      </a:r>
                    </a:p>
                  </a:txBody>
                  <a:tcPr marL="50074" marR="5007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a:t>
                      </a:r>
                    </a:p>
                  </a:txBody>
                  <a:tcPr marL="50074" marR="5007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0</a:t>
                      </a:r>
                    </a:p>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 </a:t>
                      </a:r>
                    </a:p>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 </a:t>
                      </a:r>
                    </a:p>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 </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None</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0074" marR="50074" marT="0" marB="0">
                    <a:solidFill>
                      <a:srgbClr val="00B050"/>
                    </a:solidFill>
                  </a:tcPr>
                </a:tc>
                <a:extLst>
                  <a:ext uri="{0D108BD9-81ED-4DB2-BD59-A6C34878D82A}">
                    <a16:rowId xmlns:a16="http://schemas.microsoft.com/office/drawing/2014/main" xmlns="" val="458930016"/>
                  </a:ext>
                </a:extLst>
              </a:tr>
            </a:tbl>
          </a:graphicData>
        </a:graphic>
      </p:graphicFrame>
      <p:sp>
        <p:nvSpPr>
          <p:cNvPr id="6" name="Slide Number Placeholder 5"/>
          <p:cNvSpPr>
            <a:spLocks noGrp="1"/>
          </p:cNvSpPr>
          <p:nvPr>
            <p:ph type="sldNum" sz="quarter" idx="12"/>
          </p:nvPr>
        </p:nvSpPr>
        <p:spPr/>
        <p:txBody>
          <a:bodyPr/>
          <a:lstStyle/>
          <a:p>
            <a:fld id="{95B883EF-6CF2-D74B-A2A9-20A9144FD555}" type="slidenum">
              <a:rPr lang="en-US" smtClean="0"/>
              <a:pPr/>
              <a:t>33</a:t>
            </a:fld>
            <a:endParaRPr lang="en-US"/>
          </a:p>
        </p:txBody>
      </p:sp>
    </p:spTree>
    <p:extLst>
      <p:ext uri="{BB962C8B-B14F-4D97-AF65-F5344CB8AC3E}">
        <p14:creationId xmlns:p14="http://schemas.microsoft.com/office/powerpoint/2010/main" xmlns="" val="2605865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34</a:t>
            </a:fld>
            <a:endParaRPr lang="en-US"/>
          </a:p>
        </p:txBody>
      </p:sp>
      <p:sp>
        <p:nvSpPr>
          <p:cNvPr id="3" name="Subtitle 2"/>
          <p:cNvSpPr txBox="1">
            <a:spLocks/>
          </p:cNvSpPr>
          <p:nvPr/>
        </p:nvSpPr>
        <p:spPr>
          <a:xfrm>
            <a:off x="744672" y="2576945"/>
            <a:ext cx="7673158" cy="2424546"/>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OCJ QUARTER 2: </a:t>
            </a: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NON-FINANCIAL PERFORMANCE REPORT</a:t>
            </a:r>
            <a:endParaRPr lang="en-US" sz="2800" b="1" dirty="0">
              <a:latin typeface="Arial" panose="020B0604020202020204" pitchFamily="34" charset="0"/>
              <a:cs typeface="Arial" panose="020B0604020202020204" pitchFamily="34" charset="0"/>
            </a:endParaRPr>
          </a:p>
          <a:p>
            <a:pPr marL="0" indent="0">
              <a:buFont typeface="Arial"/>
              <a:buNone/>
            </a:pP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123709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35</a:t>
            </a:fld>
            <a:endParaRPr lang="en-US"/>
          </a:p>
        </p:txBody>
      </p:sp>
      <p:sp>
        <p:nvSpPr>
          <p:cNvPr id="6" name="Subtitle 2"/>
          <p:cNvSpPr txBox="1">
            <a:spLocks/>
          </p:cNvSpPr>
          <p:nvPr/>
        </p:nvSpPr>
        <p:spPr>
          <a:xfrm>
            <a:off x="166255" y="515012"/>
            <a:ext cx="7910945" cy="81405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buNone/>
            </a:pPr>
            <a:r>
              <a:rPr lang="en-US" sz="2000" b="1" dirty="0">
                <a:latin typeface="Arial" panose="020B0604020202020204" pitchFamily="34" charset="0"/>
                <a:cs typeface="Arial" panose="020B0604020202020204" pitchFamily="34" charset="0"/>
              </a:rPr>
              <a:t>OVERALL PERFORMANCE OF THE OCJ: </a:t>
            </a:r>
          </a:p>
          <a:p>
            <a:pPr algn="ctr">
              <a:spcBef>
                <a:spcPct val="0"/>
              </a:spcBef>
              <a:buNone/>
            </a:pPr>
            <a:r>
              <a:rPr lang="en-US" sz="2000" b="1" dirty="0">
                <a:latin typeface="Arial" panose="020B0604020202020204" pitchFamily="34" charset="0"/>
                <a:cs typeface="Arial" panose="020B0604020202020204" pitchFamily="34" charset="0"/>
              </a:rPr>
              <a:t>Q2 (2021/22 FY)</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142319489"/>
              </p:ext>
            </p:extLst>
          </p:nvPr>
        </p:nvGraphicFramePr>
        <p:xfrm>
          <a:off x="166255" y="2174503"/>
          <a:ext cx="8530788" cy="2119746"/>
        </p:xfrm>
        <a:graphic>
          <a:graphicData uri="http://schemas.openxmlformats.org/drawingml/2006/table">
            <a:tbl>
              <a:tblPr firstRow="1" bandRow="1">
                <a:tableStyleId>{5C22544A-7EE6-4342-B048-85BDC9FD1C3A}</a:tableStyleId>
              </a:tblPr>
              <a:tblGrid>
                <a:gridCol w="2843596">
                  <a:extLst>
                    <a:ext uri="{9D8B030D-6E8A-4147-A177-3AD203B41FA5}">
                      <a16:colId xmlns:a16="http://schemas.microsoft.com/office/drawing/2014/main" xmlns="" val="3982609603"/>
                    </a:ext>
                  </a:extLst>
                </a:gridCol>
                <a:gridCol w="2843596">
                  <a:extLst>
                    <a:ext uri="{9D8B030D-6E8A-4147-A177-3AD203B41FA5}">
                      <a16:colId xmlns:a16="http://schemas.microsoft.com/office/drawing/2014/main" xmlns="" val="1666284956"/>
                    </a:ext>
                  </a:extLst>
                </a:gridCol>
                <a:gridCol w="2843596">
                  <a:extLst>
                    <a:ext uri="{9D8B030D-6E8A-4147-A177-3AD203B41FA5}">
                      <a16:colId xmlns:a16="http://schemas.microsoft.com/office/drawing/2014/main" xmlns="" val="155005076"/>
                    </a:ext>
                  </a:extLst>
                </a:gridCol>
              </a:tblGrid>
              <a:tr h="721819">
                <a:tc>
                  <a:txBody>
                    <a:bodyPr/>
                    <a:lstStyle/>
                    <a:p>
                      <a:r>
                        <a:rPr lang="en-US" sz="2000" dirty="0">
                          <a:latin typeface="Avenir Black"/>
                        </a:rPr>
                        <a:t>Planned Targets </a:t>
                      </a:r>
                    </a:p>
                  </a:txBody>
                  <a:tcPr>
                    <a:solidFill>
                      <a:schemeClr val="tx2">
                        <a:lumMod val="60000"/>
                        <a:lumOff val="40000"/>
                      </a:schemeClr>
                    </a:solidFill>
                  </a:tcPr>
                </a:tc>
                <a:tc>
                  <a:txBody>
                    <a:bodyPr/>
                    <a:lstStyle/>
                    <a:p>
                      <a:r>
                        <a:rPr lang="en-US" sz="2000" dirty="0">
                          <a:latin typeface="Avenir Black"/>
                        </a:rPr>
                        <a:t>Targets</a:t>
                      </a:r>
                      <a:r>
                        <a:rPr lang="en-US" sz="2000" baseline="0" dirty="0">
                          <a:latin typeface="Avenir Black"/>
                        </a:rPr>
                        <a:t> Achieved </a:t>
                      </a:r>
                      <a:endParaRPr lang="en-US" sz="2000" dirty="0">
                        <a:latin typeface="Avenir Black"/>
                      </a:endParaRPr>
                    </a:p>
                  </a:txBody>
                  <a:tcPr>
                    <a:solidFill>
                      <a:srgbClr val="00B050"/>
                    </a:solidFill>
                  </a:tcPr>
                </a:tc>
                <a:tc>
                  <a:txBody>
                    <a:bodyPr/>
                    <a:lstStyle/>
                    <a:p>
                      <a:r>
                        <a:rPr lang="en-US" sz="2000" dirty="0">
                          <a:latin typeface="Avenir Black"/>
                        </a:rPr>
                        <a:t>Targets Not Achieved</a:t>
                      </a:r>
                    </a:p>
                  </a:txBody>
                  <a:tcPr>
                    <a:solidFill>
                      <a:srgbClr val="FF0000"/>
                    </a:solidFill>
                  </a:tcPr>
                </a:tc>
                <a:extLst>
                  <a:ext uri="{0D108BD9-81ED-4DB2-BD59-A6C34878D82A}">
                    <a16:rowId xmlns:a16="http://schemas.microsoft.com/office/drawing/2014/main" xmlns="" val="2444595917"/>
                  </a:ext>
                </a:extLst>
              </a:tr>
              <a:tr h="1397927">
                <a:tc>
                  <a:txBody>
                    <a:bodyPr/>
                    <a:lstStyle/>
                    <a:p>
                      <a:pPr algn="ctr">
                        <a:tabLst>
                          <a:tab pos="57150" algn="l"/>
                        </a:tabLst>
                      </a:pPr>
                      <a:r>
                        <a:rPr lang="en-GB" sz="2200" b="1" kern="1200" dirty="0">
                          <a:solidFill>
                            <a:schemeClr val="dk1"/>
                          </a:solidFill>
                          <a:latin typeface="Avenir Black"/>
                          <a:ea typeface="+mn-ea"/>
                          <a:cs typeface="+mn-cs"/>
                        </a:rPr>
                        <a:t>20</a:t>
                      </a:r>
                      <a:endParaRPr lang="en-ZA" sz="2200" b="1" kern="1200" dirty="0">
                        <a:solidFill>
                          <a:schemeClr val="dk1"/>
                        </a:solidFill>
                        <a:latin typeface="Avenir Black"/>
                        <a:ea typeface="+mn-ea"/>
                        <a:cs typeface="+mn-cs"/>
                      </a:endParaRPr>
                    </a:p>
                  </a:txBody>
                  <a:tcPr marL="68580" marR="68580" marT="0" marB="0" anchor="ctr"/>
                </a:tc>
                <a:tc>
                  <a:txBody>
                    <a:bodyPr/>
                    <a:lstStyle/>
                    <a:p>
                      <a:pPr algn="ctr">
                        <a:tabLst>
                          <a:tab pos="57150" algn="l"/>
                        </a:tabLst>
                      </a:pPr>
                      <a:r>
                        <a:rPr lang="en-GB" sz="2200" b="1" kern="1200" dirty="0">
                          <a:solidFill>
                            <a:schemeClr val="dk1"/>
                          </a:solidFill>
                          <a:latin typeface="Avenir Black"/>
                          <a:ea typeface="+mn-ea"/>
                          <a:cs typeface="+mn-cs"/>
                        </a:rPr>
                        <a:t>19</a:t>
                      </a:r>
                      <a:endParaRPr lang="en-ZA" sz="2200" b="1" kern="1200" dirty="0">
                        <a:solidFill>
                          <a:schemeClr val="dk1"/>
                        </a:solidFill>
                        <a:latin typeface="Avenir Black"/>
                        <a:ea typeface="+mn-ea"/>
                        <a:cs typeface="+mn-cs"/>
                      </a:endParaRPr>
                    </a:p>
                  </a:txBody>
                  <a:tcPr marL="68580" marR="68580" marT="0" marB="0" anchor="ctr"/>
                </a:tc>
                <a:tc>
                  <a:txBody>
                    <a:bodyPr/>
                    <a:lstStyle/>
                    <a:p>
                      <a:pPr algn="ctr"/>
                      <a:r>
                        <a:rPr lang="en-US" sz="2200" b="1" dirty="0">
                          <a:latin typeface="Avenir Black"/>
                        </a:rPr>
                        <a:t>1</a:t>
                      </a:r>
                    </a:p>
                  </a:txBody>
                  <a:tcPr anchor="ctr"/>
                </a:tc>
                <a:extLst>
                  <a:ext uri="{0D108BD9-81ED-4DB2-BD59-A6C34878D82A}">
                    <a16:rowId xmlns:a16="http://schemas.microsoft.com/office/drawing/2014/main" xmlns="" val="578684135"/>
                  </a:ext>
                </a:extLst>
              </a:tr>
            </a:tbl>
          </a:graphicData>
        </a:graphic>
      </p:graphicFrame>
    </p:spTree>
    <p:extLst>
      <p:ext uri="{BB962C8B-B14F-4D97-AF65-F5344CB8AC3E}">
        <p14:creationId xmlns:p14="http://schemas.microsoft.com/office/powerpoint/2010/main" xmlns="" val="659995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36</a:t>
            </a:fld>
            <a:endParaRPr lang="en-US"/>
          </a:p>
        </p:txBody>
      </p:sp>
      <p:sp>
        <p:nvSpPr>
          <p:cNvPr id="6" name="Subtitle 2"/>
          <p:cNvSpPr txBox="1">
            <a:spLocks/>
          </p:cNvSpPr>
          <p:nvPr/>
        </p:nvSpPr>
        <p:spPr>
          <a:xfrm>
            <a:off x="303805" y="515013"/>
            <a:ext cx="7612974" cy="510702"/>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ZA" altLang="en-US" sz="2000" b="1" dirty="0">
                <a:latin typeface="Arial" panose="020B0604020202020204" pitchFamily="34" charset="0"/>
                <a:cs typeface="Arial" panose="020B0604020202020204" pitchFamily="34" charset="0"/>
              </a:rPr>
              <a:t>OVERALL PERFORMANCE OF THE OCJ: Q2 (2021/22 FY) </a:t>
            </a:r>
            <a:endParaRPr lang="en-ZA" altLang="en-US" sz="2000" b="1" dirty="0">
              <a:latin typeface="Arial" panose="020B0604020202020204" pitchFamily="34" charset="0"/>
              <a:ea typeface="Tahoma" panose="020B0604030504040204" pitchFamily="34" charset="0"/>
              <a:cs typeface="Arial" panose="020B0604020202020204" pitchFamily="34" charset="0"/>
            </a:endParaRPr>
          </a:p>
        </p:txBody>
      </p:sp>
      <p:sp>
        <p:nvSpPr>
          <p:cNvPr id="9" name="Content Placeholder 14"/>
          <p:cNvSpPr txBox="1">
            <a:spLocks/>
          </p:cNvSpPr>
          <p:nvPr/>
        </p:nvSpPr>
        <p:spPr>
          <a:xfrm>
            <a:off x="4648200" y="1294004"/>
            <a:ext cx="4038600" cy="5040312"/>
          </a:xfrm>
          <a:prstGeom prst="rect">
            <a:avLst/>
          </a:prstGeom>
        </p:spPr>
        <p:style>
          <a:lnRef idx="2">
            <a:schemeClr val="accent1"/>
          </a:lnRef>
          <a:fillRef idx="1">
            <a:schemeClr val="lt1"/>
          </a:fillRef>
          <a:effectRef idx="0">
            <a:schemeClr val="accent1"/>
          </a:effectRef>
          <a:fontRef idx="minor">
            <a:schemeClr val="dk1"/>
          </a:fontRef>
        </p:style>
        <p:txBody>
          <a:bodyPr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nSpc>
                <a:spcPct val="120000"/>
              </a:lnSpc>
              <a:buNone/>
              <a:defRPr/>
            </a:pPr>
            <a:r>
              <a:rPr lang="en-US" sz="1950" b="1" u="sng" dirty="0">
                <a:latin typeface="Arial" pitchFamily="34" charset="0"/>
                <a:cs typeface="Arial" pitchFamily="34" charset="0"/>
              </a:rPr>
              <a:t>OVERALL PERFORMANCE OF THE OCJ:</a:t>
            </a:r>
          </a:p>
          <a:p>
            <a:pPr>
              <a:lnSpc>
                <a:spcPct val="120000"/>
              </a:lnSpc>
              <a:buFont typeface="Wingdings" panose="05000000000000000000" pitchFamily="2" charset="2"/>
              <a:buChar char="q"/>
              <a:defRPr/>
            </a:pPr>
            <a:r>
              <a:rPr lang="en-US" sz="1950" dirty="0">
                <a:latin typeface="Arial" pitchFamily="34" charset="0"/>
                <a:cs typeface="Arial" pitchFamily="34" charset="0"/>
              </a:rPr>
              <a:t>OCJ had </a:t>
            </a:r>
            <a:r>
              <a:rPr lang="en-US" sz="1950" b="1" dirty="0">
                <a:latin typeface="Arial" pitchFamily="34" charset="0"/>
                <a:cs typeface="Arial" pitchFamily="34" charset="0"/>
              </a:rPr>
              <a:t>20 planned </a:t>
            </a:r>
            <a:r>
              <a:rPr lang="en-US" sz="1950" b="1" dirty="0">
                <a:solidFill>
                  <a:schemeClr val="tx1"/>
                </a:solidFill>
                <a:latin typeface="Arial" pitchFamily="34" charset="0"/>
                <a:cs typeface="Arial" pitchFamily="34" charset="0"/>
              </a:rPr>
              <a:t>targets </a:t>
            </a:r>
            <a:r>
              <a:rPr lang="en-US" sz="1950" dirty="0">
                <a:solidFill>
                  <a:schemeClr val="tx1"/>
                </a:solidFill>
                <a:latin typeface="Arial" pitchFamily="34" charset="0"/>
                <a:cs typeface="Arial" pitchFamily="34" charset="0"/>
              </a:rPr>
              <a:t>for the 2</a:t>
            </a:r>
            <a:r>
              <a:rPr lang="en-US" sz="1950" baseline="30000" dirty="0">
                <a:solidFill>
                  <a:schemeClr val="tx1"/>
                </a:solidFill>
                <a:latin typeface="Arial" pitchFamily="34" charset="0"/>
                <a:cs typeface="Arial" pitchFamily="34" charset="0"/>
              </a:rPr>
              <a:t>nd</a:t>
            </a:r>
            <a:r>
              <a:rPr lang="en-US" sz="1950" dirty="0">
                <a:solidFill>
                  <a:schemeClr val="tx1"/>
                </a:solidFill>
                <a:latin typeface="Arial" pitchFamily="34" charset="0"/>
                <a:cs typeface="Arial" pitchFamily="34" charset="0"/>
              </a:rPr>
              <a:t>   Quarter of the 2021/2022 FY. </a:t>
            </a:r>
          </a:p>
          <a:p>
            <a:pPr>
              <a:lnSpc>
                <a:spcPct val="120000"/>
              </a:lnSpc>
              <a:buFont typeface="Wingdings" panose="05000000000000000000" pitchFamily="2" charset="2"/>
              <a:buChar char="q"/>
              <a:defRPr/>
            </a:pPr>
            <a:r>
              <a:rPr lang="en-US" sz="1950" dirty="0">
                <a:solidFill>
                  <a:schemeClr val="tx1"/>
                </a:solidFill>
                <a:latin typeface="Arial" pitchFamily="34" charset="0"/>
                <a:cs typeface="Arial" pitchFamily="34" charset="0"/>
              </a:rPr>
              <a:t>19 targets (95%) were achieved.</a:t>
            </a:r>
          </a:p>
          <a:p>
            <a:pPr>
              <a:lnSpc>
                <a:spcPct val="120000"/>
              </a:lnSpc>
              <a:buFont typeface="Wingdings" panose="05000000000000000000" pitchFamily="2" charset="2"/>
              <a:buChar char="q"/>
              <a:defRPr/>
            </a:pPr>
            <a:r>
              <a:rPr lang="en-US" sz="1950" dirty="0">
                <a:solidFill>
                  <a:schemeClr val="tx1"/>
                </a:solidFill>
                <a:latin typeface="Arial" pitchFamily="34" charset="0"/>
                <a:cs typeface="Arial" pitchFamily="34" charset="0"/>
              </a:rPr>
              <a:t>1 target (5%) was not achieved.</a:t>
            </a:r>
          </a:p>
          <a:p>
            <a:pPr marL="0" indent="0">
              <a:lnSpc>
                <a:spcPct val="120000"/>
              </a:lnSpc>
              <a:buNone/>
              <a:defRPr/>
            </a:pPr>
            <a:endParaRPr lang="en-US" sz="1950" dirty="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950" b="1" dirty="0">
                <a:solidFill>
                  <a:schemeClr val="tx1"/>
                </a:solidFill>
                <a:latin typeface="Arial" pitchFamily="34" charset="0"/>
                <a:cs typeface="Arial" pitchFamily="34" charset="0"/>
              </a:rPr>
              <a:t>Programme 1: Administration </a:t>
            </a:r>
            <a:r>
              <a:rPr lang="en-US" sz="1950" dirty="0">
                <a:solidFill>
                  <a:schemeClr val="tx1"/>
                </a:solidFill>
                <a:latin typeface="Arial" pitchFamily="34" charset="0"/>
                <a:cs typeface="Arial" pitchFamily="34" charset="0"/>
              </a:rPr>
              <a:t>had 11 targets; of which 10 targets (91%) were achieved and 1 target (9%) was not achieved. </a:t>
            </a:r>
          </a:p>
          <a:p>
            <a:pPr marL="0" indent="0">
              <a:lnSpc>
                <a:spcPct val="120000"/>
              </a:lnSpc>
              <a:buNone/>
              <a:defRPr/>
            </a:pPr>
            <a:endParaRPr lang="en-US" sz="1950" dirty="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2000" b="1" dirty="0">
                <a:solidFill>
                  <a:schemeClr val="tx1"/>
                </a:solidFill>
                <a:latin typeface="Arial" pitchFamily="34" charset="0"/>
                <a:cs typeface="Arial" pitchFamily="34" charset="0"/>
              </a:rPr>
              <a:t>Programme 2: Superior Court Services </a:t>
            </a:r>
            <a:r>
              <a:rPr lang="en-US" sz="2000" dirty="0">
                <a:solidFill>
                  <a:schemeClr val="tx1"/>
                </a:solidFill>
                <a:latin typeface="Arial" pitchFamily="34" charset="0"/>
                <a:cs typeface="Arial" pitchFamily="34" charset="0"/>
              </a:rPr>
              <a:t>had 6 targets; of which all 6 targets were achieved (100%)  </a:t>
            </a:r>
          </a:p>
          <a:p>
            <a:pPr marL="0" indent="0">
              <a:lnSpc>
                <a:spcPct val="120000"/>
              </a:lnSpc>
              <a:buNone/>
              <a:defRPr/>
            </a:pPr>
            <a:endParaRPr lang="en-US" sz="1950" dirty="0">
              <a:solidFill>
                <a:schemeClr val="tx1"/>
              </a:solidFill>
              <a:latin typeface="Arial" pitchFamily="34" charset="0"/>
              <a:cs typeface="Arial" pitchFamily="34" charset="0"/>
            </a:endParaRPr>
          </a:p>
          <a:p>
            <a:pPr>
              <a:lnSpc>
                <a:spcPct val="120000"/>
              </a:lnSpc>
              <a:buFont typeface="Wingdings" panose="05000000000000000000" pitchFamily="2" charset="2"/>
              <a:buChar char="q"/>
              <a:defRPr/>
            </a:pPr>
            <a:r>
              <a:rPr lang="en-US" sz="1950" b="1" dirty="0">
                <a:solidFill>
                  <a:schemeClr val="tx1"/>
                </a:solidFill>
                <a:latin typeface="Arial" pitchFamily="34" charset="0"/>
                <a:cs typeface="Arial" pitchFamily="34" charset="0"/>
              </a:rPr>
              <a:t>Programme 3: Judicial Education and Support </a:t>
            </a:r>
            <a:r>
              <a:rPr lang="en-US" sz="1950" dirty="0">
                <a:solidFill>
                  <a:schemeClr val="tx1"/>
                </a:solidFill>
                <a:latin typeface="Arial" pitchFamily="34" charset="0"/>
                <a:cs typeface="Arial" pitchFamily="34" charset="0"/>
              </a:rPr>
              <a:t>had 3 targets; </a:t>
            </a:r>
            <a:r>
              <a:rPr lang="en-US" sz="1800" dirty="0">
                <a:solidFill>
                  <a:schemeClr val="tx1"/>
                </a:solidFill>
                <a:latin typeface="Arial" pitchFamily="34" charset="0"/>
                <a:cs typeface="Arial" pitchFamily="34" charset="0"/>
              </a:rPr>
              <a:t>; of which all 3 targets were achieved (100%) </a:t>
            </a:r>
            <a:endParaRPr lang="en-US" sz="2000" dirty="0"/>
          </a:p>
        </p:txBody>
      </p:sp>
      <p:graphicFrame>
        <p:nvGraphicFramePr>
          <p:cNvPr id="8" name="Chart 7"/>
          <p:cNvGraphicFramePr/>
          <p:nvPr>
            <p:extLst>
              <p:ext uri="{D42A27DB-BD31-4B8C-83A1-F6EECF244321}">
                <p14:modId xmlns:p14="http://schemas.microsoft.com/office/powerpoint/2010/main" xmlns="" val="577693061"/>
              </p:ext>
            </p:extLst>
          </p:nvPr>
        </p:nvGraphicFramePr>
        <p:xfrm>
          <a:off x="266932" y="1294004"/>
          <a:ext cx="4223327" cy="5040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77589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582384"/>
            <a:ext cx="7754345" cy="554086"/>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1800" b="1" dirty="0">
                <a:latin typeface="Avenir Black"/>
                <a:cs typeface="Avenir Black"/>
              </a:rPr>
              <a:t>PERFORMANCE PER PROGRAMME</a:t>
            </a:r>
          </a:p>
        </p:txBody>
      </p:sp>
      <p:sp>
        <p:nvSpPr>
          <p:cNvPr id="4" name="Rectangle 3"/>
          <p:cNvSpPr/>
          <p:nvPr/>
        </p:nvSpPr>
        <p:spPr>
          <a:xfrm>
            <a:off x="543375" y="5405409"/>
            <a:ext cx="8017163" cy="1200329"/>
          </a:xfrm>
          <a:prstGeom prst="rect">
            <a:avLst/>
          </a:prstGeom>
        </p:spPr>
        <p:txBody>
          <a:bodyPr wrap="square">
            <a:spAutoFit/>
          </a:bodyPr>
          <a:lstStyle/>
          <a:p>
            <a:pPr algn="just">
              <a:spcBef>
                <a:spcPts val="1800"/>
              </a:spcBef>
            </a:pPr>
            <a:r>
              <a:rPr lang="en-ZA" sz="1400" b="1" dirty="0">
                <a:latin typeface="Arial Narrow" panose="020B0606020202030204" pitchFamily="34" charset="0"/>
                <a:ea typeface="Calibri" panose="020F0502020204030204" pitchFamily="34" charset="0"/>
                <a:cs typeface="Times New Roman" panose="02020603050405020304" pitchFamily="18" charset="0"/>
              </a:rPr>
              <a:t>Programme 1 </a:t>
            </a:r>
            <a:r>
              <a:rPr lang="en-ZA" sz="1400" dirty="0">
                <a:latin typeface="Arial Narrow" panose="020B0606020202030204" pitchFamily="34" charset="0"/>
                <a:ea typeface="Calibri" panose="020F0502020204030204" pitchFamily="34" charset="0"/>
                <a:cs typeface="Times New Roman" panose="02020603050405020304" pitchFamily="18" charset="0"/>
              </a:rPr>
              <a:t>had 11 planned quarterly targets and 10 targets were achieved. </a:t>
            </a:r>
          </a:p>
          <a:p>
            <a:pPr algn="just">
              <a:spcBef>
                <a:spcPts val="1800"/>
              </a:spcBef>
            </a:pPr>
            <a:r>
              <a:rPr lang="en-ZA" sz="1400" b="1" dirty="0">
                <a:latin typeface="Arial Narrow" panose="020B0606020202030204" pitchFamily="34" charset="0"/>
                <a:ea typeface="Calibri" panose="020F0502020204030204" pitchFamily="34" charset="0"/>
                <a:cs typeface="Times New Roman" panose="02020603050405020304" pitchFamily="18" charset="0"/>
              </a:rPr>
              <a:t>Programme 2 </a:t>
            </a:r>
            <a:r>
              <a:rPr lang="en-ZA" sz="1400" dirty="0">
                <a:latin typeface="Arial Narrow" panose="020B0606020202030204" pitchFamily="34" charset="0"/>
                <a:ea typeface="Calibri" panose="020F0502020204030204" pitchFamily="34" charset="0"/>
                <a:cs typeface="Times New Roman" panose="02020603050405020304" pitchFamily="18" charset="0"/>
              </a:rPr>
              <a:t>had 6 planned quarterly targets and all targets were achieved. </a:t>
            </a:r>
          </a:p>
          <a:p>
            <a:pPr algn="just">
              <a:spcBef>
                <a:spcPts val="1800"/>
              </a:spcBef>
            </a:pPr>
            <a:r>
              <a:rPr lang="en-ZA" sz="1400" b="1" dirty="0">
                <a:latin typeface="Arial Narrow" panose="020B0606020202030204" pitchFamily="34" charset="0"/>
                <a:ea typeface="Calibri" panose="020F0502020204030204" pitchFamily="34" charset="0"/>
                <a:cs typeface="Times New Roman" panose="02020603050405020304" pitchFamily="18" charset="0"/>
              </a:rPr>
              <a:t>Programme 3</a:t>
            </a:r>
            <a:r>
              <a:rPr lang="en-ZA" sz="1400" dirty="0">
                <a:latin typeface="Arial Narrow" panose="020B0606020202030204" pitchFamily="34" charset="0"/>
                <a:ea typeface="Calibri" panose="020F0502020204030204" pitchFamily="34" charset="0"/>
                <a:cs typeface="Times New Roman" panose="02020603050405020304" pitchFamily="18" charset="0"/>
              </a:rPr>
              <a:t> had 3 planned quarterly targets and all targets were achieved.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xmlns="" val="2537908518"/>
              </p:ext>
            </p:extLst>
          </p:nvPr>
        </p:nvGraphicFramePr>
        <p:xfrm>
          <a:off x="387926" y="1283855"/>
          <a:ext cx="7721023" cy="412155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37</a:t>
            </a:fld>
            <a:endParaRPr lang="en-US"/>
          </a:p>
        </p:txBody>
      </p:sp>
    </p:spTree>
    <p:extLst>
      <p:ext uri="{BB962C8B-B14F-4D97-AF65-F5344CB8AC3E}">
        <p14:creationId xmlns:p14="http://schemas.microsoft.com/office/powerpoint/2010/main" xmlns="" val="3708027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2951" y="5436579"/>
            <a:ext cx="8082549" cy="1169551"/>
          </a:xfrm>
          <a:prstGeom prst="rect">
            <a:avLst/>
          </a:prstGeom>
        </p:spPr>
        <p:txBody>
          <a:bodyPr wrap="square">
            <a:spAutoFit/>
          </a:bodyPr>
          <a:lstStyle/>
          <a:p>
            <a:pPr marL="285750" indent="-285750">
              <a:buFont typeface="Wingdings" panose="05000000000000000000" pitchFamily="2" charset="2"/>
              <a:buChar char="q"/>
            </a:pPr>
            <a:r>
              <a:rPr lang="en-ZA" sz="1400" b="1" dirty="0">
                <a:latin typeface="Arial Narrow" panose="020B0606020202030204" pitchFamily="34" charset="0"/>
              </a:rPr>
              <a:t>Programme 1</a:t>
            </a:r>
            <a:r>
              <a:rPr lang="en-ZA" sz="1400" dirty="0">
                <a:latin typeface="Arial Narrow" panose="020B0606020202030204" pitchFamily="34" charset="0"/>
              </a:rPr>
              <a:t> achieved 91% of its planned quarterly targets..</a:t>
            </a:r>
          </a:p>
          <a:p>
            <a:pPr marL="285750" indent="-285750">
              <a:buFont typeface="Wingdings" panose="05000000000000000000" pitchFamily="2" charset="2"/>
              <a:buChar char="q"/>
            </a:pPr>
            <a:endParaRPr lang="en-ZA" sz="1400" dirty="0">
              <a:latin typeface="Arial Narrow" panose="020B0606020202030204" pitchFamily="34" charset="0"/>
            </a:endParaRPr>
          </a:p>
          <a:p>
            <a:pPr marL="285750" indent="-285750">
              <a:buFont typeface="Wingdings" panose="05000000000000000000" pitchFamily="2" charset="2"/>
              <a:buChar char="q"/>
            </a:pPr>
            <a:r>
              <a:rPr lang="en-ZA" sz="1400" b="1" dirty="0">
                <a:latin typeface="Arial Narrow" panose="020B0606020202030204" pitchFamily="34" charset="0"/>
              </a:rPr>
              <a:t>Programme 2</a:t>
            </a:r>
            <a:r>
              <a:rPr lang="en-ZA" sz="1400" dirty="0">
                <a:latin typeface="Arial Narrow" panose="020B0606020202030204" pitchFamily="34" charset="0"/>
              </a:rPr>
              <a:t> achieved 100% of its planned quarterly targets. </a:t>
            </a:r>
          </a:p>
          <a:p>
            <a:pPr marL="285750" indent="-285750">
              <a:buFont typeface="Wingdings" panose="05000000000000000000" pitchFamily="2" charset="2"/>
              <a:buChar char="q"/>
            </a:pPr>
            <a:endParaRPr lang="en-ZA" sz="1400" dirty="0">
              <a:latin typeface="Arial Narrow" panose="020B0606020202030204" pitchFamily="34" charset="0"/>
            </a:endParaRPr>
          </a:p>
          <a:p>
            <a:pPr marL="285750" indent="-285750">
              <a:buFont typeface="Wingdings" panose="05000000000000000000" pitchFamily="2" charset="2"/>
              <a:buChar char="q"/>
            </a:pPr>
            <a:r>
              <a:rPr lang="en-ZA" sz="1400" b="1" dirty="0">
                <a:latin typeface="Arial Narrow" panose="020B0606020202030204" pitchFamily="34" charset="0"/>
              </a:rPr>
              <a:t>Programme 3 </a:t>
            </a:r>
            <a:r>
              <a:rPr lang="en-ZA" sz="1400" dirty="0">
                <a:latin typeface="Arial Narrow" panose="020B0606020202030204" pitchFamily="34" charset="0"/>
              </a:rPr>
              <a:t>achieved 10</a:t>
            </a:r>
            <a:r>
              <a:rPr lang="en-US" sz="1400" dirty="0">
                <a:latin typeface="Arial Narrow" panose="020B0606020202030204" pitchFamily="34" charset="0"/>
              </a:rPr>
              <a:t>0% of its planned quarterly targets.</a:t>
            </a:r>
            <a:r>
              <a:rPr lang="en-ZA" sz="1400" dirty="0">
                <a:latin typeface="Arial Narrow" panose="020B0606020202030204" pitchFamily="34" charset="0"/>
              </a:rPr>
              <a:t>    </a:t>
            </a:r>
          </a:p>
        </p:txBody>
      </p:sp>
      <p:graphicFrame>
        <p:nvGraphicFramePr>
          <p:cNvPr id="5" name="Chart 4"/>
          <p:cNvGraphicFramePr/>
          <p:nvPr>
            <p:extLst>
              <p:ext uri="{D42A27DB-BD31-4B8C-83A1-F6EECF244321}">
                <p14:modId xmlns:p14="http://schemas.microsoft.com/office/powerpoint/2010/main" xmlns="" val="2062193897"/>
              </p:ext>
            </p:extLst>
          </p:nvPr>
        </p:nvGraphicFramePr>
        <p:xfrm>
          <a:off x="355600" y="1377949"/>
          <a:ext cx="8089900" cy="4058629"/>
        </p:xfrm>
        <a:graphic>
          <a:graphicData uri="http://schemas.openxmlformats.org/drawingml/2006/chart">
            <c:chart xmlns:c="http://schemas.openxmlformats.org/drawingml/2006/chart" xmlns:r="http://schemas.openxmlformats.org/officeDocument/2006/relationships" r:id="rId2"/>
          </a:graphicData>
        </a:graphic>
      </p:graphicFrame>
      <p:sp>
        <p:nvSpPr>
          <p:cNvPr id="7" name="Subtitle 2"/>
          <p:cNvSpPr txBox="1">
            <a:spLocks/>
          </p:cNvSpPr>
          <p:nvPr/>
        </p:nvSpPr>
        <p:spPr>
          <a:xfrm>
            <a:off x="303805" y="582384"/>
            <a:ext cx="7754345" cy="554086"/>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en-US" sz="1800" b="1" dirty="0">
                <a:latin typeface="Avenir Black"/>
                <a:cs typeface="Avenir Black"/>
              </a:rPr>
              <a:t>PERFORMANCE PER PROGRAMME</a:t>
            </a:r>
          </a:p>
        </p:txBody>
      </p:sp>
      <p:sp>
        <p:nvSpPr>
          <p:cNvPr id="2" name="Slide Number Placeholder 1"/>
          <p:cNvSpPr>
            <a:spLocks noGrp="1"/>
          </p:cNvSpPr>
          <p:nvPr>
            <p:ph type="sldNum" sz="quarter" idx="12"/>
          </p:nvPr>
        </p:nvSpPr>
        <p:spPr/>
        <p:txBody>
          <a:bodyPr/>
          <a:lstStyle/>
          <a:p>
            <a:fld id="{95B883EF-6CF2-D74B-A2A9-20A9144FD555}" type="slidenum">
              <a:rPr lang="en-US" smtClean="0"/>
              <a:pPr/>
              <a:t>38</a:t>
            </a:fld>
            <a:endParaRPr lang="en-US"/>
          </a:p>
        </p:txBody>
      </p:sp>
    </p:spTree>
    <p:extLst>
      <p:ext uri="{BB962C8B-B14F-4D97-AF65-F5344CB8AC3E}">
        <p14:creationId xmlns:p14="http://schemas.microsoft.com/office/powerpoint/2010/main" xmlns="" val="860193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39</a:t>
            </a:fld>
            <a:endParaRPr lang="en-US"/>
          </a:p>
        </p:txBody>
      </p:sp>
      <p:sp>
        <p:nvSpPr>
          <p:cNvPr id="3" name="Subtitle 2"/>
          <p:cNvSpPr txBox="1">
            <a:spLocks/>
          </p:cNvSpPr>
          <p:nvPr/>
        </p:nvSpPr>
        <p:spPr>
          <a:xfrm>
            <a:off x="744672" y="1852863"/>
            <a:ext cx="7673158" cy="3561348"/>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PROGRAMME 1:</a:t>
            </a:r>
          </a:p>
          <a:p>
            <a:pPr marL="0" indent="0" algn="ctr">
              <a:buNone/>
            </a:pPr>
            <a:r>
              <a:rPr lang="en-US" altLang="en-US" sz="2800" b="1" dirty="0">
                <a:latin typeface="Arial" panose="020B0604020202020204" pitchFamily="34" charset="0"/>
                <a:cs typeface="Arial" panose="020B0604020202020204" pitchFamily="34" charset="0"/>
              </a:rPr>
              <a:t> </a:t>
            </a:r>
          </a:p>
          <a:p>
            <a:pPr marL="0" indent="0" algn="ctr">
              <a:buNone/>
            </a:pPr>
            <a:r>
              <a:rPr lang="en-US" altLang="en-US" sz="2800" b="1" dirty="0">
                <a:latin typeface="Arial" panose="020B0604020202020204" pitchFamily="34" charset="0"/>
                <a:cs typeface="Arial" panose="020B0604020202020204" pitchFamily="34" charset="0"/>
              </a:rPr>
              <a:t>ADMINISTRATION</a:t>
            </a: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138704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1471435006"/>
              </p:ext>
            </p:extLst>
          </p:nvPr>
        </p:nvGraphicFramePr>
        <p:xfrm>
          <a:off x="808891" y="1236611"/>
          <a:ext cx="7563853" cy="499574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xmlns="" val="20000"/>
                    </a:ext>
                  </a:extLst>
                </a:gridCol>
              </a:tblGrid>
              <a:tr h="499574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r>
                        <a:rPr lang="en-US" sz="3200" b="1" dirty="0">
                          <a:solidFill>
                            <a:schemeClr val="tx1"/>
                          </a:solidFill>
                        </a:rPr>
                        <a:t>PART A: </a:t>
                      </a:r>
                    </a:p>
                    <a:p>
                      <a:pPr algn="ctr"/>
                      <a:r>
                        <a:rPr lang="en-US" sz="3200" b="1" dirty="0">
                          <a:solidFill>
                            <a:schemeClr val="tx1"/>
                          </a:solidFill>
                        </a:rPr>
                        <a:t>INTRODUCTION</a:t>
                      </a: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a:solidFill>
                          <a:schemeClr val="tx1"/>
                        </a:solidFill>
                        <a:latin typeface="Arial Narrow" panose="020B0606020202030204" pitchFamily="34" charset="0"/>
                      </a:endParaRPr>
                    </a:p>
                  </a:txBody>
                  <a:tcPr>
                    <a:solidFill>
                      <a:schemeClr val="tx2">
                        <a:lumMod val="40000"/>
                        <a:lumOff val="6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98452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88640" y="605134"/>
            <a:ext cx="7459069"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latin typeface="Avenir Black"/>
                <a:cs typeface="Avenir Black"/>
              </a:rPr>
              <a:t>PROGRAMME 1: ADMINISTRATION     </a:t>
            </a:r>
          </a:p>
        </p:txBody>
      </p:sp>
      <p:graphicFrame>
        <p:nvGraphicFramePr>
          <p:cNvPr id="4" name="Table 3"/>
          <p:cNvGraphicFramePr>
            <a:graphicFrameLocks noGrp="1"/>
          </p:cNvGraphicFramePr>
          <p:nvPr/>
        </p:nvGraphicFramePr>
        <p:xfrm>
          <a:off x="221673" y="4937759"/>
          <a:ext cx="8880261" cy="1737360"/>
        </p:xfrm>
        <a:graphic>
          <a:graphicData uri="http://schemas.openxmlformats.org/drawingml/2006/table">
            <a:tbl>
              <a:tblPr firstRow="1" bandRow="1">
                <a:tableStyleId>{5C22544A-7EE6-4342-B048-85BDC9FD1C3A}</a:tableStyleId>
              </a:tblPr>
              <a:tblGrid>
                <a:gridCol w="8880261">
                  <a:extLst>
                    <a:ext uri="{9D8B030D-6E8A-4147-A177-3AD203B41FA5}">
                      <a16:colId xmlns:a16="http://schemas.microsoft.com/office/drawing/2014/main" xmlns="" val="20000"/>
                    </a:ext>
                  </a:extLst>
                </a:gridCol>
              </a:tblGrid>
              <a:tr h="1650997">
                <a:tc>
                  <a:txBody>
                    <a:bodyPr/>
                    <a:lstStyle/>
                    <a:p>
                      <a:pPr marL="285750" indent="-285750">
                        <a:lnSpc>
                          <a:spcPct val="150000"/>
                        </a:lnSpc>
                        <a:buFont typeface="Wingdings" panose="05000000000000000000" pitchFamily="2" charset="2"/>
                        <a:buChar char="q"/>
                      </a:pPr>
                      <a:r>
                        <a:rPr lang="en-ZA" sz="1200" b="1" kern="1200" dirty="0">
                          <a:solidFill>
                            <a:schemeClr val="tx1"/>
                          </a:solidFill>
                          <a:effectLst/>
                          <a:latin typeface="Arial Narrow" panose="020B0606020202030204" pitchFamily="34" charset="0"/>
                          <a:ea typeface="+mn-ea"/>
                          <a:cs typeface="+mn-cs"/>
                        </a:rPr>
                        <a:t>Management</a:t>
                      </a:r>
                      <a:r>
                        <a:rPr lang="en-ZA" sz="1200" b="1" kern="1200" baseline="0" dirty="0">
                          <a:solidFill>
                            <a:schemeClr val="tx1"/>
                          </a:solidFill>
                          <a:effectLst/>
                          <a:latin typeface="Arial Narrow" panose="020B0606020202030204" pitchFamily="34" charset="0"/>
                          <a:ea typeface="+mn-ea"/>
                          <a:cs typeface="+mn-cs"/>
                        </a:rPr>
                        <a:t> </a:t>
                      </a:r>
                      <a:r>
                        <a:rPr lang="en-US" sz="1200" b="0" kern="1200" dirty="0">
                          <a:solidFill>
                            <a:schemeClr val="tx1"/>
                          </a:solidFill>
                          <a:effectLst/>
                          <a:latin typeface="Arial Narrow" panose="020B0606020202030204" pitchFamily="34" charset="0"/>
                          <a:ea typeface="+mn-ea"/>
                          <a:cs typeface="+mn-cs"/>
                        </a:rPr>
                        <a:t>did not have any planned quarterly targets. </a:t>
                      </a:r>
                    </a:p>
                    <a:p>
                      <a:pPr marL="285750" indent="-285750">
                        <a:lnSpc>
                          <a:spcPct val="150000"/>
                        </a:lnSpc>
                        <a:buFont typeface="Wingdings" panose="05000000000000000000" pitchFamily="2" charset="2"/>
                        <a:buChar char="q"/>
                      </a:pPr>
                      <a:r>
                        <a:rPr lang="en-ZA" sz="1200" b="1" kern="1200" dirty="0">
                          <a:solidFill>
                            <a:schemeClr val="tx1"/>
                          </a:solidFill>
                          <a:effectLst/>
                          <a:latin typeface="Arial Narrow" panose="020B0606020202030204" pitchFamily="34" charset="0"/>
                          <a:ea typeface="+mn-ea"/>
                          <a:cs typeface="+mn-cs"/>
                        </a:rPr>
                        <a:t>Corporate Services </a:t>
                      </a:r>
                      <a:r>
                        <a:rPr lang="en-ZA" sz="1200" b="0" kern="1200" dirty="0">
                          <a:solidFill>
                            <a:schemeClr val="tx1"/>
                          </a:solidFill>
                          <a:effectLst/>
                          <a:latin typeface="Arial Narrow" panose="020B0606020202030204" pitchFamily="34" charset="0"/>
                          <a:ea typeface="+mn-ea"/>
                          <a:cs typeface="+mn-cs"/>
                        </a:rPr>
                        <a:t>had 4 planned quarterly targets</a:t>
                      </a:r>
                      <a:r>
                        <a:rPr lang="en-ZA" sz="1200" b="0" kern="1200" baseline="0" dirty="0">
                          <a:solidFill>
                            <a:schemeClr val="tx1"/>
                          </a:solidFill>
                          <a:effectLst/>
                          <a:latin typeface="Arial Narrow" panose="020B0606020202030204" pitchFamily="34" charset="0"/>
                          <a:ea typeface="+mn-ea"/>
                          <a:cs typeface="+mn-cs"/>
                        </a:rPr>
                        <a:t> and  only 3 targets were </a:t>
                      </a:r>
                      <a:r>
                        <a:rPr lang="en-ZA" sz="1200" b="0" kern="1200" dirty="0">
                          <a:solidFill>
                            <a:schemeClr val="tx1"/>
                          </a:solidFill>
                          <a:effectLst/>
                          <a:latin typeface="Arial Narrow" panose="020B0606020202030204" pitchFamily="34" charset="0"/>
                          <a:ea typeface="+mn-ea"/>
                          <a:cs typeface="+mn-cs"/>
                        </a:rPr>
                        <a:t>achieved</a:t>
                      </a:r>
                      <a:r>
                        <a:rPr lang="en-US" sz="1200" b="0" kern="1200" dirty="0">
                          <a:solidFill>
                            <a:schemeClr val="tx1"/>
                          </a:solidFill>
                          <a:effectLst/>
                          <a:latin typeface="Arial Narrow" panose="020B0606020202030204" pitchFamily="34" charset="0"/>
                          <a:ea typeface="+mn-ea"/>
                          <a:cs typeface="+mn-cs"/>
                        </a:rPr>
                        <a:t>.</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ZA" sz="1200" b="1" kern="1200" dirty="0">
                          <a:solidFill>
                            <a:schemeClr val="tx1"/>
                          </a:solidFill>
                          <a:effectLst/>
                          <a:latin typeface="Arial Narrow" panose="020B0606020202030204" pitchFamily="34" charset="0"/>
                          <a:ea typeface="+mn-ea"/>
                          <a:cs typeface="+mn-cs"/>
                        </a:rPr>
                        <a:t>Internal Audit</a:t>
                      </a:r>
                      <a:r>
                        <a:rPr lang="en-ZA" sz="1200" b="0" kern="1200" dirty="0">
                          <a:solidFill>
                            <a:schemeClr val="tx1"/>
                          </a:solidFill>
                          <a:effectLst/>
                          <a:latin typeface="Arial Narrow" panose="020B0606020202030204" pitchFamily="34" charset="0"/>
                          <a:ea typeface="+mn-ea"/>
                          <a:cs typeface="+mn-cs"/>
                        </a:rPr>
                        <a:t> </a:t>
                      </a:r>
                      <a:r>
                        <a:rPr lang="en-US" sz="1200" b="0" kern="1200" dirty="0">
                          <a:solidFill>
                            <a:schemeClr val="tx1"/>
                          </a:solidFill>
                          <a:effectLst/>
                          <a:latin typeface="Arial Narrow" panose="020B0606020202030204" pitchFamily="34" charset="0"/>
                          <a:ea typeface="+mn-ea"/>
                          <a:cs typeface="+mn-cs"/>
                        </a:rPr>
                        <a:t>had 1 planned quarterly target</a:t>
                      </a:r>
                      <a:r>
                        <a:rPr lang="en-US" sz="1200" b="0" strike="sngStrike" kern="1200" dirty="0">
                          <a:solidFill>
                            <a:schemeClr val="tx1"/>
                          </a:solidFill>
                          <a:effectLst/>
                          <a:latin typeface="Arial Narrow" panose="020B0606020202030204" pitchFamily="34" charset="0"/>
                          <a:ea typeface="+mn-ea"/>
                          <a:cs typeface="+mn-cs"/>
                        </a:rPr>
                        <a:t>s</a:t>
                      </a:r>
                      <a:r>
                        <a:rPr lang="en-US" sz="1200" b="0" kern="1200" dirty="0">
                          <a:solidFill>
                            <a:schemeClr val="tx1"/>
                          </a:solidFill>
                          <a:effectLst/>
                          <a:latin typeface="Arial Narrow" panose="020B0606020202030204" pitchFamily="34" charset="0"/>
                          <a:ea typeface="+mn-ea"/>
                          <a:cs typeface="+mn-cs"/>
                        </a:rPr>
                        <a:t> and</a:t>
                      </a:r>
                      <a:r>
                        <a:rPr lang="en-US" sz="1200" b="0" kern="1200" baseline="0" dirty="0">
                          <a:solidFill>
                            <a:schemeClr val="tx1"/>
                          </a:solidFill>
                          <a:effectLst/>
                          <a:latin typeface="Arial Narrow" panose="020B0606020202030204" pitchFamily="34" charset="0"/>
                          <a:ea typeface="+mn-ea"/>
                          <a:cs typeface="+mn-cs"/>
                        </a:rPr>
                        <a:t> it was achieved</a:t>
                      </a:r>
                      <a:r>
                        <a:rPr lang="en-US" sz="1200" b="0" kern="1200" dirty="0">
                          <a:solidFill>
                            <a:schemeClr val="tx1"/>
                          </a:solidFill>
                          <a:effectLst/>
                          <a:latin typeface="Arial Narrow" panose="020B0606020202030204" pitchFamily="34" charset="0"/>
                          <a:ea typeface="+mn-ea"/>
                          <a:cs typeface="+mn-cs"/>
                        </a:rPr>
                        <a:t>.</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ZA" sz="1200" b="1" kern="1200" dirty="0">
                          <a:solidFill>
                            <a:schemeClr val="tx1"/>
                          </a:solidFill>
                          <a:effectLst/>
                          <a:latin typeface="Arial Narrow" panose="020B0606020202030204" pitchFamily="34" charset="0"/>
                          <a:ea typeface="+mn-ea"/>
                          <a:cs typeface="+mn-cs"/>
                        </a:rPr>
                        <a:t>Financial Administration </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had 1 planned quarterly target</a:t>
                      </a:r>
                      <a:r>
                        <a:rPr kumimoji="0" lang="en-US" sz="1200" b="0" i="0" u="none" strike="sngStrike" kern="1200" cap="none" spc="0" normalizeH="0" baseline="0" noProof="0" dirty="0">
                          <a:ln>
                            <a:noFill/>
                          </a:ln>
                          <a:solidFill>
                            <a:prstClr val="black"/>
                          </a:solidFill>
                          <a:effectLst/>
                          <a:uLnTx/>
                          <a:uFillTx/>
                          <a:latin typeface="Arial Narrow" panose="020B0606020202030204" pitchFamily="34" charset="0"/>
                          <a:ea typeface="+mn-ea"/>
                          <a:cs typeface="+mn-cs"/>
                        </a:rPr>
                        <a:t>s</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and it was achieved.</a:t>
                      </a:r>
                      <a:endParaRPr lang="en-US" sz="1200" b="0" kern="1200" dirty="0">
                        <a:solidFill>
                          <a:schemeClr val="tx1"/>
                        </a:solidFill>
                        <a:effectLst/>
                        <a:latin typeface="Arial Narrow" panose="020B0606020202030204" pitchFamily="34" charset="0"/>
                        <a:ea typeface="+mn-ea"/>
                        <a:cs typeface="+mn-cs"/>
                      </a:endParaRP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lang="en-ZA" sz="1200" b="1" kern="1200" dirty="0">
                          <a:solidFill>
                            <a:schemeClr val="tx1"/>
                          </a:solidFill>
                          <a:effectLst/>
                          <a:latin typeface="Arial Narrow" panose="020B0606020202030204" pitchFamily="34" charset="0"/>
                          <a:ea typeface="+mn-ea"/>
                          <a:cs typeface="+mn-cs"/>
                        </a:rPr>
                        <a:t>Office Accommodation </a:t>
                      </a:r>
                      <a:r>
                        <a:rPr lang="en-ZA" sz="1200" b="0" kern="1200" dirty="0">
                          <a:solidFill>
                            <a:schemeClr val="tx1"/>
                          </a:solidFill>
                          <a:effectLst/>
                          <a:latin typeface="Arial Narrow" panose="020B0606020202030204" pitchFamily="34" charset="0"/>
                          <a:ea typeface="+mn-ea"/>
                          <a:cs typeface="+mn-cs"/>
                        </a:rPr>
                        <a:t>did not have any planned quarterly targets.   </a:t>
                      </a:r>
                    </a:p>
                    <a:p>
                      <a:pPr marL="285750" indent="-285750">
                        <a:lnSpc>
                          <a:spcPct val="150000"/>
                        </a:lnSpc>
                        <a:buFont typeface="Wingdings" panose="05000000000000000000" pitchFamily="2" charset="2"/>
                        <a:buChar char="q"/>
                      </a:pPr>
                      <a:r>
                        <a:rPr lang="en-ZA" sz="1200" b="1" kern="1200" dirty="0">
                          <a:solidFill>
                            <a:schemeClr val="tx1"/>
                          </a:solidFill>
                          <a:effectLst/>
                          <a:latin typeface="Arial Narrow" panose="020B0606020202030204" pitchFamily="34" charset="0"/>
                          <a:ea typeface="+mn-ea"/>
                          <a:cs typeface="+mn-cs"/>
                        </a:rPr>
                        <a:t>COVID-19</a:t>
                      </a:r>
                      <a:r>
                        <a:rPr lang="en-ZA" sz="1200" b="0" kern="1200" baseline="0" dirty="0">
                          <a:solidFill>
                            <a:schemeClr val="tx1"/>
                          </a:solidFill>
                          <a:effectLst/>
                          <a:latin typeface="Arial Narrow" panose="020B0606020202030204" pitchFamily="34" charset="0"/>
                          <a:ea typeface="+mn-ea"/>
                          <a:cs typeface="+mn-cs"/>
                        </a:rPr>
                        <a:t> had 5 planned quarterly targets and they were all achieved. </a:t>
                      </a:r>
                      <a:endParaRPr lang="en-ZA" sz="120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5" name="Chart 4"/>
          <p:cNvGraphicFramePr/>
          <p:nvPr/>
        </p:nvGraphicFramePr>
        <p:xfrm>
          <a:off x="501650" y="1234440"/>
          <a:ext cx="8070849" cy="380390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40</a:t>
            </a:fld>
            <a:endParaRPr lang="en-US"/>
          </a:p>
        </p:txBody>
      </p:sp>
    </p:spTree>
    <p:extLst>
      <p:ext uri="{BB962C8B-B14F-4D97-AF65-F5344CB8AC3E}">
        <p14:creationId xmlns:p14="http://schemas.microsoft.com/office/powerpoint/2010/main" xmlns="" val="3607299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01998" y="650494"/>
            <a:ext cx="7532195"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1: TARGETS ACHIEVED AND NOT ACHIEVED </a:t>
            </a:r>
            <a:r>
              <a:rPr lang="en-US" sz="1800" b="1" dirty="0">
                <a:solidFill>
                  <a:schemeClr val="tx2">
                    <a:lumMod val="60000"/>
                    <a:lumOff val="40000"/>
                  </a:schemeClr>
                </a:solidFill>
                <a:latin typeface="Avenir Black"/>
                <a:cs typeface="Avenir Black"/>
              </a:rPr>
              <a:t>    </a:t>
            </a:r>
          </a:p>
        </p:txBody>
      </p:sp>
      <p:graphicFrame>
        <p:nvGraphicFramePr>
          <p:cNvPr id="6" name="Table 5"/>
          <p:cNvGraphicFramePr>
            <a:graphicFrameLocks noGrp="1"/>
          </p:cNvGraphicFramePr>
          <p:nvPr>
            <p:extLst>
              <p:ext uri="{D42A27DB-BD31-4B8C-83A1-F6EECF244321}">
                <p14:modId xmlns:p14="http://schemas.microsoft.com/office/powerpoint/2010/main" xmlns="" val="762498255"/>
              </p:ext>
            </p:extLst>
          </p:nvPr>
        </p:nvGraphicFramePr>
        <p:xfrm>
          <a:off x="266700" y="1262693"/>
          <a:ext cx="8566150" cy="4948052"/>
        </p:xfrm>
        <a:graphic>
          <a:graphicData uri="http://schemas.openxmlformats.org/drawingml/2006/table">
            <a:tbl>
              <a:tblPr firstRow="1" firstCol="1" bandRow="1">
                <a:tableStyleId>{5C22544A-7EE6-4342-B048-85BDC9FD1C3A}</a:tableStyleId>
              </a:tblPr>
              <a:tblGrid>
                <a:gridCol w="955926">
                  <a:extLst>
                    <a:ext uri="{9D8B030D-6E8A-4147-A177-3AD203B41FA5}">
                      <a16:colId xmlns:a16="http://schemas.microsoft.com/office/drawing/2014/main" xmlns="" val="3009750206"/>
                    </a:ext>
                  </a:extLst>
                </a:gridCol>
                <a:gridCol w="955926">
                  <a:extLst>
                    <a:ext uri="{9D8B030D-6E8A-4147-A177-3AD203B41FA5}">
                      <a16:colId xmlns:a16="http://schemas.microsoft.com/office/drawing/2014/main" xmlns="" val="52816829"/>
                    </a:ext>
                  </a:extLst>
                </a:gridCol>
                <a:gridCol w="1015669">
                  <a:extLst>
                    <a:ext uri="{9D8B030D-6E8A-4147-A177-3AD203B41FA5}">
                      <a16:colId xmlns:a16="http://schemas.microsoft.com/office/drawing/2014/main" xmlns="" val="2504390265"/>
                    </a:ext>
                  </a:extLst>
                </a:gridCol>
                <a:gridCol w="955926">
                  <a:extLst>
                    <a:ext uri="{9D8B030D-6E8A-4147-A177-3AD203B41FA5}">
                      <a16:colId xmlns:a16="http://schemas.microsoft.com/office/drawing/2014/main" xmlns="" val="3447825919"/>
                    </a:ext>
                  </a:extLst>
                </a:gridCol>
                <a:gridCol w="1015669">
                  <a:extLst>
                    <a:ext uri="{9D8B030D-6E8A-4147-A177-3AD203B41FA5}">
                      <a16:colId xmlns:a16="http://schemas.microsoft.com/office/drawing/2014/main" xmlns="" val="3830520842"/>
                    </a:ext>
                  </a:extLst>
                </a:gridCol>
                <a:gridCol w="896178">
                  <a:extLst>
                    <a:ext uri="{9D8B030D-6E8A-4147-A177-3AD203B41FA5}">
                      <a16:colId xmlns:a16="http://schemas.microsoft.com/office/drawing/2014/main" xmlns="" val="2046645905"/>
                    </a:ext>
                  </a:extLst>
                </a:gridCol>
                <a:gridCol w="1097986">
                  <a:extLst>
                    <a:ext uri="{9D8B030D-6E8A-4147-A177-3AD203B41FA5}">
                      <a16:colId xmlns:a16="http://schemas.microsoft.com/office/drawing/2014/main" xmlns="" val="1228854014"/>
                    </a:ext>
                  </a:extLst>
                </a:gridCol>
                <a:gridCol w="1097986">
                  <a:extLst>
                    <a:ext uri="{9D8B030D-6E8A-4147-A177-3AD203B41FA5}">
                      <a16:colId xmlns:a16="http://schemas.microsoft.com/office/drawing/2014/main" xmlns="" val="1099482895"/>
                    </a:ext>
                  </a:extLst>
                </a:gridCol>
                <a:gridCol w="574884">
                  <a:extLst>
                    <a:ext uri="{9D8B030D-6E8A-4147-A177-3AD203B41FA5}">
                      <a16:colId xmlns:a16="http://schemas.microsoft.com/office/drawing/2014/main" xmlns="" val="2573172480"/>
                    </a:ext>
                  </a:extLst>
                </a:gridCol>
              </a:tblGrid>
              <a:tr h="408345">
                <a:tc>
                  <a:txBody>
                    <a:bodyPr/>
                    <a:lstStyle/>
                    <a:p>
                      <a:pPr>
                        <a:lnSpc>
                          <a:spcPct val="107000"/>
                        </a:lnSpc>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Outcome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Output Indicators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Target for 2021/22 as per Annual Performance Plan (APP)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Quarter 2 Target as per APP</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Quarter 2 Actual Output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dirty="0">
                          <a:effectLst/>
                        </a:rPr>
                        <a:t>Variance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900" b="1" kern="1200" dirty="0">
                          <a:solidFill>
                            <a:schemeClr val="lt1"/>
                          </a:solidFill>
                          <a:effectLst/>
                          <a:latin typeface="+mn-lt"/>
                          <a:ea typeface="+mn-ea"/>
                          <a:cs typeface="+mn-cs"/>
                        </a:rPr>
                        <a:t>Reason for Deviation </a:t>
                      </a:r>
                    </a:p>
                  </a:txBody>
                  <a:tcPr marL="39299" marR="39299" marT="0" marB="0"/>
                </a:tc>
                <a:tc>
                  <a:txBody>
                    <a:bodyPr/>
                    <a:lstStyle/>
                    <a:p>
                      <a:pPr>
                        <a:lnSpc>
                          <a:spcPct val="107000"/>
                        </a:lnSpc>
                        <a:spcAft>
                          <a:spcPts val="0"/>
                        </a:spcAft>
                      </a:pPr>
                      <a:r>
                        <a:rPr lang="en-ZA" sz="900" b="1" kern="1200" dirty="0">
                          <a:solidFill>
                            <a:schemeClr val="lt1"/>
                          </a:solidFill>
                          <a:effectLst/>
                          <a:latin typeface="+mn-lt"/>
                          <a:ea typeface="+mn-ea"/>
                          <a:cs typeface="+mn-cs"/>
                        </a:rPr>
                        <a:t>Corrective Measures</a:t>
                      </a:r>
                    </a:p>
                  </a:txBody>
                  <a:tcPr marL="39299" marR="39299" marT="0" marB="0"/>
                </a:tc>
                <a:tc>
                  <a:txBody>
                    <a:bodyPr/>
                    <a:lstStyle/>
                    <a:p>
                      <a:pPr>
                        <a:lnSpc>
                          <a:spcPct val="107000"/>
                        </a:lnSpc>
                        <a:spcAft>
                          <a:spcPts val="0"/>
                        </a:spcAft>
                      </a:pPr>
                      <a:r>
                        <a:rPr lang="en-ZA" sz="900" b="1" kern="1200" dirty="0">
                          <a:solidFill>
                            <a:schemeClr val="lt1"/>
                          </a:solidFill>
                          <a:effectLst/>
                          <a:latin typeface="+mn-lt"/>
                          <a:ea typeface="+mn-ea"/>
                          <a:cs typeface="+mn-cs"/>
                        </a:rPr>
                        <a:t>Status</a:t>
                      </a:r>
                    </a:p>
                  </a:txBody>
                  <a:tcPr marL="39299" marR="39299" marT="0" marB="0"/>
                </a:tc>
                <a:extLst>
                  <a:ext uri="{0D108BD9-81ED-4DB2-BD59-A6C34878D82A}">
                    <a16:rowId xmlns:a16="http://schemas.microsoft.com/office/drawing/2014/main" xmlns="" val="3212840024"/>
                  </a:ext>
                </a:extLst>
              </a:tr>
              <a:tr h="239590">
                <a:tc>
                  <a:txBody>
                    <a:bodyPr/>
                    <a:lstStyle/>
                    <a:p>
                      <a:pPr algn="ctr">
                        <a:lnSpc>
                          <a:spcPct val="107000"/>
                        </a:lnSpc>
                        <a:spcAft>
                          <a:spcPts val="0"/>
                        </a:spcAft>
                      </a:pP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gridSpan="8">
                  <a:txBody>
                    <a:bodyPr/>
                    <a:lstStyle/>
                    <a:p>
                      <a:pPr algn="ctr">
                        <a:lnSpc>
                          <a:spcPct val="107000"/>
                        </a:lnSpc>
                        <a:spcAft>
                          <a:spcPts val="0"/>
                        </a:spcAft>
                      </a:pPr>
                      <a:r>
                        <a:rPr lang="en-ZA" sz="900" b="1" dirty="0">
                          <a:solidFill>
                            <a:schemeClr val="tx1"/>
                          </a:solidFill>
                          <a:effectLst/>
                        </a:rPr>
                        <a:t>Sub-Programme: Corporate Services</a:t>
                      </a:r>
                      <a:endParaRPr lang="en-ZA"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48121682"/>
                  </a:ext>
                </a:extLst>
              </a:tr>
              <a:tr h="381631">
                <a:tc rowSpan="4">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900" dirty="0">
                          <a:effectLst/>
                          <a:latin typeface="Calibri" panose="020F0502020204030204" pitchFamily="34" charset="0"/>
                          <a:ea typeface="Calibri" panose="020F0502020204030204" pitchFamily="34" charset="0"/>
                          <a:cs typeface="Times New Roman" panose="02020603050405020304" pitchFamily="18" charset="0"/>
                        </a:rPr>
                        <a:t>Effective and efficient administrative support</a:t>
                      </a:r>
                    </a:p>
                    <a:p>
                      <a:pPr>
                        <a:lnSpc>
                          <a:spcPct val="107000"/>
                        </a:lnSpc>
                        <a:spcAft>
                          <a:spcPts val="0"/>
                        </a:spcAft>
                      </a:pP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nchor="ctr"/>
                </a:tc>
                <a:tc>
                  <a:txBody>
                    <a:bodyPr/>
                    <a:lstStyle/>
                    <a:p>
                      <a:pPr>
                        <a:spcAft>
                          <a:spcPts val="0"/>
                        </a:spcAft>
                        <a:tabLst>
                          <a:tab pos="825500" algn="l"/>
                        </a:tabLst>
                      </a:pPr>
                      <a:r>
                        <a:rPr lang="en-ZA" sz="900" b="0" dirty="0">
                          <a:solidFill>
                            <a:schemeClr val="tx1"/>
                          </a:solidFill>
                          <a:effectLst/>
                        </a:rPr>
                        <a:t>Percentage of vacant posts on funded establishment</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10% or lower</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9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9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900" b="0" kern="120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900" b="0" kern="120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47051005"/>
                  </a:ext>
                </a:extLst>
              </a:tr>
              <a:tr h="954077">
                <a:tc vMerge="1">
                  <a:txBody>
                    <a:bodyPr/>
                    <a:lstStyle/>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dirty="0">
                          <a:solidFill>
                            <a:schemeClr val="tx1"/>
                          </a:solidFill>
                          <a:effectLst/>
                        </a:rPr>
                        <a:t>Percentage of staff in the Department comprised of youth</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dirty="0">
                          <a:solidFill>
                            <a:schemeClr val="tx1"/>
                          </a:solidFill>
                          <a:effectLst/>
                        </a:rPr>
                        <a:t>30%</a:t>
                      </a:r>
                      <a:endParaRPr lang="en-ZA" sz="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kern="1200">
                          <a:solidFill>
                            <a:schemeClr val="tx1"/>
                          </a:solidFill>
                          <a:effectLst/>
                          <a:latin typeface="+mn-lt"/>
                          <a:ea typeface="+mn-ea"/>
                          <a:cs typeface="+mn-cs"/>
                        </a:rPr>
                        <a:t>30%</a:t>
                      </a:r>
                    </a:p>
                  </a:txBody>
                  <a:tcPr marL="68580" marR="68580" marT="0" marB="0"/>
                </a:tc>
                <a:tc>
                  <a:txBody>
                    <a:bodyPr/>
                    <a:lstStyle/>
                    <a:p>
                      <a:pPr algn="ctr">
                        <a:lnSpc>
                          <a:spcPct val="150000"/>
                        </a:lnSpc>
                        <a:spcAft>
                          <a:spcPts val="0"/>
                        </a:spcAft>
                      </a:pPr>
                      <a:r>
                        <a:rPr lang="en-ZA" sz="900" b="0" kern="1200">
                          <a:solidFill>
                            <a:schemeClr val="tx1"/>
                          </a:solidFill>
                          <a:effectLst/>
                          <a:latin typeface="+mn-lt"/>
                          <a:ea typeface="+mn-ea"/>
                          <a:cs typeface="+mn-cs"/>
                        </a:rPr>
                        <a:t>33.3%</a:t>
                      </a:r>
                    </a:p>
                    <a:p>
                      <a:pPr algn="ctr">
                        <a:lnSpc>
                          <a:spcPct val="150000"/>
                        </a:lnSpc>
                        <a:spcAft>
                          <a:spcPts val="0"/>
                        </a:spcAft>
                      </a:pPr>
                      <a:r>
                        <a:rPr lang="en-ZA" sz="900" b="0" kern="1200">
                          <a:solidFill>
                            <a:schemeClr val="tx1"/>
                          </a:solidFill>
                          <a:effectLst/>
                          <a:latin typeface="+mn-lt"/>
                          <a:ea typeface="+mn-ea"/>
                          <a:cs typeface="+mn-cs"/>
                        </a:rPr>
                        <a:t>(691 of 2 072)</a:t>
                      </a:r>
                    </a:p>
                  </a:txBody>
                  <a:tcPr marL="68580" marR="68580" marT="0" marB="0"/>
                </a:tc>
                <a:tc>
                  <a:txBody>
                    <a:bodyPr/>
                    <a:lstStyle/>
                    <a:p>
                      <a:pPr algn="ctr">
                        <a:lnSpc>
                          <a:spcPct val="150000"/>
                        </a:lnSpc>
                        <a:spcAft>
                          <a:spcPts val="0"/>
                        </a:spcAft>
                      </a:pPr>
                      <a:r>
                        <a:rPr lang="en-ZA" sz="900" b="0" kern="1200" dirty="0">
                          <a:solidFill>
                            <a:schemeClr val="tx1"/>
                          </a:solidFill>
                          <a:effectLst/>
                          <a:latin typeface="+mn-lt"/>
                          <a:ea typeface="+mn-ea"/>
                          <a:cs typeface="+mn-cs"/>
                        </a:rPr>
                        <a:t>3.3%</a:t>
                      </a:r>
                    </a:p>
                  </a:txBody>
                  <a:tcPr marL="68580" marR="68580" marT="0" marB="0"/>
                </a:tc>
                <a:tc>
                  <a:txBody>
                    <a:bodyPr/>
                    <a:lstStyle/>
                    <a:p>
                      <a:pPr>
                        <a:spcAft>
                          <a:spcPts val="0"/>
                        </a:spcAft>
                        <a:tabLst>
                          <a:tab pos="825500" algn="l"/>
                        </a:tabLst>
                      </a:pPr>
                      <a:r>
                        <a:rPr lang="en-ZA" sz="900" b="0" kern="1200" dirty="0">
                          <a:solidFill>
                            <a:schemeClr val="tx1"/>
                          </a:solidFill>
                          <a:effectLst/>
                          <a:latin typeface="+mn-lt"/>
                          <a:ea typeface="+mn-ea"/>
                          <a:cs typeface="+mn-cs"/>
                        </a:rPr>
                        <a:t>The increase in the number of youth appointed within the OCJ is as a result of the internship programme and contract appointments that were made in the month of June.</a:t>
                      </a:r>
                    </a:p>
                  </a:txBody>
                  <a:tcPr marL="68580" marR="68580" marT="0" marB="0"/>
                </a:tc>
                <a:tc>
                  <a:txBody>
                    <a:bodyPr/>
                    <a:lstStyle/>
                    <a:p>
                      <a:pPr algn="ctr">
                        <a:lnSpc>
                          <a:spcPct val="107000"/>
                        </a:lnSpc>
                        <a:spcAft>
                          <a:spcPts val="0"/>
                        </a:spcAft>
                      </a:pPr>
                      <a:r>
                        <a:rPr lang="en-ZA" sz="900" b="0" kern="1200">
                          <a:solidFill>
                            <a:schemeClr val="tx1"/>
                          </a:solidFill>
                          <a:effectLst/>
                          <a:latin typeface="+mn-lt"/>
                          <a:ea typeface="+mn-ea"/>
                          <a:cs typeface="+mn-cs"/>
                        </a:rPr>
                        <a:t>N/A</a:t>
                      </a:r>
                    </a:p>
                  </a:txBody>
                  <a:tcPr marL="68580" marR="68580" marT="0" marB="0"/>
                </a:tc>
                <a:tc>
                  <a:txBody>
                    <a:bodyPr/>
                    <a:lstStyle/>
                    <a:p>
                      <a:pPr>
                        <a:lnSpc>
                          <a:spcPct val="107000"/>
                        </a:lnSpc>
                        <a:spcAft>
                          <a:spcPts val="0"/>
                        </a:spcAft>
                      </a:pPr>
                      <a:r>
                        <a:rPr lang="en-ZA" sz="10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508691645"/>
                  </a:ext>
                </a:extLst>
              </a:tr>
              <a:tr h="572446">
                <a:tc vMerge="1">
                  <a:txBody>
                    <a:bodyPr/>
                    <a:lstStyle/>
                    <a:p>
                      <a:pPr>
                        <a:spcAft>
                          <a:spcPts val="0"/>
                        </a:spcAft>
                        <a:tabLst>
                          <a:tab pos="825500" algn="l"/>
                        </a:tabLst>
                      </a:pPr>
                      <a:endParaRPr lang="en-ZA" sz="900" b="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a:solidFill>
                            <a:schemeClr val="tx1"/>
                          </a:solidFill>
                          <a:effectLst/>
                        </a:rPr>
                        <a:t>Percentage of women representation in Senior Management Service (SMS)</a:t>
                      </a:r>
                      <a:endParaRPr lang="en-ZA" sz="900" b="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50%</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kern="1200">
                          <a:solidFill>
                            <a:schemeClr val="tx1"/>
                          </a:solidFill>
                          <a:effectLst/>
                          <a:latin typeface="+mn-lt"/>
                          <a:ea typeface="+mn-ea"/>
                          <a:cs typeface="+mn-cs"/>
                        </a:rPr>
                        <a:t>45%</a:t>
                      </a:r>
                    </a:p>
                  </a:txBody>
                  <a:tcPr marL="68580" marR="68580" marT="0" marB="0"/>
                </a:tc>
                <a:tc>
                  <a:txBody>
                    <a:bodyPr/>
                    <a:lstStyle/>
                    <a:p>
                      <a:pPr algn="ctr">
                        <a:lnSpc>
                          <a:spcPct val="107000"/>
                        </a:lnSpc>
                        <a:spcAft>
                          <a:spcPts val="0"/>
                        </a:spcAft>
                      </a:pPr>
                      <a:r>
                        <a:rPr lang="en-ZA" sz="900" b="0" kern="1200">
                          <a:solidFill>
                            <a:schemeClr val="tx1"/>
                          </a:solidFill>
                          <a:effectLst/>
                          <a:latin typeface="+mn-lt"/>
                          <a:ea typeface="+mn-ea"/>
                          <a:cs typeface="+mn-cs"/>
                        </a:rPr>
                        <a:t>46.5% </a:t>
                      </a:r>
                    </a:p>
                    <a:p>
                      <a:pPr algn="ctr">
                        <a:lnSpc>
                          <a:spcPct val="107000"/>
                        </a:lnSpc>
                        <a:spcAft>
                          <a:spcPts val="0"/>
                        </a:spcAft>
                      </a:pPr>
                      <a:r>
                        <a:rPr lang="en-ZA" sz="900" b="0" kern="1200">
                          <a:solidFill>
                            <a:schemeClr val="tx1"/>
                          </a:solidFill>
                          <a:effectLst/>
                          <a:latin typeface="+mn-lt"/>
                          <a:ea typeface="+mn-ea"/>
                          <a:cs typeface="+mn-cs"/>
                        </a:rPr>
                        <a:t>(20 of 43)</a:t>
                      </a:r>
                    </a:p>
                    <a:p>
                      <a:pPr algn="ctr">
                        <a:lnSpc>
                          <a:spcPct val="107000"/>
                        </a:lnSpc>
                        <a:spcAft>
                          <a:spcPts val="0"/>
                        </a:spcAft>
                      </a:pPr>
                      <a:r>
                        <a:rPr lang="en-ZA" sz="900" b="0" kern="1200">
                          <a:solidFill>
                            <a:schemeClr val="tx1"/>
                          </a:solidFill>
                          <a:effectLst/>
                          <a:latin typeface="+mn-lt"/>
                          <a:ea typeface="+mn-ea"/>
                          <a:cs typeface="+mn-cs"/>
                        </a:rPr>
                        <a:t> </a:t>
                      </a:r>
                    </a:p>
                  </a:txBody>
                  <a:tcPr marL="68580" marR="68580" marT="0" marB="0"/>
                </a:tc>
                <a:tc>
                  <a:txBody>
                    <a:bodyPr/>
                    <a:lstStyle/>
                    <a:p>
                      <a:pPr algn="ctr">
                        <a:lnSpc>
                          <a:spcPct val="107000"/>
                        </a:lnSpc>
                        <a:spcAft>
                          <a:spcPts val="0"/>
                        </a:spcAft>
                      </a:pPr>
                      <a:r>
                        <a:rPr lang="en-ZA" sz="900" b="0" kern="1200">
                          <a:solidFill>
                            <a:schemeClr val="tx1"/>
                          </a:solidFill>
                          <a:effectLst/>
                          <a:latin typeface="+mn-lt"/>
                          <a:ea typeface="+mn-ea"/>
                          <a:cs typeface="+mn-cs"/>
                        </a:rPr>
                        <a:t>1.5%</a:t>
                      </a:r>
                    </a:p>
                  </a:txBody>
                  <a:tcPr marL="68580" marR="68580" marT="0" marB="0"/>
                </a:tc>
                <a:tc>
                  <a:txBody>
                    <a:bodyPr/>
                    <a:lstStyle/>
                    <a:p>
                      <a:pPr>
                        <a:lnSpc>
                          <a:spcPct val="107000"/>
                        </a:lnSpc>
                        <a:spcAft>
                          <a:spcPts val="0"/>
                        </a:spcAft>
                      </a:pPr>
                      <a:r>
                        <a:rPr lang="en-ZA" sz="900" b="0" kern="1200" dirty="0">
                          <a:solidFill>
                            <a:schemeClr val="tx1"/>
                          </a:solidFill>
                          <a:effectLst/>
                          <a:latin typeface="+mn-lt"/>
                          <a:ea typeface="+mn-ea"/>
                          <a:cs typeface="+mn-cs"/>
                        </a:rPr>
                        <a:t>The department managed to appoint more females which led to an increase on the percentage representation.</a:t>
                      </a:r>
                    </a:p>
                  </a:txBody>
                  <a:tcPr marL="68580" marR="68580" marT="0" marB="0"/>
                </a:tc>
                <a:tc>
                  <a:txBody>
                    <a:bodyPr/>
                    <a:lstStyle/>
                    <a:p>
                      <a:pPr algn="ctr">
                        <a:lnSpc>
                          <a:spcPct val="107000"/>
                        </a:lnSpc>
                        <a:spcAft>
                          <a:spcPts val="0"/>
                        </a:spcAft>
                      </a:pPr>
                      <a:r>
                        <a:rPr lang="en-ZA" sz="9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995807687"/>
                  </a:ext>
                </a:extLst>
              </a:tr>
              <a:tr h="1105789">
                <a:tc vMerge="1">
                  <a:txBody>
                    <a:bodyPr/>
                    <a:lstStyle/>
                    <a:p>
                      <a:pPr>
                        <a:spcAft>
                          <a:spcPts val="0"/>
                        </a:spcAft>
                        <a:tabLst>
                          <a:tab pos="825500" algn="l"/>
                        </a:tabLst>
                      </a:pP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spcAft>
                          <a:spcPts val="0"/>
                        </a:spcAft>
                        <a:tabLst>
                          <a:tab pos="825500" algn="l"/>
                        </a:tabLst>
                      </a:pPr>
                      <a:r>
                        <a:rPr lang="en-ZA" sz="900" b="0" dirty="0">
                          <a:solidFill>
                            <a:schemeClr val="tx1"/>
                          </a:solidFill>
                          <a:effectLst/>
                        </a:rPr>
                        <a:t>Percentage of people with disabilities representation in the Department</a:t>
                      </a:r>
                      <a:endParaRPr lang="en-ZA" sz="900" b="0" dirty="0">
                        <a:solidFill>
                          <a:schemeClr val="tx1"/>
                        </a:solidFill>
                        <a:effectLst/>
                        <a:latin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a:solidFill>
                            <a:schemeClr val="tx1"/>
                          </a:solidFill>
                          <a:effectLst/>
                        </a:rPr>
                        <a:t>2%</a:t>
                      </a:r>
                      <a:endParaRPr lang="en-ZA" sz="9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gn="ctr">
                        <a:lnSpc>
                          <a:spcPct val="107000"/>
                        </a:lnSpc>
                        <a:spcAft>
                          <a:spcPts val="0"/>
                        </a:spcAft>
                      </a:pPr>
                      <a:r>
                        <a:rPr lang="en-ZA" sz="900" b="0" kern="1200">
                          <a:solidFill>
                            <a:schemeClr val="tx1"/>
                          </a:solidFill>
                          <a:effectLst/>
                          <a:latin typeface="+mn-lt"/>
                          <a:ea typeface="+mn-ea"/>
                          <a:cs typeface="+mn-cs"/>
                        </a:rPr>
                        <a:t>1.2%</a:t>
                      </a:r>
                    </a:p>
                  </a:txBody>
                  <a:tcPr marL="68580" marR="68580" marT="0" marB="0"/>
                </a:tc>
                <a:tc>
                  <a:txBody>
                    <a:bodyPr/>
                    <a:lstStyle/>
                    <a:p>
                      <a:pPr algn="ctr">
                        <a:lnSpc>
                          <a:spcPct val="107000"/>
                        </a:lnSpc>
                        <a:spcAft>
                          <a:spcPts val="0"/>
                        </a:spcAft>
                      </a:pPr>
                      <a:r>
                        <a:rPr lang="en-ZA" sz="900" b="0" kern="1200">
                          <a:solidFill>
                            <a:schemeClr val="tx1"/>
                          </a:solidFill>
                          <a:effectLst/>
                          <a:latin typeface="+mn-lt"/>
                          <a:ea typeface="+mn-ea"/>
                          <a:cs typeface="+mn-cs"/>
                        </a:rPr>
                        <a:t>1%</a:t>
                      </a:r>
                    </a:p>
                    <a:p>
                      <a:pPr algn="ctr">
                        <a:lnSpc>
                          <a:spcPct val="107000"/>
                        </a:lnSpc>
                        <a:spcAft>
                          <a:spcPts val="0"/>
                        </a:spcAft>
                      </a:pPr>
                      <a:r>
                        <a:rPr lang="en-ZA" sz="900" b="0" kern="1200">
                          <a:solidFill>
                            <a:schemeClr val="tx1"/>
                          </a:solidFill>
                          <a:effectLst/>
                          <a:latin typeface="+mn-lt"/>
                          <a:ea typeface="+mn-ea"/>
                          <a:cs typeface="+mn-cs"/>
                        </a:rPr>
                        <a:t> (21 of  2 072)</a:t>
                      </a:r>
                    </a:p>
                  </a:txBody>
                  <a:tcPr marL="68580" marR="68580" marT="0" marB="0"/>
                </a:tc>
                <a:tc>
                  <a:txBody>
                    <a:bodyPr/>
                    <a:lstStyle/>
                    <a:p>
                      <a:pPr algn="ctr">
                        <a:lnSpc>
                          <a:spcPct val="107000"/>
                        </a:lnSpc>
                        <a:spcAft>
                          <a:spcPts val="0"/>
                        </a:spcAft>
                      </a:pPr>
                      <a:r>
                        <a:rPr lang="en-ZA" sz="900" b="0" kern="1200">
                          <a:solidFill>
                            <a:schemeClr val="tx1"/>
                          </a:solidFill>
                          <a:effectLst/>
                          <a:latin typeface="+mn-lt"/>
                          <a:ea typeface="+mn-ea"/>
                          <a:cs typeface="+mn-cs"/>
                        </a:rPr>
                        <a:t>0.2%</a:t>
                      </a:r>
                    </a:p>
                  </a:txBody>
                  <a:tcPr marL="68580" marR="68580" marT="0" marB="0"/>
                </a:tc>
                <a:tc>
                  <a:txBody>
                    <a:bodyPr/>
                    <a:lstStyle/>
                    <a:p>
                      <a:pPr>
                        <a:lnSpc>
                          <a:spcPct val="107000"/>
                        </a:lnSpc>
                        <a:spcAft>
                          <a:spcPts val="0"/>
                        </a:spcAft>
                      </a:pPr>
                      <a:r>
                        <a:rPr lang="en-ZA" sz="900" b="0" kern="1200" dirty="0">
                          <a:solidFill>
                            <a:schemeClr val="tx1"/>
                          </a:solidFill>
                          <a:effectLst/>
                          <a:latin typeface="+mn-lt"/>
                          <a:ea typeface="+mn-ea"/>
                          <a:cs typeface="+mn-cs"/>
                        </a:rPr>
                        <a:t>The initiatives put in place by the OCJ to increase representation of People with Disabilities in the department did not yield expected results. </a:t>
                      </a:r>
                    </a:p>
                  </a:txBody>
                  <a:tcPr marL="68580" marR="68580" marT="0" marB="0"/>
                </a:tc>
                <a:tc>
                  <a:txBody>
                    <a:bodyPr/>
                    <a:lstStyle/>
                    <a:p>
                      <a:pPr>
                        <a:lnSpc>
                          <a:spcPct val="107000"/>
                        </a:lnSpc>
                        <a:spcAft>
                          <a:spcPts val="0"/>
                        </a:spcAft>
                      </a:pPr>
                      <a:r>
                        <a:rPr lang="en-ZA" sz="900" b="0" kern="1200" dirty="0">
                          <a:solidFill>
                            <a:schemeClr val="tx1"/>
                          </a:solidFill>
                          <a:effectLst/>
                          <a:latin typeface="+mn-lt"/>
                          <a:ea typeface="+mn-ea"/>
                          <a:cs typeface="+mn-cs"/>
                        </a:rPr>
                        <a:t>A ring-fencing strategy has been proposed which will ensure that certain vacant posts are identified and ring-fenced for people with disabilities. </a:t>
                      </a:r>
                    </a:p>
                    <a:p>
                      <a:pPr algn="ctr">
                        <a:lnSpc>
                          <a:spcPct val="107000"/>
                        </a:lnSpc>
                        <a:spcAft>
                          <a:spcPts val="0"/>
                        </a:spcAft>
                      </a:pPr>
                      <a:r>
                        <a:rPr lang="en-ZA" sz="900" b="0" kern="1200" dirty="0">
                          <a:solidFill>
                            <a:schemeClr val="tx1"/>
                          </a:solidFill>
                          <a:effectLst/>
                          <a:latin typeface="+mn-lt"/>
                          <a:ea typeface="+mn-ea"/>
                          <a:cs typeface="+mn-cs"/>
                        </a:rPr>
                        <a:t> </a:t>
                      </a:r>
                    </a:p>
                  </a:txBody>
                  <a:tcPr marL="68580" marR="68580" marT="0" marB="0"/>
                </a:tc>
                <a:tc>
                  <a:txBody>
                    <a:bodyPr/>
                    <a:lstStyle/>
                    <a:p>
                      <a:pPr algn="ctr">
                        <a:lnSpc>
                          <a:spcPct val="107000"/>
                        </a:lnSpc>
                        <a:spcAft>
                          <a:spcPts val="0"/>
                        </a:spcAft>
                      </a:pPr>
                      <a:r>
                        <a:rPr lang="en-ZA" sz="1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xmlns="" val="2358298109"/>
                  </a:ext>
                </a:extLst>
              </a:tr>
            </a:tbl>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41</a:t>
            </a:fld>
            <a:endParaRPr lang="en-US"/>
          </a:p>
        </p:txBody>
      </p:sp>
    </p:spTree>
    <p:extLst>
      <p:ext uri="{BB962C8B-B14F-4D97-AF65-F5344CB8AC3E}">
        <p14:creationId xmlns:p14="http://schemas.microsoft.com/office/powerpoint/2010/main" xmlns="" val="495703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724163954"/>
              </p:ext>
            </p:extLst>
          </p:nvPr>
        </p:nvGraphicFramePr>
        <p:xfrm>
          <a:off x="266700" y="1262693"/>
          <a:ext cx="8566150" cy="5180717"/>
        </p:xfrm>
        <a:graphic>
          <a:graphicData uri="http://schemas.openxmlformats.org/drawingml/2006/table">
            <a:tbl>
              <a:tblPr firstRow="1" firstCol="1" bandRow="1">
                <a:tableStyleId>{5C22544A-7EE6-4342-B048-85BDC9FD1C3A}</a:tableStyleId>
              </a:tblPr>
              <a:tblGrid>
                <a:gridCol w="955926">
                  <a:extLst>
                    <a:ext uri="{9D8B030D-6E8A-4147-A177-3AD203B41FA5}">
                      <a16:colId xmlns:a16="http://schemas.microsoft.com/office/drawing/2014/main" xmlns="" val="4087853342"/>
                    </a:ext>
                  </a:extLst>
                </a:gridCol>
                <a:gridCol w="955926">
                  <a:extLst>
                    <a:ext uri="{9D8B030D-6E8A-4147-A177-3AD203B41FA5}">
                      <a16:colId xmlns:a16="http://schemas.microsoft.com/office/drawing/2014/main" xmlns="" val="52816829"/>
                    </a:ext>
                  </a:extLst>
                </a:gridCol>
                <a:gridCol w="1015669">
                  <a:extLst>
                    <a:ext uri="{9D8B030D-6E8A-4147-A177-3AD203B41FA5}">
                      <a16:colId xmlns:a16="http://schemas.microsoft.com/office/drawing/2014/main" xmlns="" val="2504390265"/>
                    </a:ext>
                  </a:extLst>
                </a:gridCol>
                <a:gridCol w="955926">
                  <a:extLst>
                    <a:ext uri="{9D8B030D-6E8A-4147-A177-3AD203B41FA5}">
                      <a16:colId xmlns:a16="http://schemas.microsoft.com/office/drawing/2014/main" xmlns="" val="3447825919"/>
                    </a:ext>
                  </a:extLst>
                </a:gridCol>
                <a:gridCol w="1015669">
                  <a:extLst>
                    <a:ext uri="{9D8B030D-6E8A-4147-A177-3AD203B41FA5}">
                      <a16:colId xmlns:a16="http://schemas.microsoft.com/office/drawing/2014/main" xmlns="" val="3830520842"/>
                    </a:ext>
                  </a:extLst>
                </a:gridCol>
                <a:gridCol w="896178">
                  <a:extLst>
                    <a:ext uri="{9D8B030D-6E8A-4147-A177-3AD203B41FA5}">
                      <a16:colId xmlns:a16="http://schemas.microsoft.com/office/drawing/2014/main" xmlns="" val="2046645905"/>
                    </a:ext>
                  </a:extLst>
                </a:gridCol>
                <a:gridCol w="1097986">
                  <a:extLst>
                    <a:ext uri="{9D8B030D-6E8A-4147-A177-3AD203B41FA5}">
                      <a16:colId xmlns:a16="http://schemas.microsoft.com/office/drawing/2014/main" xmlns="" val="1228854014"/>
                    </a:ext>
                  </a:extLst>
                </a:gridCol>
                <a:gridCol w="1097986">
                  <a:extLst>
                    <a:ext uri="{9D8B030D-6E8A-4147-A177-3AD203B41FA5}">
                      <a16:colId xmlns:a16="http://schemas.microsoft.com/office/drawing/2014/main" xmlns="" val="1099482895"/>
                    </a:ext>
                  </a:extLst>
                </a:gridCol>
                <a:gridCol w="574884">
                  <a:extLst>
                    <a:ext uri="{9D8B030D-6E8A-4147-A177-3AD203B41FA5}">
                      <a16:colId xmlns:a16="http://schemas.microsoft.com/office/drawing/2014/main" xmlns="" val="2573172480"/>
                    </a:ext>
                  </a:extLst>
                </a:gridCol>
              </a:tblGrid>
              <a:tr h="661357">
                <a:tc>
                  <a:txBody>
                    <a:bodyPr/>
                    <a:lstStyle/>
                    <a:p>
                      <a:pP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Outcome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rPr>
                        <a:t>Output Indicators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rPr>
                        <a:t>Target for 2021/22 as per Annual Performance Plan (APP)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rPr>
                        <a:t>Quarter 2 Target as per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rPr>
                        <a:t>Quarter 2 Actual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dirty="0">
                          <a:effectLst/>
                        </a:rPr>
                        <a:t>Variance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Reason for Deviation </a:t>
                      </a: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Corrective Measures</a:t>
                      </a:r>
                    </a:p>
                  </a:txBody>
                  <a:tcPr marL="39299" marR="39299" marT="0" marB="0"/>
                </a:tc>
                <a:tc>
                  <a:txBody>
                    <a:bodyPr/>
                    <a:lstStyle/>
                    <a:p>
                      <a:pPr>
                        <a:lnSpc>
                          <a:spcPct val="107000"/>
                        </a:lnSpc>
                        <a:spcAft>
                          <a:spcPts val="0"/>
                        </a:spcAft>
                      </a:pPr>
                      <a:r>
                        <a:rPr lang="en-ZA" sz="1100" b="1" kern="1200" dirty="0">
                          <a:solidFill>
                            <a:schemeClr val="lt1"/>
                          </a:solidFill>
                          <a:effectLst/>
                          <a:latin typeface="+mn-lt"/>
                          <a:ea typeface="+mn-ea"/>
                          <a:cs typeface="+mn-cs"/>
                        </a:rPr>
                        <a:t>Status</a:t>
                      </a:r>
                    </a:p>
                  </a:txBody>
                  <a:tcPr marL="39299" marR="39299" marT="0" marB="0"/>
                </a:tc>
                <a:extLst>
                  <a:ext uri="{0D108BD9-81ED-4DB2-BD59-A6C34878D82A}">
                    <a16:rowId xmlns:a16="http://schemas.microsoft.com/office/drawing/2014/main" xmlns="" val="3212840024"/>
                  </a:ext>
                </a:extLst>
              </a:tr>
              <a:tr h="216603">
                <a:tc>
                  <a:txBody>
                    <a:bodyPr/>
                    <a:lstStyle/>
                    <a:p>
                      <a:pPr algn="ctr">
                        <a:lnSpc>
                          <a:spcPct val="107000"/>
                        </a:lnSpc>
                        <a:spcAft>
                          <a:spcPts val="0"/>
                        </a:spcAft>
                      </a:pP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gridSpan="8">
                  <a:txBody>
                    <a:bodyPr/>
                    <a:lstStyle/>
                    <a:p>
                      <a:pPr algn="ctr">
                        <a:lnSpc>
                          <a:spcPct val="107000"/>
                        </a:lnSpc>
                        <a:spcAft>
                          <a:spcPts val="0"/>
                        </a:spcAft>
                      </a:pPr>
                      <a:r>
                        <a:rPr lang="en-ZA" sz="1100" b="1" dirty="0">
                          <a:solidFill>
                            <a:schemeClr val="tx1"/>
                          </a:solidFill>
                          <a:effectLst/>
                        </a:rPr>
                        <a:t>Sub-Programme: Corporate Services</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99" marR="39299"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248121682"/>
                  </a:ext>
                </a:extLst>
              </a:tr>
              <a:tr h="1916142">
                <a:tc rowSpan="2">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a:effectLst/>
                          <a:latin typeface="Calibri" panose="020F0502020204030204" pitchFamily="34" charset="0"/>
                          <a:ea typeface="Calibri" panose="020F0502020204030204" pitchFamily="34" charset="0"/>
                          <a:cs typeface="Times New Roman" panose="02020603050405020304" pitchFamily="18" charset="0"/>
                        </a:rPr>
                        <a:t>Effective and efficient administrative support</a:t>
                      </a:r>
                    </a:p>
                    <a:p>
                      <a:pPr>
                        <a:lnSpc>
                          <a:spcPct val="107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tabLst>
                          <a:tab pos="825500" algn="l"/>
                        </a:tabLst>
                      </a:pPr>
                      <a:endParaRPr lang="en-ZA" sz="1100" b="0" kern="1200" dirty="0">
                        <a:solidFill>
                          <a:schemeClr val="tx1"/>
                        </a:solidFill>
                        <a:effectLst/>
                        <a:latin typeface="+mn-lt"/>
                        <a:ea typeface="+mn-ea"/>
                        <a:cs typeface="+mn-cs"/>
                      </a:endParaRPr>
                    </a:p>
                  </a:txBody>
                  <a:tcPr marL="39299" marR="39299" marT="0" marB="0" anchor="ctr"/>
                </a:tc>
                <a:tc>
                  <a:txBody>
                    <a:bodyPr/>
                    <a:lstStyle/>
                    <a:p>
                      <a:pPr>
                        <a:spcAft>
                          <a:spcPts val="0"/>
                        </a:spcAft>
                        <a:tabLst>
                          <a:tab pos="825500" algn="l"/>
                        </a:tabLst>
                      </a:pPr>
                      <a:r>
                        <a:rPr lang="en-ZA" sz="1100" b="0" kern="1200" dirty="0">
                          <a:solidFill>
                            <a:schemeClr val="tx1"/>
                          </a:solidFill>
                          <a:effectLst/>
                          <a:latin typeface="+mn-lt"/>
                          <a:ea typeface="+mn-ea"/>
                          <a:cs typeface="+mn-cs"/>
                        </a:rPr>
                        <a:t>Number of Employee Health and Wellness (EHW) programmes implemented within the OCJ</a:t>
                      </a:r>
                    </a:p>
                    <a:p>
                      <a:pPr>
                        <a:spcAft>
                          <a:spcPts val="0"/>
                        </a:spcAft>
                        <a:tabLst>
                          <a:tab pos="825500" algn="l"/>
                        </a:tabLst>
                      </a:pPr>
                      <a:r>
                        <a:rPr lang="en-ZA" sz="1100" b="0" kern="1200" dirty="0">
                          <a:solidFill>
                            <a:schemeClr val="tx1"/>
                          </a:solidFill>
                          <a:effectLst/>
                          <a:latin typeface="+mn-lt"/>
                          <a:ea typeface="+mn-ea"/>
                          <a:cs typeface="+mn-cs"/>
                        </a:rPr>
                        <a:t> </a:t>
                      </a:r>
                    </a:p>
                  </a:txBody>
                  <a:tcPr marL="39299" marR="39299"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9</a:t>
                      </a:r>
                    </a:p>
                  </a:txBody>
                  <a:tcPr marL="39299" marR="39299"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3</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5</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2</a:t>
                      </a:r>
                    </a:p>
                  </a:txBody>
                  <a:tcPr marL="68580" marR="68580" marT="0" marB="0"/>
                </a:tc>
                <a:tc>
                  <a:txBody>
                    <a:bodyPr/>
                    <a:lstStyle/>
                    <a:p>
                      <a:pPr>
                        <a:lnSpc>
                          <a:spcPct val="107000"/>
                        </a:lnSpc>
                        <a:spcAft>
                          <a:spcPts val="0"/>
                        </a:spcAft>
                      </a:pPr>
                      <a:r>
                        <a:rPr lang="en-ZA" sz="1100" b="0" kern="1200" dirty="0">
                          <a:solidFill>
                            <a:schemeClr val="tx1"/>
                          </a:solidFill>
                          <a:effectLst/>
                          <a:latin typeface="+mn-lt"/>
                          <a:ea typeface="+mn-ea"/>
                          <a:cs typeface="+mn-cs"/>
                        </a:rPr>
                        <a:t>Due to the increased demand for EHW programmes in Northern Cape, two (2) more programmes were implemented focusing on substance and Alcohol Abuse as well as managing Stress and Burnout (NC Province).</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a:lnSpc>
                          <a:spcPct val="107000"/>
                        </a:lnSpc>
                        <a:spcAft>
                          <a:spcPts val="0"/>
                        </a:spcAft>
                      </a:pPr>
                      <a:r>
                        <a:rPr lang="en-ZA" sz="1100" b="0" kern="1200" dirty="0">
                          <a:solidFill>
                            <a:schemeClr val="tx1"/>
                          </a:solidFill>
                          <a:effectLst/>
                          <a:latin typeface="+mn-lt"/>
                          <a:ea typeface="+mn-ea"/>
                          <a:cs typeface="+mn-cs"/>
                        </a:rPr>
                        <a:t> </a:t>
                      </a:r>
                    </a:p>
                  </a:txBody>
                  <a:tcPr marL="68580" marR="68580" marT="0" marB="0">
                    <a:solidFill>
                      <a:srgbClr val="00B050"/>
                    </a:solidFill>
                  </a:tcPr>
                </a:tc>
                <a:extLst>
                  <a:ext uri="{0D108BD9-81ED-4DB2-BD59-A6C34878D82A}">
                    <a16:rowId xmlns:a16="http://schemas.microsoft.com/office/drawing/2014/main" xmlns="" val="1668883705"/>
                  </a:ext>
                </a:extLst>
              </a:tr>
              <a:tr h="920925">
                <a:tc vMerge="1">
                  <a:txBody>
                    <a:bodyPr/>
                    <a:lstStyle/>
                    <a:p>
                      <a:pPr>
                        <a:lnSpc>
                          <a:spcPct val="107000"/>
                        </a:lnSpc>
                        <a:spcAft>
                          <a:spcPts val="0"/>
                        </a:spcAft>
                      </a:pPr>
                      <a:endParaRPr lang="en-ZA" sz="1100" b="0" kern="1200" dirty="0">
                        <a:solidFill>
                          <a:schemeClr val="tx1"/>
                        </a:solidFill>
                        <a:effectLst/>
                        <a:latin typeface="+mn-lt"/>
                        <a:ea typeface="+mn-ea"/>
                        <a:cs typeface="+mn-cs"/>
                      </a:endParaRPr>
                    </a:p>
                  </a:txBody>
                  <a:tcPr marL="39299" marR="39299" marT="0" marB="0"/>
                </a:tc>
                <a:tc>
                  <a:txBody>
                    <a:bodyPr/>
                    <a:lstStyle/>
                    <a:p>
                      <a:pPr>
                        <a:spcAft>
                          <a:spcPts val="0"/>
                        </a:spcAft>
                        <a:tabLst>
                          <a:tab pos="825500" algn="l"/>
                        </a:tabLst>
                      </a:pPr>
                      <a:r>
                        <a:rPr lang="en-ZA" sz="1100" b="0" kern="1200">
                          <a:solidFill>
                            <a:schemeClr val="tx1"/>
                          </a:solidFill>
                          <a:effectLst/>
                          <a:latin typeface="+mn-lt"/>
                          <a:ea typeface="+mn-ea"/>
                          <a:cs typeface="+mn-cs"/>
                        </a:rPr>
                        <a:t>Court Online system implemented at Service Centres</a:t>
                      </a:r>
                    </a:p>
                    <a:p>
                      <a:pPr>
                        <a:lnSpc>
                          <a:spcPct val="107000"/>
                        </a:lnSpc>
                        <a:spcAft>
                          <a:spcPts val="0"/>
                        </a:spcAft>
                      </a:pPr>
                      <a:r>
                        <a:rPr lang="en-ZA" sz="1100" b="0" kern="1200">
                          <a:solidFill>
                            <a:schemeClr val="tx1"/>
                          </a:solidFill>
                          <a:effectLst/>
                          <a:latin typeface="+mn-lt"/>
                          <a:ea typeface="+mn-ea"/>
                          <a:cs typeface="+mn-cs"/>
                        </a:rPr>
                        <a:t> </a:t>
                      </a:r>
                    </a:p>
                  </a:txBody>
                  <a:tcPr marL="39299" marR="39299" marT="0" marB="0"/>
                </a:tc>
                <a:tc>
                  <a:txBody>
                    <a:bodyPr/>
                    <a:lstStyle/>
                    <a:p>
                      <a:pPr>
                        <a:lnSpc>
                          <a:spcPct val="107000"/>
                        </a:lnSpc>
                        <a:spcAft>
                          <a:spcPts val="0"/>
                        </a:spcAft>
                      </a:pPr>
                      <a:r>
                        <a:rPr lang="en-ZA" sz="1100" b="0" kern="1200">
                          <a:solidFill>
                            <a:schemeClr val="tx1"/>
                          </a:solidFill>
                          <a:effectLst/>
                          <a:latin typeface="+mn-lt"/>
                          <a:ea typeface="+mn-ea"/>
                          <a:cs typeface="+mn-cs"/>
                        </a:rPr>
                        <a:t>Court Online system rolled-out at 2 Service Centres</a:t>
                      </a:r>
                    </a:p>
                  </a:txBody>
                  <a:tcPr marL="39299" marR="39299" marT="0" marB="0"/>
                </a:tc>
                <a:tc>
                  <a:txBody>
                    <a:bodyPr/>
                    <a:lstStyle/>
                    <a:p>
                      <a:pPr>
                        <a:lnSpc>
                          <a:spcPct val="107000"/>
                        </a:lnSpc>
                        <a:spcAft>
                          <a:spcPts val="0"/>
                        </a:spcAft>
                      </a:pPr>
                      <a:r>
                        <a:rPr lang="en-ZA" sz="1100" b="0" kern="1200">
                          <a:solidFill>
                            <a:schemeClr val="tx1"/>
                          </a:solidFill>
                          <a:effectLst/>
                          <a:latin typeface="+mn-lt"/>
                          <a:ea typeface="+mn-ea"/>
                          <a:cs typeface="+mn-cs"/>
                        </a:rPr>
                        <a:t>N/A</a:t>
                      </a:r>
                    </a:p>
                  </a:txBody>
                  <a:tcPr marL="39299" marR="39299" marT="0" marB="0"/>
                </a:tc>
                <a:tc>
                  <a:txBody>
                    <a:bodyPr/>
                    <a:lstStyle/>
                    <a:p>
                      <a:pPr algn="ctr">
                        <a:lnSpc>
                          <a:spcPct val="107000"/>
                        </a:lnSpc>
                        <a:spcAft>
                          <a:spcPts val="0"/>
                        </a:spcAft>
                      </a:pPr>
                      <a:r>
                        <a:rPr lang="en-ZA" sz="1100" b="0" kern="1200">
                          <a:solidFill>
                            <a:schemeClr val="tx1"/>
                          </a:solidFill>
                          <a:effectLst/>
                          <a:latin typeface="+mn-lt"/>
                          <a:ea typeface="+mn-ea"/>
                          <a:cs typeface="+mn-cs"/>
                        </a:rPr>
                        <a:t>N/A</a:t>
                      </a:r>
                    </a:p>
                  </a:txBody>
                  <a:tcPr marL="39299" marR="39299" marT="0" marB="0"/>
                </a:tc>
                <a:tc>
                  <a:txBody>
                    <a:bodyPr/>
                    <a:lstStyle/>
                    <a:p>
                      <a:pPr algn="ctr">
                        <a:lnSpc>
                          <a:spcPct val="107000"/>
                        </a:lnSpc>
                        <a:spcAft>
                          <a:spcPts val="0"/>
                        </a:spcAft>
                      </a:pPr>
                      <a:r>
                        <a:rPr lang="en-ZA" sz="1100" b="0" kern="1200">
                          <a:solidFill>
                            <a:schemeClr val="tx1"/>
                          </a:solidFill>
                          <a:effectLst/>
                          <a:latin typeface="+mn-lt"/>
                          <a:ea typeface="+mn-ea"/>
                          <a:cs typeface="+mn-cs"/>
                        </a:rPr>
                        <a:t>N/A</a:t>
                      </a:r>
                    </a:p>
                  </a:txBody>
                  <a:tcPr marL="39299" marR="39299"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39299" marR="39299"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39299" marR="39299"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39299" marR="39299" marT="0" marB="0"/>
                </a:tc>
                <a:extLst>
                  <a:ext uri="{0D108BD9-81ED-4DB2-BD59-A6C34878D82A}">
                    <a16:rowId xmlns:a16="http://schemas.microsoft.com/office/drawing/2014/main" xmlns="" val="288106129"/>
                  </a:ext>
                </a:extLst>
              </a:tr>
            </a:tbl>
          </a:graphicData>
        </a:graphic>
      </p:graphicFrame>
      <p:sp>
        <p:nvSpPr>
          <p:cNvPr id="4" name="Subtitle 2"/>
          <p:cNvSpPr txBox="1">
            <a:spLocks/>
          </p:cNvSpPr>
          <p:nvPr/>
        </p:nvSpPr>
        <p:spPr>
          <a:xfrm>
            <a:off x="501998" y="650494"/>
            <a:ext cx="7532195" cy="436291"/>
          </a:xfrm>
          <a:prstGeom prst="rect">
            <a:avLst/>
          </a:prstGeom>
          <a:solidFill>
            <a:schemeClr val="tx2">
              <a:lumMod val="40000"/>
              <a:lumOff val="60000"/>
            </a:schemeClr>
          </a:solid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1: TARGETS ACHIEVED AND NOT ACHIEVED (Cont…)</a:t>
            </a:r>
            <a:r>
              <a:rPr lang="en-US" sz="1800" b="1" dirty="0">
                <a:solidFill>
                  <a:schemeClr val="tx2">
                    <a:lumMod val="60000"/>
                    <a:lumOff val="40000"/>
                  </a:schemeClr>
                </a:solidFill>
                <a:latin typeface="Avenir Black"/>
                <a:cs typeface="Avenir Black"/>
              </a:rPr>
              <a:t>    </a:t>
            </a:r>
          </a:p>
        </p:txBody>
      </p:sp>
      <p:sp>
        <p:nvSpPr>
          <p:cNvPr id="2" name="Slide Number Placeholder 1"/>
          <p:cNvSpPr>
            <a:spLocks noGrp="1"/>
          </p:cNvSpPr>
          <p:nvPr>
            <p:ph type="sldNum" sz="quarter" idx="12"/>
          </p:nvPr>
        </p:nvSpPr>
        <p:spPr/>
        <p:txBody>
          <a:bodyPr/>
          <a:lstStyle/>
          <a:p>
            <a:fld id="{95B883EF-6CF2-D74B-A2A9-20A9144FD555}" type="slidenum">
              <a:rPr lang="en-US" smtClean="0"/>
              <a:pPr/>
              <a:t>42</a:t>
            </a:fld>
            <a:endParaRPr lang="en-US"/>
          </a:p>
        </p:txBody>
      </p:sp>
    </p:spTree>
    <p:extLst>
      <p:ext uri="{BB962C8B-B14F-4D97-AF65-F5344CB8AC3E}">
        <p14:creationId xmlns:p14="http://schemas.microsoft.com/office/powerpoint/2010/main" xmlns="" val="921418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01998" y="650494"/>
            <a:ext cx="7532195" cy="436291"/>
          </a:xfrm>
          <a:prstGeom prst="rect">
            <a:avLst/>
          </a:prstGeom>
          <a:solidFill>
            <a:schemeClr val="tx2">
              <a:lumMod val="40000"/>
              <a:lumOff val="60000"/>
            </a:schemeClr>
          </a:solid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1: TARGETS ACHIEVED AND NOT ACHIEVED (Cont…)</a:t>
            </a:r>
            <a:r>
              <a:rPr lang="en-US" sz="1800" b="1" dirty="0">
                <a:solidFill>
                  <a:schemeClr val="tx2">
                    <a:lumMod val="60000"/>
                    <a:lumOff val="40000"/>
                  </a:schemeClr>
                </a:solidFill>
                <a:latin typeface="Avenir Black"/>
                <a:cs typeface="Avenir Black"/>
              </a:rPr>
              <a:t>    </a:t>
            </a:r>
          </a:p>
        </p:txBody>
      </p:sp>
      <p:graphicFrame>
        <p:nvGraphicFramePr>
          <p:cNvPr id="4" name="Table 3"/>
          <p:cNvGraphicFramePr>
            <a:graphicFrameLocks noGrp="1"/>
          </p:cNvGraphicFramePr>
          <p:nvPr>
            <p:extLst>
              <p:ext uri="{D42A27DB-BD31-4B8C-83A1-F6EECF244321}">
                <p14:modId xmlns:p14="http://schemas.microsoft.com/office/powerpoint/2010/main" xmlns="" val="1878544042"/>
              </p:ext>
            </p:extLst>
          </p:nvPr>
        </p:nvGraphicFramePr>
        <p:xfrm>
          <a:off x="502000" y="1289050"/>
          <a:ext cx="8541417" cy="4823995"/>
        </p:xfrm>
        <a:graphic>
          <a:graphicData uri="http://schemas.openxmlformats.org/drawingml/2006/table">
            <a:tbl>
              <a:tblPr firstRow="1" firstCol="1" bandRow="1">
                <a:tableStyleId>{5C22544A-7EE6-4342-B048-85BDC9FD1C3A}</a:tableStyleId>
              </a:tblPr>
              <a:tblGrid>
                <a:gridCol w="1043336">
                  <a:extLst>
                    <a:ext uri="{9D8B030D-6E8A-4147-A177-3AD203B41FA5}">
                      <a16:colId xmlns:a16="http://schemas.microsoft.com/office/drawing/2014/main" xmlns="" val="86699247"/>
                    </a:ext>
                  </a:extLst>
                </a:gridCol>
                <a:gridCol w="996696">
                  <a:extLst>
                    <a:ext uri="{9D8B030D-6E8A-4147-A177-3AD203B41FA5}">
                      <a16:colId xmlns:a16="http://schemas.microsoft.com/office/drawing/2014/main" xmlns="" val="935014665"/>
                    </a:ext>
                  </a:extLst>
                </a:gridCol>
                <a:gridCol w="892807">
                  <a:extLst>
                    <a:ext uri="{9D8B030D-6E8A-4147-A177-3AD203B41FA5}">
                      <a16:colId xmlns:a16="http://schemas.microsoft.com/office/drawing/2014/main" xmlns="" val="754121047"/>
                    </a:ext>
                  </a:extLst>
                </a:gridCol>
                <a:gridCol w="957662">
                  <a:extLst>
                    <a:ext uri="{9D8B030D-6E8A-4147-A177-3AD203B41FA5}">
                      <a16:colId xmlns:a16="http://schemas.microsoft.com/office/drawing/2014/main" xmlns="" val="2716206283"/>
                    </a:ext>
                  </a:extLst>
                </a:gridCol>
                <a:gridCol w="1017516">
                  <a:extLst>
                    <a:ext uri="{9D8B030D-6E8A-4147-A177-3AD203B41FA5}">
                      <a16:colId xmlns:a16="http://schemas.microsoft.com/office/drawing/2014/main" xmlns="" val="4254977058"/>
                    </a:ext>
                  </a:extLst>
                </a:gridCol>
                <a:gridCol w="897809">
                  <a:extLst>
                    <a:ext uri="{9D8B030D-6E8A-4147-A177-3AD203B41FA5}">
                      <a16:colId xmlns:a16="http://schemas.microsoft.com/office/drawing/2014/main" xmlns="" val="2710610427"/>
                    </a:ext>
                  </a:extLst>
                </a:gridCol>
                <a:gridCol w="1059683">
                  <a:extLst>
                    <a:ext uri="{9D8B030D-6E8A-4147-A177-3AD203B41FA5}">
                      <a16:colId xmlns:a16="http://schemas.microsoft.com/office/drawing/2014/main" xmlns="" val="1694736087"/>
                    </a:ext>
                  </a:extLst>
                </a:gridCol>
                <a:gridCol w="1099981">
                  <a:extLst>
                    <a:ext uri="{9D8B030D-6E8A-4147-A177-3AD203B41FA5}">
                      <a16:colId xmlns:a16="http://schemas.microsoft.com/office/drawing/2014/main" xmlns="" val="887592036"/>
                    </a:ext>
                  </a:extLst>
                </a:gridCol>
                <a:gridCol w="575927">
                  <a:extLst>
                    <a:ext uri="{9D8B030D-6E8A-4147-A177-3AD203B41FA5}">
                      <a16:colId xmlns:a16="http://schemas.microsoft.com/office/drawing/2014/main" xmlns="" val="3368644151"/>
                    </a:ext>
                  </a:extLst>
                </a:gridCol>
              </a:tblGrid>
              <a:tr h="1000807">
                <a:tc>
                  <a:txBody>
                    <a:bodyPr/>
                    <a:lstStyle/>
                    <a:p>
                      <a:pPr marL="0" algn="ctr"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Target as per APP</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xmlns="" val="1667091228"/>
                  </a:ext>
                </a:extLst>
              </a:tr>
              <a:tr h="324154">
                <a:tc>
                  <a:txBody>
                    <a:bodyPr/>
                    <a:lstStyle/>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68580" marR="68580"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Financial Administration</a:t>
                      </a:r>
                    </a:p>
                  </a:txBody>
                  <a:tcPr marL="68580" marR="68580"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98399307"/>
                  </a:ext>
                </a:extLst>
              </a:tr>
              <a:tr h="800645">
                <a:tc rowSpan="2">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a:effectLst/>
                          <a:latin typeface="Calibri" panose="020F0502020204030204" pitchFamily="34" charset="0"/>
                          <a:ea typeface="Calibri" panose="020F0502020204030204" pitchFamily="34" charset="0"/>
                          <a:cs typeface="Times New Roman" panose="02020603050405020304" pitchFamily="18" charset="0"/>
                        </a:rPr>
                        <a:t>Effective and efficient administrative support</a:t>
                      </a:r>
                    </a:p>
                    <a:p>
                      <a:pPr>
                        <a:lnSpc>
                          <a:spcPct val="107000"/>
                        </a:lnSpc>
                        <a:spcAft>
                          <a:spcPts val="0"/>
                        </a:spcAft>
                      </a:pPr>
                      <a:endParaRPr lang="en-Z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Audit outcome</a:t>
                      </a:r>
                    </a:p>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for the OCJ</a:t>
                      </a: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Clean Audit Outcome for the 2020/21 financial year</a:t>
                      </a:r>
                    </a:p>
                  </a:txBody>
                  <a:tcPr marL="68580" marR="68580" marT="0" marB="0"/>
                </a:tc>
                <a:tc>
                  <a:txBody>
                    <a:bodyPr/>
                    <a:lstStyle/>
                    <a:p>
                      <a:pPr>
                        <a:lnSpc>
                          <a:spcPct val="107000"/>
                        </a:lnSpc>
                        <a:spcAft>
                          <a:spcPts val="0"/>
                        </a:spcAft>
                      </a:pPr>
                      <a:r>
                        <a:rPr lang="en-ZA" sz="1100" b="0" kern="1200" dirty="0">
                          <a:solidFill>
                            <a:schemeClr val="tx1"/>
                          </a:solidFill>
                          <a:effectLst/>
                          <a:latin typeface="+mn-lt"/>
                          <a:ea typeface="+mn-ea"/>
                          <a:cs typeface="+mn-cs"/>
                        </a:rPr>
                        <a:t>Clean Audit Outcome for the 2020/21 financial year</a:t>
                      </a:r>
                    </a:p>
                  </a:txBody>
                  <a:tcPr marL="68580" marR="68580" marT="0" marB="0"/>
                </a:tc>
                <a:tc>
                  <a:txBody>
                    <a:bodyPr/>
                    <a:lstStyle/>
                    <a:p>
                      <a:pPr>
                        <a:lnSpc>
                          <a:spcPct val="107000"/>
                        </a:lnSpc>
                        <a:spcAft>
                          <a:spcPts val="0"/>
                        </a:spcAft>
                      </a:pPr>
                      <a:r>
                        <a:rPr lang="en-GB" sz="1100" b="0" kern="1200" dirty="0">
                          <a:solidFill>
                            <a:schemeClr val="tx1"/>
                          </a:solidFill>
                          <a:effectLst/>
                          <a:latin typeface="+mn-lt"/>
                          <a:ea typeface="+mn-ea"/>
                          <a:cs typeface="+mn-cs"/>
                        </a:rPr>
                        <a:t>Clean Audit outcome for 2020/21 financial year</a:t>
                      </a:r>
                      <a:endParaRPr lang="en-ZA" sz="1100" b="0" kern="1200" dirty="0">
                        <a:solidFill>
                          <a:schemeClr val="tx1"/>
                        </a:solidFill>
                        <a:effectLst/>
                        <a:latin typeface="+mn-lt"/>
                        <a:ea typeface="+mn-ea"/>
                        <a:cs typeface="+mn-cs"/>
                      </a:endParaRP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 </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 </a:t>
                      </a:r>
                    </a:p>
                  </a:txBody>
                  <a:tcPr marL="68580" marR="68580" marT="0" marB="0">
                    <a:solidFill>
                      <a:srgbClr val="00B050"/>
                    </a:solidFill>
                  </a:tcPr>
                </a:tc>
                <a:extLst>
                  <a:ext uri="{0D108BD9-81ED-4DB2-BD59-A6C34878D82A}">
                    <a16:rowId xmlns:a16="http://schemas.microsoft.com/office/drawing/2014/main" xmlns="" val="98371502"/>
                  </a:ext>
                </a:extLst>
              </a:tr>
              <a:tr h="2602096">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tenders in the Department’s procurement plan awarded to suppliers with level 4 and above BBBEE status</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80%</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extLst>
                  <a:ext uri="{0D108BD9-81ED-4DB2-BD59-A6C34878D82A}">
                    <a16:rowId xmlns:a16="http://schemas.microsoft.com/office/drawing/2014/main" xmlns="" val="1637232443"/>
                  </a:ext>
                </a:extLst>
              </a:tr>
            </a:tbl>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43</a:t>
            </a:fld>
            <a:endParaRPr lang="en-US"/>
          </a:p>
        </p:txBody>
      </p:sp>
    </p:spTree>
    <p:extLst>
      <p:ext uri="{BB962C8B-B14F-4D97-AF65-F5344CB8AC3E}">
        <p14:creationId xmlns:p14="http://schemas.microsoft.com/office/powerpoint/2010/main" xmlns="" val="1335533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01998" y="650494"/>
            <a:ext cx="7532195" cy="436291"/>
          </a:xfrm>
          <a:prstGeom prst="rect">
            <a:avLst/>
          </a:prstGeom>
          <a:solidFill>
            <a:schemeClr val="tx2">
              <a:lumMod val="40000"/>
              <a:lumOff val="60000"/>
            </a:schemeClr>
          </a:solidFill>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1: TARGETS ACHIEVED AND NOT ACHIEVED (Cont…)</a:t>
            </a:r>
            <a:r>
              <a:rPr lang="en-US" sz="1800" b="1" dirty="0">
                <a:solidFill>
                  <a:schemeClr val="tx2">
                    <a:lumMod val="60000"/>
                    <a:lumOff val="40000"/>
                  </a:schemeClr>
                </a:solidFill>
                <a:latin typeface="Avenir Black"/>
                <a:cs typeface="Avenir Black"/>
              </a:rPr>
              <a:t>    </a:t>
            </a:r>
          </a:p>
        </p:txBody>
      </p:sp>
      <p:graphicFrame>
        <p:nvGraphicFramePr>
          <p:cNvPr id="4" name="Table 3"/>
          <p:cNvGraphicFramePr>
            <a:graphicFrameLocks noGrp="1"/>
          </p:cNvGraphicFramePr>
          <p:nvPr>
            <p:extLst>
              <p:ext uri="{D42A27DB-BD31-4B8C-83A1-F6EECF244321}">
                <p14:modId xmlns:p14="http://schemas.microsoft.com/office/powerpoint/2010/main" xmlns="" val="2147236550"/>
              </p:ext>
            </p:extLst>
          </p:nvPr>
        </p:nvGraphicFramePr>
        <p:xfrm>
          <a:off x="419795" y="1296003"/>
          <a:ext cx="8297684" cy="3608404"/>
        </p:xfrm>
        <a:graphic>
          <a:graphicData uri="http://schemas.openxmlformats.org/drawingml/2006/table">
            <a:tbl>
              <a:tblPr firstRow="1" firstCol="1" bandRow="1">
                <a:tableStyleId>{5C22544A-7EE6-4342-B048-85BDC9FD1C3A}</a:tableStyleId>
              </a:tblPr>
              <a:tblGrid>
                <a:gridCol w="997525">
                  <a:extLst>
                    <a:ext uri="{9D8B030D-6E8A-4147-A177-3AD203B41FA5}">
                      <a16:colId xmlns:a16="http://schemas.microsoft.com/office/drawing/2014/main" xmlns="" val="3249149134"/>
                    </a:ext>
                  </a:extLst>
                </a:gridCol>
                <a:gridCol w="863495">
                  <a:extLst>
                    <a:ext uri="{9D8B030D-6E8A-4147-A177-3AD203B41FA5}">
                      <a16:colId xmlns:a16="http://schemas.microsoft.com/office/drawing/2014/main" xmlns="" val="2677474049"/>
                    </a:ext>
                  </a:extLst>
                </a:gridCol>
                <a:gridCol w="988667">
                  <a:extLst>
                    <a:ext uri="{9D8B030D-6E8A-4147-A177-3AD203B41FA5}">
                      <a16:colId xmlns:a16="http://schemas.microsoft.com/office/drawing/2014/main" xmlns="" val="455690378"/>
                    </a:ext>
                  </a:extLst>
                </a:gridCol>
                <a:gridCol w="772166">
                  <a:extLst>
                    <a:ext uri="{9D8B030D-6E8A-4147-A177-3AD203B41FA5}">
                      <a16:colId xmlns:a16="http://schemas.microsoft.com/office/drawing/2014/main" xmlns="" val="776845776"/>
                    </a:ext>
                  </a:extLst>
                </a:gridCol>
                <a:gridCol w="1147011">
                  <a:extLst>
                    <a:ext uri="{9D8B030D-6E8A-4147-A177-3AD203B41FA5}">
                      <a16:colId xmlns:a16="http://schemas.microsoft.com/office/drawing/2014/main" xmlns="" val="3026462356"/>
                    </a:ext>
                  </a:extLst>
                </a:gridCol>
                <a:gridCol w="872354">
                  <a:extLst>
                    <a:ext uri="{9D8B030D-6E8A-4147-A177-3AD203B41FA5}">
                      <a16:colId xmlns:a16="http://schemas.microsoft.com/office/drawing/2014/main" xmlns="" val="3644397596"/>
                    </a:ext>
                  </a:extLst>
                </a:gridCol>
                <a:gridCol w="1028072">
                  <a:extLst>
                    <a:ext uri="{9D8B030D-6E8A-4147-A177-3AD203B41FA5}">
                      <a16:colId xmlns:a16="http://schemas.microsoft.com/office/drawing/2014/main" xmlns="" val="401206219"/>
                    </a:ext>
                  </a:extLst>
                </a:gridCol>
                <a:gridCol w="1068795">
                  <a:extLst>
                    <a:ext uri="{9D8B030D-6E8A-4147-A177-3AD203B41FA5}">
                      <a16:colId xmlns:a16="http://schemas.microsoft.com/office/drawing/2014/main" xmlns="" val="4103045880"/>
                    </a:ext>
                  </a:extLst>
                </a:gridCol>
                <a:gridCol w="559599">
                  <a:extLst>
                    <a:ext uri="{9D8B030D-6E8A-4147-A177-3AD203B41FA5}">
                      <a16:colId xmlns:a16="http://schemas.microsoft.com/office/drawing/2014/main" xmlns="" val="1179064323"/>
                    </a:ext>
                  </a:extLst>
                </a:gridCol>
              </a:tblGrid>
              <a:tr h="678847">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Target as per APP</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xmlns="" val="2025853936"/>
                  </a:ext>
                </a:extLst>
              </a:tr>
              <a:tr h="200041">
                <a:tc>
                  <a:txBody>
                    <a:bodyPr/>
                    <a:lstStyle/>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68580" marR="68580" marT="0" marB="0"/>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Internal Audit</a:t>
                      </a: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177576187"/>
                  </a:ext>
                </a:extLst>
              </a:tr>
              <a:tr h="2292808">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1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Effective and efficient administrative support</a:t>
                      </a: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designated employees (SMS members &amp; other categories) who submitted financial disclosures within timeframes</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100%</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100%</a:t>
                      </a:r>
                    </a:p>
                  </a:txBody>
                  <a:tcPr marL="68580" marR="68580" marT="0" marB="0"/>
                </a:tc>
                <a:tc>
                  <a:txBody>
                    <a:bodyPr/>
                    <a:lstStyle/>
                    <a:p>
                      <a:pPr>
                        <a:lnSpc>
                          <a:spcPct val="107000"/>
                        </a:lnSpc>
                        <a:spcAft>
                          <a:spcPts val="0"/>
                        </a:spcAft>
                      </a:pPr>
                      <a:r>
                        <a:rPr lang="en-ZA" sz="1100" b="0" kern="1200" dirty="0">
                          <a:solidFill>
                            <a:schemeClr val="tx1"/>
                          </a:solidFill>
                          <a:effectLst/>
                          <a:latin typeface="+mn-lt"/>
                          <a:ea typeface="+mn-ea"/>
                          <a:cs typeface="+mn-cs"/>
                        </a:rPr>
                        <a:t>100% </a:t>
                      </a:r>
                    </a:p>
                    <a:p>
                      <a:pPr>
                        <a:lnSpc>
                          <a:spcPct val="107000"/>
                        </a:lnSpc>
                        <a:spcAft>
                          <a:spcPts val="0"/>
                        </a:spcAft>
                      </a:pPr>
                      <a:r>
                        <a:rPr lang="en-ZA" sz="1100" b="0" kern="1200" dirty="0">
                          <a:solidFill>
                            <a:schemeClr val="tx1"/>
                          </a:solidFill>
                          <a:effectLst/>
                          <a:latin typeface="+mn-lt"/>
                          <a:ea typeface="+mn-ea"/>
                          <a:cs typeface="+mn-cs"/>
                        </a:rPr>
                        <a:t>(339/339*100)</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841249984"/>
                  </a:ext>
                </a:extLst>
              </a:tr>
            </a:tbl>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44</a:t>
            </a:fld>
            <a:endParaRPr lang="en-US"/>
          </a:p>
        </p:txBody>
      </p:sp>
    </p:spTree>
    <p:extLst>
      <p:ext uri="{BB962C8B-B14F-4D97-AF65-F5344CB8AC3E}">
        <p14:creationId xmlns:p14="http://schemas.microsoft.com/office/powerpoint/2010/main" xmlns="" val="3466179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7236127"/>
              </p:ext>
            </p:extLst>
          </p:nvPr>
        </p:nvGraphicFramePr>
        <p:xfrm>
          <a:off x="304802" y="1319817"/>
          <a:ext cx="8446005" cy="4989758"/>
        </p:xfrm>
        <a:graphic>
          <a:graphicData uri="http://schemas.openxmlformats.org/drawingml/2006/table">
            <a:tbl>
              <a:tblPr firstRow="1" firstCol="1" bandRow="1">
                <a:tableStyleId>{5C22544A-7EE6-4342-B048-85BDC9FD1C3A}</a:tableStyleId>
              </a:tblPr>
              <a:tblGrid>
                <a:gridCol w="1289024">
                  <a:extLst>
                    <a:ext uri="{9D8B030D-6E8A-4147-A177-3AD203B41FA5}">
                      <a16:colId xmlns:a16="http://schemas.microsoft.com/office/drawing/2014/main" xmlns="" val="1235760259"/>
                    </a:ext>
                  </a:extLst>
                </a:gridCol>
                <a:gridCol w="1128700">
                  <a:extLst>
                    <a:ext uri="{9D8B030D-6E8A-4147-A177-3AD203B41FA5}">
                      <a16:colId xmlns:a16="http://schemas.microsoft.com/office/drawing/2014/main" xmlns="" val="2775206958"/>
                    </a:ext>
                  </a:extLst>
                </a:gridCol>
                <a:gridCol w="831305">
                  <a:extLst>
                    <a:ext uri="{9D8B030D-6E8A-4147-A177-3AD203B41FA5}">
                      <a16:colId xmlns:a16="http://schemas.microsoft.com/office/drawing/2014/main" xmlns="" val="3873614287"/>
                    </a:ext>
                  </a:extLst>
                </a:gridCol>
                <a:gridCol w="1127215">
                  <a:extLst>
                    <a:ext uri="{9D8B030D-6E8A-4147-A177-3AD203B41FA5}">
                      <a16:colId xmlns:a16="http://schemas.microsoft.com/office/drawing/2014/main" xmlns="" val="726531636"/>
                    </a:ext>
                  </a:extLst>
                </a:gridCol>
                <a:gridCol w="752355">
                  <a:extLst>
                    <a:ext uri="{9D8B030D-6E8A-4147-A177-3AD203B41FA5}">
                      <a16:colId xmlns:a16="http://schemas.microsoft.com/office/drawing/2014/main" xmlns="" val="514092157"/>
                    </a:ext>
                  </a:extLst>
                </a:gridCol>
                <a:gridCol w="1798744">
                  <a:extLst>
                    <a:ext uri="{9D8B030D-6E8A-4147-A177-3AD203B41FA5}">
                      <a16:colId xmlns:a16="http://schemas.microsoft.com/office/drawing/2014/main" xmlns="" val="2591299135"/>
                    </a:ext>
                  </a:extLst>
                </a:gridCol>
                <a:gridCol w="880644">
                  <a:extLst>
                    <a:ext uri="{9D8B030D-6E8A-4147-A177-3AD203B41FA5}">
                      <a16:colId xmlns:a16="http://schemas.microsoft.com/office/drawing/2014/main" xmlns="" val="383467752"/>
                    </a:ext>
                  </a:extLst>
                </a:gridCol>
                <a:gridCol w="638018">
                  <a:extLst>
                    <a:ext uri="{9D8B030D-6E8A-4147-A177-3AD203B41FA5}">
                      <a16:colId xmlns:a16="http://schemas.microsoft.com/office/drawing/2014/main" xmlns="" val="1897253140"/>
                    </a:ext>
                  </a:extLst>
                </a:gridCol>
              </a:tblGrid>
              <a:tr h="802571">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Output Indicators</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Target for 2021/22 as per Annual Performance Plan (APP) </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Quarter 2 Target as per APP</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Quarter 2 Actual Output</a:t>
                      </a:r>
                    </a:p>
                  </a:txBody>
                  <a:tcPr marL="51444" marR="51444" marT="0" marB="0"/>
                </a:tc>
                <a:tc>
                  <a:txBody>
                    <a:bodyPr/>
                    <a:lstStyle/>
                    <a:p>
                      <a:pPr marL="0" algn="ctr" defTabSz="457200" rtl="0" eaLnBrk="1" latinLnBrk="0" hangingPunct="1">
                        <a:lnSpc>
                          <a:spcPct val="107000"/>
                        </a:lnSpc>
                        <a:spcAft>
                          <a:spcPts val="0"/>
                        </a:spcAft>
                      </a:pPr>
                      <a:r>
                        <a:rPr lang="en-ZA" sz="1050" b="1" kern="1200">
                          <a:solidFill>
                            <a:schemeClr val="bg1"/>
                          </a:solidFill>
                          <a:effectLst/>
                          <a:latin typeface="+mn-lt"/>
                          <a:ea typeface="+mn-ea"/>
                          <a:cs typeface="+mn-cs"/>
                        </a:rPr>
                        <a:t>Variance</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Reason for Deviation </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Corrective Measures</a:t>
                      </a:r>
                    </a:p>
                  </a:txBody>
                  <a:tcPr marL="51444" marR="51444" marT="0" marB="0"/>
                </a:tc>
                <a:tc>
                  <a:txBody>
                    <a:bodyPr/>
                    <a:lstStyle/>
                    <a:p>
                      <a:pPr marL="0" algn="ctr" defTabSz="457200" rtl="0" eaLnBrk="1" latinLnBrk="0" hangingPunct="1">
                        <a:lnSpc>
                          <a:spcPct val="107000"/>
                        </a:lnSpc>
                        <a:spcAft>
                          <a:spcPts val="0"/>
                        </a:spcAft>
                      </a:pPr>
                      <a:r>
                        <a:rPr lang="en-ZA" sz="1050" b="1" kern="1200" dirty="0">
                          <a:solidFill>
                            <a:schemeClr val="bg1"/>
                          </a:solidFill>
                          <a:effectLst/>
                          <a:latin typeface="+mn-lt"/>
                          <a:ea typeface="+mn-ea"/>
                          <a:cs typeface="+mn-cs"/>
                        </a:rPr>
                        <a:t>Status</a:t>
                      </a:r>
                    </a:p>
                  </a:txBody>
                  <a:tcPr marL="51444" marR="51444" marT="0" marB="0"/>
                </a:tc>
                <a:extLst>
                  <a:ext uri="{0D108BD9-81ED-4DB2-BD59-A6C34878D82A}">
                    <a16:rowId xmlns:a16="http://schemas.microsoft.com/office/drawing/2014/main" xmlns="" val="4189029552"/>
                  </a:ext>
                </a:extLst>
              </a:tr>
              <a:tr h="160514">
                <a:tc gridSpan="8">
                  <a:txBody>
                    <a:bodyPr/>
                    <a:lstStyle/>
                    <a:p>
                      <a:pPr marL="0" algn="ctr" defTabSz="457200" rtl="0" eaLnBrk="1" latinLnBrk="0" hangingPunct="1">
                        <a:lnSpc>
                          <a:spcPct val="107000"/>
                        </a:lnSpc>
                        <a:spcAft>
                          <a:spcPts val="0"/>
                        </a:spcAft>
                      </a:pPr>
                      <a:r>
                        <a:rPr lang="en-ZA" sz="1050" b="1" kern="1200" dirty="0">
                          <a:solidFill>
                            <a:schemeClr val="tx1"/>
                          </a:solidFill>
                          <a:effectLst/>
                          <a:latin typeface="+mn-lt"/>
                          <a:ea typeface="+mn-ea"/>
                          <a:cs typeface="+mn-cs"/>
                        </a:rPr>
                        <a:t>COVID-19 RELATED INDICATORS AND TARGETS</a:t>
                      </a:r>
                    </a:p>
                  </a:txBody>
                  <a:tcPr marL="51444" marR="5144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24738190"/>
                  </a:ext>
                </a:extLst>
              </a:tr>
              <a:tr h="611573">
                <a:tc>
                  <a:txBody>
                    <a:bodyPr/>
                    <a:lstStyle/>
                    <a:p>
                      <a:pPr marL="0" algn="l" defTabSz="457200" rtl="0" eaLnBrk="1" latinLnBrk="0" hangingPunct="1">
                        <a:lnSpc>
                          <a:spcPct val="107000"/>
                        </a:lnSpc>
                        <a:spcAft>
                          <a:spcPts val="0"/>
                        </a:spcAft>
                      </a:pPr>
                      <a:r>
                        <a:rPr lang="en-ZA" sz="1000" b="0" kern="1200" dirty="0">
                          <a:solidFill>
                            <a:schemeClr val="tx1"/>
                          </a:solidFill>
                          <a:effectLst/>
                          <a:latin typeface="+mn-lt"/>
                          <a:ea typeface="+mn-ea"/>
                          <a:cs typeface="+mn-cs"/>
                        </a:rPr>
                        <a:t>Number of COVID-19 OHS inspections conducted at the OCJ</a:t>
                      </a:r>
                    </a:p>
                  </a:txBody>
                  <a:tcPr marL="51444" marR="51444" marT="0" marB="0" anchor="b"/>
                </a:tc>
                <a:tc>
                  <a:txBody>
                    <a:bodyPr/>
                    <a:lstStyle/>
                    <a:p>
                      <a:pPr marL="0" algn="ctr" defTabSz="457200" rtl="0" eaLnBrk="1" latinLnBrk="0" hangingPunct="1">
                        <a:lnSpc>
                          <a:spcPct val="107000"/>
                        </a:lnSpc>
                        <a:spcAft>
                          <a:spcPts val="0"/>
                        </a:spcAft>
                      </a:pPr>
                      <a:r>
                        <a:rPr lang="en-ZA" sz="1000" b="0" kern="1200" dirty="0">
                          <a:solidFill>
                            <a:schemeClr val="tx1"/>
                          </a:solidFill>
                          <a:effectLst/>
                          <a:latin typeface="+mn-lt"/>
                          <a:ea typeface="+mn-ea"/>
                          <a:cs typeface="+mn-cs"/>
                        </a:rPr>
                        <a:t>4</a:t>
                      </a:r>
                    </a:p>
                  </a:txBody>
                  <a:tcPr marL="51444" marR="51444"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1</a:t>
                      </a:r>
                    </a:p>
                  </a:txBody>
                  <a:tcPr marL="68580" marR="68580" marT="0" marB="0"/>
                </a:tc>
                <a:tc>
                  <a:txBody>
                    <a:bodyPr/>
                    <a:lstStyle/>
                    <a:p>
                      <a:pPr algn="ctr">
                        <a:lnSpc>
                          <a:spcPct val="150000"/>
                        </a:lnSpc>
                        <a:spcAft>
                          <a:spcPts val="0"/>
                        </a:spcAft>
                      </a:pPr>
                      <a:r>
                        <a:rPr lang="en-ZA" sz="1000" b="0" kern="1200" dirty="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N/A </a:t>
                      </a:r>
                    </a:p>
                  </a:txBody>
                  <a:tcPr marL="68580" marR="68580" marT="0" marB="0"/>
                </a:tc>
                <a:tc>
                  <a:txBody>
                    <a:bodyPr/>
                    <a:lstStyle/>
                    <a:p>
                      <a:pPr algn="ctr">
                        <a:lnSpc>
                          <a:spcPct val="107000"/>
                        </a:lnSpc>
                        <a:spcAft>
                          <a:spcPts val="0"/>
                        </a:spcAft>
                      </a:pP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483078694"/>
                  </a:ext>
                </a:extLst>
              </a:tr>
              <a:tr h="917360">
                <a:tc>
                  <a:txBody>
                    <a:bodyPr/>
                    <a:lstStyle/>
                    <a:p>
                      <a:pPr marL="0" algn="l" defTabSz="457200" rtl="0" eaLnBrk="1" latinLnBrk="0" hangingPunct="1">
                        <a:lnSpc>
                          <a:spcPct val="107000"/>
                        </a:lnSpc>
                        <a:spcAft>
                          <a:spcPts val="0"/>
                        </a:spcAft>
                      </a:pPr>
                      <a:r>
                        <a:rPr lang="en-ZA" sz="1000" b="0" kern="1200" dirty="0">
                          <a:solidFill>
                            <a:schemeClr val="tx1"/>
                          </a:solidFill>
                          <a:effectLst/>
                          <a:latin typeface="+mn-lt"/>
                          <a:ea typeface="+mn-ea"/>
                          <a:cs typeface="+mn-cs"/>
                        </a:rPr>
                        <a:t>Number of COVID-19 educational programmes implemented within the OCJ</a:t>
                      </a:r>
                    </a:p>
                  </a:txBody>
                  <a:tcPr marL="51444" marR="51444" marT="0" marB="0"/>
                </a:tc>
                <a:tc>
                  <a:txBody>
                    <a:bodyPr/>
                    <a:lstStyle/>
                    <a:p>
                      <a:pPr marL="0" algn="ctr" defTabSz="457200" rtl="0" eaLnBrk="1" latinLnBrk="0" hangingPunct="1">
                        <a:lnSpc>
                          <a:spcPct val="107000"/>
                        </a:lnSpc>
                        <a:spcAft>
                          <a:spcPts val="0"/>
                        </a:spcAft>
                      </a:pPr>
                      <a:r>
                        <a:rPr lang="en-ZA" sz="1000" b="0" kern="1200">
                          <a:solidFill>
                            <a:schemeClr val="tx1"/>
                          </a:solidFill>
                          <a:effectLst/>
                          <a:latin typeface="+mn-lt"/>
                          <a:ea typeface="+mn-ea"/>
                          <a:cs typeface="+mn-cs"/>
                        </a:rPr>
                        <a:t>4</a:t>
                      </a:r>
                    </a:p>
                  </a:txBody>
                  <a:tcPr marL="51444" marR="51444"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1</a:t>
                      </a:r>
                    </a:p>
                  </a:txBody>
                  <a:tcPr marL="68580" marR="68580" marT="0" marB="0"/>
                </a:tc>
                <a:tc>
                  <a:txBody>
                    <a:bodyPr/>
                    <a:lstStyle/>
                    <a:p>
                      <a:pPr algn="ctr">
                        <a:lnSpc>
                          <a:spcPct val="150000"/>
                        </a:lnSpc>
                        <a:spcAft>
                          <a:spcPts val="0"/>
                        </a:spcAft>
                      </a:pPr>
                      <a:r>
                        <a:rPr lang="en-ZA" sz="1000" b="0" kern="1200" dirty="0">
                          <a:solidFill>
                            <a:schemeClr val="tx1"/>
                          </a:solidFill>
                          <a:effectLst/>
                          <a:latin typeface="+mn-lt"/>
                          <a:ea typeface="+mn-ea"/>
                          <a:cs typeface="+mn-cs"/>
                        </a:rPr>
                        <a:t>3</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2</a:t>
                      </a:r>
                    </a:p>
                  </a:txBody>
                  <a:tcPr marL="68580" marR="68580" marT="0" marB="0"/>
                </a:tc>
                <a:tc>
                  <a:txBody>
                    <a:bodyPr/>
                    <a:lstStyle/>
                    <a:p>
                      <a:pPr>
                        <a:lnSpc>
                          <a:spcPct val="107000"/>
                        </a:lnSpc>
                        <a:spcAft>
                          <a:spcPts val="0"/>
                        </a:spcAft>
                      </a:pPr>
                      <a:r>
                        <a:rPr lang="en-ZA" sz="1000" b="0" kern="1200" dirty="0">
                          <a:solidFill>
                            <a:schemeClr val="tx1"/>
                          </a:solidFill>
                          <a:effectLst/>
                          <a:latin typeface="+mn-lt"/>
                          <a:ea typeface="+mn-ea"/>
                          <a:cs typeface="+mn-cs"/>
                        </a:rPr>
                        <a:t>Two additional educational programmes were implemented due to the need identified as part of the assessments conducted within the OCJ on Covid-19 </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407038775"/>
                  </a:ext>
                </a:extLst>
              </a:tr>
              <a:tr h="1223146">
                <a:tc>
                  <a:txBody>
                    <a:bodyPr/>
                    <a:lstStyle/>
                    <a:p>
                      <a:pPr marL="0" algn="l" defTabSz="457200" rtl="0" eaLnBrk="1" latinLnBrk="0" hangingPunct="1">
                        <a:lnSpc>
                          <a:spcPct val="107000"/>
                        </a:lnSpc>
                        <a:spcAft>
                          <a:spcPts val="0"/>
                        </a:spcAft>
                      </a:pPr>
                      <a:r>
                        <a:rPr lang="en-ZA" sz="1000" b="0" kern="1200" dirty="0">
                          <a:solidFill>
                            <a:schemeClr val="tx1"/>
                          </a:solidFill>
                          <a:effectLst/>
                          <a:latin typeface="+mn-lt"/>
                          <a:ea typeface="+mn-ea"/>
                          <a:cs typeface="+mn-cs"/>
                        </a:rPr>
                        <a:t>Number of COVID-19 related trainings conducted for Safety Officers</a:t>
                      </a:r>
                    </a:p>
                  </a:txBody>
                  <a:tcPr marL="51444" marR="51444" marT="0" marB="0"/>
                </a:tc>
                <a:tc>
                  <a:txBody>
                    <a:bodyPr/>
                    <a:lstStyle/>
                    <a:p>
                      <a:pPr marL="0" algn="ctr" defTabSz="457200" rtl="0" eaLnBrk="1" latinLnBrk="0" hangingPunct="1">
                        <a:lnSpc>
                          <a:spcPct val="107000"/>
                        </a:lnSpc>
                        <a:spcAft>
                          <a:spcPts val="0"/>
                        </a:spcAft>
                      </a:pPr>
                      <a:r>
                        <a:rPr lang="en-ZA" sz="1000" b="0" kern="1200" dirty="0">
                          <a:solidFill>
                            <a:schemeClr val="tx1"/>
                          </a:solidFill>
                          <a:effectLst/>
                          <a:latin typeface="+mn-lt"/>
                          <a:ea typeface="+mn-ea"/>
                          <a:cs typeface="+mn-cs"/>
                        </a:rPr>
                        <a:t>4</a:t>
                      </a:r>
                    </a:p>
                  </a:txBody>
                  <a:tcPr marL="51444" marR="51444" marT="0" marB="0"/>
                </a:tc>
                <a:tc>
                  <a:txBody>
                    <a:bodyPr/>
                    <a:lstStyle/>
                    <a:p>
                      <a:pPr algn="ctr">
                        <a:lnSpc>
                          <a:spcPct val="107000"/>
                        </a:lnSpc>
                        <a:spcAft>
                          <a:spcPts val="0"/>
                        </a:spcAft>
                      </a:pPr>
                      <a:r>
                        <a:rPr lang="en-ZA" sz="1000" b="0" kern="1200">
                          <a:solidFill>
                            <a:schemeClr val="tx1"/>
                          </a:solidFill>
                          <a:effectLst/>
                          <a:latin typeface="+mn-lt"/>
                          <a:ea typeface="+mn-ea"/>
                          <a:cs typeface="+mn-cs"/>
                        </a:rPr>
                        <a:t>1</a:t>
                      </a:r>
                    </a:p>
                  </a:txBody>
                  <a:tcPr marL="68580" marR="68580" marT="0" marB="0"/>
                </a:tc>
                <a:tc>
                  <a:txBody>
                    <a:bodyPr/>
                    <a:lstStyle/>
                    <a:p>
                      <a:pPr algn="ctr">
                        <a:lnSpc>
                          <a:spcPct val="150000"/>
                        </a:lnSpc>
                        <a:spcAft>
                          <a:spcPts val="0"/>
                        </a:spcAft>
                      </a:pPr>
                      <a:r>
                        <a:rPr lang="en-ZA" sz="1000" b="0" kern="1200">
                          <a:solidFill>
                            <a:schemeClr val="tx1"/>
                          </a:solidFill>
                          <a:effectLst/>
                          <a:latin typeface="+mn-lt"/>
                          <a:ea typeface="+mn-ea"/>
                          <a:cs typeface="+mn-cs"/>
                        </a:rPr>
                        <a:t>3</a:t>
                      </a:r>
                    </a:p>
                  </a:txBody>
                  <a:tcPr marL="68580" marR="68580" marT="0" marB="0"/>
                </a:tc>
                <a:tc>
                  <a:txBody>
                    <a:bodyPr/>
                    <a:lstStyle/>
                    <a:p>
                      <a:pPr algn="ctr">
                        <a:lnSpc>
                          <a:spcPct val="107000"/>
                        </a:lnSpc>
                        <a:spcAft>
                          <a:spcPts val="0"/>
                        </a:spcAft>
                      </a:pPr>
                      <a:r>
                        <a:rPr lang="en-ZA" sz="1000" b="0" kern="1200">
                          <a:solidFill>
                            <a:schemeClr val="tx1"/>
                          </a:solidFill>
                          <a:effectLst/>
                          <a:latin typeface="+mn-lt"/>
                          <a:ea typeface="+mn-ea"/>
                          <a:cs typeface="+mn-cs"/>
                        </a:rPr>
                        <a:t>2</a:t>
                      </a:r>
                    </a:p>
                  </a:txBody>
                  <a:tcPr marL="68580" marR="68580" marT="0" marB="0"/>
                </a:tc>
                <a:tc>
                  <a:txBody>
                    <a:bodyPr/>
                    <a:lstStyle/>
                    <a:p>
                      <a:pPr>
                        <a:lnSpc>
                          <a:spcPct val="107000"/>
                        </a:lnSpc>
                        <a:spcAft>
                          <a:spcPts val="0"/>
                        </a:spcAft>
                      </a:pPr>
                      <a:r>
                        <a:rPr lang="en-ZA" sz="1000" b="0" kern="1200" dirty="0">
                          <a:solidFill>
                            <a:schemeClr val="tx1"/>
                          </a:solidFill>
                          <a:effectLst/>
                          <a:latin typeface="+mn-lt"/>
                          <a:ea typeface="+mn-ea"/>
                          <a:cs typeface="+mn-cs"/>
                        </a:rPr>
                        <a:t>Two (2) additional COVID-19 related trainings were conducted for Safety Officers aimed at creating awareness on preventing, identification &amp; management of infections in the COVID-19 workplace.</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2427666967"/>
                  </a:ext>
                </a:extLst>
              </a:tr>
              <a:tr h="458680">
                <a:tc>
                  <a:txBody>
                    <a:bodyPr/>
                    <a:lstStyle/>
                    <a:p>
                      <a:pPr marL="0" algn="l" defTabSz="457200" rtl="0" eaLnBrk="1" latinLnBrk="0" hangingPunct="1">
                        <a:lnSpc>
                          <a:spcPct val="107000"/>
                        </a:lnSpc>
                        <a:spcAft>
                          <a:spcPts val="0"/>
                        </a:spcAft>
                      </a:pPr>
                      <a:r>
                        <a:rPr lang="en-ZA" sz="1000" b="0" kern="1200" dirty="0">
                          <a:solidFill>
                            <a:schemeClr val="tx1"/>
                          </a:solidFill>
                          <a:effectLst/>
                          <a:latin typeface="+mn-lt"/>
                          <a:ea typeface="+mn-ea"/>
                          <a:cs typeface="+mn-cs"/>
                        </a:rPr>
                        <a:t>Number of COVID-19 compliance reports produced</a:t>
                      </a:r>
                    </a:p>
                  </a:txBody>
                  <a:tcPr marL="51444" marR="51444" marT="0" marB="0" anchor="b"/>
                </a:tc>
                <a:tc>
                  <a:txBody>
                    <a:bodyPr/>
                    <a:lstStyle/>
                    <a:p>
                      <a:pPr marL="0" algn="ctr" defTabSz="457200" rtl="0" eaLnBrk="1" latinLnBrk="0" hangingPunct="1">
                        <a:lnSpc>
                          <a:spcPct val="107000"/>
                        </a:lnSpc>
                        <a:spcAft>
                          <a:spcPts val="0"/>
                        </a:spcAft>
                      </a:pPr>
                      <a:r>
                        <a:rPr lang="en-ZA" sz="1000" b="0" kern="1200" dirty="0">
                          <a:solidFill>
                            <a:schemeClr val="tx1"/>
                          </a:solidFill>
                          <a:effectLst/>
                          <a:latin typeface="+mn-lt"/>
                          <a:ea typeface="+mn-ea"/>
                          <a:cs typeface="+mn-cs"/>
                        </a:rPr>
                        <a:t>4</a:t>
                      </a:r>
                    </a:p>
                  </a:txBody>
                  <a:tcPr marL="51444" marR="51444" marT="0" marB="0"/>
                </a:tc>
                <a:tc>
                  <a:txBody>
                    <a:bodyPr/>
                    <a:lstStyle/>
                    <a:p>
                      <a:pPr algn="ctr">
                        <a:lnSpc>
                          <a:spcPct val="107000"/>
                        </a:lnSpc>
                        <a:spcAft>
                          <a:spcPts val="0"/>
                        </a:spcAft>
                      </a:pPr>
                      <a:r>
                        <a:rPr lang="en-ZA" sz="1000" b="0" kern="1200">
                          <a:solidFill>
                            <a:schemeClr val="tx1"/>
                          </a:solidFill>
                          <a:effectLst/>
                          <a:latin typeface="+mn-lt"/>
                          <a:ea typeface="+mn-ea"/>
                          <a:cs typeface="+mn-cs"/>
                        </a:rPr>
                        <a:t>1</a:t>
                      </a:r>
                    </a:p>
                  </a:txBody>
                  <a:tcPr marL="68580" marR="68580" marT="0" marB="0"/>
                </a:tc>
                <a:tc>
                  <a:txBody>
                    <a:bodyPr/>
                    <a:lstStyle/>
                    <a:p>
                      <a:pPr algn="ctr">
                        <a:lnSpc>
                          <a:spcPct val="150000"/>
                        </a:lnSpc>
                        <a:spcAft>
                          <a:spcPts val="0"/>
                        </a:spcAft>
                      </a:pPr>
                      <a:r>
                        <a:rPr lang="en-ZA" sz="1000" b="0" kern="120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000" b="0" kern="120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000" b="0" kern="120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b="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4154862381"/>
                  </a:ext>
                </a:extLst>
              </a:tr>
              <a:tr h="660251">
                <a:tc>
                  <a:txBody>
                    <a:bodyPr/>
                    <a:lstStyle/>
                    <a:p>
                      <a:pPr marL="0" algn="l" defTabSz="457200" rtl="0" eaLnBrk="1" latinLnBrk="0" hangingPunct="1">
                        <a:lnSpc>
                          <a:spcPct val="107000"/>
                        </a:lnSpc>
                        <a:spcAft>
                          <a:spcPts val="0"/>
                        </a:spcAft>
                      </a:pPr>
                      <a:r>
                        <a:rPr lang="en-ZA" sz="1000" b="0" kern="1200" dirty="0">
                          <a:solidFill>
                            <a:schemeClr val="tx1"/>
                          </a:solidFill>
                          <a:effectLst/>
                          <a:latin typeface="+mn-lt"/>
                          <a:ea typeface="+mn-ea"/>
                          <a:cs typeface="+mn-cs"/>
                        </a:rPr>
                        <a:t>Number of COVID-19 pandemic risk mitigation reports produced</a:t>
                      </a:r>
                    </a:p>
                  </a:txBody>
                  <a:tcPr marL="51444" marR="51444" marT="0" marB="0"/>
                </a:tc>
                <a:tc>
                  <a:txBody>
                    <a:bodyPr/>
                    <a:lstStyle/>
                    <a:p>
                      <a:pPr marL="0" algn="ctr" defTabSz="457200" rtl="0" eaLnBrk="1" latinLnBrk="0" hangingPunct="1">
                        <a:lnSpc>
                          <a:spcPct val="107000"/>
                        </a:lnSpc>
                        <a:spcAft>
                          <a:spcPts val="0"/>
                        </a:spcAft>
                      </a:pPr>
                      <a:r>
                        <a:rPr lang="en-ZA" sz="1000" b="0" kern="1200">
                          <a:solidFill>
                            <a:schemeClr val="tx1"/>
                          </a:solidFill>
                          <a:effectLst/>
                          <a:latin typeface="+mn-lt"/>
                          <a:ea typeface="+mn-ea"/>
                          <a:cs typeface="+mn-cs"/>
                        </a:rPr>
                        <a:t>4</a:t>
                      </a:r>
                    </a:p>
                  </a:txBody>
                  <a:tcPr marL="51444" marR="51444" marT="0" marB="0"/>
                </a:tc>
                <a:tc>
                  <a:txBody>
                    <a:bodyPr/>
                    <a:lstStyle/>
                    <a:p>
                      <a:pPr algn="ctr">
                        <a:lnSpc>
                          <a:spcPct val="107000"/>
                        </a:lnSpc>
                        <a:spcAft>
                          <a:spcPts val="0"/>
                        </a:spcAft>
                      </a:pPr>
                      <a:r>
                        <a:rPr lang="en-ZA" sz="1000" b="0" kern="1200">
                          <a:solidFill>
                            <a:schemeClr val="tx1"/>
                          </a:solidFill>
                          <a:effectLst/>
                          <a:latin typeface="+mn-lt"/>
                          <a:ea typeface="+mn-ea"/>
                          <a:cs typeface="+mn-cs"/>
                        </a:rPr>
                        <a:t>1</a:t>
                      </a:r>
                    </a:p>
                  </a:txBody>
                  <a:tcPr marL="68580" marR="68580" marT="0" marB="0"/>
                </a:tc>
                <a:tc>
                  <a:txBody>
                    <a:bodyPr/>
                    <a:lstStyle/>
                    <a:p>
                      <a:pPr algn="ctr">
                        <a:lnSpc>
                          <a:spcPct val="150000"/>
                        </a:lnSpc>
                        <a:spcAft>
                          <a:spcPts val="0"/>
                        </a:spcAft>
                      </a:pPr>
                      <a:r>
                        <a:rPr lang="en-ZA" sz="1000" b="0" kern="120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000" b="0" kern="1200">
                          <a:solidFill>
                            <a:schemeClr val="tx1"/>
                          </a:solidFill>
                          <a:effectLst/>
                          <a:latin typeface="+mn-lt"/>
                          <a:ea typeface="+mn-ea"/>
                          <a:cs typeface="+mn-cs"/>
                        </a:rPr>
                        <a:t>0</a:t>
                      </a:r>
                    </a:p>
                    <a:p>
                      <a:pPr algn="ctr">
                        <a:lnSpc>
                          <a:spcPct val="107000"/>
                        </a:lnSpc>
                        <a:spcAft>
                          <a:spcPts val="0"/>
                        </a:spcAft>
                      </a:pPr>
                      <a:r>
                        <a:rPr lang="en-ZA" sz="1000" b="0" kern="1200">
                          <a:solidFill>
                            <a:schemeClr val="tx1"/>
                          </a:solidFill>
                          <a:effectLst/>
                          <a:latin typeface="+mn-lt"/>
                          <a:ea typeface="+mn-ea"/>
                          <a:cs typeface="+mn-cs"/>
                        </a:rPr>
                        <a:t> </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0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522767403"/>
                  </a:ext>
                </a:extLst>
              </a:tr>
            </a:tbl>
          </a:graphicData>
        </a:graphic>
      </p:graphicFrame>
      <p:sp>
        <p:nvSpPr>
          <p:cNvPr id="5" name="Subtitle 2"/>
          <p:cNvSpPr txBox="1">
            <a:spLocks/>
          </p:cNvSpPr>
          <p:nvPr/>
        </p:nvSpPr>
        <p:spPr>
          <a:xfrm>
            <a:off x="303805" y="602999"/>
            <a:ext cx="7773395" cy="55720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buNone/>
            </a:pPr>
            <a:r>
              <a:rPr lang="en-US" sz="1800" b="1" dirty="0">
                <a:latin typeface="Arial" panose="020B0604020202020204" pitchFamily="34" charset="0"/>
                <a:cs typeface="Arial" panose="020B0604020202020204" pitchFamily="34" charset="0"/>
              </a:rPr>
              <a:t>PROGRAMME 1: COVID-19 RELATED INDICATORS AND TARGETS</a:t>
            </a:r>
            <a:endParaRPr lang="en-ZA" altLang="en-US" sz="1800" b="1" dirty="0">
              <a:latin typeface="Arial" panose="020B0604020202020204" pitchFamily="34" charset="0"/>
              <a:ea typeface="Tahoma" panose="020B060403050404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5B883EF-6CF2-D74B-A2A9-20A9144FD555}" type="slidenum">
              <a:rPr lang="en-US" smtClean="0"/>
              <a:pPr/>
              <a:t>45</a:t>
            </a:fld>
            <a:endParaRPr lang="en-US"/>
          </a:p>
        </p:txBody>
      </p:sp>
    </p:spTree>
    <p:extLst>
      <p:ext uri="{BB962C8B-B14F-4D97-AF65-F5344CB8AC3E}">
        <p14:creationId xmlns:p14="http://schemas.microsoft.com/office/powerpoint/2010/main" xmlns="" val="3397381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46</a:t>
            </a:fld>
            <a:endParaRPr lang="en-US"/>
          </a:p>
        </p:txBody>
      </p:sp>
      <p:sp>
        <p:nvSpPr>
          <p:cNvPr id="3" name="Subtitle 2"/>
          <p:cNvSpPr txBox="1">
            <a:spLocks/>
          </p:cNvSpPr>
          <p:nvPr/>
        </p:nvSpPr>
        <p:spPr>
          <a:xfrm>
            <a:off x="744672" y="1973179"/>
            <a:ext cx="7673158" cy="3188368"/>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PROGRAMME 2: </a:t>
            </a:r>
          </a:p>
          <a:p>
            <a:pPr marL="0" indent="0" algn="ctr">
              <a:buNone/>
            </a:pPr>
            <a:endParaRPr lang="en-US" altLang="en-US" sz="2800" b="1" dirty="0">
              <a:latin typeface="Arial" panose="020B0604020202020204" pitchFamily="34" charset="0"/>
              <a:cs typeface="Arial" panose="020B0604020202020204" pitchFamily="34" charset="0"/>
            </a:endParaRPr>
          </a:p>
          <a:p>
            <a:pPr marL="0" indent="0" algn="ctr">
              <a:buNone/>
            </a:pPr>
            <a:r>
              <a:rPr lang="en-US" altLang="en-US" sz="2800" b="1" dirty="0">
                <a:latin typeface="Arial" panose="020B0604020202020204" pitchFamily="34" charset="0"/>
                <a:cs typeface="Arial" panose="020B0604020202020204" pitchFamily="34" charset="0"/>
              </a:rPr>
              <a:t>SUPERIOR COURT SERVICES</a:t>
            </a: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3081859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5" y="614471"/>
            <a:ext cx="7789933"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2: SUPERIOR COURT SERVICES    </a:t>
            </a:r>
          </a:p>
        </p:txBody>
      </p:sp>
      <p:sp>
        <p:nvSpPr>
          <p:cNvPr id="7" name="Rectangle 6"/>
          <p:cNvSpPr/>
          <p:nvPr/>
        </p:nvSpPr>
        <p:spPr>
          <a:xfrm>
            <a:off x="303805" y="5255849"/>
            <a:ext cx="8304618" cy="461665"/>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600" b="1" dirty="0">
                <a:latin typeface="Arial Narrow" panose="020B0606020202030204" pitchFamily="34" charset="0"/>
              </a:rPr>
              <a:t>Administration of Superior Courts </a:t>
            </a:r>
            <a:r>
              <a:rPr lang="en-US" sz="1600" dirty="0">
                <a:latin typeface="Arial Narrow" panose="020B0606020202030204" pitchFamily="34" charset="0"/>
              </a:rPr>
              <a:t>had 6 planned quarterly targets and were all achieved</a:t>
            </a:r>
            <a:r>
              <a:rPr lang="en-US" sz="1400" dirty="0">
                <a:latin typeface="Avenir Light"/>
              </a:rPr>
              <a:t>.</a:t>
            </a:r>
          </a:p>
        </p:txBody>
      </p:sp>
      <p:graphicFrame>
        <p:nvGraphicFramePr>
          <p:cNvPr id="5" name="Chart 4"/>
          <p:cNvGraphicFramePr/>
          <p:nvPr/>
        </p:nvGraphicFramePr>
        <p:xfrm>
          <a:off x="303805" y="1332409"/>
          <a:ext cx="8720122" cy="392218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47</a:t>
            </a:fld>
            <a:endParaRPr lang="en-US"/>
          </a:p>
        </p:txBody>
      </p:sp>
    </p:spTree>
    <p:extLst>
      <p:ext uri="{BB962C8B-B14F-4D97-AF65-F5344CB8AC3E}">
        <p14:creationId xmlns:p14="http://schemas.microsoft.com/office/powerpoint/2010/main" xmlns="" val="2481492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613451"/>
            <a:ext cx="7747748"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2: TARGETS ACHIEVED AND NOT ACHIEVED</a:t>
            </a: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184659582"/>
              </p:ext>
            </p:extLst>
          </p:nvPr>
        </p:nvGraphicFramePr>
        <p:xfrm>
          <a:off x="153070" y="1352550"/>
          <a:ext cx="8709893" cy="4530197"/>
        </p:xfrm>
        <a:graphic>
          <a:graphicData uri="http://schemas.openxmlformats.org/drawingml/2006/table">
            <a:tbl>
              <a:tblPr firstRow="1" firstCol="1" bandRow="1">
                <a:tableStyleId>{5C22544A-7EE6-4342-B048-85BDC9FD1C3A}</a:tableStyleId>
              </a:tblPr>
              <a:tblGrid>
                <a:gridCol w="843626">
                  <a:extLst>
                    <a:ext uri="{9D8B030D-6E8A-4147-A177-3AD203B41FA5}">
                      <a16:colId xmlns:a16="http://schemas.microsoft.com/office/drawing/2014/main" xmlns="" val="932838306"/>
                    </a:ext>
                  </a:extLst>
                </a:gridCol>
                <a:gridCol w="2276856">
                  <a:extLst>
                    <a:ext uri="{9D8B030D-6E8A-4147-A177-3AD203B41FA5}">
                      <a16:colId xmlns:a16="http://schemas.microsoft.com/office/drawing/2014/main" xmlns="" val="2130906948"/>
                    </a:ext>
                  </a:extLst>
                </a:gridCol>
                <a:gridCol w="905256">
                  <a:extLst>
                    <a:ext uri="{9D8B030D-6E8A-4147-A177-3AD203B41FA5}">
                      <a16:colId xmlns:a16="http://schemas.microsoft.com/office/drawing/2014/main" xmlns="" val="2360301656"/>
                    </a:ext>
                  </a:extLst>
                </a:gridCol>
                <a:gridCol w="685800">
                  <a:extLst>
                    <a:ext uri="{9D8B030D-6E8A-4147-A177-3AD203B41FA5}">
                      <a16:colId xmlns:a16="http://schemas.microsoft.com/office/drawing/2014/main" xmlns="" val="3182406467"/>
                    </a:ext>
                  </a:extLst>
                </a:gridCol>
                <a:gridCol w="758952">
                  <a:extLst>
                    <a:ext uri="{9D8B030D-6E8A-4147-A177-3AD203B41FA5}">
                      <a16:colId xmlns:a16="http://schemas.microsoft.com/office/drawing/2014/main" xmlns="" val="4151279209"/>
                    </a:ext>
                  </a:extLst>
                </a:gridCol>
                <a:gridCol w="740664">
                  <a:extLst>
                    <a:ext uri="{9D8B030D-6E8A-4147-A177-3AD203B41FA5}">
                      <a16:colId xmlns:a16="http://schemas.microsoft.com/office/drawing/2014/main" xmlns="" val="499421504"/>
                    </a:ext>
                  </a:extLst>
                </a:gridCol>
                <a:gridCol w="1024128">
                  <a:extLst>
                    <a:ext uri="{9D8B030D-6E8A-4147-A177-3AD203B41FA5}">
                      <a16:colId xmlns:a16="http://schemas.microsoft.com/office/drawing/2014/main" xmlns="" val="1003432372"/>
                    </a:ext>
                  </a:extLst>
                </a:gridCol>
                <a:gridCol w="860801">
                  <a:extLst>
                    <a:ext uri="{9D8B030D-6E8A-4147-A177-3AD203B41FA5}">
                      <a16:colId xmlns:a16="http://schemas.microsoft.com/office/drawing/2014/main" xmlns="" val="3299728025"/>
                    </a:ext>
                  </a:extLst>
                </a:gridCol>
                <a:gridCol w="613810">
                  <a:extLst>
                    <a:ext uri="{9D8B030D-6E8A-4147-A177-3AD203B41FA5}">
                      <a16:colId xmlns:a16="http://schemas.microsoft.com/office/drawing/2014/main" xmlns="" val="2908818391"/>
                    </a:ext>
                  </a:extLst>
                </a:gridCol>
              </a:tblGrid>
              <a:tr h="933450">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Target as per APP</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Actual Output</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5984" marR="55984" marT="0" marB="0"/>
                </a:tc>
                <a:extLst>
                  <a:ext uri="{0D108BD9-81ED-4DB2-BD59-A6C34878D82A}">
                    <a16:rowId xmlns:a16="http://schemas.microsoft.com/office/drawing/2014/main" xmlns="" val="2922118247"/>
                  </a:ext>
                </a:extLst>
              </a:tr>
              <a:tr h="181637">
                <a:tc rowSpan="4">
                  <a:txBody>
                    <a:bodyPr/>
                    <a:lstStyle/>
                    <a:p>
                      <a:pPr marL="0" algn="l" defTabSz="457200" rtl="0" eaLnBrk="1" latinLnBrk="0" hangingPunct="1">
                        <a:lnSpc>
                          <a:spcPct val="107000"/>
                        </a:lnSpc>
                        <a:spcAft>
                          <a:spcPts val="0"/>
                        </a:spcAft>
                      </a:pPr>
                      <a:r>
                        <a:rPr lang="en-ZA" sz="1100" dirty="0"/>
                        <a:t>Improved court Efficiency</a:t>
                      </a:r>
                      <a:endParaRPr lang="en-ZA" sz="1100" b="0" kern="1200" dirty="0">
                        <a:solidFill>
                          <a:schemeClr val="tx1"/>
                        </a:solidFill>
                        <a:effectLst/>
                        <a:latin typeface="+mn-lt"/>
                        <a:ea typeface="+mn-ea"/>
                        <a:cs typeface="+mn-cs"/>
                      </a:endParaRPr>
                    </a:p>
                  </a:txBody>
                  <a:tcPr marL="55984" marR="55984"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Administration of Superior Courts</a:t>
                      </a:r>
                    </a:p>
                  </a:txBody>
                  <a:tcPr marL="55984" marR="5598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77720324"/>
                  </a:ext>
                </a:extLst>
              </a:tr>
              <a:tr h="1380699">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default judgments finalised by Registrars within 14 days from date of receipt of application</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72%</a:t>
                      </a:r>
                    </a:p>
                  </a:txBody>
                  <a:tcPr marL="55984" marR="55984"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72%</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85% </a:t>
                      </a:r>
                    </a:p>
                    <a:p>
                      <a:pPr algn="ctr">
                        <a:lnSpc>
                          <a:spcPct val="107000"/>
                        </a:lnSpc>
                        <a:spcAft>
                          <a:spcPts val="0"/>
                        </a:spcAft>
                      </a:pPr>
                      <a:r>
                        <a:rPr lang="en-ZA" sz="1100" b="0" kern="1200" dirty="0">
                          <a:solidFill>
                            <a:schemeClr val="tx1"/>
                          </a:solidFill>
                          <a:effectLst/>
                          <a:latin typeface="+mn-lt"/>
                          <a:ea typeface="+mn-ea"/>
                          <a:cs typeface="+mn-cs"/>
                        </a:rPr>
                        <a:t>(9 398 of 11 115)</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13%</a:t>
                      </a:r>
                    </a:p>
                  </a:txBody>
                  <a:tcPr marL="68580" marR="68580" marT="0" marB="0"/>
                </a:tc>
                <a:tc>
                  <a:txBody>
                    <a:bodyPr/>
                    <a:lstStyle/>
                    <a:p>
                      <a:pPr algn="l">
                        <a:lnSpc>
                          <a:spcPct val="107000"/>
                        </a:lnSpc>
                        <a:spcAft>
                          <a:spcPts val="0"/>
                        </a:spcAft>
                      </a:pPr>
                      <a:r>
                        <a:rPr lang="en-ZA" sz="1100" b="0" kern="1200" dirty="0">
                          <a:solidFill>
                            <a:schemeClr val="tx1"/>
                          </a:solidFill>
                          <a:effectLst/>
                          <a:latin typeface="+mn-lt"/>
                          <a:ea typeface="+mn-ea"/>
                          <a:cs typeface="+mn-cs"/>
                        </a:rPr>
                        <a:t>Improved training and monitoring to measures implemented to sustain achievements of targets</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algn="ctr">
                        <a:lnSpc>
                          <a:spcPct val="107000"/>
                        </a:lnSpc>
                        <a:spcAft>
                          <a:spcPts val="0"/>
                        </a:spcAft>
                      </a:pPr>
                      <a:r>
                        <a:rPr lang="en-ZA" sz="1000" b="1">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4100246083"/>
                  </a:ext>
                </a:extLst>
              </a:tr>
              <a:tr h="1358400">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taxations of legal bills of costs finalised within 60 days from date of set down</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75%</a:t>
                      </a:r>
                    </a:p>
                  </a:txBody>
                  <a:tcPr marL="55984" marR="55984" marT="0" marB="0"/>
                </a:tc>
                <a:tc>
                  <a:txBody>
                    <a:bodyPr/>
                    <a:lstStyle/>
                    <a:p>
                      <a:pPr algn="ctr">
                        <a:lnSpc>
                          <a:spcPct val="107000"/>
                        </a:lnSpc>
                        <a:spcAft>
                          <a:spcPts val="0"/>
                        </a:spcAft>
                      </a:pPr>
                      <a:r>
                        <a:rPr lang="en-ZA" sz="1100" b="0" kern="1200">
                          <a:solidFill>
                            <a:schemeClr val="tx1"/>
                          </a:solidFill>
                          <a:effectLst/>
                          <a:latin typeface="+mn-lt"/>
                          <a:ea typeface="+mn-ea"/>
                          <a:cs typeface="+mn-cs"/>
                        </a:rPr>
                        <a:t>75%</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99%</a:t>
                      </a:r>
                    </a:p>
                    <a:p>
                      <a:pPr algn="ctr">
                        <a:lnSpc>
                          <a:spcPct val="107000"/>
                        </a:lnSpc>
                        <a:spcAft>
                          <a:spcPts val="0"/>
                        </a:spcAft>
                      </a:pPr>
                      <a:r>
                        <a:rPr lang="en-ZA" sz="1100" b="0" kern="1200">
                          <a:solidFill>
                            <a:schemeClr val="tx1"/>
                          </a:solidFill>
                          <a:effectLst/>
                          <a:latin typeface="+mn-lt"/>
                          <a:ea typeface="+mn-ea"/>
                          <a:cs typeface="+mn-cs"/>
                        </a:rPr>
                        <a:t>(7 689 of 7 752)</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24%</a:t>
                      </a:r>
                    </a:p>
                  </a:txBody>
                  <a:tcPr marL="68580" marR="68580" marT="0" marB="0"/>
                </a:tc>
                <a:tc>
                  <a:txBody>
                    <a:bodyPr/>
                    <a:lstStyle/>
                    <a:p>
                      <a:pPr algn="l">
                        <a:lnSpc>
                          <a:spcPct val="107000"/>
                        </a:lnSpc>
                        <a:spcAft>
                          <a:spcPts val="0"/>
                        </a:spcAft>
                      </a:pPr>
                      <a:r>
                        <a:rPr lang="en-ZA" sz="1100" b="0" kern="1200">
                          <a:solidFill>
                            <a:schemeClr val="tx1"/>
                          </a:solidFill>
                          <a:effectLst/>
                          <a:latin typeface="+mn-lt"/>
                          <a:ea typeface="+mn-ea"/>
                          <a:cs typeface="+mn-cs"/>
                        </a:rPr>
                        <a:t>Improved training and monitoring to measures implemented to sustain achievements of targets</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algn="l">
                        <a:lnSpc>
                          <a:spcPct val="107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616949788"/>
                  </a:ext>
                </a:extLst>
              </a:tr>
              <a:tr h="544910">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Percentage of warrants of release (J1) delivered within one day of the release issued</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100%</a:t>
                      </a:r>
                    </a:p>
                  </a:txBody>
                  <a:tcPr marL="55984" marR="55984" marT="0" marB="0"/>
                </a:tc>
                <a:tc>
                  <a:txBody>
                    <a:bodyPr/>
                    <a:lstStyle/>
                    <a:p>
                      <a:pPr algn="ctr">
                        <a:lnSpc>
                          <a:spcPct val="107000"/>
                        </a:lnSpc>
                        <a:spcAft>
                          <a:spcPts val="0"/>
                        </a:spcAft>
                      </a:pPr>
                      <a:r>
                        <a:rPr lang="en-ZA" sz="1100" b="0" kern="1200">
                          <a:solidFill>
                            <a:schemeClr val="tx1"/>
                          </a:solidFill>
                          <a:effectLst/>
                          <a:latin typeface="+mn-lt"/>
                          <a:ea typeface="+mn-ea"/>
                          <a:cs typeface="+mn-cs"/>
                        </a:rPr>
                        <a:t>100%</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100%</a:t>
                      </a:r>
                    </a:p>
                    <a:p>
                      <a:pPr algn="ctr">
                        <a:lnSpc>
                          <a:spcPct val="107000"/>
                        </a:lnSpc>
                        <a:spcAft>
                          <a:spcPts val="0"/>
                        </a:spcAft>
                      </a:pPr>
                      <a:r>
                        <a:rPr lang="en-ZA" sz="1100" b="0" kern="1200">
                          <a:solidFill>
                            <a:schemeClr val="tx1"/>
                          </a:solidFill>
                          <a:effectLst/>
                          <a:latin typeface="+mn-lt"/>
                          <a:ea typeface="+mn-ea"/>
                          <a:cs typeface="+mn-cs"/>
                        </a:rPr>
                        <a:t>(15 of 15)</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p>
                      <a:pPr algn="ctr">
                        <a:lnSpc>
                          <a:spcPct val="107000"/>
                        </a:lnSpc>
                        <a:spcAft>
                          <a:spcPts val="0"/>
                        </a:spcAft>
                      </a:pPr>
                      <a:r>
                        <a:rPr lang="en-ZA" sz="1100" b="0" kern="1200" dirty="0">
                          <a:solidFill>
                            <a:schemeClr val="tx1"/>
                          </a:solidFill>
                          <a:effectLst/>
                          <a:latin typeface="+mn-lt"/>
                          <a:ea typeface="+mn-ea"/>
                          <a:cs typeface="+mn-cs"/>
                        </a:rPr>
                        <a:t> </a:t>
                      </a:r>
                    </a:p>
                  </a:txBody>
                  <a:tcPr marL="68580" marR="68580" marT="0" marB="0"/>
                </a:tc>
                <a:tc>
                  <a:txBody>
                    <a:bodyPr/>
                    <a:lstStyle/>
                    <a:p>
                      <a:pPr algn="l">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1568661325"/>
                  </a:ext>
                </a:extLst>
              </a:tr>
            </a:tbl>
          </a:graphicData>
        </a:graphic>
      </p:graphicFrame>
      <p:sp>
        <p:nvSpPr>
          <p:cNvPr id="6" name="Slide Number Placeholder 5"/>
          <p:cNvSpPr>
            <a:spLocks noGrp="1"/>
          </p:cNvSpPr>
          <p:nvPr>
            <p:ph type="sldNum" sz="quarter" idx="12"/>
          </p:nvPr>
        </p:nvSpPr>
        <p:spPr/>
        <p:txBody>
          <a:bodyPr/>
          <a:lstStyle/>
          <a:p>
            <a:fld id="{95B883EF-6CF2-D74B-A2A9-20A9144FD555}" type="slidenum">
              <a:rPr lang="en-US" smtClean="0"/>
              <a:pPr/>
              <a:t>48</a:t>
            </a:fld>
            <a:endParaRPr lang="en-US"/>
          </a:p>
        </p:txBody>
      </p:sp>
    </p:spTree>
    <p:extLst>
      <p:ext uri="{BB962C8B-B14F-4D97-AF65-F5344CB8AC3E}">
        <p14:creationId xmlns:p14="http://schemas.microsoft.com/office/powerpoint/2010/main" xmlns="" val="407720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613451"/>
            <a:ext cx="7747748"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2: TARGETS ACHIEVED AND NOT ACHIEVED (Cont…)     </a:t>
            </a: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655128"/>
          <a:ext cx="7820527" cy="207904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7904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4116319872"/>
              </p:ext>
            </p:extLst>
          </p:nvPr>
        </p:nvGraphicFramePr>
        <p:xfrm>
          <a:off x="221673" y="1371599"/>
          <a:ext cx="8675439" cy="3987657"/>
        </p:xfrm>
        <a:graphic>
          <a:graphicData uri="http://schemas.openxmlformats.org/drawingml/2006/table">
            <a:tbl>
              <a:tblPr firstRow="1" firstCol="1" bandRow="1">
                <a:tableStyleId>{5C22544A-7EE6-4342-B048-85BDC9FD1C3A}</a:tableStyleId>
              </a:tblPr>
              <a:tblGrid>
                <a:gridCol w="1806539">
                  <a:extLst>
                    <a:ext uri="{9D8B030D-6E8A-4147-A177-3AD203B41FA5}">
                      <a16:colId xmlns:a16="http://schemas.microsoft.com/office/drawing/2014/main" xmlns="" val="730148611"/>
                    </a:ext>
                  </a:extLst>
                </a:gridCol>
                <a:gridCol w="1327636">
                  <a:extLst>
                    <a:ext uri="{9D8B030D-6E8A-4147-A177-3AD203B41FA5}">
                      <a16:colId xmlns:a16="http://schemas.microsoft.com/office/drawing/2014/main" xmlns="" val="2130906948"/>
                    </a:ext>
                  </a:extLst>
                </a:gridCol>
                <a:gridCol w="1113518">
                  <a:extLst>
                    <a:ext uri="{9D8B030D-6E8A-4147-A177-3AD203B41FA5}">
                      <a16:colId xmlns:a16="http://schemas.microsoft.com/office/drawing/2014/main" xmlns="" val="3599857876"/>
                    </a:ext>
                  </a:extLst>
                </a:gridCol>
                <a:gridCol w="715282">
                  <a:extLst>
                    <a:ext uri="{9D8B030D-6E8A-4147-A177-3AD203B41FA5}">
                      <a16:colId xmlns:a16="http://schemas.microsoft.com/office/drawing/2014/main" xmlns="" val="2984476015"/>
                    </a:ext>
                  </a:extLst>
                </a:gridCol>
                <a:gridCol w="753402">
                  <a:extLst>
                    <a:ext uri="{9D8B030D-6E8A-4147-A177-3AD203B41FA5}">
                      <a16:colId xmlns:a16="http://schemas.microsoft.com/office/drawing/2014/main" xmlns="" val="79917312"/>
                    </a:ext>
                  </a:extLst>
                </a:gridCol>
                <a:gridCol w="761539">
                  <a:extLst>
                    <a:ext uri="{9D8B030D-6E8A-4147-A177-3AD203B41FA5}">
                      <a16:colId xmlns:a16="http://schemas.microsoft.com/office/drawing/2014/main" xmlns="" val="3072688960"/>
                    </a:ext>
                  </a:extLst>
                </a:gridCol>
                <a:gridCol w="761539">
                  <a:extLst>
                    <a:ext uri="{9D8B030D-6E8A-4147-A177-3AD203B41FA5}">
                      <a16:colId xmlns:a16="http://schemas.microsoft.com/office/drawing/2014/main" xmlns="" val="1921787872"/>
                    </a:ext>
                  </a:extLst>
                </a:gridCol>
                <a:gridCol w="652748">
                  <a:extLst>
                    <a:ext uri="{9D8B030D-6E8A-4147-A177-3AD203B41FA5}">
                      <a16:colId xmlns:a16="http://schemas.microsoft.com/office/drawing/2014/main" xmlns="" val="2353010069"/>
                    </a:ext>
                  </a:extLst>
                </a:gridCol>
                <a:gridCol w="143156">
                  <a:extLst>
                    <a:ext uri="{9D8B030D-6E8A-4147-A177-3AD203B41FA5}">
                      <a16:colId xmlns:a16="http://schemas.microsoft.com/office/drawing/2014/main" xmlns="" val="2908818391"/>
                    </a:ext>
                  </a:extLst>
                </a:gridCol>
                <a:gridCol w="640080">
                  <a:extLst>
                    <a:ext uri="{9D8B030D-6E8A-4147-A177-3AD203B41FA5}">
                      <a16:colId xmlns:a16="http://schemas.microsoft.com/office/drawing/2014/main" xmlns="" val="3888761613"/>
                    </a:ext>
                  </a:extLst>
                </a:gridCol>
              </a:tblGrid>
              <a:tr h="869951">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Target as per APP</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Actual Output</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5984" marR="55984" marT="0" marB="0"/>
                </a:tc>
                <a:tc gridSpan="2">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a:t>
                      </a:r>
                    </a:p>
                  </a:txBody>
                  <a:tcPr marL="55984" marR="55984" marT="0" marB="0"/>
                </a:tc>
                <a:tc hMerge="1">
                  <a:txBody>
                    <a:bodyPr/>
                    <a:lstStyle/>
                    <a:p>
                      <a:pPr marL="0" algn="ctr" defTabSz="457200" rtl="0" eaLnBrk="1" latinLnBrk="0" hangingPunct="1">
                        <a:lnSpc>
                          <a:spcPct val="107000"/>
                        </a:lnSpc>
                        <a:spcAft>
                          <a:spcPts val="0"/>
                        </a:spcAft>
                      </a:pPr>
                      <a:endParaRPr lang="en-ZA" sz="1100" b="1" kern="1200" dirty="0">
                        <a:solidFill>
                          <a:schemeClr val="bg1"/>
                        </a:solidFill>
                        <a:effectLst/>
                        <a:latin typeface="+mn-lt"/>
                        <a:ea typeface="+mn-ea"/>
                        <a:cs typeface="+mn-cs"/>
                      </a:endParaRPr>
                    </a:p>
                  </a:txBody>
                  <a:tcPr marL="55984" marR="5598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5984" marR="55984" marT="0" marB="0"/>
                </a:tc>
                <a:extLst>
                  <a:ext uri="{0D108BD9-81ED-4DB2-BD59-A6C34878D82A}">
                    <a16:rowId xmlns:a16="http://schemas.microsoft.com/office/drawing/2014/main" xmlns="" val="2922118247"/>
                  </a:ext>
                </a:extLst>
              </a:tr>
              <a:tr h="260350">
                <a:tc rowSpan="4">
                  <a:txBody>
                    <a:bodyPr/>
                    <a:lstStyle/>
                    <a:p>
                      <a:pPr marL="0" algn="l" defTabSz="457200" rtl="0" eaLnBrk="1" latinLnBrk="0" hangingPunct="1">
                        <a:lnSpc>
                          <a:spcPct val="107000"/>
                        </a:lnSpc>
                        <a:spcAft>
                          <a:spcPts val="0"/>
                        </a:spcAft>
                      </a:pPr>
                      <a:r>
                        <a:rPr lang="en-ZA" sz="1100" dirty="0"/>
                        <a:t>Improved court Efficiency</a:t>
                      </a:r>
                      <a:endParaRPr lang="en-ZA" sz="1100" b="0" kern="1200" dirty="0">
                        <a:solidFill>
                          <a:schemeClr val="tx1"/>
                        </a:solidFill>
                        <a:effectLst/>
                        <a:latin typeface="+mn-lt"/>
                        <a:ea typeface="+mn-ea"/>
                        <a:cs typeface="+mn-cs"/>
                      </a:endParaRPr>
                    </a:p>
                  </a:txBody>
                  <a:tcPr marL="55984" marR="55984" marT="0" marB="0" anchor="ctr"/>
                </a:tc>
                <a:tc gridSpan="9">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Administration of Superior Courts</a:t>
                      </a:r>
                    </a:p>
                  </a:txBody>
                  <a:tcPr marL="55984" marR="55984" marT="0"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77720324"/>
                  </a:ext>
                </a:extLst>
              </a:tr>
              <a:tr h="808677">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monitoring reports on law reporting project produced</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4</a:t>
                      </a:r>
                    </a:p>
                  </a:txBody>
                  <a:tcPr marL="55984" marR="55984"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N/A</a:t>
                      </a:r>
                    </a:p>
                  </a:txBody>
                  <a:tcPr marL="68580" marR="68580" marT="0" marB="0"/>
                </a:tc>
                <a:tc gridSpan="2">
                  <a:txBody>
                    <a:bodyPr/>
                    <a:lstStyle/>
                    <a:p>
                      <a:pPr algn="l">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hMerge="1">
                  <a:txBody>
                    <a:bodyPr/>
                    <a:lstStyle/>
                    <a:p>
                      <a:endParaRPr lang="en-ZA"/>
                    </a:p>
                  </a:txBody>
                  <a:tcPr/>
                </a:tc>
                <a:extLst>
                  <a:ext uri="{0D108BD9-81ED-4DB2-BD59-A6C34878D82A}">
                    <a16:rowId xmlns:a16="http://schemas.microsoft.com/office/drawing/2014/main" xmlns="" val="1625628197"/>
                  </a:ext>
                </a:extLst>
              </a:tr>
              <a:tr h="1213015">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Judicial Case Flow Management Performance reports produced</a:t>
                      </a:r>
                    </a:p>
                  </a:txBody>
                  <a:tcPr marL="55984" marR="5598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4</a:t>
                      </a:r>
                    </a:p>
                  </a:txBody>
                  <a:tcPr marL="55984" marR="55984" marT="0" marB="0"/>
                </a:tc>
                <a:tc>
                  <a:txBody>
                    <a:bodyPr/>
                    <a:lstStyle/>
                    <a:p>
                      <a:pPr algn="ctr">
                        <a:lnSpc>
                          <a:spcPct val="107000"/>
                        </a:lnSpc>
                        <a:spcAft>
                          <a:spcPts val="0"/>
                        </a:spcAft>
                      </a:pPr>
                      <a:r>
                        <a:rPr lang="en-ZA" sz="1100" b="0" kern="120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gridSpan="2">
                  <a:txBody>
                    <a:bodyPr/>
                    <a:lstStyle/>
                    <a:p>
                      <a:pPr algn="l">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hMerge="1">
                  <a:txBody>
                    <a:bodyPr/>
                    <a:lstStyle/>
                    <a:p>
                      <a:endParaRPr lang="en-ZA"/>
                    </a:p>
                  </a:txBody>
                  <a:tcPr/>
                </a:tc>
                <a:extLst>
                  <a:ext uri="{0D108BD9-81ED-4DB2-BD59-A6C34878D82A}">
                    <a16:rowId xmlns:a16="http://schemas.microsoft.com/office/drawing/2014/main" xmlns="" val="2681678608"/>
                  </a:ext>
                </a:extLst>
              </a:tr>
              <a:tr h="808677">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5984" marR="5598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reports on enhancement of court order integrity produced</a:t>
                      </a:r>
                    </a:p>
                  </a:txBody>
                  <a:tcPr marL="55984" marR="5598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4</a:t>
                      </a:r>
                    </a:p>
                  </a:txBody>
                  <a:tcPr marL="55984" marR="55984" marT="0" marB="0"/>
                </a:tc>
                <a:tc>
                  <a:txBody>
                    <a:bodyPr/>
                    <a:lstStyle/>
                    <a:p>
                      <a:pPr algn="ctr">
                        <a:lnSpc>
                          <a:spcPct val="107000"/>
                        </a:lnSpc>
                        <a:spcAft>
                          <a:spcPts val="0"/>
                        </a:spcAft>
                      </a:pPr>
                      <a:r>
                        <a:rPr lang="en-ZA" sz="1100" b="0" kern="120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gridSpan="2">
                  <a:txBody>
                    <a:bodyPr/>
                    <a:lstStyle/>
                    <a:p>
                      <a:pPr algn="l">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c hMerge="1">
                  <a:txBody>
                    <a:bodyPr/>
                    <a:lstStyle/>
                    <a:p>
                      <a:endParaRPr lang="en-ZA"/>
                    </a:p>
                  </a:txBody>
                  <a:tcPr/>
                </a:tc>
                <a:extLst>
                  <a:ext uri="{0D108BD9-81ED-4DB2-BD59-A6C34878D82A}">
                    <a16:rowId xmlns:a16="http://schemas.microsoft.com/office/drawing/2014/main" xmlns="" val="3472399832"/>
                  </a:ext>
                </a:extLst>
              </a:tr>
            </a:tbl>
          </a:graphicData>
        </a:graphic>
      </p:graphicFrame>
      <p:sp>
        <p:nvSpPr>
          <p:cNvPr id="6" name="Slide Number Placeholder 5"/>
          <p:cNvSpPr>
            <a:spLocks noGrp="1"/>
          </p:cNvSpPr>
          <p:nvPr>
            <p:ph type="sldNum" sz="quarter" idx="12"/>
          </p:nvPr>
        </p:nvSpPr>
        <p:spPr/>
        <p:txBody>
          <a:bodyPr/>
          <a:lstStyle/>
          <a:p>
            <a:fld id="{95B883EF-6CF2-D74B-A2A9-20A9144FD555}" type="slidenum">
              <a:rPr lang="en-US" smtClean="0"/>
              <a:pPr/>
              <a:t>49</a:t>
            </a:fld>
            <a:endParaRPr lang="en-US"/>
          </a:p>
        </p:txBody>
      </p:sp>
    </p:spTree>
    <p:extLst>
      <p:ext uri="{BB962C8B-B14F-4D97-AF65-F5344CB8AC3E}">
        <p14:creationId xmlns:p14="http://schemas.microsoft.com/office/powerpoint/2010/main" xmlns="" val="62134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a:t>
            </a:fld>
            <a:endParaRPr lang="en-US"/>
          </a:p>
        </p:txBody>
      </p:sp>
      <p:sp>
        <p:nvSpPr>
          <p:cNvPr id="5" name="Title 1"/>
          <p:cNvSpPr txBox="1">
            <a:spLocks/>
          </p:cNvSpPr>
          <p:nvPr/>
        </p:nvSpPr>
        <p:spPr>
          <a:xfrm>
            <a:off x="609600" y="487822"/>
            <a:ext cx="7263865" cy="528926"/>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a:latin typeface="Arial" panose="020B0604020202020204" pitchFamily="34" charset="0"/>
                <a:cs typeface="Arial" panose="020B0604020202020204" pitchFamily="34" charset="0"/>
              </a:rPr>
              <a:t>INTRODUCTION</a:t>
            </a:r>
          </a:p>
        </p:txBody>
      </p:sp>
      <p:sp>
        <p:nvSpPr>
          <p:cNvPr id="6" name="Content Placeholder 2"/>
          <p:cNvSpPr txBox="1">
            <a:spLocks/>
          </p:cNvSpPr>
          <p:nvPr/>
        </p:nvSpPr>
        <p:spPr>
          <a:xfrm>
            <a:off x="476018" y="1233057"/>
            <a:ext cx="8002964" cy="521854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OCJ was proclaimed by the President of the RSA on 23 August 2010 for the purpose of providing support to the Chief Justice in his dual role as the Head of the Judiciary and the Constitutional Court.</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OCJ was established to promote and reaffirm the principle of judicial independence, as guaranteed by Section 165 of the Constitution.</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Minister is the Executive Authority for the OCJ with the Secretary General as Accounting Officer.</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Although OCJ was established as a National Department, it remained a sub-programme under DoJ&amp;CD vote until 2014/15 financial year.</a:t>
            </a:r>
          </a:p>
          <a:p>
            <a:pPr algn="just">
              <a:buFont typeface="Wingdings" panose="05000000000000000000" pitchFamily="2" charset="2"/>
              <a:buChar char="q"/>
              <a:defRPr/>
            </a:pPr>
            <a:endParaRPr lang="en-ZA" sz="1800" dirty="0">
              <a:solidFill>
                <a:srgbClr val="00B050"/>
              </a:solidFill>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Transfer of functions from DoJ&amp;CD to OCJ were done in October 2014.</a:t>
            </a:r>
          </a:p>
          <a:p>
            <a:pPr marL="0" indent="0" algn="just">
              <a:buNone/>
              <a:defRPr/>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67086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50</a:t>
            </a:fld>
            <a:endParaRPr lang="en-US"/>
          </a:p>
        </p:txBody>
      </p:sp>
      <p:sp>
        <p:nvSpPr>
          <p:cNvPr id="3" name="Subtitle 2"/>
          <p:cNvSpPr txBox="1">
            <a:spLocks/>
          </p:cNvSpPr>
          <p:nvPr/>
        </p:nvSpPr>
        <p:spPr>
          <a:xfrm>
            <a:off x="744672" y="1732546"/>
            <a:ext cx="7833844" cy="3934327"/>
          </a:xfrm>
          <a:prstGeom prst="rect">
            <a:avLst/>
          </a:prstGeom>
          <a:solidFill>
            <a:schemeClr val="tx2">
              <a:lumMod val="40000"/>
              <a:lumOff val="6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2400" b="1" dirty="0">
              <a:latin typeface="Avenir Black"/>
              <a:cs typeface="Avenir Black"/>
            </a:endParaRPr>
          </a:p>
          <a:p>
            <a:pPr marL="0" indent="0" algn="ctr">
              <a:buNone/>
            </a:pPr>
            <a:r>
              <a:rPr lang="en-US" altLang="en-US" sz="2800" b="1" dirty="0">
                <a:latin typeface="Arial" panose="020B0604020202020204" pitchFamily="34" charset="0"/>
                <a:cs typeface="Arial" panose="020B0604020202020204" pitchFamily="34" charset="0"/>
              </a:rPr>
              <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PROGRAMME 3: </a:t>
            </a:r>
          </a:p>
          <a:p>
            <a:pPr marL="0" indent="0" algn="ctr">
              <a:buNone/>
            </a:pPr>
            <a:endParaRPr lang="en-US" altLang="en-US" sz="2800" b="1" dirty="0">
              <a:latin typeface="Arial" panose="020B0604020202020204" pitchFamily="34" charset="0"/>
              <a:cs typeface="Arial" panose="020B0604020202020204" pitchFamily="34" charset="0"/>
            </a:endParaRPr>
          </a:p>
          <a:p>
            <a:pPr marL="0" indent="0" algn="ctr">
              <a:buNone/>
            </a:pPr>
            <a:r>
              <a:rPr lang="en-US" altLang="en-US" sz="2800" b="1" dirty="0">
                <a:latin typeface="Arial" panose="020B0604020202020204" pitchFamily="34" charset="0"/>
                <a:cs typeface="Arial" panose="020B0604020202020204" pitchFamily="34" charset="0"/>
              </a:rPr>
              <a:t>JUDICIAL EDUCATION AND SUPPORT</a:t>
            </a:r>
            <a:endParaRPr lang="en-US" sz="2400" b="1" dirty="0">
              <a:latin typeface="Avenir Black"/>
              <a:cs typeface="Avenir Black"/>
            </a:endParaRPr>
          </a:p>
          <a:p>
            <a:pPr marL="0" indent="0">
              <a:buFont typeface="Arial"/>
              <a:buNone/>
            </a:pPr>
            <a:endParaRPr lang="en-US" sz="2400" b="1" dirty="0">
              <a:latin typeface="Avenir Black"/>
              <a:cs typeface="Avenir Black"/>
            </a:endParaRPr>
          </a:p>
          <a:p>
            <a:pPr marL="0" indent="0">
              <a:buFont typeface="Arial"/>
              <a:buNone/>
            </a:pPr>
            <a:endParaRPr lang="en-US" sz="2800" b="1" dirty="0">
              <a:latin typeface="Avenir Black"/>
              <a:cs typeface="Avenir Black"/>
            </a:endParaRPr>
          </a:p>
        </p:txBody>
      </p:sp>
    </p:spTree>
    <p:extLst>
      <p:ext uri="{BB962C8B-B14F-4D97-AF65-F5344CB8AC3E}">
        <p14:creationId xmlns:p14="http://schemas.microsoft.com/office/powerpoint/2010/main" xmlns="" val="40020143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303806" y="557577"/>
            <a:ext cx="7694178"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3: JUDICIAL EDUCATION AND SUPPORT      </a:t>
            </a:r>
          </a:p>
        </p:txBody>
      </p:sp>
      <p:sp>
        <p:nvSpPr>
          <p:cNvPr id="4" name="Rectangle 3"/>
          <p:cNvSpPr/>
          <p:nvPr/>
        </p:nvSpPr>
        <p:spPr>
          <a:xfrm>
            <a:off x="303805" y="1645921"/>
            <a:ext cx="8252365" cy="455446"/>
          </a:xfrm>
          <a:prstGeom prst="rect">
            <a:avLst/>
          </a:prstGeom>
        </p:spPr>
        <p:txBody>
          <a:bodyPr wrap="square">
            <a:spAutoFit/>
          </a:bodyPr>
          <a:lstStyle/>
          <a:p>
            <a:pPr>
              <a:lnSpc>
                <a:spcPct val="150000"/>
              </a:lnSpc>
            </a:pPr>
            <a:r>
              <a:rPr lang="en-US" dirty="0">
                <a:latin typeface="Arial Narrow" panose="020B0606020202030204" pitchFamily="34" charset="0"/>
              </a:rPr>
              <a:t>. </a:t>
            </a:r>
            <a:endParaRPr lang="en-ZA" dirty="0">
              <a:latin typeface="Arial Narrow" panose="020B0606020202030204" pitchFamily="34" charset="0"/>
            </a:endParaRPr>
          </a:p>
        </p:txBody>
      </p:sp>
      <p:sp>
        <p:nvSpPr>
          <p:cNvPr id="5" name="Rectangle 4"/>
          <p:cNvSpPr/>
          <p:nvPr/>
        </p:nvSpPr>
        <p:spPr>
          <a:xfrm>
            <a:off x="644890" y="5344701"/>
            <a:ext cx="8252364" cy="877163"/>
          </a:xfrm>
          <a:prstGeom prst="rect">
            <a:avLst/>
          </a:prstGeom>
        </p:spPr>
        <p:txBody>
          <a:bodyPr wrap="square">
            <a:spAutoFit/>
          </a:bodyPr>
          <a:lstStyle/>
          <a:p>
            <a:pPr marL="285750" indent="-285750">
              <a:lnSpc>
                <a:spcPct val="150000"/>
              </a:lnSpc>
              <a:buFont typeface="Wingdings" panose="05000000000000000000" pitchFamily="2" charset="2"/>
              <a:buChar char="q"/>
            </a:pPr>
            <a:r>
              <a:rPr lang="en-ZA" sz="1100" b="1" dirty="0">
                <a:latin typeface="Arial Narrow" panose="020B0606020202030204" pitchFamily="34" charset="0"/>
              </a:rPr>
              <a:t>SAJEI </a:t>
            </a:r>
            <a:r>
              <a:rPr lang="en-US" sz="1100" dirty="0">
                <a:latin typeface="Arial Narrow" panose="020B0606020202030204" pitchFamily="34" charset="0"/>
              </a:rPr>
              <a:t>had 2 planned quarterly target and they were achieved.</a:t>
            </a:r>
            <a:endParaRPr lang="en-ZA" sz="1100" dirty="0">
              <a:latin typeface="Arial Narrow" panose="020B0606020202030204" pitchFamily="34" charset="0"/>
            </a:endParaRPr>
          </a:p>
          <a:p>
            <a:pPr marL="285750" indent="-285750">
              <a:lnSpc>
                <a:spcPct val="150000"/>
              </a:lnSpc>
              <a:buFont typeface="Wingdings" panose="05000000000000000000" pitchFamily="2" charset="2"/>
              <a:buChar char="q"/>
            </a:pPr>
            <a:r>
              <a:rPr lang="en-ZA" sz="1100" b="1" dirty="0">
                <a:latin typeface="Arial Narrow" panose="020B0606020202030204" pitchFamily="34" charset="0"/>
              </a:rPr>
              <a:t>Judicial Policy, Research and Support</a:t>
            </a:r>
            <a:r>
              <a:rPr lang="en-ZA" sz="1100" dirty="0">
                <a:latin typeface="Arial Narrow" panose="020B0606020202030204" pitchFamily="34" charset="0"/>
              </a:rPr>
              <a:t> had 1 planned quarterly target and it was achieved. </a:t>
            </a:r>
          </a:p>
          <a:p>
            <a:pPr marL="285750" lvl="0" indent="-285750">
              <a:lnSpc>
                <a:spcPct val="150000"/>
              </a:lnSpc>
              <a:buFont typeface="Wingdings" panose="05000000000000000000" pitchFamily="2" charset="2"/>
              <a:buChar char="q"/>
            </a:pPr>
            <a:r>
              <a:rPr lang="en-ZA" sz="1100" b="1" dirty="0">
                <a:latin typeface="Arial Narrow" panose="020B0606020202030204" pitchFamily="34" charset="0"/>
              </a:rPr>
              <a:t>Judicial Service Commission</a:t>
            </a:r>
            <a:r>
              <a:rPr lang="en-ZA" sz="1100" dirty="0">
                <a:latin typeface="Arial Narrow" panose="020B0606020202030204" pitchFamily="34" charset="0"/>
              </a:rPr>
              <a:t> </a:t>
            </a:r>
            <a:r>
              <a:rPr lang="en-US" sz="1200" dirty="0">
                <a:solidFill>
                  <a:prstClr val="black"/>
                </a:solidFill>
                <a:latin typeface="Arial Narrow" panose="020B0606020202030204" pitchFamily="34" charset="0"/>
              </a:rPr>
              <a:t>did not have any planned quarterly targets. </a:t>
            </a:r>
          </a:p>
        </p:txBody>
      </p:sp>
      <p:graphicFrame>
        <p:nvGraphicFramePr>
          <p:cNvPr id="6" name="Chart 5"/>
          <p:cNvGraphicFramePr/>
          <p:nvPr/>
        </p:nvGraphicFramePr>
        <p:xfrm>
          <a:off x="555990" y="1260474"/>
          <a:ext cx="7933960" cy="398462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95B883EF-6CF2-D74B-A2A9-20A9144FD555}" type="slidenum">
              <a:rPr lang="en-US" smtClean="0"/>
              <a:pPr/>
              <a:t>51</a:t>
            </a:fld>
            <a:endParaRPr lang="en-US"/>
          </a:p>
        </p:txBody>
      </p:sp>
    </p:spTree>
    <p:extLst>
      <p:ext uri="{BB962C8B-B14F-4D97-AF65-F5344CB8AC3E}">
        <p14:creationId xmlns:p14="http://schemas.microsoft.com/office/powerpoint/2010/main" xmlns="" val="1487108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576441"/>
            <a:ext cx="7747748"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3: TARGETS ACHIEVED AND NOT ACHIEVED </a:t>
            </a:r>
            <a:r>
              <a:rPr lang="en-US" sz="1800" b="1" dirty="0">
                <a:solidFill>
                  <a:srgbClr val="00B0F0"/>
                </a:solidFill>
                <a:latin typeface="Avenir Black"/>
                <a:cs typeface="Avenir Black"/>
              </a:rPr>
              <a:t>     </a:t>
            </a: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054730123"/>
              </p:ext>
            </p:extLst>
          </p:nvPr>
        </p:nvGraphicFramePr>
        <p:xfrm>
          <a:off x="203202" y="1443831"/>
          <a:ext cx="8510770" cy="4305302"/>
        </p:xfrm>
        <a:graphic>
          <a:graphicData uri="http://schemas.openxmlformats.org/drawingml/2006/table">
            <a:tbl>
              <a:tblPr firstRow="1" firstCol="1" bandRow="1">
                <a:tableStyleId>{5C22544A-7EE6-4342-B048-85BDC9FD1C3A}</a:tableStyleId>
              </a:tblPr>
              <a:tblGrid>
                <a:gridCol w="1033264">
                  <a:extLst>
                    <a:ext uri="{9D8B030D-6E8A-4147-A177-3AD203B41FA5}">
                      <a16:colId xmlns:a16="http://schemas.microsoft.com/office/drawing/2014/main" xmlns="" val="2282507088"/>
                    </a:ext>
                  </a:extLst>
                </a:gridCol>
                <a:gridCol w="1033264">
                  <a:extLst>
                    <a:ext uri="{9D8B030D-6E8A-4147-A177-3AD203B41FA5}">
                      <a16:colId xmlns:a16="http://schemas.microsoft.com/office/drawing/2014/main" xmlns="" val="1997290278"/>
                    </a:ext>
                  </a:extLst>
                </a:gridCol>
                <a:gridCol w="972485">
                  <a:extLst>
                    <a:ext uri="{9D8B030D-6E8A-4147-A177-3AD203B41FA5}">
                      <a16:colId xmlns:a16="http://schemas.microsoft.com/office/drawing/2014/main" xmlns="" val="659401400"/>
                    </a:ext>
                  </a:extLst>
                </a:gridCol>
                <a:gridCol w="972485">
                  <a:extLst>
                    <a:ext uri="{9D8B030D-6E8A-4147-A177-3AD203B41FA5}">
                      <a16:colId xmlns:a16="http://schemas.microsoft.com/office/drawing/2014/main" xmlns="" val="3480598726"/>
                    </a:ext>
                  </a:extLst>
                </a:gridCol>
                <a:gridCol w="972485">
                  <a:extLst>
                    <a:ext uri="{9D8B030D-6E8A-4147-A177-3AD203B41FA5}">
                      <a16:colId xmlns:a16="http://schemas.microsoft.com/office/drawing/2014/main" xmlns="" val="3108218191"/>
                    </a:ext>
                  </a:extLst>
                </a:gridCol>
                <a:gridCol w="850924">
                  <a:extLst>
                    <a:ext uri="{9D8B030D-6E8A-4147-A177-3AD203B41FA5}">
                      <a16:colId xmlns:a16="http://schemas.microsoft.com/office/drawing/2014/main" xmlns="" val="3214719646"/>
                    </a:ext>
                  </a:extLst>
                </a:gridCol>
                <a:gridCol w="974015">
                  <a:extLst>
                    <a:ext uri="{9D8B030D-6E8A-4147-A177-3AD203B41FA5}">
                      <a16:colId xmlns:a16="http://schemas.microsoft.com/office/drawing/2014/main" xmlns="" val="1783960530"/>
                    </a:ext>
                  </a:extLst>
                </a:gridCol>
                <a:gridCol w="972485">
                  <a:extLst>
                    <a:ext uri="{9D8B030D-6E8A-4147-A177-3AD203B41FA5}">
                      <a16:colId xmlns:a16="http://schemas.microsoft.com/office/drawing/2014/main" xmlns="" val="1420123021"/>
                    </a:ext>
                  </a:extLst>
                </a:gridCol>
                <a:gridCol w="729363">
                  <a:extLst>
                    <a:ext uri="{9D8B030D-6E8A-4147-A177-3AD203B41FA5}">
                      <a16:colId xmlns:a16="http://schemas.microsoft.com/office/drawing/2014/main" xmlns="" val="3838031465"/>
                    </a:ext>
                  </a:extLst>
                </a:gridCol>
              </a:tblGrid>
              <a:tr h="848518">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Target as per APP</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Actual Output</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Variance</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 </a:t>
                      </a:r>
                    </a:p>
                  </a:txBody>
                  <a:tcPr marL="68580" marR="68580"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68580" marR="68580" marT="0" marB="0"/>
                </a:tc>
                <a:extLst>
                  <a:ext uri="{0D108BD9-81ED-4DB2-BD59-A6C34878D82A}">
                    <a16:rowId xmlns:a16="http://schemas.microsoft.com/office/drawing/2014/main" xmlns="" val="4194275684"/>
                  </a:ext>
                </a:extLst>
              </a:tr>
              <a:tr h="163623">
                <a:tc rowSpan="3">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a:t>Enhanced judicial performance</a:t>
                      </a:r>
                      <a:endParaRPr lang="en-ZA" sz="1100" b="0" kern="1200" dirty="0">
                        <a:solidFill>
                          <a:schemeClr val="tx1"/>
                        </a:solidFill>
                        <a:effectLst/>
                        <a:latin typeface="+mn-lt"/>
                        <a:ea typeface="+mn-ea"/>
                        <a:cs typeface="+mn-cs"/>
                      </a:endParaRPr>
                    </a:p>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South African Judicial Education Institute (SAJEI)</a:t>
                      </a: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26102808"/>
                  </a:ext>
                </a:extLst>
              </a:tr>
              <a:tr h="1704636">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nchor="ctr"/>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judicial education courses conducted</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105</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35</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58</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23</a:t>
                      </a:r>
                    </a:p>
                  </a:txBody>
                  <a:tcPr marL="68580" marR="68580" marT="0" marB="0"/>
                </a:tc>
                <a:tc>
                  <a:txBody>
                    <a:bodyPr/>
                    <a:lstStyle/>
                    <a:p>
                      <a:pPr>
                        <a:lnSpc>
                          <a:spcPct val="107000"/>
                        </a:lnSpc>
                        <a:spcAft>
                          <a:spcPts val="0"/>
                        </a:spcAft>
                      </a:pPr>
                      <a:r>
                        <a:rPr lang="en-ZA" sz="1100" b="0" kern="1200">
                          <a:solidFill>
                            <a:schemeClr val="tx1"/>
                          </a:solidFill>
                          <a:effectLst/>
                          <a:latin typeface="+mn-lt"/>
                          <a:ea typeface="+mn-ea"/>
                          <a:cs typeface="+mn-cs"/>
                        </a:rPr>
                        <a:t>The Judges training programme were conducted consisting of 7 courses and there were additional Cluster requests. </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68580" marR="68580" marT="0" marB="0">
                    <a:solidFill>
                      <a:srgbClr val="00B050"/>
                    </a:solidFill>
                  </a:tcPr>
                </a:tc>
                <a:extLst>
                  <a:ext uri="{0D108BD9-81ED-4DB2-BD59-A6C34878D82A}">
                    <a16:rowId xmlns:a16="http://schemas.microsoft.com/office/drawing/2014/main" xmlns="" val="270315828"/>
                  </a:ext>
                </a:extLst>
              </a:tr>
              <a:tr h="1027342">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68580" marR="68580"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research monographs</a:t>
                      </a:r>
                    </a:p>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on judicial education produced</a:t>
                      </a:r>
                    </a:p>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per year</a:t>
                      </a:r>
                    </a:p>
                  </a:txBody>
                  <a:tcPr marL="68580" marR="68580"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2</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a:solidFill>
                            <a:schemeClr val="tx1"/>
                          </a:solidFill>
                          <a:effectLst/>
                          <a:latin typeface="+mn-lt"/>
                          <a:ea typeface="+mn-ea"/>
                          <a:cs typeface="+mn-cs"/>
                        </a:rPr>
                        <a:t>1</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0</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None</a:t>
                      </a:r>
                    </a:p>
                  </a:txBody>
                  <a:tcPr marL="68580" marR="68580" marT="0" marB="0"/>
                </a:tc>
                <a:tc>
                  <a:txBody>
                    <a:bodyPr/>
                    <a:lstStyle/>
                    <a:p>
                      <a:pPr algn="ctr">
                        <a:lnSpc>
                          <a:spcPct val="107000"/>
                        </a:lnSpc>
                        <a:spcAft>
                          <a:spcPts val="0"/>
                        </a:spcAft>
                      </a:pPr>
                      <a:r>
                        <a:rPr lang="en-ZA" sz="1100" b="0" kern="1200" dirty="0">
                          <a:solidFill>
                            <a:schemeClr val="tx1"/>
                          </a:solidFill>
                          <a:effectLst/>
                          <a:latin typeface="+mn-lt"/>
                          <a:ea typeface="+mn-ea"/>
                          <a:cs typeface="+mn-cs"/>
                        </a:rPr>
                        <a:t>N/A</a:t>
                      </a:r>
                    </a:p>
                  </a:txBody>
                  <a:tcPr marL="68580" marR="68580" marT="0" marB="0"/>
                </a:tc>
                <a:tc>
                  <a:txBody>
                    <a:bodyPr/>
                    <a:lstStyle/>
                    <a:p>
                      <a:pPr>
                        <a:lnSpc>
                          <a:spcPct val="107000"/>
                        </a:lnSpc>
                        <a:spcAft>
                          <a:spcPts val="0"/>
                        </a:spcAft>
                      </a:pPr>
                      <a:r>
                        <a:rPr lang="en-ZA" sz="10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xmlns="" val="3955020454"/>
                  </a:ext>
                </a:extLst>
              </a:tr>
            </a:tbl>
          </a:graphicData>
        </a:graphic>
      </p:graphicFrame>
      <p:sp>
        <p:nvSpPr>
          <p:cNvPr id="5" name="Slide Number Placeholder 4"/>
          <p:cNvSpPr>
            <a:spLocks noGrp="1"/>
          </p:cNvSpPr>
          <p:nvPr>
            <p:ph type="sldNum" sz="quarter" idx="12"/>
          </p:nvPr>
        </p:nvSpPr>
        <p:spPr/>
        <p:txBody>
          <a:bodyPr/>
          <a:lstStyle/>
          <a:p>
            <a:fld id="{95B883EF-6CF2-D74B-A2A9-20A9144FD555}" type="slidenum">
              <a:rPr lang="en-US" smtClean="0"/>
              <a:pPr/>
              <a:t>52</a:t>
            </a:fld>
            <a:endParaRPr lang="en-US"/>
          </a:p>
        </p:txBody>
      </p:sp>
    </p:spTree>
    <p:extLst>
      <p:ext uri="{BB962C8B-B14F-4D97-AF65-F5344CB8AC3E}">
        <p14:creationId xmlns:p14="http://schemas.microsoft.com/office/powerpoint/2010/main" xmlns="" val="3704063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5" y="576441"/>
            <a:ext cx="7747748" cy="436291"/>
          </a:xfrm>
          <a:prstGeom prst="rect">
            <a:avLst/>
          </a:prstGeom>
          <a:solidFill>
            <a:schemeClr val="tx2">
              <a:lumMod val="40000"/>
              <a:lumOff val="6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latin typeface="Avenir Black"/>
                <a:cs typeface="Avenir Black"/>
              </a:rPr>
              <a:t>PROGRAMME 3: TARGETS ACHIEVED AND NOT ACHIEVED (Cont…)</a:t>
            </a:r>
            <a:r>
              <a:rPr lang="en-US" sz="1800" b="1" dirty="0">
                <a:solidFill>
                  <a:srgbClr val="00B0F0"/>
                </a:solidFill>
                <a:latin typeface="Avenir Black"/>
                <a:cs typeface="Avenir Black"/>
              </a:rPr>
              <a:t>     </a:t>
            </a:r>
          </a:p>
        </p:txBody>
      </p:sp>
      <p:sp>
        <p:nvSpPr>
          <p:cNvPr id="3" name="Subtitle 2"/>
          <p:cNvSpPr txBox="1">
            <a:spLocks/>
          </p:cNvSpPr>
          <p:nvPr/>
        </p:nvSpPr>
        <p:spPr>
          <a:xfrm>
            <a:off x="303805" y="1018674"/>
            <a:ext cx="8408425" cy="522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ZA" sz="1400" dirty="0">
              <a:latin typeface="Avenir Light"/>
              <a:cs typeface="Avenir Light"/>
            </a:endParaRPr>
          </a:p>
        </p:txBody>
      </p:sp>
      <p:graphicFrame>
        <p:nvGraphicFramePr>
          <p:cNvPr id="4" name="Table 3"/>
          <p:cNvGraphicFramePr>
            <a:graphicFrameLocks noGrp="1"/>
          </p:cNvGraphicFramePr>
          <p:nvPr/>
        </p:nvGraphicFramePr>
        <p:xfrm>
          <a:off x="501998" y="4727097"/>
          <a:ext cx="7820527" cy="2007078"/>
        </p:xfrm>
        <a:graphic>
          <a:graphicData uri="http://schemas.openxmlformats.org/drawingml/2006/table">
            <a:tbl>
              <a:tblPr firstRow="1" bandRow="1">
                <a:tableStyleId>{5C22544A-7EE6-4342-B048-85BDC9FD1C3A}</a:tableStyleId>
              </a:tblPr>
              <a:tblGrid>
                <a:gridCol w="7820527">
                  <a:extLst>
                    <a:ext uri="{9D8B030D-6E8A-4147-A177-3AD203B41FA5}">
                      <a16:colId xmlns:a16="http://schemas.microsoft.com/office/drawing/2014/main" xmlns="" val="20000"/>
                    </a:ext>
                  </a:extLst>
                </a:gridCol>
              </a:tblGrid>
              <a:tr h="2007078">
                <a:tc>
                  <a:txBody>
                    <a:bodyPr/>
                    <a:lstStyle/>
                    <a:p>
                      <a:pPr marL="0" indent="0">
                        <a:lnSpc>
                          <a:spcPct val="150000"/>
                        </a:lnSpc>
                        <a:buFont typeface="Wingdings" panose="05000000000000000000" pitchFamily="2" charset="2"/>
                        <a:buNone/>
                      </a:pPr>
                      <a:endParaRPr lang="en-ZA" sz="1450"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491252100"/>
              </p:ext>
            </p:extLst>
          </p:nvPr>
        </p:nvGraphicFramePr>
        <p:xfrm>
          <a:off x="303805" y="1255618"/>
          <a:ext cx="8604153" cy="4158397"/>
        </p:xfrm>
        <a:graphic>
          <a:graphicData uri="http://schemas.openxmlformats.org/drawingml/2006/table">
            <a:tbl>
              <a:tblPr firstRow="1" firstCol="1" bandRow="1">
                <a:tableStyleId>{5C22544A-7EE6-4342-B048-85BDC9FD1C3A}</a:tableStyleId>
              </a:tblPr>
              <a:tblGrid>
                <a:gridCol w="1031125">
                  <a:extLst>
                    <a:ext uri="{9D8B030D-6E8A-4147-A177-3AD203B41FA5}">
                      <a16:colId xmlns:a16="http://schemas.microsoft.com/office/drawing/2014/main" xmlns="" val="2143052320"/>
                    </a:ext>
                  </a:extLst>
                </a:gridCol>
                <a:gridCol w="1031125">
                  <a:extLst>
                    <a:ext uri="{9D8B030D-6E8A-4147-A177-3AD203B41FA5}">
                      <a16:colId xmlns:a16="http://schemas.microsoft.com/office/drawing/2014/main" xmlns="" val="3999247279"/>
                    </a:ext>
                  </a:extLst>
                </a:gridCol>
                <a:gridCol w="970474">
                  <a:extLst>
                    <a:ext uri="{9D8B030D-6E8A-4147-A177-3AD203B41FA5}">
                      <a16:colId xmlns:a16="http://schemas.microsoft.com/office/drawing/2014/main" xmlns="" val="2584351363"/>
                    </a:ext>
                  </a:extLst>
                </a:gridCol>
                <a:gridCol w="970474">
                  <a:extLst>
                    <a:ext uri="{9D8B030D-6E8A-4147-A177-3AD203B41FA5}">
                      <a16:colId xmlns:a16="http://schemas.microsoft.com/office/drawing/2014/main" xmlns="" val="1274006468"/>
                    </a:ext>
                  </a:extLst>
                </a:gridCol>
                <a:gridCol w="970474">
                  <a:extLst>
                    <a:ext uri="{9D8B030D-6E8A-4147-A177-3AD203B41FA5}">
                      <a16:colId xmlns:a16="http://schemas.microsoft.com/office/drawing/2014/main" xmlns="" val="1482366044"/>
                    </a:ext>
                  </a:extLst>
                </a:gridCol>
                <a:gridCol w="849163">
                  <a:extLst>
                    <a:ext uri="{9D8B030D-6E8A-4147-A177-3AD203B41FA5}">
                      <a16:colId xmlns:a16="http://schemas.microsoft.com/office/drawing/2014/main" xmlns="" val="2356465467"/>
                    </a:ext>
                  </a:extLst>
                </a:gridCol>
                <a:gridCol w="1082991">
                  <a:extLst>
                    <a:ext uri="{9D8B030D-6E8A-4147-A177-3AD203B41FA5}">
                      <a16:colId xmlns:a16="http://schemas.microsoft.com/office/drawing/2014/main" xmlns="" val="3339419857"/>
                    </a:ext>
                  </a:extLst>
                </a:gridCol>
                <a:gridCol w="970474">
                  <a:extLst>
                    <a:ext uri="{9D8B030D-6E8A-4147-A177-3AD203B41FA5}">
                      <a16:colId xmlns:a16="http://schemas.microsoft.com/office/drawing/2014/main" xmlns="" val="3752221287"/>
                    </a:ext>
                  </a:extLst>
                </a:gridCol>
                <a:gridCol w="727853">
                  <a:extLst>
                    <a:ext uri="{9D8B030D-6E8A-4147-A177-3AD203B41FA5}">
                      <a16:colId xmlns:a16="http://schemas.microsoft.com/office/drawing/2014/main" xmlns="" val="358854212"/>
                    </a:ext>
                  </a:extLst>
                </a:gridCol>
              </a:tblGrid>
              <a:tr h="1188160">
                <a:tc>
                  <a:txBody>
                    <a:bodyPr/>
                    <a:lstStyle/>
                    <a:p>
                      <a:pPr marL="0" algn="l" defTabSz="457200" rtl="0" eaLnBrk="1" latinLnBrk="0" hangingPunct="1">
                        <a:lnSpc>
                          <a:spcPct val="107000"/>
                        </a:lnSpc>
                        <a:spcAft>
                          <a:spcPts val="0"/>
                        </a:spcAft>
                      </a:pPr>
                      <a:r>
                        <a:rPr lang="en-US" sz="1100" b="1" kern="1200" dirty="0">
                          <a:solidFill>
                            <a:schemeClr val="bg1"/>
                          </a:solidFill>
                          <a:effectLst/>
                          <a:latin typeface="+mn-lt"/>
                          <a:ea typeface="+mn-ea"/>
                          <a:cs typeface="+mn-cs"/>
                        </a:rPr>
                        <a:t>Outcome</a:t>
                      </a:r>
                      <a:endParaRPr lang="en-ZA" sz="1100" b="1" kern="1200" dirty="0">
                        <a:solidFill>
                          <a:schemeClr val="bg1"/>
                        </a:solidFill>
                        <a:effectLst/>
                        <a:latin typeface="+mn-lt"/>
                        <a:ea typeface="+mn-ea"/>
                        <a:cs typeface="+mn-cs"/>
                      </a:endParaRP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Output Indicators</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Target for 2021/22 as per Annual Performance Plan (APP)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Target as per APP</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Quarter 2 Actual Output</a:t>
                      </a:r>
                    </a:p>
                  </a:txBody>
                  <a:tcPr marL="50074" marR="50074" marT="0" marB="0"/>
                </a:tc>
                <a:tc>
                  <a:txBody>
                    <a:bodyPr/>
                    <a:lstStyle/>
                    <a:p>
                      <a:pPr marL="0" algn="ctr" defTabSz="457200" rtl="0" eaLnBrk="1" latinLnBrk="0" hangingPunct="1">
                        <a:lnSpc>
                          <a:spcPct val="107000"/>
                        </a:lnSpc>
                        <a:spcAft>
                          <a:spcPts val="0"/>
                        </a:spcAft>
                      </a:pPr>
                      <a:r>
                        <a:rPr lang="en-ZA" sz="1100" b="1" kern="1200">
                          <a:solidFill>
                            <a:schemeClr val="bg1"/>
                          </a:solidFill>
                          <a:effectLst/>
                          <a:latin typeface="+mn-lt"/>
                          <a:ea typeface="+mn-ea"/>
                          <a:cs typeface="+mn-cs"/>
                        </a:rPr>
                        <a:t>Variance</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Reason for Deviation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Corrective Measures </a:t>
                      </a:r>
                    </a:p>
                  </a:txBody>
                  <a:tcPr marL="50074" marR="50074" marT="0" marB="0"/>
                </a:tc>
                <a:tc>
                  <a:txBody>
                    <a:bodyPr/>
                    <a:lstStyle/>
                    <a:p>
                      <a:pPr marL="0" algn="ctr" defTabSz="457200" rtl="0" eaLnBrk="1" latinLnBrk="0" hangingPunct="1">
                        <a:lnSpc>
                          <a:spcPct val="107000"/>
                        </a:lnSpc>
                        <a:spcAft>
                          <a:spcPts val="0"/>
                        </a:spcAft>
                      </a:pPr>
                      <a:r>
                        <a:rPr lang="en-ZA" sz="1100" b="1" kern="1200" dirty="0">
                          <a:solidFill>
                            <a:schemeClr val="bg1"/>
                          </a:solidFill>
                          <a:effectLst/>
                          <a:latin typeface="+mn-lt"/>
                          <a:ea typeface="+mn-ea"/>
                          <a:cs typeface="+mn-cs"/>
                        </a:rPr>
                        <a:t>Status</a:t>
                      </a:r>
                    </a:p>
                  </a:txBody>
                  <a:tcPr marL="50074" marR="50074" marT="0" marB="0"/>
                </a:tc>
                <a:extLst>
                  <a:ext uri="{0D108BD9-81ED-4DB2-BD59-A6C34878D82A}">
                    <a16:rowId xmlns:a16="http://schemas.microsoft.com/office/drawing/2014/main" xmlns="" val="606796878"/>
                  </a:ext>
                </a:extLst>
              </a:tr>
              <a:tr h="240593">
                <a:tc rowSpan="4">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ZA" sz="1100" dirty="0"/>
                        <a:t>Enhanced judicial performance</a:t>
                      </a:r>
                      <a:endParaRPr lang="en-ZA" sz="1100" b="0" kern="1200" dirty="0">
                        <a:solidFill>
                          <a:schemeClr val="tx1"/>
                        </a:solidFill>
                        <a:effectLst/>
                        <a:latin typeface="+mn-lt"/>
                        <a:ea typeface="+mn-ea"/>
                        <a:cs typeface="+mn-cs"/>
                      </a:endParaRPr>
                    </a:p>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50074" marR="50074" marT="0" marB="0" anchor="ctr"/>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Judicial Policy, Research and Support</a:t>
                      </a:r>
                    </a:p>
                  </a:txBody>
                  <a:tcPr marL="50074" marR="5007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717438349"/>
                  </a:ext>
                </a:extLst>
              </a:tr>
              <a:tr h="865279">
                <a:tc vMerge="1">
                  <a:txBody>
                    <a:bodyPr/>
                    <a:lstStyle/>
                    <a:p>
                      <a:pPr marL="0" algn="l" defTabSz="457200" rtl="0" eaLnBrk="1" latinLnBrk="0" hangingPunct="1">
                        <a:lnSpc>
                          <a:spcPct val="107000"/>
                        </a:lnSpc>
                        <a:spcAft>
                          <a:spcPts val="0"/>
                        </a:spcAft>
                      </a:pPr>
                      <a:endParaRPr lang="en-ZA" sz="1100" b="0" kern="1200">
                        <a:solidFill>
                          <a:schemeClr val="tx1"/>
                        </a:solidFill>
                        <a:effectLst/>
                        <a:latin typeface="+mn-lt"/>
                        <a:ea typeface="+mn-ea"/>
                        <a:cs typeface="+mn-cs"/>
                      </a:endParaRPr>
                    </a:p>
                  </a:txBody>
                  <a:tcPr marL="50074" marR="50074" marT="0" marB="0"/>
                </a:tc>
                <a:tc>
                  <a:txBody>
                    <a:bodyPr/>
                    <a:lstStyle/>
                    <a:p>
                      <a:pPr marL="0" algn="l" defTabSz="457200" rtl="0" eaLnBrk="1" latinLnBrk="0" hangingPunct="1">
                        <a:lnSpc>
                          <a:spcPct val="107000"/>
                        </a:lnSpc>
                        <a:spcAft>
                          <a:spcPts val="0"/>
                        </a:spcAft>
                      </a:pPr>
                      <a:r>
                        <a:rPr lang="en-ZA" sz="1100" b="0" kern="1200">
                          <a:solidFill>
                            <a:schemeClr val="tx1"/>
                          </a:solidFill>
                          <a:effectLst/>
                          <a:latin typeface="+mn-lt"/>
                          <a:ea typeface="+mn-ea"/>
                          <a:cs typeface="+mn-cs"/>
                        </a:rPr>
                        <a:t>Number of monitoring reports on litigation produced</a:t>
                      </a:r>
                    </a:p>
                  </a:txBody>
                  <a:tcPr marL="50074" marR="50074" marT="0" marB="0"/>
                </a:tc>
                <a:tc>
                  <a:txBody>
                    <a:bodyPr/>
                    <a:lstStyle/>
                    <a:p>
                      <a:pPr marL="0" algn="ctr" defTabSz="457200" rtl="0" eaLnBrk="1" latinLnBrk="0" hangingPunct="1">
                        <a:lnSpc>
                          <a:spcPct val="107000"/>
                        </a:lnSpc>
                        <a:spcAft>
                          <a:spcPts val="0"/>
                        </a:spcAft>
                      </a:pPr>
                      <a:r>
                        <a:rPr lang="en-ZA" sz="1100" b="0" kern="1200">
                          <a:solidFill>
                            <a:schemeClr val="tx1"/>
                          </a:solidFill>
                          <a:effectLst/>
                          <a:latin typeface="+mn-lt"/>
                          <a:ea typeface="+mn-ea"/>
                          <a:cs typeface="+mn-cs"/>
                        </a:rPr>
                        <a:t>4</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1</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0</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None</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N/A</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 </a:t>
                      </a:r>
                    </a:p>
                  </a:txBody>
                  <a:tcPr marL="50074" marR="50074" marT="0" marB="0">
                    <a:solidFill>
                      <a:srgbClr val="00B050"/>
                    </a:solidFill>
                  </a:tcPr>
                </a:tc>
                <a:extLst>
                  <a:ext uri="{0D108BD9-81ED-4DB2-BD59-A6C34878D82A}">
                    <a16:rowId xmlns:a16="http://schemas.microsoft.com/office/drawing/2014/main" xmlns="" val="1622230284"/>
                  </a:ext>
                </a:extLst>
              </a:tr>
              <a:tr h="237631">
                <a:tc vMerge="1">
                  <a:txBody>
                    <a:bodyPr/>
                    <a:lstStyle/>
                    <a:p>
                      <a:pPr marL="0" algn="ctr" defTabSz="457200" rtl="0" eaLnBrk="1" latinLnBrk="0" hangingPunct="1">
                        <a:lnSpc>
                          <a:spcPct val="107000"/>
                        </a:lnSpc>
                        <a:spcAft>
                          <a:spcPts val="0"/>
                        </a:spcAft>
                      </a:pPr>
                      <a:endParaRPr lang="en-ZA" sz="1100" b="1" kern="1200" dirty="0">
                        <a:solidFill>
                          <a:schemeClr val="tx1"/>
                        </a:solidFill>
                        <a:effectLst/>
                        <a:latin typeface="+mn-lt"/>
                        <a:ea typeface="+mn-ea"/>
                        <a:cs typeface="+mn-cs"/>
                      </a:endParaRPr>
                    </a:p>
                  </a:txBody>
                  <a:tcPr marL="50074" marR="50074" marT="0" marB="0"/>
                </a:tc>
                <a:tc gridSpan="8">
                  <a:txBody>
                    <a:bodyPr/>
                    <a:lstStyle/>
                    <a:p>
                      <a:pPr marL="0" algn="ctr" defTabSz="457200" rtl="0" eaLnBrk="1" latinLnBrk="0" hangingPunct="1">
                        <a:lnSpc>
                          <a:spcPct val="107000"/>
                        </a:lnSpc>
                        <a:spcAft>
                          <a:spcPts val="0"/>
                        </a:spcAft>
                      </a:pPr>
                      <a:r>
                        <a:rPr lang="en-ZA" sz="1100" b="1" kern="1200" dirty="0">
                          <a:solidFill>
                            <a:schemeClr val="tx1"/>
                          </a:solidFill>
                          <a:effectLst/>
                          <a:latin typeface="+mn-lt"/>
                          <a:ea typeface="+mn-ea"/>
                          <a:cs typeface="+mn-cs"/>
                        </a:rPr>
                        <a:t>Sub-Programme : Judicial Service Commission </a:t>
                      </a:r>
                    </a:p>
                  </a:txBody>
                  <a:tcPr marL="50074" marR="50074"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391165171"/>
                  </a:ext>
                </a:extLst>
              </a:tr>
              <a:tr h="1595075">
                <a:tc vMerge="1">
                  <a:txBody>
                    <a:bodyPr/>
                    <a:lstStyle/>
                    <a:p>
                      <a:pPr marL="0" algn="l" defTabSz="457200" rtl="0" eaLnBrk="1" latinLnBrk="0" hangingPunct="1">
                        <a:lnSpc>
                          <a:spcPct val="107000"/>
                        </a:lnSpc>
                        <a:spcAft>
                          <a:spcPts val="0"/>
                        </a:spcAft>
                      </a:pPr>
                      <a:endParaRPr lang="en-ZA" sz="1100" b="0" kern="1200" dirty="0">
                        <a:solidFill>
                          <a:schemeClr val="tx1"/>
                        </a:solidFill>
                        <a:effectLst/>
                        <a:latin typeface="+mn-lt"/>
                        <a:ea typeface="+mn-ea"/>
                        <a:cs typeface="+mn-cs"/>
                      </a:endParaRPr>
                    </a:p>
                  </a:txBody>
                  <a:tcPr marL="50074" marR="50074" marT="0" marB="0"/>
                </a:tc>
                <a:tc>
                  <a:txBody>
                    <a:bodyPr/>
                    <a:lstStyle/>
                    <a:p>
                      <a:pPr marL="0" algn="l" defTabSz="457200" rtl="0" eaLnBrk="1" latinLnBrk="0" hangingPunct="1">
                        <a:lnSpc>
                          <a:spcPct val="107000"/>
                        </a:lnSpc>
                        <a:spcAft>
                          <a:spcPts val="0"/>
                        </a:spcAft>
                      </a:pPr>
                      <a:r>
                        <a:rPr lang="en-ZA" sz="1100" b="0" kern="1200" dirty="0">
                          <a:solidFill>
                            <a:schemeClr val="tx1"/>
                          </a:solidFill>
                          <a:effectLst/>
                          <a:latin typeface="+mn-lt"/>
                          <a:ea typeface="+mn-ea"/>
                          <a:cs typeface="+mn-cs"/>
                        </a:rPr>
                        <a:t>Number of reports on judicial appointments and judicial complaints produced</a:t>
                      </a:r>
                    </a:p>
                  </a:txBody>
                  <a:tcPr marL="50074" marR="50074" marT="0" marB="0"/>
                </a:tc>
                <a:tc>
                  <a:txBody>
                    <a:bodyPr/>
                    <a:lstStyle/>
                    <a:p>
                      <a:pPr marL="0" algn="ctr" defTabSz="457200" rtl="0" eaLnBrk="1" latinLnBrk="0" hangingPunct="1">
                        <a:lnSpc>
                          <a:spcPct val="107000"/>
                        </a:lnSpc>
                        <a:spcAft>
                          <a:spcPts val="0"/>
                        </a:spcAft>
                      </a:pPr>
                      <a:r>
                        <a:rPr lang="en-ZA" sz="1100" b="0" kern="1200" dirty="0">
                          <a:solidFill>
                            <a:schemeClr val="tx1"/>
                          </a:solidFill>
                          <a:effectLst/>
                          <a:latin typeface="+mn-lt"/>
                          <a:ea typeface="+mn-ea"/>
                          <a:cs typeface="+mn-cs"/>
                        </a:rPr>
                        <a:t>3</a:t>
                      </a:r>
                    </a:p>
                  </a:txBody>
                  <a:tcPr marL="50074" marR="50074" marT="0" marB="0"/>
                </a:tc>
                <a:tc>
                  <a:txBody>
                    <a:bodyPr/>
                    <a:lstStyle/>
                    <a:p>
                      <a:pPr algn="ctr">
                        <a:lnSpc>
                          <a:spcPct val="107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ZA"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000">
                          <a:effectLst/>
                          <a:latin typeface="Arial Narrow" panose="020B0606020202030204" pitchFamily="34" charset="0"/>
                          <a:ea typeface="Calibri" panose="020F0502020204030204" pitchFamily="34" charset="0"/>
                          <a:cs typeface="Times New Roman" panose="02020603050405020304" pitchFamily="18" charset="0"/>
                        </a:rPr>
                        <a:t>N/A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457200" rtl="0" eaLnBrk="1" latinLnBrk="0" hangingPunct="1">
                        <a:lnSpc>
                          <a:spcPct val="107000"/>
                        </a:lnSpc>
                        <a:spcAft>
                          <a:spcPts val="0"/>
                        </a:spcAft>
                      </a:pPr>
                      <a:r>
                        <a:rPr lang="en-ZA" sz="10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endParaRPr lang="en-ZA" sz="1000" i="1"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457200" rtl="0" eaLnBrk="1" latinLnBrk="0" hangingPunct="1">
                        <a:lnSpc>
                          <a:spcPct val="107000"/>
                        </a:lnSpc>
                        <a:spcAft>
                          <a:spcPts val="0"/>
                        </a:spcAft>
                      </a:pPr>
                      <a:r>
                        <a:rPr lang="en-ZA" sz="1000" kern="12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rPr>
                        <a:t>N/A</a:t>
                      </a:r>
                    </a:p>
                  </a:txBody>
                  <a:tcPr marL="68580" marR="68580" marT="0" marB="0">
                    <a:solidFill>
                      <a:srgbClr val="E9EDF4"/>
                    </a:solidFill>
                  </a:tcPr>
                </a:tc>
                <a:extLst>
                  <a:ext uri="{0D108BD9-81ED-4DB2-BD59-A6C34878D82A}">
                    <a16:rowId xmlns:a16="http://schemas.microsoft.com/office/drawing/2014/main" xmlns="" val="458930016"/>
                  </a:ext>
                </a:extLst>
              </a:tr>
            </a:tbl>
          </a:graphicData>
        </a:graphic>
      </p:graphicFrame>
      <p:sp>
        <p:nvSpPr>
          <p:cNvPr id="6" name="Slide Number Placeholder 5"/>
          <p:cNvSpPr>
            <a:spLocks noGrp="1"/>
          </p:cNvSpPr>
          <p:nvPr>
            <p:ph type="sldNum" sz="quarter" idx="12"/>
          </p:nvPr>
        </p:nvSpPr>
        <p:spPr/>
        <p:txBody>
          <a:bodyPr/>
          <a:lstStyle/>
          <a:p>
            <a:fld id="{95B883EF-6CF2-D74B-A2A9-20A9144FD555}" type="slidenum">
              <a:rPr lang="en-US" smtClean="0"/>
              <a:pPr/>
              <a:t>53</a:t>
            </a:fld>
            <a:endParaRPr lang="en-US"/>
          </a:p>
        </p:txBody>
      </p:sp>
    </p:spTree>
    <p:extLst>
      <p:ext uri="{BB962C8B-B14F-4D97-AF65-F5344CB8AC3E}">
        <p14:creationId xmlns:p14="http://schemas.microsoft.com/office/powerpoint/2010/main" xmlns="" val="4014432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54</a:t>
            </a:fld>
            <a:endParaRPr lang="en-US"/>
          </a:p>
        </p:txBody>
      </p:sp>
      <p:sp>
        <p:nvSpPr>
          <p:cNvPr id="3" name="Title 1"/>
          <p:cNvSpPr txBox="1">
            <a:spLocks/>
          </p:cNvSpPr>
          <p:nvPr/>
        </p:nvSpPr>
        <p:spPr>
          <a:xfrm>
            <a:off x="375557" y="1564105"/>
            <a:ext cx="8542301" cy="4596063"/>
          </a:xfrm>
          <a:prstGeom prst="rect">
            <a:avLst/>
          </a:prstGeom>
          <a:solidFill>
            <a:schemeClr val="tx2">
              <a:lumMod val="40000"/>
              <a:lumOff val="6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ZA" sz="3200" b="1" dirty="0">
                <a:solidFill>
                  <a:prstClr val="black"/>
                </a:solidFill>
                <a:latin typeface="Avenir Black"/>
                <a:ea typeface="+mn-ea"/>
                <a:cs typeface="Arial" pitchFamily="34" charset="0"/>
              </a:rPr>
              <a:t>PART C: FINANCIAL INFORMATION</a:t>
            </a:r>
          </a:p>
          <a:p>
            <a:pPr>
              <a:spcBef>
                <a:spcPts val="0"/>
              </a:spcBef>
            </a:pPr>
            <a:endParaRPr lang="en-ZA" sz="3200" b="1" dirty="0">
              <a:solidFill>
                <a:prstClr val="black"/>
              </a:solidFill>
              <a:latin typeface="Avenir Black"/>
              <a:ea typeface="+mn-ea"/>
              <a:cs typeface="Arial" pitchFamily="34" charset="0"/>
            </a:endParaRPr>
          </a:p>
          <a:p>
            <a:pPr>
              <a:spcBef>
                <a:spcPts val="0"/>
              </a:spcBef>
            </a:pPr>
            <a:r>
              <a:rPr lang="en-ZA" sz="3200" b="1" dirty="0">
                <a:solidFill>
                  <a:prstClr val="black"/>
                </a:solidFill>
                <a:latin typeface="Avenir Black"/>
                <a:ea typeface="+mn-ea"/>
                <a:cs typeface="Arial" pitchFamily="34" charset="0"/>
              </a:rPr>
              <a:t>Quarter 1 (2021/22 FY)</a:t>
            </a:r>
          </a:p>
          <a:p>
            <a:pPr>
              <a:spcBef>
                <a:spcPts val="0"/>
              </a:spcBef>
            </a:pPr>
            <a:endParaRPr lang="en-ZA" sz="3200" b="1" dirty="0">
              <a:solidFill>
                <a:prstClr val="black"/>
              </a:solidFill>
              <a:latin typeface="Avenir Black"/>
              <a:ea typeface="+mn-ea"/>
              <a:cs typeface="Arial" pitchFamily="34" charset="0"/>
            </a:endParaRPr>
          </a:p>
          <a:p>
            <a:pPr>
              <a:spcBef>
                <a:spcPts val="0"/>
              </a:spcBef>
            </a:pPr>
            <a:r>
              <a:rPr lang="en-ZA" sz="3200" b="1" dirty="0">
                <a:solidFill>
                  <a:prstClr val="black"/>
                </a:solidFill>
                <a:latin typeface="Avenir Black"/>
                <a:ea typeface="+mn-ea"/>
                <a:cs typeface="Arial" pitchFamily="34" charset="0"/>
              </a:rPr>
              <a:t>&amp;</a:t>
            </a:r>
          </a:p>
          <a:p>
            <a:pPr>
              <a:spcBef>
                <a:spcPts val="0"/>
              </a:spcBef>
            </a:pPr>
            <a:endParaRPr lang="en-ZA" sz="3200" b="1" dirty="0">
              <a:solidFill>
                <a:prstClr val="black"/>
              </a:solidFill>
              <a:latin typeface="Avenir Black"/>
              <a:ea typeface="+mn-ea"/>
              <a:cs typeface="Arial" pitchFamily="34" charset="0"/>
            </a:endParaRPr>
          </a:p>
          <a:p>
            <a:pPr>
              <a:spcBef>
                <a:spcPts val="0"/>
              </a:spcBef>
            </a:pPr>
            <a:r>
              <a:rPr lang="en-ZA" sz="3200" b="1" dirty="0">
                <a:solidFill>
                  <a:prstClr val="black"/>
                </a:solidFill>
                <a:latin typeface="Avenir Black"/>
                <a:ea typeface="+mn-ea"/>
                <a:cs typeface="Arial" pitchFamily="34" charset="0"/>
              </a:rPr>
              <a:t>Quarter 2 (2021/22 FY)</a:t>
            </a:r>
          </a:p>
        </p:txBody>
      </p:sp>
    </p:spTree>
    <p:extLst>
      <p:ext uri="{BB962C8B-B14F-4D97-AF65-F5344CB8AC3E}">
        <p14:creationId xmlns:p14="http://schemas.microsoft.com/office/powerpoint/2010/main" xmlns="" val="3054296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55</a:t>
            </a:fld>
            <a:endParaRPr lang="en-US"/>
          </a:p>
        </p:txBody>
      </p:sp>
      <p:sp>
        <p:nvSpPr>
          <p:cNvPr id="3" name="Subtitle 2"/>
          <p:cNvSpPr txBox="1">
            <a:spLocks/>
          </p:cNvSpPr>
          <p:nvPr/>
        </p:nvSpPr>
        <p:spPr>
          <a:xfrm>
            <a:off x="1701504" y="2789959"/>
            <a:ext cx="5754869" cy="1371600"/>
          </a:xfrm>
          <a:prstGeom prst="rect">
            <a:avLst/>
          </a:prstGeom>
          <a:solidFill>
            <a:schemeClr val="tx2">
              <a:lumMod val="40000"/>
              <a:lumOff val="60000"/>
            </a:schemeClr>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800" b="1" dirty="0">
              <a:latin typeface="Avenir Black"/>
              <a:cs typeface="Avenir Black"/>
            </a:endParaRPr>
          </a:p>
          <a:p>
            <a:pPr marL="0" indent="0" algn="ctr">
              <a:buNone/>
            </a:pPr>
            <a:r>
              <a:rPr lang="en-US" altLang="en-US" sz="2100" b="1" dirty="0">
                <a:latin typeface="Arial" panose="020B0604020202020204" pitchFamily="34" charset="0"/>
                <a:cs typeface="Arial" panose="020B0604020202020204" pitchFamily="34" charset="0"/>
              </a:rPr>
              <a:t>QUARTER 1 (2021/22 FY)</a:t>
            </a:r>
          </a:p>
          <a:p>
            <a:pPr marL="0" indent="0" algn="ctr">
              <a:buNone/>
            </a:pPr>
            <a:r>
              <a:rPr lang="en-US" altLang="en-US" sz="2100" b="1" dirty="0">
                <a:latin typeface="Arial" panose="020B0604020202020204" pitchFamily="34" charset="0"/>
                <a:cs typeface="Arial" panose="020B0604020202020204" pitchFamily="34" charset="0"/>
              </a:rPr>
              <a:t>FINANCIAL INFORMATION</a:t>
            </a:r>
            <a:endParaRPr lang="en-US" sz="2100" b="1" dirty="0">
              <a:latin typeface="Avenir Black"/>
              <a:cs typeface="Avenir Black"/>
            </a:endParaRPr>
          </a:p>
        </p:txBody>
      </p:sp>
    </p:spTree>
    <p:extLst>
      <p:ext uri="{BB962C8B-B14F-4D97-AF65-F5344CB8AC3E}">
        <p14:creationId xmlns:p14="http://schemas.microsoft.com/office/powerpoint/2010/main" xmlns="" val="2243502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56</a:t>
            </a:fld>
            <a:endParaRPr lang="en-US"/>
          </a:p>
        </p:txBody>
      </p:sp>
      <p:graphicFrame>
        <p:nvGraphicFramePr>
          <p:cNvPr id="9" name="Table 8"/>
          <p:cNvGraphicFramePr>
            <a:graphicFrameLocks noGrp="1"/>
          </p:cNvGraphicFramePr>
          <p:nvPr/>
        </p:nvGraphicFramePr>
        <p:xfrm>
          <a:off x="431009" y="1301097"/>
          <a:ext cx="8437221" cy="5061773"/>
        </p:xfrm>
        <a:graphic>
          <a:graphicData uri="http://schemas.openxmlformats.org/drawingml/2006/table">
            <a:tbl>
              <a:tblPr firstRow="1" bandRow="1">
                <a:tableStyleId>{5C22544A-7EE6-4342-B048-85BDC9FD1C3A}</a:tableStyleId>
              </a:tblPr>
              <a:tblGrid>
                <a:gridCol w="2690079">
                  <a:extLst>
                    <a:ext uri="{9D8B030D-6E8A-4147-A177-3AD203B41FA5}">
                      <a16:colId xmlns:a16="http://schemas.microsoft.com/office/drawing/2014/main" xmlns="" val="2211659442"/>
                    </a:ext>
                  </a:extLst>
                </a:gridCol>
                <a:gridCol w="1200532">
                  <a:extLst>
                    <a:ext uri="{9D8B030D-6E8A-4147-A177-3AD203B41FA5}">
                      <a16:colId xmlns:a16="http://schemas.microsoft.com/office/drawing/2014/main" xmlns="" val="258968250"/>
                    </a:ext>
                  </a:extLst>
                </a:gridCol>
                <a:gridCol w="1193121">
                  <a:extLst>
                    <a:ext uri="{9D8B030D-6E8A-4147-A177-3AD203B41FA5}">
                      <a16:colId xmlns:a16="http://schemas.microsoft.com/office/drawing/2014/main" xmlns="" val="2029019806"/>
                    </a:ext>
                  </a:extLst>
                </a:gridCol>
                <a:gridCol w="1378428">
                  <a:extLst>
                    <a:ext uri="{9D8B030D-6E8A-4147-A177-3AD203B41FA5}">
                      <a16:colId xmlns:a16="http://schemas.microsoft.com/office/drawing/2014/main" xmlns="" val="2575528084"/>
                    </a:ext>
                  </a:extLst>
                </a:gridCol>
                <a:gridCol w="1325460">
                  <a:extLst>
                    <a:ext uri="{9D8B030D-6E8A-4147-A177-3AD203B41FA5}">
                      <a16:colId xmlns:a16="http://schemas.microsoft.com/office/drawing/2014/main" xmlns="" val="1839192749"/>
                    </a:ext>
                  </a:extLst>
                </a:gridCol>
                <a:gridCol w="649601">
                  <a:extLst>
                    <a:ext uri="{9D8B030D-6E8A-4147-A177-3AD203B41FA5}">
                      <a16:colId xmlns:a16="http://schemas.microsoft.com/office/drawing/2014/main" xmlns="" val="4220662115"/>
                    </a:ext>
                  </a:extLst>
                </a:gridCol>
              </a:tblGrid>
              <a:tr h="402647">
                <a:tc>
                  <a:txBody>
                    <a:bodyPr/>
                    <a:lstStyle/>
                    <a:p>
                      <a:r>
                        <a:rPr lang="en-ZA" sz="1150" dirty="0">
                          <a:latin typeface="Arial" panose="020B0604020202020204" pitchFamily="34" charset="0"/>
                          <a:cs typeface="Arial" panose="020B0604020202020204" pitchFamily="34" charset="0"/>
                        </a:rPr>
                        <a:t>DETAILS</a:t>
                      </a:r>
                    </a:p>
                  </a:txBody>
                  <a:tcPr marL="51435" marR="51435" marT="25718" marB="25718"/>
                </a:tc>
                <a:tc>
                  <a:txBody>
                    <a:bodyPr/>
                    <a:lstStyle/>
                    <a:p>
                      <a:pPr algn="ctr"/>
                      <a:r>
                        <a:rPr lang="en-ZA" sz="1150" dirty="0">
                          <a:latin typeface="Arial" panose="020B0604020202020204" pitchFamily="34" charset="0"/>
                          <a:cs typeface="Arial" panose="020B0604020202020204" pitchFamily="34" charset="0"/>
                        </a:rPr>
                        <a:t>ANNUAL BUDGET</a:t>
                      </a:r>
                    </a:p>
                  </a:txBody>
                  <a:tcPr marL="51435" marR="51435" marT="25718" marB="25718"/>
                </a:tc>
                <a:tc>
                  <a:txBody>
                    <a:bodyPr/>
                    <a:lstStyle/>
                    <a:p>
                      <a:pPr algn="ctr"/>
                      <a:r>
                        <a:rPr lang="en-ZA" sz="1150" dirty="0">
                          <a:latin typeface="Arial" panose="020B0604020202020204" pitchFamily="34" charset="0"/>
                          <a:cs typeface="Arial" panose="020B0604020202020204" pitchFamily="34" charset="0"/>
                        </a:rPr>
                        <a:t>Q1 BUDGET</a:t>
                      </a:r>
                    </a:p>
                  </a:txBody>
                  <a:tcPr marL="51435" marR="51435" marT="25718" marB="25718"/>
                </a:tc>
                <a:tc>
                  <a:txBody>
                    <a:bodyPr/>
                    <a:lstStyle/>
                    <a:p>
                      <a:pPr algn="ctr"/>
                      <a:r>
                        <a:rPr lang="en-ZA" sz="1150" dirty="0">
                          <a:latin typeface="Arial" panose="020B0604020202020204" pitchFamily="34" charset="0"/>
                          <a:cs typeface="Arial" panose="020B0604020202020204" pitchFamily="34" charset="0"/>
                        </a:rPr>
                        <a:t>Q1</a:t>
                      </a:r>
                      <a:r>
                        <a:rPr lang="en-ZA" sz="1150" baseline="0" dirty="0">
                          <a:latin typeface="Arial" panose="020B0604020202020204" pitchFamily="34" charset="0"/>
                          <a:cs typeface="Arial" panose="020B0604020202020204" pitchFamily="34" charset="0"/>
                        </a:rPr>
                        <a:t> </a:t>
                      </a:r>
                      <a:r>
                        <a:rPr lang="en-ZA" sz="1150" dirty="0">
                          <a:latin typeface="Arial" panose="020B0604020202020204" pitchFamily="34" charset="0"/>
                          <a:cs typeface="Arial" panose="020B0604020202020204" pitchFamily="34" charset="0"/>
                        </a:rPr>
                        <a:t> EXPENDITURE</a:t>
                      </a:r>
                    </a:p>
                  </a:txBody>
                  <a:tcPr marL="51435" marR="51435" marT="25718" marB="25718"/>
                </a:tc>
                <a:tc gridSpan="2">
                  <a:txBody>
                    <a:bodyPr/>
                    <a:lstStyle/>
                    <a:p>
                      <a:pPr algn="ctr"/>
                      <a:r>
                        <a:rPr lang="en-ZA" sz="1150" dirty="0">
                          <a:latin typeface="Arial" panose="020B0604020202020204" pitchFamily="34" charset="0"/>
                          <a:cs typeface="Arial" panose="020B0604020202020204" pitchFamily="34" charset="0"/>
                        </a:rPr>
                        <a:t>UNDER/(</a:t>
                      </a:r>
                      <a:r>
                        <a:rPr lang="en-ZA" sz="1150" dirty="0">
                          <a:solidFill>
                            <a:srgbClr val="FF0000"/>
                          </a:solidFill>
                          <a:latin typeface="Arial" panose="020B0604020202020204" pitchFamily="34" charset="0"/>
                          <a:cs typeface="Arial" panose="020B0604020202020204" pitchFamily="34" charset="0"/>
                        </a:rPr>
                        <a:t>OVERSPENDING</a:t>
                      </a:r>
                      <a:r>
                        <a:rPr lang="en-ZA" sz="1150" dirty="0">
                          <a:latin typeface="Arial" panose="020B0604020202020204" pitchFamily="34" charset="0"/>
                          <a:cs typeface="Arial" panose="020B0604020202020204" pitchFamily="34" charset="0"/>
                        </a:rPr>
                        <a:t>)</a:t>
                      </a:r>
                    </a:p>
                  </a:txBody>
                  <a:tcPr marL="51435" marR="51435" marT="25718" marB="25718"/>
                </a:tc>
                <a:tc hMerge="1">
                  <a:txBody>
                    <a:bodyPr/>
                    <a:lstStyle/>
                    <a:p>
                      <a:endParaRPr lang="en-ZA" dirty="0"/>
                    </a:p>
                  </a:txBody>
                  <a:tcPr/>
                </a:tc>
                <a:extLst>
                  <a:ext uri="{0D108BD9-81ED-4DB2-BD59-A6C34878D82A}">
                    <a16:rowId xmlns:a16="http://schemas.microsoft.com/office/drawing/2014/main" xmlns="" val="3374437478"/>
                  </a:ext>
                </a:extLst>
              </a:tr>
              <a:tr h="226145">
                <a:tc>
                  <a:txBody>
                    <a:bodyPr/>
                    <a:lstStyle/>
                    <a:p>
                      <a:r>
                        <a:rPr lang="en-ZA" sz="1150" b="1" dirty="0">
                          <a:latin typeface="Arial" panose="020B0604020202020204" pitchFamily="34" charset="0"/>
                          <a:cs typeface="Arial" panose="020B0604020202020204" pitchFamily="34" charset="0"/>
                        </a:rPr>
                        <a:t>PROGRAMME</a:t>
                      </a: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50" b="1" dirty="0">
                          <a:latin typeface="Arial" panose="020B0604020202020204" pitchFamily="34" charset="0"/>
                          <a:cs typeface="Arial" panose="020B0604020202020204" pitchFamily="34" charset="0"/>
                        </a:rPr>
                        <a:t>R’000</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R’000</a:t>
                      </a: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a:t>
                      </a:r>
                    </a:p>
                  </a:txBody>
                  <a:tcPr marL="51435" marR="51435" marT="25718" marB="25718"/>
                </a:tc>
                <a:extLst>
                  <a:ext uri="{0D108BD9-81ED-4DB2-BD59-A6C34878D82A}">
                    <a16:rowId xmlns:a16="http://schemas.microsoft.com/office/drawing/2014/main" xmlns="" val="4038752044"/>
                  </a:ext>
                </a:extLst>
              </a:tr>
              <a:tr h="226145">
                <a:tc>
                  <a:txBody>
                    <a:bodyPr/>
                    <a:lstStyle/>
                    <a:p>
                      <a:r>
                        <a:rPr lang="en-ZA" sz="1150" dirty="0">
                          <a:latin typeface="Arial" panose="020B0604020202020204" pitchFamily="34" charset="0"/>
                          <a:cs typeface="Arial" panose="020B0604020202020204" pitchFamily="34" charset="0"/>
                        </a:rPr>
                        <a:t>Administration</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229</a:t>
                      </a:r>
                      <a:r>
                        <a:rPr lang="en-ZA" sz="1150" kern="1200" baseline="0" dirty="0">
                          <a:solidFill>
                            <a:schemeClr val="dk1"/>
                          </a:solidFill>
                          <a:latin typeface="Arial" panose="020B0604020202020204" pitchFamily="34" charset="0"/>
                          <a:ea typeface="+mn-ea"/>
                          <a:cs typeface="Arial" panose="020B0604020202020204" pitchFamily="34" charset="0"/>
                        </a:rPr>
                        <a:t> 328</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43 033</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59 108</a:t>
                      </a:r>
                    </a:p>
                  </a:txBody>
                  <a:tcPr marL="4286" marR="4286" marT="4286" marB="0"/>
                </a:tc>
                <a:tc>
                  <a:txBody>
                    <a:bodyPr/>
                    <a:lstStyle/>
                    <a:p>
                      <a:pPr marL="0" algn="r" defTabSz="914400" rtl="0" eaLnBrk="1" fontAlgn="t" latinLnBrk="0" hangingPunct="1"/>
                      <a:r>
                        <a:rPr lang="en-ZA" sz="1150" kern="1200" dirty="0">
                          <a:solidFill>
                            <a:srgbClr val="FF0000"/>
                          </a:solidFill>
                          <a:latin typeface="Arial" panose="020B0604020202020204" pitchFamily="34" charset="0"/>
                          <a:ea typeface="+mn-ea"/>
                          <a:cs typeface="Arial" panose="020B0604020202020204" pitchFamily="34" charset="0"/>
                        </a:rPr>
                        <a:t>(16 075)</a:t>
                      </a:r>
                    </a:p>
                  </a:txBody>
                  <a:tcPr marL="4286" marR="4286" marT="4286" marB="0"/>
                </a:tc>
                <a:tc>
                  <a:txBody>
                    <a:bodyPr/>
                    <a:lstStyle/>
                    <a:p>
                      <a:pPr algn="r"/>
                      <a:r>
                        <a:rPr lang="en-ZA" sz="1150" dirty="0">
                          <a:solidFill>
                            <a:srgbClr val="FF0000"/>
                          </a:solidFill>
                          <a:latin typeface="Arial" panose="020B0604020202020204" pitchFamily="34" charset="0"/>
                          <a:cs typeface="Arial" panose="020B0604020202020204" pitchFamily="34" charset="0"/>
                        </a:rPr>
                        <a:t>(37)</a:t>
                      </a:r>
                    </a:p>
                  </a:txBody>
                  <a:tcPr marL="51435" marR="51435" marT="25718" marB="25718"/>
                </a:tc>
                <a:extLst>
                  <a:ext uri="{0D108BD9-81ED-4DB2-BD59-A6C34878D82A}">
                    <a16:rowId xmlns:a16="http://schemas.microsoft.com/office/drawing/2014/main" xmlns="" val="2723966549"/>
                  </a:ext>
                </a:extLst>
              </a:tr>
              <a:tr h="226145">
                <a:tc>
                  <a:txBody>
                    <a:bodyPr/>
                    <a:lstStyle/>
                    <a:p>
                      <a:r>
                        <a:rPr lang="en-ZA" sz="1150" dirty="0">
                          <a:latin typeface="Arial" panose="020B0604020202020204" pitchFamily="34" charset="0"/>
                          <a:cs typeface="Arial" panose="020B0604020202020204" pitchFamily="34" charset="0"/>
                        </a:rPr>
                        <a:t>Superior Court Services</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919 125</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216 377</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189 669</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26 708</a:t>
                      </a:r>
                    </a:p>
                  </a:txBody>
                  <a:tcPr marL="4286" marR="4286" marT="4286" marB="0"/>
                </a:tc>
                <a:tc>
                  <a:txBody>
                    <a:bodyPr/>
                    <a:lstStyle/>
                    <a:p>
                      <a:pPr algn="r"/>
                      <a:r>
                        <a:rPr lang="en-ZA" sz="1150" dirty="0">
                          <a:latin typeface="Arial" panose="020B0604020202020204" pitchFamily="34" charset="0"/>
                          <a:cs typeface="Arial" panose="020B0604020202020204" pitchFamily="34" charset="0"/>
                        </a:rPr>
                        <a:t>12</a:t>
                      </a:r>
                    </a:p>
                  </a:txBody>
                  <a:tcPr marL="51435" marR="51435" marT="25718" marB="25718"/>
                </a:tc>
                <a:extLst>
                  <a:ext uri="{0D108BD9-81ED-4DB2-BD59-A6C34878D82A}">
                    <a16:rowId xmlns:a16="http://schemas.microsoft.com/office/drawing/2014/main" xmlns="" val="1682381921"/>
                  </a:ext>
                </a:extLst>
              </a:tr>
              <a:tr h="226145">
                <a:tc>
                  <a:txBody>
                    <a:bodyPr/>
                    <a:lstStyle/>
                    <a:p>
                      <a:r>
                        <a:rPr lang="en-ZA" sz="1150" dirty="0">
                          <a:latin typeface="Arial" panose="020B0604020202020204" pitchFamily="34" charset="0"/>
                          <a:cs typeface="Arial" panose="020B0604020202020204" pitchFamily="34" charset="0"/>
                        </a:rPr>
                        <a:t>Judicial Education and Support</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63 383</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12 436</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11 590</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846</a:t>
                      </a:r>
                    </a:p>
                  </a:txBody>
                  <a:tcPr marL="4286" marR="4286" marT="4286" marB="0"/>
                </a:tc>
                <a:tc>
                  <a:txBody>
                    <a:bodyPr/>
                    <a:lstStyle/>
                    <a:p>
                      <a:pPr algn="r"/>
                      <a:r>
                        <a:rPr lang="en-ZA" sz="1150" dirty="0">
                          <a:latin typeface="Arial" panose="020B0604020202020204" pitchFamily="34" charset="0"/>
                          <a:cs typeface="Arial" panose="020B0604020202020204" pitchFamily="34" charset="0"/>
                        </a:rPr>
                        <a:t>7</a:t>
                      </a:r>
                    </a:p>
                  </a:txBody>
                  <a:tcPr marL="51435" marR="51435" marT="25718" marB="25718"/>
                </a:tc>
                <a:extLst>
                  <a:ext uri="{0D108BD9-81ED-4DB2-BD59-A6C34878D82A}">
                    <a16:rowId xmlns:a16="http://schemas.microsoft.com/office/drawing/2014/main" xmlns="" val="2770121050"/>
                  </a:ext>
                </a:extLst>
              </a:tr>
              <a:tr h="226145">
                <a:tc>
                  <a:txBody>
                    <a:bodyPr/>
                    <a:lstStyle/>
                    <a:p>
                      <a:r>
                        <a:rPr lang="en-ZA" sz="1150" b="1" dirty="0">
                          <a:latin typeface="Arial" panose="020B0604020202020204" pitchFamily="34" charset="0"/>
                          <a:cs typeface="Arial" panose="020B0604020202020204" pitchFamily="34" charset="0"/>
                        </a:rPr>
                        <a:t>Total Voted</a:t>
                      </a:r>
                    </a:p>
                  </a:txBody>
                  <a:tcPr marL="51435" marR="51435" marT="25718" marB="25718"/>
                </a:tc>
                <a:tc>
                  <a:txBody>
                    <a:bodyPr/>
                    <a:lstStyle/>
                    <a:p>
                      <a:pPr marL="0" algn="r" defTabSz="914400" rtl="0" eaLnBrk="1" fontAlgn="t" latinLnBrk="0" hangingPunct="1"/>
                      <a:r>
                        <a:rPr lang="en-ZA" sz="1150" b="1" kern="1200" dirty="0">
                          <a:solidFill>
                            <a:schemeClr val="dk1"/>
                          </a:solidFill>
                          <a:latin typeface="Arial" panose="020B0604020202020204" pitchFamily="34" charset="0"/>
                          <a:ea typeface="+mn-ea"/>
                          <a:cs typeface="Arial" panose="020B0604020202020204" pitchFamily="34" charset="0"/>
                        </a:rPr>
                        <a:t>1 211 836</a:t>
                      </a:r>
                    </a:p>
                  </a:txBody>
                  <a:tcPr marL="4286" marR="4286" marT="4286" marB="0"/>
                </a:tc>
                <a:tc>
                  <a:txBody>
                    <a:bodyPr/>
                    <a:lstStyle/>
                    <a:p>
                      <a:pPr marL="0" algn="r" defTabSz="914400" rtl="0" eaLnBrk="1" fontAlgn="t" latinLnBrk="0" hangingPunct="1"/>
                      <a:r>
                        <a:rPr lang="en-ZA" sz="1150" b="1" kern="1200" dirty="0">
                          <a:solidFill>
                            <a:schemeClr val="dk1"/>
                          </a:solidFill>
                          <a:latin typeface="Arial" panose="020B0604020202020204" pitchFamily="34" charset="0"/>
                          <a:ea typeface="+mn-ea"/>
                          <a:cs typeface="Arial" panose="020B0604020202020204" pitchFamily="34" charset="0"/>
                        </a:rPr>
                        <a:t>271 846</a:t>
                      </a:r>
                    </a:p>
                  </a:txBody>
                  <a:tcPr marL="4286" marR="4286" marT="4286" marB="0"/>
                </a:tc>
                <a:tc>
                  <a:txBody>
                    <a:bodyPr/>
                    <a:lstStyle/>
                    <a:p>
                      <a:pPr marL="0" algn="r" defTabSz="914400" rtl="0" eaLnBrk="1" fontAlgn="t" latinLnBrk="0" hangingPunct="1"/>
                      <a:r>
                        <a:rPr lang="en-ZA" sz="1150" b="1" kern="1200" dirty="0">
                          <a:solidFill>
                            <a:schemeClr val="dk1"/>
                          </a:solidFill>
                          <a:latin typeface="Arial" panose="020B0604020202020204" pitchFamily="34" charset="0"/>
                          <a:ea typeface="+mn-ea"/>
                          <a:cs typeface="Arial" panose="020B0604020202020204" pitchFamily="34" charset="0"/>
                        </a:rPr>
                        <a:t>260 367</a:t>
                      </a:r>
                    </a:p>
                  </a:txBody>
                  <a:tcPr marL="4286" marR="4286" marT="4286" marB="0"/>
                </a:tc>
                <a:tc>
                  <a:txBody>
                    <a:bodyPr/>
                    <a:lstStyle/>
                    <a:p>
                      <a:pPr marL="0" algn="r" defTabSz="914400" rtl="0" eaLnBrk="1" fontAlgn="t" latinLnBrk="0" hangingPunct="1"/>
                      <a:r>
                        <a:rPr lang="en-US" sz="1150" b="1" kern="1200" dirty="0">
                          <a:solidFill>
                            <a:schemeClr val="dk1"/>
                          </a:solidFill>
                          <a:latin typeface="Arial" panose="020B0604020202020204" pitchFamily="34" charset="0"/>
                          <a:ea typeface="+mn-ea"/>
                          <a:cs typeface="Arial" panose="020B0604020202020204" pitchFamily="34" charset="0"/>
                        </a:rPr>
                        <a:t>11</a:t>
                      </a:r>
                      <a:r>
                        <a:rPr lang="en-US" sz="1150" b="1" kern="1200" baseline="0" dirty="0">
                          <a:solidFill>
                            <a:schemeClr val="dk1"/>
                          </a:solidFill>
                          <a:latin typeface="Arial" panose="020B0604020202020204" pitchFamily="34" charset="0"/>
                          <a:ea typeface="+mn-ea"/>
                          <a:cs typeface="Arial" panose="020B0604020202020204" pitchFamily="34" charset="0"/>
                        </a:rPr>
                        <a:t> 479</a:t>
                      </a:r>
                      <a:endParaRPr lang="en-ZA" sz="1150" b="1"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algn="r"/>
                      <a:r>
                        <a:rPr lang="en-ZA" sz="1150" b="1" dirty="0">
                          <a:latin typeface="Arial" panose="020B0604020202020204" pitchFamily="34" charset="0"/>
                          <a:cs typeface="Arial" panose="020B0604020202020204" pitchFamily="34" charset="0"/>
                        </a:rPr>
                        <a:t>4</a:t>
                      </a:r>
                    </a:p>
                  </a:txBody>
                  <a:tcPr marL="51435" marR="51435" marT="25718" marB="25718"/>
                </a:tc>
                <a:extLst>
                  <a:ext uri="{0D108BD9-81ED-4DB2-BD59-A6C34878D82A}">
                    <a16:rowId xmlns:a16="http://schemas.microsoft.com/office/drawing/2014/main" xmlns="" val="3685189773"/>
                  </a:ext>
                </a:extLst>
              </a:tr>
              <a:tr h="226145">
                <a:tc>
                  <a:txBody>
                    <a:bodyPr/>
                    <a:lstStyle/>
                    <a:p>
                      <a:r>
                        <a:rPr lang="en-ZA" sz="1150" dirty="0">
                          <a:latin typeface="Arial" panose="020B0604020202020204" pitchFamily="34" charset="0"/>
                          <a:cs typeface="Arial" panose="020B0604020202020204" pitchFamily="34" charset="0"/>
                        </a:rPr>
                        <a:t>Direct Charges (Judges’ salaries)</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1 118 421</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236 308</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248 235</a:t>
                      </a:r>
                    </a:p>
                  </a:txBody>
                  <a:tcPr marL="51435" marR="51435" marT="25718" marB="25718"/>
                </a:tc>
                <a:tc>
                  <a:txBody>
                    <a:bodyPr/>
                    <a:lstStyle/>
                    <a:p>
                      <a:pPr algn="r"/>
                      <a:r>
                        <a:rPr lang="en-ZA" sz="1150" dirty="0">
                          <a:solidFill>
                            <a:srgbClr val="FF0000"/>
                          </a:solidFill>
                          <a:latin typeface="Arial" panose="020B0604020202020204" pitchFamily="34" charset="0"/>
                          <a:cs typeface="Arial" panose="020B0604020202020204" pitchFamily="34" charset="0"/>
                        </a:rPr>
                        <a:t>(11 927)</a:t>
                      </a:r>
                    </a:p>
                  </a:txBody>
                  <a:tcPr marL="51435" marR="51435" marT="25718" marB="25718"/>
                </a:tc>
                <a:tc>
                  <a:txBody>
                    <a:bodyPr/>
                    <a:lstStyle/>
                    <a:p>
                      <a:pPr algn="r"/>
                      <a:r>
                        <a:rPr lang="en-US" sz="1150" dirty="0">
                          <a:solidFill>
                            <a:srgbClr val="FF0000"/>
                          </a:solidFill>
                          <a:latin typeface="Arial" panose="020B0604020202020204" pitchFamily="34" charset="0"/>
                          <a:cs typeface="Arial" panose="020B0604020202020204" pitchFamily="34" charset="0"/>
                        </a:rPr>
                        <a:t>(5)</a:t>
                      </a:r>
                      <a:endParaRPr lang="en-ZA" sz="1150" dirty="0">
                        <a:solidFill>
                          <a:srgbClr val="FF0000"/>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21189520"/>
                  </a:ext>
                </a:extLst>
              </a:tr>
              <a:tr h="226145">
                <a:tc>
                  <a:txBody>
                    <a:bodyPr/>
                    <a:lstStyle/>
                    <a:p>
                      <a:r>
                        <a:rPr lang="en-ZA" sz="1150" b="1" dirty="0">
                          <a:latin typeface="Arial" panose="020B0604020202020204" pitchFamily="34" charset="0"/>
                          <a:cs typeface="Arial" panose="020B0604020202020204" pitchFamily="34" charset="0"/>
                        </a:rPr>
                        <a:t>TOTAL</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2 330 257</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508 154</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508 602</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(448)</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0</a:t>
                      </a:r>
                    </a:p>
                  </a:txBody>
                  <a:tcPr marL="51435" marR="51435" marT="25718" marB="25718"/>
                </a:tc>
                <a:extLst>
                  <a:ext uri="{0D108BD9-81ED-4DB2-BD59-A6C34878D82A}">
                    <a16:rowId xmlns:a16="http://schemas.microsoft.com/office/drawing/2014/main" xmlns="" val="3030679407"/>
                  </a:ext>
                </a:extLst>
              </a:tr>
              <a:tr h="226145">
                <a:tc>
                  <a:txBody>
                    <a:bodyPr/>
                    <a:lstStyle/>
                    <a:p>
                      <a:r>
                        <a:rPr lang="en-ZA" sz="1150" b="1" dirty="0">
                          <a:latin typeface="Arial" panose="020B0604020202020204" pitchFamily="34" charset="0"/>
                          <a:cs typeface="Arial" panose="020B0604020202020204" pitchFamily="34" charset="0"/>
                        </a:rPr>
                        <a:t>ECONOMIC CLASSIFICATION</a:t>
                      </a: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688738062"/>
                  </a:ext>
                </a:extLst>
              </a:tr>
              <a:tr h="226145">
                <a:tc>
                  <a:txBody>
                    <a:bodyPr/>
                    <a:lstStyle/>
                    <a:p>
                      <a:r>
                        <a:rPr lang="en-ZA" sz="1150" dirty="0">
                          <a:latin typeface="Arial" panose="020B0604020202020204" pitchFamily="34" charset="0"/>
                          <a:cs typeface="Arial" panose="020B0604020202020204" pitchFamily="34" charset="0"/>
                        </a:rPr>
                        <a:t>Compensation of employees</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1 738 900</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406 921</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428 717</a:t>
                      </a:r>
                    </a:p>
                  </a:txBody>
                  <a:tcPr marL="51435" marR="51435" marT="25718" marB="25718"/>
                </a:tc>
                <a:tc>
                  <a:txBody>
                    <a:bodyPr/>
                    <a:lstStyle/>
                    <a:p>
                      <a:pPr algn="r"/>
                      <a:r>
                        <a:rPr lang="en-ZA" sz="1150" dirty="0">
                          <a:solidFill>
                            <a:srgbClr val="FF0000"/>
                          </a:solidFill>
                          <a:latin typeface="Arial" panose="020B0604020202020204" pitchFamily="34" charset="0"/>
                          <a:cs typeface="Arial" panose="020B0604020202020204" pitchFamily="34" charset="0"/>
                        </a:rPr>
                        <a:t>(21 796)</a:t>
                      </a:r>
                    </a:p>
                  </a:txBody>
                  <a:tcPr marL="51435" marR="51435" marT="25718" marB="25718"/>
                </a:tc>
                <a:tc>
                  <a:txBody>
                    <a:bodyPr/>
                    <a:lstStyle/>
                    <a:p>
                      <a:pPr algn="r"/>
                      <a:r>
                        <a:rPr lang="en-ZA" sz="1150" dirty="0">
                          <a:solidFill>
                            <a:srgbClr val="FF0000"/>
                          </a:solidFill>
                          <a:latin typeface="Arial" panose="020B0604020202020204" pitchFamily="34" charset="0"/>
                          <a:cs typeface="Arial" panose="020B0604020202020204" pitchFamily="34" charset="0"/>
                        </a:rPr>
                        <a:t>(5)</a:t>
                      </a:r>
                    </a:p>
                  </a:txBody>
                  <a:tcPr marL="51435" marR="51435" marT="25718" marB="25718"/>
                </a:tc>
                <a:extLst>
                  <a:ext uri="{0D108BD9-81ED-4DB2-BD59-A6C34878D82A}">
                    <a16:rowId xmlns:a16="http://schemas.microsoft.com/office/drawing/2014/main" xmlns="" val="3175947724"/>
                  </a:ext>
                </a:extLst>
              </a:tr>
              <a:tr h="226145">
                <a:tc>
                  <a:txBody>
                    <a:bodyPr/>
                    <a:lstStyle/>
                    <a:p>
                      <a:pPr lvl="1"/>
                      <a:r>
                        <a:rPr lang="en-ZA" sz="1150" i="1" dirty="0">
                          <a:latin typeface="Arial" panose="020B0604020202020204" pitchFamily="34" charset="0"/>
                          <a:cs typeface="Arial" panose="020B0604020202020204" pitchFamily="34" charset="0"/>
                        </a:rPr>
                        <a:t>Voted (Employees</a:t>
                      </a:r>
                      <a:r>
                        <a:rPr lang="en-ZA" sz="1150" i="1" baseline="0" dirty="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750 090</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184 897</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186 322</a:t>
                      </a:r>
                    </a:p>
                  </a:txBody>
                  <a:tcPr marL="4286" marR="4286" marT="4286" marB="0"/>
                </a:tc>
                <a:tc>
                  <a:txBody>
                    <a:bodyPr/>
                    <a:lstStyle/>
                    <a:p>
                      <a:pPr marL="0" algn="r" defTabSz="914400" rtl="0" eaLnBrk="1" fontAlgn="t" latinLnBrk="0" hangingPunct="1"/>
                      <a:r>
                        <a:rPr lang="en-ZA" sz="1150" i="1" kern="1200" dirty="0">
                          <a:solidFill>
                            <a:srgbClr val="FF0000"/>
                          </a:solidFill>
                          <a:latin typeface="Arial" panose="020B0604020202020204" pitchFamily="34" charset="0"/>
                          <a:ea typeface="+mn-ea"/>
                          <a:cs typeface="Arial" panose="020B0604020202020204" pitchFamily="34" charset="0"/>
                        </a:rPr>
                        <a:t>(1 425)</a:t>
                      </a:r>
                    </a:p>
                  </a:txBody>
                  <a:tcPr marL="4286" marR="4286" marT="4286" marB="0"/>
                </a:tc>
                <a:tc>
                  <a:txBody>
                    <a:bodyPr/>
                    <a:lstStyle/>
                    <a:p>
                      <a:pPr algn="r"/>
                      <a:r>
                        <a:rPr lang="en-US" sz="1150" i="1" dirty="0">
                          <a:solidFill>
                            <a:srgbClr val="FF0000"/>
                          </a:solidFill>
                          <a:latin typeface="Arial" panose="020B0604020202020204" pitchFamily="34" charset="0"/>
                          <a:cs typeface="Arial" panose="020B0604020202020204" pitchFamily="34" charset="0"/>
                        </a:rPr>
                        <a:t>(1)</a:t>
                      </a:r>
                      <a:endParaRPr lang="en-ZA" sz="1150" i="1" dirty="0">
                        <a:solidFill>
                          <a:srgbClr val="FF0000"/>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626219303"/>
                  </a:ext>
                </a:extLst>
              </a:tr>
              <a:tr h="402647">
                <a:tc>
                  <a:txBody>
                    <a:bodyPr/>
                    <a:lstStyle/>
                    <a:p>
                      <a:pPr lvl="1"/>
                      <a:r>
                        <a:rPr lang="en-ZA" sz="1150" i="1" dirty="0">
                          <a:latin typeface="Arial" panose="020B0604020202020204" pitchFamily="34" charset="0"/>
                          <a:cs typeface="Arial" panose="020B0604020202020204" pitchFamily="34" charset="0"/>
                        </a:rPr>
                        <a:t>Direct charges (Judges’ salaries)</a:t>
                      </a: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988 810</a:t>
                      </a:r>
                    </a:p>
                  </a:txBody>
                  <a:tcPr marL="51435" marR="51435" marT="25718" marB="25718"/>
                </a:tc>
                <a:tc>
                  <a:txBody>
                    <a:bodyPr/>
                    <a:lstStyle/>
                    <a:p>
                      <a:pPr algn="r"/>
                      <a:r>
                        <a:rPr lang="en-ZA" sz="1150" i="1" kern="1200" dirty="0">
                          <a:solidFill>
                            <a:schemeClr val="dk1"/>
                          </a:solidFill>
                          <a:latin typeface="Arial" panose="020B0604020202020204" pitchFamily="34" charset="0"/>
                          <a:ea typeface="+mn-ea"/>
                          <a:cs typeface="Arial" panose="020B0604020202020204" pitchFamily="34" charset="0"/>
                        </a:rPr>
                        <a:t>222 024</a:t>
                      </a:r>
                    </a:p>
                  </a:txBody>
                  <a:tcPr marL="51435" marR="51435" marT="25718" marB="25718"/>
                </a:tc>
                <a:tc>
                  <a:txBody>
                    <a:bodyPr/>
                    <a:lstStyle/>
                    <a:p>
                      <a:pPr algn="r"/>
                      <a:r>
                        <a:rPr lang="en-ZA" sz="1150" i="1" kern="1200" dirty="0">
                          <a:solidFill>
                            <a:schemeClr val="dk1"/>
                          </a:solidFill>
                          <a:latin typeface="Arial" panose="020B0604020202020204" pitchFamily="34" charset="0"/>
                          <a:ea typeface="+mn-ea"/>
                          <a:cs typeface="Arial" panose="020B0604020202020204" pitchFamily="34" charset="0"/>
                        </a:rPr>
                        <a:t>242 395</a:t>
                      </a:r>
                    </a:p>
                  </a:txBody>
                  <a:tcPr marL="51435" marR="51435" marT="25718" marB="25718"/>
                </a:tc>
                <a:tc>
                  <a:txBody>
                    <a:bodyPr/>
                    <a:lstStyle/>
                    <a:p>
                      <a:pPr algn="r"/>
                      <a:r>
                        <a:rPr lang="en-ZA" sz="1150" i="1" kern="1200" dirty="0">
                          <a:solidFill>
                            <a:srgbClr val="FF0000"/>
                          </a:solidFill>
                          <a:latin typeface="Arial" panose="020B0604020202020204" pitchFamily="34" charset="0"/>
                          <a:ea typeface="+mn-ea"/>
                          <a:cs typeface="Arial" panose="020B0604020202020204" pitchFamily="34" charset="0"/>
                        </a:rPr>
                        <a:t>(20 371)</a:t>
                      </a:r>
                    </a:p>
                  </a:txBody>
                  <a:tcPr marL="51435" marR="51435" marT="25718" marB="25718"/>
                </a:tc>
                <a:tc>
                  <a:txBody>
                    <a:bodyPr/>
                    <a:lstStyle/>
                    <a:p>
                      <a:pPr algn="r"/>
                      <a:r>
                        <a:rPr lang="en-ZA" sz="1150" i="1" dirty="0">
                          <a:solidFill>
                            <a:srgbClr val="FF0000"/>
                          </a:solidFill>
                          <a:latin typeface="Arial" panose="020B0604020202020204" pitchFamily="34" charset="0"/>
                          <a:cs typeface="Arial" panose="020B0604020202020204" pitchFamily="34" charset="0"/>
                        </a:rPr>
                        <a:t>(9)</a:t>
                      </a:r>
                    </a:p>
                  </a:txBody>
                  <a:tcPr marL="51435" marR="51435" marT="25718" marB="25718"/>
                </a:tc>
                <a:extLst>
                  <a:ext uri="{0D108BD9-81ED-4DB2-BD59-A6C34878D82A}">
                    <a16:rowId xmlns:a16="http://schemas.microsoft.com/office/drawing/2014/main" xmlns="" val="1108109375"/>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Goods and services</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351 398</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66 200</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47 314</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18 886</a:t>
                      </a:r>
                    </a:p>
                  </a:txBody>
                  <a:tcPr marL="4286" marR="4286" marT="4286" marB="0"/>
                </a:tc>
                <a:tc>
                  <a:txBody>
                    <a:bodyPr/>
                    <a:lstStyle/>
                    <a:p>
                      <a:pPr algn="r"/>
                      <a:r>
                        <a:rPr lang="en-ZA" sz="1150" dirty="0">
                          <a:latin typeface="Arial" panose="020B0604020202020204" pitchFamily="34" charset="0"/>
                          <a:cs typeface="Arial" panose="020B0604020202020204" pitchFamily="34" charset="0"/>
                        </a:rPr>
                        <a:t>29</a:t>
                      </a:r>
                    </a:p>
                  </a:txBody>
                  <a:tcPr marL="51435" marR="51435" marT="25718" marB="25718"/>
                </a:tc>
                <a:extLst>
                  <a:ext uri="{0D108BD9-81ED-4DB2-BD59-A6C34878D82A}">
                    <a16:rowId xmlns:a16="http://schemas.microsoft.com/office/drawing/2014/main" xmlns="" val="1482857081"/>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Interest on land and rent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extLst>
                  <a:ext uri="{0D108BD9-81ED-4DB2-BD59-A6C34878D82A}">
                    <a16:rowId xmlns:a16="http://schemas.microsoft.com/office/drawing/2014/main" xmlns="" val="2901717114"/>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Transfers and subsidies</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131 024</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14 428</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6 468</a:t>
                      </a:r>
                    </a:p>
                  </a:txBody>
                  <a:tcPr marL="51435" marR="51435" marT="25718" marB="25718"/>
                </a:tc>
                <a:tc>
                  <a:txBody>
                    <a:bodyPr/>
                    <a:lstStyle/>
                    <a:p>
                      <a:pPr algn="r"/>
                      <a:r>
                        <a:rPr lang="en-ZA" sz="1150" dirty="0">
                          <a:solidFill>
                            <a:schemeClr val="tx1"/>
                          </a:solidFill>
                          <a:latin typeface="Arial" panose="020B0604020202020204" pitchFamily="34" charset="0"/>
                          <a:cs typeface="Arial" panose="020B0604020202020204" pitchFamily="34" charset="0"/>
                        </a:rPr>
                        <a:t>7 960</a:t>
                      </a:r>
                    </a:p>
                  </a:txBody>
                  <a:tcPr marL="51435" marR="51435" marT="25718" marB="25718"/>
                </a:tc>
                <a:tc>
                  <a:txBody>
                    <a:bodyPr/>
                    <a:lstStyle/>
                    <a:p>
                      <a:pPr algn="r"/>
                      <a:r>
                        <a:rPr lang="en-ZA" sz="1150" dirty="0">
                          <a:solidFill>
                            <a:schemeClr val="tx1"/>
                          </a:solidFill>
                          <a:latin typeface="Arial" panose="020B0604020202020204" pitchFamily="34" charset="0"/>
                          <a:cs typeface="Arial" panose="020B0604020202020204" pitchFamily="34" charset="0"/>
                        </a:rPr>
                        <a:t>55</a:t>
                      </a:r>
                    </a:p>
                  </a:txBody>
                  <a:tcPr marL="51435" marR="51435" marT="25718" marB="25718"/>
                </a:tc>
                <a:extLst>
                  <a:ext uri="{0D108BD9-81ED-4DB2-BD59-A6C34878D82A}">
                    <a16:rowId xmlns:a16="http://schemas.microsoft.com/office/drawing/2014/main" xmlns="" val="4232817913"/>
                  </a:ext>
                </a:extLst>
              </a:tr>
              <a:tr h="226145">
                <a:tc>
                  <a:txBody>
                    <a:bodyPr/>
                    <a:lstStyle/>
                    <a:p>
                      <a:pPr lvl="1"/>
                      <a:r>
                        <a:rPr lang="en-ZA" sz="1150" i="1" dirty="0">
                          <a:latin typeface="Arial" panose="020B0604020202020204" pitchFamily="34" charset="0"/>
                          <a:cs typeface="Arial" panose="020B0604020202020204" pitchFamily="34" charset="0"/>
                        </a:rPr>
                        <a:t>Voted (Employees</a:t>
                      </a:r>
                      <a:r>
                        <a:rPr lang="en-ZA" sz="1150" i="1" baseline="0" dirty="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1 413</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144</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627</a:t>
                      </a:r>
                    </a:p>
                  </a:txBody>
                  <a:tcPr marL="4286" marR="4286" marT="4286" marB="0"/>
                </a:tc>
                <a:tc>
                  <a:txBody>
                    <a:bodyPr/>
                    <a:lstStyle/>
                    <a:p>
                      <a:pPr marL="0" algn="r" defTabSz="914400" rtl="0" eaLnBrk="1" fontAlgn="t" latinLnBrk="0" hangingPunct="1"/>
                      <a:r>
                        <a:rPr lang="en-ZA" sz="1150" i="1" kern="1200" dirty="0">
                          <a:solidFill>
                            <a:srgbClr val="FF0000"/>
                          </a:solidFill>
                          <a:latin typeface="Arial" panose="020B0604020202020204" pitchFamily="34" charset="0"/>
                          <a:ea typeface="+mn-ea"/>
                          <a:cs typeface="Arial" panose="020B0604020202020204" pitchFamily="34" charset="0"/>
                        </a:rPr>
                        <a:t>(483)</a:t>
                      </a:r>
                    </a:p>
                  </a:txBody>
                  <a:tcPr marL="4286" marR="4286" marT="4286" marB="0"/>
                </a:tc>
                <a:tc>
                  <a:txBody>
                    <a:bodyPr/>
                    <a:lstStyle/>
                    <a:p>
                      <a:pPr algn="r"/>
                      <a:r>
                        <a:rPr lang="en-ZA" sz="1150" i="1" dirty="0">
                          <a:solidFill>
                            <a:srgbClr val="FF0000"/>
                          </a:solidFill>
                          <a:latin typeface="Arial" panose="020B0604020202020204" pitchFamily="34" charset="0"/>
                          <a:cs typeface="Arial" panose="020B0604020202020204" pitchFamily="34" charset="0"/>
                        </a:rPr>
                        <a:t>(335)</a:t>
                      </a:r>
                    </a:p>
                  </a:txBody>
                  <a:tcPr marL="51435" marR="51435" marT="25718" marB="25718"/>
                </a:tc>
                <a:extLst>
                  <a:ext uri="{0D108BD9-81ED-4DB2-BD59-A6C34878D82A}">
                    <a16:rowId xmlns:a16="http://schemas.microsoft.com/office/drawing/2014/main" xmlns="" val="1495136376"/>
                  </a:ext>
                </a:extLst>
              </a:tr>
              <a:tr h="402647">
                <a:tc>
                  <a:txBody>
                    <a:bodyPr/>
                    <a:lstStyle/>
                    <a:p>
                      <a:pPr lvl="1"/>
                      <a:r>
                        <a:rPr lang="en-ZA" sz="1150" i="1" dirty="0">
                          <a:solidFill>
                            <a:schemeClr val="tx1"/>
                          </a:solidFill>
                          <a:latin typeface="Arial" panose="020B0604020202020204" pitchFamily="34" charset="0"/>
                          <a:cs typeface="Arial" panose="020B0604020202020204" pitchFamily="34" charset="0"/>
                        </a:rPr>
                        <a:t>Direct charges (Judges’ salaries)</a:t>
                      </a:r>
                    </a:p>
                  </a:txBody>
                  <a:tcPr marL="51435" marR="51435" marT="25718" marB="25718"/>
                </a:tc>
                <a:tc>
                  <a:txBody>
                    <a:bodyPr/>
                    <a:lstStyle/>
                    <a:p>
                      <a:pPr algn="r"/>
                      <a:r>
                        <a:rPr lang="en-ZA" sz="1150" i="1" dirty="0">
                          <a:latin typeface="Arial" panose="020B0604020202020204" pitchFamily="34" charset="0"/>
                          <a:cs typeface="Arial" panose="020B0604020202020204" pitchFamily="34" charset="0"/>
                        </a:rPr>
                        <a:t>129 611</a:t>
                      </a:r>
                    </a:p>
                  </a:txBody>
                  <a:tcPr marL="51435" marR="51435" marT="25718" marB="25718"/>
                </a:tc>
                <a:tc>
                  <a:txBody>
                    <a:bodyPr/>
                    <a:lstStyle/>
                    <a:p>
                      <a:pPr algn="r"/>
                      <a:r>
                        <a:rPr lang="en-ZA" sz="1150" i="1" dirty="0">
                          <a:latin typeface="Arial" panose="020B0604020202020204" pitchFamily="34" charset="0"/>
                          <a:cs typeface="Arial" panose="020B0604020202020204" pitchFamily="34" charset="0"/>
                        </a:rPr>
                        <a:t>14 284</a:t>
                      </a:r>
                    </a:p>
                  </a:txBody>
                  <a:tcPr marL="51435" marR="51435" marT="25718" marB="25718"/>
                </a:tc>
                <a:tc>
                  <a:txBody>
                    <a:bodyPr/>
                    <a:lstStyle/>
                    <a:p>
                      <a:pPr algn="r"/>
                      <a:r>
                        <a:rPr lang="en-ZA" sz="1150" i="1" dirty="0">
                          <a:latin typeface="Arial" panose="020B0604020202020204" pitchFamily="34" charset="0"/>
                          <a:cs typeface="Arial" panose="020B0604020202020204" pitchFamily="34" charset="0"/>
                        </a:rPr>
                        <a:t>5 841</a:t>
                      </a:r>
                    </a:p>
                  </a:txBody>
                  <a:tcPr marL="51435" marR="51435" marT="25718" marB="25718"/>
                </a:tc>
                <a:tc>
                  <a:txBody>
                    <a:bodyPr/>
                    <a:lstStyle/>
                    <a:p>
                      <a:pPr algn="r"/>
                      <a:r>
                        <a:rPr lang="en-ZA" sz="1150" i="1" dirty="0">
                          <a:solidFill>
                            <a:schemeClr val="tx1"/>
                          </a:solidFill>
                          <a:latin typeface="Arial" panose="020B0604020202020204" pitchFamily="34" charset="0"/>
                          <a:cs typeface="Arial" panose="020B0604020202020204" pitchFamily="34" charset="0"/>
                        </a:rPr>
                        <a:t>8 443</a:t>
                      </a:r>
                    </a:p>
                  </a:txBody>
                  <a:tcPr marL="51435" marR="51435" marT="25718" marB="25718"/>
                </a:tc>
                <a:tc>
                  <a:txBody>
                    <a:bodyPr/>
                    <a:lstStyle/>
                    <a:p>
                      <a:pPr algn="r"/>
                      <a:r>
                        <a:rPr lang="en-ZA" sz="1150" i="1" dirty="0">
                          <a:solidFill>
                            <a:schemeClr val="tx1"/>
                          </a:solidFill>
                          <a:latin typeface="Arial" panose="020B0604020202020204" pitchFamily="34" charset="0"/>
                          <a:cs typeface="Arial" panose="020B0604020202020204" pitchFamily="34" charset="0"/>
                        </a:rPr>
                        <a:t>59</a:t>
                      </a:r>
                    </a:p>
                  </a:txBody>
                  <a:tcPr marL="51435" marR="51435" marT="25718" marB="25718"/>
                </a:tc>
                <a:extLst>
                  <a:ext uri="{0D108BD9-81ED-4DB2-BD59-A6C34878D82A}">
                    <a16:rowId xmlns:a16="http://schemas.microsoft.com/office/drawing/2014/main" xmlns="" val="3567417807"/>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Purchase of capital assets</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108 935</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20 605</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26 103</a:t>
                      </a:r>
                    </a:p>
                  </a:txBody>
                  <a:tcPr marL="4286" marR="4286" marT="4286" marB="0"/>
                </a:tc>
                <a:tc>
                  <a:txBody>
                    <a:bodyPr/>
                    <a:lstStyle/>
                    <a:p>
                      <a:pPr marL="0" algn="r" defTabSz="914400" rtl="0" eaLnBrk="1" fontAlgn="t" latinLnBrk="0" hangingPunct="1"/>
                      <a:r>
                        <a:rPr lang="en-ZA" sz="1150" kern="1200" dirty="0">
                          <a:solidFill>
                            <a:srgbClr val="FF0000"/>
                          </a:solidFill>
                          <a:latin typeface="Arial" panose="020B0604020202020204" pitchFamily="34" charset="0"/>
                          <a:ea typeface="+mn-ea"/>
                          <a:cs typeface="Arial" panose="020B0604020202020204" pitchFamily="34" charset="0"/>
                        </a:rPr>
                        <a:t>(5 498)</a:t>
                      </a:r>
                    </a:p>
                  </a:txBody>
                  <a:tcPr marL="4286" marR="4286" marT="4286" marB="0"/>
                </a:tc>
                <a:tc>
                  <a:txBody>
                    <a:bodyPr/>
                    <a:lstStyle/>
                    <a:p>
                      <a:pPr algn="r"/>
                      <a:r>
                        <a:rPr lang="en-ZA" sz="1150" dirty="0">
                          <a:solidFill>
                            <a:srgbClr val="FF0000"/>
                          </a:solidFill>
                          <a:latin typeface="Arial" panose="020B0604020202020204" pitchFamily="34" charset="0"/>
                          <a:cs typeface="Arial" panose="020B0604020202020204" pitchFamily="34" charset="0"/>
                        </a:rPr>
                        <a:t>(27)</a:t>
                      </a:r>
                    </a:p>
                  </a:txBody>
                  <a:tcPr marL="51435" marR="51435" marT="25718" marB="25718"/>
                </a:tc>
                <a:extLst>
                  <a:ext uri="{0D108BD9-81ED-4DB2-BD59-A6C34878D82A}">
                    <a16:rowId xmlns:a16="http://schemas.microsoft.com/office/drawing/2014/main" xmlns="" val="3387052879"/>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Payment for financial</a:t>
                      </a:r>
                      <a:r>
                        <a:rPr lang="en-ZA" sz="1150" baseline="0" dirty="0">
                          <a:latin typeface="Arial" panose="020B0604020202020204" pitchFamily="34" charset="0"/>
                          <a:cs typeface="Arial" panose="020B0604020202020204" pitchFamily="34" charset="0"/>
                        </a:rPr>
                        <a:t> assets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extLst>
                  <a:ext uri="{0D108BD9-81ED-4DB2-BD59-A6C34878D82A}">
                    <a16:rowId xmlns:a16="http://schemas.microsoft.com/office/drawing/2014/main" xmlns="" val="2030567442"/>
                  </a:ext>
                </a:extLst>
              </a:tr>
              <a:tr h="226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b="1" dirty="0">
                          <a:latin typeface="Arial" panose="020B0604020202020204" pitchFamily="34" charset="0"/>
                          <a:cs typeface="Arial" panose="020B0604020202020204" pitchFamily="34" charset="0"/>
                        </a:rPr>
                        <a:t>TOTAL</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2 330 257</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508 154</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508 602</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(448)</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0</a:t>
                      </a:r>
                    </a:p>
                  </a:txBody>
                  <a:tcPr marL="51435" marR="51435" marT="25718" marB="25718"/>
                </a:tc>
                <a:extLst>
                  <a:ext uri="{0D108BD9-81ED-4DB2-BD59-A6C34878D82A}">
                    <a16:rowId xmlns:a16="http://schemas.microsoft.com/office/drawing/2014/main" xmlns="" val="578129060"/>
                  </a:ext>
                </a:extLst>
              </a:tr>
            </a:tbl>
          </a:graphicData>
        </a:graphic>
      </p:graphicFrame>
      <p:sp>
        <p:nvSpPr>
          <p:cNvPr id="10" name="Subtitle 2"/>
          <p:cNvSpPr txBox="1">
            <a:spLocks/>
          </p:cNvSpPr>
          <p:nvPr/>
        </p:nvSpPr>
        <p:spPr>
          <a:xfrm>
            <a:off x="431009" y="522514"/>
            <a:ext cx="6773090" cy="675941"/>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FINANCIAL EXPENDITURE REPORT PER PROGRAMME AND ECONOMIC CLASSIFICATION – Q1 (2021/22 FY)</a:t>
            </a:r>
          </a:p>
        </p:txBody>
      </p:sp>
    </p:spTree>
    <p:extLst>
      <p:ext uri="{BB962C8B-B14F-4D97-AF65-F5344CB8AC3E}">
        <p14:creationId xmlns:p14="http://schemas.microsoft.com/office/powerpoint/2010/main" xmlns="" val="3945895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57</a:t>
            </a:fld>
            <a:endParaRPr lang="en-US"/>
          </a:p>
        </p:txBody>
      </p:sp>
      <p:sp>
        <p:nvSpPr>
          <p:cNvPr id="10" name="Subtitle 2"/>
          <p:cNvSpPr txBox="1">
            <a:spLocks/>
          </p:cNvSpPr>
          <p:nvPr/>
        </p:nvSpPr>
        <p:spPr>
          <a:xfrm>
            <a:off x="491186" y="598810"/>
            <a:ext cx="6960359" cy="660009"/>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600" b="1" dirty="0">
                <a:latin typeface="Arial" panose="020B0604020202020204" pitchFamily="34" charset="0"/>
                <a:cs typeface="Arial" panose="020B0604020202020204" pitchFamily="34" charset="0"/>
              </a:rPr>
              <a:t>FINANCIAL EXPENDITURE REPORT PER PROGRAMME AND ECONOMIC CLASSIFICATION (CONTINUES...) – Q1 (2021/22 FY)</a:t>
            </a:r>
          </a:p>
        </p:txBody>
      </p:sp>
      <p:sp>
        <p:nvSpPr>
          <p:cNvPr id="7" name="Content Placeholder 2"/>
          <p:cNvSpPr txBox="1">
            <a:spLocks/>
          </p:cNvSpPr>
          <p:nvPr/>
        </p:nvSpPr>
        <p:spPr>
          <a:xfrm>
            <a:off x="337783" y="2018096"/>
            <a:ext cx="8338385" cy="30353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2021/22 Q1 expenditure is 100% or R508.602 million against the Q1 budget of R508,154 million including the direct charges against the National Revenue Fund (Judges’ salaries).</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2021/22 Q1 expenditure on voted funds is 96% or R260.367 million against the Q1 budget of R271.846 million.</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2021/22 Q1 expenditure on direct charges is 105% or R248.235 million against the allocated budget of R236.308 million.</a:t>
            </a:r>
          </a:p>
        </p:txBody>
      </p:sp>
    </p:spTree>
    <p:extLst>
      <p:ext uri="{BB962C8B-B14F-4D97-AF65-F5344CB8AC3E}">
        <p14:creationId xmlns:p14="http://schemas.microsoft.com/office/powerpoint/2010/main" xmlns="" val="3483181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58</a:t>
            </a:fld>
            <a:endParaRPr lang="en-US"/>
          </a:p>
        </p:txBody>
      </p:sp>
      <p:sp>
        <p:nvSpPr>
          <p:cNvPr id="6" name="Subtitle 2"/>
          <p:cNvSpPr txBox="1">
            <a:spLocks/>
          </p:cNvSpPr>
          <p:nvPr/>
        </p:nvSpPr>
        <p:spPr>
          <a:xfrm>
            <a:off x="389082" y="719583"/>
            <a:ext cx="6418714" cy="467050"/>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800" b="1" dirty="0">
                <a:latin typeface="Arial" panose="020B0604020202020204" pitchFamily="34" charset="0"/>
                <a:cs typeface="Arial" panose="020B0604020202020204" pitchFamily="34" charset="0"/>
              </a:rPr>
              <a:t>EXPENDITURE PER PROGRAMME – Q1 (2021/22 FY)</a:t>
            </a:r>
            <a:endParaRPr lang="en-US" sz="18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nvGraphicFramePr>
        <p:xfrm>
          <a:off x="284156" y="1852249"/>
          <a:ext cx="8587853" cy="4055416"/>
        </p:xfrm>
        <a:graphic>
          <a:graphicData uri="http://schemas.openxmlformats.org/drawingml/2006/table">
            <a:tbl>
              <a:tblPr firstRow="1" bandRow="1">
                <a:tableStyleId>{5C22544A-7EE6-4342-B048-85BDC9FD1C3A}</a:tableStyleId>
              </a:tblPr>
              <a:tblGrid>
                <a:gridCol w="1722065">
                  <a:extLst>
                    <a:ext uri="{9D8B030D-6E8A-4147-A177-3AD203B41FA5}">
                      <a16:colId xmlns:a16="http://schemas.microsoft.com/office/drawing/2014/main" xmlns="" val="20000"/>
                    </a:ext>
                  </a:extLst>
                </a:gridCol>
                <a:gridCol w="6865788">
                  <a:extLst>
                    <a:ext uri="{9D8B030D-6E8A-4147-A177-3AD203B41FA5}">
                      <a16:colId xmlns:a16="http://schemas.microsoft.com/office/drawing/2014/main" xmlns="" val="20001"/>
                    </a:ext>
                  </a:extLst>
                </a:gridCol>
              </a:tblGrid>
              <a:tr h="312091">
                <a:tc>
                  <a:txBody>
                    <a:bodyPr/>
                    <a:lstStyle/>
                    <a:p>
                      <a:r>
                        <a:rPr lang="en-ZA" sz="1400" b="1" dirty="0">
                          <a:latin typeface="Arial" panose="020B0604020202020204" pitchFamily="34" charset="0"/>
                          <a:cs typeface="Arial" panose="020B0604020202020204" pitchFamily="34" charset="0"/>
                        </a:rPr>
                        <a:t>PROGRAMME</a:t>
                      </a:r>
                    </a:p>
                  </a:txBody>
                  <a:tcPr marL="51435" marR="51435" marT="25718" marB="25718"/>
                </a:tc>
                <a:tc>
                  <a:txBody>
                    <a:bodyPr/>
                    <a:lstStyle/>
                    <a:p>
                      <a:pPr algn="ctr"/>
                      <a:r>
                        <a:rPr lang="en-ZA" sz="1400" b="1" dirty="0">
                          <a:latin typeface="Arial" panose="020B0604020202020204" pitchFamily="34" charset="0"/>
                          <a:cs typeface="Arial" panose="020B0604020202020204" pitchFamily="34" charset="0"/>
                        </a:rPr>
                        <a:t>REASONS FOR DEVIATION</a:t>
                      </a:r>
                    </a:p>
                  </a:txBody>
                  <a:tcPr marL="51435" marR="51435" marT="25718" marB="25718"/>
                </a:tc>
                <a:extLst>
                  <a:ext uri="{0D108BD9-81ED-4DB2-BD59-A6C34878D82A}">
                    <a16:rowId xmlns:a16="http://schemas.microsoft.com/office/drawing/2014/main" xmlns="" val="10000"/>
                  </a:ext>
                </a:extLst>
              </a:tr>
              <a:tr h="3743325">
                <a:tc>
                  <a:txBody>
                    <a:bodyPr/>
                    <a:lstStyle/>
                    <a:p>
                      <a:r>
                        <a:rPr lang="en-ZA" sz="1400" b="1" dirty="0">
                          <a:latin typeface="Arial" panose="020B0604020202020204" pitchFamily="34" charset="0"/>
                          <a:cs typeface="Arial" panose="020B0604020202020204" pitchFamily="34" charset="0"/>
                        </a:rPr>
                        <a:t>1 - Administration</a:t>
                      </a:r>
                    </a:p>
                  </a:txBody>
                  <a:tcPr marL="51435" marR="51435" marT="25718" marB="25718"/>
                </a:tc>
                <a:tc>
                  <a:txBody>
                    <a:bodyPr/>
                    <a:lstStyle/>
                    <a:p>
                      <a:pPr marL="58738" lvl="2" indent="0"/>
                      <a:r>
                        <a:rPr lang="en-ZA" sz="1400" dirty="0">
                          <a:latin typeface="Arial" panose="020B0604020202020204" pitchFamily="34" charset="0"/>
                          <a:cs typeface="Arial" panose="020B0604020202020204" pitchFamily="34" charset="0"/>
                        </a:rPr>
                        <a:t>Programme 1 spent 137% of the Q1 budget of R43,033 million. </a:t>
                      </a:r>
                    </a:p>
                    <a:p>
                      <a:pPr marL="58738" lvl="2" indent="0"/>
                      <a:endParaRPr lang="en-ZA" sz="1400" dirty="0">
                        <a:latin typeface="Arial" panose="020B0604020202020204" pitchFamily="34" charset="0"/>
                        <a:cs typeface="Arial" panose="020B0604020202020204" pitchFamily="34" charset="0"/>
                      </a:endParaRPr>
                    </a:p>
                    <a:p>
                      <a:pPr marL="58738" lvl="2" indent="0"/>
                      <a:r>
                        <a:rPr lang="en-ZA" sz="1400" dirty="0">
                          <a:latin typeface="Arial" panose="020B0604020202020204" pitchFamily="34" charset="0"/>
                          <a:cs typeface="Arial" panose="020B0604020202020204" pitchFamily="34" charset="0"/>
                        </a:rPr>
                        <a:t>Overspending:</a:t>
                      </a:r>
                    </a:p>
                    <a:p>
                      <a:pPr marL="360363" lvl="3" indent="-301625" algn="just">
                        <a:buFont typeface="+mj-lt"/>
                        <a:buAutoNum type="alphaLcPeriod"/>
                      </a:pPr>
                      <a:r>
                        <a:rPr lang="en-ZA" sz="1400" dirty="0">
                          <a:latin typeface="Arial" panose="020B0604020202020204" pitchFamily="34" charset="0"/>
                          <a:cs typeface="Arial" panose="020B0604020202020204" pitchFamily="34" charset="0"/>
                        </a:rPr>
                        <a:t>Compensation employees due to a once-off payment of previously outstanding performance bonuses, and payment</a:t>
                      </a:r>
                      <a:r>
                        <a:rPr lang="en-ZA" sz="1400" baseline="0" dirty="0">
                          <a:latin typeface="Arial" panose="020B0604020202020204" pitchFamily="34" charset="0"/>
                          <a:cs typeface="Arial" panose="020B0604020202020204" pitchFamily="34" charset="0"/>
                        </a:rPr>
                        <a:t> of overtime</a:t>
                      </a:r>
                      <a:r>
                        <a:rPr lang="en-ZA" sz="1400" dirty="0">
                          <a:latin typeface="Arial" panose="020B0604020202020204" pitchFamily="34" charset="0"/>
                          <a:cs typeface="Arial" panose="020B0604020202020204" pitchFamily="34" charset="0"/>
                        </a:rPr>
                        <a:t>,</a:t>
                      </a:r>
                    </a:p>
                    <a:p>
                      <a:pPr marL="360363" lvl="3"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Goods and services due to earlier than projected payment of audit fees, and payment of webinar training on COVID-19.</a:t>
                      </a:r>
                    </a:p>
                    <a:p>
                      <a:pPr marL="360363" lvl="3"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Transfers and subsidies due to payment of leave gratuities to officials who resigned.</a:t>
                      </a:r>
                    </a:p>
                    <a:p>
                      <a:pPr marL="360363" lvl="3"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Purchase of capital assets due to payment of accrued invoices from the previous financial year in respect of ICT</a:t>
                      </a:r>
                      <a:r>
                        <a:rPr lang="en-US" sz="1400" kern="1200" baseline="0" dirty="0">
                          <a:solidFill>
                            <a:schemeClr val="dk1"/>
                          </a:solidFill>
                          <a:latin typeface="Arial" panose="020B0604020202020204" pitchFamily="34" charset="0"/>
                          <a:ea typeface="+mn-ea"/>
                          <a:cs typeface="Arial" panose="020B0604020202020204" pitchFamily="34" charset="0"/>
                        </a:rPr>
                        <a:t> user equipment, Server equipment, and Computer software licenses.</a:t>
                      </a:r>
                      <a:endParaRPr lang="en-ZA" sz="1400"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71046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59</a:t>
            </a:fld>
            <a:endParaRPr lang="en-US"/>
          </a:p>
        </p:txBody>
      </p:sp>
      <p:sp>
        <p:nvSpPr>
          <p:cNvPr id="6" name="Subtitle 2"/>
          <p:cNvSpPr txBox="1">
            <a:spLocks/>
          </p:cNvSpPr>
          <p:nvPr/>
        </p:nvSpPr>
        <p:spPr>
          <a:xfrm>
            <a:off x="331168" y="665304"/>
            <a:ext cx="7100146" cy="604550"/>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Q1 (2021/22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nvGraphicFramePr>
        <p:xfrm>
          <a:off x="331168" y="1796121"/>
          <a:ext cx="8519302" cy="4011930"/>
        </p:xfrm>
        <a:graphic>
          <a:graphicData uri="http://schemas.openxmlformats.org/drawingml/2006/table">
            <a:tbl>
              <a:tblPr firstRow="1" bandRow="1">
                <a:tableStyleId>{5C22544A-7EE6-4342-B048-85BDC9FD1C3A}</a:tableStyleId>
              </a:tblPr>
              <a:tblGrid>
                <a:gridCol w="1358852">
                  <a:extLst>
                    <a:ext uri="{9D8B030D-6E8A-4147-A177-3AD203B41FA5}">
                      <a16:colId xmlns:a16="http://schemas.microsoft.com/office/drawing/2014/main" xmlns="" val="20000"/>
                    </a:ext>
                  </a:extLst>
                </a:gridCol>
                <a:gridCol w="7160450">
                  <a:extLst>
                    <a:ext uri="{9D8B030D-6E8A-4147-A177-3AD203B41FA5}">
                      <a16:colId xmlns:a16="http://schemas.microsoft.com/office/drawing/2014/main" xmlns="" val="20001"/>
                    </a:ext>
                  </a:extLst>
                </a:gridCol>
              </a:tblGrid>
              <a:tr h="268605">
                <a:tc>
                  <a:txBody>
                    <a:bodyPr/>
                    <a:lstStyle/>
                    <a:p>
                      <a:r>
                        <a:rPr lang="en-ZA" sz="1400" b="1" dirty="0">
                          <a:latin typeface="Arial" panose="020B0604020202020204" pitchFamily="34" charset="0"/>
                          <a:cs typeface="Arial" panose="020B0604020202020204" pitchFamily="34" charset="0"/>
                        </a:rPr>
                        <a:t>PROGRAMME</a:t>
                      </a:r>
                    </a:p>
                  </a:txBody>
                  <a:tcPr marL="51435" marR="51435" marT="25718" marB="25718"/>
                </a:tc>
                <a:tc>
                  <a:txBody>
                    <a:bodyPr/>
                    <a:lstStyle/>
                    <a:p>
                      <a:pPr algn="ctr"/>
                      <a:r>
                        <a:rPr lang="en-ZA" sz="1400" b="1" dirty="0">
                          <a:latin typeface="Arial" panose="020B0604020202020204" pitchFamily="34" charset="0"/>
                          <a:cs typeface="Arial" panose="020B0604020202020204" pitchFamily="34" charset="0"/>
                        </a:rPr>
                        <a:t>REASONS FOR DEVIATION</a:t>
                      </a:r>
                    </a:p>
                  </a:txBody>
                  <a:tcPr marL="51435" marR="51435" marT="25718" marB="25718"/>
                </a:tc>
                <a:extLst>
                  <a:ext uri="{0D108BD9-81ED-4DB2-BD59-A6C34878D82A}">
                    <a16:rowId xmlns:a16="http://schemas.microsoft.com/office/drawing/2014/main" xmlns="" val="10000"/>
                  </a:ext>
                </a:extLst>
              </a:tr>
              <a:tr h="3743325">
                <a:tc>
                  <a:txBody>
                    <a:bodyPr/>
                    <a:lstStyle/>
                    <a:p>
                      <a:pPr marL="0" lvl="1" indent="0">
                        <a:buFont typeface="Wingdings" panose="05000000000000000000" pitchFamily="2" charset="2"/>
                        <a:buNone/>
                      </a:pPr>
                      <a:r>
                        <a:rPr lang="en-ZA" sz="1400" b="1" dirty="0">
                          <a:latin typeface="Arial" panose="020B0604020202020204" pitchFamily="34" charset="0"/>
                          <a:cs typeface="Arial" panose="020B0604020202020204" pitchFamily="34" charset="0"/>
                        </a:rPr>
                        <a:t>2 -Superior Court Services</a:t>
                      </a:r>
                    </a:p>
                  </a:txBody>
                  <a:tcPr marL="51435" marR="51435" marT="25718" marB="25718"/>
                </a:tc>
                <a:tc>
                  <a:txBody>
                    <a:bodyPr/>
                    <a:lstStyle/>
                    <a:p>
                      <a:pPr marL="465138" lvl="2" indent="-406400"/>
                      <a:r>
                        <a:rPr lang="en-ZA" sz="1400" dirty="0">
                          <a:latin typeface="Arial" panose="020B0604020202020204" pitchFamily="34" charset="0"/>
                          <a:cs typeface="Arial" panose="020B0604020202020204" pitchFamily="34" charset="0"/>
                        </a:rPr>
                        <a:t>Programme 2 spent 88% of the Q1 budget of R</a:t>
                      </a:r>
                      <a:r>
                        <a:rPr lang="en-ZA" sz="1400" dirty="0">
                          <a:solidFill>
                            <a:schemeClr val="dk1"/>
                          </a:solidFill>
                          <a:latin typeface="Arial" panose="020B0604020202020204" pitchFamily="34" charset="0"/>
                          <a:cs typeface="Arial" panose="020B0604020202020204" pitchFamily="34" charset="0"/>
                        </a:rPr>
                        <a:t>216.377</a:t>
                      </a:r>
                      <a:r>
                        <a:rPr lang="en-ZA" sz="1400" dirty="0">
                          <a:latin typeface="Arial" panose="020B0604020202020204" pitchFamily="34" charset="0"/>
                          <a:cs typeface="Arial" panose="020B0604020202020204" pitchFamily="34" charset="0"/>
                        </a:rPr>
                        <a:t> million. </a:t>
                      </a:r>
                    </a:p>
                    <a:p>
                      <a:pPr marL="465138" lvl="2" indent="-406400"/>
                      <a:endParaRPr lang="en-ZA" sz="1400" dirty="0">
                        <a:latin typeface="Arial" panose="020B0604020202020204" pitchFamily="34" charset="0"/>
                        <a:cs typeface="Arial" panose="020B0604020202020204" pitchFamily="34" charset="0"/>
                      </a:endParaRPr>
                    </a:p>
                    <a:p>
                      <a:pPr marL="465138" lvl="2" indent="-406400"/>
                      <a:r>
                        <a:rPr lang="en-ZA" sz="1400" dirty="0">
                          <a:latin typeface="Arial" panose="020B0604020202020204" pitchFamily="34" charset="0"/>
                          <a:cs typeface="Arial" panose="020B0604020202020204" pitchFamily="34" charset="0"/>
                        </a:rPr>
                        <a:t>Underspending </a:t>
                      </a:r>
                    </a:p>
                    <a:p>
                      <a:pPr marL="360363" lvl="2"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Goods and services relates to:</a:t>
                      </a:r>
                    </a:p>
                    <a:p>
                      <a:pPr marL="541338" lvl="4" indent="-180975"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outstanding telephone bill for June 2021;</a:t>
                      </a:r>
                    </a:p>
                    <a:p>
                      <a:pPr marL="541338" lvl="4" indent="-180975"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Outstanding</a:t>
                      </a:r>
                      <a:r>
                        <a:rPr lang="en-US" sz="1400" kern="1200" baseline="0" dirty="0">
                          <a:solidFill>
                            <a:schemeClr val="dk1"/>
                          </a:solidFill>
                          <a:latin typeface="Arial" panose="020B0604020202020204" pitchFamily="34" charset="0"/>
                          <a:ea typeface="+mn-ea"/>
                          <a:cs typeface="Arial" panose="020B0604020202020204" pitchFamily="34" charset="0"/>
                        </a:rPr>
                        <a:t> fleet services invoices for the operational cost portion of the Judges’ vehicles for the month of June 2021;</a:t>
                      </a:r>
                    </a:p>
                    <a:p>
                      <a:pPr marL="541338" lvl="4" indent="-180975" algn="just" defTabSz="914400" rtl="0" eaLnBrk="1" latinLnBrk="0" hangingPunct="1">
                        <a:buFont typeface="Arial" panose="020B0604020202020204" pitchFamily="34" charset="0"/>
                        <a:buChar char="•"/>
                      </a:pPr>
                      <a:r>
                        <a:rPr lang="en-US" sz="1400" kern="1200" baseline="0" dirty="0">
                          <a:solidFill>
                            <a:schemeClr val="dk1"/>
                          </a:solidFill>
                          <a:latin typeface="Arial" panose="020B0604020202020204" pitchFamily="34" charset="0"/>
                          <a:ea typeface="+mn-ea"/>
                          <a:cs typeface="Arial" panose="020B0604020202020204" pitchFamily="34" charset="0"/>
                        </a:rPr>
                        <a:t>Lesser than projected spending on travel and subsistence, and stationary due to the COVID-19 lockdown restrictions. </a:t>
                      </a:r>
                      <a:endParaRPr lang="en-US" sz="1400" kern="1200" dirty="0">
                        <a:solidFill>
                          <a:schemeClr val="dk1"/>
                        </a:solidFill>
                        <a:latin typeface="Arial" panose="020B0604020202020204" pitchFamily="34" charset="0"/>
                        <a:ea typeface="+mn-ea"/>
                        <a:cs typeface="Arial" panose="020B0604020202020204" pitchFamily="34" charset="0"/>
                      </a:endParaRPr>
                    </a:p>
                    <a:p>
                      <a:pPr marL="360363" lvl="2"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Purchase of capital assets due to:</a:t>
                      </a:r>
                    </a:p>
                    <a:p>
                      <a:pPr marL="541338" lvl="4" indent="-180975"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outstanding invoices for the leased portion of the Judges’ vehicles for the month of June 2021, as well as</a:t>
                      </a:r>
                    </a:p>
                    <a:p>
                      <a:pPr marL="541338" lvl="4" indent="-180975"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Outstanding invoices for the photocopy machines for June 2021.</a:t>
                      </a:r>
                    </a:p>
                  </a:txBody>
                  <a:tcPr marL="51435" marR="51435" marT="25718" marB="25718"/>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0192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latin typeface="Avenir Black"/>
              <a:cs typeface="Avenir Black"/>
            </a:endParaRPr>
          </a:p>
        </p:txBody>
      </p:sp>
      <p:sp>
        <p:nvSpPr>
          <p:cNvPr id="3" name="Subtitle 2"/>
          <p:cNvSpPr txBox="1">
            <a:spLocks/>
          </p:cNvSpPr>
          <p:nvPr/>
        </p:nvSpPr>
        <p:spPr>
          <a:xfrm>
            <a:off x="303805" y="1432419"/>
            <a:ext cx="8408425" cy="4456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ZA" sz="1400"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a:t>
            </a:fld>
            <a:endParaRPr lang="en-US"/>
          </a:p>
        </p:txBody>
      </p:sp>
      <p:sp>
        <p:nvSpPr>
          <p:cNvPr id="6" name="Subtitle 2"/>
          <p:cNvSpPr txBox="1">
            <a:spLocks/>
          </p:cNvSpPr>
          <p:nvPr/>
        </p:nvSpPr>
        <p:spPr>
          <a:xfrm>
            <a:off x="303805" y="515013"/>
            <a:ext cx="7132319" cy="510702"/>
          </a:xfrm>
          <a:prstGeom prst="rect">
            <a:avLst/>
          </a:prstGeom>
          <a:solidFill>
            <a:schemeClr val="tx2">
              <a:lumMod val="40000"/>
              <a:lumOff val="60000"/>
            </a:schemeClr>
          </a:solidFill>
        </p:spPr>
        <p:txBody>
          <a:bodyPr vert="horz" lIns="91440" tIns="45720" rIns="91440" bIns="45720" rtlCol="0">
            <a:noAutofit/>
          </a:bodyPr>
          <a:lstStyle>
            <a:defPPr>
              <a:defRPr lang="en-US"/>
            </a:defPPr>
            <a:lvl1pPr indent="0" fontAlgn="auto">
              <a:spcBef>
                <a:spcPct val="20000"/>
              </a:spcBef>
              <a:spcAft>
                <a:spcPts val="0"/>
              </a:spcAft>
              <a:buFont typeface="Arial"/>
              <a:buNone/>
              <a:defRPr sz="2400" b="1">
                <a:latin typeface="Arial" pitchFamily="34" charset="0"/>
                <a:cs typeface="Arial"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ZA" dirty="0"/>
              <a:t>VISION, MISSION AND VALUES</a:t>
            </a:r>
          </a:p>
        </p:txBody>
      </p:sp>
      <p:sp>
        <p:nvSpPr>
          <p:cNvPr id="7" name="Subtitle 2"/>
          <p:cNvSpPr txBox="1">
            <a:spLocks/>
          </p:cNvSpPr>
          <p:nvPr/>
        </p:nvSpPr>
        <p:spPr>
          <a:xfrm>
            <a:off x="244293" y="1345324"/>
            <a:ext cx="8693050" cy="5180167"/>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400" dirty="0">
              <a:latin typeface="Avenir Light"/>
              <a:cs typeface="Avenir Light"/>
            </a:endParaRPr>
          </a:p>
          <a:p>
            <a:pPr marL="0" indent="0">
              <a:buNone/>
            </a:pPr>
            <a:endParaRPr lang="en-US" sz="1400" dirty="0">
              <a:latin typeface="Avenir Light"/>
              <a:cs typeface="Avenir Light"/>
            </a:endParaRPr>
          </a:p>
        </p:txBody>
      </p:sp>
      <p:graphicFrame>
        <p:nvGraphicFramePr>
          <p:cNvPr id="9" name="Diagram 8"/>
          <p:cNvGraphicFramePr/>
          <p:nvPr/>
        </p:nvGraphicFramePr>
        <p:xfrm>
          <a:off x="660827" y="1345324"/>
          <a:ext cx="7942846" cy="4988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22475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60</a:t>
            </a:fld>
            <a:endParaRPr lang="en-US"/>
          </a:p>
        </p:txBody>
      </p:sp>
      <p:sp>
        <p:nvSpPr>
          <p:cNvPr id="6" name="Subtitle 2"/>
          <p:cNvSpPr txBox="1">
            <a:spLocks/>
          </p:cNvSpPr>
          <p:nvPr/>
        </p:nvSpPr>
        <p:spPr>
          <a:xfrm>
            <a:off x="327546" y="679180"/>
            <a:ext cx="7328848" cy="467050"/>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Q1 (2021/22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nvGraphicFramePr>
        <p:xfrm>
          <a:off x="327546" y="2022674"/>
          <a:ext cx="8439083" cy="2888424"/>
        </p:xfrm>
        <a:graphic>
          <a:graphicData uri="http://schemas.openxmlformats.org/drawingml/2006/table">
            <a:tbl>
              <a:tblPr firstRow="1" bandRow="1">
                <a:tableStyleId>{5C22544A-7EE6-4342-B048-85BDC9FD1C3A}</a:tableStyleId>
              </a:tblPr>
              <a:tblGrid>
                <a:gridCol w="1522833">
                  <a:extLst>
                    <a:ext uri="{9D8B030D-6E8A-4147-A177-3AD203B41FA5}">
                      <a16:colId xmlns:a16="http://schemas.microsoft.com/office/drawing/2014/main" xmlns="" val="20000"/>
                    </a:ext>
                  </a:extLst>
                </a:gridCol>
                <a:gridCol w="6916250">
                  <a:extLst>
                    <a:ext uri="{9D8B030D-6E8A-4147-A177-3AD203B41FA5}">
                      <a16:colId xmlns:a16="http://schemas.microsoft.com/office/drawing/2014/main" xmlns="" val="20001"/>
                    </a:ext>
                  </a:extLst>
                </a:gridCol>
              </a:tblGrid>
              <a:tr h="276668">
                <a:tc>
                  <a:txBody>
                    <a:bodyPr/>
                    <a:lstStyle/>
                    <a:p>
                      <a:r>
                        <a:rPr lang="en-ZA" sz="1400" b="1" dirty="0">
                          <a:latin typeface="Arial" panose="020B0604020202020204" pitchFamily="34" charset="0"/>
                          <a:cs typeface="Arial" panose="020B0604020202020204" pitchFamily="34" charset="0"/>
                        </a:rPr>
                        <a:t>PROGRAMME</a:t>
                      </a:r>
                    </a:p>
                  </a:txBody>
                  <a:tcPr marL="51435" marR="51435" marT="25718" marB="25718"/>
                </a:tc>
                <a:tc>
                  <a:txBody>
                    <a:bodyPr/>
                    <a:lstStyle/>
                    <a:p>
                      <a:pPr algn="ctr"/>
                      <a:r>
                        <a:rPr lang="en-ZA" sz="1400" b="1" dirty="0">
                          <a:latin typeface="Arial" panose="020B0604020202020204" pitchFamily="34" charset="0"/>
                          <a:cs typeface="Arial" panose="020B0604020202020204" pitchFamily="34" charset="0"/>
                        </a:rPr>
                        <a:t>REASONS FOR DEVIATION</a:t>
                      </a:r>
                    </a:p>
                  </a:txBody>
                  <a:tcPr marL="51435" marR="51435" marT="25718" marB="25718"/>
                </a:tc>
                <a:extLst>
                  <a:ext uri="{0D108BD9-81ED-4DB2-BD59-A6C34878D82A}">
                    <a16:rowId xmlns:a16="http://schemas.microsoft.com/office/drawing/2014/main" xmlns="" val="10000"/>
                  </a:ext>
                </a:extLst>
              </a:tr>
              <a:tr h="2513558">
                <a:tc>
                  <a:txBody>
                    <a:bodyPr/>
                    <a:lstStyle/>
                    <a:p>
                      <a:r>
                        <a:rPr lang="en-ZA" sz="1400" b="1" dirty="0">
                          <a:latin typeface="Arial" panose="020B0604020202020204" pitchFamily="34" charset="0"/>
                          <a:cs typeface="Arial" panose="020B0604020202020204" pitchFamily="34" charset="0"/>
                        </a:rPr>
                        <a:t>3 -</a:t>
                      </a:r>
                      <a:r>
                        <a:rPr lang="en-ZA" sz="1400" b="1" baseline="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Judicial Education and Support</a:t>
                      </a:r>
                    </a:p>
                  </a:txBody>
                  <a:tcPr marL="51435" marR="51435" marT="25718" marB="25718"/>
                </a:tc>
                <a:tc>
                  <a:txBody>
                    <a:bodyPr/>
                    <a:lstStyle/>
                    <a:p>
                      <a:pPr marL="0" indent="0" algn="just">
                        <a:buFont typeface="Arial" panose="020B0604020202020204" pitchFamily="34" charset="0"/>
                        <a:buNone/>
                      </a:pPr>
                      <a:r>
                        <a:rPr lang="en-ZA" sz="1400" dirty="0">
                          <a:latin typeface="Arial" panose="020B0604020202020204" pitchFamily="34" charset="0"/>
                          <a:cs typeface="Arial" panose="020B0604020202020204" pitchFamily="34" charset="0"/>
                        </a:rPr>
                        <a:t>Programme 3 spent 93% of the Q1 budget of R12</a:t>
                      </a:r>
                      <a:r>
                        <a:rPr lang="en-ZA" sz="1400" dirty="0">
                          <a:solidFill>
                            <a:schemeClr val="dk1"/>
                          </a:solidFill>
                          <a:latin typeface="Arial" panose="020B0604020202020204" pitchFamily="34" charset="0"/>
                          <a:cs typeface="Arial" panose="020B0604020202020204" pitchFamily="34" charset="0"/>
                        </a:rPr>
                        <a:t>.436</a:t>
                      </a:r>
                      <a:r>
                        <a:rPr lang="en-ZA" sz="1400" dirty="0">
                          <a:latin typeface="Arial" panose="020B0604020202020204" pitchFamily="34" charset="0"/>
                          <a:cs typeface="Arial" panose="020B0604020202020204" pitchFamily="34" charset="0"/>
                        </a:rPr>
                        <a:t> million</a:t>
                      </a:r>
                      <a:endParaRPr lang="en-GB" sz="1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400" dirty="0">
                          <a:latin typeface="Arial" panose="020B0604020202020204" pitchFamily="34" charset="0"/>
                          <a:cs typeface="Arial" panose="020B0604020202020204" pitchFamily="34" charset="0"/>
                        </a:rPr>
                        <a:t>Underspending</a:t>
                      </a:r>
                    </a:p>
                    <a:p>
                      <a:pPr marL="355600" lvl="3" indent="-355600" algn="just">
                        <a:buFont typeface="+mj-lt"/>
                        <a:buAutoNum type="alphaLcPeriod"/>
                      </a:pPr>
                      <a:r>
                        <a:rPr lang="en-ZA" sz="1400" dirty="0">
                          <a:latin typeface="Arial" panose="020B0604020202020204" pitchFamily="34" charset="0"/>
                          <a:cs typeface="Arial" panose="020B0604020202020204" pitchFamily="34" charset="0"/>
                        </a:rPr>
                        <a:t>Compensation employees due to delays in filling of a vacancy;</a:t>
                      </a:r>
                    </a:p>
                    <a:p>
                      <a:pPr marL="355600" lvl="3" indent="-355600" algn="just">
                        <a:buFont typeface="+mj-lt"/>
                        <a:buAutoNum type="alphaLcPeriod"/>
                      </a:pPr>
                      <a:r>
                        <a:rPr lang="en-ZA" sz="1400" dirty="0">
                          <a:latin typeface="Arial" panose="020B0604020202020204" pitchFamily="34" charset="0"/>
                          <a:cs typeface="Arial" panose="020B0604020202020204" pitchFamily="34" charset="0"/>
                        </a:rPr>
                        <a:t>Goods and services</a:t>
                      </a:r>
                      <a:r>
                        <a:rPr lang="en-ZA" sz="1400" baseline="0" dirty="0">
                          <a:latin typeface="Arial" panose="020B0604020202020204" pitchFamily="34" charset="0"/>
                          <a:cs typeface="Arial" panose="020B0604020202020204" pitchFamily="34" charset="0"/>
                        </a:rPr>
                        <a:t> relates to:</a:t>
                      </a:r>
                    </a:p>
                    <a:p>
                      <a:pPr marL="541338" lvl="4" indent="-180975" algn="just" defTabSz="914400" rtl="0" eaLnBrk="1" latinLnBrk="0" hangingPunct="1">
                        <a:buFont typeface="Arial" panose="020B0604020202020204" pitchFamily="34" charset="0"/>
                        <a:buChar char="•"/>
                      </a:pPr>
                      <a:r>
                        <a:rPr lang="en-ZA" sz="1400" kern="1200" dirty="0">
                          <a:solidFill>
                            <a:schemeClr val="dk1"/>
                          </a:solidFill>
                          <a:latin typeface="Arial" panose="020B0604020202020204" pitchFamily="34" charset="0"/>
                          <a:ea typeface="+mn-ea"/>
                          <a:cs typeface="Arial" panose="020B0604020202020204" pitchFamily="34" charset="0"/>
                        </a:rPr>
                        <a:t>saving realised due to judicial training switched from the hiring of venues to virtual way, as well as</a:t>
                      </a:r>
                    </a:p>
                    <a:p>
                      <a:pPr marL="541338" lvl="4" indent="-180975" algn="just" defTabSz="914400" rtl="0" eaLnBrk="1" latinLnBrk="0" hangingPunct="1">
                        <a:buFont typeface="Arial" panose="020B0604020202020204" pitchFamily="34" charset="0"/>
                        <a:buChar char="•"/>
                      </a:pPr>
                      <a:r>
                        <a:rPr lang="en-ZA" sz="1400" kern="1200" dirty="0">
                          <a:solidFill>
                            <a:schemeClr val="dk1"/>
                          </a:solidFill>
                          <a:latin typeface="Arial" panose="020B0604020202020204" pitchFamily="34" charset="0"/>
                          <a:ea typeface="+mn-ea"/>
                          <a:cs typeface="Arial" panose="020B0604020202020204" pitchFamily="34" charset="0"/>
                        </a:rPr>
                        <a:t>Unavailability of the procurement system at the beginning</a:t>
                      </a:r>
                      <a:r>
                        <a:rPr lang="en-ZA" sz="1400" kern="1200" baseline="0" dirty="0">
                          <a:solidFill>
                            <a:schemeClr val="dk1"/>
                          </a:solidFill>
                          <a:latin typeface="Arial" panose="020B0604020202020204" pitchFamily="34" charset="0"/>
                          <a:ea typeface="+mn-ea"/>
                          <a:cs typeface="Arial" panose="020B0604020202020204" pitchFamily="34" charset="0"/>
                        </a:rPr>
                        <a:t> of the financial year to procure goods and services.</a:t>
                      </a:r>
                      <a:endParaRPr lang="en-ZA" sz="1400" kern="1200" dirty="0">
                        <a:solidFill>
                          <a:schemeClr val="dk1"/>
                        </a:solidFill>
                        <a:latin typeface="Arial" panose="020B0604020202020204" pitchFamily="34" charset="0"/>
                        <a:ea typeface="+mn-ea"/>
                        <a:cs typeface="Arial" panose="020B0604020202020204" pitchFamily="34" charset="0"/>
                      </a:endParaRPr>
                    </a:p>
                    <a:p>
                      <a:pPr marL="355600" lvl="3" indent="-355600" algn="just">
                        <a:buFont typeface="+mj-lt"/>
                        <a:buAutoNum type="alphaLcPeriod"/>
                      </a:pPr>
                      <a:r>
                        <a:rPr lang="en-US" sz="1400" dirty="0">
                          <a:latin typeface="Arial" panose="020B0604020202020204" pitchFamily="34" charset="0"/>
                          <a:cs typeface="Arial" panose="020B0604020202020204" pitchFamily="34" charset="0"/>
                        </a:rPr>
                        <a:t>Purchase of capital assets relates to delays in in procuring of ICT equipment to enhance the virtual training platform, caused by the COVID</a:t>
                      </a:r>
                      <a:r>
                        <a:rPr lang="en-US" sz="1400" baseline="0" dirty="0">
                          <a:latin typeface="Arial" panose="020B0604020202020204" pitchFamily="34" charset="0"/>
                          <a:cs typeface="Arial" panose="020B0604020202020204" pitchFamily="34" charset="0"/>
                        </a:rPr>
                        <a:t>-19 lockdown restrictions.</a:t>
                      </a:r>
                      <a:endParaRPr lang="en-GB" sz="140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322996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61</a:t>
            </a:fld>
            <a:endParaRPr lang="en-US"/>
          </a:p>
        </p:txBody>
      </p:sp>
      <p:sp>
        <p:nvSpPr>
          <p:cNvPr id="3" name="Subtitle 2"/>
          <p:cNvSpPr txBox="1">
            <a:spLocks/>
          </p:cNvSpPr>
          <p:nvPr/>
        </p:nvSpPr>
        <p:spPr>
          <a:xfrm>
            <a:off x="1701504" y="2789959"/>
            <a:ext cx="5754869" cy="1371600"/>
          </a:xfrm>
          <a:prstGeom prst="rect">
            <a:avLst/>
          </a:prstGeom>
          <a:solidFill>
            <a:schemeClr val="tx2">
              <a:lumMod val="40000"/>
              <a:lumOff val="60000"/>
            </a:schemeClr>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800" b="1" dirty="0">
              <a:latin typeface="Avenir Black"/>
              <a:cs typeface="Avenir Black"/>
            </a:endParaRPr>
          </a:p>
          <a:p>
            <a:pPr marL="0" indent="0" algn="ctr">
              <a:buNone/>
            </a:pPr>
            <a:r>
              <a:rPr lang="en-US" altLang="en-US" sz="2100" b="1" dirty="0">
                <a:latin typeface="Arial" panose="020B0604020202020204" pitchFamily="34" charset="0"/>
                <a:cs typeface="Arial" panose="020B0604020202020204" pitchFamily="34" charset="0"/>
              </a:rPr>
              <a:t>QUARTER 2 (2021/22 FY)</a:t>
            </a:r>
          </a:p>
          <a:p>
            <a:pPr marL="0" indent="0" algn="ctr">
              <a:buNone/>
            </a:pPr>
            <a:r>
              <a:rPr lang="en-US" altLang="en-US" sz="2100" b="1" dirty="0">
                <a:latin typeface="Arial" panose="020B0604020202020204" pitchFamily="34" charset="0"/>
                <a:cs typeface="Arial" panose="020B0604020202020204" pitchFamily="34" charset="0"/>
              </a:rPr>
              <a:t>FINANCIAL INFORMATION</a:t>
            </a:r>
            <a:endParaRPr lang="en-US" sz="2100" b="1" dirty="0">
              <a:latin typeface="Avenir Black"/>
              <a:cs typeface="Avenir Black"/>
            </a:endParaRPr>
          </a:p>
        </p:txBody>
      </p:sp>
    </p:spTree>
    <p:extLst>
      <p:ext uri="{BB962C8B-B14F-4D97-AF65-F5344CB8AC3E}">
        <p14:creationId xmlns:p14="http://schemas.microsoft.com/office/powerpoint/2010/main" xmlns="" val="7410798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62</a:t>
            </a:fld>
            <a:endParaRPr lang="en-US"/>
          </a:p>
        </p:txBody>
      </p:sp>
      <p:graphicFrame>
        <p:nvGraphicFramePr>
          <p:cNvPr id="9" name="Table 8"/>
          <p:cNvGraphicFramePr>
            <a:graphicFrameLocks noGrp="1"/>
          </p:cNvGraphicFramePr>
          <p:nvPr/>
        </p:nvGraphicFramePr>
        <p:xfrm>
          <a:off x="561704" y="1274618"/>
          <a:ext cx="8210006" cy="5059700"/>
        </p:xfrm>
        <a:graphic>
          <a:graphicData uri="http://schemas.openxmlformats.org/drawingml/2006/table">
            <a:tbl>
              <a:tblPr firstRow="1" bandRow="1">
                <a:tableStyleId>{5C22544A-7EE6-4342-B048-85BDC9FD1C3A}</a:tableStyleId>
              </a:tblPr>
              <a:tblGrid>
                <a:gridCol w="2617635">
                  <a:extLst>
                    <a:ext uri="{9D8B030D-6E8A-4147-A177-3AD203B41FA5}">
                      <a16:colId xmlns:a16="http://schemas.microsoft.com/office/drawing/2014/main" xmlns="" val="2211659442"/>
                    </a:ext>
                  </a:extLst>
                </a:gridCol>
                <a:gridCol w="1168202">
                  <a:extLst>
                    <a:ext uri="{9D8B030D-6E8A-4147-A177-3AD203B41FA5}">
                      <a16:colId xmlns:a16="http://schemas.microsoft.com/office/drawing/2014/main" xmlns="" val="258968250"/>
                    </a:ext>
                  </a:extLst>
                </a:gridCol>
                <a:gridCol w="1160990">
                  <a:extLst>
                    <a:ext uri="{9D8B030D-6E8A-4147-A177-3AD203B41FA5}">
                      <a16:colId xmlns:a16="http://schemas.microsoft.com/office/drawing/2014/main" xmlns="" val="2029019806"/>
                    </a:ext>
                  </a:extLst>
                </a:gridCol>
                <a:gridCol w="1156038">
                  <a:extLst>
                    <a:ext uri="{9D8B030D-6E8A-4147-A177-3AD203B41FA5}">
                      <a16:colId xmlns:a16="http://schemas.microsoft.com/office/drawing/2014/main" xmlns="" val="2575528084"/>
                    </a:ext>
                  </a:extLst>
                </a:gridCol>
                <a:gridCol w="1475034">
                  <a:extLst>
                    <a:ext uri="{9D8B030D-6E8A-4147-A177-3AD203B41FA5}">
                      <a16:colId xmlns:a16="http://schemas.microsoft.com/office/drawing/2014/main" xmlns="" val="1839192749"/>
                    </a:ext>
                  </a:extLst>
                </a:gridCol>
                <a:gridCol w="632107">
                  <a:extLst>
                    <a:ext uri="{9D8B030D-6E8A-4147-A177-3AD203B41FA5}">
                      <a16:colId xmlns:a16="http://schemas.microsoft.com/office/drawing/2014/main" xmlns="" val="4220662115"/>
                    </a:ext>
                  </a:extLst>
                </a:gridCol>
              </a:tblGrid>
              <a:tr h="304735">
                <a:tc>
                  <a:txBody>
                    <a:bodyPr/>
                    <a:lstStyle/>
                    <a:p>
                      <a:r>
                        <a:rPr lang="en-ZA" sz="1150" dirty="0">
                          <a:latin typeface="Arial" panose="020B0604020202020204" pitchFamily="34" charset="0"/>
                          <a:cs typeface="Arial" panose="020B0604020202020204" pitchFamily="34" charset="0"/>
                        </a:rPr>
                        <a:t>DETAILS</a:t>
                      </a:r>
                    </a:p>
                  </a:txBody>
                  <a:tcPr marL="51435" marR="51435" marT="25718" marB="25718"/>
                </a:tc>
                <a:tc>
                  <a:txBody>
                    <a:bodyPr/>
                    <a:lstStyle/>
                    <a:p>
                      <a:pPr algn="ctr"/>
                      <a:r>
                        <a:rPr lang="en-ZA" sz="1150" dirty="0">
                          <a:latin typeface="Arial" panose="020B0604020202020204" pitchFamily="34" charset="0"/>
                          <a:cs typeface="Arial" panose="020B0604020202020204" pitchFamily="34" charset="0"/>
                        </a:rPr>
                        <a:t>ANNUAL BUDGET</a:t>
                      </a:r>
                    </a:p>
                  </a:txBody>
                  <a:tcPr marL="51435" marR="51435" marT="25718" marB="25718"/>
                </a:tc>
                <a:tc>
                  <a:txBody>
                    <a:bodyPr/>
                    <a:lstStyle/>
                    <a:p>
                      <a:pPr algn="ctr"/>
                      <a:r>
                        <a:rPr lang="en-ZA" sz="1150" dirty="0">
                          <a:latin typeface="Arial" panose="020B0604020202020204" pitchFamily="34" charset="0"/>
                          <a:cs typeface="Arial" panose="020B0604020202020204" pitchFamily="34" charset="0"/>
                        </a:rPr>
                        <a:t>Q2 BUDGET</a:t>
                      </a:r>
                    </a:p>
                  </a:txBody>
                  <a:tcPr marL="51435" marR="51435" marT="25718" marB="25718"/>
                </a:tc>
                <a:tc>
                  <a:txBody>
                    <a:bodyPr/>
                    <a:lstStyle/>
                    <a:p>
                      <a:pPr algn="ctr"/>
                      <a:r>
                        <a:rPr lang="en-ZA" sz="1150" dirty="0">
                          <a:latin typeface="Arial" panose="020B0604020202020204" pitchFamily="34" charset="0"/>
                          <a:cs typeface="Arial" panose="020B0604020202020204" pitchFamily="34" charset="0"/>
                        </a:rPr>
                        <a:t>Q2</a:t>
                      </a:r>
                      <a:r>
                        <a:rPr lang="en-ZA" sz="1150" baseline="0" dirty="0">
                          <a:latin typeface="Arial" panose="020B0604020202020204" pitchFamily="34" charset="0"/>
                          <a:cs typeface="Arial" panose="020B0604020202020204" pitchFamily="34" charset="0"/>
                        </a:rPr>
                        <a:t> </a:t>
                      </a:r>
                      <a:r>
                        <a:rPr lang="en-ZA" sz="1150" dirty="0">
                          <a:latin typeface="Arial" panose="020B0604020202020204" pitchFamily="34" charset="0"/>
                          <a:cs typeface="Arial" panose="020B0604020202020204" pitchFamily="34" charset="0"/>
                        </a:rPr>
                        <a:t> EXPENDITURE</a:t>
                      </a:r>
                    </a:p>
                  </a:txBody>
                  <a:tcPr marL="51435" marR="51435" marT="25718" marB="25718"/>
                </a:tc>
                <a:tc gridSpan="2">
                  <a:txBody>
                    <a:bodyPr/>
                    <a:lstStyle/>
                    <a:p>
                      <a:pPr algn="ctr"/>
                      <a:r>
                        <a:rPr lang="en-ZA" sz="1150" dirty="0">
                          <a:latin typeface="Arial" panose="020B0604020202020204" pitchFamily="34" charset="0"/>
                          <a:cs typeface="Arial" panose="020B0604020202020204" pitchFamily="34" charset="0"/>
                        </a:rPr>
                        <a:t>UNDER/(</a:t>
                      </a:r>
                      <a:r>
                        <a:rPr lang="en-ZA" sz="1150" dirty="0">
                          <a:solidFill>
                            <a:srgbClr val="FF0000"/>
                          </a:solidFill>
                          <a:latin typeface="Arial" panose="020B0604020202020204" pitchFamily="34" charset="0"/>
                          <a:cs typeface="Arial" panose="020B0604020202020204" pitchFamily="34" charset="0"/>
                        </a:rPr>
                        <a:t>OVERSPENDING</a:t>
                      </a:r>
                      <a:r>
                        <a:rPr lang="en-ZA" sz="1150" dirty="0">
                          <a:latin typeface="Arial" panose="020B0604020202020204" pitchFamily="34" charset="0"/>
                          <a:cs typeface="Arial" panose="020B0604020202020204" pitchFamily="34" charset="0"/>
                        </a:rPr>
                        <a:t>)</a:t>
                      </a:r>
                    </a:p>
                  </a:txBody>
                  <a:tcPr marL="51435" marR="51435" marT="25718" marB="25718"/>
                </a:tc>
                <a:tc hMerge="1">
                  <a:txBody>
                    <a:bodyPr/>
                    <a:lstStyle/>
                    <a:p>
                      <a:endParaRPr lang="en-ZA" dirty="0"/>
                    </a:p>
                  </a:txBody>
                  <a:tcPr/>
                </a:tc>
                <a:extLst>
                  <a:ext uri="{0D108BD9-81ED-4DB2-BD59-A6C34878D82A}">
                    <a16:rowId xmlns:a16="http://schemas.microsoft.com/office/drawing/2014/main" xmlns="" val="3374437478"/>
                  </a:ext>
                </a:extLst>
              </a:tr>
              <a:tr h="178241">
                <a:tc>
                  <a:txBody>
                    <a:bodyPr/>
                    <a:lstStyle/>
                    <a:p>
                      <a:r>
                        <a:rPr lang="en-ZA" sz="1150" b="1" dirty="0">
                          <a:latin typeface="Arial" panose="020B0604020202020204" pitchFamily="34" charset="0"/>
                          <a:cs typeface="Arial" panose="020B0604020202020204" pitchFamily="34" charset="0"/>
                        </a:rPr>
                        <a:t>PROGRAMME</a:t>
                      </a: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50" b="1" dirty="0">
                          <a:latin typeface="Arial" panose="020B0604020202020204" pitchFamily="34" charset="0"/>
                          <a:cs typeface="Arial" panose="020B0604020202020204" pitchFamily="34" charset="0"/>
                        </a:rPr>
                        <a:t>R’000</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R’000</a:t>
                      </a: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1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R’000</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a:t>
                      </a:r>
                    </a:p>
                  </a:txBody>
                  <a:tcPr marL="51435" marR="51435" marT="25718" marB="25718"/>
                </a:tc>
                <a:extLst>
                  <a:ext uri="{0D108BD9-81ED-4DB2-BD59-A6C34878D82A}">
                    <a16:rowId xmlns:a16="http://schemas.microsoft.com/office/drawing/2014/main" xmlns="" val="4038752044"/>
                  </a:ext>
                </a:extLst>
              </a:tr>
              <a:tr h="187369">
                <a:tc>
                  <a:txBody>
                    <a:bodyPr/>
                    <a:lstStyle/>
                    <a:p>
                      <a:r>
                        <a:rPr lang="en-ZA" sz="1150" dirty="0">
                          <a:latin typeface="Arial" panose="020B0604020202020204" pitchFamily="34" charset="0"/>
                          <a:cs typeface="Arial" panose="020B0604020202020204" pitchFamily="34" charset="0"/>
                        </a:rPr>
                        <a:t>Administration</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229</a:t>
                      </a:r>
                      <a:r>
                        <a:rPr lang="en-ZA" sz="1150" kern="1200" baseline="0" dirty="0">
                          <a:solidFill>
                            <a:schemeClr val="dk1"/>
                          </a:solidFill>
                          <a:latin typeface="Arial" panose="020B0604020202020204" pitchFamily="34" charset="0"/>
                          <a:ea typeface="+mn-ea"/>
                          <a:cs typeface="Arial" panose="020B0604020202020204" pitchFamily="34" charset="0"/>
                        </a:rPr>
                        <a:t> 328</a:t>
                      </a:r>
                      <a:endParaRPr lang="en-ZA" sz="1150" kern="1200" dirty="0">
                        <a:solidFill>
                          <a:schemeClr val="dk1"/>
                        </a:solidFill>
                        <a:latin typeface="Arial" panose="020B0604020202020204" pitchFamily="34" charset="0"/>
                        <a:ea typeface="+mn-ea"/>
                        <a:cs typeface="Arial" panose="020B0604020202020204" pitchFamily="34" charset="0"/>
                      </a:endParaRP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44 740</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59 887</a:t>
                      </a:r>
                    </a:p>
                  </a:txBody>
                  <a:tcPr marL="4286" marR="4286" marT="4286" marB="0"/>
                </a:tc>
                <a:tc>
                  <a:txBody>
                    <a:bodyPr/>
                    <a:lstStyle/>
                    <a:p>
                      <a:pPr marL="0" algn="r" defTabSz="914400" rtl="0" eaLnBrk="1" fontAlgn="t" latinLnBrk="0" hangingPunct="1"/>
                      <a:r>
                        <a:rPr lang="en-ZA" sz="1150" kern="1200" dirty="0">
                          <a:solidFill>
                            <a:srgbClr val="FF0000"/>
                          </a:solidFill>
                          <a:latin typeface="Arial" panose="020B0604020202020204" pitchFamily="34" charset="0"/>
                          <a:ea typeface="+mn-ea"/>
                          <a:cs typeface="Arial" panose="020B0604020202020204" pitchFamily="34" charset="0"/>
                        </a:rPr>
                        <a:t>(15 147)</a:t>
                      </a:r>
                    </a:p>
                  </a:txBody>
                  <a:tcPr marL="4286" marR="4286" marT="4286" marB="0"/>
                </a:tc>
                <a:tc>
                  <a:txBody>
                    <a:bodyPr/>
                    <a:lstStyle/>
                    <a:p>
                      <a:pPr algn="r"/>
                      <a:r>
                        <a:rPr lang="en-ZA" sz="1150" dirty="0">
                          <a:solidFill>
                            <a:srgbClr val="FF0000"/>
                          </a:solidFill>
                          <a:latin typeface="Arial" panose="020B0604020202020204" pitchFamily="34" charset="0"/>
                          <a:cs typeface="Arial" panose="020B0604020202020204" pitchFamily="34" charset="0"/>
                        </a:rPr>
                        <a:t>(34)</a:t>
                      </a:r>
                    </a:p>
                  </a:txBody>
                  <a:tcPr marL="51435" marR="51435" marT="25718" marB="25718"/>
                </a:tc>
                <a:extLst>
                  <a:ext uri="{0D108BD9-81ED-4DB2-BD59-A6C34878D82A}">
                    <a16:rowId xmlns:a16="http://schemas.microsoft.com/office/drawing/2014/main" xmlns="" val="2723966549"/>
                  </a:ext>
                </a:extLst>
              </a:tr>
              <a:tr h="178241">
                <a:tc>
                  <a:txBody>
                    <a:bodyPr/>
                    <a:lstStyle/>
                    <a:p>
                      <a:r>
                        <a:rPr lang="en-ZA" sz="1150" dirty="0">
                          <a:latin typeface="Arial" panose="020B0604020202020204" pitchFamily="34" charset="0"/>
                          <a:cs typeface="Arial" panose="020B0604020202020204" pitchFamily="34" charset="0"/>
                        </a:rPr>
                        <a:t>Superior Court Services</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919 125</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231 239</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231 623</a:t>
                      </a:r>
                    </a:p>
                  </a:txBody>
                  <a:tcPr marL="4286" marR="4286" marT="4286" marB="0"/>
                </a:tc>
                <a:tc>
                  <a:txBody>
                    <a:bodyPr/>
                    <a:lstStyle/>
                    <a:p>
                      <a:pPr marL="0" algn="r" defTabSz="914400" rtl="0" eaLnBrk="1" fontAlgn="t" latinLnBrk="0" hangingPunct="1"/>
                      <a:r>
                        <a:rPr lang="en-ZA" sz="1150" kern="1200" dirty="0">
                          <a:solidFill>
                            <a:srgbClr val="FF0000"/>
                          </a:solidFill>
                          <a:latin typeface="Arial" panose="020B0604020202020204" pitchFamily="34" charset="0"/>
                          <a:ea typeface="+mn-ea"/>
                          <a:cs typeface="Arial" panose="020B0604020202020204" pitchFamily="34" charset="0"/>
                        </a:rPr>
                        <a:t>(384)</a:t>
                      </a:r>
                    </a:p>
                  </a:txBody>
                  <a:tcPr marL="4286" marR="4286" marT="4286" marB="0"/>
                </a:tc>
                <a:tc>
                  <a:txBody>
                    <a:bodyPr/>
                    <a:lstStyle/>
                    <a:p>
                      <a:pPr algn="r"/>
                      <a:r>
                        <a:rPr lang="en-ZA" sz="1150" dirty="0">
                          <a:solidFill>
                            <a:srgbClr val="FF0000"/>
                          </a:solidFill>
                          <a:latin typeface="Arial" panose="020B0604020202020204" pitchFamily="34" charset="0"/>
                          <a:cs typeface="Arial" panose="020B0604020202020204" pitchFamily="34" charset="0"/>
                        </a:rPr>
                        <a:t>0</a:t>
                      </a:r>
                    </a:p>
                  </a:txBody>
                  <a:tcPr marL="51435" marR="51435" marT="25718" marB="25718"/>
                </a:tc>
                <a:extLst>
                  <a:ext uri="{0D108BD9-81ED-4DB2-BD59-A6C34878D82A}">
                    <a16:rowId xmlns:a16="http://schemas.microsoft.com/office/drawing/2014/main" xmlns="" val="1682381921"/>
                  </a:ext>
                </a:extLst>
              </a:tr>
              <a:tr h="178241">
                <a:tc>
                  <a:txBody>
                    <a:bodyPr/>
                    <a:lstStyle/>
                    <a:p>
                      <a:r>
                        <a:rPr lang="en-ZA" sz="1150" dirty="0">
                          <a:latin typeface="Arial" panose="020B0604020202020204" pitchFamily="34" charset="0"/>
                          <a:cs typeface="Arial" panose="020B0604020202020204" pitchFamily="34" charset="0"/>
                        </a:rPr>
                        <a:t>Judicial Education and Support</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63 383</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15 581</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8 689</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6 892</a:t>
                      </a:r>
                    </a:p>
                  </a:txBody>
                  <a:tcPr marL="4286" marR="4286" marT="4286" marB="0"/>
                </a:tc>
                <a:tc>
                  <a:txBody>
                    <a:bodyPr/>
                    <a:lstStyle/>
                    <a:p>
                      <a:pPr algn="r"/>
                      <a:r>
                        <a:rPr lang="en-ZA" sz="1150" dirty="0">
                          <a:latin typeface="Arial" panose="020B0604020202020204" pitchFamily="34" charset="0"/>
                          <a:cs typeface="Arial" panose="020B0604020202020204" pitchFamily="34" charset="0"/>
                        </a:rPr>
                        <a:t>44</a:t>
                      </a:r>
                    </a:p>
                  </a:txBody>
                  <a:tcPr marL="51435" marR="51435" marT="25718" marB="25718"/>
                </a:tc>
                <a:extLst>
                  <a:ext uri="{0D108BD9-81ED-4DB2-BD59-A6C34878D82A}">
                    <a16:rowId xmlns:a16="http://schemas.microsoft.com/office/drawing/2014/main" xmlns="" val="2770121050"/>
                  </a:ext>
                </a:extLst>
              </a:tr>
              <a:tr h="178241">
                <a:tc>
                  <a:txBody>
                    <a:bodyPr/>
                    <a:lstStyle/>
                    <a:p>
                      <a:r>
                        <a:rPr lang="en-ZA" sz="1150" b="1" dirty="0">
                          <a:latin typeface="Arial" panose="020B0604020202020204" pitchFamily="34" charset="0"/>
                          <a:cs typeface="Arial" panose="020B0604020202020204" pitchFamily="34" charset="0"/>
                        </a:rPr>
                        <a:t>Total Voted</a:t>
                      </a:r>
                    </a:p>
                  </a:txBody>
                  <a:tcPr marL="51435" marR="51435" marT="25718" marB="25718"/>
                </a:tc>
                <a:tc>
                  <a:txBody>
                    <a:bodyPr/>
                    <a:lstStyle/>
                    <a:p>
                      <a:pPr marL="0" algn="r" defTabSz="914400" rtl="0" eaLnBrk="1" fontAlgn="t" latinLnBrk="0" hangingPunct="1"/>
                      <a:r>
                        <a:rPr lang="en-ZA" sz="1150" b="1" kern="1200" dirty="0">
                          <a:solidFill>
                            <a:schemeClr val="dk1"/>
                          </a:solidFill>
                          <a:latin typeface="Arial" panose="020B0604020202020204" pitchFamily="34" charset="0"/>
                          <a:ea typeface="+mn-ea"/>
                          <a:cs typeface="Arial" panose="020B0604020202020204" pitchFamily="34" charset="0"/>
                        </a:rPr>
                        <a:t>1 211 836</a:t>
                      </a:r>
                    </a:p>
                  </a:txBody>
                  <a:tcPr marL="4286" marR="4286" marT="4286" marB="0"/>
                </a:tc>
                <a:tc>
                  <a:txBody>
                    <a:bodyPr/>
                    <a:lstStyle/>
                    <a:p>
                      <a:pPr marL="0" algn="r" defTabSz="914400" rtl="0" eaLnBrk="1" fontAlgn="t" latinLnBrk="0" hangingPunct="1"/>
                      <a:r>
                        <a:rPr lang="en-ZA" sz="1150" b="1" kern="1200" dirty="0">
                          <a:solidFill>
                            <a:schemeClr val="dk1"/>
                          </a:solidFill>
                          <a:latin typeface="Arial" panose="020B0604020202020204" pitchFamily="34" charset="0"/>
                          <a:ea typeface="+mn-ea"/>
                          <a:cs typeface="Arial" panose="020B0604020202020204" pitchFamily="34" charset="0"/>
                        </a:rPr>
                        <a:t>291 560</a:t>
                      </a:r>
                    </a:p>
                  </a:txBody>
                  <a:tcPr marL="4286" marR="4286" marT="4286" marB="0"/>
                </a:tc>
                <a:tc>
                  <a:txBody>
                    <a:bodyPr/>
                    <a:lstStyle/>
                    <a:p>
                      <a:pPr marL="0" algn="r" defTabSz="914400" rtl="0" eaLnBrk="1" fontAlgn="t" latinLnBrk="0" hangingPunct="1"/>
                      <a:r>
                        <a:rPr lang="en-ZA" sz="1150" b="1" kern="1200" dirty="0">
                          <a:solidFill>
                            <a:schemeClr val="dk1"/>
                          </a:solidFill>
                          <a:latin typeface="Arial" panose="020B0604020202020204" pitchFamily="34" charset="0"/>
                          <a:ea typeface="+mn-ea"/>
                          <a:cs typeface="Arial" panose="020B0604020202020204" pitchFamily="34" charset="0"/>
                        </a:rPr>
                        <a:t>300 199</a:t>
                      </a:r>
                    </a:p>
                  </a:txBody>
                  <a:tcPr marL="4286" marR="4286" marT="4286" marB="0"/>
                </a:tc>
                <a:tc>
                  <a:txBody>
                    <a:bodyPr/>
                    <a:lstStyle/>
                    <a:p>
                      <a:pPr marL="0" algn="r" defTabSz="914400" rtl="0" eaLnBrk="1" fontAlgn="t" latinLnBrk="0" hangingPunct="1"/>
                      <a:r>
                        <a:rPr lang="en-ZA" sz="1150" b="1" kern="1200" dirty="0">
                          <a:solidFill>
                            <a:srgbClr val="FF0000"/>
                          </a:solidFill>
                          <a:latin typeface="Arial" panose="020B0604020202020204" pitchFamily="34" charset="0"/>
                          <a:ea typeface="+mn-ea"/>
                          <a:cs typeface="Arial" panose="020B0604020202020204" pitchFamily="34" charset="0"/>
                        </a:rPr>
                        <a:t>(8 639)</a:t>
                      </a:r>
                    </a:p>
                  </a:txBody>
                  <a:tcPr marL="4286" marR="4286" marT="4286" marB="0"/>
                </a:tc>
                <a:tc>
                  <a:txBody>
                    <a:bodyPr/>
                    <a:lstStyle/>
                    <a:p>
                      <a:pPr algn="r"/>
                      <a:r>
                        <a:rPr lang="en-ZA" sz="1150" b="1" dirty="0">
                          <a:solidFill>
                            <a:srgbClr val="FF0000"/>
                          </a:solidFill>
                          <a:latin typeface="Arial" panose="020B0604020202020204" pitchFamily="34" charset="0"/>
                          <a:cs typeface="Arial" panose="020B0604020202020204" pitchFamily="34" charset="0"/>
                        </a:rPr>
                        <a:t>(3)</a:t>
                      </a:r>
                    </a:p>
                  </a:txBody>
                  <a:tcPr marL="51435" marR="51435" marT="25718" marB="25718"/>
                </a:tc>
                <a:extLst>
                  <a:ext uri="{0D108BD9-81ED-4DB2-BD59-A6C34878D82A}">
                    <a16:rowId xmlns:a16="http://schemas.microsoft.com/office/drawing/2014/main" xmlns="" val="3685189773"/>
                  </a:ext>
                </a:extLst>
              </a:tr>
              <a:tr h="178241">
                <a:tc>
                  <a:txBody>
                    <a:bodyPr/>
                    <a:lstStyle/>
                    <a:p>
                      <a:r>
                        <a:rPr lang="en-ZA" sz="1150" dirty="0">
                          <a:latin typeface="Arial" panose="020B0604020202020204" pitchFamily="34" charset="0"/>
                          <a:cs typeface="Arial" panose="020B0604020202020204" pitchFamily="34" charset="0"/>
                        </a:rPr>
                        <a:t>Direct Charges (Judges’ salaries)</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1 118 421</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247 520</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266 414</a:t>
                      </a:r>
                    </a:p>
                  </a:txBody>
                  <a:tcPr marL="51435" marR="51435" marT="25718" marB="25718"/>
                </a:tc>
                <a:tc>
                  <a:txBody>
                    <a:bodyPr/>
                    <a:lstStyle/>
                    <a:p>
                      <a:pPr algn="r"/>
                      <a:r>
                        <a:rPr lang="en-ZA" sz="1150" dirty="0">
                          <a:solidFill>
                            <a:srgbClr val="FF0000"/>
                          </a:solidFill>
                          <a:latin typeface="Arial" panose="020B0604020202020204" pitchFamily="34" charset="0"/>
                          <a:cs typeface="Arial" panose="020B0604020202020204" pitchFamily="34" charset="0"/>
                        </a:rPr>
                        <a:t>(18 894)</a:t>
                      </a:r>
                    </a:p>
                  </a:txBody>
                  <a:tcPr marL="51435" marR="51435" marT="25718" marB="25718"/>
                </a:tc>
                <a:tc>
                  <a:txBody>
                    <a:bodyPr/>
                    <a:lstStyle/>
                    <a:p>
                      <a:pPr algn="r"/>
                      <a:r>
                        <a:rPr lang="en-US" sz="1150" dirty="0">
                          <a:solidFill>
                            <a:srgbClr val="FF0000"/>
                          </a:solidFill>
                          <a:latin typeface="Arial" panose="020B0604020202020204" pitchFamily="34" charset="0"/>
                          <a:cs typeface="Arial" panose="020B0604020202020204" pitchFamily="34" charset="0"/>
                        </a:rPr>
                        <a:t>(8)</a:t>
                      </a:r>
                      <a:endParaRPr lang="en-ZA" sz="1150" dirty="0">
                        <a:solidFill>
                          <a:srgbClr val="FF0000"/>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421189520"/>
                  </a:ext>
                </a:extLst>
              </a:tr>
              <a:tr h="178241">
                <a:tc>
                  <a:txBody>
                    <a:bodyPr/>
                    <a:lstStyle/>
                    <a:p>
                      <a:r>
                        <a:rPr lang="en-ZA" sz="1150" b="1" dirty="0">
                          <a:latin typeface="Arial" panose="020B0604020202020204" pitchFamily="34" charset="0"/>
                          <a:cs typeface="Arial" panose="020B0604020202020204" pitchFamily="34" charset="0"/>
                        </a:rPr>
                        <a:t>TOTAL</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2 330 257</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539 080</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566 613</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(27 533)</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(5)</a:t>
                      </a:r>
                    </a:p>
                  </a:txBody>
                  <a:tcPr marL="51435" marR="51435" marT="25718" marB="25718"/>
                </a:tc>
                <a:extLst>
                  <a:ext uri="{0D108BD9-81ED-4DB2-BD59-A6C34878D82A}">
                    <a16:rowId xmlns:a16="http://schemas.microsoft.com/office/drawing/2014/main" xmlns="" val="3030679407"/>
                  </a:ext>
                </a:extLst>
              </a:tr>
              <a:tr h="178241">
                <a:tc>
                  <a:txBody>
                    <a:bodyPr/>
                    <a:lstStyle/>
                    <a:p>
                      <a:r>
                        <a:rPr lang="en-ZA" sz="1150" b="1" dirty="0">
                          <a:latin typeface="Arial" panose="020B0604020202020204" pitchFamily="34" charset="0"/>
                          <a:cs typeface="Arial" panose="020B0604020202020204" pitchFamily="34" charset="0"/>
                        </a:rPr>
                        <a:t>ECONOMIC CLASSIFICATION</a:t>
                      </a: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tc>
                  <a:txBody>
                    <a:bodyPr/>
                    <a:lstStyle/>
                    <a:p>
                      <a:pPr algn="r"/>
                      <a:endParaRPr lang="en-ZA" sz="1150" b="1"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688738062"/>
                  </a:ext>
                </a:extLst>
              </a:tr>
              <a:tr h="178241">
                <a:tc>
                  <a:txBody>
                    <a:bodyPr/>
                    <a:lstStyle/>
                    <a:p>
                      <a:r>
                        <a:rPr lang="en-ZA" sz="1150" dirty="0">
                          <a:latin typeface="Arial" panose="020B0604020202020204" pitchFamily="34" charset="0"/>
                          <a:cs typeface="Arial" panose="020B0604020202020204" pitchFamily="34" charset="0"/>
                        </a:rPr>
                        <a:t>Compensation of employees</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1 738 900</a:t>
                      </a:r>
                    </a:p>
                  </a:txBody>
                  <a:tcPr marL="51435" marR="51435" marT="25718" marB="25718"/>
                </a:tc>
                <a:tc>
                  <a:txBody>
                    <a:bodyPr/>
                    <a:lstStyle/>
                    <a:p>
                      <a:pPr algn="r"/>
                      <a:r>
                        <a:rPr lang="en-US" sz="1150" dirty="0">
                          <a:latin typeface="Arial" panose="020B0604020202020204" pitchFamily="34" charset="0"/>
                          <a:cs typeface="Arial" panose="020B0604020202020204" pitchFamily="34" charset="0"/>
                        </a:rPr>
                        <a:t>409 256</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US" sz="1150" dirty="0">
                          <a:latin typeface="Arial" panose="020B0604020202020204" pitchFamily="34" charset="0"/>
                          <a:cs typeface="Arial" panose="020B0604020202020204" pitchFamily="34" charset="0"/>
                        </a:rPr>
                        <a:t>451 431</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US" sz="1150" dirty="0">
                          <a:solidFill>
                            <a:srgbClr val="FF0000"/>
                          </a:solidFill>
                          <a:latin typeface="Arial" panose="020B0604020202020204" pitchFamily="34" charset="0"/>
                          <a:cs typeface="Arial" panose="020B0604020202020204" pitchFamily="34" charset="0"/>
                        </a:rPr>
                        <a:t>(42 175)</a:t>
                      </a:r>
                      <a:endParaRPr lang="en-ZA" sz="1150" dirty="0">
                        <a:solidFill>
                          <a:srgbClr val="FF0000"/>
                        </a:solidFill>
                        <a:latin typeface="Arial" panose="020B0604020202020204" pitchFamily="34" charset="0"/>
                        <a:cs typeface="Arial" panose="020B0604020202020204" pitchFamily="34" charset="0"/>
                      </a:endParaRPr>
                    </a:p>
                  </a:txBody>
                  <a:tcPr marL="51435" marR="51435" marT="25718" marB="25718"/>
                </a:tc>
                <a:tc>
                  <a:txBody>
                    <a:bodyPr/>
                    <a:lstStyle/>
                    <a:p>
                      <a:pPr algn="r"/>
                      <a:r>
                        <a:rPr lang="en-US" sz="1150" dirty="0">
                          <a:solidFill>
                            <a:srgbClr val="FF0000"/>
                          </a:solidFill>
                          <a:latin typeface="Arial" panose="020B0604020202020204" pitchFamily="34" charset="0"/>
                          <a:cs typeface="Arial" panose="020B0604020202020204" pitchFamily="34" charset="0"/>
                        </a:rPr>
                        <a:t>(10)</a:t>
                      </a:r>
                      <a:endParaRPr lang="en-ZA" sz="1150" dirty="0">
                        <a:solidFill>
                          <a:srgbClr val="FF0000"/>
                        </a:solidFill>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3175947724"/>
                  </a:ext>
                </a:extLst>
              </a:tr>
              <a:tr h="178241">
                <a:tc>
                  <a:txBody>
                    <a:bodyPr/>
                    <a:lstStyle/>
                    <a:p>
                      <a:pPr lvl="1"/>
                      <a:r>
                        <a:rPr lang="en-ZA" sz="1150" i="1" dirty="0">
                          <a:latin typeface="Arial" panose="020B0604020202020204" pitchFamily="34" charset="0"/>
                          <a:cs typeface="Arial" panose="020B0604020202020204" pitchFamily="34" charset="0"/>
                        </a:rPr>
                        <a:t>Voted (Employees</a:t>
                      </a:r>
                      <a:r>
                        <a:rPr lang="en-ZA" sz="1150" i="1" baseline="0" dirty="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750 090</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185 506</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204 882</a:t>
                      </a:r>
                    </a:p>
                  </a:txBody>
                  <a:tcPr marL="4286" marR="4286" marT="4286" marB="0"/>
                </a:tc>
                <a:tc>
                  <a:txBody>
                    <a:bodyPr/>
                    <a:lstStyle/>
                    <a:p>
                      <a:pPr marL="0" algn="r" defTabSz="914400" rtl="0" eaLnBrk="1" fontAlgn="t" latinLnBrk="0" hangingPunct="1"/>
                      <a:r>
                        <a:rPr lang="en-ZA" sz="1150" i="1" kern="1200" dirty="0">
                          <a:solidFill>
                            <a:srgbClr val="FF0000"/>
                          </a:solidFill>
                          <a:latin typeface="Arial" panose="020B0604020202020204" pitchFamily="34" charset="0"/>
                          <a:ea typeface="+mn-ea"/>
                          <a:cs typeface="Arial" panose="020B0604020202020204" pitchFamily="34" charset="0"/>
                        </a:rPr>
                        <a:t>(19 376)</a:t>
                      </a:r>
                    </a:p>
                  </a:txBody>
                  <a:tcPr marL="4286" marR="4286" marT="4286" marB="0"/>
                </a:tc>
                <a:tc>
                  <a:txBody>
                    <a:bodyPr/>
                    <a:lstStyle/>
                    <a:p>
                      <a:pPr algn="r"/>
                      <a:r>
                        <a:rPr lang="en-ZA" sz="1150" i="1" dirty="0">
                          <a:solidFill>
                            <a:srgbClr val="FF0000"/>
                          </a:solidFill>
                          <a:latin typeface="Arial" panose="020B0604020202020204" pitchFamily="34" charset="0"/>
                          <a:cs typeface="Arial" panose="020B0604020202020204" pitchFamily="34" charset="0"/>
                        </a:rPr>
                        <a:t>(10)</a:t>
                      </a:r>
                    </a:p>
                  </a:txBody>
                  <a:tcPr marL="51435" marR="51435" marT="25718" marB="25718"/>
                </a:tc>
                <a:extLst>
                  <a:ext uri="{0D108BD9-81ED-4DB2-BD59-A6C34878D82A}">
                    <a16:rowId xmlns:a16="http://schemas.microsoft.com/office/drawing/2014/main" xmlns="" val="3626219303"/>
                  </a:ext>
                </a:extLst>
              </a:tr>
              <a:tr h="178241">
                <a:tc>
                  <a:txBody>
                    <a:bodyPr/>
                    <a:lstStyle/>
                    <a:p>
                      <a:pPr lvl="1"/>
                      <a:r>
                        <a:rPr lang="en-ZA" sz="1150" i="1" dirty="0">
                          <a:latin typeface="Arial" panose="020B0604020202020204" pitchFamily="34" charset="0"/>
                          <a:cs typeface="Arial" panose="020B0604020202020204" pitchFamily="34" charset="0"/>
                        </a:rPr>
                        <a:t>Direct charges (Judges’ salaries)</a:t>
                      </a: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988 810</a:t>
                      </a:r>
                    </a:p>
                  </a:txBody>
                  <a:tcPr marL="51435" marR="51435" marT="25718" marB="25718"/>
                </a:tc>
                <a:tc>
                  <a:txBody>
                    <a:bodyPr/>
                    <a:lstStyle/>
                    <a:p>
                      <a:pPr algn="r"/>
                      <a:r>
                        <a:rPr lang="en-ZA" sz="1150" i="1" kern="1200" dirty="0">
                          <a:solidFill>
                            <a:schemeClr val="dk1"/>
                          </a:solidFill>
                          <a:latin typeface="Arial" panose="020B0604020202020204" pitchFamily="34" charset="0"/>
                          <a:ea typeface="+mn-ea"/>
                          <a:cs typeface="Arial" panose="020B0604020202020204" pitchFamily="34" charset="0"/>
                        </a:rPr>
                        <a:t>223 750</a:t>
                      </a:r>
                    </a:p>
                  </a:txBody>
                  <a:tcPr marL="51435" marR="51435" marT="25718" marB="25718"/>
                </a:tc>
                <a:tc>
                  <a:txBody>
                    <a:bodyPr/>
                    <a:lstStyle/>
                    <a:p>
                      <a:pPr algn="r"/>
                      <a:r>
                        <a:rPr lang="en-ZA" sz="1150" i="1" kern="1200" dirty="0">
                          <a:solidFill>
                            <a:schemeClr val="dk1"/>
                          </a:solidFill>
                          <a:latin typeface="Arial" panose="020B0604020202020204" pitchFamily="34" charset="0"/>
                          <a:ea typeface="+mn-ea"/>
                          <a:cs typeface="Arial" panose="020B0604020202020204" pitchFamily="34" charset="0"/>
                        </a:rPr>
                        <a:t>246 549</a:t>
                      </a:r>
                    </a:p>
                  </a:txBody>
                  <a:tcPr marL="51435" marR="51435" marT="25718" marB="25718"/>
                </a:tc>
                <a:tc>
                  <a:txBody>
                    <a:bodyPr/>
                    <a:lstStyle/>
                    <a:p>
                      <a:pPr algn="r"/>
                      <a:r>
                        <a:rPr lang="en-ZA" sz="1150" i="1" kern="1200" dirty="0">
                          <a:solidFill>
                            <a:srgbClr val="FF0000"/>
                          </a:solidFill>
                          <a:latin typeface="Arial" panose="020B0604020202020204" pitchFamily="34" charset="0"/>
                          <a:ea typeface="+mn-ea"/>
                          <a:cs typeface="Arial" panose="020B0604020202020204" pitchFamily="34" charset="0"/>
                        </a:rPr>
                        <a:t>(22 799)</a:t>
                      </a:r>
                    </a:p>
                  </a:txBody>
                  <a:tcPr marL="51435" marR="51435" marT="25718" marB="25718"/>
                </a:tc>
                <a:tc>
                  <a:txBody>
                    <a:bodyPr/>
                    <a:lstStyle/>
                    <a:p>
                      <a:pPr algn="r"/>
                      <a:r>
                        <a:rPr lang="en-ZA" sz="1150" i="1" dirty="0">
                          <a:solidFill>
                            <a:srgbClr val="FF0000"/>
                          </a:solidFill>
                          <a:latin typeface="Arial" panose="020B0604020202020204" pitchFamily="34" charset="0"/>
                          <a:cs typeface="Arial" panose="020B0604020202020204" pitchFamily="34" charset="0"/>
                        </a:rPr>
                        <a:t>(10)</a:t>
                      </a:r>
                    </a:p>
                  </a:txBody>
                  <a:tcPr marL="51435" marR="51435" marT="25718" marB="25718"/>
                </a:tc>
                <a:extLst>
                  <a:ext uri="{0D108BD9-81ED-4DB2-BD59-A6C34878D82A}">
                    <a16:rowId xmlns:a16="http://schemas.microsoft.com/office/drawing/2014/main" xmlns="" val="1108109375"/>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Goods and services</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351 398</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77 288</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65 231</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12 057</a:t>
                      </a:r>
                    </a:p>
                  </a:txBody>
                  <a:tcPr marL="4286" marR="4286" marT="4286" marB="0"/>
                </a:tc>
                <a:tc>
                  <a:txBody>
                    <a:bodyPr/>
                    <a:lstStyle/>
                    <a:p>
                      <a:pPr algn="r"/>
                      <a:r>
                        <a:rPr lang="en-ZA" sz="1150" dirty="0">
                          <a:latin typeface="Arial" panose="020B0604020202020204" pitchFamily="34" charset="0"/>
                          <a:cs typeface="Arial" panose="020B0604020202020204" pitchFamily="34" charset="0"/>
                        </a:rPr>
                        <a:t>16</a:t>
                      </a:r>
                    </a:p>
                  </a:txBody>
                  <a:tcPr marL="51435" marR="51435" marT="25718" marB="25718"/>
                </a:tc>
                <a:extLst>
                  <a:ext uri="{0D108BD9-81ED-4DB2-BD59-A6C34878D82A}">
                    <a16:rowId xmlns:a16="http://schemas.microsoft.com/office/drawing/2014/main" xmlns="" val="1482857081"/>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Interest on land and rent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extLst>
                  <a:ext uri="{0D108BD9-81ED-4DB2-BD59-A6C34878D82A}">
                    <a16:rowId xmlns:a16="http://schemas.microsoft.com/office/drawing/2014/main" xmlns="" val="2901717114"/>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Transfers and subsidies</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131 024</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24 038</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22 564</a:t>
                      </a:r>
                    </a:p>
                  </a:txBody>
                  <a:tcPr marL="51435" marR="51435" marT="25718" marB="25718"/>
                </a:tc>
                <a:tc>
                  <a:txBody>
                    <a:bodyPr/>
                    <a:lstStyle/>
                    <a:p>
                      <a:pPr algn="r"/>
                      <a:r>
                        <a:rPr lang="en-ZA" sz="1150" dirty="0">
                          <a:solidFill>
                            <a:schemeClr val="tx1"/>
                          </a:solidFill>
                          <a:latin typeface="Arial" panose="020B0604020202020204" pitchFamily="34" charset="0"/>
                          <a:cs typeface="Arial" panose="020B0604020202020204" pitchFamily="34" charset="0"/>
                        </a:rPr>
                        <a:t>1 474</a:t>
                      </a:r>
                    </a:p>
                  </a:txBody>
                  <a:tcPr marL="51435" marR="51435" marT="25718" marB="25718"/>
                </a:tc>
                <a:tc>
                  <a:txBody>
                    <a:bodyPr/>
                    <a:lstStyle/>
                    <a:p>
                      <a:pPr algn="r"/>
                      <a:r>
                        <a:rPr lang="en-ZA" sz="1150" dirty="0">
                          <a:solidFill>
                            <a:schemeClr val="tx1"/>
                          </a:solidFill>
                          <a:latin typeface="Arial" panose="020B0604020202020204" pitchFamily="34" charset="0"/>
                          <a:cs typeface="Arial" panose="020B0604020202020204" pitchFamily="34" charset="0"/>
                        </a:rPr>
                        <a:t>6</a:t>
                      </a:r>
                    </a:p>
                  </a:txBody>
                  <a:tcPr marL="51435" marR="51435" marT="25718" marB="25718"/>
                </a:tc>
                <a:extLst>
                  <a:ext uri="{0D108BD9-81ED-4DB2-BD59-A6C34878D82A}">
                    <a16:rowId xmlns:a16="http://schemas.microsoft.com/office/drawing/2014/main" xmlns="" val="4232817913"/>
                  </a:ext>
                </a:extLst>
              </a:tr>
              <a:tr h="178241">
                <a:tc>
                  <a:txBody>
                    <a:bodyPr/>
                    <a:lstStyle/>
                    <a:p>
                      <a:pPr lvl="1"/>
                      <a:r>
                        <a:rPr lang="en-ZA" sz="1150" i="1" dirty="0">
                          <a:latin typeface="Arial" panose="020B0604020202020204" pitchFamily="34" charset="0"/>
                          <a:cs typeface="Arial" panose="020B0604020202020204" pitchFamily="34" charset="0"/>
                        </a:rPr>
                        <a:t>Voted (Employees</a:t>
                      </a:r>
                      <a:r>
                        <a:rPr lang="en-ZA" sz="1150" i="1" baseline="0" dirty="0">
                          <a:latin typeface="Arial" panose="020B0604020202020204" pitchFamily="34" charset="0"/>
                          <a:cs typeface="Arial" panose="020B0604020202020204" pitchFamily="34" charset="0"/>
                        </a:rPr>
                        <a:t>)</a:t>
                      </a:r>
                      <a:endParaRPr lang="en-ZA" sz="1150" i="1" dirty="0">
                        <a:latin typeface="Arial" panose="020B0604020202020204" pitchFamily="34" charset="0"/>
                        <a:cs typeface="Arial" panose="020B0604020202020204" pitchFamily="34" charset="0"/>
                      </a:endParaRPr>
                    </a:p>
                  </a:txBody>
                  <a:tcPr marL="51435" marR="51435" marT="25718" marB="25718"/>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1 413</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268</a:t>
                      </a:r>
                    </a:p>
                  </a:txBody>
                  <a:tcPr marL="4286" marR="4286" marT="4286" marB="0"/>
                </a:tc>
                <a:tc>
                  <a:txBody>
                    <a:bodyPr/>
                    <a:lstStyle/>
                    <a:p>
                      <a:pPr marL="0" algn="r" defTabSz="914400" rtl="0" eaLnBrk="1" fontAlgn="t" latinLnBrk="0" hangingPunct="1"/>
                      <a:r>
                        <a:rPr lang="en-ZA" sz="1150" i="1" kern="1200" dirty="0">
                          <a:solidFill>
                            <a:schemeClr val="dk1"/>
                          </a:solidFill>
                          <a:latin typeface="Arial" panose="020B0604020202020204" pitchFamily="34" charset="0"/>
                          <a:ea typeface="+mn-ea"/>
                          <a:cs typeface="Arial" panose="020B0604020202020204" pitchFamily="34" charset="0"/>
                        </a:rPr>
                        <a:t>2 698</a:t>
                      </a:r>
                    </a:p>
                  </a:txBody>
                  <a:tcPr marL="4286" marR="4286" marT="4286" marB="0"/>
                </a:tc>
                <a:tc>
                  <a:txBody>
                    <a:bodyPr/>
                    <a:lstStyle/>
                    <a:p>
                      <a:pPr marL="0" algn="r" defTabSz="914400" rtl="0" eaLnBrk="1" fontAlgn="t" latinLnBrk="0" hangingPunct="1"/>
                      <a:r>
                        <a:rPr lang="en-ZA" sz="1150" i="1" kern="1200" dirty="0">
                          <a:solidFill>
                            <a:srgbClr val="FF0000"/>
                          </a:solidFill>
                          <a:latin typeface="Arial" panose="020B0604020202020204" pitchFamily="34" charset="0"/>
                          <a:ea typeface="+mn-ea"/>
                          <a:cs typeface="Arial" panose="020B0604020202020204" pitchFamily="34" charset="0"/>
                        </a:rPr>
                        <a:t>(2 430)</a:t>
                      </a:r>
                    </a:p>
                  </a:txBody>
                  <a:tcPr marL="4286" marR="4286" marT="4286" marB="0"/>
                </a:tc>
                <a:tc>
                  <a:txBody>
                    <a:bodyPr/>
                    <a:lstStyle/>
                    <a:p>
                      <a:pPr algn="r"/>
                      <a:r>
                        <a:rPr lang="en-ZA" sz="1150" i="1" dirty="0">
                          <a:solidFill>
                            <a:srgbClr val="FF0000"/>
                          </a:solidFill>
                          <a:latin typeface="Arial" panose="020B0604020202020204" pitchFamily="34" charset="0"/>
                          <a:cs typeface="Arial" panose="020B0604020202020204" pitchFamily="34" charset="0"/>
                        </a:rPr>
                        <a:t>(907)</a:t>
                      </a:r>
                    </a:p>
                  </a:txBody>
                  <a:tcPr marL="51435" marR="51435" marT="25718" marB="25718"/>
                </a:tc>
                <a:extLst>
                  <a:ext uri="{0D108BD9-81ED-4DB2-BD59-A6C34878D82A}">
                    <a16:rowId xmlns:a16="http://schemas.microsoft.com/office/drawing/2014/main" xmlns="" val="1495136376"/>
                  </a:ext>
                </a:extLst>
              </a:tr>
              <a:tr h="178241">
                <a:tc>
                  <a:txBody>
                    <a:bodyPr/>
                    <a:lstStyle/>
                    <a:p>
                      <a:pPr lvl="1"/>
                      <a:r>
                        <a:rPr lang="en-ZA" sz="1150" i="1" dirty="0">
                          <a:latin typeface="Arial" panose="020B0604020202020204" pitchFamily="34" charset="0"/>
                          <a:cs typeface="Arial" panose="020B0604020202020204" pitchFamily="34" charset="0"/>
                        </a:rPr>
                        <a:t>Direct charges (Judges’ salaries)</a:t>
                      </a:r>
                    </a:p>
                  </a:txBody>
                  <a:tcPr marL="51435" marR="51435" marT="25718" marB="25718"/>
                </a:tc>
                <a:tc>
                  <a:txBody>
                    <a:bodyPr/>
                    <a:lstStyle/>
                    <a:p>
                      <a:pPr algn="r"/>
                      <a:r>
                        <a:rPr lang="en-ZA" sz="1150" i="1" dirty="0">
                          <a:latin typeface="Arial" panose="020B0604020202020204" pitchFamily="34" charset="0"/>
                          <a:cs typeface="Arial" panose="020B0604020202020204" pitchFamily="34" charset="0"/>
                        </a:rPr>
                        <a:t>129 611</a:t>
                      </a:r>
                    </a:p>
                  </a:txBody>
                  <a:tcPr marL="51435" marR="51435" marT="25718" marB="25718"/>
                </a:tc>
                <a:tc>
                  <a:txBody>
                    <a:bodyPr/>
                    <a:lstStyle/>
                    <a:p>
                      <a:pPr algn="r"/>
                      <a:r>
                        <a:rPr lang="en-ZA" sz="1150" i="1" dirty="0">
                          <a:latin typeface="Arial" panose="020B0604020202020204" pitchFamily="34" charset="0"/>
                          <a:cs typeface="Arial" panose="020B0604020202020204" pitchFamily="34" charset="0"/>
                        </a:rPr>
                        <a:t>23 770</a:t>
                      </a:r>
                    </a:p>
                  </a:txBody>
                  <a:tcPr marL="51435" marR="51435" marT="25718" marB="25718"/>
                </a:tc>
                <a:tc>
                  <a:txBody>
                    <a:bodyPr/>
                    <a:lstStyle/>
                    <a:p>
                      <a:pPr algn="r"/>
                      <a:r>
                        <a:rPr lang="en-ZA" sz="1150" i="1" dirty="0">
                          <a:latin typeface="Arial" panose="020B0604020202020204" pitchFamily="34" charset="0"/>
                          <a:cs typeface="Arial" panose="020B0604020202020204" pitchFamily="34" charset="0"/>
                        </a:rPr>
                        <a:t>19 866</a:t>
                      </a:r>
                    </a:p>
                  </a:txBody>
                  <a:tcPr marL="51435" marR="51435" marT="25718" marB="25718"/>
                </a:tc>
                <a:tc>
                  <a:txBody>
                    <a:bodyPr/>
                    <a:lstStyle/>
                    <a:p>
                      <a:pPr algn="r"/>
                      <a:r>
                        <a:rPr lang="en-ZA" sz="1150" i="1" dirty="0">
                          <a:solidFill>
                            <a:schemeClr val="tx1"/>
                          </a:solidFill>
                          <a:latin typeface="Arial" panose="020B0604020202020204" pitchFamily="34" charset="0"/>
                          <a:cs typeface="Arial" panose="020B0604020202020204" pitchFamily="34" charset="0"/>
                        </a:rPr>
                        <a:t>3 904</a:t>
                      </a:r>
                    </a:p>
                  </a:txBody>
                  <a:tcPr marL="51435" marR="51435" marT="25718" marB="25718"/>
                </a:tc>
                <a:tc>
                  <a:txBody>
                    <a:bodyPr/>
                    <a:lstStyle/>
                    <a:p>
                      <a:pPr algn="r"/>
                      <a:r>
                        <a:rPr lang="en-ZA" sz="1150" i="1" dirty="0">
                          <a:solidFill>
                            <a:schemeClr val="tx1"/>
                          </a:solidFill>
                          <a:latin typeface="Arial" panose="020B0604020202020204" pitchFamily="34" charset="0"/>
                          <a:cs typeface="Arial" panose="020B0604020202020204" pitchFamily="34" charset="0"/>
                        </a:rPr>
                        <a:t>16</a:t>
                      </a:r>
                    </a:p>
                  </a:txBody>
                  <a:tcPr marL="51435" marR="51435" marT="25718" marB="25718"/>
                </a:tc>
                <a:extLst>
                  <a:ext uri="{0D108BD9-81ED-4DB2-BD59-A6C34878D82A}">
                    <a16:rowId xmlns:a16="http://schemas.microsoft.com/office/drawing/2014/main" xmlns="" val="3567417807"/>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Purchase of capital assets</a:t>
                      </a:r>
                    </a:p>
                  </a:txBody>
                  <a:tcPr marL="51435" marR="51435" marT="25718" marB="25718"/>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108 935</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28 498</a:t>
                      </a:r>
                    </a:p>
                  </a:txBody>
                  <a:tcPr marL="4286" marR="4286" marT="4286" marB="0"/>
                </a:tc>
                <a:tc>
                  <a:txBody>
                    <a:bodyPr/>
                    <a:lstStyle/>
                    <a:p>
                      <a:pPr marL="0" algn="r" defTabSz="914400" rtl="0" eaLnBrk="1" fontAlgn="t" latinLnBrk="0" hangingPunct="1"/>
                      <a:r>
                        <a:rPr lang="en-ZA" sz="1150" kern="1200" dirty="0">
                          <a:solidFill>
                            <a:schemeClr val="dk1"/>
                          </a:solidFill>
                          <a:latin typeface="Arial" panose="020B0604020202020204" pitchFamily="34" charset="0"/>
                          <a:ea typeface="+mn-ea"/>
                          <a:cs typeface="Arial" panose="020B0604020202020204" pitchFamily="34" charset="0"/>
                        </a:rPr>
                        <a:t>27 387</a:t>
                      </a:r>
                    </a:p>
                  </a:txBody>
                  <a:tcPr marL="4286" marR="4286" marT="4286" marB="0"/>
                </a:tc>
                <a:tc>
                  <a:txBody>
                    <a:bodyPr/>
                    <a:lstStyle/>
                    <a:p>
                      <a:pPr marL="0" algn="r" defTabSz="914400" rtl="0" eaLnBrk="1" fontAlgn="t" latinLnBrk="0" hangingPunct="1"/>
                      <a:r>
                        <a:rPr lang="en-ZA" sz="1150" kern="1200" dirty="0">
                          <a:solidFill>
                            <a:schemeClr val="tx1"/>
                          </a:solidFill>
                          <a:latin typeface="Arial" panose="020B0604020202020204" pitchFamily="34" charset="0"/>
                          <a:ea typeface="+mn-ea"/>
                          <a:cs typeface="Arial" panose="020B0604020202020204" pitchFamily="34" charset="0"/>
                        </a:rPr>
                        <a:t>1 111</a:t>
                      </a:r>
                    </a:p>
                  </a:txBody>
                  <a:tcPr marL="4286" marR="4286" marT="4286" marB="0"/>
                </a:tc>
                <a:tc>
                  <a:txBody>
                    <a:bodyPr/>
                    <a:lstStyle/>
                    <a:p>
                      <a:pPr algn="r"/>
                      <a:r>
                        <a:rPr lang="en-ZA" sz="1150" dirty="0">
                          <a:solidFill>
                            <a:schemeClr val="tx1"/>
                          </a:solidFill>
                          <a:latin typeface="Arial" panose="020B0604020202020204" pitchFamily="34" charset="0"/>
                          <a:cs typeface="Arial" panose="020B0604020202020204" pitchFamily="34" charset="0"/>
                        </a:rPr>
                        <a:t>4</a:t>
                      </a:r>
                    </a:p>
                  </a:txBody>
                  <a:tcPr marL="51435" marR="51435" marT="25718" marB="25718"/>
                </a:tc>
                <a:extLst>
                  <a:ext uri="{0D108BD9-81ED-4DB2-BD59-A6C34878D82A}">
                    <a16:rowId xmlns:a16="http://schemas.microsoft.com/office/drawing/2014/main" xmlns="" val="3387052879"/>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dirty="0">
                          <a:latin typeface="Arial" panose="020B0604020202020204" pitchFamily="34" charset="0"/>
                          <a:cs typeface="Arial" panose="020B0604020202020204" pitchFamily="34" charset="0"/>
                        </a:rPr>
                        <a:t>Payment for financial</a:t>
                      </a:r>
                      <a:r>
                        <a:rPr lang="en-ZA" sz="1150" baseline="0" dirty="0">
                          <a:latin typeface="Arial" panose="020B0604020202020204" pitchFamily="34" charset="0"/>
                          <a:cs typeface="Arial" panose="020B0604020202020204" pitchFamily="34" charset="0"/>
                        </a:rPr>
                        <a:t> assets</a:t>
                      </a:r>
                      <a:endParaRPr lang="en-ZA" sz="1150" dirty="0">
                        <a:latin typeface="Arial" panose="020B0604020202020204" pitchFamily="34" charset="0"/>
                        <a:cs typeface="Arial" panose="020B0604020202020204" pitchFamily="34" charset="0"/>
                      </a:endParaRP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tc>
                  <a:txBody>
                    <a:bodyPr/>
                    <a:lstStyle/>
                    <a:p>
                      <a:pPr algn="r"/>
                      <a:r>
                        <a:rPr lang="en-ZA" sz="1150" dirty="0">
                          <a:latin typeface="Arial" panose="020B0604020202020204" pitchFamily="34" charset="0"/>
                          <a:cs typeface="Arial" panose="020B0604020202020204" pitchFamily="34" charset="0"/>
                        </a:rPr>
                        <a:t>-</a:t>
                      </a:r>
                    </a:p>
                  </a:txBody>
                  <a:tcPr marL="51435" marR="51435" marT="25718" marB="25718"/>
                </a:tc>
                <a:extLst>
                  <a:ext uri="{0D108BD9-81ED-4DB2-BD59-A6C34878D82A}">
                    <a16:rowId xmlns:a16="http://schemas.microsoft.com/office/drawing/2014/main" xmlns="" val="2030567442"/>
                  </a:ext>
                </a:extLst>
              </a:tr>
              <a:tr h="17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150" b="1" dirty="0">
                          <a:latin typeface="Arial" panose="020B0604020202020204" pitchFamily="34" charset="0"/>
                          <a:cs typeface="Arial" panose="020B0604020202020204" pitchFamily="34" charset="0"/>
                        </a:rPr>
                        <a:t>TOTAL</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2 330 257</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539 080</a:t>
                      </a:r>
                    </a:p>
                  </a:txBody>
                  <a:tcPr marL="51435" marR="51435" marT="25718" marB="25718"/>
                </a:tc>
                <a:tc>
                  <a:txBody>
                    <a:bodyPr/>
                    <a:lstStyle/>
                    <a:p>
                      <a:pPr algn="r"/>
                      <a:r>
                        <a:rPr lang="en-ZA" sz="1150" b="1" dirty="0">
                          <a:latin typeface="Arial" panose="020B0604020202020204" pitchFamily="34" charset="0"/>
                          <a:cs typeface="Arial" panose="020B0604020202020204" pitchFamily="34" charset="0"/>
                        </a:rPr>
                        <a:t>566 613</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(27 533)</a:t>
                      </a:r>
                    </a:p>
                  </a:txBody>
                  <a:tcPr marL="51435" marR="51435" marT="25718" marB="25718"/>
                </a:tc>
                <a:tc>
                  <a:txBody>
                    <a:bodyPr/>
                    <a:lstStyle/>
                    <a:p>
                      <a:pPr algn="r"/>
                      <a:r>
                        <a:rPr lang="en-ZA" sz="1150" b="1" dirty="0">
                          <a:solidFill>
                            <a:srgbClr val="FF0000"/>
                          </a:solidFill>
                          <a:latin typeface="Arial" panose="020B0604020202020204" pitchFamily="34" charset="0"/>
                          <a:cs typeface="Arial" panose="020B0604020202020204" pitchFamily="34" charset="0"/>
                        </a:rPr>
                        <a:t>(5)</a:t>
                      </a:r>
                    </a:p>
                  </a:txBody>
                  <a:tcPr marL="51435" marR="51435" marT="25718" marB="25718"/>
                </a:tc>
                <a:extLst>
                  <a:ext uri="{0D108BD9-81ED-4DB2-BD59-A6C34878D82A}">
                    <a16:rowId xmlns:a16="http://schemas.microsoft.com/office/drawing/2014/main" xmlns="" val="578129060"/>
                  </a:ext>
                </a:extLst>
              </a:tr>
            </a:tbl>
          </a:graphicData>
        </a:graphic>
      </p:graphicFrame>
      <p:sp>
        <p:nvSpPr>
          <p:cNvPr id="10" name="Subtitle 2"/>
          <p:cNvSpPr txBox="1">
            <a:spLocks/>
          </p:cNvSpPr>
          <p:nvPr/>
        </p:nvSpPr>
        <p:spPr>
          <a:xfrm>
            <a:off x="561704" y="471744"/>
            <a:ext cx="6773090" cy="635064"/>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FINANCIAL EXPENDITURE REPORT PER PROGRAMME AND ECONOMIC CLASSIFICATION – Q2 (2021/22 FY)</a:t>
            </a:r>
          </a:p>
        </p:txBody>
      </p:sp>
    </p:spTree>
    <p:extLst>
      <p:ext uri="{BB962C8B-B14F-4D97-AF65-F5344CB8AC3E}">
        <p14:creationId xmlns:p14="http://schemas.microsoft.com/office/powerpoint/2010/main" xmlns="" val="2506149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63</a:t>
            </a:fld>
            <a:endParaRPr lang="en-US"/>
          </a:p>
        </p:txBody>
      </p:sp>
      <p:sp>
        <p:nvSpPr>
          <p:cNvPr id="10" name="Subtitle 2"/>
          <p:cNvSpPr txBox="1">
            <a:spLocks/>
          </p:cNvSpPr>
          <p:nvPr/>
        </p:nvSpPr>
        <p:spPr>
          <a:xfrm>
            <a:off x="491186" y="730640"/>
            <a:ext cx="6960359" cy="660009"/>
          </a:xfrm>
          <a:prstGeom prst="rect">
            <a:avLst/>
          </a:prstGeom>
          <a:solidFill>
            <a:schemeClr val="accent1"/>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600" b="1" dirty="0">
                <a:latin typeface="Arial" panose="020B0604020202020204" pitchFamily="34" charset="0"/>
                <a:cs typeface="Arial" panose="020B0604020202020204" pitchFamily="34" charset="0"/>
              </a:rPr>
              <a:t>FINANCIAL EXPENDITURE REPORT PER PROGRAMME AND ECONOMIC CLASSIFICATION (CONTINUES...) – Q2 (2021/22 FY)</a:t>
            </a:r>
          </a:p>
        </p:txBody>
      </p:sp>
      <p:sp>
        <p:nvSpPr>
          <p:cNvPr id="7" name="Content Placeholder 2"/>
          <p:cNvSpPr txBox="1">
            <a:spLocks/>
          </p:cNvSpPr>
          <p:nvPr/>
        </p:nvSpPr>
        <p:spPr>
          <a:xfrm>
            <a:off x="337783" y="2044677"/>
            <a:ext cx="8338385" cy="28756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2021/22 Q2 expenditure is 105% or R566.613 million against the Q2 budget of R539.080 million including the direct charges against the National Revenue Fund (Judges’ salaries).</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2021/22 Q2 expenditure on voted funds is 103% or R300.199 million against the Q2 budget of R291.560 million.</a:t>
            </a:r>
          </a:p>
          <a:p>
            <a:pPr marL="0" indent="0">
              <a:buNone/>
            </a:pPr>
            <a:endParaRPr lang="en-ZA" sz="1600" dirty="0">
              <a:latin typeface="Arial" panose="020B0604020202020204" pitchFamily="34" charset="0"/>
              <a:cs typeface="Arial" panose="020B0604020202020204" pitchFamily="34" charset="0"/>
            </a:endParaRPr>
          </a:p>
          <a:p>
            <a:pPr marL="305396" indent="-305396">
              <a:buFont typeface="Wingdings" panose="05000000000000000000" pitchFamily="2" charset="2"/>
              <a:buChar char="q"/>
            </a:pPr>
            <a:r>
              <a:rPr lang="en-ZA" sz="1600" dirty="0">
                <a:latin typeface="Arial" panose="020B0604020202020204" pitchFamily="34" charset="0"/>
                <a:cs typeface="Arial" panose="020B0604020202020204" pitchFamily="34" charset="0"/>
              </a:rPr>
              <a:t>The 2021/22 Q2 expenditure on direct charges is 108% or R266.414 million against the allocated budget of R247.520 million.</a:t>
            </a:r>
          </a:p>
        </p:txBody>
      </p:sp>
    </p:spTree>
    <p:extLst>
      <p:ext uri="{BB962C8B-B14F-4D97-AF65-F5344CB8AC3E}">
        <p14:creationId xmlns:p14="http://schemas.microsoft.com/office/powerpoint/2010/main" xmlns="" val="1410561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64</a:t>
            </a:fld>
            <a:endParaRPr lang="en-US"/>
          </a:p>
        </p:txBody>
      </p:sp>
      <p:sp>
        <p:nvSpPr>
          <p:cNvPr id="6" name="Subtitle 2"/>
          <p:cNvSpPr txBox="1">
            <a:spLocks/>
          </p:cNvSpPr>
          <p:nvPr/>
        </p:nvSpPr>
        <p:spPr>
          <a:xfrm>
            <a:off x="482168" y="610251"/>
            <a:ext cx="6418714" cy="467050"/>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 Q2 (2021/22 FY)</a:t>
            </a: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nvGraphicFramePr>
        <p:xfrm>
          <a:off x="253475" y="1796121"/>
          <a:ext cx="8743812" cy="4204007"/>
        </p:xfrm>
        <a:graphic>
          <a:graphicData uri="http://schemas.openxmlformats.org/drawingml/2006/table">
            <a:tbl>
              <a:tblPr firstRow="1" bandRow="1">
                <a:tableStyleId>{5C22544A-7EE6-4342-B048-85BDC9FD1C3A}</a:tableStyleId>
              </a:tblPr>
              <a:tblGrid>
                <a:gridCol w="1660624">
                  <a:extLst>
                    <a:ext uri="{9D8B030D-6E8A-4147-A177-3AD203B41FA5}">
                      <a16:colId xmlns:a16="http://schemas.microsoft.com/office/drawing/2014/main" xmlns="" val="20000"/>
                    </a:ext>
                  </a:extLst>
                </a:gridCol>
                <a:gridCol w="7083188">
                  <a:extLst>
                    <a:ext uri="{9D8B030D-6E8A-4147-A177-3AD203B41FA5}">
                      <a16:colId xmlns:a16="http://schemas.microsoft.com/office/drawing/2014/main" xmlns="" val="20001"/>
                    </a:ext>
                  </a:extLst>
                </a:gridCol>
              </a:tblGrid>
              <a:tr h="312091">
                <a:tc>
                  <a:txBody>
                    <a:bodyPr/>
                    <a:lstStyle/>
                    <a:p>
                      <a:r>
                        <a:rPr lang="en-ZA" sz="1400" b="1" dirty="0">
                          <a:latin typeface="Arial" panose="020B0604020202020204" pitchFamily="34" charset="0"/>
                          <a:cs typeface="Arial" panose="020B0604020202020204" pitchFamily="34" charset="0"/>
                        </a:rPr>
                        <a:t>PROGRAMME</a:t>
                      </a:r>
                    </a:p>
                  </a:txBody>
                  <a:tcPr marL="51435" marR="51435" marT="25718" marB="25718"/>
                </a:tc>
                <a:tc>
                  <a:txBody>
                    <a:bodyPr/>
                    <a:lstStyle/>
                    <a:p>
                      <a:pPr algn="ctr"/>
                      <a:r>
                        <a:rPr lang="en-ZA" sz="1400" b="1" dirty="0">
                          <a:latin typeface="Arial" panose="020B0604020202020204" pitchFamily="34" charset="0"/>
                          <a:cs typeface="Arial" panose="020B0604020202020204" pitchFamily="34" charset="0"/>
                        </a:rPr>
                        <a:t>REASONS FOR DEVIATION</a:t>
                      </a:r>
                    </a:p>
                  </a:txBody>
                  <a:tcPr marL="51435" marR="51435" marT="25718" marB="25718"/>
                </a:tc>
                <a:extLst>
                  <a:ext uri="{0D108BD9-81ED-4DB2-BD59-A6C34878D82A}">
                    <a16:rowId xmlns:a16="http://schemas.microsoft.com/office/drawing/2014/main" xmlns="" val="10000"/>
                  </a:ext>
                </a:extLst>
              </a:tr>
              <a:tr h="3743325">
                <a:tc>
                  <a:txBody>
                    <a:bodyPr/>
                    <a:lstStyle/>
                    <a:p>
                      <a:r>
                        <a:rPr lang="en-ZA" sz="1400" b="1" dirty="0">
                          <a:latin typeface="Arial" panose="020B0604020202020204" pitchFamily="34" charset="0"/>
                          <a:cs typeface="Arial" panose="020B0604020202020204" pitchFamily="34" charset="0"/>
                        </a:rPr>
                        <a:t>1 - Administration</a:t>
                      </a:r>
                    </a:p>
                  </a:txBody>
                  <a:tcPr marL="51435" marR="51435" marT="25718" marB="25718"/>
                </a:tc>
                <a:tc>
                  <a:txBody>
                    <a:bodyPr/>
                    <a:lstStyle/>
                    <a:p>
                      <a:pPr marL="58738" lvl="2" indent="0"/>
                      <a:r>
                        <a:rPr lang="en-ZA" sz="1400" dirty="0">
                          <a:latin typeface="Arial" panose="020B0604020202020204" pitchFamily="34" charset="0"/>
                          <a:cs typeface="Arial" panose="020B0604020202020204" pitchFamily="34" charset="0"/>
                        </a:rPr>
                        <a:t>Programme 1 spent 134% of the Q2 budget of R44.740 million. </a:t>
                      </a:r>
                    </a:p>
                    <a:p>
                      <a:pPr marL="58738" lvl="2" indent="0"/>
                      <a:endParaRPr lang="en-ZA" sz="1400" dirty="0">
                        <a:latin typeface="Arial" panose="020B0604020202020204" pitchFamily="34" charset="0"/>
                        <a:cs typeface="Arial" panose="020B0604020202020204" pitchFamily="34" charset="0"/>
                      </a:endParaRPr>
                    </a:p>
                    <a:p>
                      <a:pPr marL="58738" lvl="2" indent="0"/>
                      <a:r>
                        <a:rPr lang="en-ZA" sz="1400" dirty="0">
                          <a:latin typeface="Arial" panose="020B0604020202020204" pitchFamily="34" charset="0"/>
                          <a:cs typeface="Arial" panose="020B0604020202020204" pitchFamily="34" charset="0"/>
                        </a:rPr>
                        <a:t>Overspending</a:t>
                      </a:r>
                    </a:p>
                    <a:p>
                      <a:pPr marL="360363" lvl="3"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Compensation of employees due to:</a:t>
                      </a:r>
                    </a:p>
                    <a:p>
                      <a:pPr marL="541338" lvl="4" indent="-180975" algn="just" defTabSz="4572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Back payment of salary adjustment; and</a:t>
                      </a:r>
                    </a:p>
                    <a:p>
                      <a:pPr marL="541338" lvl="4" indent="-180975" algn="just" defTabSz="4572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More than anticipated budget cuts implemented by National Treasury in January 2021, by which time the OCJ already filled some critical positions on both permanent and contract basis in line with the previously allocated budget ceiling</a:t>
                      </a:r>
                    </a:p>
                    <a:p>
                      <a:pPr marL="360363" lvl="3"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Goods and services due to payment of Microsoft Azure product usage on </a:t>
                      </a:r>
                      <a:r>
                        <a:rPr lang="en-US" sz="1400" kern="1200" dirty="0" err="1">
                          <a:solidFill>
                            <a:schemeClr val="dk1"/>
                          </a:solidFill>
                          <a:latin typeface="Arial" panose="020B0604020202020204" pitchFamily="34" charset="0"/>
                          <a:ea typeface="+mn-ea"/>
                          <a:cs typeface="Arial" panose="020B0604020202020204" pitchFamily="34" charset="0"/>
                        </a:rPr>
                        <a:t>CourtOnline</a:t>
                      </a:r>
                      <a:r>
                        <a:rPr lang="en-US" sz="1400" kern="1200" dirty="0">
                          <a:solidFill>
                            <a:schemeClr val="dk1"/>
                          </a:solidFill>
                          <a:latin typeface="Arial" panose="020B0604020202020204" pitchFamily="34" charset="0"/>
                          <a:ea typeface="+mn-ea"/>
                          <a:cs typeface="Arial" panose="020B0604020202020204" pitchFamily="34" charset="0"/>
                        </a:rPr>
                        <a:t> hosting, which is budgeted for under the Integrated Justice Systems (IJS) within the Department of Justice and Constitutional Development (DoJ&amp;CD). A claim will be submitted to DoJ&amp;CD to transfer the expenditure.</a:t>
                      </a:r>
                    </a:p>
                    <a:p>
                      <a:pPr marL="360363" lvl="3" indent="-301625" algn="just" defTabSz="914400" rtl="0" eaLnBrk="1" latinLnBrk="0" hangingPunct="1">
                        <a:buFont typeface="+mj-lt"/>
                        <a:buAutoNum type="alphaLcPeriod"/>
                      </a:pPr>
                      <a:r>
                        <a:rPr lang="en-US" sz="1400" kern="1200" dirty="0">
                          <a:solidFill>
                            <a:schemeClr val="dk1"/>
                          </a:solidFill>
                          <a:latin typeface="Arial" panose="020B0604020202020204" pitchFamily="34" charset="0"/>
                          <a:ea typeface="+mn-ea"/>
                          <a:cs typeface="Arial" panose="020B0604020202020204" pitchFamily="34" charset="0"/>
                        </a:rPr>
                        <a:t>Households due to payment of leave gratuities which were more</a:t>
                      </a:r>
                      <a:r>
                        <a:rPr lang="en-US" sz="1400" kern="1200" baseline="0" dirty="0">
                          <a:solidFill>
                            <a:schemeClr val="dk1"/>
                          </a:solidFill>
                          <a:latin typeface="Arial" panose="020B0604020202020204" pitchFamily="34" charset="0"/>
                          <a:ea typeface="+mn-ea"/>
                          <a:cs typeface="Arial" panose="020B0604020202020204" pitchFamily="34" charset="0"/>
                        </a:rPr>
                        <a:t> than anticipated;</a:t>
                      </a:r>
                    </a:p>
                    <a:p>
                      <a:pPr marL="360363" lvl="3" indent="-301625" algn="just" defTabSz="914400" rtl="0" eaLnBrk="1" latinLnBrk="0" hangingPunct="1">
                        <a:buFont typeface="+mj-lt"/>
                        <a:buAutoNum type="alphaLcPeriod"/>
                      </a:pPr>
                      <a:r>
                        <a:rPr lang="en-US" sz="1400" kern="1200" baseline="0" dirty="0">
                          <a:solidFill>
                            <a:schemeClr val="dk1"/>
                          </a:solidFill>
                          <a:latin typeface="Arial" panose="020B0604020202020204" pitchFamily="34" charset="0"/>
                          <a:ea typeface="+mn-ea"/>
                          <a:cs typeface="Arial" panose="020B0604020202020204" pitchFamily="34" charset="0"/>
                        </a:rPr>
                        <a:t>Purchase of </a:t>
                      </a:r>
                      <a:r>
                        <a:rPr lang="en-US" sz="1400" kern="1200" dirty="0">
                          <a:solidFill>
                            <a:schemeClr val="dk1"/>
                          </a:solidFill>
                          <a:latin typeface="Arial" panose="020B0604020202020204" pitchFamily="34" charset="0"/>
                          <a:ea typeface="+mn-ea"/>
                          <a:cs typeface="Arial" panose="020B0604020202020204" pitchFamily="34" charset="0"/>
                        </a:rPr>
                        <a:t>capital assets due to procurement of:</a:t>
                      </a:r>
                    </a:p>
                    <a:p>
                      <a:pPr marL="541338" lvl="4" indent="-180975"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ICT equipment for the Superior Courts which will be claimed from the </a:t>
                      </a:r>
                      <a:r>
                        <a:rPr lang="en-US" sz="1400" kern="1200" dirty="0" err="1">
                          <a:solidFill>
                            <a:schemeClr val="dk1"/>
                          </a:solidFill>
                          <a:latin typeface="Arial" panose="020B0604020202020204" pitchFamily="34" charset="0"/>
                          <a:ea typeface="+mn-ea"/>
                          <a:cs typeface="Arial" panose="020B0604020202020204" pitchFamily="34" charset="0"/>
                        </a:rPr>
                        <a:t>DoJ&amp;CD’s</a:t>
                      </a:r>
                      <a:r>
                        <a:rPr lang="en-US" sz="1400" kern="1200" dirty="0">
                          <a:solidFill>
                            <a:schemeClr val="dk1"/>
                          </a:solidFill>
                          <a:latin typeface="Arial" panose="020B0604020202020204" pitchFamily="34" charset="0"/>
                          <a:ea typeface="+mn-ea"/>
                          <a:cs typeface="Arial" panose="020B0604020202020204" pitchFamily="34" charset="0"/>
                        </a:rPr>
                        <a:t> IJS budget;</a:t>
                      </a:r>
                    </a:p>
                    <a:p>
                      <a:pPr marL="541338" lvl="4" indent="-180975" algn="just" defTabSz="914400" rtl="0" eaLnBrk="1" latinLnBrk="0" hangingPunct="1">
                        <a:buFont typeface="Arial" panose="020B0604020202020204" pitchFamily="34" charset="0"/>
                        <a:buChar char="•"/>
                      </a:pPr>
                      <a:r>
                        <a:rPr lang="en-US" sz="1400" kern="1200" dirty="0">
                          <a:solidFill>
                            <a:schemeClr val="dk1"/>
                          </a:solidFill>
                          <a:latin typeface="Arial" panose="020B0604020202020204" pitchFamily="34" charset="0"/>
                          <a:ea typeface="+mn-ea"/>
                          <a:cs typeface="Arial" panose="020B0604020202020204" pitchFamily="34" charset="0"/>
                        </a:rPr>
                        <a:t>Switches and modules for the network refresh project at the Constitutional Court, which will also be claimed from IJS budget.</a:t>
                      </a:r>
                      <a:endParaRPr lang="en-ZA" sz="1400" kern="1200" dirty="0">
                        <a:solidFill>
                          <a:schemeClr val="dk1"/>
                        </a:solidFill>
                        <a:latin typeface="Arial" panose="020B0604020202020204" pitchFamily="34" charset="0"/>
                        <a:ea typeface="+mn-ea"/>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37026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65</a:t>
            </a:fld>
            <a:endParaRPr lang="en-US"/>
          </a:p>
        </p:txBody>
      </p:sp>
      <p:sp>
        <p:nvSpPr>
          <p:cNvPr id="6" name="Subtitle 2"/>
          <p:cNvSpPr txBox="1">
            <a:spLocks/>
          </p:cNvSpPr>
          <p:nvPr/>
        </p:nvSpPr>
        <p:spPr>
          <a:xfrm>
            <a:off x="331167" y="726491"/>
            <a:ext cx="7643251" cy="467050"/>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Q2 (2021/22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nvGraphicFramePr>
        <p:xfrm>
          <a:off x="331168" y="1813228"/>
          <a:ext cx="8519302" cy="3360420"/>
        </p:xfrm>
        <a:graphic>
          <a:graphicData uri="http://schemas.openxmlformats.org/drawingml/2006/table">
            <a:tbl>
              <a:tblPr firstRow="1" bandRow="1">
                <a:tableStyleId>{5C22544A-7EE6-4342-B048-85BDC9FD1C3A}</a:tableStyleId>
              </a:tblPr>
              <a:tblGrid>
                <a:gridCol w="1358852">
                  <a:extLst>
                    <a:ext uri="{9D8B030D-6E8A-4147-A177-3AD203B41FA5}">
                      <a16:colId xmlns:a16="http://schemas.microsoft.com/office/drawing/2014/main" xmlns="" val="20000"/>
                    </a:ext>
                  </a:extLst>
                </a:gridCol>
                <a:gridCol w="7160450">
                  <a:extLst>
                    <a:ext uri="{9D8B030D-6E8A-4147-A177-3AD203B41FA5}">
                      <a16:colId xmlns:a16="http://schemas.microsoft.com/office/drawing/2014/main" xmlns="" val="20001"/>
                    </a:ext>
                  </a:extLst>
                </a:gridCol>
              </a:tblGrid>
              <a:tr h="268605">
                <a:tc>
                  <a:txBody>
                    <a:bodyPr/>
                    <a:lstStyle/>
                    <a:p>
                      <a:r>
                        <a:rPr lang="en-ZA" sz="1400" b="1" dirty="0">
                          <a:latin typeface="Arial" panose="020B0604020202020204" pitchFamily="34" charset="0"/>
                          <a:cs typeface="Arial" panose="020B0604020202020204" pitchFamily="34" charset="0"/>
                        </a:rPr>
                        <a:t>PROGRAMME</a:t>
                      </a:r>
                    </a:p>
                  </a:txBody>
                  <a:tcPr marL="51435" marR="51435" marT="25718" marB="25718"/>
                </a:tc>
                <a:tc>
                  <a:txBody>
                    <a:bodyPr/>
                    <a:lstStyle/>
                    <a:p>
                      <a:pPr algn="ctr"/>
                      <a:r>
                        <a:rPr lang="en-ZA" sz="1400" b="1" dirty="0">
                          <a:latin typeface="Arial" panose="020B0604020202020204" pitchFamily="34" charset="0"/>
                          <a:cs typeface="Arial" panose="020B0604020202020204" pitchFamily="34" charset="0"/>
                        </a:rPr>
                        <a:t>REASONS FOR DEVIATION</a:t>
                      </a:r>
                    </a:p>
                  </a:txBody>
                  <a:tcPr marL="51435" marR="51435" marT="25718" marB="25718"/>
                </a:tc>
                <a:extLst>
                  <a:ext uri="{0D108BD9-81ED-4DB2-BD59-A6C34878D82A}">
                    <a16:rowId xmlns:a16="http://schemas.microsoft.com/office/drawing/2014/main" xmlns="" val="10000"/>
                  </a:ext>
                </a:extLst>
              </a:tr>
              <a:tr h="3091815">
                <a:tc>
                  <a:txBody>
                    <a:bodyPr/>
                    <a:lstStyle/>
                    <a:p>
                      <a:pPr marL="0" lvl="1" indent="0">
                        <a:buFont typeface="Wingdings" panose="05000000000000000000" pitchFamily="2" charset="2"/>
                        <a:buNone/>
                      </a:pPr>
                      <a:r>
                        <a:rPr lang="en-ZA" sz="1400" b="1" dirty="0">
                          <a:latin typeface="Arial" panose="020B0604020202020204" pitchFamily="34" charset="0"/>
                          <a:cs typeface="Arial" panose="020B0604020202020204" pitchFamily="34" charset="0"/>
                        </a:rPr>
                        <a:t>2 -Superior Court Services</a:t>
                      </a:r>
                    </a:p>
                  </a:txBody>
                  <a:tcPr marL="51435" marR="51435" marT="25718" marB="25718"/>
                </a:tc>
                <a:tc>
                  <a:txBody>
                    <a:bodyPr/>
                    <a:lstStyle/>
                    <a:p>
                      <a:pPr marL="465138" lvl="2" indent="-406400"/>
                      <a:r>
                        <a:rPr lang="en-ZA" sz="1400" dirty="0">
                          <a:latin typeface="Arial" panose="020B0604020202020204" pitchFamily="34" charset="0"/>
                          <a:cs typeface="Arial" panose="020B0604020202020204" pitchFamily="34" charset="0"/>
                        </a:rPr>
                        <a:t>Programme 2 spent 100% of the Q2 budget of R</a:t>
                      </a:r>
                      <a:r>
                        <a:rPr lang="en-ZA" sz="1400" dirty="0">
                          <a:solidFill>
                            <a:schemeClr val="dk1"/>
                          </a:solidFill>
                          <a:latin typeface="Arial" panose="020B0604020202020204" pitchFamily="34" charset="0"/>
                          <a:cs typeface="Arial" panose="020B0604020202020204" pitchFamily="34" charset="0"/>
                        </a:rPr>
                        <a:t>231.239</a:t>
                      </a:r>
                      <a:r>
                        <a:rPr lang="en-ZA" sz="1400" dirty="0">
                          <a:latin typeface="Arial" panose="020B0604020202020204" pitchFamily="34" charset="0"/>
                          <a:cs typeface="Arial" panose="020B0604020202020204" pitchFamily="34" charset="0"/>
                        </a:rPr>
                        <a:t> million. </a:t>
                      </a:r>
                    </a:p>
                    <a:p>
                      <a:pPr marL="465138" lvl="2" indent="-406400"/>
                      <a:endParaRPr lang="en-ZA" sz="1400" dirty="0">
                        <a:latin typeface="Arial" panose="020B0604020202020204" pitchFamily="34" charset="0"/>
                        <a:cs typeface="Arial" panose="020B0604020202020204" pitchFamily="34" charset="0"/>
                      </a:endParaRPr>
                    </a:p>
                    <a:p>
                      <a:pPr marL="85725" lvl="2" indent="-26988"/>
                      <a:r>
                        <a:rPr lang="en-ZA" sz="1400" dirty="0">
                          <a:latin typeface="Arial" panose="020B0604020202020204" pitchFamily="34" charset="0"/>
                          <a:cs typeface="Arial" panose="020B0604020202020204" pitchFamily="34" charset="0"/>
                        </a:rPr>
                        <a:t>The actual spending of the Superior Court Services programme</a:t>
                      </a:r>
                      <a:r>
                        <a:rPr lang="en-ZA" sz="1400" baseline="0" dirty="0">
                          <a:latin typeface="Arial" panose="020B0604020202020204" pitchFamily="34" charset="0"/>
                          <a:cs typeface="Arial" panose="020B0604020202020204" pitchFamily="34" charset="0"/>
                        </a:rPr>
                        <a:t> was on par with the projected spending.</a:t>
                      </a:r>
                      <a:endParaRPr lang="en-ZA" sz="140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04434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171141" y="1673414"/>
            <a:ext cx="3600450" cy="245414"/>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13" dirty="0">
              <a:latin typeface="Avenir Black"/>
              <a:cs typeface="Avenir Black"/>
            </a:endParaRPr>
          </a:p>
        </p:txBody>
      </p:sp>
      <p:sp>
        <p:nvSpPr>
          <p:cNvPr id="3" name="Subtitle 2"/>
          <p:cNvSpPr txBox="1">
            <a:spLocks/>
          </p:cNvSpPr>
          <p:nvPr/>
        </p:nvSpPr>
        <p:spPr>
          <a:xfrm>
            <a:off x="2171143" y="2305924"/>
            <a:ext cx="4729739" cy="2506976"/>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ZA" sz="788" dirty="0">
              <a:latin typeface="Avenir Light"/>
              <a:cs typeface="Avenir Light"/>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66</a:t>
            </a:fld>
            <a:endParaRPr lang="en-US"/>
          </a:p>
        </p:txBody>
      </p:sp>
      <p:sp>
        <p:nvSpPr>
          <p:cNvPr id="6" name="Subtitle 2"/>
          <p:cNvSpPr txBox="1">
            <a:spLocks/>
          </p:cNvSpPr>
          <p:nvPr/>
        </p:nvSpPr>
        <p:spPr>
          <a:xfrm>
            <a:off x="306942" y="800195"/>
            <a:ext cx="7328848" cy="467050"/>
          </a:xfrm>
          <a:prstGeom prst="rect">
            <a:avLst/>
          </a:prstGeom>
          <a:solidFill>
            <a:schemeClr val="tx2">
              <a:lumMod val="40000"/>
              <a:lumOff val="60000"/>
            </a:schemeClr>
          </a:solidFill>
        </p:spPr>
        <p:txBody>
          <a:bodyPr vert="horz" lIns="51435" tIns="25718" rIns="51435" bIns="2571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ZA" sz="1600" b="1" dirty="0">
                <a:latin typeface="Arial" panose="020B0604020202020204" pitchFamily="34" charset="0"/>
                <a:cs typeface="Arial" panose="020B0604020202020204" pitchFamily="34" charset="0"/>
              </a:rPr>
              <a:t>EXPENDITURE PER PROGRAMME (CONTINUES…) – Q2 (2021/22 FY)</a:t>
            </a: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graphicFrame>
        <p:nvGraphicFramePr>
          <p:cNvPr id="7" name="Content Placeholder 29"/>
          <p:cNvGraphicFramePr>
            <a:graphicFrameLocks/>
          </p:cNvGraphicFramePr>
          <p:nvPr/>
        </p:nvGraphicFramePr>
        <p:xfrm>
          <a:off x="327546" y="2022674"/>
          <a:ext cx="8587855" cy="2926080"/>
        </p:xfrm>
        <a:graphic>
          <a:graphicData uri="http://schemas.openxmlformats.org/drawingml/2006/table">
            <a:tbl>
              <a:tblPr firstRow="1" bandRow="1">
                <a:tableStyleId>{5C22544A-7EE6-4342-B048-85BDC9FD1C3A}</a:tableStyleId>
              </a:tblPr>
              <a:tblGrid>
                <a:gridCol w="1549679">
                  <a:extLst>
                    <a:ext uri="{9D8B030D-6E8A-4147-A177-3AD203B41FA5}">
                      <a16:colId xmlns:a16="http://schemas.microsoft.com/office/drawing/2014/main" xmlns="" val="20000"/>
                    </a:ext>
                  </a:extLst>
                </a:gridCol>
                <a:gridCol w="7038176">
                  <a:extLst>
                    <a:ext uri="{9D8B030D-6E8A-4147-A177-3AD203B41FA5}">
                      <a16:colId xmlns:a16="http://schemas.microsoft.com/office/drawing/2014/main" xmlns="" val="20001"/>
                    </a:ext>
                  </a:extLst>
                </a:gridCol>
              </a:tblGrid>
              <a:tr h="268605">
                <a:tc>
                  <a:txBody>
                    <a:bodyPr/>
                    <a:lstStyle/>
                    <a:p>
                      <a:r>
                        <a:rPr lang="en-ZA" sz="1400" b="1" dirty="0">
                          <a:latin typeface="Arial" panose="020B0604020202020204" pitchFamily="34" charset="0"/>
                          <a:cs typeface="Arial" panose="020B0604020202020204" pitchFamily="34" charset="0"/>
                        </a:rPr>
                        <a:t>PROGRAMME</a:t>
                      </a:r>
                    </a:p>
                  </a:txBody>
                  <a:tcPr marL="51435" marR="51435" marT="25718" marB="25718"/>
                </a:tc>
                <a:tc>
                  <a:txBody>
                    <a:bodyPr/>
                    <a:lstStyle/>
                    <a:p>
                      <a:pPr algn="ctr"/>
                      <a:r>
                        <a:rPr lang="en-ZA" sz="1400" b="1" dirty="0">
                          <a:latin typeface="Arial" panose="020B0604020202020204" pitchFamily="34" charset="0"/>
                          <a:cs typeface="Arial" panose="020B0604020202020204" pitchFamily="34" charset="0"/>
                        </a:rPr>
                        <a:t>REASONS FOR DEVIATION</a:t>
                      </a:r>
                    </a:p>
                  </a:txBody>
                  <a:tcPr marL="51435" marR="51435" marT="25718" marB="25718"/>
                </a:tc>
                <a:extLst>
                  <a:ext uri="{0D108BD9-81ED-4DB2-BD59-A6C34878D82A}">
                    <a16:rowId xmlns:a16="http://schemas.microsoft.com/office/drawing/2014/main" xmlns="" val="10000"/>
                  </a:ext>
                </a:extLst>
              </a:tr>
              <a:tr h="2657475">
                <a:tc>
                  <a:txBody>
                    <a:bodyPr/>
                    <a:lstStyle/>
                    <a:p>
                      <a:r>
                        <a:rPr lang="en-ZA" sz="1400" b="1" dirty="0">
                          <a:latin typeface="Arial" panose="020B0604020202020204" pitchFamily="34" charset="0"/>
                          <a:cs typeface="Arial" panose="020B0604020202020204" pitchFamily="34" charset="0"/>
                        </a:rPr>
                        <a:t>3 -</a:t>
                      </a:r>
                      <a:r>
                        <a:rPr lang="en-ZA" sz="1400" b="1" baseline="0" dirty="0">
                          <a:latin typeface="Arial" panose="020B0604020202020204" pitchFamily="34" charset="0"/>
                          <a:cs typeface="Arial" panose="020B0604020202020204" pitchFamily="34" charset="0"/>
                        </a:rPr>
                        <a:t> </a:t>
                      </a:r>
                      <a:r>
                        <a:rPr lang="en-ZA" sz="1400" b="1" dirty="0">
                          <a:latin typeface="Arial" panose="020B0604020202020204" pitchFamily="34" charset="0"/>
                          <a:cs typeface="Arial" panose="020B0604020202020204" pitchFamily="34" charset="0"/>
                        </a:rPr>
                        <a:t>Judicial Education and Support</a:t>
                      </a:r>
                    </a:p>
                  </a:txBody>
                  <a:tcPr marL="51435" marR="51435" marT="25718" marB="25718"/>
                </a:tc>
                <a:tc>
                  <a:txBody>
                    <a:bodyPr/>
                    <a:lstStyle/>
                    <a:p>
                      <a:pPr marL="0" indent="0" algn="just">
                        <a:buFont typeface="Arial" panose="020B0604020202020204" pitchFamily="34" charset="0"/>
                        <a:buNone/>
                      </a:pPr>
                      <a:r>
                        <a:rPr lang="en-ZA" sz="1400" dirty="0">
                          <a:latin typeface="Arial" panose="020B0604020202020204" pitchFamily="34" charset="0"/>
                          <a:cs typeface="Arial" panose="020B0604020202020204" pitchFamily="34" charset="0"/>
                        </a:rPr>
                        <a:t>Programme 3 spent 56% of the Q2 budget of R15</a:t>
                      </a:r>
                      <a:r>
                        <a:rPr lang="en-ZA" sz="1400" dirty="0">
                          <a:solidFill>
                            <a:schemeClr val="dk1"/>
                          </a:solidFill>
                          <a:latin typeface="Arial" panose="020B0604020202020204" pitchFamily="34" charset="0"/>
                          <a:cs typeface="Arial" panose="020B0604020202020204" pitchFamily="34" charset="0"/>
                        </a:rPr>
                        <a:t>.581</a:t>
                      </a:r>
                      <a:r>
                        <a:rPr lang="en-ZA" sz="1400" dirty="0">
                          <a:latin typeface="Arial" panose="020B0604020202020204" pitchFamily="34" charset="0"/>
                          <a:cs typeface="Arial" panose="020B0604020202020204" pitchFamily="34" charset="0"/>
                        </a:rPr>
                        <a:t> million</a:t>
                      </a:r>
                      <a:endParaRPr lang="en-GB" sz="1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en-GB" sz="14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GB" sz="1400" dirty="0">
                          <a:latin typeface="Arial" panose="020B0604020202020204" pitchFamily="34" charset="0"/>
                          <a:cs typeface="Arial" panose="020B0604020202020204" pitchFamily="34" charset="0"/>
                        </a:rPr>
                        <a:t>Underspending</a:t>
                      </a:r>
                    </a:p>
                    <a:p>
                      <a:pPr marL="355600" lvl="3" indent="-355600" algn="just">
                        <a:buFont typeface="+mj-lt"/>
                        <a:buAutoNum type="alphaLcPeriod"/>
                      </a:pPr>
                      <a:r>
                        <a:rPr lang="en-ZA" sz="1400" dirty="0">
                          <a:latin typeface="Arial" panose="020B0604020202020204" pitchFamily="34" charset="0"/>
                          <a:cs typeface="Arial" panose="020B0604020202020204" pitchFamily="34" charset="0"/>
                        </a:rPr>
                        <a:t>Goods and services</a:t>
                      </a:r>
                      <a:r>
                        <a:rPr lang="en-ZA" sz="1400" baseline="0" dirty="0">
                          <a:latin typeface="Arial" panose="020B0604020202020204" pitchFamily="34" charset="0"/>
                          <a:cs typeface="Arial" panose="020B0604020202020204" pitchFamily="34" charset="0"/>
                        </a:rPr>
                        <a:t> relates to:</a:t>
                      </a:r>
                    </a:p>
                    <a:p>
                      <a:pPr marL="541338" lvl="4" indent="-180975" algn="just" defTabSz="914400" rtl="0" eaLnBrk="1" latinLnBrk="0" hangingPunct="1">
                        <a:buFont typeface="Arial" panose="020B0604020202020204" pitchFamily="34" charset="0"/>
                        <a:buChar char="•"/>
                      </a:pPr>
                      <a:r>
                        <a:rPr lang="en-ZA" sz="1400" kern="1200" dirty="0">
                          <a:solidFill>
                            <a:schemeClr val="dk1"/>
                          </a:solidFill>
                          <a:latin typeface="Arial" panose="020B0604020202020204" pitchFamily="34" charset="0"/>
                          <a:ea typeface="+mn-ea"/>
                          <a:cs typeface="Arial" panose="020B0604020202020204" pitchFamily="34" charset="0"/>
                        </a:rPr>
                        <a:t>Savings realised on judicial training as it has switched from the hiring of venues to virtual training;</a:t>
                      </a:r>
                    </a:p>
                    <a:p>
                      <a:pPr marL="541338" lvl="4" indent="-180975" algn="just" defTabSz="914400" rtl="0" eaLnBrk="1" latinLnBrk="0" hangingPunct="1">
                        <a:buFont typeface="Arial" panose="020B0604020202020204" pitchFamily="34" charset="0"/>
                        <a:buChar char="•"/>
                      </a:pPr>
                      <a:r>
                        <a:rPr lang="en-ZA" sz="1400" kern="1200" dirty="0">
                          <a:solidFill>
                            <a:schemeClr val="dk1"/>
                          </a:solidFill>
                          <a:latin typeface="Arial" panose="020B0604020202020204" pitchFamily="34" charset="0"/>
                          <a:ea typeface="+mn-ea"/>
                          <a:cs typeface="Arial" panose="020B0604020202020204" pitchFamily="34" charset="0"/>
                        </a:rPr>
                        <a:t>Non-payment of projected legal costs due to pending litigations; and</a:t>
                      </a:r>
                    </a:p>
                    <a:p>
                      <a:pPr marL="541338" lvl="4" indent="-180975" algn="just" defTabSz="914400" rtl="0" eaLnBrk="1" latinLnBrk="0" hangingPunct="1">
                        <a:buFont typeface="Arial" panose="020B0604020202020204" pitchFamily="34" charset="0"/>
                        <a:buChar char="•"/>
                      </a:pPr>
                      <a:r>
                        <a:rPr lang="en-ZA" sz="1400" kern="1200" dirty="0">
                          <a:solidFill>
                            <a:schemeClr val="dk1"/>
                          </a:solidFill>
                          <a:latin typeface="Arial" panose="020B0604020202020204" pitchFamily="34" charset="0"/>
                          <a:ea typeface="+mn-ea"/>
                          <a:cs typeface="Arial" panose="020B0604020202020204" pitchFamily="34" charset="0"/>
                        </a:rPr>
                        <a:t>Judicial Service Commission (JSC) sitting projected to be paid in September 2021 but the sitting will take place in the third quarter.</a:t>
                      </a:r>
                    </a:p>
                    <a:p>
                      <a:pPr marL="355600" lvl="3" indent="-355600" algn="just">
                        <a:buFont typeface="+mj-lt"/>
                        <a:buAutoNum type="alphaLcPeriod"/>
                      </a:pPr>
                      <a:r>
                        <a:rPr lang="en-US" sz="1400" dirty="0">
                          <a:latin typeface="Arial" panose="020B0604020202020204" pitchFamily="34" charset="0"/>
                          <a:cs typeface="Arial" panose="020B0604020202020204" pitchFamily="34" charset="0"/>
                        </a:rPr>
                        <a:t>Purchase of capital assets due to delays in procuring the ICT equipment to enhance the virtual training platform due to lockdown restrictions.</a:t>
                      </a:r>
                      <a:endParaRPr lang="en-GB" sz="1400" dirty="0">
                        <a:latin typeface="Arial" panose="020B0604020202020204" pitchFamily="34" charset="0"/>
                        <a:cs typeface="Arial" panose="020B0604020202020204" pitchFamily="34" charset="0"/>
                      </a:endParaRPr>
                    </a:p>
                  </a:txBody>
                  <a:tcPr marL="51435" marR="51435" marT="25718" marB="25718"/>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9913641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67</a:t>
            </a:fld>
            <a:endParaRPr lang="en-US"/>
          </a:p>
        </p:txBody>
      </p:sp>
      <p:sp>
        <p:nvSpPr>
          <p:cNvPr id="3" name="Rectangle 2"/>
          <p:cNvSpPr/>
          <p:nvPr/>
        </p:nvSpPr>
        <p:spPr>
          <a:xfrm>
            <a:off x="2073729" y="2155371"/>
            <a:ext cx="5470071" cy="1938992"/>
          </a:xfrm>
          <a:prstGeom prst="rect">
            <a:avLst/>
          </a:prstGeom>
        </p:spPr>
        <p:txBody>
          <a:bodyPr wrap="square">
            <a:spAutoFit/>
          </a:bodyPr>
          <a:lstStyle/>
          <a:p>
            <a:pPr algn="ctr">
              <a:lnSpc>
                <a:spcPct val="150000"/>
              </a:lnSpc>
              <a:defRPr/>
            </a:pPr>
            <a:endParaRPr lang="en-ZA" b="1" dirty="0">
              <a:latin typeface="Arial Narrow" panose="020B0606020202030204" pitchFamily="34" charset="0"/>
            </a:endParaRPr>
          </a:p>
          <a:p>
            <a:pPr algn="ctr">
              <a:lnSpc>
                <a:spcPct val="150000"/>
              </a:lnSpc>
              <a:defRPr/>
            </a:pPr>
            <a:r>
              <a:rPr lang="en-ZA" sz="4400" b="1" dirty="0">
                <a:latin typeface="Arial Narrow" panose="020B0606020202030204" pitchFamily="34" charset="0"/>
              </a:rPr>
              <a:t>THANK YOU </a:t>
            </a:r>
          </a:p>
          <a:p>
            <a:pPr algn="ctr">
              <a:lnSpc>
                <a:spcPct val="150000"/>
              </a:lnSpc>
              <a:defRPr/>
            </a:pPr>
            <a:endParaRPr lang="en-ZA" b="1" dirty="0">
              <a:latin typeface="Arial Narrow" panose="020B0606020202030204" pitchFamily="34" charset="0"/>
            </a:endParaRPr>
          </a:p>
        </p:txBody>
      </p:sp>
    </p:spTree>
    <p:extLst>
      <p:ext uri="{BB962C8B-B14F-4D97-AF65-F5344CB8AC3E}">
        <p14:creationId xmlns:p14="http://schemas.microsoft.com/office/powerpoint/2010/main" xmlns="" val="296656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a:t>
            </a:fld>
            <a:endParaRPr lang="en-US"/>
          </a:p>
        </p:txBody>
      </p:sp>
      <p:sp>
        <p:nvSpPr>
          <p:cNvPr id="11" name="Title 1"/>
          <p:cNvSpPr txBox="1">
            <a:spLocks/>
          </p:cNvSpPr>
          <p:nvPr/>
        </p:nvSpPr>
        <p:spPr>
          <a:xfrm>
            <a:off x="586855" y="774648"/>
            <a:ext cx="7306903" cy="46078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MANDATE OF THE OCJ </a:t>
            </a:r>
          </a:p>
        </p:txBody>
      </p:sp>
      <p:sp>
        <p:nvSpPr>
          <p:cNvPr id="12" name="Rectangle 11"/>
          <p:cNvSpPr/>
          <p:nvPr/>
        </p:nvSpPr>
        <p:spPr>
          <a:xfrm>
            <a:off x="586855" y="1235432"/>
            <a:ext cx="8007926" cy="5281446"/>
          </a:xfrm>
          <a:prstGeom prst="rect">
            <a:avLst/>
          </a:prstGeom>
        </p:spPr>
        <p:txBody>
          <a:bodyPr wrap="square">
            <a:spAutoFit/>
          </a:bodyPr>
          <a:lstStyle/>
          <a:p>
            <a:pPr lvl="0" algn="just" defTabSz="914400">
              <a:lnSpc>
                <a:spcPct val="150000"/>
              </a:lnSpc>
              <a:spcBef>
                <a:spcPct val="20000"/>
              </a:spcBef>
            </a:pPr>
            <a:r>
              <a:rPr lang="en-ZA" sz="1500" dirty="0">
                <a:latin typeface="Arial" panose="020B0604020202020204" pitchFamily="34" charset="0"/>
                <a:cs typeface="Arial" panose="020B0604020202020204" pitchFamily="34" charset="0"/>
              </a:rPr>
              <a:t>The </a:t>
            </a:r>
            <a:r>
              <a:rPr lang="en-US" sz="1500" dirty="0">
                <a:latin typeface="Arial" panose="020B0604020202020204" pitchFamily="34" charset="0"/>
                <a:cs typeface="Arial" panose="020B0604020202020204" pitchFamily="34" charset="0"/>
              </a:rPr>
              <a:t>mandate of the Office of the Chief Justice (OCJ) is to support the Chief Justice in executing administrative and judicial powers and duties as Head of the Judiciary and Head of the Constitutional Court</a:t>
            </a:r>
            <a:r>
              <a:rPr lang="en-US" sz="1500" b="1" dirty="0">
                <a:latin typeface="Arial" panose="020B0604020202020204" pitchFamily="34" charset="0"/>
                <a:cs typeface="Arial" panose="020B0604020202020204" pitchFamily="34" charset="0"/>
              </a:rPr>
              <a:t> as determined by the MPSA in 2010</a:t>
            </a:r>
            <a:r>
              <a:rPr lang="en-US" sz="1500" dirty="0">
                <a:latin typeface="Arial" panose="020B0604020202020204" pitchFamily="34" charset="0"/>
                <a:cs typeface="Arial" panose="020B0604020202020204" pitchFamily="34" charset="0"/>
              </a:rPr>
              <a:t>. </a:t>
            </a:r>
          </a:p>
          <a:p>
            <a:pPr lvl="0" algn="just" defTabSz="914400">
              <a:lnSpc>
                <a:spcPct val="150000"/>
              </a:lnSpc>
              <a:spcBef>
                <a:spcPct val="20000"/>
              </a:spcBef>
            </a:pPr>
            <a:r>
              <a:rPr lang="en-US" sz="1500" b="1" dirty="0">
                <a:latin typeface="Arial" panose="020B0604020202020204" pitchFamily="34" charset="0"/>
                <a:cs typeface="Arial" panose="020B0604020202020204" pitchFamily="34" charset="0"/>
              </a:rPr>
              <a:t>Functions: </a:t>
            </a: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provide and coordinate legal and administrative support to the Chief Justice;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provide communication and relationship management services and inter-governmental and international coordination;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develop court administration policies, norms and standards; </a:t>
            </a:r>
            <a:endParaRPr lang="en-ZA" sz="1500"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development of Judicial policy, norms and standards;</a:t>
            </a:r>
          </a:p>
          <a:p>
            <a:pPr lvl="0" algn="just">
              <a:lnSpc>
                <a:spcPct val="150000"/>
              </a:lnSpc>
            </a:pPr>
            <a:r>
              <a:rPr lang="en-US" sz="1500" b="1" dirty="0">
                <a:latin typeface="Arial" panose="020B0604020202020204" pitchFamily="34" charset="0"/>
                <a:cs typeface="Arial" panose="020B0604020202020204" pitchFamily="34" charset="0"/>
              </a:rPr>
              <a:t>(As approved by Cabinet Decision, 18 September 2014 &amp; determined by MPSA, 2015)</a:t>
            </a:r>
            <a:endParaRPr lang="en-ZA" sz="1500" b="1" dirty="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Judicial function of the Superior Courts;</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the Judicial Service Commission in the execution of its mandate; </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support South African Judicial Education Institute  in the execution of its mandate; and  </a:t>
            </a:r>
          </a:p>
          <a:p>
            <a:pPr marL="285750" indent="-285750" algn="just">
              <a:lnSpc>
                <a:spcPct val="150000"/>
              </a:lnSpc>
              <a:buFont typeface="Wingdings" panose="05000000000000000000" pitchFamily="2" charset="2"/>
              <a:buChar char="q"/>
            </a:pPr>
            <a:r>
              <a:rPr lang="en-US" sz="1500" dirty="0">
                <a:latin typeface="Arial" panose="020B0604020202020204" pitchFamily="34" charset="0"/>
                <a:cs typeface="Arial" panose="020B0604020202020204" pitchFamily="34" charset="0"/>
              </a:rPr>
              <a:t>To administer Judges’ Remuneration and Conditions of Employment Act. </a:t>
            </a:r>
          </a:p>
          <a:p>
            <a:pPr lvl="0" algn="just" defTabSz="914400">
              <a:spcBef>
                <a:spcPct val="20000"/>
              </a:spcBef>
            </a:pP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209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8</a:t>
            </a:fld>
            <a:endParaRPr lang="en-US"/>
          </a:p>
        </p:txBody>
      </p:sp>
      <p:sp>
        <p:nvSpPr>
          <p:cNvPr id="7" name="Title 1"/>
          <p:cNvSpPr txBox="1">
            <a:spLocks/>
          </p:cNvSpPr>
          <p:nvPr/>
        </p:nvSpPr>
        <p:spPr>
          <a:xfrm>
            <a:off x="708766" y="569415"/>
            <a:ext cx="7306903" cy="438919"/>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a:t>
            </a:r>
          </a:p>
        </p:txBody>
      </p:sp>
      <p:graphicFrame>
        <p:nvGraphicFramePr>
          <p:cNvPr id="8" name="Table 7"/>
          <p:cNvGraphicFramePr>
            <a:graphicFrameLocks noGrp="1"/>
          </p:cNvGraphicFramePr>
          <p:nvPr/>
        </p:nvGraphicFramePr>
        <p:xfrm>
          <a:off x="446515" y="1358743"/>
          <a:ext cx="8301950" cy="4971907"/>
        </p:xfrm>
        <a:graphic>
          <a:graphicData uri="http://schemas.openxmlformats.org/drawingml/2006/table">
            <a:tbl>
              <a:tblPr firstRow="1" bandRow="1">
                <a:tableStyleId>{5C22544A-7EE6-4342-B048-85BDC9FD1C3A}</a:tableStyleId>
              </a:tblPr>
              <a:tblGrid>
                <a:gridCol w="1874634">
                  <a:extLst>
                    <a:ext uri="{9D8B030D-6E8A-4147-A177-3AD203B41FA5}">
                      <a16:colId xmlns:a16="http://schemas.microsoft.com/office/drawing/2014/main" xmlns="" val="20000"/>
                    </a:ext>
                  </a:extLst>
                </a:gridCol>
                <a:gridCol w="6427316">
                  <a:extLst>
                    <a:ext uri="{9D8B030D-6E8A-4147-A177-3AD203B41FA5}">
                      <a16:colId xmlns:a16="http://schemas.microsoft.com/office/drawing/2014/main" xmlns="" val="20001"/>
                    </a:ext>
                  </a:extLst>
                </a:gridCol>
              </a:tblGrid>
              <a:tr h="572003">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xmlns="" val="10000"/>
                  </a:ext>
                </a:extLst>
              </a:tr>
              <a:tr h="2593007">
                <a:tc>
                  <a:txBody>
                    <a:bodyPr/>
                    <a:lstStyle/>
                    <a:p>
                      <a:pPr algn="just"/>
                      <a:r>
                        <a:rPr lang="en-US" sz="1400" b="0" dirty="0">
                          <a:solidFill>
                            <a:schemeClr val="tx1"/>
                          </a:solidFill>
                          <a:latin typeface="Arial" panose="020B0604020202020204" pitchFamily="34" charset="0"/>
                          <a:cs typeface="Arial" panose="020B0604020202020204" pitchFamily="34" charset="0"/>
                        </a:rPr>
                        <a:t>The</a:t>
                      </a:r>
                      <a:r>
                        <a:rPr lang="en-US" sz="1400" b="0" baseline="0" dirty="0">
                          <a:solidFill>
                            <a:schemeClr val="tx1"/>
                          </a:solidFill>
                          <a:latin typeface="Arial" panose="020B0604020202020204" pitchFamily="34" charset="0"/>
                          <a:cs typeface="Arial" panose="020B0604020202020204" pitchFamily="34" charset="0"/>
                        </a:rPr>
                        <a:t> Constitution of the Republic of South Africa, 1996</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165 (1) The judicial authority of the Republic is vested in the courts.</a:t>
                      </a:r>
                    </a:p>
                    <a:p>
                      <a:pPr marL="746125" indent="-746125"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(2) The courts are independent and subject only to the   Constitution and the law, which they must apply impartially and without fear, favour or prejudice.</a:t>
                      </a:r>
                    </a:p>
                    <a:p>
                      <a:pPr marL="715963" indent="-715963"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(3) No person or organ of state may interfere with the functioning of the courts.</a:t>
                      </a:r>
                    </a:p>
                    <a:p>
                      <a:pPr marL="715963" indent="-715963" algn="just"/>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(4) Organs of state, through legislative and other measures, must assist and protect the courts to ensure the independence, impartiality, dignity, accessibility and effectiveness of the courts.</a:t>
                      </a:r>
                    </a:p>
                    <a:p>
                      <a:pPr marL="715963" indent="-715963" algn="just">
                        <a:tabLst>
                          <a:tab pos="804863" algn="l"/>
                        </a:tabLst>
                      </a:pPr>
                      <a:r>
                        <a:rPr lang="en-US" sz="1400" b="0" i="0" u="none" strike="noStrike" kern="1200" baseline="0" dirty="0">
                          <a:solidFill>
                            <a:schemeClr val="tx1"/>
                          </a:solidFill>
                          <a:latin typeface="Arial" panose="020B0604020202020204" pitchFamily="34" charset="0"/>
                          <a:ea typeface="+mn-ea"/>
                          <a:cs typeface="Arial" panose="020B0604020202020204" pitchFamily="34" charset="0"/>
                        </a:rPr>
                        <a:t>         (5) An order or decision issued by a court binds all persons to whom and organs of state to which it applies.</a:t>
                      </a:r>
                      <a:endParaRPr lang="en-US"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806897">
                <a:tc>
                  <a:txBody>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Constitution seventeenth amendment Act (2012)</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a:solidFill>
                            <a:schemeClr val="tx1"/>
                          </a:solidFill>
                          <a:effectLst/>
                          <a:latin typeface="Arial" panose="020B0604020202020204" pitchFamily="34" charset="0"/>
                          <a:ea typeface="+mn-ea"/>
                          <a:cs typeface="Arial" panose="020B0604020202020204" pitchFamily="34" charset="0"/>
                        </a:rPr>
                        <a:t>Formalizes the Chief Justice as the Head of the Judiciary and</a:t>
                      </a:r>
                      <a:r>
                        <a:rPr lang="en-US" sz="1400" kern="1200" baseline="0" dirty="0">
                          <a:solidFill>
                            <a:schemeClr val="tx1"/>
                          </a:solidFill>
                          <a:effectLst/>
                          <a:latin typeface="Arial" panose="020B0604020202020204" pitchFamily="34" charset="0"/>
                          <a:ea typeface="+mn-ea"/>
                          <a:cs typeface="Arial" panose="020B0604020202020204" pitchFamily="34" charset="0"/>
                        </a:rPr>
                        <a:t> </a:t>
                      </a:r>
                      <a:r>
                        <a:rPr lang="en-US" sz="1400" kern="1200" dirty="0">
                          <a:solidFill>
                            <a:schemeClr val="tx1"/>
                          </a:solidFill>
                          <a:effectLst/>
                          <a:latin typeface="Arial" panose="020B0604020202020204" pitchFamily="34" charset="0"/>
                          <a:ea typeface="+mn-ea"/>
                          <a:cs typeface="Arial" panose="020B0604020202020204" pitchFamily="34" charset="0"/>
                        </a:rPr>
                        <a:t>entrusts him with the responsibility for the establishment and monitoring of norms and standards for the exercise of judicial functions of all courts. </a:t>
                      </a:r>
                    </a:p>
                    <a:p>
                      <a:pPr marL="746125" marR="0" lvl="0" indent="-746125" algn="just" defTabSz="457200" rtl="0" eaLnBrk="1" fontAlgn="auto" latinLnBrk="0" hangingPunct="1">
                        <a:lnSpc>
                          <a:spcPct val="100000"/>
                        </a:lnSpc>
                        <a:spcBef>
                          <a:spcPts val="0"/>
                        </a:spcBef>
                        <a:spcAft>
                          <a:spcPts val="0"/>
                        </a:spcAft>
                        <a:buClrTx/>
                        <a:buSzTx/>
                        <a:buFontTx/>
                        <a:buNone/>
                        <a:tabLst>
                          <a:tab pos="804863" algn="l"/>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a:solidFill>
                            <a:schemeClr val="tx1"/>
                          </a:solidFill>
                          <a:effectLst/>
                          <a:latin typeface="Arial" panose="020B0604020202020204" pitchFamily="34" charset="0"/>
                          <a:ea typeface="+mn-ea"/>
                          <a:cs typeface="Arial" panose="020B0604020202020204" pitchFamily="34" charset="0"/>
                        </a:rPr>
                        <a:t>It also designates the Constitutional Court as the highest court in all matter.</a:t>
                      </a:r>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3824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9</a:t>
            </a:fld>
            <a:endParaRPr lang="en-US"/>
          </a:p>
        </p:txBody>
      </p:sp>
      <p:sp>
        <p:nvSpPr>
          <p:cNvPr id="7" name="Title 1"/>
          <p:cNvSpPr txBox="1">
            <a:spLocks/>
          </p:cNvSpPr>
          <p:nvPr/>
        </p:nvSpPr>
        <p:spPr>
          <a:xfrm>
            <a:off x="708766" y="570187"/>
            <a:ext cx="7306903" cy="45477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a:latin typeface="Arial" panose="020B0604020202020204" pitchFamily="34" charset="0"/>
                <a:cs typeface="Arial" panose="020B0604020202020204" pitchFamily="34" charset="0"/>
              </a:rPr>
              <a:t>LEGISLATIVE MANDATES cont.</a:t>
            </a:r>
          </a:p>
        </p:txBody>
      </p:sp>
      <p:graphicFrame>
        <p:nvGraphicFramePr>
          <p:cNvPr id="8" name="Table 7"/>
          <p:cNvGraphicFramePr>
            <a:graphicFrameLocks noGrp="1"/>
          </p:cNvGraphicFramePr>
          <p:nvPr/>
        </p:nvGraphicFramePr>
        <p:xfrm>
          <a:off x="298889" y="1357744"/>
          <a:ext cx="8548816" cy="4765791"/>
        </p:xfrm>
        <a:graphic>
          <a:graphicData uri="http://schemas.openxmlformats.org/drawingml/2006/table">
            <a:tbl>
              <a:tblPr firstRow="1" bandRow="1">
                <a:tableStyleId>{5C22544A-7EE6-4342-B048-85BDC9FD1C3A}</a:tableStyleId>
              </a:tblPr>
              <a:tblGrid>
                <a:gridCol w="1930378">
                  <a:extLst>
                    <a:ext uri="{9D8B030D-6E8A-4147-A177-3AD203B41FA5}">
                      <a16:colId xmlns:a16="http://schemas.microsoft.com/office/drawing/2014/main" xmlns="" val="20000"/>
                    </a:ext>
                  </a:extLst>
                </a:gridCol>
                <a:gridCol w="6618438">
                  <a:extLst>
                    <a:ext uri="{9D8B030D-6E8A-4147-A177-3AD203B41FA5}">
                      <a16:colId xmlns:a16="http://schemas.microsoft.com/office/drawing/2014/main" xmlns="" val="20001"/>
                    </a:ext>
                  </a:extLst>
                </a:gridCol>
              </a:tblGrid>
              <a:tr h="497018">
                <a:tc>
                  <a:txBody>
                    <a:bodyPr/>
                    <a:lstStyle/>
                    <a:p>
                      <a:pPr algn="ctr"/>
                      <a:r>
                        <a:rPr lang="en-ZA" sz="1400" dirty="0">
                          <a:solidFill>
                            <a:schemeClr val="tx1"/>
                          </a:solidFill>
                          <a:latin typeface="Arial" panose="020B0604020202020204" pitchFamily="34" charset="0"/>
                          <a:cs typeface="Arial" panose="020B0604020202020204" pitchFamily="34" charset="0"/>
                        </a:rPr>
                        <a:t>LEGISLATION/ PRESCRIPTS</a:t>
                      </a:r>
                    </a:p>
                  </a:txBody>
                  <a:tcPr/>
                </a:tc>
                <a:tc>
                  <a:txBody>
                    <a:bodyPr/>
                    <a:lstStyle/>
                    <a:p>
                      <a:pPr algn="ctr"/>
                      <a:r>
                        <a:rPr lang="en-ZA" sz="1400" dirty="0">
                          <a:solidFill>
                            <a:schemeClr val="tx1"/>
                          </a:solidFill>
                          <a:latin typeface="Arial" panose="020B0604020202020204" pitchFamily="34" charset="0"/>
                          <a:cs typeface="Arial" panose="020B0604020202020204" pitchFamily="34" charset="0"/>
                        </a:rPr>
                        <a:t>KEY MANDATES/ RESPONSIBILITIES </a:t>
                      </a:r>
                    </a:p>
                  </a:txBody>
                  <a:tcPr/>
                </a:tc>
                <a:extLst>
                  <a:ext uri="{0D108BD9-81ED-4DB2-BD59-A6C34878D82A}">
                    <a16:rowId xmlns:a16="http://schemas.microsoft.com/office/drawing/2014/main" xmlns="" val="10000"/>
                  </a:ext>
                </a:extLst>
              </a:tr>
              <a:tr h="4247631">
                <a:tc>
                  <a:txBody>
                    <a:bodyPr/>
                    <a:lstStyle/>
                    <a:p>
                      <a:r>
                        <a:rPr lang="en-US" sz="1400" b="0" dirty="0">
                          <a:solidFill>
                            <a:schemeClr val="tx1"/>
                          </a:solidFill>
                          <a:latin typeface="Arial" panose="020B0604020202020204" pitchFamily="34" charset="0"/>
                          <a:cs typeface="Arial" panose="020B0604020202020204" pitchFamily="34" charset="0"/>
                        </a:rPr>
                        <a:t>Superior Courts Act, 2013 (Act No. 10 of 2013)</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US" sz="1400" b="0" dirty="0">
                          <a:solidFill>
                            <a:schemeClr val="tx1"/>
                          </a:solidFill>
                          <a:latin typeface="Arial" panose="020B0604020202020204" pitchFamily="34" charset="0"/>
                          <a:cs typeface="Arial" panose="020B0604020202020204" pitchFamily="34" charset="0"/>
                        </a:rPr>
                        <a:t>49</a:t>
                      </a:r>
                      <a:r>
                        <a:rPr lang="en-US" sz="1400" b="0" baseline="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(1) The Minister may, on the advice of the Chief Justice, make regulations regarding— </a:t>
                      </a:r>
                    </a:p>
                    <a:p>
                      <a:pPr marL="509588" indent="0" algn="just">
                        <a:buFont typeface="Arial" panose="020B0604020202020204" pitchFamily="34" charset="0"/>
                        <a:buNone/>
                      </a:pPr>
                      <a:r>
                        <a:rPr lang="en-US" sz="1400" b="0" dirty="0">
                          <a:solidFill>
                            <a:schemeClr val="tx1"/>
                          </a:solidFill>
                          <a:latin typeface="Arial" panose="020B0604020202020204" pitchFamily="34" charset="0"/>
                          <a:cs typeface="Arial" panose="020B0604020202020204" pitchFamily="34" charset="0"/>
                        </a:rPr>
                        <a:t>(a) any matter that may be necessary or expedient to prescribe regarding the administrative functions of courts and the efficient and effective functioning and administration of the courts, including the furnishing </a:t>
                      </a:r>
                      <a:r>
                        <a:rPr lang="en-US" sz="1400" dirty="0">
                          <a:solidFill>
                            <a:schemeClr val="tx1"/>
                          </a:solidFill>
                          <a:latin typeface="Arial" panose="020B0604020202020204" pitchFamily="34" charset="0"/>
                          <a:cs typeface="Arial" panose="020B0604020202020204" pitchFamily="34" charset="0"/>
                        </a:rPr>
                        <a:t>of periodical returns of statistics relating to any aspect of the functioning and administration of courts and the performance of judicial functions;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(b) the criteria to be applied for determining the number of judges to be appointed to the Supreme Court of Appeal and to any specific Division;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(c) any protocol to be observed in respect of any process of consultation required in terms of this Act;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(d) the determination of recess periods of the Superior Courts;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(e) property not liable to be seized in execution, as contemplated in section 45; </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(f) the manner in which representatives of the magistracy must be engaged in the application of section 8.</a:t>
                      </a:r>
                    </a:p>
                    <a:p>
                      <a:pPr marL="509588"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en-US" sz="1400" dirty="0">
                          <a:solidFill>
                            <a:schemeClr val="tx1"/>
                          </a:solidFill>
                          <a:latin typeface="Arial" panose="020B0604020202020204" pitchFamily="34" charset="0"/>
                          <a:cs typeface="Arial" panose="020B0604020202020204" pitchFamily="34" charset="0"/>
                        </a:rPr>
                        <a:t>49</a:t>
                      </a:r>
                      <a:r>
                        <a:rPr lang="en-US" sz="1400" baseline="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Arial" panose="020B0604020202020204" pitchFamily="34" charset="0"/>
                          <a:cs typeface="Arial" panose="020B0604020202020204" pitchFamily="34" charset="0"/>
                        </a:rPr>
                        <a:t>(2) Any regulation made under subsection (1) must be submitted to Parliament before publication thereof in the Gazette.</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256341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5155</TotalTime>
  <Words>6216</Words>
  <Application>Microsoft Office PowerPoint</Application>
  <PresentationFormat>On-screen Show (4:3)</PresentationFormat>
  <Paragraphs>1319</Paragraphs>
  <Slides>67</Slides>
  <Notes>1</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Six Fingaz Media</dc:creator>
  <cp:lastModifiedBy>USER</cp:lastModifiedBy>
  <cp:revision>387</cp:revision>
  <cp:lastPrinted>2020-10-07T14:07:50Z</cp:lastPrinted>
  <dcterms:created xsi:type="dcterms:W3CDTF">2017-06-01T13:53:08Z</dcterms:created>
  <dcterms:modified xsi:type="dcterms:W3CDTF">2021-11-11T16:41:36Z</dcterms:modified>
</cp:coreProperties>
</file>