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366" r:id="rId2"/>
    <p:sldId id="363" r:id="rId3"/>
    <p:sldId id="368" r:id="rId4"/>
    <p:sldId id="358" r:id="rId5"/>
    <p:sldId id="302" r:id="rId6"/>
    <p:sldId id="346" r:id="rId7"/>
    <p:sldId id="351" r:id="rId8"/>
    <p:sldId id="316" r:id="rId9"/>
    <p:sldId id="305" r:id="rId10"/>
    <p:sldId id="313" r:id="rId11"/>
    <p:sldId id="314" r:id="rId12"/>
    <p:sldId id="315" r:id="rId13"/>
    <p:sldId id="352" r:id="rId14"/>
    <p:sldId id="365" r:id="rId15"/>
    <p:sldId id="357" r:id="rId16"/>
    <p:sldId id="364" r:id="rId17"/>
    <p:sldId id="332" r:id="rId18"/>
    <p:sldId id="331" r:id="rId19"/>
    <p:sldId id="334" r:id="rId20"/>
    <p:sldId id="310" r:id="rId21"/>
    <p:sldId id="369" r:id="rId22"/>
    <p:sldId id="318" r:id="rId23"/>
    <p:sldId id="260" r:id="rId24"/>
    <p:sldId id="335" r:id="rId25"/>
    <p:sldId id="336" r:id="rId26"/>
    <p:sldId id="337" r:id="rId27"/>
    <p:sldId id="338" r:id="rId28"/>
    <p:sldId id="339" r:id="rId29"/>
    <p:sldId id="340" r:id="rId30"/>
    <p:sldId id="341" r:id="rId31"/>
    <p:sldId id="268" r:id="rId32"/>
    <p:sldId id="269" r:id="rId33"/>
    <p:sldId id="342" r:id="rId34"/>
    <p:sldId id="343" r:id="rId35"/>
    <p:sldId id="271" r:id="rId36"/>
    <p:sldId id="272" r:id="rId37"/>
    <p:sldId id="344" r:id="rId38"/>
    <p:sldId id="345" r:id="rId39"/>
    <p:sldId id="356" r:id="rId40"/>
    <p:sldId id="359" r:id="rId41"/>
    <p:sldId id="291" r:id="rId42"/>
    <p:sldId id="355" r:id="rId43"/>
    <p:sldId id="353" r:id="rId44"/>
    <p:sldId id="354" r:id="rId45"/>
    <p:sldId id="360" r:id="rId46"/>
    <p:sldId id="361" r:id="rId47"/>
    <p:sldId id="367" r:id="rId48"/>
    <p:sldId id="27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4" autoAdjust="0"/>
    <p:restoredTop sz="94646"/>
  </p:normalViewPr>
  <p:slideViewPr>
    <p:cSldViewPr snapToGrid="0" snapToObjects="1">
      <p:cViewPr varScale="1">
        <p:scale>
          <a:sx n="69" d="100"/>
          <a:sy n="69"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ZA" sz="1200" b="1" i="0" baseline="0" dirty="0">
                <a:effectLst/>
                <a:latin typeface="Arial Narrow" panose="020B0606020202030204" pitchFamily="34" charset="0"/>
              </a:rPr>
              <a:t>Percentage targets achieved and not-achieved: APP (2020/21 FY)</a:t>
            </a:r>
            <a:endParaRPr lang="en-ZA" sz="1200" dirty="0">
              <a:effectLst/>
              <a:latin typeface="Arial Narrow" panose="020B0606020202030204" pitchFamily="34" charset="0"/>
            </a:endParaRPr>
          </a:p>
        </c:rich>
      </c:tx>
      <c:layout>
        <c:manualLayout>
          <c:xMode val="edge"/>
          <c:yMode val="edge"/>
          <c:x val="0.245545865094981"/>
          <c:y val="2.7319907040422708E-2"/>
        </c:manualLayout>
      </c:layout>
      <c:overlay val="0"/>
      <c:spPr>
        <a:solidFill>
          <a:schemeClr val="bg1"/>
        </a:solidFill>
        <a:ln w="19050">
          <a:solidFill>
            <a:schemeClr val="dk1"/>
          </a:solid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792333980197844E-2"/>
          <c:y val="0.1555842254215678"/>
          <c:w val="0.67191683942473013"/>
          <c:h val="0.81666870335664532"/>
        </c:manualLayout>
      </c:layout>
      <c:pie3DChart>
        <c:varyColors val="1"/>
        <c:ser>
          <c:idx val="0"/>
          <c:order val="0"/>
          <c:explosion val="17"/>
          <c:dPt>
            <c:idx val="0"/>
            <c:bubble3D val="0"/>
            <c:spPr>
              <a:solidFill>
                <a:srgbClr val="00B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4A7-4B68-ACD9-E9FF284F0760}"/>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4A7-4B68-ACD9-E9FF284F076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Charts'!$C$28:$C$29</c:f>
              <c:strCache>
                <c:ptCount val="2"/>
                <c:pt idx="0">
                  <c:v>Percentage Targets Achieved</c:v>
                </c:pt>
                <c:pt idx="1">
                  <c:v>Percentage Targets Not Achieved</c:v>
                </c:pt>
              </c:strCache>
            </c:strRef>
          </c:cat>
          <c:val>
            <c:numRef>
              <c:f>'Pie Charts'!$D$28:$D$29</c:f>
              <c:numCache>
                <c:formatCode>0%</c:formatCode>
                <c:ptCount val="2"/>
                <c:pt idx="0">
                  <c:v>0.88</c:v>
                </c:pt>
                <c:pt idx="1">
                  <c:v>0.12</c:v>
                </c:pt>
              </c:numCache>
            </c:numRef>
          </c:val>
          <c:extLst>
            <c:ext xmlns:c16="http://schemas.microsoft.com/office/drawing/2014/chart" uri="{C3380CC4-5D6E-409C-BE32-E72D297353CC}">
              <c16:uniqueId val="{00000004-C4A7-4B68-ACD9-E9FF284F076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latin typeface="Arial Narrow" panose="020B0606020202030204" pitchFamily="34" charset="0"/>
              </a:rPr>
              <a:t>Overall Performance of the OCJ per Programme: (</a:t>
            </a:r>
            <a:r>
              <a:rPr lang="en-GB" sz="1600" dirty="0">
                <a:latin typeface="Arial Narrow" panose="020B0606020202030204" pitchFamily="34" charset="0"/>
              </a:rPr>
              <a:t>2020/21 FY)</a:t>
            </a:r>
            <a:endParaRPr lang="en-US" sz="1600" dirty="0">
              <a:latin typeface="Arial Narrow" panose="020B0606020202030204" pitchFamily="34" charset="0"/>
            </a:endParaRPr>
          </a:p>
        </c:rich>
      </c:tx>
      <c:overlay val="0"/>
      <c:spPr>
        <a:ln w="19050">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3324441470772376E-2"/>
          <c:y val="0.16792073688509182"/>
          <c:w val="0.95894413262188716"/>
          <c:h val="0.71327577228815953"/>
        </c:manualLayout>
      </c:layout>
      <c:bar3DChart>
        <c:barDir val="col"/>
        <c:grouping val="clustered"/>
        <c:varyColors val="0"/>
        <c:ser>
          <c:idx val="0"/>
          <c:order val="0"/>
          <c:tx>
            <c:strRef>
              <c:f>'Overall % distribution'!$C$37</c:f>
              <c:strCache>
                <c:ptCount val="1"/>
                <c:pt idx="0">
                  <c:v>Planned Targets </c:v>
                </c:pt>
              </c:strCache>
            </c:strRef>
          </c:tx>
          <c:invertIfNegative val="0"/>
          <c:dLbls>
            <c:spPr>
              <a:noFill/>
              <a:ln>
                <a:noFill/>
              </a:ln>
              <a:effectLst/>
            </c:spPr>
            <c:txPr>
              <a:bodyPr/>
              <a:lstStyle/>
              <a:p>
                <a:pPr>
                  <a:defRPr sz="14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 distribution'!$B$38:$B$41</c:f>
              <c:strCache>
                <c:ptCount val="4"/>
                <c:pt idx="0">
                  <c:v>Programme 1: Administration</c:v>
                </c:pt>
                <c:pt idx="1">
                  <c:v>Programme 2: Superior Court Services </c:v>
                </c:pt>
                <c:pt idx="2">
                  <c:v>Programme 3: Judicial Education and Support</c:v>
                </c:pt>
                <c:pt idx="3">
                  <c:v>Total</c:v>
                </c:pt>
              </c:strCache>
            </c:strRef>
          </c:cat>
          <c:val>
            <c:numRef>
              <c:f>'Overall % distribution'!$C$38:$C$41</c:f>
              <c:numCache>
                <c:formatCode>General</c:formatCode>
                <c:ptCount val="4"/>
                <c:pt idx="0">
                  <c:v>14</c:v>
                </c:pt>
                <c:pt idx="1">
                  <c:v>6</c:v>
                </c:pt>
                <c:pt idx="2">
                  <c:v>5</c:v>
                </c:pt>
                <c:pt idx="3">
                  <c:v>25</c:v>
                </c:pt>
              </c:numCache>
            </c:numRef>
          </c:val>
          <c:extLst>
            <c:ext xmlns:c16="http://schemas.microsoft.com/office/drawing/2014/chart" uri="{C3380CC4-5D6E-409C-BE32-E72D297353CC}">
              <c16:uniqueId val="{00000000-823C-4933-B7EF-483B7E3D20D1}"/>
            </c:ext>
          </c:extLst>
        </c:ser>
        <c:ser>
          <c:idx val="1"/>
          <c:order val="1"/>
          <c:tx>
            <c:strRef>
              <c:f>'Overall % distribution'!$D$37</c:f>
              <c:strCache>
                <c:ptCount val="1"/>
                <c:pt idx="0">
                  <c:v>Targets Achieved</c:v>
                </c:pt>
              </c:strCache>
            </c:strRef>
          </c:tx>
          <c:spPr>
            <a:solidFill>
              <a:srgbClr val="00B050"/>
            </a:solidFill>
          </c:spPr>
          <c:invertIfNegative val="0"/>
          <c:dLbls>
            <c:spPr>
              <a:noFill/>
              <a:ln>
                <a:noFill/>
              </a:ln>
              <a:effectLst/>
            </c:spPr>
            <c:txPr>
              <a:bodyPr/>
              <a:lstStyle/>
              <a:p>
                <a:pPr>
                  <a:defRPr sz="14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 distribution'!$B$38:$B$41</c:f>
              <c:strCache>
                <c:ptCount val="4"/>
                <c:pt idx="0">
                  <c:v>Programme 1: Administration</c:v>
                </c:pt>
                <c:pt idx="1">
                  <c:v>Programme 2: Superior Court Services </c:v>
                </c:pt>
                <c:pt idx="2">
                  <c:v>Programme 3: Judicial Education and Support</c:v>
                </c:pt>
                <c:pt idx="3">
                  <c:v>Total</c:v>
                </c:pt>
              </c:strCache>
            </c:strRef>
          </c:cat>
          <c:val>
            <c:numRef>
              <c:f>'Overall % distribution'!$D$38:$D$41</c:f>
              <c:numCache>
                <c:formatCode>General</c:formatCode>
                <c:ptCount val="4"/>
                <c:pt idx="0">
                  <c:v>11</c:v>
                </c:pt>
                <c:pt idx="1">
                  <c:v>6</c:v>
                </c:pt>
                <c:pt idx="2">
                  <c:v>5</c:v>
                </c:pt>
                <c:pt idx="3">
                  <c:v>22</c:v>
                </c:pt>
              </c:numCache>
            </c:numRef>
          </c:val>
          <c:extLst>
            <c:ext xmlns:c16="http://schemas.microsoft.com/office/drawing/2014/chart" uri="{C3380CC4-5D6E-409C-BE32-E72D297353CC}">
              <c16:uniqueId val="{00000001-823C-4933-B7EF-483B7E3D20D1}"/>
            </c:ext>
          </c:extLst>
        </c:ser>
        <c:ser>
          <c:idx val="2"/>
          <c:order val="2"/>
          <c:tx>
            <c:strRef>
              <c:f>'Overall % distribution'!$E$37</c:f>
              <c:strCache>
                <c:ptCount val="1"/>
                <c:pt idx="0">
                  <c:v>Targets Not Achieved</c:v>
                </c:pt>
              </c:strCache>
            </c:strRef>
          </c:tx>
          <c:spPr>
            <a:solidFill>
              <a:srgbClr val="FF0000"/>
            </a:solidFill>
          </c:spPr>
          <c:invertIfNegative val="0"/>
          <c:dLbls>
            <c:spPr>
              <a:noFill/>
              <a:ln>
                <a:noFill/>
              </a:ln>
              <a:effectLst/>
            </c:spPr>
            <c:txPr>
              <a:bodyPr/>
              <a:lstStyle/>
              <a:p>
                <a:pPr>
                  <a:defRPr sz="14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 distribution'!$B$38:$B$41</c:f>
              <c:strCache>
                <c:ptCount val="4"/>
                <c:pt idx="0">
                  <c:v>Programme 1: Administration</c:v>
                </c:pt>
                <c:pt idx="1">
                  <c:v>Programme 2: Superior Court Services </c:v>
                </c:pt>
                <c:pt idx="2">
                  <c:v>Programme 3: Judicial Education and Support</c:v>
                </c:pt>
                <c:pt idx="3">
                  <c:v>Total</c:v>
                </c:pt>
              </c:strCache>
            </c:strRef>
          </c:cat>
          <c:val>
            <c:numRef>
              <c:f>'Overall % distribution'!$E$38:$E$41</c:f>
              <c:numCache>
                <c:formatCode>General</c:formatCode>
                <c:ptCount val="4"/>
                <c:pt idx="0">
                  <c:v>3</c:v>
                </c:pt>
                <c:pt idx="1">
                  <c:v>0</c:v>
                </c:pt>
                <c:pt idx="2">
                  <c:v>0</c:v>
                </c:pt>
                <c:pt idx="3">
                  <c:v>3</c:v>
                </c:pt>
              </c:numCache>
            </c:numRef>
          </c:val>
          <c:extLst>
            <c:ext xmlns:c16="http://schemas.microsoft.com/office/drawing/2014/chart" uri="{C3380CC4-5D6E-409C-BE32-E72D297353CC}">
              <c16:uniqueId val="{00000002-823C-4933-B7EF-483B7E3D20D1}"/>
            </c:ext>
          </c:extLst>
        </c:ser>
        <c:dLbls>
          <c:showLegendKey val="0"/>
          <c:showVal val="1"/>
          <c:showCatName val="0"/>
          <c:showSerName val="0"/>
          <c:showPercent val="0"/>
          <c:showBubbleSize val="0"/>
        </c:dLbls>
        <c:gapWidth val="150"/>
        <c:shape val="cylinder"/>
        <c:axId val="158182096"/>
        <c:axId val="158178568"/>
        <c:axId val="0"/>
      </c:bar3DChart>
      <c:catAx>
        <c:axId val="158182096"/>
        <c:scaling>
          <c:orientation val="minMax"/>
        </c:scaling>
        <c:delete val="0"/>
        <c:axPos val="b"/>
        <c:majorGridlines/>
        <c:minorGridlines/>
        <c:numFmt formatCode="General" sourceLinked="0"/>
        <c:majorTickMark val="none"/>
        <c:minorTickMark val="none"/>
        <c:tickLblPos val="nextTo"/>
        <c:txPr>
          <a:bodyPr/>
          <a:lstStyle/>
          <a:p>
            <a:pPr>
              <a:defRPr>
                <a:latin typeface="Arial Narrow" panose="020B0606020202030204" pitchFamily="34" charset="0"/>
                <a:cs typeface="Arial" panose="020B0604020202020204" pitchFamily="34" charset="0"/>
              </a:defRPr>
            </a:pPr>
            <a:endParaRPr lang="en-US"/>
          </a:p>
        </c:txPr>
        <c:crossAx val="158178568"/>
        <c:crosses val="autoZero"/>
        <c:auto val="1"/>
        <c:lblAlgn val="ctr"/>
        <c:lblOffset val="100"/>
        <c:noMultiLvlLbl val="0"/>
      </c:catAx>
      <c:valAx>
        <c:axId val="158178568"/>
        <c:scaling>
          <c:orientation val="minMax"/>
        </c:scaling>
        <c:delete val="1"/>
        <c:axPos val="l"/>
        <c:majorGridlines>
          <c:spPr>
            <a:ln>
              <a:noFill/>
            </a:ln>
          </c:spPr>
        </c:majorGridlines>
        <c:minorGridlines/>
        <c:numFmt formatCode="General" sourceLinked="1"/>
        <c:majorTickMark val="out"/>
        <c:minorTickMark val="none"/>
        <c:tickLblPos val="nextTo"/>
        <c:crossAx val="158182096"/>
        <c:crosses val="autoZero"/>
        <c:crossBetween val="between"/>
      </c:valAx>
    </c:plotArea>
    <c:legend>
      <c:legendPos val="t"/>
      <c:overlay val="0"/>
      <c:txPr>
        <a:bodyPr/>
        <a:lstStyle/>
        <a:p>
          <a:pPr>
            <a:defRPr>
              <a:latin typeface="Arial Narrow" panose="020B0606020202030204" pitchFamily="34" charset="0"/>
              <a:cs typeface="Arial" panose="020B0604020202020204" pitchFamily="34" charset="0"/>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n-ZA" sz="1800" b="1" i="0" baseline="0">
                <a:effectLst/>
              </a:rPr>
              <a:t>Performance trend of the OCJ from 2015/16 - 2020/21 FY</a:t>
            </a:r>
            <a:endParaRPr lang="en-ZA">
              <a:effectLst/>
            </a:endParaRPr>
          </a:p>
        </c:rich>
      </c:tx>
      <c:layout>
        <c:manualLayout>
          <c:xMode val="edge"/>
          <c:yMode val="edge"/>
          <c:x val="0.14455018960732935"/>
          <c:y val="1.755926251097454E-2"/>
        </c:manualLayout>
      </c:layout>
      <c:overlay val="0"/>
      <c:spPr>
        <a:solidFill>
          <a:schemeClr val="lt1"/>
        </a:solidFill>
        <a:ln w="25400" cap="flat" cmpd="sng" algn="ctr">
          <a:solidFill>
            <a:schemeClr val="dk1"/>
          </a:solidFill>
          <a:prstDash val="solid"/>
        </a:ln>
        <a:effectLst/>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Management!$D$3</c:f>
              <c:strCache>
                <c:ptCount val="1"/>
                <c:pt idx="0">
                  <c:v>Target Achieved </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Management!$B$4:$B$9</c:f>
              <c:strCache>
                <c:ptCount val="6"/>
                <c:pt idx="0">
                  <c:v>2015/16</c:v>
                </c:pt>
                <c:pt idx="1">
                  <c:v>2016/17</c:v>
                </c:pt>
                <c:pt idx="2">
                  <c:v>2017/18 </c:v>
                </c:pt>
                <c:pt idx="3">
                  <c:v>2018/19 </c:v>
                </c:pt>
                <c:pt idx="4">
                  <c:v>2019/20 </c:v>
                </c:pt>
                <c:pt idx="5">
                  <c:v>2020/21</c:v>
                </c:pt>
              </c:strCache>
            </c:strRef>
          </c:cat>
          <c:val>
            <c:numRef>
              <c:f>Management!$D$4:$D$9</c:f>
              <c:numCache>
                <c:formatCode>0%</c:formatCode>
                <c:ptCount val="6"/>
                <c:pt idx="0">
                  <c:v>0.74</c:v>
                </c:pt>
                <c:pt idx="1">
                  <c:v>0.85</c:v>
                </c:pt>
                <c:pt idx="2">
                  <c:v>1</c:v>
                </c:pt>
                <c:pt idx="3">
                  <c:v>0.9</c:v>
                </c:pt>
                <c:pt idx="4">
                  <c:v>0.7</c:v>
                </c:pt>
                <c:pt idx="5">
                  <c:v>0.88</c:v>
                </c:pt>
              </c:numCache>
            </c:numRef>
          </c:val>
          <c:extLst>
            <c:ext xmlns:c16="http://schemas.microsoft.com/office/drawing/2014/chart" uri="{C3380CC4-5D6E-409C-BE32-E72D297353CC}">
              <c16:uniqueId val="{00000000-DADE-49E0-8F7A-7513E8D55290}"/>
            </c:ext>
          </c:extLst>
        </c:ser>
        <c:ser>
          <c:idx val="1"/>
          <c:order val="1"/>
          <c:tx>
            <c:strRef>
              <c:f>Management!$E$3</c:f>
              <c:strCache>
                <c:ptCount val="1"/>
                <c:pt idx="0">
                  <c:v>Target Not Achieved </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Management!$B$4:$B$9</c:f>
              <c:strCache>
                <c:ptCount val="6"/>
                <c:pt idx="0">
                  <c:v>2015/16</c:v>
                </c:pt>
                <c:pt idx="1">
                  <c:v>2016/17</c:v>
                </c:pt>
                <c:pt idx="2">
                  <c:v>2017/18 </c:v>
                </c:pt>
                <c:pt idx="3">
                  <c:v>2018/19 </c:v>
                </c:pt>
                <c:pt idx="4">
                  <c:v>2019/20 </c:v>
                </c:pt>
                <c:pt idx="5">
                  <c:v>2020/21</c:v>
                </c:pt>
              </c:strCache>
            </c:strRef>
          </c:cat>
          <c:val>
            <c:numRef>
              <c:f>Management!$E$4:$E$9</c:f>
              <c:numCache>
                <c:formatCode>0%</c:formatCode>
                <c:ptCount val="6"/>
                <c:pt idx="0">
                  <c:v>0.26</c:v>
                </c:pt>
                <c:pt idx="1">
                  <c:v>0.15</c:v>
                </c:pt>
                <c:pt idx="2">
                  <c:v>0</c:v>
                </c:pt>
                <c:pt idx="3">
                  <c:v>0.1</c:v>
                </c:pt>
                <c:pt idx="4">
                  <c:v>0.3</c:v>
                </c:pt>
                <c:pt idx="5">
                  <c:v>0.12</c:v>
                </c:pt>
              </c:numCache>
            </c:numRef>
          </c:val>
          <c:extLst>
            <c:ext xmlns:c16="http://schemas.microsoft.com/office/drawing/2014/chart" uri="{C3380CC4-5D6E-409C-BE32-E72D297353CC}">
              <c16:uniqueId val="{00000001-DADE-49E0-8F7A-7513E8D55290}"/>
            </c:ext>
          </c:extLst>
        </c:ser>
        <c:dLbls>
          <c:showLegendKey val="0"/>
          <c:showVal val="1"/>
          <c:showCatName val="0"/>
          <c:showSerName val="0"/>
          <c:showPercent val="0"/>
          <c:showBubbleSize val="0"/>
        </c:dLbls>
        <c:gapWidth val="150"/>
        <c:shape val="cylinder"/>
        <c:axId val="231481040"/>
        <c:axId val="231481432"/>
        <c:axId val="0"/>
      </c:bar3DChart>
      <c:catAx>
        <c:axId val="231481040"/>
        <c:scaling>
          <c:orientation val="minMax"/>
        </c:scaling>
        <c:delete val="0"/>
        <c:axPos val="b"/>
        <c:majorGridlines/>
        <c:minorGridlines/>
        <c:numFmt formatCode="General" sourceLinked="0"/>
        <c:majorTickMark val="none"/>
        <c:minorTickMark val="none"/>
        <c:tickLblPos val="nextTo"/>
        <c:txPr>
          <a:bodyPr/>
          <a:lstStyle/>
          <a:p>
            <a:pPr>
              <a:defRPr sz="1200"/>
            </a:pPr>
            <a:endParaRPr lang="en-US"/>
          </a:p>
        </c:txPr>
        <c:crossAx val="231481432"/>
        <c:crosses val="autoZero"/>
        <c:auto val="1"/>
        <c:lblAlgn val="ctr"/>
        <c:lblOffset val="100"/>
        <c:noMultiLvlLbl val="0"/>
      </c:catAx>
      <c:valAx>
        <c:axId val="231481432"/>
        <c:scaling>
          <c:orientation val="minMax"/>
        </c:scaling>
        <c:delete val="1"/>
        <c:axPos val="l"/>
        <c:majorGridlines/>
        <c:minorGridlines/>
        <c:numFmt formatCode="0%" sourceLinked="1"/>
        <c:majorTickMark val="out"/>
        <c:minorTickMark val="none"/>
        <c:tickLblPos val="nextTo"/>
        <c:crossAx val="231481040"/>
        <c:crosses val="autoZero"/>
        <c:crossBetween val="between"/>
      </c:valAx>
    </c:plotArea>
    <c:legend>
      <c:legendPos val="t"/>
      <c:overlay val="0"/>
      <c:txPr>
        <a:bodyPr/>
        <a:lstStyle/>
        <a:p>
          <a:pPr>
            <a:defRPr sz="1200" b="0"/>
          </a:pPr>
          <a:endParaRPr lang="en-US"/>
        </a:p>
      </c:txPr>
    </c:legend>
    <c:plotVisOnly val="1"/>
    <c:dispBlanksAs val="gap"/>
    <c:showDLblsOverMax val="0"/>
  </c:chart>
  <c:txPr>
    <a:bodyPr/>
    <a:lstStyle/>
    <a:p>
      <a:pPr>
        <a:defRPr sz="900" b="1">
          <a:latin typeface="Arial Narrow" panose="020B0606020202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A8E85-D302-4D43-BDC4-C589F11DDF2F}" type="doc">
      <dgm:prSet loTypeId="urn:microsoft.com/office/officeart/2005/8/layout/pyramid2" loCatId="pyramid" qsTypeId="urn:microsoft.com/office/officeart/2005/8/quickstyle/simple1" qsCatId="simple" csTypeId="urn:microsoft.com/office/officeart/2005/8/colors/accent6_3" csCatId="accent6" phldr="1"/>
      <dgm:spPr/>
    </dgm:pt>
    <dgm:pt modelId="{58E83CC7-3817-4616-AA95-C58D2F0180E0}">
      <dgm:prSet phldrT="[Text]" custT="1"/>
      <dgm:spPr>
        <a:solidFill>
          <a:srgbClr val="92D050">
            <a:alpha val="90000"/>
          </a:srgbClr>
        </a:solidFill>
      </dgm:spPr>
      <dgm:t>
        <a:bodyPr/>
        <a:lstStyle/>
        <a:p>
          <a:pPr algn="ctr"/>
          <a:r>
            <a:rPr lang="en-ZA" sz="1600" b="1" dirty="0">
              <a:latin typeface="Arial" pitchFamily="34" charset="0"/>
              <a:cs typeface="Arial" pitchFamily="34" charset="0"/>
            </a:rPr>
            <a:t>Vision</a:t>
          </a:r>
        </a:p>
        <a:p>
          <a:pPr algn="l"/>
          <a:r>
            <a:rPr lang="en-ZA" sz="1600">
              <a:latin typeface="Arial" pitchFamily="34" charset="0"/>
              <a:cs typeface="Arial" pitchFamily="34" charset="0"/>
            </a:rPr>
            <a:t>A single, </a:t>
          </a:r>
          <a:r>
            <a:rPr lang="en-ZA" sz="1600" dirty="0">
              <a:latin typeface="Arial" pitchFamily="34" charset="0"/>
              <a:cs typeface="Arial" pitchFamily="34" charset="0"/>
            </a:rPr>
            <a:t>transformed and independent Judicial system that guarantees access to justice for all</a:t>
          </a:r>
        </a:p>
      </dgm:t>
    </dgm:pt>
    <dgm:pt modelId="{0A3AF1F3-24B9-479D-A1E5-0CC6D71EAFDC}" type="parTrans" cxnId="{1C5F00A6-F475-4FA6-BFB2-DD7B22C22248}">
      <dgm:prSet/>
      <dgm:spPr/>
      <dgm:t>
        <a:bodyPr/>
        <a:lstStyle/>
        <a:p>
          <a:endParaRPr lang="en-ZA"/>
        </a:p>
      </dgm:t>
    </dgm:pt>
    <dgm:pt modelId="{3ADE8B96-8691-45AE-90F6-E5694F4E1AF8}" type="sibTrans" cxnId="{1C5F00A6-F475-4FA6-BFB2-DD7B22C22248}">
      <dgm:prSet/>
      <dgm:spPr/>
      <dgm:t>
        <a:bodyPr/>
        <a:lstStyle/>
        <a:p>
          <a:endParaRPr lang="en-ZA"/>
        </a:p>
      </dgm:t>
    </dgm:pt>
    <dgm:pt modelId="{467827D2-40FC-45E5-8B4C-D8B05E7F7DCA}">
      <dgm:prSet phldrT="[Text]" custT="1"/>
      <dgm:spPr>
        <a:solidFill>
          <a:schemeClr val="tx2">
            <a:lumMod val="60000"/>
            <a:lumOff val="40000"/>
            <a:alpha val="90000"/>
          </a:schemeClr>
        </a:solidFill>
      </dgm:spPr>
      <dgm:t>
        <a:bodyPr/>
        <a:lstStyle/>
        <a:p>
          <a:pPr algn="ctr"/>
          <a:r>
            <a:rPr lang="en-ZA" sz="1600" b="1" dirty="0">
              <a:latin typeface="Arial" pitchFamily="34" charset="0"/>
              <a:cs typeface="Arial" pitchFamily="34" charset="0"/>
            </a:rPr>
            <a:t>Mission</a:t>
          </a:r>
        </a:p>
        <a:p>
          <a:pPr algn="l"/>
          <a:r>
            <a:rPr lang="en-ZA" sz="1600" dirty="0">
              <a:latin typeface="Arial" pitchFamily="34" charset="0"/>
              <a:cs typeface="Arial" pitchFamily="34" charset="0"/>
            </a:rPr>
            <a:t>To provide support to the Judicial system to ensure effective and efficient court administration services  </a:t>
          </a:r>
        </a:p>
      </dgm:t>
    </dgm:pt>
    <dgm:pt modelId="{6BD141E0-097F-4758-8980-22234D8A4EEC}" type="parTrans" cxnId="{AF0523F0-E6D1-4BC0-9F9F-D18A941225B5}">
      <dgm:prSet/>
      <dgm:spPr/>
      <dgm:t>
        <a:bodyPr/>
        <a:lstStyle/>
        <a:p>
          <a:endParaRPr lang="en-ZA"/>
        </a:p>
      </dgm:t>
    </dgm:pt>
    <dgm:pt modelId="{DF5CE962-7FE5-4A16-8C0F-3F96806C5F06}" type="sibTrans" cxnId="{AF0523F0-E6D1-4BC0-9F9F-D18A941225B5}">
      <dgm:prSet/>
      <dgm:spPr/>
      <dgm:t>
        <a:bodyPr/>
        <a:lstStyle/>
        <a:p>
          <a:endParaRPr lang="en-ZA"/>
        </a:p>
      </dgm:t>
    </dgm:pt>
    <dgm:pt modelId="{D1B650B6-F99A-4D72-BF17-121F2647412D}">
      <dgm:prSet phldrT="[Text]" custT="1"/>
      <dgm:spPr>
        <a:solidFill>
          <a:schemeClr val="accent3">
            <a:lumMod val="60000"/>
            <a:lumOff val="40000"/>
            <a:alpha val="90000"/>
          </a:schemeClr>
        </a:solidFill>
      </dgm:spPr>
      <dgm:t>
        <a:bodyPr/>
        <a:lstStyle/>
        <a:p>
          <a:pPr algn="ctr"/>
          <a:r>
            <a:rPr lang="en-ZA" sz="1600" b="1" dirty="0">
              <a:latin typeface="Arial" pitchFamily="34" charset="0"/>
              <a:cs typeface="Arial" pitchFamily="34" charset="0"/>
            </a:rPr>
            <a:t>Values</a:t>
          </a:r>
          <a:endParaRPr lang="en-ZA" sz="1600" dirty="0">
            <a:latin typeface="Arial" pitchFamily="34" charset="0"/>
            <a:cs typeface="Arial" pitchFamily="34" charset="0"/>
          </a:endParaRPr>
        </a:p>
        <a:p>
          <a:pPr algn="just"/>
          <a:r>
            <a:rPr lang="en-ZA" sz="1600" dirty="0">
              <a:latin typeface="Arial" pitchFamily="34" charset="0"/>
              <a:cs typeface="Arial" pitchFamily="34" charset="0"/>
            </a:rPr>
            <a:t>- Respect </a:t>
          </a:r>
        </a:p>
        <a:p>
          <a:pPr algn="just"/>
          <a:r>
            <a:rPr lang="en-ZA" sz="1600" dirty="0">
              <a:latin typeface="Arial" pitchFamily="34" charset="0"/>
              <a:cs typeface="Arial" pitchFamily="34" charset="0"/>
            </a:rPr>
            <a:t>- Integrity</a:t>
          </a:r>
        </a:p>
        <a:p>
          <a:pPr algn="just"/>
          <a:r>
            <a:rPr lang="en-ZA" sz="1600" dirty="0">
              <a:latin typeface="Arial" pitchFamily="34" charset="0"/>
              <a:cs typeface="Arial" pitchFamily="34" charset="0"/>
            </a:rPr>
            <a:t>- Transparency</a:t>
          </a:r>
        </a:p>
        <a:p>
          <a:pPr algn="just"/>
          <a:r>
            <a:rPr lang="en-ZA" sz="1600" dirty="0">
              <a:latin typeface="Arial" pitchFamily="34" charset="0"/>
              <a:cs typeface="Arial" pitchFamily="34" charset="0"/>
            </a:rPr>
            <a:t>- Professionalism </a:t>
          </a:r>
        </a:p>
        <a:p>
          <a:pPr algn="just"/>
          <a:r>
            <a:rPr lang="en-ZA" sz="1600" dirty="0">
              <a:latin typeface="Arial" pitchFamily="34" charset="0"/>
              <a:cs typeface="Arial" pitchFamily="34" charset="0"/>
            </a:rPr>
            <a:t>- Accountability; and</a:t>
          </a:r>
        </a:p>
        <a:p>
          <a:pPr algn="just"/>
          <a:r>
            <a:rPr lang="en-ZA" sz="1600" dirty="0">
              <a:latin typeface="Arial" pitchFamily="34" charset="0"/>
              <a:cs typeface="Arial" pitchFamily="34" charset="0"/>
            </a:rPr>
            <a:t>- Excellence</a:t>
          </a:r>
          <a:r>
            <a:rPr lang="en-ZA" sz="1600" dirty="0">
              <a:latin typeface="+mn-lt"/>
              <a:cs typeface="Arial" pitchFamily="34" charset="0"/>
            </a:rPr>
            <a:t> </a:t>
          </a:r>
        </a:p>
        <a:p>
          <a:pPr algn="ctr"/>
          <a:endParaRPr lang="en-ZA" sz="1300" dirty="0">
            <a:latin typeface="+mn-lt"/>
          </a:endParaRPr>
        </a:p>
      </dgm:t>
    </dgm:pt>
    <dgm:pt modelId="{1EE2ED74-BF8D-4AF0-82B4-A1495D61067F}" type="parTrans" cxnId="{BA53C6BD-3550-4842-B10C-FA8FFEBF2E7D}">
      <dgm:prSet/>
      <dgm:spPr/>
      <dgm:t>
        <a:bodyPr/>
        <a:lstStyle/>
        <a:p>
          <a:endParaRPr lang="en-ZA"/>
        </a:p>
      </dgm:t>
    </dgm:pt>
    <dgm:pt modelId="{53D592AE-A24E-43FD-A988-22B398EC94AE}" type="sibTrans" cxnId="{BA53C6BD-3550-4842-B10C-FA8FFEBF2E7D}">
      <dgm:prSet/>
      <dgm:spPr/>
      <dgm:t>
        <a:bodyPr/>
        <a:lstStyle/>
        <a:p>
          <a:endParaRPr lang="en-ZA"/>
        </a:p>
      </dgm:t>
    </dgm:pt>
    <dgm:pt modelId="{CD118955-0DAD-424C-88BE-F3C6DBF39E1E}" type="pres">
      <dgm:prSet presAssocID="{A52A8E85-D302-4D43-BDC4-C589F11DDF2F}" presName="compositeShape" presStyleCnt="0">
        <dgm:presLayoutVars>
          <dgm:dir/>
          <dgm:resizeHandles/>
        </dgm:presLayoutVars>
      </dgm:prSet>
      <dgm:spPr/>
    </dgm:pt>
    <dgm:pt modelId="{9B9E14A9-F8FB-4ED0-88D1-D71DD52E7832}" type="pres">
      <dgm:prSet presAssocID="{A52A8E85-D302-4D43-BDC4-C589F11DDF2F}" presName="pyramid" presStyleLbl="node1" presStyleIdx="0" presStyleCnt="1"/>
      <dgm:spPr/>
    </dgm:pt>
    <dgm:pt modelId="{2CA3E3A1-84AE-4003-A8CC-D6BEEB216EFE}" type="pres">
      <dgm:prSet presAssocID="{A52A8E85-D302-4D43-BDC4-C589F11DDF2F}" presName="theList" presStyleCnt="0"/>
      <dgm:spPr/>
    </dgm:pt>
    <dgm:pt modelId="{86D8EF4C-6ABF-4B8A-83DD-7AEF1EC0414B}" type="pres">
      <dgm:prSet presAssocID="{58E83CC7-3817-4616-AA95-C58D2F0180E0}" presName="aNode" presStyleLbl="fgAcc1" presStyleIdx="0" presStyleCnt="3" custScaleX="155010" custScaleY="87667" custLinFactY="-9519" custLinFactNeighborY="-100000">
        <dgm:presLayoutVars>
          <dgm:bulletEnabled val="1"/>
        </dgm:presLayoutVars>
      </dgm:prSet>
      <dgm:spPr/>
      <dgm:t>
        <a:bodyPr/>
        <a:lstStyle/>
        <a:p>
          <a:endParaRPr lang="en-US"/>
        </a:p>
      </dgm:t>
    </dgm:pt>
    <dgm:pt modelId="{3DC3E484-68C0-45FF-9546-F85ED121BA49}" type="pres">
      <dgm:prSet presAssocID="{58E83CC7-3817-4616-AA95-C58D2F0180E0}" presName="aSpace" presStyleCnt="0"/>
      <dgm:spPr/>
    </dgm:pt>
    <dgm:pt modelId="{845D4C0F-848F-4491-BDBE-A7BD7BD27F9D}" type="pres">
      <dgm:prSet presAssocID="{467827D2-40FC-45E5-8B4C-D8B05E7F7DCA}" presName="aNode" presStyleLbl="fgAcc1" presStyleIdx="1" presStyleCnt="3" custScaleX="156121" custLinFactY="-4227" custLinFactNeighborY="-100000">
        <dgm:presLayoutVars>
          <dgm:bulletEnabled val="1"/>
        </dgm:presLayoutVars>
      </dgm:prSet>
      <dgm:spPr/>
      <dgm:t>
        <a:bodyPr/>
        <a:lstStyle/>
        <a:p>
          <a:endParaRPr lang="en-US"/>
        </a:p>
      </dgm:t>
    </dgm:pt>
    <dgm:pt modelId="{9861A45D-BB48-499F-81FD-6F6B79826792}" type="pres">
      <dgm:prSet presAssocID="{467827D2-40FC-45E5-8B4C-D8B05E7F7DCA}" presName="aSpace" presStyleCnt="0"/>
      <dgm:spPr/>
    </dgm:pt>
    <dgm:pt modelId="{0021BFC3-670B-4527-A4D1-9C255D556671}" type="pres">
      <dgm:prSet presAssocID="{D1B650B6-F99A-4D72-BF17-121F2647412D}" presName="aNode" presStyleLbl="fgAcc1" presStyleIdx="2" presStyleCnt="3" custScaleX="156464" custScaleY="283807">
        <dgm:presLayoutVars>
          <dgm:bulletEnabled val="1"/>
        </dgm:presLayoutVars>
      </dgm:prSet>
      <dgm:spPr/>
      <dgm:t>
        <a:bodyPr/>
        <a:lstStyle/>
        <a:p>
          <a:endParaRPr lang="en-US"/>
        </a:p>
      </dgm:t>
    </dgm:pt>
    <dgm:pt modelId="{291952E9-9ACD-46E8-BBBC-DD57BFF50171}" type="pres">
      <dgm:prSet presAssocID="{D1B650B6-F99A-4D72-BF17-121F2647412D}" presName="aSpace" presStyleCnt="0"/>
      <dgm:spPr/>
    </dgm:pt>
  </dgm:ptLst>
  <dgm:cxnLst>
    <dgm:cxn modelId="{BA53C6BD-3550-4842-B10C-FA8FFEBF2E7D}" srcId="{A52A8E85-D302-4D43-BDC4-C589F11DDF2F}" destId="{D1B650B6-F99A-4D72-BF17-121F2647412D}" srcOrd="2" destOrd="0" parTransId="{1EE2ED74-BF8D-4AF0-82B4-A1495D61067F}" sibTransId="{53D592AE-A24E-43FD-A988-22B398EC94AE}"/>
    <dgm:cxn modelId="{AF0523F0-E6D1-4BC0-9F9F-D18A941225B5}" srcId="{A52A8E85-D302-4D43-BDC4-C589F11DDF2F}" destId="{467827D2-40FC-45E5-8B4C-D8B05E7F7DCA}" srcOrd="1" destOrd="0" parTransId="{6BD141E0-097F-4758-8980-22234D8A4EEC}" sibTransId="{DF5CE962-7FE5-4A16-8C0F-3F96806C5F06}"/>
    <dgm:cxn modelId="{6F040C9A-C344-4424-A8F2-AF0A1FD718B1}" type="presOf" srcId="{467827D2-40FC-45E5-8B4C-D8B05E7F7DCA}" destId="{845D4C0F-848F-4491-BDBE-A7BD7BD27F9D}" srcOrd="0" destOrd="0" presId="urn:microsoft.com/office/officeart/2005/8/layout/pyramid2"/>
    <dgm:cxn modelId="{5FF26B19-699E-41A6-BBC6-33CA7041C9B9}" type="presOf" srcId="{D1B650B6-F99A-4D72-BF17-121F2647412D}" destId="{0021BFC3-670B-4527-A4D1-9C255D556671}" srcOrd="0" destOrd="0" presId="urn:microsoft.com/office/officeart/2005/8/layout/pyramid2"/>
    <dgm:cxn modelId="{894AC6BB-F02E-4CAC-8E28-B3E47612B94D}" type="presOf" srcId="{A52A8E85-D302-4D43-BDC4-C589F11DDF2F}" destId="{CD118955-0DAD-424C-88BE-F3C6DBF39E1E}" srcOrd="0" destOrd="0" presId="urn:microsoft.com/office/officeart/2005/8/layout/pyramid2"/>
    <dgm:cxn modelId="{BD9537F7-7B70-4B28-BAF9-89F639E79B12}" type="presOf" srcId="{58E83CC7-3817-4616-AA95-C58D2F0180E0}" destId="{86D8EF4C-6ABF-4B8A-83DD-7AEF1EC0414B}" srcOrd="0" destOrd="0" presId="urn:microsoft.com/office/officeart/2005/8/layout/pyramid2"/>
    <dgm:cxn modelId="{1C5F00A6-F475-4FA6-BFB2-DD7B22C22248}" srcId="{A52A8E85-D302-4D43-BDC4-C589F11DDF2F}" destId="{58E83CC7-3817-4616-AA95-C58D2F0180E0}" srcOrd="0" destOrd="0" parTransId="{0A3AF1F3-24B9-479D-A1E5-0CC6D71EAFDC}" sibTransId="{3ADE8B96-8691-45AE-90F6-E5694F4E1AF8}"/>
    <dgm:cxn modelId="{F6566975-315A-491C-B3DE-B2BC7876E65F}" type="presParOf" srcId="{CD118955-0DAD-424C-88BE-F3C6DBF39E1E}" destId="{9B9E14A9-F8FB-4ED0-88D1-D71DD52E7832}" srcOrd="0" destOrd="0" presId="urn:microsoft.com/office/officeart/2005/8/layout/pyramid2"/>
    <dgm:cxn modelId="{848F5778-0983-4D45-9A33-D6DDBC31991C}" type="presParOf" srcId="{CD118955-0DAD-424C-88BE-F3C6DBF39E1E}" destId="{2CA3E3A1-84AE-4003-A8CC-D6BEEB216EFE}" srcOrd="1" destOrd="0" presId="urn:microsoft.com/office/officeart/2005/8/layout/pyramid2"/>
    <dgm:cxn modelId="{A06541B3-2FEB-4991-841A-2D82331311FE}" type="presParOf" srcId="{2CA3E3A1-84AE-4003-A8CC-D6BEEB216EFE}" destId="{86D8EF4C-6ABF-4B8A-83DD-7AEF1EC0414B}" srcOrd="0" destOrd="0" presId="urn:microsoft.com/office/officeart/2005/8/layout/pyramid2"/>
    <dgm:cxn modelId="{957061C1-F184-4468-B8B0-EA5B869769F9}" type="presParOf" srcId="{2CA3E3A1-84AE-4003-A8CC-D6BEEB216EFE}" destId="{3DC3E484-68C0-45FF-9546-F85ED121BA49}" srcOrd="1" destOrd="0" presId="urn:microsoft.com/office/officeart/2005/8/layout/pyramid2"/>
    <dgm:cxn modelId="{FC8F4455-BE97-42C1-98EC-295BEFB2FFF1}" type="presParOf" srcId="{2CA3E3A1-84AE-4003-A8CC-D6BEEB216EFE}" destId="{845D4C0F-848F-4491-BDBE-A7BD7BD27F9D}" srcOrd="2" destOrd="0" presId="urn:microsoft.com/office/officeart/2005/8/layout/pyramid2"/>
    <dgm:cxn modelId="{42ED2A72-FCF5-47DA-A919-5AEE4C4309F0}" type="presParOf" srcId="{2CA3E3A1-84AE-4003-A8CC-D6BEEB216EFE}" destId="{9861A45D-BB48-499F-81FD-6F6B79826792}" srcOrd="3" destOrd="0" presId="urn:microsoft.com/office/officeart/2005/8/layout/pyramid2"/>
    <dgm:cxn modelId="{FD9B101D-2AC6-4A1A-8A50-8DE8D60BB7E8}" type="presParOf" srcId="{2CA3E3A1-84AE-4003-A8CC-D6BEEB216EFE}" destId="{0021BFC3-670B-4527-A4D1-9C255D556671}" srcOrd="4" destOrd="0" presId="urn:microsoft.com/office/officeart/2005/8/layout/pyramid2"/>
    <dgm:cxn modelId="{67B1DED3-82B2-4B1D-8AD8-75E90E8F2097}" type="presParOf" srcId="{2CA3E3A1-84AE-4003-A8CC-D6BEEB216EFE}" destId="{291952E9-9ACD-46E8-BBBC-DD57BFF5017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E14A9-F8FB-4ED0-88D1-D71DD52E7832}">
      <dsp:nvSpPr>
        <dsp:cNvPr id="0" name=""/>
        <dsp:cNvSpPr/>
      </dsp:nvSpPr>
      <dsp:spPr>
        <a:xfrm>
          <a:off x="644992" y="0"/>
          <a:ext cx="4988992" cy="4988992"/>
        </a:xfrm>
        <a:prstGeom prst="triangl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8EF4C-6ABF-4B8A-83DD-7AEF1EC0414B}">
      <dsp:nvSpPr>
        <dsp:cNvPr id="0" name=""/>
        <dsp:cNvSpPr/>
      </dsp:nvSpPr>
      <dsp:spPr>
        <a:xfrm>
          <a:off x="2247544" y="328271"/>
          <a:ext cx="5026733" cy="686807"/>
        </a:xfrm>
        <a:prstGeom prst="roundRect">
          <a:avLst/>
        </a:prstGeom>
        <a:solidFill>
          <a:srgbClr val="92D050">
            <a:alpha val="90000"/>
          </a:srgb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Vision</a:t>
          </a:r>
        </a:p>
        <a:p>
          <a:pPr lvl="0" algn="l" defTabSz="711200">
            <a:lnSpc>
              <a:spcPct val="90000"/>
            </a:lnSpc>
            <a:spcBef>
              <a:spcPct val="0"/>
            </a:spcBef>
            <a:spcAft>
              <a:spcPct val="35000"/>
            </a:spcAft>
          </a:pPr>
          <a:r>
            <a:rPr lang="en-ZA" sz="1600" kern="1200">
              <a:latin typeface="Arial" pitchFamily="34" charset="0"/>
              <a:cs typeface="Arial" pitchFamily="34" charset="0"/>
            </a:rPr>
            <a:t>A single, </a:t>
          </a:r>
          <a:r>
            <a:rPr lang="en-ZA" sz="1600" kern="1200" dirty="0">
              <a:latin typeface="Arial" pitchFamily="34" charset="0"/>
              <a:cs typeface="Arial" pitchFamily="34" charset="0"/>
            </a:rPr>
            <a:t>transformed and independent Judicial system that guarantees access to justice for all</a:t>
          </a:r>
        </a:p>
      </dsp:txBody>
      <dsp:txXfrm>
        <a:off x="2281071" y="361798"/>
        <a:ext cx="4959679" cy="619753"/>
      </dsp:txXfrm>
    </dsp:sp>
    <dsp:sp modelId="{845D4C0F-848F-4491-BDBE-A7BD7BD27F9D}">
      <dsp:nvSpPr>
        <dsp:cNvPr id="0" name=""/>
        <dsp:cNvSpPr/>
      </dsp:nvSpPr>
      <dsp:spPr>
        <a:xfrm>
          <a:off x="2229530" y="1154466"/>
          <a:ext cx="5062761" cy="783427"/>
        </a:xfrm>
        <a:prstGeom prst="roundRect">
          <a:avLst/>
        </a:prstGeom>
        <a:solidFill>
          <a:schemeClr val="tx2">
            <a:lumMod val="60000"/>
            <a:lumOff val="40000"/>
            <a:alpha val="9000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Mission</a:t>
          </a:r>
        </a:p>
        <a:p>
          <a:pPr lvl="0" algn="l" defTabSz="711200">
            <a:lnSpc>
              <a:spcPct val="90000"/>
            </a:lnSpc>
            <a:spcBef>
              <a:spcPct val="0"/>
            </a:spcBef>
            <a:spcAft>
              <a:spcPct val="35000"/>
            </a:spcAft>
          </a:pPr>
          <a:r>
            <a:rPr lang="en-ZA" sz="1600" kern="1200" dirty="0">
              <a:latin typeface="Arial" pitchFamily="34" charset="0"/>
              <a:cs typeface="Arial" pitchFamily="34" charset="0"/>
            </a:rPr>
            <a:t>To provide support to the Judicial system to ensure effective and efficient court administration services  </a:t>
          </a:r>
        </a:p>
      </dsp:txBody>
      <dsp:txXfrm>
        <a:off x="2267774" y="1192710"/>
        <a:ext cx="4986273" cy="706939"/>
      </dsp:txXfrm>
    </dsp:sp>
    <dsp:sp modelId="{0021BFC3-670B-4527-A4D1-9C255D556671}">
      <dsp:nvSpPr>
        <dsp:cNvPr id="0" name=""/>
        <dsp:cNvSpPr/>
      </dsp:nvSpPr>
      <dsp:spPr>
        <a:xfrm>
          <a:off x="2223968" y="2166866"/>
          <a:ext cx="5073884" cy="2223422"/>
        </a:xfrm>
        <a:prstGeom prst="roundRect">
          <a:avLst/>
        </a:prstGeom>
        <a:solidFill>
          <a:schemeClr val="accent3">
            <a:lumMod val="60000"/>
            <a:lumOff val="40000"/>
            <a:alpha val="9000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Values</a:t>
          </a:r>
          <a:endParaRPr lang="en-ZA" sz="1600" kern="1200" dirty="0">
            <a:latin typeface="Arial" pitchFamily="34" charset="0"/>
            <a:cs typeface="Arial" pitchFamily="34" charset="0"/>
          </a:endParaRPr>
        </a:p>
        <a:p>
          <a:pPr lvl="0" algn="just" defTabSz="711200">
            <a:lnSpc>
              <a:spcPct val="90000"/>
            </a:lnSpc>
            <a:spcBef>
              <a:spcPct val="0"/>
            </a:spcBef>
            <a:spcAft>
              <a:spcPct val="35000"/>
            </a:spcAft>
          </a:pPr>
          <a:r>
            <a:rPr lang="en-ZA" sz="1600" kern="1200" dirty="0">
              <a:latin typeface="Arial" pitchFamily="34" charset="0"/>
              <a:cs typeface="Arial" pitchFamily="34" charset="0"/>
            </a:rPr>
            <a:t>- Respect </a:t>
          </a:r>
        </a:p>
        <a:p>
          <a:pPr lvl="0" algn="just" defTabSz="711200">
            <a:lnSpc>
              <a:spcPct val="90000"/>
            </a:lnSpc>
            <a:spcBef>
              <a:spcPct val="0"/>
            </a:spcBef>
            <a:spcAft>
              <a:spcPct val="35000"/>
            </a:spcAft>
          </a:pPr>
          <a:r>
            <a:rPr lang="en-ZA" sz="1600" kern="1200" dirty="0">
              <a:latin typeface="Arial" pitchFamily="34" charset="0"/>
              <a:cs typeface="Arial" pitchFamily="34" charset="0"/>
            </a:rPr>
            <a:t>- Integrity</a:t>
          </a:r>
        </a:p>
        <a:p>
          <a:pPr lvl="0" algn="just" defTabSz="711200">
            <a:lnSpc>
              <a:spcPct val="90000"/>
            </a:lnSpc>
            <a:spcBef>
              <a:spcPct val="0"/>
            </a:spcBef>
            <a:spcAft>
              <a:spcPct val="35000"/>
            </a:spcAft>
          </a:pPr>
          <a:r>
            <a:rPr lang="en-ZA" sz="1600" kern="1200" dirty="0">
              <a:latin typeface="Arial" pitchFamily="34" charset="0"/>
              <a:cs typeface="Arial" pitchFamily="34" charset="0"/>
            </a:rPr>
            <a:t>- Transparency</a:t>
          </a:r>
        </a:p>
        <a:p>
          <a:pPr lvl="0" algn="just" defTabSz="711200">
            <a:lnSpc>
              <a:spcPct val="90000"/>
            </a:lnSpc>
            <a:spcBef>
              <a:spcPct val="0"/>
            </a:spcBef>
            <a:spcAft>
              <a:spcPct val="35000"/>
            </a:spcAft>
          </a:pPr>
          <a:r>
            <a:rPr lang="en-ZA" sz="1600" kern="1200" dirty="0">
              <a:latin typeface="Arial" pitchFamily="34" charset="0"/>
              <a:cs typeface="Arial" pitchFamily="34" charset="0"/>
            </a:rPr>
            <a:t>- Professionalism </a:t>
          </a:r>
        </a:p>
        <a:p>
          <a:pPr lvl="0" algn="just" defTabSz="711200">
            <a:lnSpc>
              <a:spcPct val="90000"/>
            </a:lnSpc>
            <a:spcBef>
              <a:spcPct val="0"/>
            </a:spcBef>
            <a:spcAft>
              <a:spcPct val="35000"/>
            </a:spcAft>
          </a:pPr>
          <a:r>
            <a:rPr lang="en-ZA" sz="1600" kern="1200" dirty="0">
              <a:latin typeface="Arial" pitchFamily="34" charset="0"/>
              <a:cs typeface="Arial" pitchFamily="34" charset="0"/>
            </a:rPr>
            <a:t>- Accountability; and</a:t>
          </a:r>
        </a:p>
        <a:p>
          <a:pPr lvl="0" algn="just" defTabSz="711200">
            <a:lnSpc>
              <a:spcPct val="90000"/>
            </a:lnSpc>
            <a:spcBef>
              <a:spcPct val="0"/>
            </a:spcBef>
            <a:spcAft>
              <a:spcPct val="35000"/>
            </a:spcAft>
          </a:pPr>
          <a:r>
            <a:rPr lang="en-ZA" sz="1600" kern="1200" dirty="0">
              <a:latin typeface="Arial" pitchFamily="34" charset="0"/>
              <a:cs typeface="Arial" pitchFamily="34" charset="0"/>
            </a:rPr>
            <a:t>- Excellence</a:t>
          </a:r>
          <a:r>
            <a:rPr lang="en-ZA" sz="1600" kern="1200" dirty="0">
              <a:latin typeface="+mn-lt"/>
              <a:cs typeface="Arial" pitchFamily="34" charset="0"/>
            </a:rPr>
            <a:t> </a:t>
          </a:r>
        </a:p>
        <a:p>
          <a:pPr lvl="0" algn="ctr" defTabSz="711200">
            <a:lnSpc>
              <a:spcPct val="90000"/>
            </a:lnSpc>
            <a:spcBef>
              <a:spcPct val="0"/>
            </a:spcBef>
            <a:spcAft>
              <a:spcPct val="35000"/>
            </a:spcAft>
          </a:pPr>
          <a:endParaRPr lang="en-ZA" sz="1300" kern="1200" dirty="0">
            <a:latin typeface="+mn-lt"/>
          </a:endParaRPr>
        </a:p>
      </dsp:txBody>
      <dsp:txXfrm>
        <a:off x="2332507" y="2275405"/>
        <a:ext cx="4856806" cy="20063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7AC922-7862-7040-86D0-66AD18B75593}" type="datetimeFigureOut">
              <a:rPr lang="en-US" smtClean="0"/>
              <a:t>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973D00-9A7C-654A-8EE5-CA5E20D6BC23}" type="slidenum">
              <a:rPr lang="en-US" smtClean="0"/>
              <a:t>‹#›</a:t>
            </a:fld>
            <a:endParaRPr lang="en-US"/>
          </a:p>
        </p:txBody>
      </p:sp>
    </p:spTree>
    <p:extLst>
      <p:ext uri="{BB962C8B-B14F-4D97-AF65-F5344CB8AC3E}">
        <p14:creationId xmlns:p14="http://schemas.microsoft.com/office/powerpoint/2010/main" val="32038123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E85E1-1D0D-B040-8B1C-4E26F571ABDE}" type="datetimeFigureOut">
              <a:rPr lang="en-US" smtClean="0"/>
              <a:t>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04700-4983-DD47-BE7F-E73641E9723B}" type="slidenum">
              <a:rPr lang="en-US" smtClean="0"/>
              <a:t>‹#›</a:t>
            </a:fld>
            <a:endParaRPr lang="en-US"/>
          </a:p>
        </p:txBody>
      </p:sp>
    </p:spTree>
    <p:extLst>
      <p:ext uri="{BB962C8B-B14F-4D97-AF65-F5344CB8AC3E}">
        <p14:creationId xmlns:p14="http://schemas.microsoft.com/office/powerpoint/2010/main" val="410865514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14</a:t>
            </a:fld>
            <a:endParaRPr lang="en-US"/>
          </a:p>
        </p:txBody>
      </p:sp>
    </p:spTree>
    <p:extLst>
      <p:ext uri="{BB962C8B-B14F-4D97-AF65-F5344CB8AC3E}">
        <p14:creationId xmlns:p14="http://schemas.microsoft.com/office/powerpoint/2010/main" val="407071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t>18</a:t>
            </a:fld>
            <a:endParaRPr lang="en-US"/>
          </a:p>
        </p:txBody>
      </p:sp>
    </p:spTree>
    <p:extLst>
      <p:ext uri="{BB962C8B-B14F-4D97-AF65-F5344CB8AC3E}">
        <p14:creationId xmlns:p14="http://schemas.microsoft.com/office/powerpoint/2010/main" val="303516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OCJ PowerPoint template-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val="214279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ZA"/>
              <a:t>17/06/01</a:t>
            </a:r>
            <a:endParaRPr lang="en-US"/>
          </a:p>
        </p:txBody>
      </p:sp>
      <p:sp>
        <p:nvSpPr>
          <p:cNvPr id="5" name="Footer Placeholder 4"/>
          <p:cNvSpPr>
            <a:spLocks noGrp="1"/>
          </p:cNvSpPr>
          <p:nvPr>
            <p:ph type="ftr" sz="quarter" idx="11"/>
          </p:nvPr>
        </p:nvSpPr>
        <p:spPr/>
        <p:txBody>
          <a:bodyPr/>
          <a:lstStyle/>
          <a:p>
            <a:r>
              <a:rPr lang="en-US"/>
              <a:t>OFFICE OF THE CHIEF JUSTICE</a:t>
            </a:r>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8219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ZA"/>
              <a:t>17/06/01</a:t>
            </a:r>
            <a:endParaRPr lang="en-US"/>
          </a:p>
        </p:txBody>
      </p:sp>
      <p:sp>
        <p:nvSpPr>
          <p:cNvPr id="5" name="Footer Placeholder 4"/>
          <p:cNvSpPr>
            <a:spLocks noGrp="1"/>
          </p:cNvSpPr>
          <p:nvPr>
            <p:ph type="ftr" sz="quarter" idx="11"/>
          </p:nvPr>
        </p:nvSpPr>
        <p:spPr/>
        <p:txBody>
          <a:bodyPr/>
          <a:lstStyle/>
          <a:p>
            <a:r>
              <a:rPr lang="en-US"/>
              <a:t>OFFICE OF THE CHIEF JUSTICE</a:t>
            </a:r>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428686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6"/>
            <a:ext cx="457200" cy="365125"/>
          </a:xfrm>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52447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ZA"/>
              <a:t>17/06/01</a:t>
            </a:r>
            <a:endParaRPr lang="en-US"/>
          </a:p>
        </p:txBody>
      </p:sp>
      <p:sp>
        <p:nvSpPr>
          <p:cNvPr id="5" name="Footer Placeholder 4"/>
          <p:cNvSpPr>
            <a:spLocks noGrp="1"/>
          </p:cNvSpPr>
          <p:nvPr>
            <p:ph type="ftr" sz="quarter" idx="11"/>
          </p:nvPr>
        </p:nvSpPr>
        <p:spPr/>
        <p:txBody>
          <a:bodyPr/>
          <a:lstStyle/>
          <a:p>
            <a:r>
              <a:rPr lang="en-US"/>
              <a:t>OFFICE OF THE CHIEF JUSTICE</a:t>
            </a:r>
          </a:p>
        </p:txBody>
      </p:sp>
      <p:sp>
        <p:nvSpPr>
          <p:cNvPr id="6" name="Slide Number Placeholder 5"/>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7690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ZA"/>
              <a:t>17/06/01</a:t>
            </a:r>
            <a:endParaRPr lang="en-US"/>
          </a:p>
        </p:txBody>
      </p:sp>
      <p:sp>
        <p:nvSpPr>
          <p:cNvPr id="6" name="Footer Placeholder 5"/>
          <p:cNvSpPr>
            <a:spLocks noGrp="1"/>
          </p:cNvSpPr>
          <p:nvPr>
            <p:ph type="ftr" sz="quarter" idx="11"/>
          </p:nvPr>
        </p:nvSpPr>
        <p:spPr/>
        <p:txBody>
          <a:bodyPr/>
          <a:lstStyle/>
          <a:p>
            <a:r>
              <a:rPr lang="en-US"/>
              <a:t>OFFICE OF THE CHIEF JUSTICE</a:t>
            </a:r>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623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ZA"/>
              <a:t>17/06/01</a:t>
            </a:r>
            <a:endParaRPr lang="en-US"/>
          </a:p>
        </p:txBody>
      </p:sp>
      <p:sp>
        <p:nvSpPr>
          <p:cNvPr id="8" name="Footer Placeholder 7"/>
          <p:cNvSpPr>
            <a:spLocks noGrp="1"/>
          </p:cNvSpPr>
          <p:nvPr>
            <p:ph type="ftr" sz="quarter" idx="11"/>
          </p:nvPr>
        </p:nvSpPr>
        <p:spPr/>
        <p:txBody>
          <a:bodyPr/>
          <a:lstStyle/>
          <a:p>
            <a:r>
              <a:rPr lang="en-US"/>
              <a:t>OFFICE OF THE CHIEF JUSTICE</a:t>
            </a:r>
          </a:p>
        </p:txBody>
      </p:sp>
      <p:sp>
        <p:nvSpPr>
          <p:cNvPr id="9" name="Slide Number Placeholder 8"/>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38683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ZA"/>
              <a:t>17/06/01</a:t>
            </a:r>
            <a:endParaRPr lang="en-US"/>
          </a:p>
        </p:txBody>
      </p:sp>
      <p:sp>
        <p:nvSpPr>
          <p:cNvPr id="4" name="Footer Placeholder 3"/>
          <p:cNvSpPr>
            <a:spLocks noGrp="1"/>
          </p:cNvSpPr>
          <p:nvPr>
            <p:ph type="ftr" sz="quarter" idx="11"/>
          </p:nvPr>
        </p:nvSpPr>
        <p:spPr/>
        <p:txBody>
          <a:bodyPr/>
          <a:lstStyle/>
          <a:p>
            <a:r>
              <a:rPr lang="en-US"/>
              <a:t>OFFICE OF THE CHIEF JUSTICE</a:t>
            </a:r>
          </a:p>
        </p:txBody>
      </p:sp>
      <p:sp>
        <p:nvSpPr>
          <p:cNvPr id="5" name="Slide Number Placeholder 4"/>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32802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ZA"/>
              <a:t>17/06/01</a:t>
            </a:r>
            <a:endParaRPr lang="en-US"/>
          </a:p>
        </p:txBody>
      </p:sp>
      <p:sp>
        <p:nvSpPr>
          <p:cNvPr id="3" name="Footer Placeholder 2"/>
          <p:cNvSpPr>
            <a:spLocks noGrp="1"/>
          </p:cNvSpPr>
          <p:nvPr>
            <p:ph type="ftr" sz="quarter" idx="11"/>
          </p:nvPr>
        </p:nvSpPr>
        <p:spPr/>
        <p:txBody>
          <a:bodyPr/>
          <a:lstStyle/>
          <a:p>
            <a:r>
              <a:rPr lang="en-US"/>
              <a:t>OFFICE OF THE CHIEF JUSTICE</a:t>
            </a:r>
          </a:p>
        </p:txBody>
      </p:sp>
      <p:sp>
        <p:nvSpPr>
          <p:cNvPr id="4" name="Slide Number Placeholder 3"/>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505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ZA"/>
              <a:t>17/06/01</a:t>
            </a:r>
            <a:endParaRPr lang="en-US"/>
          </a:p>
        </p:txBody>
      </p:sp>
      <p:sp>
        <p:nvSpPr>
          <p:cNvPr id="6" name="Footer Placeholder 5"/>
          <p:cNvSpPr>
            <a:spLocks noGrp="1"/>
          </p:cNvSpPr>
          <p:nvPr>
            <p:ph type="ftr" sz="quarter" idx="11"/>
          </p:nvPr>
        </p:nvSpPr>
        <p:spPr/>
        <p:txBody>
          <a:bodyPr/>
          <a:lstStyle/>
          <a:p>
            <a:r>
              <a:rPr lang="en-US"/>
              <a:t>OFFICE OF THE CHIEF JUSTICE</a:t>
            </a:r>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9333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ZA"/>
              <a:t>17/06/01</a:t>
            </a:r>
            <a:endParaRPr lang="en-US"/>
          </a:p>
        </p:txBody>
      </p:sp>
      <p:sp>
        <p:nvSpPr>
          <p:cNvPr id="6" name="Footer Placeholder 5"/>
          <p:cNvSpPr>
            <a:spLocks noGrp="1"/>
          </p:cNvSpPr>
          <p:nvPr>
            <p:ph type="ftr" sz="quarter" idx="11"/>
          </p:nvPr>
        </p:nvSpPr>
        <p:spPr/>
        <p:txBody>
          <a:bodyPr/>
          <a:lstStyle/>
          <a:p>
            <a:r>
              <a:rPr lang="en-US"/>
              <a:t>OFFICE OF THE CHIEF JUSTICE</a:t>
            </a:r>
          </a:p>
        </p:txBody>
      </p:sp>
      <p:sp>
        <p:nvSpPr>
          <p:cNvPr id="7" name="Slide Number Placeholder 6"/>
          <p:cNvSpPr>
            <a:spLocks noGrp="1"/>
          </p:cNvSpPr>
          <p:nvPr>
            <p:ph type="sldNum" sz="quarter" idx="12"/>
          </p:nvPr>
        </p:nvSpPr>
        <p:spPr/>
        <p:txBody>
          <a:bodyPr/>
          <a:lstStyle/>
          <a:p>
            <a:fld id="{95B883EF-6CF2-D74B-A2A9-20A9144FD555}" type="slidenum">
              <a:rPr lang="en-US" smtClean="0"/>
              <a:t>‹#›</a:t>
            </a:fld>
            <a:endParaRPr lang="en-US"/>
          </a:p>
        </p:txBody>
      </p:sp>
    </p:spTree>
    <p:extLst>
      <p:ext uri="{BB962C8B-B14F-4D97-AF65-F5344CB8AC3E}">
        <p14:creationId xmlns:p14="http://schemas.microsoft.com/office/powerpoint/2010/main" val="282486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ZA"/>
              <a:t>17/06/01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THE CHIEF JUSTICE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83EF-6CF2-D74B-A2A9-20A9144FD555}" type="slidenum">
              <a:rPr lang="en-US" smtClean="0"/>
              <a:t>‹#›</a:t>
            </a:fld>
            <a:endParaRPr lang="en-US"/>
          </a:p>
        </p:txBody>
      </p:sp>
    </p:spTree>
    <p:extLst>
      <p:ext uri="{BB962C8B-B14F-4D97-AF65-F5344CB8AC3E}">
        <p14:creationId xmlns:p14="http://schemas.microsoft.com/office/powerpoint/2010/main" val="25632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696825" y="4953000"/>
            <a:ext cx="6400800" cy="1752600"/>
          </a:xfrm>
        </p:spPr>
        <p:txBody>
          <a:bodyPr>
            <a:noAutofit/>
          </a:bodyPr>
          <a:lstStyle/>
          <a:p>
            <a:pPr marL="0" indent="0" algn="ctr">
              <a:buNone/>
            </a:pPr>
            <a:r>
              <a:rPr lang="en-ZA" sz="1800" b="1" dirty="0">
                <a:latin typeface="Arial" pitchFamily="34" charset="0"/>
                <a:cs typeface="Arial" pitchFamily="34" charset="0"/>
              </a:rPr>
              <a:t>OCJ ANNUAL  REPORT FOR THE 2020/21 FY</a:t>
            </a:r>
          </a:p>
          <a:p>
            <a:pPr marL="0" indent="0" algn="ctr">
              <a:buNone/>
            </a:pP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ZA" sz="1800" b="1" dirty="0">
                <a:latin typeface="Arial" panose="020B0604020202020204" pitchFamily="34" charset="0"/>
                <a:cs typeface="Arial" panose="020B0604020202020204" pitchFamily="34" charset="0"/>
              </a:rPr>
              <a:t>Presentation to the Portfolio Committee on Justice &amp; Correctional Services  </a:t>
            </a:r>
          </a:p>
          <a:p>
            <a:pPr marL="0" indent="0" algn="ctr">
              <a:buNone/>
            </a:pPr>
            <a:r>
              <a:rPr lang="en-US" sz="1800" b="1" dirty="0">
                <a:latin typeface="Arial" panose="020B0604020202020204" pitchFamily="34" charset="0"/>
                <a:cs typeface="Arial" panose="020B0604020202020204" pitchFamily="34" charset="0"/>
              </a:rPr>
              <a:t>10 November 2021</a:t>
            </a:r>
          </a:p>
        </p:txBody>
      </p:sp>
    </p:spTree>
    <p:extLst>
      <p:ext uri="{BB962C8B-B14F-4D97-AF65-F5344CB8AC3E}">
        <p14:creationId xmlns:p14="http://schemas.microsoft.com/office/powerpoint/2010/main" val="161653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10</a:t>
            </a:fld>
            <a:endParaRPr lang="en-US"/>
          </a:p>
        </p:txBody>
      </p:sp>
      <p:sp>
        <p:nvSpPr>
          <p:cNvPr id="7" name="Title 1"/>
          <p:cNvSpPr txBox="1">
            <a:spLocks/>
          </p:cNvSpPr>
          <p:nvPr/>
        </p:nvSpPr>
        <p:spPr>
          <a:xfrm>
            <a:off x="708766" y="561798"/>
            <a:ext cx="7306903" cy="46343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2854565249"/>
              </p:ext>
            </p:extLst>
          </p:nvPr>
        </p:nvGraphicFramePr>
        <p:xfrm>
          <a:off x="221609" y="1442767"/>
          <a:ext cx="8738417" cy="4396966"/>
        </p:xfrm>
        <a:graphic>
          <a:graphicData uri="http://schemas.openxmlformats.org/drawingml/2006/table">
            <a:tbl>
              <a:tblPr firstRow="1" bandRow="1">
                <a:tableStyleId>{5C22544A-7EE6-4342-B048-85BDC9FD1C3A}</a:tableStyleId>
              </a:tblPr>
              <a:tblGrid>
                <a:gridCol w="1973191">
                  <a:extLst>
                    <a:ext uri="{9D8B030D-6E8A-4147-A177-3AD203B41FA5}">
                      <a16:colId xmlns:a16="http://schemas.microsoft.com/office/drawing/2014/main" val="20000"/>
                    </a:ext>
                  </a:extLst>
                </a:gridCol>
                <a:gridCol w="6765226">
                  <a:extLst>
                    <a:ext uri="{9D8B030D-6E8A-4147-A177-3AD203B41FA5}">
                      <a16:colId xmlns:a16="http://schemas.microsoft.com/office/drawing/2014/main" val="20001"/>
                    </a:ext>
                  </a:extLst>
                </a:gridCol>
              </a:tblGrid>
              <a:tr h="481339">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387880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South African Judicial Education Institute Act 14 of 2008</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Section 5 of the Act provides the functions of the Institute as follows:</a:t>
                      </a:r>
                    </a:p>
                    <a:p>
                      <a:pPr marL="263525" indent="-263525"/>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 to establish, develop, maintain and provide judicial education and professional training for judicial officers;</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(b)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provide entry level education and training for aspiring judicial officers to enhance their suitability for appointment to judicial office;</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(c)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conduct research into judicial education and professional training and to liaise with other judicial education and professional training institutions, persons and organisations in connection with the performance of its functions;</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(d)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promote, through education and training, the quality and efficiency of services provided in the administration of justice in the Republic;</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(e)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promote the independence, impartiality, dignity, accessibility and effectiveness of the courts; and</a:t>
                      </a:r>
                    </a:p>
                    <a:p>
                      <a:pPr marL="179388" indent="-179388"/>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(f)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render such assistance to foreign judicial institutions and courts as may be agreed upon by the Council.</a:t>
                      </a:r>
                    </a:p>
                    <a:p>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Section 6 establishes the council responsible for the governance of the Institute</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2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11</a:t>
            </a:fld>
            <a:endParaRPr lang="en-US"/>
          </a:p>
        </p:txBody>
      </p:sp>
      <p:sp>
        <p:nvSpPr>
          <p:cNvPr id="7" name="Title 1"/>
          <p:cNvSpPr txBox="1">
            <a:spLocks/>
          </p:cNvSpPr>
          <p:nvPr/>
        </p:nvSpPr>
        <p:spPr>
          <a:xfrm>
            <a:off x="708766" y="556604"/>
            <a:ext cx="7306903" cy="44092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1650777111"/>
              </p:ext>
            </p:extLst>
          </p:nvPr>
        </p:nvGraphicFramePr>
        <p:xfrm>
          <a:off x="298888" y="1367254"/>
          <a:ext cx="8623439" cy="5059680"/>
        </p:xfrm>
        <a:graphic>
          <a:graphicData uri="http://schemas.openxmlformats.org/drawingml/2006/table">
            <a:tbl>
              <a:tblPr firstRow="1" bandRow="1">
                <a:tableStyleId>{5C22544A-7EE6-4342-B048-85BDC9FD1C3A}</a:tableStyleId>
              </a:tblPr>
              <a:tblGrid>
                <a:gridCol w="1947228">
                  <a:extLst>
                    <a:ext uri="{9D8B030D-6E8A-4147-A177-3AD203B41FA5}">
                      <a16:colId xmlns:a16="http://schemas.microsoft.com/office/drawing/2014/main" val="20000"/>
                    </a:ext>
                  </a:extLst>
                </a:gridCol>
                <a:gridCol w="6676211">
                  <a:extLst>
                    <a:ext uri="{9D8B030D-6E8A-4147-A177-3AD203B41FA5}">
                      <a16:colId xmlns:a16="http://schemas.microsoft.com/office/drawing/2014/main" val="20001"/>
                    </a:ext>
                  </a:extLst>
                </a:gridCol>
              </a:tblGrid>
              <a:tr h="423665">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1295917">
                <a:tc>
                  <a:txBody>
                    <a:bodyPr/>
                    <a:lstStyle/>
                    <a:p>
                      <a:r>
                        <a:rPr lang="en-US" sz="1400" dirty="0">
                          <a:solidFill>
                            <a:schemeClr val="tx1"/>
                          </a:solidFill>
                          <a:latin typeface="Arial" panose="020B0604020202020204" pitchFamily="34" charset="0"/>
                          <a:cs typeface="Arial" panose="020B0604020202020204" pitchFamily="34" charset="0"/>
                        </a:rPr>
                        <a:t>Judicial Service </a:t>
                      </a:r>
                    </a:p>
                    <a:p>
                      <a:r>
                        <a:rPr lang="en-US" sz="1400" dirty="0">
                          <a:solidFill>
                            <a:schemeClr val="tx1"/>
                          </a:solidFill>
                          <a:latin typeface="Arial" panose="020B0604020202020204" pitchFamily="34" charset="0"/>
                          <a:cs typeface="Arial" panose="020B0604020202020204" pitchFamily="34" charset="0"/>
                        </a:rPr>
                        <a:t>Commission (JSC), Act 9 of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Section 13 (3 and 4):</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Every Judge must disclose to the Registrar, in the prescribed form, particulars of all his or her registrable interests and those of his or her immediate family members. </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first disclosure in terms of subsection (3) must me within 60 days of the date fixed by the President by proclamation and thereafter annually and in such instances as prescribed. </a:t>
                      </a:r>
                    </a:p>
                  </a:txBody>
                  <a:tcPr/>
                </a:tc>
                <a:extLst>
                  <a:ext uri="{0D108BD9-81ED-4DB2-BD59-A6C34878D82A}">
                    <a16:rowId xmlns:a16="http://schemas.microsoft.com/office/drawing/2014/main" val="10001"/>
                  </a:ext>
                </a:extLst>
              </a:tr>
              <a:tr h="1470367">
                <a:tc>
                  <a:txBody>
                    <a:bodyPr/>
                    <a:lstStyle/>
                    <a:p>
                      <a:r>
                        <a:rPr lang="en-ZA" sz="1400" dirty="0">
                          <a:solidFill>
                            <a:schemeClr val="tx1"/>
                          </a:solidFill>
                          <a:latin typeface="Arial" panose="020B0604020202020204" pitchFamily="34" charset="0"/>
                          <a:cs typeface="Arial" panose="020B0604020202020204" pitchFamily="34" charset="0"/>
                        </a:rPr>
                        <a:t>Code of Judicial Conduct Adopted in terms of Section 12 of the Judicial Service Commission Act, 1994</a:t>
                      </a: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Article 10 (2):</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 Judge must deliver all reserved judgments before the end of the term in which the hearing of the matter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was completed,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but may:</a:t>
                      </a:r>
                    </a:p>
                    <a:p>
                      <a:pPr marL="457200" lvl="1" indent="-193675"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  in respect of a matter that was heard in two weeks of the end  of that term; or</a:t>
                      </a:r>
                    </a:p>
                    <a:p>
                      <a:pPr marL="631825" lvl="1" indent="-36830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(b)  where a reserved judgment is of a complex nature or for any other cogent and sound reason and with the consent for the head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the court, </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85750" lvl="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Deliver that judgment during the course of the next term. </a:t>
                      </a:r>
                    </a:p>
                  </a:txBody>
                  <a:tcPr/>
                </a:tc>
                <a:extLst>
                  <a:ext uri="{0D108BD9-81ED-4DB2-BD59-A6C34878D82A}">
                    <a16:rowId xmlns:a16="http://schemas.microsoft.com/office/drawing/2014/main" val="10002"/>
                  </a:ext>
                </a:extLst>
              </a:tr>
              <a:tr h="1096595">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Judges’ Remuneration and Conditions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Employment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2001 (Act 47 of 2001)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This Act deals with the remuneration and conditions of employment of Judges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058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12</a:t>
            </a:fld>
            <a:endParaRPr lang="en-US"/>
          </a:p>
        </p:txBody>
      </p:sp>
      <p:sp>
        <p:nvSpPr>
          <p:cNvPr id="7" name="Title 1"/>
          <p:cNvSpPr txBox="1">
            <a:spLocks/>
          </p:cNvSpPr>
          <p:nvPr/>
        </p:nvSpPr>
        <p:spPr>
          <a:xfrm>
            <a:off x="708766" y="598167"/>
            <a:ext cx="7306903" cy="46863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2271798541"/>
              </p:ext>
            </p:extLst>
          </p:nvPr>
        </p:nvGraphicFramePr>
        <p:xfrm>
          <a:off x="298889" y="1776912"/>
          <a:ext cx="8609584" cy="4055852"/>
        </p:xfrm>
        <a:graphic>
          <a:graphicData uri="http://schemas.openxmlformats.org/drawingml/2006/table">
            <a:tbl>
              <a:tblPr firstRow="1" bandRow="1">
                <a:tableStyleId>{5C22544A-7EE6-4342-B048-85BDC9FD1C3A}</a:tableStyleId>
              </a:tblPr>
              <a:tblGrid>
                <a:gridCol w="2936074">
                  <a:extLst>
                    <a:ext uri="{9D8B030D-6E8A-4147-A177-3AD203B41FA5}">
                      <a16:colId xmlns:a16="http://schemas.microsoft.com/office/drawing/2014/main" val="20000"/>
                    </a:ext>
                  </a:extLst>
                </a:gridCol>
                <a:gridCol w="5673510">
                  <a:extLst>
                    <a:ext uri="{9D8B030D-6E8A-4147-A177-3AD203B41FA5}">
                      <a16:colId xmlns:a16="http://schemas.microsoft.com/office/drawing/2014/main" val="20001"/>
                    </a:ext>
                  </a:extLst>
                </a:gridCol>
              </a:tblGrid>
              <a:tr h="608481">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1910144">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Judicial Matters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Amendment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2015 (Act 24 of 2015)</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the Judicial Matters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Amendment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2015 (Act 24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2015),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general administration of the Judges’ Remuneration and Conditions of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Employment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2001 (Act 47 of 2001) has been transferred from the Director-General (DG) of the DoJ&amp;CD to the SG of the OCJ with effect from 01 August 2016. This Amendment Act also seeks to transfer certain functions and responsibilities of SAJEI that were previously allocated to the DoJ&amp;CD</a:t>
                      </a:r>
                      <a:r>
                        <a:rPr lang="en-ZA" sz="1400" b="0" i="0" u="none" strike="noStrike" kern="1200" baseline="0">
                          <a:solidFill>
                            <a:schemeClr val="tx1"/>
                          </a:solidFill>
                          <a:latin typeface="Arial" panose="020B0604020202020204" pitchFamily="34" charset="0"/>
                          <a:ea typeface="+mn-ea"/>
                          <a:cs typeface="Arial" panose="020B0604020202020204" pitchFamily="34" charset="0"/>
                        </a:rPr>
                        <a:t>. Furthermore,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SG is responsible for accounting for JSC funds.</a:t>
                      </a:r>
                    </a:p>
                  </a:txBody>
                  <a:tcPr/>
                </a:tc>
                <a:extLst>
                  <a:ext uri="{0D108BD9-81ED-4DB2-BD59-A6C34878D82A}">
                    <a16:rowId xmlns:a16="http://schemas.microsoft.com/office/drawing/2014/main" val="10001"/>
                  </a:ext>
                </a:extLst>
              </a:tr>
              <a:tr h="867198">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Public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Service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1994 (Proclamation 103 of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OCJ was proclaimed a National Department under the Public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Service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1994. This Act provides for the organisation and administration of the Public Service.</a:t>
                      </a:r>
                    </a:p>
                  </a:txBody>
                  <a:tcPr/>
                </a:tc>
                <a:extLst>
                  <a:ext uri="{0D108BD9-81ED-4DB2-BD59-A6C34878D82A}">
                    <a16:rowId xmlns:a16="http://schemas.microsoft.com/office/drawing/2014/main" val="10002"/>
                  </a:ext>
                </a:extLst>
              </a:tr>
              <a:tr h="670029">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Public Finance </a:t>
                      </a:r>
                      <a:r>
                        <a:rPr lang="en-ZA" sz="1400" b="0" i="0" u="none" strike="noStrike" kern="1200" baseline="0">
                          <a:solidFill>
                            <a:schemeClr val="tx1"/>
                          </a:solidFill>
                          <a:latin typeface="Arial" panose="020B0604020202020204" pitchFamily="34" charset="0"/>
                          <a:ea typeface="+mn-ea"/>
                          <a:cs typeface="Arial" panose="020B0604020202020204" pitchFamily="34" charset="0"/>
                        </a:rPr>
                        <a:t>Management Act,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1999 (Act 1 of 1999)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This Act regulates financial management in the National Government.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991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13</a:t>
            </a:fld>
            <a:endParaRPr lang="en-US"/>
          </a:p>
        </p:txBody>
      </p:sp>
      <p:sp>
        <p:nvSpPr>
          <p:cNvPr id="5" name="Title 1"/>
          <p:cNvSpPr txBox="1">
            <a:spLocks/>
          </p:cNvSpPr>
          <p:nvPr/>
        </p:nvSpPr>
        <p:spPr>
          <a:xfrm>
            <a:off x="609600" y="427038"/>
            <a:ext cx="7263865" cy="715962"/>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a:latin typeface="Arial" panose="020B0604020202020204" pitchFamily="34" charset="0"/>
                <a:cs typeface="Arial" panose="020B0604020202020204" pitchFamily="34" charset="0"/>
              </a:rPr>
              <a:t>LEGISLATIVE REQUIREMENTS AND PRESCRIPTS – ANNUAL REPORT</a:t>
            </a:r>
          </a:p>
        </p:txBody>
      </p:sp>
      <p:sp>
        <p:nvSpPr>
          <p:cNvPr id="6" name="Content Placeholder 2"/>
          <p:cNvSpPr txBox="1">
            <a:spLocks/>
          </p:cNvSpPr>
          <p:nvPr/>
        </p:nvSpPr>
        <p:spPr>
          <a:xfrm>
            <a:off x="247418" y="1670868"/>
            <a:ext cx="8229600" cy="38861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Section 92 (2) &amp; (3)  of the Constitution</a:t>
            </a:r>
          </a:p>
          <a:p>
            <a:pPr lvl="1" algn="just">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Section 40 (1) and (3) of the Public Finance Management Act 1999; </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Treasury Regulations 18 of 2005 issued in terms of the PFMA, 1999;</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Public Service Regulations (2016), Section 31 (Chapter 3, Part 1);</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Revised Framework for Strategic Plans and Annual Performance Plans, issued by the Department of Planning, Monitoring and Evaluation; and</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The National Treasury’s Annual Report Guide for National and Provincial Departments, updated March 2021.</a:t>
            </a: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marL="457200" lvl="1" indent="0" algn="just">
              <a:buNone/>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01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14</a:t>
            </a:fld>
            <a:endParaRPr lang="en-US"/>
          </a:p>
        </p:txBody>
      </p:sp>
      <p:sp>
        <p:nvSpPr>
          <p:cNvPr id="5" name="Title 1"/>
          <p:cNvSpPr txBox="1">
            <a:spLocks/>
          </p:cNvSpPr>
          <p:nvPr/>
        </p:nvSpPr>
        <p:spPr>
          <a:xfrm>
            <a:off x="353291" y="495299"/>
            <a:ext cx="7683366" cy="676275"/>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000" b="1" dirty="0">
                <a:latin typeface="Arial" panose="020B0604020202020204" pitchFamily="34" charset="0"/>
                <a:cs typeface="Arial" panose="020B0604020202020204" pitchFamily="34" charset="0"/>
              </a:rPr>
              <a:t>LINKAGES BETWEEN OCJ OUTCOMES AND GOVERNMENT PRIORITIES </a:t>
            </a:r>
          </a:p>
        </p:txBody>
      </p:sp>
      <p:graphicFrame>
        <p:nvGraphicFramePr>
          <p:cNvPr id="6" name="Table 5"/>
          <p:cNvGraphicFramePr>
            <a:graphicFrameLocks noGrp="1"/>
          </p:cNvGraphicFramePr>
          <p:nvPr/>
        </p:nvGraphicFramePr>
        <p:xfrm>
          <a:off x="353292" y="1397000"/>
          <a:ext cx="8321476" cy="4754880"/>
        </p:xfrm>
        <a:graphic>
          <a:graphicData uri="http://schemas.openxmlformats.org/drawingml/2006/table">
            <a:tbl>
              <a:tblPr firstRow="1" bandRow="1">
                <a:tableStyleId>{5C22544A-7EE6-4342-B048-85BDC9FD1C3A}</a:tableStyleId>
              </a:tblPr>
              <a:tblGrid>
                <a:gridCol w="1487540">
                  <a:extLst>
                    <a:ext uri="{9D8B030D-6E8A-4147-A177-3AD203B41FA5}">
                      <a16:colId xmlns:a16="http://schemas.microsoft.com/office/drawing/2014/main" val="4259737175"/>
                    </a:ext>
                  </a:extLst>
                </a:gridCol>
                <a:gridCol w="2346157">
                  <a:extLst>
                    <a:ext uri="{9D8B030D-6E8A-4147-A177-3AD203B41FA5}">
                      <a16:colId xmlns:a16="http://schemas.microsoft.com/office/drawing/2014/main" val="486738084"/>
                    </a:ext>
                  </a:extLst>
                </a:gridCol>
                <a:gridCol w="2201779">
                  <a:extLst>
                    <a:ext uri="{9D8B030D-6E8A-4147-A177-3AD203B41FA5}">
                      <a16:colId xmlns:a16="http://schemas.microsoft.com/office/drawing/2014/main" val="1603132946"/>
                    </a:ext>
                  </a:extLst>
                </a:gridCol>
                <a:gridCol w="2286000">
                  <a:extLst>
                    <a:ext uri="{9D8B030D-6E8A-4147-A177-3AD203B41FA5}">
                      <a16:colId xmlns:a16="http://schemas.microsoft.com/office/drawing/2014/main" val="1005929172"/>
                    </a:ext>
                  </a:extLst>
                </a:gridCol>
              </a:tblGrid>
              <a:tr h="370840">
                <a:tc>
                  <a:txBody>
                    <a:bodyPr/>
                    <a:lstStyle/>
                    <a:p>
                      <a:r>
                        <a:rPr lang="en-US" dirty="0"/>
                        <a:t>IMPACT</a:t>
                      </a:r>
                      <a:r>
                        <a:rPr lang="en-US" baseline="0" dirty="0"/>
                        <a:t> STATEMENT </a:t>
                      </a:r>
                      <a:endParaRPr lang="en-US" dirty="0"/>
                    </a:p>
                  </a:txBody>
                  <a:tcPr/>
                </a:tc>
                <a:tc>
                  <a:txBody>
                    <a:bodyPr/>
                    <a:lstStyle/>
                    <a:p>
                      <a:r>
                        <a:rPr lang="en-US" dirty="0"/>
                        <a:t>OUTCOMES</a:t>
                      </a:r>
                    </a:p>
                  </a:txBody>
                  <a:tcPr/>
                </a:tc>
                <a:tc>
                  <a:txBody>
                    <a:bodyPr/>
                    <a:lstStyle/>
                    <a:p>
                      <a:r>
                        <a:rPr lang="en-US" dirty="0"/>
                        <a:t>MTSF PRIORITIES</a:t>
                      </a:r>
                    </a:p>
                  </a:txBody>
                  <a:tcPr/>
                </a:tc>
                <a:tc>
                  <a:txBody>
                    <a:bodyPr/>
                    <a:lstStyle/>
                    <a:p>
                      <a:r>
                        <a:rPr lang="en-US" dirty="0"/>
                        <a:t>NDP PRIORITIES</a:t>
                      </a:r>
                    </a:p>
                  </a:txBody>
                  <a:tcPr/>
                </a:tc>
                <a:extLst>
                  <a:ext uri="{0D108BD9-81ED-4DB2-BD59-A6C34878D82A}">
                    <a16:rowId xmlns:a16="http://schemas.microsoft.com/office/drawing/2014/main" val="1183139257"/>
                  </a:ext>
                </a:extLst>
              </a:tr>
              <a:tr h="370840">
                <a:tc rowSpan="3">
                  <a:txBody>
                    <a:bodyPr/>
                    <a:lstStyle/>
                    <a:p>
                      <a:r>
                        <a:rPr lang="en-US" dirty="0"/>
                        <a:t>Quality and accessible justice for all</a:t>
                      </a:r>
                    </a:p>
                  </a:txBody>
                  <a:tcPr/>
                </a:tc>
                <a:tc>
                  <a:txBody>
                    <a:bodyPr/>
                    <a:lstStyle/>
                    <a:p>
                      <a:r>
                        <a:rPr lang="en-US" b="1" u="sng" dirty="0"/>
                        <a:t>Outcome 1: </a:t>
                      </a:r>
                    </a:p>
                    <a:p>
                      <a:r>
                        <a:rPr lang="en-US" dirty="0"/>
                        <a:t>Effective and efficient administrative</a:t>
                      </a:r>
                      <a:r>
                        <a:rPr lang="en-US" baseline="0" dirty="0"/>
                        <a:t> support</a:t>
                      </a:r>
                    </a:p>
                    <a:p>
                      <a:endParaRPr lang="en-US" dirty="0"/>
                    </a:p>
                  </a:txBody>
                  <a:tcPr/>
                </a:tc>
                <a:tc>
                  <a:txBody>
                    <a:bodyPr/>
                    <a:lstStyle/>
                    <a:p>
                      <a:r>
                        <a:rPr lang="en-US" b="1" u="sng" dirty="0"/>
                        <a:t>MTSF Priority 1:</a:t>
                      </a:r>
                    </a:p>
                    <a:p>
                      <a:r>
                        <a:rPr lang="en-US" dirty="0"/>
                        <a:t>A capable,</a:t>
                      </a:r>
                      <a:r>
                        <a:rPr lang="en-US" baseline="0" dirty="0"/>
                        <a:t> ethical and developmental state </a:t>
                      </a:r>
                      <a:endParaRPr lang="en-US" dirty="0"/>
                    </a:p>
                  </a:txBody>
                  <a:tcPr/>
                </a:tc>
                <a:tc>
                  <a:txBody>
                    <a:bodyPr/>
                    <a:lstStyle/>
                    <a:p>
                      <a:r>
                        <a:rPr lang="en-US" b="1" u="sng" dirty="0"/>
                        <a:t>Chapter 13 </a:t>
                      </a:r>
                      <a:r>
                        <a:rPr lang="en-US" b="1" u="sng" baseline="0" dirty="0"/>
                        <a:t>NDP</a:t>
                      </a:r>
                      <a:r>
                        <a:rPr lang="en-US" b="1" u="sng" dirty="0"/>
                        <a:t>:</a:t>
                      </a:r>
                    </a:p>
                    <a:p>
                      <a:r>
                        <a:rPr lang="en-US" dirty="0"/>
                        <a:t>Building</a:t>
                      </a:r>
                      <a:r>
                        <a:rPr lang="en-US" baseline="0" dirty="0"/>
                        <a:t> a capable state </a:t>
                      </a:r>
                      <a:endParaRPr lang="en-US" dirty="0"/>
                    </a:p>
                  </a:txBody>
                  <a:tcPr/>
                </a:tc>
                <a:extLst>
                  <a:ext uri="{0D108BD9-81ED-4DB2-BD59-A6C34878D82A}">
                    <a16:rowId xmlns:a16="http://schemas.microsoft.com/office/drawing/2014/main" val="4134066229"/>
                  </a:ext>
                </a:extLst>
              </a:tr>
              <a:tr h="370840">
                <a:tc vMerge="1">
                  <a:txBody>
                    <a:bodyPr/>
                    <a:lstStyle/>
                    <a:p>
                      <a:endParaRPr lang="en-US" dirty="0"/>
                    </a:p>
                  </a:txBody>
                  <a:tcPr/>
                </a:tc>
                <a:tc>
                  <a:txBody>
                    <a:bodyPr/>
                    <a:lstStyle/>
                    <a:p>
                      <a:r>
                        <a:rPr lang="en-US" b="1" u="sng" dirty="0"/>
                        <a:t>Outcome 2: </a:t>
                      </a:r>
                    </a:p>
                    <a:p>
                      <a:r>
                        <a:rPr lang="en-US" dirty="0"/>
                        <a:t>Improved court efficiency</a:t>
                      </a:r>
                    </a:p>
                    <a:p>
                      <a:endParaRPr lang="en-US" dirty="0"/>
                    </a:p>
                  </a:txBody>
                  <a:tcPr/>
                </a:tc>
                <a:tc>
                  <a:txBody>
                    <a:bodyPr/>
                    <a:lstStyle/>
                    <a:p>
                      <a:r>
                        <a:rPr lang="en-US" b="1" u="sng" dirty="0"/>
                        <a:t>MTSF Priority 6:</a:t>
                      </a:r>
                    </a:p>
                    <a:p>
                      <a:r>
                        <a:rPr lang="en-US" dirty="0"/>
                        <a:t>Social</a:t>
                      </a:r>
                      <a:r>
                        <a:rPr lang="en-US" baseline="0" dirty="0"/>
                        <a:t> cohesion and safer communities </a:t>
                      </a:r>
                      <a:endParaRPr lang="en-US" dirty="0"/>
                    </a:p>
                  </a:txBody>
                  <a:tcPr/>
                </a:tc>
                <a:tc>
                  <a:txBody>
                    <a:bodyPr/>
                    <a:lstStyle/>
                    <a:p>
                      <a:r>
                        <a:rPr lang="en-US" b="1" u="sng" dirty="0"/>
                        <a:t>Chapter 14 NDP:</a:t>
                      </a:r>
                    </a:p>
                    <a:p>
                      <a:r>
                        <a:rPr lang="en-US" b="0" u="none" dirty="0"/>
                        <a:t>Promoting</a:t>
                      </a:r>
                      <a:r>
                        <a:rPr lang="en-US" b="0" u="none" baseline="0" dirty="0"/>
                        <a:t> accountability and fighting corruption</a:t>
                      </a:r>
                      <a:endParaRPr lang="en-US" b="0" u="none" dirty="0"/>
                    </a:p>
                    <a:p>
                      <a:endParaRPr lang="en-US" b="0" u="none" dirty="0"/>
                    </a:p>
                  </a:txBody>
                  <a:tcPr/>
                </a:tc>
                <a:extLst>
                  <a:ext uri="{0D108BD9-81ED-4DB2-BD59-A6C34878D82A}">
                    <a16:rowId xmlns:a16="http://schemas.microsoft.com/office/drawing/2014/main" val="426706706"/>
                  </a:ext>
                </a:extLst>
              </a:tr>
              <a:tr h="370840">
                <a:tc vMerge="1">
                  <a:txBody>
                    <a:bodyPr/>
                    <a:lstStyle/>
                    <a:p>
                      <a:endParaRPr lang="en-US" dirty="0"/>
                    </a:p>
                  </a:txBody>
                  <a:tcPr/>
                </a:tc>
                <a:tc>
                  <a:txBody>
                    <a:bodyPr/>
                    <a:lstStyle/>
                    <a:p>
                      <a:r>
                        <a:rPr lang="en-US" b="1" u="sng" dirty="0"/>
                        <a:t>Outcome 3: </a:t>
                      </a:r>
                    </a:p>
                    <a:p>
                      <a:r>
                        <a:rPr lang="en-US" b="0" u="none" dirty="0"/>
                        <a:t>Enhanced judicial performance</a:t>
                      </a:r>
                    </a:p>
                    <a:p>
                      <a:endParaRPr lang="en-US" dirty="0"/>
                    </a:p>
                  </a:txBody>
                  <a:tcPr/>
                </a:tc>
                <a:tc>
                  <a:txBody>
                    <a:bodyPr/>
                    <a:lstStyle/>
                    <a:p>
                      <a:r>
                        <a:rPr lang="en-US" b="1" u="sng" dirty="0"/>
                        <a:t>MTSF Priority 6:</a:t>
                      </a:r>
                    </a:p>
                    <a:p>
                      <a:r>
                        <a:rPr lang="en-US" dirty="0"/>
                        <a:t>Social</a:t>
                      </a:r>
                      <a:r>
                        <a:rPr lang="en-US" baseline="0" dirty="0"/>
                        <a:t> cohesion and safer communities </a:t>
                      </a:r>
                      <a:endParaRPr lang="en-US" dirty="0"/>
                    </a:p>
                    <a:p>
                      <a:endParaRPr lang="en-US" dirty="0"/>
                    </a:p>
                  </a:txBody>
                  <a:tcPr/>
                </a:tc>
                <a:tc>
                  <a:txBody>
                    <a:bodyPr/>
                    <a:lstStyle/>
                    <a:p>
                      <a:r>
                        <a:rPr lang="en-US" b="1" u="sng" dirty="0"/>
                        <a:t>Chapter 14 NDP:</a:t>
                      </a:r>
                    </a:p>
                    <a:p>
                      <a:r>
                        <a:rPr lang="en-US" b="0" u="none" dirty="0"/>
                        <a:t>Promoting</a:t>
                      </a:r>
                      <a:r>
                        <a:rPr lang="en-US" b="0" u="none" baseline="0" dirty="0"/>
                        <a:t> accountability and fighting corruption</a:t>
                      </a:r>
                      <a:endParaRPr lang="en-US" b="0" u="none" dirty="0"/>
                    </a:p>
                    <a:p>
                      <a:endParaRPr lang="en-US" dirty="0"/>
                    </a:p>
                  </a:txBody>
                  <a:tcPr/>
                </a:tc>
                <a:extLst>
                  <a:ext uri="{0D108BD9-81ED-4DB2-BD59-A6C34878D82A}">
                    <a16:rowId xmlns:a16="http://schemas.microsoft.com/office/drawing/2014/main" val="2536857670"/>
                  </a:ext>
                </a:extLst>
              </a:tr>
            </a:tbl>
          </a:graphicData>
        </a:graphic>
      </p:graphicFrame>
    </p:spTree>
    <p:extLst>
      <p:ext uri="{BB962C8B-B14F-4D97-AF65-F5344CB8AC3E}">
        <p14:creationId xmlns:p14="http://schemas.microsoft.com/office/powerpoint/2010/main" val="82121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06292637"/>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B: </a:t>
                      </a:r>
                    </a:p>
                    <a:p>
                      <a:pPr algn="ctr"/>
                      <a:r>
                        <a:rPr lang="en-US" sz="3200" b="1" dirty="0">
                          <a:solidFill>
                            <a:schemeClr val="tx1"/>
                          </a:solidFill>
                        </a:rPr>
                        <a:t>PERFORMANCE INFORMATION </a:t>
                      </a: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4744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61629365"/>
              </p:ext>
            </p:extLst>
          </p:nvPr>
        </p:nvGraphicFramePr>
        <p:xfrm>
          <a:off x="303805" y="1524242"/>
          <a:ext cx="8530788" cy="3486138"/>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val="3982609603"/>
                    </a:ext>
                  </a:extLst>
                </a:gridCol>
                <a:gridCol w="2843596">
                  <a:extLst>
                    <a:ext uri="{9D8B030D-6E8A-4147-A177-3AD203B41FA5}">
                      <a16:colId xmlns:a16="http://schemas.microsoft.com/office/drawing/2014/main" val="1666284956"/>
                    </a:ext>
                  </a:extLst>
                </a:gridCol>
                <a:gridCol w="2843596">
                  <a:extLst>
                    <a:ext uri="{9D8B030D-6E8A-4147-A177-3AD203B41FA5}">
                      <a16:colId xmlns:a16="http://schemas.microsoft.com/office/drawing/2014/main" val="155005076"/>
                    </a:ext>
                  </a:extLst>
                </a:gridCol>
              </a:tblGrid>
              <a:tr h="1187105">
                <a:tc>
                  <a:txBody>
                    <a:bodyPr/>
                    <a:lstStyle/>
                    <a:p>
                      <a:r>
                        <a:rPr lang="en-US" sz="2000" dirty="0">
                          <a:latin typeface="Avenir Black"/>
                        </a:rPr>
                        <a:t>Planned Targets </a:t>
                      </a:r>
                    </a:p>
                  </a:txBody>
                  <a:tcPr>
                    <a:solidFill>
                      <a:schemeClr val="tx2">
                        <a:lumMod val="60000"/>
                        <a:lumOff val="40000"/>
                      </a:schemeClr>
                    </a:solidFill>
                  </a:tcPr>
                </a:tc>
                <a:tc>
                  <a:txBody>
                    <a:bodyPr/>
                    <a:lstStyle/>
                    <a:p>
                      <a:r>
                        <a:rPr lang="en-US" sz="2000" dirty="0">
                          <a:latin typeface="Avenir Black"/>
                        </a:rPr>
                        <a:t>Targets</a:t>
                      </a:r>
                      <a:r>
                        <a:rPr lang="en-US" sz="2000" baseline="0" dirty="0">
                          <a:latin typeface="Avenir Black"/>
                        </a:rPr>
                        <a:t> Achieved </a:t>
                      </a:r>
                      <a:endParaRPr lang="en-US" sz="2000" dirty="0">
                        <a:latin typeface="Avenir Black"/>
                      </a:endParaRPr>
                    </a:p>
                  </a:txBody>
                  <a:tcPr>
                    <a:solidFill>
                      <a:srgbClr val="00B050"/>
                    </a:solidFill>
                  </a:tcPr>
                </a:tc>
                <a:tc>
                  <a:txBody>
                    <a:bodyPr/>
                    <a:lstStyle/>
                    <a:p>
                      <a:r>
                        <a:rPr lang="en-US" sz="2000" dirty="0">
                          <a:latin typeface="Avenir Black"/>
                        </a:rPr>
                        <a:t>Targets Not Achieved</a:t>
                      </a:r>
                    </a:p>
                  </a:txBody>
                  <a:tcPr>
                    <a:solidFill>
                      <a:srgbClr val="FF0000"/>
                    </a:solidFill>
                  </a:tcPr>
                </a:tc>
                <a:extLst>
                  <a:ext uri="{0D108BD9-81ED-4DB2-BD59-A6C34878D82A}">
                    <a16:rowId xmlns:a16="http://schemas.microsoft.com/office/drawing/2014/main" val="2444595917"/>
                  </a:ext>
                </a:extLst>
              </a:tr>
              <a:tr h="2299033">
                <a:tc>
                  <a:txBody>
                    <a:bodyPr/>
                    <a:lstStyle/>
                    <a:p>
                      <a:pPr algn="ctr"/>
                      <a:endParaRPr lang="en-US" sz="2200" b="1" dirty="0">
                        <a:latin typeface="Avenir Black"/>
                      </a:endParaRPr>
                    </a:p>
                    <a:p>
                      <a:pPr algn="ctr"/>
                      <a:endParaRPr lang="en-US" sz="2200" b="1" dirty="0">
                        <a:latin typeface="Avenir Black"/>
                      </a:endParaRPr>
                    </a:p>
                    <a:p>
                      <a:pPr algn="ctr"/>
                      <a:r>
                        <a:rPr lang="en-US" sz="2200" b="1" dirty="0">
                          <a:latin typeface="Avenir Black"/>
                        </a:rPr>
                        <a:t>25</a:t>
                      </a:r>
                    </a:p>
                  </a:txBody>
                  <a:tcPr/>
                </a:tc>
                <a:tc>
                  <a:txBody>
                    <a:bodyPr/>
                    <a:lstStyle/>
                    <a:p>
                      <a:pPr algn="ctr"/>
                      <a:endParaRPr lang="en-US" sz="2200" b="1" dirty="0">
                        <a:latin typeface="Avenir Black"/>
                      </a:endParaRPr>
                    </a:p>
                    <a:p>
                      <a:pPr algn="ctr"/>
                      <a:endParaRPr lang="en-US" sz="2200" b="1" dirty="0">
                        <a:latin typeface="Avenir Black"/>
                      </a:endParaRPr>
                    </a:p>
                    <a:p>
                      <a:pPr algn="ctr"/>
                      <a:r>
                        <a:rPr lang="en-US" sz="2200" b="1" dirty="0">
                          <a:latin typeface="Avenir Black"/>
                        </a:rPr>
                        <a:t>22</a:t>
                      </a:r>
                    </a:p>
                  </a:txBody>
                  <a:tcPr/>
                </a:tc>
                <a:tc>
                  <a:txBody>
                    <a:bodyPr/>
                    <a:lstStyle/>
                    <a:p>
                      <a:pPr algn="ctr"/>
                      <a:endParaRPr lang="en-US" sz="2200" b="1" dirty="0">
                        <a:latin typeface="Avenir Black"/>
                      </a:endParaRPr>
                    </a:p>
                    <a:p>
                      <a:pPr algn="ctr"/>
                      <a:endParaRPr lang="en-US" sz="2200" b="1" dirty="0">
                        <a:latin typeface="Avenir Black"/>
                      </a:endParaRPr>
                    </a:p>
                    <a:p>
                      <a:pPr algn="ctr"/>
                      <a:r>
                        <a:rPr lang="en-US" sz="2200" b="1" dirty="0">
                          <a:latin typeface="Avenir Black"/>
                        </a:rPr>
                        <a:t>3</a:t>
                      </a:r>
                    </a:p>
                  </a:txBody>
                  <a:tcPr/>
                </a:tc>
                <a:extLst>
                  <a:ext uri="{0D108BD9-81ED-4DB2-BD59-A6C34878D82A}">
                    <a16:rowId xmlns:a16="http://schemas.microsoft.com/office/drawing/2014/main" val="578684135"/>
                  </a:ext>
                </a:extLst>
              </a:tr>
            </a:tbl>
          </a:graphicData>
        </a:graphic>
      </p:graphicFrame>
      <p:sp>
        <p:nvSpPr>
          <p:cNvPr id="8" name="Subtitle 2"/>
          <p:cNvSpPr txBox="1">
            <a:spLocks/>
          </p:cNvSpPr>
          <p:nvPr/>
        </p:nvSpPr>
        <p:spPr>
          <a:xfrm>
            <a:off x="303805" y="515013"/>
            <a:ext cx="7759540" cy="510702"/>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ZA" sz="2400" b="1" dirty="0">
                <a:latin typeface="Arial" pitchFamily="34" charset="0"/>
                <a:cs typeface="Arial" pitchFamily="34" charset="0"/>
              </a:rPr>
              <a:t>OVERALL PERFORMANCE OF THE OCJ 2020/21</a:t>
            </a:r>
          </a:p>
        </p:txBody>
      </p:sp>
    </p:spTree>
    <p:extLst>
      <p:ext uri="{BB962C8B-B14F-4D97-AF65-F5344CB8AC3E}">
        <p14:creationId xmlns:p14="http://schemas.microsoft.com/office/powerpoint/2010/main" val="104108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17</a:t>
            </a:fld>
            <a:endParaRPr lang="en-US"/>
          </a:p>
        </p:txBody>
      </p:sp>
      <p:sp>
        <p:nvSpPr>
          <p:cNvPr id="6" name="Subtitle 2"/>
          <p:cNvSpPr txBox="1">
            <a:spLocks/>
          </p:cNvSpPr>
          <p:nvPr/>
        </p:nvSpPr>
        <p:spPr>
          <a:xfrm>
            <a:off x="303805" y="515013"/>
            <a:ext cx="7759540" cy="510702"/>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ZA" sz="2400" b="1" dirty="0">
                <a:latin typeface="Arial" pitchFamily="34" charset="0"/>
                <a:cs typeface="Arial" pitchFamily="34" charset="0"/>
              </a:rPr>
              <a:t>OVERALL PERFORMANCE (CONT…)</a:t>
            </a:r>
          </a:p>
        </p:txBody>
      </p:sp>
      <p:sp>
        <p:nvSpPr>
          <p:cNvPr id="7" name="Subtitle 2"/>
          <p:cNvSpPr txBox="1">
            <a:spLocks/>
          </p:cNvSpPr>
          <p:nvPr/>
        </p:nvSpPr>
        <p:spPr>
          <a:xfrm>
            <a:off x="244293" y="1232771"/>
            <a:ext cx="8693050" cy="5209593"/>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latin typeface="Avenir Light"/>
              <a:cs typeface="Avenir Light"/>
            </a:endParaRP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graphicFrame>
        <p:nvGraphicFramePr>
          <p:cNvPr id="9" name="Chart 8"/>
          <p:cNvGraphicFramePr/>
          <p:nvPr>
            <p:extLst>
              <p:ext uri="{D42A27DB-BD31-4B8C-83A1-F6EECF244321}">
                <p14:modId xmlns:p14="http://schemas.microsoft.com/office/powerpoint/2010/main" val="542059895"/>
              </p:ext>
            </p:extLst>
          </p:nvPr>
        </p:nvGraphicFramePr>
        <p:xfrm>
          <a:off x="244293" y="1175342"/>
          <a:ext cx="7773395" cy="4623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586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18</a:t>
            </a:fld>
            <a:endParaRPr lang="en-US"/>
          </a:p>
        </p:txBody>
      </p:sp>
      <p:sp>
        <p:nvSpPr>
          <p:cNvPr id="7" name="Subtitle 2"/>
          <p:cNvSpPr txBox="1">
            <a:spLocks/>
          </p:cNvSpPr>
          <p:nvPr/>
        </p:nvSpPr>
        <p:spPr>
          <a:xfrm>
            <a:off x="244293" y="1232771"/>
            <a:ext cx="8693050" cy="5209593"/>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latin typeface="Avenir Light"/>
              <a:cs typeface="Avenir Light"/>
            </a:endParaRP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graphicFrame>
        <p:nvGraphicFramePr>
          <p:cNvPr id="8" name="Chart 7"/>
          <p:cNvGraphicFramePr/>
          <p:nvPr>
            <p:extLst>
              <p:ext uri="{D42A27DB-BD31-4B8C-83A1-F6EECF244321}">
                <p14:modId xmlns:p14="http://schemas.microsoft.com/office/powerpoint/2010/main" val="3278073709"/>
              </p:ext>
            </p:extLst>
          </p:nvPr>
        </p:nvGraphicFramePr>
        <p:xfrm>
          <a:off x="303806" y="1468191"/>
          <a:ext cx="8748754" cy="4628130"/>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2"/>
          <p:cNvSpPr txBox="1">
            <a:spLocks/>
          </p:cNvSpPr>
          <p:nvPr/>
        </p:nvSpPr>
        <p:spPr>
          <a:xfrm>
            <a:off x="303805" y="515013"/>
            <a:ext cx="7759540" cy="510702"/>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ZA" sz="2400" b="1" dirty="0">
                <a:latin typeface="Arial" pitchFamily="34" charset="0"/>
                <a:cs typeface="Arial" pitchFamily="34" charset="0"/>
              </a:rPr>
              <a:t>OVERALL PERFORMANCE (CONT…)</a:t>
            </a:r>
          </a:p>
        </p:txBody>
      </p:sp>
    </p:spTree>
    <p:extLst>
      <p:ext uri="{BB962C8B-B14F-4D97-AF65-F5344CB8AC3E}">
        <p14:creationId xmlns:p14="http://schemas.microsoft.com/office/powerpoint/2010/main" val="265897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62218" y="6155467"/>
            <a:ext cx="457200" cy="362649"/>
          </a:xfrm>
        </p:spPr>
        <p:txBody>
          <a:bodyPr/>
          <a:lstStyle/>
          <a:p>
            <a:fld id="{95B883EF-6CF2-D74B-A2A9-20A9144FD555}" type="slidenum">
              <a:rPr lang="en-US" smtClean="0"/>
              <a:t>19</a:t>
            </a:fld>
            <a:endParaRPr lang="en-US"/>
          </a:p>
        </p:txBody>
      </p:sp>
      <p:sp>
        <p:nvSpPr>
          <p:cNvPr id="7" name="Subtitle 2"/>
          <p:cNvSpPr txBox="1">
            <a:spLocks/>
          </p:cNvSpPr>
          <p:nvPr/>
        </p:nvSpPr>
        <p:spPr>
          <a:xfrm>
            <a:off x="393859" y="475490"/>
            <a:ext cx="7651475" cy="67621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dirty="0">
                <a:latin typeface="Arial" panose="020B0604020202020204" pitchFamily="34" charset="0"/>
              </a:rPr>
              <a:t>OVERALL PERFORMANCE (2015/16 – 2020/21 FYs) (CONT...)</a:t>
            </a:r>
          </a:p>
        </p:txBody>
      </p:sp>
      <p:graphicFrame>
        <p:nvGraphicFramePr>
          <p:cNvPr id="6" name="Chart 5"/>
          <p:cNvGraphicFramePr>
            <a:graphicFrameLocks/>
          </p:cNvGraphicFramePr>
          <p:nvPr/>
        </p:nvGraphicFramePr>
        <p:xfrm>
          <a:off x="591905" y="1337373"/>
          <a:ext cx="8213767" cy="4715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006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a:t>
            </a:fld>
            <a:endParaRPr lang="en-US"/>
          </a:p>
        </p:txBody>
      </p:sp>
      <p:sp>
        <p:nvSpPr>
          <p:cNvPr id="6" name="Subtitle 2"/>
          <p:cNvSpPr txBox="1">
            <a:spLocks/>
          </p:cNvSpPr>
          <p:nvPr/>
        </p:nvSpPr>
        <p:spPr>
          <a:xfrm>
            <a:off x="386605" y="572260"/>
            <a:ext cx="7341004" cy="436291"/>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latin typeface="Avenir Black"/>
                <a:cs typeface="Arial" panose="020B0604020202020204" pitchFamily="34" charset="0"/>
              </a:defRPr>
            </a:lvl1pPr>
          </a:lstStyle>
          <a:p>
            <a:r>
              <a:rPr lang="en-US" dirty="0">
                <a:latin typeface="Arial" panose="020B0604020202020204" pitchFamily="34" charset="0"/>
              </a:rPr>
              <a:t>   PRESENTATION OUTLINE </a:t>
            </a:r>
          </a:p>
        </p:txBody>
      </p:sp>
      <p:sp>
        <p:nvSpPr>
          <p:cNvPr id="7" name="Subtitle 2"/>
          <p:cNvSpPr txBox="1">
            <a:spLocks/>
          </p:cNvSpPr>
          <p:nvPr/>
        </p:nvSpPr>
        <p:spPr>
          <a:xfrm>
            <a:off x="386605" y="1037114"/>
            <a:ext cx="8408425" cy="58208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Purpose of the presentation </a:t>
            </a:r>
          </a:p>
          <a:p>
            <a:pPr marL="0" indent="0">
              <a:spcBef>
                <a:spcPts val="0"/>
              </a:spcBef>
              <a:buNone/>
            </a:pPr>
            <a:r>
              <a:rPr lang="en-US" sz="1500" b="1" dirty="0">
                <a:latin typeface="Arial" panose="020B0604020202020204" pitchFamily="34" charset="0"/>
                <a:cs typeface="Arial" panose="020B0604020202020204" pitchFamily="34" charset="0"/>
              </a:rPr>
              <a:t>PART A</a:t>
            </a:r>
            <a:endParaRPr lang="en-ZA" sz="1500" b="1"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Introduction</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Vision, Mission, Values</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Mandate of the OCJ</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Legislative requirements and prescripts for annual report</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Outcomes and MTSF</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Contribution to the NDP</a:t>
            </a:r>
          </a:p>
          <a:p>
            <a:pPr marL="285750" indent="-285750">
              <a:spcBef>
                <a:spcPts val="0"/>
              </a:spcBef>
              <a:buFont typeface="Wingdings" panose="05000000000000000000" pitchFamily="2" charset="2"/>
              <a:buChar char="q"/>
            </a:pPr>
            <a:endParaRPr lang="en-ZA" sz="1500" dirty="0">
              <a:latin typeface="Arial" panose="020B0604020202020204" pitchFamily="34" charset="0"/>
              <a:cs typeface="Arial" panose="020B0604020202020204" pitchFamily="34" charset="0"/>
            </a:endParaRPr>
          </a:p>
          <a:p>
            <a:pPr marL="0" indent="0">
              <a:spcBef>
                <a:spcPts val="0"/>
              </a:spcBef>
              <a:buNone/>
            </a:pPr>
            <a:r>
              <a:rPr lang="en-US" sz="1500" b="1" dirty="0">
                <a:latin typeface="Arial" panose="020B0604020202020204" pitchFamily="34" charset="0"/>
                <a:cs typeface="Arial" panose="020B0604020202020204" pitchFamily="34" charset="0"/>
              </a:rPr>
              <a:t>PART B</a:t>
            </a:r>
            <a:endParaRPr lang="en-ZA" sz="1500"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Overall performance 2015/16-2020/21 FYs</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2020/21 Performance Overview</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Budget Programme Structure</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Programme Performance</a:t>
            </a:r>
          </a:p>
          <a:p>
            <a:pPr marL="685800" lvl="1">
              <a:spcBef>
                <a:spcPts val="0"/>
              </a:spcBef>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1: Administration</a:t>
            </a:r>
          </a:p>
          <a:p>
            <a:pPr marL="685800" lvl="1">
              <a:spcBef>
                <a:spcPts val="0"/>
              </a:spcBef>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2: Superior Court Services </a:t>
            </a:r>
          </a:p>
          <a:p>
            <a:pPr marL="685800" lvl="1">
              <a:spcBef>
                <a:spcPts val="0"/>
              </a:spcBef>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3: Judicial Education and Support</a:t>
            </a:r>
          </a:p>
          <a:p>
            <a:pPr marL="685800" lvl="1">
              <a:spcBef>
                <a:spcPts val="0"/>
              </a:spcBef>
              <a:buFont typeface="Wingdings" panose="05000000000000000000" pitchFamily="2" charset="2"/>
              <a:buChar char="§"/>
            </a:pPr>
            <a:endParaRPr lang="en-ZA" sz="1500" dirty="0">
              <a:latin typeface="Arial" panose="020B0604020202020204" pitchFamily="34" charset="0"/>
              <a:cs typeface="Arial" panose="020B0604020202020204" pitchFamily="34" charset="0"/>
            </a:endParaRPr>
          </a:p>
          <a:p>
            <a:pPr marL="0" indent="0">
              <a:spcBef>
                <a:spcPts val="0"/>
              </a:spcBef>
              <a:buNone/>
            </a:pPr>
            <a:r>
              <a:rPr lang="en-US" sz="1500" b="1" dirty="0">
                <a:latin typeface="Arial" panose="020B0604020202020204" pitchFamily="34" charset="0"/>
                <a:cs typeface="Arial" panose="020B0604020202020204" pitchFamily="34" charset="0"/>
              </a:rPr>
              <a:t>PART C</a:t>
            </a:r>
            <a:endParaRPr lang="en-US" sz="1500"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US" sz="1500" dirty="0">
                <a:latin typeface="Arial" panose="020B0604020202020204" pitchFamily="34" charset="0"/>
                <a:cs typeface="Arial" panose="020B0604020202020204" pitchFamily="34" charset="0"/>
              </a:rPr>
              <a:t>AGSA Audit Scope &amp; 2020/21 Outcomes</a:t>
            </a:r>
          </a:p>
          <a:p>
            <a:pPr marL="285750" indent="-285750">
              <a:spcBef>
                <a:spcPts val="0"/>
              </a:spcBef>
              <a:buFont typeface="Wingdings" panose="05000000000000000000" pitchFamily="2" charset="2"/>
              <a:buChar char="q"/>
            </a:pPr>
            <a:r>
              <a:rPr lang="en-US" sz="1500" dirty="0">
                <a:latin typeface="Arial" panose="020B0604020202020204" pitchFamily="34" charset="0"/>
                <a:cs typeface="Arial" panose="020B0604020202020204" pitchFamily="34" charset="0"/>
              </a:rPr>
              <a:t>Comparative OCJ AGSA Audit Outcomes - Past 3 years</a:t>
            </a:r>
          </a:p>
          <a:p>
            <a:pPr marL="285750" indent="-285750">
              <a:spcBef>
                <a:spcPts val="0"/>
              </a:spcBef>
              <a:buFont typeface="Wingdings" panose="05000000000000000000" pitchFamily="2" charset="2"/>
              <a:buChar char="q"/>
            </a:pPr>
            <a:endParaRPr lang="en-US" sz="1500" dirty="0">
              <a:latin typeface="Arial" panose="020B0604020202020204" pitchFamily="34" charset="0"/>
              <a:cs typeface="Arial" panose="020B0604020202020204" pitchFamily="34" charset="0"/>
            </a:endParaRPr>
          </a:p>
          <a:p>
            <a:pPr marL="0" indent="0">
              <a:spcBef>
                <a:spcPts val="0"/>
              </a:spcBef>
              <a:buNone/>
            </a:pPr>
            <a:r>
              <a:rPr lang="en-US" sz="1500" b="1" dirty="0">
                <a:latin typeface="Arial" panose="020B0604020202020204" pitchFamily="34" charset="0"/>
                <a:cs typeface="Arial" panose="020B0604020202020204" pitchFamily="34" charset="0"/>
              </a:rPr>
              <a:t>PART D</a:t>
            </a:r>
            <a:endParaRPr lang="en-ZA" sz="1500"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US" sz="1500" dirty="0">
                <a:latin typeface="Arial" panose="020B0604020202020204" pitchFamily="34" charset="0"/>
                <a:cs typeface="Arial" panose="020B0604020202020204" pitchFamily="34" charset="0"/>
              </a:rPr>
              <a:t>Summary of Financial Performance </a:t>
            </a:r>
          </a:p>
          <a:p>
            <a:pPr marL="285750" indent="-285750">
              <a:spcBef>
                <a:spcPts val="0"/>
              </a:spcBef>
              <a:buFont typeface="Wingdings" panose="05000000000000000000" pitchFamily="2" charset="2"/>
              <a:buChar char="q"/>
            </a:pPr>
            <a:r>
              <a:rPr lang="en-ZA" sz="1500"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222104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20</a:t>
            </a:fld>
            <a:endParaRPr lang="en-US"/>
          </a:p>
        </p:txBody>
      </p:sp>
      <p:sp>
        <p:nvSpPr>
          <p:cNvPr id="3" name="Rectangle 2"/>
          <p:cNvSpPr/>
          <p:nvPr/>
        </p:nvSpPr>
        <p:spPr>
          <a:xfrm>
            <a:off x="914599" y="618730"/>
            <a:ext cx="7121190" cy="46166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2020/21 PERFORMANCE OVERVIEW</a:t>
            </a:r>
          </a:p>
        </p:txBody>
      </p:sp>
      <p:sp>
        <p:nvSpPr>
          <p:cNvPr id="5" name="Rectangle 4"/>
          <p:cNvSpPr/>
          <p:nvPr/>
        </p:nvSpPr>
        <p:spPr>
          <a:xfrm>
            <a:off x="408224" y="1353132"/>
            <a:ext cx="8133940" cy="3647152"/>
          </a:xfrm>
          <a:prstGeom prst="rect">
            <a:avLst/>
          </a:prstGeom>
        </p:spPr>
        <p:txBody>
          <a:bodyPr wrap="square">
            <a:spAutoFit/>
          </a:bodyPr>
          <a:lstStyle/>
          <a:p>
            <a:pPr fontAlgn="t">
              <a:lnSpc>
                <a:spcPct val="150000"/>
              </a:lnSpc>
              <a:spcBef>
                <a:spcPct val="0"/>
              </a:spcBef>
              <a:spcAft>
                <a:spcPct val="0"/>
              </a:spcAft>
              <a:buFont typeface="Wingdings" panose="05000000000000000000" pitchFamily="2" charset="2"/>
              <a:defRPr/>
            </a:pPr>
            <a:r>
              <a:rPr lang="en-ZA" altLang="en-US" b="1" dirty="0">
                <a:latin typeface="Arial" panose="020B0604020202020204" pitchFamily="34" charset="0"/>
                <a:cs typeface="Arial" panose="020B0604020202020204" pitchFamily="34" charset="0"/>
              </a:rPr>
              <a:t>Overall Performance </a:t>
            </a:r>
          </a:p>
          <a:p>
            <a:pPr fontAlgn="t">
              <a:lnSpc>
                <a:spcPct val="150000"/>
              </a:lnSpc>
              <a:spcBef>
                <a:spcPct val="0"/>
              </a:spcBef>
              <a:spcAft>
                <a:spcPct val="0"/>
              </a:spcAft>
              <a:buFont typeface="Wingdings" panose="05000000000000000000" pitchFamily="2" charset="2"/>
              <a:defRPr/>
            </a:pPr>
            <a:endParaRPr lang="en-ZA" altLang="en-US" b="1" dirty="0">
              <a:latin typeface="Arial" panose="020B0604020202020204" pitchFamily="34" charset="0"/>
              <a:cs typeface="Arial" panose="020B0604020202020204" pitchFamily="34" charset="0"/>
            </a:endParaRPr>
          </a:p>
          <a:p>
            <a:pPr marL="368300" indent="-285750">
              <a:lnSpc>
                <a:spcPct val="150000"/>
              </a:lnSpc>
              <a:buFont typeface="Wingdings" panose="05000000000000000000" pitchFamily="2" charset="2"/>
              <a:buChar char="q"/>
            </a:pPr>
            <a:r>
              <a:rPr lang="en-ZA" dirty="0">
                <a:latin typeface="Arial" panose="020B0604020202020204" pitchFamily="34" charset="0"/>
                <a:cs typeface="Arial" panose="020B0604020202020204" pitchFamily="34" charset="0"/>
              </a:rPr>
              <a:t>During the 2020/21 financial year, the OCJ  had 25 planned targets  of which 22 targets translating to 88% were achieved; and   </a:t>
            </a:r>
          </a:p>
          <a:p>
            <a:pPr marL="82550">
              <a:lnSpc>
                <a:spcPct val="150000"/>
              </a:lnSpc>
            </a:pPr>
            <a:endParaRPr lang="en-ZA" dirty="0">
              <a:latin typeface="Arial" panose="020B0604020202020204" pitchFamily="34" charset="0"/>
              <a:cs typeface="Arial" panose="020B0604020202020204" pitchFamily="34" charset="0"/>
            </a:endParaRPr>
          </a:p>
          <a:p>
            <a:pPr marL="368300" indent="-285750">
              <a:lnSpc>
                <a:spcPct val="150000"/>
              </a:lnSpc>
              <a:buFont typeface="Wingdings" panose="05000000000000000000" pitchFamily="2" charset="2"/>
              <a:buChar char="q"/>
            </a:pPr>
            <a:r>
              <a:rPr lang="en-ZA" altLang="en-US" dirty="0">
                <a:latin typeface="Arial" panose="020B0604020202020204" pitchFamily="34" charset="0"/>
                <a:cs typeface="Arial" panose="020B0604020202020204" pitchFamily="34" charset="0"/>
              </a:rPr>
              <a:t>The Department achieved an unqualified audit outcome with no material misstatements for the 2020/21 financial year.</a:t>
            </a:r>
          </a:p>
          <a:p>
            <a:pPr marL="425450" indent="-342900">
              <a:buFont typeface="Wingdings" panose="05000000000000000000" pitchFamily="2" charset="2"/>
              <a:buChar char="q"/>
            </a:pPr>
            <a:endParaRPr lang="en-ZA" altLang="en-US" dirty="0">
              <a:latin typeface="Arial" panose="020B0604020202020204" pitchFamily="34" charset="0"/>
              <a:cs typeface="Arial" panose="020B0604020202020204" pitchFamily="34" charset="0"/>
            </a:endParaRPr>
          </a:p>
          <a:p>
            <a:pPr lvl="0" fontAlgn="t">
              <a:spcBef>
                <a:spcPct val="0"/>
              </a:spcBef>
              <a:spcAft>
                <a:spcPct val="0"/>
              </a:spcAft>
              <a:buFont typeface="Wingdings" panose="05000000000000000000" pitchFamily="2" charset="2"/>
              <a:defRP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90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21</a:t>
            </a:fld>
            <a:endParaRPr lang="en-US"/>
          </a:p>
        </p:txBody>
      </p:sp>
      <p:sp>
        <p:nvSpPr>
          <p:cNvPr id="3" name="Rectangle 2"/>
          <p:cNvSpPr/>
          <p:nvPr/>
        </p:nvSpPr>
        <p:spPr>
          <a:xfrm>
            <a:off x="457200" y="454368"/>
            <a:ext cx="7259934" cy="70410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2020/21 PERFORMANCE OVERVIEW</a:t>
            </a:r>
          </a:p>
          <a:p>
            <a:pPr algn="ctr" defTabSz="914400">
              <a:spcBef>
                <a:spcPct val="0"/>
              </a:spcBef>
            </a:pPr>
            <a:r>
              <a:rPr lang="en-ZA" sz="2300" b="1" dirty="0">
                <a:latin typeface="Avenir Black"/>
                <a:cs typeface="Arial" panose="020B0604020202020204" pitchFamily="34" charset="0"/>
              </a:rPr>
              <a:t>(CONT…)</a:t>
            </a:r>
          </a:p>
        </p:txBody>
      </p:sp>
      <p:sp>
        <p:nvSpPr>
          <p:cNvPr id="5" name="Rectangle 4"/>
          <p:cNvSpPr/>
          <p:nvPr/>
        </p:nvSpPr>
        <p:spPr>
          <a:xfrm>
            <a:off x="257422" y="1325856"/>
            <a:ext cx="8686801" cy="369332"/>
          </a:xfrm>
          <a:prstGeom prst="rect">
            <a:avLst/>
          </a:prstGeom>
        </p:spPr>
        <p:txBody>
          <a:bodyPr wrap="square">
            <a:spAutoFit/>
          </a:bodyPr>
          <a:lstStyle/>
          <a:p>
            <a:pPr lvl="0" fontAlgn="t">
              <a:spcBef>
                <a:spcPct val="0"/>
              </a:spcBef>
              <a:spcAft>
                <a:spcPct val="0"/>
              </a:spcAft>
              <a:buFont typeface="Wingdings" panose="05000000000000000000" pitchFamily="2" charset="2"/>
              <a:defRPr/>
            </a:pPr>
            <a:r>
              <a:rPr lang="en-ZA" b="1" dirty="0">
                <a:latin typeface="Arial Narrow" panose="020B0606020202030204" pitchFamily="34" charset="0"/>
              </a:rPr>
              <a:t>Key achievements for the 2020/21 financial year include the following:</a:t>
            </a:r>
          </a:p>
        </p:txBody>
      </p:sp>
      <p:graphicFrame>
        <p:nvGraphicFramePr>
          <p:cNvPr id="6" name="Table 5"/>
          <p:cNvGraphicFramePr>
            <a:graphicFrameLocks noGrp="1"/>
          </p:cNvGraphicFramePr>
          <p:nvPr/>
        </p:nvGraphicFramePr>
        <p:xfrm>
          <a:off x="252420" y="1695188"/>
          <a:ext cx="8676796" cy="4090937"/>
        </p:xfrm>
        <a:graphic>
          <a:graphicData uri="http://schemas.openxmlformats.org/drawingml/2006/table">
            <a:tbl>
              <a:tblPr firstRow="1" bandRow="1">
                <a:tableStyleId>{5C22544A-7EE6-4342-B048-85BDC9FD1C3A}</a:tableStyleId>
              </a:tblPr>
              <a:tblGrid>
                <a:gridCol w="546549">
                  <a:extLst>
                    <a:ext uri="{9D8B030D-6E8A-4147-A177-3AD203B41FA5}">
                      <a16:colId xmlns:a16="http://schemas.microsoft.com/office/drawing/2014/main" val="20000"/>
                    </a:ext>
                  </a:extLst>
                </a:gridCol>
                <a:gridCol w="8130247">
                  <a:extLst>
                    <a:ext uri="{9D8B030D-6E8A-4147-A177-3AD203B41FA5}">
                      <a16:colId xmlns:a16="http://schemas.microsoft.com/office/drawing/2014/main" val="20001"/>
                    </a:ext>
                  </a:extLst>
                </a:gridCol>
              </a:tblGrid>
              <a:tr h="368437">
                <a:tc>
                  <a:txBody>
                    <a:bodyPr/>
                    <a:lstStyle/>
                    <a:p>
                      <a:pPr>
                        <a:lnSpc>
                          <a:spcPct val="100000"/>
                        </a:lnSpc>
                      </a:pPr>
                      <a:r>
                        <a:rPr lang="en-ZA" sz="1500" b="1" dirty="0">
                          <a:solidFill>
                            <a:schemeClr val="tx1"/>
                          </a:solidFill>
                          <a:latin typeface="Arial Narrow" panose="020B0606020202030204" pitchFamily="34" charset="0"/>
                          <a:cs typeface="Arial" panose="020B0604020202020204" pitchFamily="34" charset="0"/>
                        </a:rPr>
                        <a:t>No</a:t>
                      </a:r>
                    </a:p>
                  </a:txBody>
                  <a:tcPr/>
                </a:tc>
                <a:tc>
                  <a:txBody>
                    <a:bodyPr/>
                    <a:lstStyle/>
                    <a:p>
                      <a:pPr>
                        <a:lnSpc>
                          <a:spcPct val="100000"/>
                        </a:lnSpc>
                      </a:pPr>
                      <a:r>
                        <a:rPr kumimoji="0" lang="en-ZA" sz="15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Key Achievements</a:t>
                      </a:r>
                      <a:endParaRPr lang="en-ZA" sz="1500" b="1"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0000"/>
                  </a:ext>
                </a:extLst>
              </a:tr>
              <a:tr h="535370">
                <a:tc>
                  <a:txBody>
                    <a:bodyPr/>
                    <a:lstStyle/>
                    <a:p>
                      <a:pPr>
                        <a:lnSpc>
                          <a:spcPct val="100000"/>
                        </a:lnSpc>
                      </a:pPr>
                      <a:r>
                        <a:rPr lang="en-ZA" sz="1500" dirty="0">
                          <a:latin typeface="Arial Narrow" panose="020B0606020202030204" pitchFamily="34" charset="0"/>
                          <a:cs typeface="Arial" panose="020B0604020202020204" pitchFamily="34" charset="0"/>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Unqualified audit outcome with no material findings for the 2020/21 Financial Year;</a:t>
                      </a:r>
                      <a:endParaRPr lang="en-ZA" sz="150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0001"/>
                  </a:ext>
                </a:extLst>
              </a:tr>
              <a:tr h="535370">
                <a:tc>
                  <a:txBody>
                    <a:bodyPr/>
                    <a:lstStyle/>
                    <a:p>
                      <a:pPr>
                        <a:lnSpc>
                          <a:spcPct val="100000"/>
                        </a:lnSpc>
                      </a:pPr>
                      <a:r>
                        <a:rPr lang="en-ZA" sz="1500" dirty="0">
                          <a:latin typeface="Arial Narrow" panose="020B0606020202030204" pitchFamily="34" charset="0"/>
                          <a:cs typeface="Arial" panose="020B0604020202020204" pitchFamily="34" charset="0"/>
                        </a:rPr>
                        <a:t>2</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500" kern="1200" dirty="0">
                          <a:solidFill>
                            <a:schemeClr val="tx1"/>
                          </a:solidFill>
                          <a:latin typeface="Arial Narrow" panose="020B0606020202030204" pitchFamily="34" charset="0"/>
                          <a:ea typeface="+mn-ea"/>
                          <a:cs typeface="Arial" panose="020B0604020202020204" pitchFamily="34" charset="0"/>
                        </a:rPr>
                        <a:t>The vacancy rate of 9.85%, which is below the 10% target set by DPSA;</a:t>
                      </a:r>
                    </a:p>
                  </a:txBody>
                  <a:tcPr/>
                </a:tc>
                <a:extLst>
                  <a:ext uri="{0D108BD9-81ED-4DB2-BD59-A6C34878D82A}">
                    <a16:rowId xmlns:a16="http://schemas.microsoft.com/office/drawing/2014/main" val="10004"/>
                  </a:ext>
                </a:extLst>
              </a:tr>
              <a:tr h="535370">
                <a:tc>
                  <a:txBody>
                    <a:bodyPr/>
                    <a:lstStyle/>
                    <a:p>
                      <a:pPr>
                        <a:lnSpc>
                          <a:spcPct val="100000"/>
                        </a:lnSpc>
                      </a:pPr>
                      <a:r>
                        <a:rPr lang="en-ZA" sz="1500" dirty="0">
                          <a:latin typeface="Arial Narrow" panose="020B0606020202030204" pitchFamily="34" charset="0"/>
                          <a:cs typeface="Arial" panose="020B0604020202020204" pitchFamily="34" charset="0"/>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500" kern="1200" dirty="0">
                          <a:solidFill>
                            <a:schemeClr val="tx1"/>
                          </a:solidFill>
                          <a:latin typeface="Arial Narrow" panose="020B0606020202030204" pitchFamily="34" charset="0"/>
                          <a:ea typeface="+mn-ea"/>
                          <a:cs typeface="Arial" panose="020B0604020202020204" pitchFamily="34" charset="0"/>
                        </a:rPr>
                        <a:t>Implementation of the Case</a:t>
                      </a:r>
                      <a:r>
                        <a:rPr lang="en-ZA" sz="1500" kern="1200" baseline="0" dirty="0">
                          <a:solidFill>
                            <a:schemeClr val="tx1"/>
                          </a:solidFill>
                          <a:latin typeface="Arial Narrow" panose="020B0606020202030204" pitchFamily="34" charset="0"/>
                          <a:ea typeface="+mn-ea"/>
                          <a:cs typeface="Arial" panose="020B0604020202020204" pitchFamily="34" charset="0"/>
                        </a:rPr>
                        <a:t> Line component of the Court Online </a:t>
                      </a:r>
                      <a:r>
                        <a:rPr lang="en-ZA" sz="1500" kern="1200" dirty="0">
                          <a:solidFill>
                            <a:schemeClr val="tx1"/>
                          </a:solidFill>
                          <a:latin typeface="Arial Narrow" panose="020B0606020202030204" pitchFamily="34" charset="0"/>
                          <a:ea typeface="+mn-ea"/>
                          <a:cs typeface="Arial" panose="020B0604020202020204" pitchFamily="34" charset="0"/>
                        </a:rPr>
                        <a:t>system in the Gauteng Divisions of the High Court;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0005"/>
                  </a:ext>
                </a:extLst>
              </a:tr>
              <a:tr h="535370">
                <a:tc>
                  <a:txBody>
                    <a:bodyPr/>
                    <a:lstStyle/>
                    <a:p>
                      <a:pPr>
                        <a:lnSpc>
                          <a:spcPct val="100000"/>
                        </a:lnSpc>
                      </a:pPr>
                      <a:r>
                        <a:rPr lang="en-ZA" sz="1500" dirty="0">
                          <a:latin typeface="Arial Narrow" panose="020B0606020202030204" pitchFamily="34" charset="0"/>
                          <a:cs typeface="Arial" panose="020B0604020202020204" pitchFamily="34" charset="0"/>
                        </a:rPr>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rial Narrow" panose="020B0606020202030204" pitchFamily="34" charset="0"/>
                          <a:cs typeface="Arial" panose="020B0604020202020204" pitchFamily="34" charset="0"/>
                        </a:rPr>
                        <a:t>Establishment of the OCJ COVID-19 Advisory Committee to advise the SG on COVID-19 related matters; </a:t>
                      </a:r>
                      <a:r>
                        <a:rPr lang="en-US" sz="1500" baseline="0" dirty="0">
                          <a:solidFill>
                            <a:schemeClr val="tx1"/>
                          </a:solidFill>
                          <a:latin typeface="Arial Narrow" panose="020B0606020202030204" pitchFamily="34" charset="0"/>
                          <a:cs typeface="Arial" panose="020B0604020202020204" pitchFamily="34" charset="0"/>
                        </a:rPr>
                        <a:t>  </a:t>
                      </a:r>
                      <a:r>
                        <a:rPr lang="en-US" sz="1500" dirty="0">
                          <a:solidFill>
                            <a:schemeClr val="tx1"/>
                          </a:solidFill>
                          <a:latin typeface="Arial Narrow" panose="020B0606020202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0006"/>
                  </a:ext>
                </a:extLst>
              </a:tr>
              <a:tr h="535370">
                <a:tc>
                  <a:txBody>
                    <a:bodyPr/>
                    <a:lstStyle/>
                    <a:p>
                      <a:pPr>
                        <a:lnSpc>
                          <a:spcPct val="100000"/>
                        </a:lnSpc>
                      </a:pPr>
                      <a:r>
                        <a:rPr lang="en-US" sz="1500" dirty="0">
                          <a:latin typeface="Arial Narrow" panose="020B0606020202030204" pitchFamily="34" charset="0"/>
                          <a:cs typeface="Arial" panose="020B0604020202020204" pitchFamily="34" charset="0"/>
                        </a:rPr>
                        <a:t>5</a:t>
                      </a:r>
                      <a:endParaRPr lang="en-ZA" sz="1500" dirty="0">
                        <a:latin typeface="Arial Narrow" panose="020B0606020202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500" dirty="0">
                          <a:solidFill>
                            <a:schemeClr val="tx1"/>
                          </a:solidFill>
                          <a:latin typeface="Arial Narrow" panose="020B0606020202030204" pitchFamily="34" charset="0"/>
                          <a:cs typeface="Arial" panose="020B0604020202020204" pitchFamily="34" charset="0"/>
                        </a:rPr>
                        <a:t>The approval and implementation of the Business Continuity</a:t>
                      </a:r>
                      <a:r>
                        <a:rPr lang="en-US" sz="1500" baseline="0" dirty="0">
                          <a:solidFill>
                            <a:schemeClr val="tx1"/>
                          </a:solidFill>
                          <a:latin typeface="Arial Narrow" panose="020B0606020202030204" pitchFamily="34" charset="0"/>
                          <a:cs typeface="Arial" panose="020B0604020202020204" pitchFamily="34" charset="0"/>
                        </a:rPr>
                        <a:t> Management Policy; </a:t>
                      </a:r>
                      <a:r>
                        <a:rPr lang="en-US" sz="1500" dirty="0">
                          <a:solidFill>
                            <a:schemeClr val="tx1"/>
                          </a:solidFill>
                          <a:latin typeface="Arial Narrow" panose="020B0606020202030204" pitchFamily="34" charset="0"/>
                          <a:cs typeface="Arial" panose="020B0604020202020204" pitchFamily="34" charset="0"/>
                        </a:rPr>
                        <a:t>and </a:t>
                      </a:r>
                    </a:p>
                    <a:p>
                      <a:pPr marL="0" marR="0" lvl="0" indent="0" algn="l" defTabSz="457200" rtl="0" eaLnBrk="1" fontAlgn="auto" latinLnBrk="0" hangingPunct="1">
                        <a:lnSpc>
                          <a:spcPct val="150000"/>
                        </a:lnSpc>
                        <a:spcBef>
                          <a:spcPts val="0"/>
                        </a:spcBef>
                        <a:spcAft>
                          <a:spcPts val="0"/>
                        </a:spcAft>
                        <a:buClrTx/>
                        <a:buSzTx/>
                        <a:buFontTx/>
                        <a:buNone/>
                        <a:tabLst/>
                        <a:defRPr/>
                      </a:pPr>
                      <a:endParaRPr lang="en-US" sz="1500" dirty="0">
                        <a:solidFill>
                          <a:schemeClr val="tx1"/>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670547995"/>
                  </a:ext>
                </a:extLst>
              </a:tr>
              <a:tr h="535370">
                <a:tc>
                  <a:txBody>
                    <a:bodyPr/>
                    <a:lstStyle/>
                    <a:p>
                      <a:pPr>
                        <a:lnSpc>
                          <a:spcPct val="100000"/>
                        </a:lnSpc>
                      </a:pPr>
                      <a:r>
                        <a:rPr lang="en-US" sz="1500" dirty="0">
                          <a:latin typeface="Arial Narrow" panose="020B0606020202030204" pitchFamily="34" charset="0"/>
                          <a:cs typeface="Arial" panose="020B0604020202020204" pitchFamily="34" charset="0"/>
                        </a:rPr>
                        <a:t>6</a:t>
                      </a:r>
                      <a:endParaRPr lang="en-ZA" sz="1500" dirty="0">
                        <a:latin typeface="Arial Narrow" panose="020B0606020202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rial Narrow" panose="020B0606020202030204" pitchFamily="34" charset="0"/>
                          <a:cs typeface="Arial" panose="020B0604020202020204" pitchFamily="34" charset="0"/>
                        </a:rPr>
                        <a:t>Conducted 123 skills-enhancing judicial education courses for Judicial Officers and aspiring Judicial Officers, which was attended by 3 297 delegates</a:t>
                      </a:r>
                      <a:endParaRPr lang="en-US" sz="1500" dirty="0">
                        <a:solidFill>
                          <a:srgbClr val="FF0000"/>
                        </a:solidFill>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879130782"/>
                  </a:ext>
                </a:extLst>
              </a:tr>
            </a:tbl>
          </a:graphicData>
        </a:graphic>
      </p:graphicFrame>
    </p:spTree>
    <p:extLst>
      <p:ext uri="{BB962C8B-B14F-4D97-AF65-F5344CB8AC3E}">
        <p14:creationId xmlns:p14="http://schemas.microsoft.com/office/powerpoint/2010/main" val="182529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22</a:t>
            </a:fld>
            <a:endParaRPr lang="en-US"/>
          </a:p>
        </p:txBody>
      </p:sp>
      <p:sp>
        <p:nvSpPr>
          <p:cNvPr id="5" name="Title 1"/>
          <p:cNvSpPr txBox="1">
            <a:spLocks/>
          </p:cNvSpPr>
          <p:nvPr/>
        </p:nvSpPr>
        <p:spPr>
          <a:xfrm>
            <a:off x="730285" y="544743"/>
            <a:ext cx="7263865" cy="563621"/>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ZA" sz="2300" b="1" dirty="0">
                <a:latin typeface="Arial" pitchFamily="34" charset="0"/>
                <a:cs typeface="Arial" pitchFamily="34" charset="0"/>
              </a:rPr>
              <a:t>BUDGET PROGRAMME STRUCTURE</a:t>
            </a:r>
            <a:endParaRPr lang="en-ZA" sz="2300" b="1" dirty="0">
              <a:solidFill>
                <a:srgbClr val="0070C0"/>
              </a:solidFill>
              <a:latin typeface="Arial" pitchFamily="34" charset="0"/>
              <a:cs typeface="Arial" pitchFamily="34" charset="0"/>
            </a:endParaRPr>
          </a:p>
        </p:txBody>
      </p:sp>
      <p:sp>
        <p:nvSpPr>
          <p:cNvPr id="6" name="Content Placeholder 2"/>
          <p:cNvSpPr txBox="1">
            <a:spLocks/>
          </p:cNvSpPr>
          <p:nvPr/>
        </p:nvSpPr>
        <p:spPr>
          <a:xfrm>
            <a:off x="457200" y="1600201"/>
            <a:ext cx="8229600" cy="38861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None/>
              <a:defRPr/>
            </a:pPr>
            <a:endParaRPr lang="en-ZA" sz="1800" b="1" dirty="0">
              <a:solidFill>
                <a:prstClr val="black"/>
              </a:solidFill>
              <a:latin typeface="Arial" pitchFamily="34" charset="0"/>
              <a:cs typeface="Arial" pitchFamily="34" charset="0"/>
            </a:endParaRPr>
          </a:p>
          <a:p>
            <a:pPr marL="0" indent="0" algn="just">
              <a:buFont typeface="Arial"/>
              <a:buNone/>
            </a:pPr>
            <a:endParaRPr lang="en-US" dirty="0">
              <a:latin typeface="Arial" panose="020B0604020202020204" pitchFamily="34" charset="0"/>
              <a:cs typeface="Arial" panose="020B0604020202020204" pitchFamily="34" charset="0"/>
            </a:endParaRPr>
          </a:p>
        </p:txBody>
      </p:sp>
      <p:sp>
        <p:nvSpPr>
          <p:cNvPr id="3" name="Rectangle 2"/>
          <p:cNvSpPr/>
          <p:nvPr/>
        </p:nvSpPr>
        <p:spPr>
          <a:xfrm>
            <a:off x="536999" y="1264833"/>
            <a:ext cx="8276735" cy="2308324"/>
          </a:xfrm>
          <a:prstGeom prst="rect">
            <a:avLst/>
          </a:prstGeom>
        </p:spPr>
        <p:txBody>
          <a:bodyPr wrap="square">
            <a:spAutoFit/>
          </a:bodyPr>
          <a:lstStyle/>
          <a:p>
            <a:pPr algn="just">
              <a:lnSpc>
                <a:spcPct val="150000"/>
              </a:lnSpc>
              <a:defRPr/>
            </a:pPr>
            <a:r>
              <a:rPr lang="en-US" b="1" kern="0" dirty="0">
                <a:latin typeface="Arial Narrow" panose="020B0606020202030204" pitchFamily="34" charset="0"/>
                <a:cs typeface="Arial" pitchFamily="34" charset="0"/>
              </a:rPr>
              <a:t>OCJ carries out its mandate through three budget programmes which are:</a:t>
            </a:r>
          </a:p>
          <a:p>
            <a:pPr algn="just">
              <a:lnSpc>
                <a:spcPct val="150000"/>
              </a:lnSpc>
              <a:defRPr/>
            </a:pPr>
            <a:r>
              <a:rPr lang="en-US" b="1" kern="0" dirty="0">
                <a:latin typeface="Arial Narrow" panose="020B0606020202030204" pitchFamily="34" charset="0"/>
                <a:cs typeface="Arial" pitchFamily="34" charset="0"/>
              </a:rPr>
              <a:t> </a:t>
            </a:r>
          </a:p>
          <a:p>
            <a:pPr marL="571500" indent="-285750">
              <a:buFont typeface="Wingdings" panose="05000000000000000000" pitchFamily="2" charset="2"/>
              <a:buChar char="q"/>
              <a:defRPr/>
            </a:pPr>
            <a:r>
              <a:rPr lang="en-US" kern="0" dirty="0">
                <a:latin typeface="Arial Narrow" panose="020B0606020202030204" pitchFamily="34" charset="0"/>
                <a:cs typeface="Arial" pitchFamily="34" charset="0"/>
              </a:rPr>
              <a:t>Programme	1: Administration </a:t>
            </a:r>
          </a:p>
          <a:p>
            <a:pPr marL="571500" indent="-285750">
              <a:buFont typeface="Wingdings" panose="05000000000000000000" pitchFamily="2" charset="2"/>
              <a:buChar char="q"/>
              <a:defRPr/>
            </a:pPr>
            <a:endParaRPr lang="en-US" kern="0" dirty="0">
              <a:latin typeface="Arial Narrow" panose="020B0606020202030204" pitchFamily="34" charset="0"/>
              <a:cs typeface="Arial" pitchFamily="34" charset="0"/>
            </a:endParaRPr>
          </a:p>
          <a:p>
            <a:pPr marL="571500" indent="-285750">
              <a:buFont typeface="Wingdings" panose="05000000000000000000" pitchFamily="2" charset="2"/>
              <a:buChar char="q"/>
              <a:defRPr/>
            </a:pPr>
            <a:r>
              <a:rPr lang="en-US" kern="0" dirty="0">
                <a:latin typeface="Arial Narrow" panose="020B0606020202030204" pitchFamily="34" charset="0"/>
                <a:cs typeface="Arial" pitchFamily="34" charset="0"/>
              </a:rPr>
              <a:t>Programme	2: Superior Court Services</a:t>
            </a:r>
          </a:p>
          <a:p>
            <a:pPr marL="571500" indent="-285750">
              <a:buFont typeface="Wingdings" panose="05000000000000000000" pitchFamily="2" charset="2"/>
              <a:buChar char="q"/>
              <a:defRPr/>
            </a:pPr>
            <a:endParaRPr lang="en-US" kern="0" dirty="0">
              <a:latin typeface="Arial Narrow" panose="020B0606020202030204" pitchFamily="34" charset="0"/>
              <a:cs typeface="Arial" pitchFamily="34" charset="0"/>
            </a:endParaRPr>
          </a:p>
          <a:p>
            <a:pPr marL="571500" indent="-285750">
              <a:buFont typeface="Wingdings" panose="05000000000000000000" pitchFamily="2" charset="2"/>
              <a:buChar char="q"/>
              <a:defRPr/>
            </a:pPr>
            <a:r>
              <a:rPr lang="en-US" kern="0" dirty="0">
                <a:latin typeface="Arial Narrow" panose="020B0606020202030204" pitchFamily="34" charset="0"/>
                <a:cs typeface="Arial" pitchFamily="34" charset="0"/>
              </a:rPr>
              <a:t>Programme	3: Judicial Education &amp; Support</a:t>
            </a:r>
          </a:p>
        </p:txBody>
      </p:sp>
    </p:spTree>
    <p:extLst>
      <p:ext uri="{BB962C8B-B14F-4D97-AF65-F5344CB8AC3E}">
        <p14:creationId xmlns:p14="http://schemas.microsoft.com/office/powerpoint/2010/main" val="146842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23</a:t>
            </a:fld>
            <a:endParaRPr lang="en-US"/>
          </a:p>
        </p:txBody>
      </p:sp>
      <p:sp>
        <p:nvSpPr>
          <p:cNvPr id="4" name="Rectangle 3"/>
          <p:cNvSpPr/>
          <p:nvPr/>
        </p:nvSpPr>
        <p:spPr>
          <a:xfrm>
            <a:off x="727612" y="1783736"/>
            <a:ext cx="7726411" cy="4154984"/>
          </a:xfrm>
          <a:prstGeom prst="rect">
            <a:avLst/>
          </a:prstGeom>
          <a:solidFill>
            <a:schemeClr val="tx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r>
              <a:rPr lang="en-ZA" sz="3200" b="1" cap="all" dirty="0">
                <a:latin typeface="Arial" panose="020B0604020202020204" pitchFamily="34" charset="0"/>
                <a:ea typeface="+mj-ea"/>
                <a:cs typeface="Arial" panose="020B0604020202020204" pitchFamily="34" charset="0"/>
              </a:rPr>
              <a:t>Programme 1: </a:t>
            </a:r>
          </a:p>
          <a:p>
            <a:pPr algn="ctr"/>
            <a:endParaRPr lang="en-ZA" sz="3200" b="1" cap="all" dirty="0">
              <a:latin typeface="Arial" panose="020B0604020202020204" pitchFamily="34" charset="0"/>
              <a:ea typeface="+mj-ea"/>
              <a:cs typeface="Arial" panose="020B0604020202020204" pitchFamily="34" charset="0"/>
            </a:endParaRPr>
          </a:p>
          <a:p>
            <a:pPr algn="ctr"/>
            <a:r>
              <a:rPr lang="en-ZA" sz="3200" b="1" cap="all" dirty="0">
                <a:latin typeface="Arial" panose="020B0604020202020204" pitchFamily="34" charset="0"/>
                <a:ea typeface="+mj-ea"/>
                <a:cs typeface="Arial" panose="020B0604020202020204" pitchFamily="34" charset="0"/>
              </a:rPr>
              <a:t>Administration</a:t>
            </a:r>
          </a:p>
          <a:p>
            <a:pPr algn="ctr"/>
            <a:endParaRPr lang="en-ZA" sz="3200" b="1" cap="all" dirty="0">
              <a:latin typeface="Arial" panose="020B0604020202020204" pitchFamily="34" charset="0"/>
              <a:ea typeface="+mj-ea"/>
              <a:cs typeface="Arial" panose="020B0604020202020204" pitchFamily="34" charset="0"/>
            </a:endParaRPr>
          </a:p>
          <a:p>
            <a:pPr algn="ctr"/>
            <a:endParaRPr lang="en-ZA" sz="40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1768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24</a:t>
            </a:fld>
            <a:endParaRPr lang="en-US"/>
          </a:p>
        </p:txBody>
      </p:sp>
      <p:sp>
        <p:nvSpPr>
          <p:cNvPr id="6" name="Subtitle 2"/>
          <p:cNvSpPr txBox="1">
            <a:spLocks/>
          </p:cNvSpPr>
          <p:nvPr/>
        </p:nvSpPr>
        <p:spPr>
          <a:xfrm>
            <a:off x="244293" y="341063"/>
            <a:ext cx="7787250" cy="830311"/>
          </a:xfrm>
          <a:prstGeom prst="rect">
            <a:avLst/>
          </a:prstGeom>
          <a:solidFill>
            <a:schemeClr val="tx2">
              <a:lumMod val="20000"/>
              <a:lumOff val="80000"/>
            </a:schemeClr>
          </a:solidFill>
          <a:ln>
            <a:solidFill>
              <a:schemeClr val="tx2">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None/>
              <a:defRPr/>
            </a:pPr>
            <a:r>
              <a:rPr lang="en-US" sz="2400" b="1" dirty="0">
                <a:latin typeface="Arial" pitchFamily="34" charset="0"/>
                <a:cs typeface="Arial" pitchFamily="34" charset="0"/>
              </a:rPr>
              <a:t>OVERVIEW OF PERFORMANCE: PROGRAMME 1 - ADMINISTRATION</a:t>
            </a:r>
          </a:p>
        </p:txBody>
      </p:sp>
      <p:sp>
        <p:nvSpPr>
          <p:cNvPr id="7" name="Subtitle 2"/>
          <p:cNvSpPr txBox="1">
            <a:spLocks/>
          </p:cNvSpPr>
          <p:nvPr/>
        </p:nvSpPr>
        <p:spPr>
          <a:xfrm>
            <a:off x="244293" y="1345324"/>
            <a:ext cx="8693050" cy="5180167"/>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lnSpc>
                <a:spcPct val="150000"/>
              </a:lnSpc>
              <a:spcBef>
                <a:spcPct val="0"/>
              </a:spcBef>
              <a:spcAft>
                <a:spcPct val="0"/>
              </a:spcAft>
              <a:buNone/>
              <a:defRPr/>
            </a:pPr>
            <a:r>
              <a:rPr lang="en-ZA" sz="1800" b="1" dirty="0">
                <a:latin typeface="Arial" panose="020B0604020202020204" pitchFamily="34" charset="0"/>
                <a:cs typeface="Arial" panose="020B0604020202020204" pitchFamily="34" charset="0"/>
              </a:rPr>
              <a:t>Programme 1: </a:t>
            </a:r>
            <a:r>
              <a:rPr lang="en-ZA" sz="1800" dirty="0">
                <a:latin typeface="Arial" panose="020B0604020202020204" pitchFamily="34" charset="0"/>
                <a:cs typeface="Arial" panose="020B0604020202020204" pitchFamily="34" charset="0"/>
              </a:rPr>
              <a:t>Administration had a total of 14 targets, of which only 11 were achieved translating to 79%.  </a:t>
            </a:r>
          </a:p>
          <a:p>
            <a:pPr marL="0" indent="0" fontAlgn="t">
              <a:lnSpc>
                <a:spcPct val="200000"/>
              </a:lnSpc>
              <a:spcBef>
                <a:spcPct val="0"/>
              </a:spcBef>
              <a:spcAft>
                <a:spcPct val="0"/>
              </a:spcAft>
              <a:buNone/>
              <a:defRPr/>
            </a:pPr>
            <a:r>
              <a:rPr lang="en-ZA" sz="1800" b="1" dirty="0">
                <a:solidFill>
                  <a:srgbClr val="002060"/>
                </a:solidFill>
                <a:latin typeface="Arial" panose="020B0604020202020204" pitchFamily="34" charset="0"/>
                <a:cs typeface="Arial" panose="020B0604020202020204" pitchFamily="34" charset="0"/>
              </a:rPr>
              <a:t>Performance per sub-programmes: </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Management </a:t>
            </a:r>
            <a:r>
              <a:rPr lang="en-US" sz="1800" dirty="0">
                <a:latin typeface="Arial" panose="020B0604020202020204" pitchFamily="34" charset="0"/>
                <a:cs typeface="Arial" panose="020B0604020202020204" pitchFamily="34" charset="0"/>
              </a:rPr>
              <a:t>did not have any planned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Corporate Services </a:t>
            </a:r>
            <a:r>
              <a:rPr lang="en-US" sz="1800" dirty="0">
                <a:latin typeface="Arial" panose="020B0604020202020204" pitchFamily="34" charset="0"/>
                <a:cs typeface="Arial" panose="020B0604020202020204" pitchFamily="34" charset="0"/>
              </a:rPr>
              <a:t>achieved 50% (3 of 6) of its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Internal Audit </a:t>
            </a:r>
            <a:r>
              <a:rPr lang="en-US" sz="1800" dirty="0">
                <a:latin typeface="Arial" panose="020B0604020202020204" pitchFamily="34" charset="0"/>
                <a:cs typeface="Arial" panose="020B0604020202020204" pitchFamily="34" charset="0"/>
              </a:rPr>
              <a:t>achieved 100% (1 of 1) of its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Finance Administration </a:t>
            </a:r>
            <a:r>
              <a:rPr lang="en-US" sz="1800" dirty="0">
                <a:latin typeface="Arial" panose="020B0604020202020204" pitchFamily="34" charset="0"/>
                <a:cs typeface="Arial" panose="020B0604020202020204" pitchFamily="34" charset="0"/>
              </a:rPr>
              <a:t>achieved 100% (2 of 2) of its annual targets;</a:t>
            </a:r>
          </a:p>
          <a:p>
            <a:pPr fontAlgn="t">
              <a:lnSpc>
                <a:spcPct val="200000"/>
              </a:lnSpc>
              <a:spcBef>
                <a:spcPct val="0"/>
              </a:spcBef>
              <a:spcAft>
                <a:spcPct val="0"/>
              </a:spcAft>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Office Accommodation </a:t>
            </a:r>
            <a:r>
              <a:rPr lang="en-US" sz="1800" dirty="0">
                <a:latin typeface="Arial" panose="020B0604020202020204" pitchFamily="34" charset="0"/>
                <a:cs typeface="Arial" panose="020B0604020202020204" pitchFamily="34" charset="0"/>
              </a:rPr>
              <a:t>did not have any planned annual targets;  and  </a:t>
            </a:r>
          </a:p>
          <a:p>
            <a:pPr fontAlgn="t">
              <a:lnSpc>
                <a:spcPct val="200000"/>
              </a:lnSpc>
              <a:spcBef>
                <a:spcPct val="0"/>
              </a:spcBef>
              <a:spcAft>
                <a:spcPct val="0"/>
              </a:spcAf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There were 5 </a:t>
            </a:r>
            <a:r>
              <a:rPr lang="en-ZA" sz="1800" b="1" dirty="0">
                <a:latin typeface="Arial" panose="020B0604020202020204" pitchFamily="34" charset="0"/>
                <a:cs typeface="Arial" panose="020B0604020202020204" pitchFamily="34" charset="0"/>
              </a:rPr>
              <a:t>COVID-19</a:t>
            </a:r>
            <a:r>
              <a:rPr lang="en-ZA" sz="1800" dirty="0">
                <a:latin typeface="Arial" panose="020B0604020202020204" pitchFamily="34" charset="0"/>
                <a:cs typeface="Arial" panose="020B0604020202020204" pitchFamily="34" charset="0"/>
              </a:rPr>
              <a:t> Related Indicators and Targets of which all targets, translating to 100% were </a:t>
            </a:r>
            <a:r>
              <a:rPr lang="en-US" sz="1800" dirty="0">
                <a:latin typeface="Arial" panose="020B0604020202020204" pitchFamily="34" charset="0"/>
                <a:cs typeface="Arial" panose="020B0604020202020204" pitchFamily="34" charset="0"/>
              </a:rPr>
              <a:t>achieved. </a:t>
            </a: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spTree>
    <p:extLst>
      <p:ext uri="{BB962C8B-B14F-4D97-AF65-F5344CB8AC3E}">
        <p14:creationId xmlns:p14="http://schemas.microsoft.com/office/powerpoint/2010/main" val="167124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0189973"/>
              </p:ext>
            </p:extLst>
          </p:nvPr>
        </p:nvGraphicFramePr>
        <p:xfrm>
          <a:off x="235975" y="1521520"/>
          <a:ext cx="8829367" cy="4688264"/>
        </p:xfrm>
        <a:graphic>
          <a:graphicData uri="http://schemas.openxmlformats.org/drawingml/2006/table">
            <a:tbl>
              <a:tblPr firstRow="1" firstCol="1" bandRow="1">
                <a:tableStyleId>{5C22544A-7EE6-4342-B048-85BDC9FD1C3A}</a:tableStyleId>
              </a:tblPr>
              <a:tblGrid>
                <a:gridCol w="1250919">
                  <a:extLst>
                    <a:ext uri="{9D8B030D-6E8A-4147-A177-3AD203B41FA5}">
                      <a16:colId xmlns:a16="http://schemas.microsoft.com/office/drawing/2014/main" val="833065412"/>
                    </a:ext>
                  </a:extLst>
                </a:gridCol>
                <a:gridCol w="1961630">
                  <a:extLst>
                    <a:ext uri="{9D8B030D-6E8A-4147-A177-3AD203B41FA5}">
                      <a16:colId xmlns:a16="http://schemas.microsoft.com/office/drawing/2014/main" val="1733573187"/>
                    </a:ext>
                  </a:extLst>
                </a:gridCol>
                <a:gridCol w="924693">
                  <a:extLst>
                    <a:ext uri="{9D8B030D-6E8A-4147-A177-3AD203B41FA5}">
                      <a16:colId xmlns:a16="http://schemas.microsoft.com/office/drawing/2014/main" val="362238034"/>
                    </a:ext>
                  </a:extLst>
                </a:gridCol>
                <a:gridCol w="1097280">
                  <a:extLst>
                    <a:ext uri="{9D8B030D-6E8A-4147-A177-3AD203B41FA5}">
                      <a16:colId xmlns:a16="http://schemas.microsoft.com/office/drawing/2014/main" val="2164652205"/>
                    </a:ext>
                  </a:extLst>
                </a:gridCol>
                <a:gridCol w="906449">
                  <a:extLst>
                    <a:ext uri="{9D8B030D-6E8A-4147-A177-3AD203B41FA5}">
                      <a16:colId xmlns:a16="http://schemas.microsoft.com/office/drawing/2014/main" val="1228987481"/>
                    </a:ext>
                  </a:extLst>
                </a:gridCol>
                <a:gridCol w="1450342">
                  <a:extLst>
                    <a:ext uri="{9D8B030D-6E8A-4147-A177-3AD203B41FA5}">
                      <a16:colId xmlns:a16="http://schemas.microsoft.com/office/drawing/2014/main" val="2618438002"/>
                    </a:ext>
                  </a:extLst>
                </a:gridCol>
                <a:gridCol w="707222">
                  <a:extLst>
                    <a:ext uri="{9D8B030D-6E8A-4147-A177-3AD203B41FA5}">
                      <a16:colId xmlns:a16="http://schemas.microsoft.com/office/drawing/2014/main" val="104788891"/>
                    </a:ext>
                  </a:extLst>
                </a:gridCol>
                <a:gridCol w="530832">
                  <a:extLst>
                    <a:ext uri="{9D8B030D-6E8A-4147-A177-3AD203B41FA5}">
                      <a16:colId xmlns:a16="http://schemas.microsoft.com/office/drawing/2014/main" val="209493036"/>
                    </a:ext>
                  </a:extLst>
                </a:gridCol>
              </a:tblGrid>
              <a:tr h="760750">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Output Indicators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Targets for 2020/21 FY  as per Annual Performance Plan (APP)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2020/21 FY Actual Output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Variance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Reason for Deviation </a:t>
                      </a:r>
                      <a:endParaRPr lang="en-US" sz="1050" dirty="0">
                        <a:effectLst/>
                        <a:latin typeface="Arial Narrow" panose="020B0606020202030204" pitchFamily="34" charset="0"/>
                      </a:endParaRPr>
                    </a:p>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Corrective Measures</a:t>
                      </a:r>
                      <a:endParaRPr lang="en-US" sz="1050" dirty="0">
                        <a:effectLst/>
                        <a:latin typeface="Arial Narrow" panose="020B0606020202030204" pitchFamily="34" charset="0"/>
                      </a:endParaRPr>
                    </a:p>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Status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val="2548686029"/>
                  </a:ext>
                </a:extLst>
              </a:tr>
              <a:tr h="296905">
                <a:tc gridSpan="8">
                  <a:txBody>
                    <a:bodyPr/>
                    <a:lstStyle/>
                    <a:p>
                      <a:pPr marL="0" marR="0" algn="ctr">
                        <a:lnSpc>
                          <a:spcPct val="107000"/>
                        </a:lnSpc>
                        <a:spcBef>
                          <a:spcPts val="0"/>
                        </a:spcBef>
                        <a:spcAft>
                          <a:spcPts val="0"/>
                        </a:spcAft>
                      </a:pPr>
                      <a:r>
                        <a:rPr lang="en-ZA" sz="1050" dirty="0">
                          <a:solidFill>
                            <a:schemeClr val="tx1"/>
                          </a:solidFill>
                          <a:effectLst/>
                          <a:latin typeface="Arial Narrow" panose="020B0606020202030204" pitchFamily="34" charset="0"/>
                        </a:rPr>
                        <a:t>Sub-Programme: Corporate Services</a:t>
                      </a: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0428380"/>
                  </a:ext>
                </a:extLst>
              </a:tr>
              <a:tr h="519937">
                <a:tc rowSpan="3">
                  <a:txBody>
                    <a:bodyPr/>
                    <a:lstStyle/>
                    <a:p>
                      <a:pPr marL="0" marR="0">
                        <a:lnSpc>
                          <a:spcPct val="107000"/>
                        </a:lnSpc>
                        <a:spcBef>
                          <a:spcPts val="0"/>
                        </a:spcBef>
                        <a:spcAft>
                          <a:spcPts val="0"/>
                        </a:spcAft>
                      </a:pPr>
                      <a:r>
                        <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Effective and efficient</a:t>
                      </a:r>
                      <a:r>
                        <a:rPr lang="en-US" sz="1050" b="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administrative support </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Percentage of vacant posts on funded</a:t>
                      </a:r>
                      <a:endParaRPr lang="en-US" sz="105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Establishment</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10% or lower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9.85%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(211 of 2 140)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50" dirty="0">
                          <a:effectLst/>
                          <a:latin typeface="Arial Narrow" panose="020B0606020202030204" pitchFamily="34" charset="0"/>
                          <a:cs typeface="Times New Roman" panose="02020603050405020304" pitchFamily="18" charset="0"/>
                        </a:rPr>
                        <a:t>None</a:t>
                      </a:r>
                      <a:endParaRPr lang="en-US" sz="105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50" dirty="0">
                          <a:effectLst/>
                          <a:latin typeface="Arial Narrow" panose="020B0606020202030204" pitchFamily="34" charset="0"/>
                          <a:cs typeface="Times New Roman" panose="02020603050405020304" pitchFamily="18" charset="0"/>
                        </a:rPr>
                        <a:t>N/A</a:t>
                      </a:r>
                      <a:endParaRPr lang="en-US" sz="105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00B050"/>
                    </a:solidFill>
                  </a:tcPr>
                </a:tc>
                <a:extLst>
                  <a:ext uri="{0D108BD9-81ED-4DB2-BD59-A6C34878D82A}">
                    <a16:rowId xmlns:a16="http://schemas.microsoft.com/office/drawing/2014/main" val="1434098877"/>
                  </a:ext>
                </a:extLst>
              </a:tr>
              <a:tr h="756196">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Percentage of staff in the department comprised of youth</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30%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50" dirty="0">
                          <a:effectLst/>
                          <a:latin typeface="Arial Narrow" panose="020B0606020202030204" pitchFamily="34" charset="0"/>
                          <a:cs typeface="Times New Roman" panose="02020603050405020304" pitchFamily="18" charset="0"/>
                        </a:rPr>
                        <a:t>31% </a:t>
                      </a:r>
                      <a:endParaRPr lang="en-US" sz="1050" dirty="0">
                        <a:effectLst/>
                        <a:latin typeface="Calibri" panose="020F0502020204030204" pitchFamily="34" charset="0"/>
                        <a:cs typeface="Times New Roman" panose="02020603050405020304" pitchFamily="18" charset="0"/>
                      </a:endParaRPr>
                    </a:p>
                    <a:p>
                      <a:pPr algn="ctr">
                        <a:lnSpc>
                          <a:spcPct val="150000"/>
                        </a:lnSpc>
                        <a:spcAft>
                          <a:spcPts val="0"/>
                        </a:spcAft>
                      </a:pPr>
                      <a:r>
                        <a:rPr lang="en-ZA" sz="1050" dirty="0">
                          <a:effectLst/>
                          <a:latin typeface="Arial Narrow" panose="020B0606020202030204" pitchFamily="34" charset="0"/>
                          <a:cs typeface="Times New Roman" panose="02020603050405020304" pitchFamily="18" charset="0"/>
                        </a:rPr>
                        <a:t>(597 of 1 929)</a:t>
                      </a:r>
                      <a:endParaRPr lang="en-US" sz="105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50" dirty="0">
                          <a:effectLst/>
                          <a:latin typeface="Arial Narrow" panose="020B0606020202030204" pitchFamily="34" charset="0"/>
                          <a:cs typeface="Times New Roman" panose="02020603050405020304" pitchFamily="18" charset="0"/>
                        </a:rPr>
                        <a:t>1%</a:t>
                      </a:r>
                      <a:endParaRPr lang="en-US" sz="105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Emphasis was put on youth during the recruitment and selection </a:t>
                      </a:r>
                      <a:r>
                        <a:rPr lang="en-ZA" sz="1050" dirty="0" err="1">
                          <a:effectLst/>
                          <a:latin typeface="Arial Narrow" panose="020B0606020202030204" pitchFamily="34" charset="0"/>
                          <a:ea typeface="Calibri" panose="020F0502020204030204" pitchFamily="34" charset="0"/>
                          <a:cs typeface="Times New Roman" panose="02020603050405020304" pitchFamily="18" charset="0"/>
                        </a:rPr>
                        <a:t>processs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solidFill>
                            <a:schemeClr val="tx1"/>
                          </a:solidFill>
                          <a:effectLst/>
                          <a:latin typeface="Arial Narrow" panose="020B0606020202030204" pitchFamily="34" charset="0"/>
                        </a:rPr>
                        <a:t> </a:t>
                      </a: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00B050"/>
                    </a:solidFill>
                  </a:tcPr>
                </a:tc>
                <a:extLst>
                  <a:ext uri="{0D108BD9-81ED-4DB2-BD59-A6C34878D82A}">
                    <a16:rowId xmlns:a16="http://schemas.microsoft.com/office/drawing/2014/main" val="2983658558"/>
                  </a:ext>
                </a:extLst>
              </a:tr>
              <a:tr h="2259246">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Percentage of women representation in Senior</a:t>
                      </a:r>
                      <a:endParaRPr lang="en-US" sz="105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Management Service (SMS)</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50" dirty="0">
                          <a:effectLst/>
                          <a:latin typeface="Arial Narrow" panose="020B0606020202030204" pitchFamily="34" charset="0"/>
                          <a:cs typeface="Times New Roman" panose="02020603050405020304" pitchFamily="18" charset="0"/>
                        </a:rPr>
                        <a:t>44%</a:t>
                      </a:r>
                      <a:endParaRPr lang="en-US" sz="1050" dirty="0">
                        <a:effectLst/>
                        <a:latin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(19 of 43)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The initiatives put in place by the OCJ to increase representation of women at SMS levels did not yield expected results. In addition the OCJ has also experienced termination of services from female SMS employees due to better opportunities elsewhere.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The vacant SMS posts have been targeted for women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FF0000"/>
                    </a:solidFill>
                  </a:tcPr>
                </a:tc>
                <a:extLst>
                  <a:ext uri="{0D108BD9-81ED-4DB2-BD59-A6C34878D82A}">
                    <a16:rowId xmlns:a16="http://schemas.microsoft.com/office/drawing/2014/main" val="868825348"/>
                  </a:ext>
                </a:extLst>
              </a:tr>
            </a:tbl>
          </a:graphicData>
        </a:graphic>
      </p:graphicFrame>
      <p:sp>
        <p:nvSpPr>
          <p:cNvPr id="4" name="Rectangle 3"/>
          <p:cNvSpPr/>
          <p:nvPr/>
        </p:nvSpPr>
        <p:spPr>
          <a:xfrm>
            <a:off x="601360" y="621760"/>
            <a:ext cx="7441427"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PROGRAMME 1: ADMINISTRATION</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15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2515" y="1307548"/>
          <a:ext cx="8151222" cy="3985741"/>
        </p:xfrm>
        <a:graphic>
          <a:graphicData uri="http://schemas.openxmlformats.org/drawingml/2006/table">
            <a:tbl>
              <a:tblPr firstRow="1" firstCol="1" bandRow="1">
                <a:tableStyleId>{5C22544A-7EE6-4342-B048-85BDC9FD1C3A}</a:tableStyleId>
              </a:tblPr>
              <a:tblGrid>
                <a:gridCol w="1006463">
                  <a:extLst>
                    <a:ext uri="{9D8B030D-6E8A-4147-A177-3AD203B41FA5}">
                      <a16:colId xmlns:a16="http://schemas.microsoft.com/office/drawing/2014/main" val="3967419337"/>
                    </a:ext>
                  </a:extLst>
                </a:gridCol>
                <a:gridCol w="1006463">
                  <a:extLst>
                    <a:ext uri="{9D8B030D-6E8A-4147-A177-3AD203B41FA5}">
                      <a16:colId xmlns:a16="http://schemas.microsoft.com/office/drawing/2014/main" val="487496520"/>
                    </a:ext>
                  </a:extLst>
                </a:gridCol>
                <a:gridCol w="900445">
                  <a:extLst>
                    <a:ext uri="{9D8B030D-6E8A-4147-A177-3AD203B41FA5}">
                      <a16:colId xmlns:a16="http://schemas.microsoft.com/office/drawing/2014/main" val="1682369398"/>
                    </a:ext>
                  </a:extLst>
                </a:gridCol>
                <a:gridCol w="1247468">
                  <a:extLst>
                    <a:ext uri="{9D8B030D-6E8A-4147-A177-3AD203B41FA5}">
                      <a16:colId xmlns:a16="http://schemas.microsoft.com/office/drawing/2014/main" val="225501514"/>
                    </a:ext>
                  </a:extLst>
                </a:gridCol>
                <a:gridCol w="1004692">
                  <a:extLst>
                    <a:ext uri="{9D8B030D-6E8A-4147-A177-3AD203B41FA5}">
                      <a16:colId xmlns:a16="http://schemas.microsoft.com/office/drawing/2014/main" val="20003"/>
                    </a:ext>
                  </a:extLst>
                </a:gridCol>
                <a:gridCol w="1141828">
                  <a:extLst>
                    <a:ext uri="{9D8B030D-6E8A-4147-A177-3AD203B41FA5}">
                      <a16:colId xmlns:a16="http://schemas.microsoft.com/office/drawing/2014/main" val="20004"/>
                    </a:ext>
                  </a:extLst>
                </a:gridCol>
                <a:gridCol w="1283490">
                  <a:extLst>
                    <a:ext uri="{9D8B030D-6E8A-4147-A177-3AD203B41FA5}">
                      <a16:colId xmlns:a16="http://schemas.microsoft.com/office/drawing/2014/main" val="2406916907"/>
                    </a:ext>
                  </a:extLst>
                </a:gridCol>
                <a:gridCol w="560373">
                  <a:extLst>
                    <a:ext uri="{9D8B030D-6E8A-4147-A177-3AD203B41FA5}">
                      <a16:colId xmlns:a16="http://schemas.microsoft.com/office/drawing/2014/main" val="1108127352"/>
                    </a:ext>
                  </a:extLst>
                </a:gridCol>
              </a:tblGrid>
              <a:tr h="904213">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Output Indicators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Targets for 2020/21 FY as per Annual Performance Plan (APP)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50" dirty="0">
                          <a:effectLst/>
                          <a:latin typeface="Arial Narrow" panose="020B0606020202030204" pitchFamily="34" charset="0"/>
                        </a:rPr>
                        <a:t>2020/21 FY Actual Output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Variance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Reason for Deviation </a:t>
                      </a:r>
                      <a:endParaRPr lang="en-US" sz="1050" dirty="0">
                        <a:effectLst/>
                        <a:latin typeface="Arial Narrow" panose="020B0606020202030204" pitchFamily="34" charset="0"/>
                      </a:endParaRPr>
                    </a:p>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a:effectLst/>
                          <a:latin typeface="Arial Narrow" panose="020B0606020202030204" pitchFamily="34" charset="0"/>
                        </a:rPr>
                        <a:t>Corrective Measures</a:t>
                      </a:r>
                      <a:endParaRPr lang="en-US" sz="1050">
                        <a:effectLst/>
                        <a:latin typeface="Arial Narrow" panose="020B0606020202030204" pitchFamily="34" charset="0"/>
                      </a:endParaRPr>
                    </a:p>
                    <a:p>
                      <a:pPr marL="0" marR="0">
                        <a:lnSpc>
                          <a:spcPct val="107000"/>
                        </a:lnSpc>
                        <a:spcBef>
                          <a:spcPts val="0"/>
                        </a:spcBef>
                        <a:spcAft>
                          <a:spcPts val="0"/>
                        </a:spcAft>
                      </a:pPr>
                      <a:r>
                        <a:rPr lang="en-ZA" sz="1050">
                          <a:effectLst/>
                          <a:latin typeface="Arial Narrow" panose="020B0606020202030204" pitchFamily="34" charset="0"/>
                        </a:rPr>
                        <a:t> </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Status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val="2548686029"/>
                  </a:ext>
                </a:extLst>
              </a:tr>
              <a:tr h="226053">
                <a:tc gridSpan="8">
                  <a:txBody>
                    <a:bodyPr/>
                    <a:lstStyle/>
                    <a:p>
                      <a:pPr marL="0" marR="0" algn="ctr">
                        <a:lnSpc>
                          <a:spcPct val="107000"/>
                        </a:lnSpc>
                        <a:spcBef>
                          <a:spcPts val="0"/>
                        </a:spcBef>
                        <a:spcAft>
                          <a:spcPts val="0"/>
                        </a:spcAft>
                      </a:pPr>
                      <a:r>
                        <a:rPr lang="en-ZA" sz="1050" dirty="0">
                          <a:solidFill>
                            <a:schemeClr val="tx1"/>
                          </a:solidFill>
                          <a:effectLst/>
                          <a:latin typeface="Arial Narrow" panose="020B0606020202030204" pitchFamily="34" charset="0"/>
                        </a:rPr>
                        <a:t>Sub-Programme: Corporate Services</a:t>
                      </a:r>
                    </a:p>
                    <a:p>
                      <a:pPr marL="0" marR="0" algn="ctr">
                        <a:lnSpc>
                          <a:spcPct val="107000"/>
                        </a:lnSpc>
                        <a:spcBef>
                          <a:spcPts val="0"/>
                        </a:spcBef>
                        <a:spcAft>
                          <a:spcPts val="0"/>
                        </a:spcAft>
                      </a:pP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hMerge="1">
                  <a:txBody>
                    <a:bodyPr/>
                    <a:lstStyle/>
                    <a:p>
                      <a:pPr marL="0" marR="0" algn="ctr">
                        <a:lnSpc>
                          <a:spcPct val="107000"/>
                        </a:lnSpc>
                        <a:spcBef>
                          <a:spcPts val="0"/>
                        </a:spcBef>
                        <a:spcAft>
                          <a:spcPts val="0"/>
                        </a:spcAft>
                      </a:pPr>
                      <a:endPar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0428380"/>
                  </a:ext>
                </a:extLst>
              </a:tr>
              <a:tr h="828813">
                <a:tc>
                  <a:txBody>
                    <a:bodyPr/>
                    <a:lstStyle/>
                    <a:p>
                      <a:pPr marL="0" marR="0">
                        <a:lnSpc>
                          <a:spcPct val="107000"/>
                        </a:lnSpc>
                        <a:spcBef>
                          <a:spcPts val="0"/>
                        </a:spcBef>
                        <a:spcAft>
                          <a:spcPts val="0"/>
                        </a:spcAft>
                      </a:pPr>
                      <a:r>
                        <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Effective and efficient administrative support</a:t>
                      </a:r>
                    </a:p>
                  </a:txBody>
                  <a:tcPr marL="49574" marR="49574" marT="0" marB="0">
                    <a:solidFill>
                      <a:srgbClr val="E9EDF4"/>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Percentage of people with disabilities</a:t>
                      </a:r>
                      <a:endParaRPr lang="en-US" sz="105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representation in the department</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50" dirty="0">
                          <a:effectLst/>
                          <a:latin typeface="Arial Narrow" panose="020B0606020202030204" pitchFamily="34" charset="0"/>
                          <a:cs typeface="Times New Roman" panose="02020603050405020304" pitchFamily="18" charset="0"/>
                        </a:rPr>
                        <a:t>1.03%</a:t>
                      </a:r>
                      <a:endParaRPr lang="en-US" sz="1050" dirty="0">
                        <a:effectLst/>
                        <a:latin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(20 of 1 929)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0.97%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The initiatives put in place by the OCJ to increase representation of People with Disabilities in the department did not yield expected results.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Creating partnerships with organisations that deals </a:t>
                      </a:r>
                      <a:r>
                        <a:rPr lang="en-ZA" sz="1050">
                          <a:effectLst/>
                          <a:latin typeface="Arial Narrow" panose="020B0606020202030204" pitchFamily="34" charset="0"/>
                          <a:ea typeface="Calibri" panose="020F0502020204030204" pitchFamily="34" charset="0"/>
                          <a:cs typeface="Times New Roman" panose="02020603050405020304" pitchFamily="18" charset="0"/>
                        </a:rPr>
                        <a:t>with PwDs, </a:t>
                      </a:r>
                      <a:r>
                        <a:rPr lang="en-ZA" sz="1050" dirty="0">
                          <a:effectLst/>
                          <a:latin typeface="Arial Narrow" panose="020B0606020202030204" pitchFamily="34" charset="0"/>
                          <a:ea typeface="Calibri" panose="020F0502020204030204" pitchFamily="34" charset="0"/>
                          <a:cs typeface="Times New Roman" panose="02020603050405020304" pitchFamily="18" charset="0"/>
                        </a:rPr>
                        <a:t>as well as creating awareness within the organisations </a:t>
                      </a:r>
                      <a:r>
                        <a:rPr lang="en-ZA" sz="1050">
                          <a:effectLst/>
                          <a:latin typeface="Arial Narrow" panose="020B0606020202030204" pitchFamily="34" charset="0"/>
                          <a:ea typeface="Calibri" panose="020F0502020204030204" pitchFamily="34" charset="0"/>
                          <a:cs typeface="Times New Roman" panose="02020603050405020304" pitchFamily="18" charset="0"/>
                        </a:rPr>
                        <a:t>on policies, </a:t>
                      </a:r>
                      <a:r>
                        <a:rPr lang="en-ZA" sz="1050" dirty="0">
                          <a:effectLst/>
                          <a:latin typeface="Arial Narrow" panose="020B0606020202030204" pitchFamily="34" charset="0"/>
                          <a:ea typeface="Calibri" panose="020F0502020204030204" pitchFamily="34" charset="0"/>
                          <a:cs typeface="Times New Roman" panose="02020603050405020304" pitchFamily="18" charset="0"/>
                        </a:rPr>
                        <a:t>strategies and targets relating to the empowerment of </a:t>
                      </a:r>
                      <a:r>
                        <a:rPr lang="en-ZA" sz="1050" dirty="0" err="1">
                          <a:effectLst/>
                          <a:latin typeface="Arial Narrow" panose="020B0606020202030204" pitchFamily="34" charset="0"/>
                          <a:ea typeface="Calibri" panose="020F0502020204030204" pitchFamily="34" charset="0"/>
                          <a:cs typeface="Times New Roman" panose="02020603050405020304" pitchFamily="18" charset="0"/>
                        </a:rPr>
                        <a:t>PwDs</a:t>
                      </a:r>
                      <a:r>
                        <a:rPr lang="en-ZA" sz="1050" dirty="0">
                          <a:effectLst/>
                          <a:latin typeface="Arial Narrow" panose="020B0606020202030204" pitchFamily="34" charset="0"/>
                          <a:ea typeface="Calibri" panose="020F0502020204030204" pitchFamily="34" charset="0"/>
                          <a:cs typeface="Times New Roman" panose="02020603050405020304" pitchFamily="18" charset="0"/>
                        </a:rPr>
                        <a:t>. The OCJ has also initiated a disability disclosure process to ensure that those who have disabilities and did not disclose gets an opportunity to disclose.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FF0000"/>
                    </a:solidFill>
                  </a:tcPr>
                </a:tc>
                <a:extLst>
                  <a:ext uri="{0D108BD9-81ED-4DB2-BD59-A6C34878D82A}">
                    <a16:rowId xmlns:a16="http://schemas.microsoft.com/office/drawing/2014/main" val="667082634"/>
                  </a:ext>
                </a:extLst>
              </a:tr>
            </a:tbl>
          </a:graphicData>
        </a:graphic>
      </p:graphicFrame>
      <p:sp>
        <p:nvSpPr>
          <p:cNvPr id="7" name="Rectangle 6"/>
          <p:cNvSpPr/>
          <p:nvPr/>
        </p:nvSpPr>
        <p:spPr>
          <a:xfrm>
            <a:off x="588015" y="592355"/>
            <a:ext cx="7405611"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29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6913249"/>
              </p:ext>
            </p:extLst>
          </p:nvPr>
        </p:nvGraphicFramePr>
        <p:xfrm>
          <a:off x="522515" y="1307548"/>
          <a:ext cx="8415007" cy="4713315"/>
        </p:xfrm>
        <a:graphic>
          <a:graphicData uri="http://schemas.openxmlformats.org/drawingml/2006/table">
            <a:tbl>
              <a:tblPr firstRow="1" firstCol="1" bandRow="1">
                <a:tableStyleId>{5C22544A-7EE6-4342-B048-85BDC9FD1C3A}</a:tableStyleId>
              </a:tblPr>
              <a:tblGrid>
                <a:gridCol w="1314236">
                  <a:extLst>
                    <a:ext uri="{9D8B030D-6E8A-4147-A177-3AD203B41FA5}">
                      <a16:colId xmlns:a16="http://schemas.microsoft.com/office/drawing/2014/main" val="2551640790"/>
                    </a:ext>
                  </a:extLst>
                </a:gridCol>
                <a:gridCol w="1439186">
                  <a:extLst>
                    <a:ext uri="{9D8B030D-6E8A-4147-A177-3AD203B41FA5}">
                      <a16:colId xmlns:a16="http://schemas.microsoft.com/office/drawing/2014/main" val="972114636"/>
                    </a:ext>
                  </a:extLst>
                </a:gridCol>
                <a:gridCol w="1249942">
                  <a:extLst>
                    <a:ext uri="{9D8B030D-6E8A-4147-A177-3AD203B41FA5}">
                      <a16:colId xmlns:a16="http://schemas.microsoft.com/office/drawing/2014/main" val="2299678141"/>
                    </a:ext>
                  </a:extLst>
                </a:gridCol>
                <a:gridCol w="992326">
                  <a:extLst>
                    <a:ext uri="{9D8B030D-6E8A-4147-A177-3AD203B41FA5}">
                      <a16:colId xmlns:a16="http://schemas.microsoft.com/office/drawing/2014/main" val="3802664349"/>
                    </a:ext>
                  </a:extLst>
                </a:gridCol>
                <a:gridCol w="874644">
                  <a:extLst>
                    <a:ext uri="{9D8B030D-6E8A-4147-A177-3AD203B41FA5}">
                      <a16:colId xmlns:a16="http://schemas.microsoft.com/office/drawing/2014/main" val="2484600556"/>
                    </a:ext>
                  </a:extLst>
                </a:gridCol>
                <a:gridCol w="1168570">
                  <a:extLst>
                    <a:ext uri="{9D8B030D-6E8A-4147-A177-3AD203B41FA5}">
                      <a16:colId xmlns:a16="http://schemas.microsoft.com/office/drawing/2014/main" val="3207762316"/>
                    </a:ext>
                  </a:extLst>
                </a:gridCol>
                <a:gridCol w="831737">
                  <a:extLst>
                    <a:ext uri="{9D8B030D-6E8A-4147-A177-3AD203B41FA5}">
                      <a16:colId xmlns:a16="http://schemas.microsoft.com/office/drawing/2014/main" val="20005"/>
                    </a:ext>
                  </a:extLst>
                </a:gridCol>
                <a:gridCol w="544366">
                  <a:extLst>
                    <a:ext uri="{9D8B030D-6E8A-4147-A177-3AD203B41FA5}">
                      <a16:colId xmlns:a16="http://schemas.microsoft.com/office/drawing/2014/main" val="1108127352"/>
                    </a:ext>
                  </a:extLst>
                </a:gridCol>
              </a:tblGrid>
              <a:tr h="852703">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Output Indicators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Targets for 2020/21  FY as per Annual Performance Plan (APP)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50" dirty="0">
                          <a:effectLst/>
                          <a:latin typeface="Arial Narrow" panose="020B0606020202030204" pitchFamily="34" charset="0"/>
                        </a:rPr>
                        <a:t>2020/21 FY Actual Output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Variance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Reason for Deviation </a:t>
                      </a:r>
                      <a:endParaRPr lang="en-US" sz="1050" dirty="0">
                        <a:effectLst/>
                        <a:latin typeface="Arial Narrow" panose="020B0606020202030204" pitchFamily="34" charset="0"/>
                      </a:endParaRPr>
                    </a:p>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Corrective Measures</a:t>
                      </a:r>
                      <a:endParaRPr lang="en-US" sz="1050" dirty="0">
                        <a:effectLst/>
                        <a:latin typeface="Arial Narrow" panose="020B0606020202030204" pitchFamily="34" charset="0"/>
                      </a:endParaRPr>
                    </a:p>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Status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val="2548686029"/>
                  </a:ext>
                </a:extLst>
              </a:tr>
              <a:tr h="362769">
                <a:tc gridSpan="8">
                  <a:txBody>
                    <a:bodyPr/>
                    <a:lstStyle/>
                    <a:p>
                      <a:pPr marL="0" marR="0" algn="ctr">
                        <a:lnSpc>
                          <a:spcPct val="107000"/>
                        </a:lnSpc>
                        <a:spcBef>
                          <a:spcPts val="0"/>
                        </a:spcBef>
                        <a:spcAft>
                          <a:spcPts val="0"/>
                        </a:spcAft>
                      </a:pPr>
                      <a:r>
                        <a:rPr lang="en-ZA" sz="1050" dirty="0">
                          <a:solidFill>
                            <a:schemeClr val="tx1"/>
                          </a:solidFill>
                          <a:effectLst/>
                          <a:latin typeface="Arial Narrow" panose="020B0606020202030204" pitchFamily="34" charset="0"/>
                        </a:rPr>
                        <a:t>Sub-Programme: Corporate Services</a:t>
                      </a:r>
                    </a:p>
                    <a:p>
                      <a:pPr marL="0" marR="0" algn="ctr">
                        <a:lnSpc>
                          <a:spcPct val="107000"/>
                        </a:lnSpc>
                        <a:spcBef>
                          <a:spcPts val="0"/>
                        </a:spcBef>
                        <a:spcAft>
                          <a:spcPts val="0"/>
                        </a:spcAft>
                      </a:pP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0428380"/>
                  </a:ext>
                </a:extLst>
              </a:tr>
              <a:tr h="1245898">
                <a:tc rowSpan="2">
                  <a:txBody>
                    <a:bodyPr/>
                    <a:lstStyle/>
                    <a:p>
                      <a:pPr marL="0" marR="0">
                        <a:lnSpc>
                          <a:spcPct val="107000"/>
                        </a:lnSpc>
                        <a:spcBef>
                          <a:spcPts val="0"/>
                        </a:spcBef>
                        <a:spcAft>
                          <a:spcPts val="0"/>
                        </a:spcAft>
                      </a:pPr>
                      <a:r>
                        <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Effective and efficient administrative support</a:t>
                      </a:r>
                    </a:p>
                  </a:txBody>
                  <a:tcPr marL="49574" marR="49574" marT="0" marB="0">
                    <a:solidFill>
                      <a:srgbClr val="D0D8E8"/>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Number of Employee Health and Wellness (EHW) awareness sessions conducted</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There was increased demand for EHW programmes to </a:t>
                      </a:r>
                      <a:r>
                        <a:rPr lang="en-ZA" sz="1050">
                          <a:effectLst/>
                          <a:latin typeface="Arial Narrow" panose="020B0606020202030204" pitchFamily="34" charset="0"/>
                          <a:ea typeface="Calibri" panose="020F0502020204030204" pitchFamily="34" charset="0"/>
                          <a:cs typeface="Times New Roman" panose="02020603050405020304" pitchFamily="18" charset="0"/>
                        </a:rPr>
                        <a:t>be implemented, </a:t>
                      </a:r>
                      <a:r>
                        <a:rPr lang="en-ZA" sz="1050" dirty="0">
                          <a:effectLst/>
                          <a:latin typeface="Arial Narrow" panose="020B0606020202030204" pitchFamily="34" charset="0"/>
                          <a:ea typeface="Calibri" panose="020F0502020204030204" pitchFamily="34" charset="0"/>
                          <a:cs typeface="Times New Roman" panose="02020603050405020304" pitchFamily="18" charset="0"/>
                        </a:rPr>
                        <a:t>contributed mostly by the effects of the COVID-19 pandemic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00B050"/>
                    </a:solidFill>
                  </a:tcPr>
                </a:tc>
                <a:extLst>
                  <a:ext uri="{0D108BD9-81ED-4DB2-BD59-A6C34878D82A}">
                    <a16:rowId xmlns:a16="http://schemas.microsoft.com/office/drawing/2014/main" val="3516635920"/>
                  </a:ext>
                </a:extLst>
              </a:tr>
              <a:tr h="2251945">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Court online system Implemented at Service Centres.</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Court online system rolled out at 2 Service Centres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Court online system not rolled out at 2 Service Centres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Court online system not rolled out at 2 Service Centres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Delays due to COVID-19 and the ICT security breach causing system failure.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5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Project targets were revised in conjunction with SITA </a:t>
                      </a:r>
                      <a:r>
                        <a:rPr lang="en-US" sz="1050">
                          <a:effectLst/>
                          <a:latin typeface="Arial Narrow" panose="020B0606020202030204" pitchFamily="34" charset="0"/>
                          <a:ea typeface="Calibri" panose="020F0502020204030204" pitchFamily="34" charset="0"/>
                          <a:cs typeface="Times New Roman" panose="02020603050405020304" pitchFamily="18" charset="0"/>
                        </a:rPr>
                        <a:t>and Microsoft, </a:t>
                      </a:r>
                      <a:r>
                        <a:rPr lang="en-US" sz="1050" dirty="0">
                          <a:effectLst/>
                          <a:latin typeface="Arial Narrow" panose="020B0606020202030204" pitchFamily="34" charset="0"/>
                          <a:ea typeface="Calibri" panose="020F0502020204030204" pitchFamily="34" charset="0"/>
                          <a:cs typeface="Times New Roman" panose="02020603050405020304" pitchFamily="18" charset="0"/>
                        </a:rPr>
                        <a:t>as </a:t>
                      </a:r>
                      <a:r>
                        <a:rPr lang="en-US" sz="1050">
                          <a:effectLst/>
                          <a:latin typeface="Arial Narrow" panose="020B0606020202030204" pitchFamily="34" charset="0"/>
                          <a:ea typeface="Calibri" panose="020F0502020204030204" pitchFamily="34" charset="0"/>
                          <a:cs typeface="Times New Roman" panose="02020603050405020304" pitchFamily="18" charset="0"/>
                        </a:rPr>
                        <a:t>a result, </a:t>
                      </a:r>
                      <a:r>
                        <a:rPr lang="en-US" sz="1050" dirty="0">
                          <a:effectLst/>
                          <a:latin typeface="Arial Narrow" panose="020B0606020202030204" pitchFamily="34" charset="0"/>
                          <a:ea typeface="Calibri" panose="020F0502020204030204" pitchFamily="34" charset="0"/>
                          <a:cs typeface="Times New Roman" panose="02020603050405020304" pitchFamily="18" charset="0"/>
                        </a:rPr>
                        <a:t>the roll-out has been deferred to the 2021/22 FY.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FF0000"/>
                    </a:solidFill>
                  </a:tcPr>
                </a:tc>
                <a:extLst>
                  <a:ext uri="{0D108BD9-81ED-4DB2-BD59-A6C34878D82A}">
                    <a16:rowId xmlns:a16="http://schemas.microsoft.com/office/drawing/2014/main" val="1578738389"/>
                  </a:ext>
                </a:extLst>
              </a:tr>
            </a:tbl>
          </a:graphicData>
        </a:graphic>
      </p:graphicFrame>
      <p:sp>
        <p:nvSpPr>
          <p:cNvPr id="5" name="Rectangle 4"/>
          <p:cNvSpPr/>
          <p:nvPr/>
        </p:nvSpPr>
        <p:spPr>
          <a:xfrm>
            <a:off x="588015" y="592355"/>
            <a:ext cx="7503933"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787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65965"/>
              </p:ext>
            </p:extLst>
          </p:nvPr>
        </p:nvGraphicFramePr>
        <p:xfrm>
          <a:off x="501997" y="1358536"/>
          <a:ext cx="8253946" cy="5055821"/>
        </p:xfrm>
        <a:graphic>
          <a:graphicData uri="http://schemas.openxmlformats.org/drawingml/2006/table">
            <a:tbl>
              <a:tblPr firstRow="1" firstCol="1" bandRow="1">
                <a:tableStyleId>{5C22544A-7EE6-4342-B048-85BDC9FD1C3A}</a:tableStyleId>
              </a:tblPr>
              <a:tblGrid>
                <a:gridCol w="1118242">
                  <a:extLst>
                    <a:ext uri="{9D8B030D-6E8A-4147-A177-3AD203B41FA5}">
                      <a16:colId xmlns:a16="http://schemas.microsoft.com/office/drawing/2014/main" val="2705206845"/>
                    </a:ext>
                  </a:extLst>
                </a:gridCol>
                <a:gridCol w="1118242">
                  <a:extLst>
                    <a:ext uri="{9D8B030D-6E8A-4147-A177-3AD203B41FA5}">
                      <a16:colId xmlns:a16="http://schemas.microsoft.com/office/drawing/2014/main" val="2304861190"/>
                    </a:ext>
                  </a:extLst>
                </a:gridCol>
                <a:gridCol w="1086851">
                  <a:extLst>
                    <a:ext uri="{9D8B030D-6E8A-4147-A177-3AD203B41FA5}">
                      <a16:colId xmlns:a16="http://schemas.microsoft.com/office/drawing/2014/main" val="4218647583"/>
                    </a:ext>
                  </a:extLst>
                </a:gridCol>
                <a:gridCol w="1346910">
                  <a:extLst>
                    <a:ext uri="{9D8B030D-6E8A-4147-A177-3AD203B41FA5}">
                      <a16:colId xmlns:a16="http://schemas.microsoft.com/office/drawing/2014/main" val="758237316"/>
                    </a:ext>
                  </a:extLst>
                </a:gridCol>
                <a:gridCol w="1116714">
                  <a:extLst>
                    <a:ext uri="{9D8B030D-6E8A-4147-A177-3AD203B41FA5}">
                      <a16:colId xmlns:a16="http://schemas.microsoft.com/office/drawing/2014/main" val="20003"/>
                    </a:ext>
                  </a:extLst>
                </a:gridCol>
                <a:gridCol w="1242237">
                  <a:extLst>
                    <a:ext uri="{9D8B030D-6E8A-4147-A177-3AD203B41FA5}">
                      <a16:colId xmlns:a16="http://schemas.microsoft.com/office/drawing/2014/main" val="20004"/>
                    </a:ext>
                  </a:extLst>
                </a:gridCol>
                <a:gridCol w="676487">
                  <a:extLst>
                    <a:ext uri="{9D8B030D-6E8A-4147-A177-3AD203B41FA5}">
                      <a16:colId xmlns:a16="http://schemas.microsoft.com/office/drawing/2014/main" val="2756659929"/>
                    </a:ext>
                  </a:extLst>
                </a:gridCol>
                <a:gridCol w="548263">
                  <a:extLst>
                    <a:ext uri="{9D8B030D-6E8A-4147-A177-3AD203B41FA5}">
                      <a16:colId xmlns:a16="http://schemas.microsoft.com/office/drawing/2014/main" val="3073119180"/>
                    </a:ext>
                  </a:extLst>
                </a:gridCol>
              </a:tblGrid>
              <a:tr h="886565">
                <a:tc>
                  <a:txBody>
                    <a:bodyPr/>
                    <a:lstStyle/>
                    <a:p>
                      <a:pPr marL="0" marR="0">
                        <a:lnSpc>
                          <a:spcPct val="107000"/>
                        </a:lnSpc>
                        <a:spcBef>
                          <a:spcPts val="0"/>
                        </a:spcBef>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68580" marR="68580" marT="0" marB="0"/>
                </a:tc>
                <a:tc>
                  <a:txBody>
                    <a:bodyPr/>
                    <a:lstStyle/>
                    <a:p>
                      <a:pPr marL="0" marR="0">
                        <a:lnSpc>
                          <a:spcPct val="107000"/>
                        </a:lnSpc>
                        <a:spcBef>
                          <a:spcPts val="0"/>
                        </a:spcBef>
                        <a:spcAft>
                          <a:spcPts val="0"/>
                        </a:spcAft>
                      </a:pPr>
                      <a:r>
                        <a:rPr lang="en-ZA" sz="1000" dirty="0">
                          <a:effectLst/>
                          <a:latin typeface="Arial Narrow" panose="020B0606020202030204" pitchFamily="34" charset="0"/>
                        </a:rPr>
                        <a:t>Output Indicators</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dirty="0">
                          <a:effectLst/>
                          <a:latin typeface="Arial Narrow" panose="020B0606020202030204" pitchFamily="34" charset="0"/>
                        </a:rPr>
                        <a:t>Targets for 2020/21 FY as per Annual Performance Plan (APP) </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00" dirty="0">
                          <a:effectLst/>
                          <a:latin typeface="Arial Narrow" panose="020B0606020202030204" pitchFamily="34" charset="0"/>
                        </a:rPr>
                        <a:t>2020/21 FY Actual Output</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dirty="0">
                          <a:effectLst/>
                          <a:latin typeface="Arial Narrow" panose="020B0606020202030204" pitchFamily="34" charset="0"/>
                        </a:rPr>
                        <a:t>Variance</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dirty="0">
                          <a:effectLst/>
                          <a:latin typeface="Arial Narrow" panose="020B0606020202030204" pitchFamily="34" charset="0"/>
                        </a:rPr>
                        <a:t>Reason for Deviation </a:t>
                      </a:r>
                      <a:endParaRPr lang="en-US" sz="1000" dirty="0">
                        <a:effectLst/>
                        <a:latin typeface="Arial Narrow" panose="020B0606020202030204" pitchFamily="34" charset="0"/>
                      </a:endParaRPr>
                    </a:p>
                    <a:p>
                      <a:pPr marL="0" marR="0">
                        <a:lnSpc>
                          <a:spcPct val="107000"/>
                        </a:lnSpc>
                        <a:spcBef>
                          <a:spcPts val="0"/>
                        </a:spcBef>
                        <a:spcAft>
                          <a:spcPts val="0"/>
                        </a:spcAft>
                      </a:pPr>
                      <a:r>
                        <a:rPr lang="en-ZA" sz="1000" dirty="0">
                          <a:effectLst/>
                          <a:latin typeface="Arial Narrow" panose="020B0606020202030204" pitchFamily="34" charset="0"/>
                        </a:rPr>
                        <a:t> </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dirty="0">
                          <a:effectLst/>
                          <a:latin typeface="Arial Narrow" panose="020B0606020202030204" pitchFamily="34" charset="0"/>
                        </a:rPr>
                        <a:t>Corrective Measures</a:t>
                      </a:r>
                      <a:endParaRPr lang="en-US" sz="1000" dirty="0">
                        <a:effectLst/>
                        <a:latin typeface="Arial Narrow" panose="020B0606020202030204" pitchFamily="34" charset="0"/>
                      </a:endParaRPr>
                    </a:p>
                    <a:p>
                      <a:pPr marL="0" marR="0">
                        <a:lnSpc>
                          <a:spcPct val="107000"/>
                        </a:lnSpc>
                        <a:spcBef>
                          <a:spcPts val="0"/>
                        </a:spcBef>
                        <a:spcAft>
                          <a:spcPts val="0"/>
                        </a:spcAft>
                      </a:pPr>
                      <a:r>
                        <a:rPr lang="en-ZA" sz="1000" dirty="0">
                          <a:effectLst/>
                          <a:latin typeface="Arial Narrow" panose="020B0606020202030204" pitchFamily="34" charset="0"/>
                        </a:rPr>
                        <a:t> </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dirty="0">
                          <a:effectLst/>
                          <a:latin typeface="Arial Narrow" panose="020B0606020202030204" pitchFamily="34" charset="0"/>
                        </a:rPr>
                        <a:t>Status</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840861"/>
                  </a:ext>
                </a:extLst>
              </a:tr>
              <a:tr h="283610">
                <a:tc rowSpan="5">
                  <a:txBody>
                    <a:bodyPr/>
                    <a:lstStyle/>
                    <a:p>
                      <a:pPr marL="0" marR="0">
                        <a:lnSpc>
                          <a:spcPct val="107000"/>
                        </a:lnSpc>
                        <a:spcBef>
                          <a:spcPts val="0"/>
                        </a:spcBef>
                        <a:spcAft>
                          <a:spcPts val="0"/>
                        </a:spcAft>
                      </a:pPr>
                      <a:r>
                        <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Effective and efficient administrative support</a:t>
                      </a:r>
                    </a:p>
                  </a:txBody>
                  <a:tcPr marL="68580" marR="68580" marT="0" marB="0">
                    <a:solidFill>
                      <a:srgbClr val="D0D8E8"/>
                    </a:solidFill>
                  </a:tcPr>
                </a:tc>
                <a:tc gridSpan="7">
                  <a:txBody>
                    <a:bodyPr/>
                    <a:lstStyle/>
                    <a:p>
                      <a:pPr marL="0" marR="0" algn="ctr">
                        <a:lnSpc>
                          <a:spcPct val="107000"/>
                        </a:lnSpc>
                        <a:spcBef>
                          <a:spcPts val="0"/>
                        </a:spcBef>
                        <a:spcAft>
                          <a:spcPts val="0"/>
                        </a:spcAft>
                      </a:pPr>
                      <a:r>
                        <a:rPr lang="en-ZA" sz="1000" b="1" dirty="0">
                          <a:solidFill>
                            <a:schemeClr val="tx1"/>
                          </a:solidFill>
                          <a:effectLst/>
                          <a:latin typeface="Arial Narrow" panose="020B0606020202030204" pitchFamily="34" charset="0"/>
                        </a:rPr>
                        <a:t>Sub-Programme: Financial Administration</a:t>
                      </a:r>
                    </a:p>
                  </a:txBody>
                  <a:tcPr marL="68580" marR="68580"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639672"/>
                  </a:ext>
                </a:extLst>
              </a:tr>
              <a:tr h="550903">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a:lnSpc>
                          <a:spcPct val="107000"/>
                        </a:lnSpc>
                        <a:spcBef>
                          <a:spcPts val="0"/>
                        </a:spcBef>
                        <a:spcAft>
                          <a:spcPts val="0"/>
                        </a:spcAft>
                      </a:pPr>
                      <a:r>
                        <a:rPr lang="en-ZA" sz="1000" b="0" dirty="0">
                          <a:solidFill>
                            <a:schemeClr val="tx1"/>
                          </a:solidFill>
                          <a:effectLst/>
                          <a:latin typeface="Arial Narrow" panose="020B0606020202030204" pitchFamily="34" charset="0"/>
                        </a:rPr>
                        <a:t>Audit outcome</a:t>
                      </a:r>
                      <a:endParaRPr lang="en-US" sz="10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000" b="0" dirty="0">
                          <a:solidFill>
                            <a:schemeClr val="tx1"/>
                          </a:solidFill>
                          <a:effectLst/>
                          <a:latin typeface="Arial Narrow" panose="020B0606020202030204" pitchFamily="34" charset="0"/>
                        </a:rPr>
                        <a:t>for the OCJ</a:t>
                      </a:r>
                      <a:endPar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a:lnSpc>
                          <a:spcPct val="107000"/>
                        </a:lnSpc>
                        <a:spcBef>
                          <a:spcPts val="0"/>
                        </a:spcBef>
                        <a:spcAft>
                          <a:spcPts val="0"/>
                        </a:spcAft>
                      </a:pPr>
                      <a:r>
                        <a:rPr lang="en-ZA" sz="1000">
                          <a:effectLst/>
                          <a:latin typeface="Arial Narrow" panose="020B0606020202030204" pitchFamily="34" charset="0"/>
                          <a:ea typeface="Calibri" panose="020F0502020204030204" pitchFamily="34" charset="0"/>
                          <a:cs typeface="Arial" panose="020B0604020202020204" pitchFamily="34" charset="0"/>
                        </a:rPr>
                        <a:t>Clean Audit Outcome for the 2019/20 financial 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a:effectLst/>
                          <a:latin typeface="Arial Narrow" panose="020B0606020202030204" pitchFamily="34" charset="0"/>
                          <a:ea typeface="Calibri" panose="020F0502020204030204" pitchFamily="34" charset="0"/>
                          <a:cs typeface="Arial" panose="020B0604020202020204" pitchFamily="34" charset="0"/>
                        </a:rPr>
                        <a:t>Clean Audit Outcome for the 2019/20 financial 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00">
                          <a:effectLst/>
                          <a:latin typeface="Arial Narrow" panose="020B0606020202030204" pitchFamily="34" charset="0"/>
                          <a:cs typeface="Times New Roman" panose="02020603050405020304" pitchFamily="18" charset="0"/>
                        </a:rPr>
                        <a:t>None</a:t>
                      </a:r>
                      <a:endParaRPr lang="en-US"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00">
                          <a:effectLst/>
                          <a:latin typeface="Arial Narrow" panose="020B0606020202030204" pitchFamily="34" charset="0"/>
                          <a:cs typeface="Times New Roman" panose="02020603050405020304" pitchFamily="18" charset="0"/>
                        </a:rPr>
                        <a:t>N/A</a:t>
                      </a:r>
                      <a:endParaRPr lang="en-US"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00" dirty="0">
                          <a:effectLst/>
                          <a:latin typeface="Arial Narrow" panose="020B0606020202030204" pitchFamily="34" charset="0"/>
                          <a:cs typeface="Times New Roman" panose="02020603050405020304" pitchFamily="18" charset="0"/>
                        </a:rPr>
                        <a:t> </a:t>
                      </a:r>
                      <a:endParaRPr lang="en-US" sz="1000" dirty="0">
                        <a:effectLst/>
                        <a:latin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749092418"/>
                  </a:ext>
                </a:extLst>
              </a:tr>
              <a:tr h="1373669">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nSpc>
                          <a:spcPct val="107000"/>
                        </a:lnSpc>
                        <a:spcBef>
                          <a:spcPts val="0"/>
                        </a:spcBef>
                        <a:spcAft>
                          <a:spcPts val="0"/>
                        </a:spcAft>
                      </a:pPr>
                      <a:r>
                        <a:rPr lang="en-ZA" sz="1000" b="0" dirty="0">
                          <a:solidFill>
                            <a:schemeClr val="tx1"/>
                          </a:solidFill>
                          <a:effectLst/>
                          <a:latin typeface="Arial Narrow" panose="020B0606020202030204" pitchFamily="34" charset="0"/>
                        </a:rPr>
                        <a:t>Percentage of tenders in the department’s</a:t>
                      </a:r>
                      <a:endParaRPr lang="en-US" sz="10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000" b="0" dirty="0">
                          <a:solidFill>
                            <a:schemeClr val="tx1"/>
                          </a:solidFill>
                          <a:effectLst/>
                          <a:latin typeface="Arial Narrow" panose="020B0606020202030204" pitchFamily="34" charset="0"/>
                        </a:rPr>
                        <a:t>procurement plan awarded to suppliers with level</a:t>
                      </a:r>
                      <a:endParaRPr lang="en-US" sz="10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000" b="0" dirty="0">
                          <a:solidFill>
                            <a:schemeClr val="tx1"/>
                          </a:solidFill>
                          <a:effectLst/>
                          <a:latin typeface="Arial Narrow" panose="020B0606020202030204" pitchFamily="34" charset="0"/>
                        </a:rPr>
                        <a:t>4 and above BBBEE status</a:t>
                      </a:r>
                      <a:endPar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gn="ctr">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(4 / 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00" dirty="0">
                          <a:effectLst/>
                          <a:latin typeface="Arial Narrow" panose="020B0606020202030204" pitchFamily="34" charset="0"/>
                          <a:cs typeface="Times New Roman" panose="02020603050405020304" pitchFamily="18" charset="0"/>
                        </a:rPr>
                        <a:t>None</a:t>
                      </a:r>
                      <a:endParaRPr lang="en-US"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00" dirty="0">
                          <a:effectLst/>
                          <a:latin typeface="Arial Narrow" panose="020B0606020202030204" pitchFamily="34" charset="0"/>
                          <a:cs typeface="Times New Roman" panose="02020603050405020304" pitchFamily="18" charset="0"/>
                        </a:rPr>
                        <a:t>N/A</a:t>
                      </a:r>
                      <a:endParaRPr lang="en-US"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032220524"/>
                  </a:ext>
                </a:extLst>
              </a:tr>
              <a:tr h="180775">
                <a:tc vMerge="1">
                  <a:txBody>
                    <a:bodyPr/>
                    <a:lstStyle/>
                    <a:p>
                      <a:pPr marL="0" marR="0" algn="ctr">
                        <a:lnSpc>
                          <a:spcPct val="107000"/>
                        </a:lnSpc>
                        <a:spcBef>
                          <a:spcPts val="0"/>
                        </a:spcBef>
                        <a:spcAft>
                          <a:spcPts val="0"/>
                        </a:spcAft>
                      </a:pPr>
                      <a:endPar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gridSpan="7">
                  <a:txBody>
                    <a:bodyPr/>
                    <a:lstStyle/>
                    <a:p>
                      <a:pPr marL="0" marR="0" algn="ctr">
                        <a:lnSpc>
                          <a:spcPct val="107000"/>
                        </a:lnSpc>
                        <a:spcBef>
                          <a:spcPts val="0"/>
                        </a:spcBef>
                        <a:spcAft>
                          <a:spcPts val="0"/>
                        </a:spcAft>
                      </a:pPr>
                      <a:r>
                        <a:rPr lang="en-ZA" sz="1000" b="1" dirty="0">
                          <a:solidFill>
                            <a:schemeClr val="tx1"/>
                          </a:solidFill>
                          <a:effectLst/>
                          <a:latin typeface="Arial Narrow" panose="020B0606020202030204" pitchFamily="34" charset="0"/>
                        </a:rPr>
                        <a:t>Sub-Programme: Internal Audit</a:t>
                      </a:r>
                    </a:p>
                  </a:txBody>
                  <a:tcPr marL="68580" marR="68580"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3495230"/>
                  </a:ext>
                </a:extLst>
              </a:tr>
              <a:tr h="1678930">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nSpc>
                          <a:spcPct val="107000"/>
                        </a:lnSpc>
                        <a:spcBef>
                          <a:spcPts val="0"/>
                        </a:spcBef>
                        <a:spcAft>
                          <a:spcPts val="0"/>
                        </a:spcAft>
                      </a:pPr>
                      <a:r>
                        <a:rPr lang="en-ZA" sz="1000" b="0" dirty="0">
                          <a:solidFill>
                            <a:schemeClr val="tx1"/>
                          </a:solidFill>
                          <a:effectLst/>
                          <a:latin typeface="Arial Narrow" panose="020B0606020202030204" pitchFamily="34" charset="0"/>
                        </a:rPr>
                        <a:t>Percentage of designated employees (SMS members &amp; other categories) who submitted financial disclosures within timeframes</a:t>
                      </a:r>
                      <a:endPar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gn="ctr">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(41 /41)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00" dirty="0">
                          <a:effectLst/>
                          <a:latin typeface="Arial Narrow" panose="020B0606020202030204" pitchFamily="34" charset="0"/>
                          <a:cs typeface="Times New Roman" panose="02020603050405020304" pitchFamily="18" charset="0"/>
                        </a:rPr>
                        <a:t>None</a:t>
                      </a:r>
                      <a:endParaRPr lang="en-US"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000" dirty="0">
                          <a:effectLst/>
                          <a:latin typeface="Arial Narrow" panose="020B0606020202030204" pitchFamily="34" charset="0"/>
                          <a:cs typeface="Times New Roman" panose="02020603050405020304" pitchFamily="18" charset="0"/>
                        </a:rPr>
                        <a:t>N/A</a:t>
                      </a:r>
                      <a:endParaRPr lang="en-US"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26905494"/>
                  </a:ext>
                </a:extLst>
              </a:tr>
            </a:tbl>
          </a:graphicData>
        </a:graphic>
      </p:graphicFrame>
      <p:sp>
        <p:nvSpPr>
          <p:cNvPr id="5" name="Rectangle 4"/>
          <p:cNvSpPr/>
          <p:nvPr/>
        </p:nvSpPr>
        <p:spPr>
          <a:xfrm>
            <a:off x="588015" y="592355"/>
            <a:ext cx="7425275"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55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0667518"/>
              </p:ext>
            </p:extLst>
          </p:nvPr>
        </p:nvGraphicFramePr>
        <p:xfrm>
          <a:off x="383820" y="1262139"/>
          <a:ext cx="8288156" cy="5230971"/>
        </p:xfrm>
        <a:graphic>
          <a:graphicData uri="http://schemas.openxmlformats.org/drawingml/2006/table">
            <a:tbl>
              <a:tblPr firstRow="1" firstCol="1" bandRow="1">
                <a:tableStyleId>{5C22544A-7EE6-4342-B048-85BDC9FD1C3A}</a:tableStyleId>
              </a:tblPr>
              <a:tblGrid>
                <a:gridCol w="990976">
                  <a:extLst>
                    <a:ext uri="{9D8B030D-6E8A-4147-A177-3AD203B41FA5}">
                      <a16:colId xmlns:a16="http://schemas.microsoft.com/office/drawing/2014/main" val="3697139523"/>
                    </a:ext>
                  </a:extLst>
                </a:gridCol>
                <a:gridCol w="878123">
                  <a:extLst>
                    <a:ext uri="{9D8B030D-6E8A-4147-A177-3AD203B41FA5}">
                      <a16:colId xmlns:a16="http://schemas.microsoft.com/office/drawing/2014/main" val="2584050869"/>
                    </a:ext>
                  </a:extLst>
                </a:gridCol>
                <a:gridCol w="955192">
                  <a:extLst>
                    <a:ext uri="{9D8B030D-6E8A-4147-A177-3AD203B41FA5}">
                      <a16:colId xmlns:a16="http://schemas.microsoft.com/office/drawing/2014/main" val="4022634265"/>
                    </a:ext>
                  </a:extLst>
                </a:gridCol>
                <a:gridCol w="965580">
                  <a:extLst>
                    <a:ext uri="{9D8B030D-6E8A-4147-A177-3AD203B41FA5}">
                      <a16:colId xmlns:a16="http://schemas.microsoft.com/office/drawing/2014/main" val="20002"/>
                    </a:ext>
                  </a:extLst>
                </a:gridCol>
                <a:gridCol w="1232194">
                  <a:extLst>
                    <a:ext uri="{9D8B030D-6E8A-4147-A177-3AD203B41FA5}">
                      <a16:colId xmlns:a16="http://schemas.microsoft.com/office/drawing/2014/main" val="20003"/>
                    </a:ext>
                  </a:extLst>
                </a:gridCol>
                <a:gridCol w="1498810">
                  <a:extLst>
                    <a:ext uri="{9D8B030D-6E8A-4147-A177-3AD203B41FA5}">
                      <a16:colId xmlns:a16="http://schemas.microsoft.com/office/drawing/2014/main" val="20004"/>
                    </a:ext>
                  </a:extLst>
                </a:gridCol>
                <a:gridCol w="1202657">
                  <a:extLst>
                    <a:ext uri="{9D8B030D-6E8A-4147-A177-3AD203B41FA5}">
                      <a16:colId xmlns:a16="http://schemas.microsoft.com/office/drawing/2014/main" val="20005"/>
                    </a:ext>
                  </a:extLst>
                </a:gridCol>
                <a:gridCol w="564624">
                  <a:extLst>
                    <a:ext uri="{9D8B030D-6E8A-4147-A177-3AD203B41FA5}">
                      <a16:colId xmlns:a16="http://schemas.microsoft.com/office/drawing/2014/main" val="4015925394"/>
                    </a:ext>
                  </a:extLst>
                </a:gridCol>
              </a:tblGrid>
              <a:tr h="1099551">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64969" marR="64969"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Output Indicators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Targets for 2020/21  FY as per Annual Performance Plan (APP)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50" dirty="0">
                          <a:effectLst/>
                          <a:latin typeface="Arial Narrow" panose="020B0606020202030204" pitchFamily="34" charset="0"/>
                        </a:rPr>
                        <a:t>2020/21 FY Actual Output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Variance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Reason for Deviation </a:t>
                      </a:r>
                      <a:endParaRPr lang="en-US" sz="1050" dirty="0">
                        <a:effectLst/>
                        <a:latin typeface="Arial Narrow" panose="020B0606020202030204" pitchFamily="34" charset="0"/>
                      </a:endParaRPr>
                    </a:p>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Corrective Measures</a:t>
                      </a:r>
                      <a:endParaRPr lang="en-US" sz="1050" dirty="0">
                        <a:effectLst/>
                        <a:latin typeface="Arial Narrow" panose="020B0606020202030204" pitchFamily="34" charset="0"/>
                      </a:endParaRPr>
                    </a:p>
                    <a:p>
                      <a:pPr marL="0" marR="0">
                        <a:lnSpc>
                          <a:spcPct val="107000"/>
                        </a:lnSpc>
                        <a:spcBef>
                          <a:spcPts val="0"/>
                        </a:spcBef>
                        <a:spcAft>
                          <a:spcPts val="0"/>
                        </a:spcAft>
                      </a:pPr>
                      <a:r>
                        <a:rPr lang="en-ZA" sz="1050" dirty="0">
                          <a:effectLst/>
                          <a:latin typeface="Arial Narrow" panose="020B0606020202030204" pitchFamily="34"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rPr>
                        <a:t>Status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extLst>
                  <a:ext uri="{0D108BD9-81ED-4DB2-BD59-A6C34878D82A}">
                    <a16:rowId xmlns:a16="http://schemas.microsoft.com/office/drawing/2014/main" val="1437732052"/>
                  </a:ext>
                </a:extLst>
              </a:tr>
              <a:tr h="299359">
                <a:tc rowSpan="4">
                  <a:txBody>
                    <a:bodyPr/>
                    <a:lstStyle/>
                    <a:p>
                      <a:pPr marL="0" marR="0" algn="l">
                        <a:lnSpc>
                          <a:spcPct val="107000"/>
                        </a:lnSpc>
                        <a:spcBef>
                          <a:spcPts val="0"/>
                        </a:spcBef>
                        <a:spcAft>
                          <a:spcPts val="0"/>
                        </a:spcAft>
                      </a:pP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Effective and efficient</a:t>
                      </a:r>
                      <a:r>
                        <a:rPr lang="en-US" sz="1050" b="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administrative support </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gridSpan="7">
                  <a:txBody>
                    <a:bodyPr/>
                    <a:lstStyle/>
                    <a:p>
                      <a:pPr marL="0" marR="0" algn="ctr">
                        <a:lnSpc>
                          <a:spcPct val="107000"/>
                        </a:lnSpc>
                        <a:spcBef>
                          <a:spcPts val="0"/>
                        </a:spcBef>
                        <a:spcAft>
                          <a:spcPts val="0"/>
                        </a:spcAft>
                      </a:pPr>
                      <a:r>
                        <a:rPr lang="en-ZA" sz="1050" b="1" dirty="0">
                          <a:solidFill>
                            <a:schemeClr val="tx1"/>
                          </a:solidFill>
                          <a:effectLst/>
                          <a:latin typeface="Arial Narrow" panose="020B0606020202030204" pitchFamily="34" charset="0"/>
                        </a:rPr>
                        <a:t>COVID-19 related indicators and targets</a:t>
                      </a:r>
                    </a:p>
                    <a:p>
                      <a:pPr marL="0" marR="0" algn="ctr">
                        <a:lnSpc>
                          <a:spcPct val="107000"/>
                        </a:lnSpc>
                        <a:spcBef>
                          <a:spcPts val="0"/>
                        </a:spcBef>
                        <a:spcAft>
                          <a:spcPts val="0"/>
                        </a:spcAft>
                      </a:pP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6172905"/>
                  </a:ext>
                </a:extLst>
              </a:tr>
              <a:tr h="837977">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Number of COVID-19 OHS inspections conducted at  the OCJ</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b="0" dirty="0">
                          <a:solidFill>
                            <a:schemeClr val="tx1"/>
                          </a:solidFill>
                          <a:effectLst/>
                          <a:latin typeface="Arial Narrow" panose="020B0606020202030204" pitchFamily="34" charset="0"/>
                        </a:rPr>
                        <a:t> </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00B050"/>
                    </a:solidFill>
                  </a:tcPr>
                </a:tc>
                <a:extLst>
                  <a:ext uri="{0D108BD9-81ED-4DB2-BD59-A6C34878D82A}">
                    <a16:rowId xmlns:a16="http://schemas.microsoft.com/office/drawing/2014/main" val="3711454099"/>
                  </a:ext>
                </a:extLst>
              </a:tr>
              <a:tr h="1124361">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Number of COVID-19 educational programmes implemented within the OCJ</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There was a need to provide more programmes due to the increase in the number of COVID-19 cases in the country.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b="0" dirty="0">
                          <a:solidFill>
                            <a:schemeClr val="tx1"/>
                          </a:solidFill>
                          <a:effectLst/>
                          <a:latin typeface="Arial Narrow" panose="020B0606020202030204" pitchFamily="34" charset="0"/>
                        </a:rPr>
                        <a:t> </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00B050"/>
                    </a:solidFill>
                  </a:tcPr>
                </a:tc>
                <a:extLst>
                  <a:ext uri="{0D108BD9-81ED-4DB2-BD59-A6C34878D82A}">
                    <a16:rowId xmlns:a16="http://schemas.microsoft.com/office/drawing/2014/main" val="2442670740"/>
                  </a:ext>
                </a:extLst>
              </a:tr>
              <a:tr h="1637491">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nSpc>
                          <a:spcPct val="107000"/>
                        </a:lnSpc>
                        <a:spcBef>
                          <a:spcPts val="0"/>
                        </a:spcBef>
                        <a:spcAft>
                          <a:spcPts val="0"/>
                        </a:spcAft>
                      </a:pPr>
                      <a:r>
                        <a:rPr lang="en-ZA" sz="1050" b="0" dirty="0">
                          <a:solidFill>
                            <a:schemeClr val="tx1"/>
                          </a:solidFill>
                          <a:effectLst/>
                          <a:latin typeface="Arial Narrow" panose="020B0606020202030204" pitchFamily="34" charset="0"/>
                        </a:rPr>
                        <a:t>Number of COVID-19 related trainings conducted for safety officers</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b="0" dirty="0">
                          <a:solidFill>
                            <a:schemeClr val="tx1"/>
                          </a:solidFill>
                          <a:effectLst/>
                          <a:latin typeface="Arial Narrow" panose="020B0606020202030204" pitchFamily="34" charset="0"/>
                        </a:rPr>
                        <a:t> </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00B050"/>
                    </a:solidFill>
                  </a:tcPr>
                </a:tc>
                <a:extLst>
                  <a:ext uri="{0D108BD9-81ED-4DB2-BD59-A6C34878D82A}">
                    <a16:rowId xmlns:a16="http://schemas.microsoft.com/office/drawing/2014/main" val="681168618"/>
                  </a:ext>
                </a:extLst>
              </a:tr>
            </a:tbl>
          </a:graphicData>
        </a:graphic>
      </p:graphicFrame>
      <p:sp>
        <p:nvSpPr>
          <p:cNvPr id="5" name="Rectangle 4"/>
          <p:cNvSpPr/>
          <p:nvPr/>
        </p:nvSpPr>
        <p:spPr>
          <a:xfrm>
            <a:off x="588015" y="592355"/>
            <a:ext cx="7346617"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95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a:t>
            </a:fld>
            <a:endParaRPr lang="en-US"/>
          </a:p>
        </p:txBody>
      </p:sp>
      <p:sp>
        <p:nvSpPr>
          <p:cNvPr id="3" name="Rectangle 2"/>
          <p:cNvSpPr/>
          <p:nvPr/>
        </p:nvSpPr>
        <p:spPr>
          <a:xfrm>
            <a:off x="484481" y="522952"/>
            <a:ext cx="7394245" cy="446276"/>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PURPOSE OF THE PRESENTATION</a:t>
            </a:r>
          </a:p>
        </p:txBody>
      </p:sp>
      <p:sp>
        <p:nvSpPr>
          <p:cNvPr id="4" name="Rectangle 3"/>
          <p:cNvSpPr/>
          <p:nvPr/>
        </p:nvSpPr>
        <p:spPr>
          <a:xfrm>
            <a:off x="412880" y="1122830"/>
            <a:ext cx="7758975" cy="2628925"/>
          </a:xfrm>
          <a:prstGeom prst="rect">
            <a:avLst/>
          </a:prstGeom>
        </p:spPr>
        <p:txBody>
          <a:bodyPr wrap="square">
            <a:spAutoFit/>
          </a:bodyPr>
          <a:lstStyle/>
          <a:p>
            <a:pPr>
              <a:spcAft>
                <a:spcPts val="500"/>
              </a:spcAft>
              <a:defRPr/>
            </a:pPr>
            <a:endParaRPr lang="en-ZA" dirty="0">
              <a:latin typeface="Arial" panose="020B0604020202020204" pitchFamily="34" charset="0"/>
              <a:cs typeface="Arial" panose="020B0604020202020204" pitchFamily="34" charset="0"/>
            </a:endParaRPr>
          </a:p>
          <a:p>
            <a:pPr>
              <a:spcAft>
                <a:spcPts val="500"/>
              </a:spcAft>
              <a:defRPr/>
            </a:pPr>
            <a:r>
              <a:rPr lang="en-ZA" b="1" dirty="0">
                <a:latin typeface="Arial" panose="020B0604020202020204" pitchFamily="34" charset="0"/>
                <a:cs typeface="Arial" panose="020B0604020202020204" pitchFamily="34" charset="0"/>
              </a:rPr>
              <a:t>To present to the Portfolio Committee: </a:t>
            </a:r>
          </a:p>
          <a:p>
            <a:pPr>
              <a:spcAft>
                <a:spcPts val="500"/>
              </a:spcAft>
              <a:defRPr/>
            </a:pPr>
            <a:endParaRPr lang="en-ZA" dirty="0">
              <a:latin typeface="Arial" panose="020B0604020202020204" pitchFamily="34" charset="0"/>
              <a:cs typeface="Arial" panose="020B0604020202020204" pitchFamily="34" charset="0"/>
            </a:endParaRPr>
          </a:p>
          <a:p>
            <a:pPr marL="285750" indent="-285750">
              <a:spcAft>
                <a:spcPts val="50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An overview of the OCJ 2020/21 Annual Report; and </a:t>
            </a:r>
          </a:p>
          <a:p>
            <a:pPr>
              <a:spcAft>
                <a:spcPts val="500"/>
              </a:spcAft>
              <a:defRPr/>
            </a:pPr>
            <a:endParaRPr lang="en-ZA" dirty="0">
              <a:latin typeface="Arial" panose="020B0604020202020204" pitchFamily="34" charset="0"/>
              <a:cs typeface="Arial" panose="020B0604020202020204" pitchFamily="34" charset="0"/>
            </a:endParaRPr>
          </a:p>
          <a:p>
            <a:pPr marL="285750" indent="-285750">
              <a:lnSpc>
                <a:spcPct val="150000"/>
              </a:lnSpc>
              <a:spcAft>
                <a:spcPts val="50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Major performance achievements of the OCJ during the 2020/21 financial year.</a:t>
            </a:r>
          </a:p>
        </p:txBody>
      </p:sp>
    </p:spTree>
    <p:extLst>
      <p:ext uri="{BB962C8B-B14F-4D97-AF65-F5344CB8AC3E}">
        <p14:creationId xmlns:p14="http://schemas.microsoft.com/office/powerpoint/2010/main" val="2418157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2238446"/>
              </p:ext>
            </p:extLst>
          </p:nvPr>
        </p:nvGraphicFramePr>
        <p:xfrm>
          <a:off x="326571" y="1267097"/>
          <a:ext cx="8438606" cy="4106099"/>
        </p:xfrm>
        <a:graphic>
          <a:graphicData uri="http://schemas.openxmlformats.org/drawingml/2006/table">
            <a:tbl>
              <a:tblPr firstRow="1" firstCol="1" bandRow="1">
                <a:tableStyleId>{5C22544A-7EE6-4342-B048-85BDC9FD1C3A}</a:tableStyleId>
              </a:tblPr>
              <a:tblGrid>
                <a:gridCol w="1055208">
                  <a:extLst>
                    <a:ext uri="{9D8B030D-6E8A-4147-A177-3AD203B41FA5}">
                      <a16:colId xmlns:a16="http://schemas.microsoft.com/office/drawing/2014/main" val="640357403"/>
                    </a:ext>
                  </a:extLst>
                </a:gridCol>
                <a:gridCol w="1055208">
                  <a:extLst>
                    <a:ext uri="{9D8B030D-6E8A-4147-A177-3AD203B41FA5}">
                      <a16:colId xmlns:a16="http://schemas.microsoft.com/office/drawing/2014/main" val="3965602611"/>
                    </a:ext>
                  </a:extLst>
                </a:gridCol>
                <a:gridCol w="1070501">
                  <a:extLst>
                    <a:ext uri="{9D8B030D-6E8A-4147-A177-3AD203B41FA5}">
                      <a16:colId xmlns:a16="http://schemas.microsoft.com/office/drawing/2014/main" val="20001"/>
                    </a:ext>
                  </a:extLst>
                </a:gridCol>
                <a:gridCol w="1183185">
                  <a:extLst>
                    <a:ext uri="{9D8B030D-6E8A-4147-A177-3AD203B41FA5}">
                      <a16:colId xmlns:a16="http://schemas.microsoft.com/office/drawing/2014/main" val="20002"/>
                    </a:ext>
                  </a:extLst>
                </a:gridCol>
                <a:gridCol w="1093037">
                  <a:extLst>
                    <a:ext uri="{9D8B030D-6E8A-4147-A177-3AD203B41FA5}">
                      <a16:colId xmlns:a16="http://schemas.microsoft.com/office/drawing/2014/main" val="20003"/>
                    </a:ext>
                  </a:extLst>
                </a:gridCol>
                <a:gridCol w="1234278">
                  <a:extLst>
                    <a:ext uri="{9D8B030D-6E8A-4147-A177-3AD203B41FA5}">
                      <a16:colId xmlns:a16="http://schemas.microsoft.com/office/drawing/2014/main" val="20004"/>
                    </a:ext>
                  </a:extLst>
                </a:gridCol>
                <a:gridCol w="1178469">
                  <a:extLst>
                    <a:ext uri="{9D8B030D-6E8A-4147-A177-3AD203B41FA5}">
                      <a16:colId xmlns:a16="http://schemas.microsoft.com/office/drawing/2014/main" val="2037634411"/>
                    </a:ext>
                  </a:extLst>
                </a:gridCol>
                <a:gridCol w="568720">
                  <a:extLst>
                    <a:ext uri="{9D8B030D-6E8A-4147-A177-3AD203B41FA5}">
                      <a16:colId xmlns:a16="http://schemas.microsoft.com/office/drawing/2014/main" val="4279502401"/>
                    </a:ext>
                  </a:extLst>
                </a:gridCol>
              </a:tblGrid>
              <a:tr h="1245897">
                <a:tc>
                  <a:txBody>
                    <a:bodyPr/>
                    <a:lstStyle/>
                    <a:p>
                      <a:pPr marL="0" marR="0">
                        <a:lnSpc>
                          <a:spcPct val="107000"/>
                        </a:lnSpc>
                        <a:spcBef>
                          <a:spcPts val="0"/>
                        </a:spcBef>
                        <a:spcAft>
                          <a:spcPts val="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Targets for 2020/21 FY as per Annual Performance Plan (APP)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dirty="0">
                          <a:effectLst/>
                          <a:latin typeface="Arial Narrow" panose="020B0606020202030204" pitchFamily="34" charset="0"/>
                        </a:rPr>
                        <a:t>2020/21 FY Actual 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Corrective Measures</a:t>
                      </a:r>
                      <a:endParaRPr lang="en-US" sz="1200">
                        <a:effectLst/>
                        <a:latin typeface="Arial Narrow" panose="020B0606020202030204" pitchFamily="34" charset="0"/>
                      </a:endParaRPr>
                    </a:p>
                    <a:p>
                      <a:pPr marL="0" marR="0">
                        <a:lnSpc>
                          <a:spcPct val="107000"/>
                        </a:lnSpc>
                        <a:spcBef>
                          <a:spcPts val="0"/>
                        </a:spcBef>
                        <a:spcAft>
                          <a:spcPts val="0"/>
                        </a:spcAft>
                      </a:pPr>
                      <a:r>
                        <a:rPr lang="en-ZA" sz="1200">
                          <a:effectLst/>
                          <a:latin typeface="Arial Narrow" panose="020B0606020202030204" pitchFamily="34"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915369"/>
                  </a:ext>
                </a:extLst>
              </a:tr>
              <a:tr h="238157">
                <a:tc rowSpan="3">
                  <a:txBody>
                    <a:bodyPr/>
                    <a:lstStyle/>
                    <a:p>
                      <a:pPr marL="0" marR="0" algn="l">
                        <a:lnSpc>
                          <a:spcPct val="107000"/>
                        </a:lnSpc>
                        <a:spcBef>
                          <a:spcPts val="0"/>
                        </a:spcBef>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Effective and efficient administrative support</a:t>
                      </a:r>
                    </a:p>
                  </a:txBody>
                  <a:tcPr marL="68580" marR="68580" marT="0" marB="0">
                    <a:solidFill>
                      <a:srgbClr val="D0D8E8"/>
                    </a:solidFill>
                  </a:tcPr>
                </a:tc>
                <a:tc gridSpan="7">
                  <a:txBody>
                    <a:bodyPr/>
                    <a:lstStyle/>
                    <a:p>
                      <a:pPr marL="0" marR="0" algn="ctr">
                        <a:lnSpc>
                          <a:spcPct val="107000"/>
                        </a:lnSpc>
                        <a:spcBef>
                          <a:spcPts val="0"/>
                        </a:spcBef>
                        <a:spcAft>
                          <a:spcPts val="0"/>
                        </a:spcAft>
                      </a:pPr>
                      <a:r>
                        <a:rPr lang="en-ZA" sz="1200" b="1" dirty="0">
                          <a:solidFill>
                            <a:schemeClr val="tx1"/>
                          </a:solidFill>
                          <a:effectLst/>
                          <a:latin typeface="Arial Narrow" panose="020B0606020202030204" pitchFamily="34" charset="0"/>
                        </a:rPr>
                        <a:t>COVID-19 related indicators and targets</a:t>
                      </a:r>
                    </a:p>
                    <a:p>
                      <a:pPr marL="0" marR="0" algn="ctr">
                        <a:lnSpc>
                          <a:spcPct val="107000"/>
                        </a:lnSpc>
                        <a:spcBef>
                          <a:spcPts val="0"/>
                        </a:spcBef>
                        <a:spcAft>
                          <a:spcPts val="0"/>
                        </a:spcAft>
                      </a:pPr>
                      <a:endPar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0067383"/>
                  </a:ext>
                </a:extLst>
              </a:tr>
              <a:tr h="1347519">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Number of compliance reports on COVID-19 measures produced</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algn="ctr">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510420761"/>
                  </a:ext>
                </a:extLst>
              </a:tr>
              <a:tr h="1121269">
                <a:tc vMerge="1">
                  <a:txBody>
                    <a:bodyPr/>
                    <a:lstStyle/>
                    <a:p>
                      <a:pPr marL="0" marR="0">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Number of pandemic risk mitigation reports produced</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gn="ctr">
                        <a:lnSpc>
                          <a:spcPct val="107000"/>
                        </a:lnSpc>
                        <a:spcBef>
                          <a:spcPts val="0"/>
                        </a:spcBef>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730549158"/>
                  </a:ext>
                </a:extLst>
              </a:tr>
            </a:tbl>
          </a:graphicData>
        </a:graphic>
      </p:graphicFrame>
      <p:sp>
        <p:nvSpPr>
          <p:cNvPr id="5" name="Rectangle 4"/>
          <p:cNvSpPr/>
          <p:nvPr/>
        </p:nvSpPr>
        <p:spPr>
          <a:xfrm>
            <a:off x="588015" y="592355"/>
            <a:ext cx="7425275"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defTabSz="914400">
              <a:spcBef>
                <a:spcPct val="0"/>
              </a:spcBef>
            </a:pPr>
            <a:r>
              <a:rPr lang="en-US" sz="2400" b="1" dirty="0">
                <a:latin typeface="Arial" panose="020B0604020202020204" pitchFamily="34" charset="0"/>
                <a:cs typeface="Arial" panose="020B0604020202020204" pitchFamily="34" charset="0"/>
              </a:rPr>
              <a:t> PROGRAMME 1: ADMINISTRATION (CONT…)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821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31</a:t>
            </a:fld>
            <a:endParaRPr lang="en-US"/>
          </a:p>
        </p:txBody>
      </p:sp>
      <p:sp>
        <p:nvSpPr>
          <p:cNvPr id="3" name="Rectangle 2"/>
          <p:cNvSpPr/>
          <p:nvPr/>
        </p:nvSpPr>
        <p:spPr>
          <a:xfrm>
            <a:off x="390607" y="1572397"/>
            <a:ext cx="8400422" cy="4515082"/>
          </a:xfrm>
          <a:prstGeom prst="rect">
            <a:avLst/>
          </a:prstGeom>
          <a:solidFill>
            <a:schemeClr val="tx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algn="ctr">
              <a:spcBef>
                <a:spcPct val="20000"/>
              </a:spcBef>
              <a:spcAft>
                <a:spcPts val="500"/>
              </a:spcAft>
              <a:defRPr/>
            </a:pPr>
            <a:r>
              <a:rPr lang="en-US" sz="3200" b="1" cap="all" dirty="0">
                <a:latin typeface="Arial" panose="020B0604020202020204" pitchFamily="34" charset="0"/>
                <a:ea typeface="+mj-ea"/>
                <a:cs typeface="Arial" panose="020B0604020202020204" pitchFamily="34" charset="0"/>
              </a:rPr>
              <a:t>PROGRAMME 2: </a:t>
            </a:r>
          </a:p>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algn="ctr">
              <a:spcBef>
                <a:spcPct val="20000"/>
              </a:spcBef>
              <a:spcAft>
                <a:spcPts val="500"/>
              </a:spcAft>
              <a:defRPr/>
            </a:pPr>
            <a:r>
              <a:rPr lang="en-US" sz="3200" b="1" cap="all" dirty="0">
                <a:latin typeface="Arial" panose="020B0604020202020204" pitchFamily="34" charset="0"/>
                <a:ea typeface="+mj-ea"/>
                <a:cs typeface="Arial" panose="020B0604020202020204" pitchFamily="34" charset="0"/>
              </a:rPr>
              <a:t>SUPERIOR COURT SERVICES</a:t>
            </a:r>
          </a:p>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lvl="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2517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32</a:t>
            </a:fld>
            <a:endParaRPr lang="en-US"/>
          </a:p>
        </p:txBody>
      </p:sp>
      <p:sp>
        <p:nvSpPr>
          <p:cNvPr id="3" name="Rectangle 2"/>
          <p:cNvSpPr/>
          <p:nvPr/>
        </p:nvSpPr>
        <p:spPr>
          <a:xfrm>
            <a:off x="777468" y="489503"/>
            <a:ext cx="7169499" cy="63271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OVERVIEW OF PERFORMANCE: PROGRAMME 2 – SUPERIOR COURT SERVICES</a:t>
            </a:r>
          </a:p>
        </p:txBody>
      </p:sp>
      <p:sp>
        <p:nvSpPr>
          <p:cNvPr id="4" name="Rectangle 3"/>
          <p:cNvSpPr/>
          <p:nvPr/>
        </p:nvSpPr>
        <p:spPr>
          <a:xfrm>
            <a:off x="573000" y="1450877"/>
            <a:ext cx="8035636" cy="2446824"/>
          </a:xfrm>
          <a:prstGeom prst="rect">
            <a:avLst/>
          </a:prstGeom>
        </p:spPr>
        <p:txBody>
          <a:bodyPr wrap="square">
            <a:spAutoFit/>
          </a:bodyPr>
          <a:lstStyle/>
          <a:p>
            <a:pPr lvl="0" fontAlgn="t">
              <a:lnSpc>
                <a:spcPct val="150000"/>
              </a:lnSpc>
              <a:spcBef>
                <a:spcPct val="0"/>
              </a:spcBef>
              <a:spcAft>
                <a:spcPct val="0"/>
              </a:spcAft>
              <a:defRPr/>
            </a:pPr>
            <a:r>
              <a:rPr lang="en-US" b="1" dirty="0">
                <a:latin typeface="Arial" panose="020B0604020202020204" pitchFamily="34" charset="0"/>
                <a:cs typeface="Arial" panose="020B0604020202020204" pitchFamily="34" charset="0"/>
              </a:rPr>
              <a:t>Programme 2:</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Superior Court Services </a:t>
            </a:r>
            <a:r>
              <a:rPr lang="en-ZA" dirty="0">
                <a:latin typeface="Arial" panose="020B0604020202020204" pitchFamily="34" charset="0"/>
                <a:cs typeface="Arial" panose="020B0604020202020204" pitchFamily="34" charset="0"/>
              </a:rPr>
              <a:t>had a total of 6 planned annual targets, of which all targets translating to 100% were achieved. </a:t>
            </a:r>
          </a:p>
          <a:p>
            <a:pPr lvl="0" fontAlgn="t">
              <a:lnSpc>
                <a:spcPct val="150000"/>
              </a:lnSpc>
              <a:spcBef>
                <a:spcPct val="0"/>
              </a:spcBef>
              <a:spcAft>
                <a:spcPct val="0"/>
              </a:spcAft>
              <a:defRPr/>
            </a:pPr>
            <a:endParaRPr lang="en-US" dirty="0">
              <a:latin typeface="Arial" panose="020B0604020202020204" pitchFamily="34" charset="0"/>
              <a:cs typeface="Arial" panose="020B0604020202020204" pitchFamily="34" charset="0"/>
            </a:endParaRPr>
          </a:p>
          <a:p>
            <a:pPr fontAlgn="t">
              <a:spcBef>
                <a:spcPct val="0"/>
              </a:spcBef>
              <a:spcAft>
                <a:spcPct val="0"/>
              </a:spcAft>
              <a:defRPr/>
            </a:pPr>
            <a:r>
              <a:rPr lang="en-ZA" b="1" dirty="0">
                <a:solidFill>
                  <a:srgbClr val="002060"/>
                </a:solidFill>
                <a:latin typeface="Arial" panose="020B0604020202020204" pitchFamily="34" charset="0"/>
                <a:cs typeface="Arial" panose="020B0604020202020204" pitchFamily="34" charset="0"/>
              </a:rPr>
              <a:t>Performance per sub-programmes:</a:t>
            </a:r>
          </a:p>
          <a:p>
            <a:pPr marL="342900" indent="-342900" fontAlgn="t">
              <a:lnSpc>
                <a:spcPct val="150000"/>
              </a:lnSpc>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Administration of Superior Courts </a:t>
            </a:r>
            <a:r>
              <a:rPr lang="en-ZA" dirty="0">
                <a:latin typeface="Arial" panose="020B0604020202020204" pitchFamily="34" charset="0"/>
                <a:cs typeface="Arial" panose="020B0604020202020204" pitchFamily="34" charset="0"/>
              </a:rPr>
              <a:t>achieved 100% (6 of 6) of its annual targets.</a:t>
            </a:r>
          </a:p>
        </p:txBody>
      </p:sp>
    </p:spTree>
    <p:extLst>
      <p:ext uri="{BB962C8B-B14F-4D97-AF65-F5344CB8AC3E}">
        <p14:creationId xmlns:p14="http://schemas.microsoft.com/office/powerpoint/2010/main" val="256888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5" name="Table 4"/>
          <p:cNvGraphicFramePr>
            <a:graphicFrameLocks noGrp="1"/>
          </p:cNvGraphicFramePr>
          <p:nvPr/>
        </p:nvGraphicFramePr>
        <p:xfrm>
          <a:off x="368968" y="1114425"/>
          <a:ext cx="7563853" cy="5104305"/>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104305">
                <a:tc>
                  <a:txBody>
                    <a:bodyPr/>
                    <a:lstStyle/>
                    <a:p>
                      <a:endParaRPr lang="en-ZA" sz="1800" b="1" kern="1200" dirty="0">
                        <a:solidFill>
                          <a:schemeClr val="tx1"/>
                        </a:solidFill>
                        <a:latin typeface="Avenir Black"/>
                        <a:ea typeface="+mn-ea"/>
                        <a:cs typeface="Avenir Black"/>
                      </a:endParaRPr>
                    </a:p>
                  </a:txBody>
                  <a:tcPr>
                    <a:no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65611875"/>
              </p:ext>
            </p:extLst>
          </p:nvPr>
        </p:nvGraphicFramePr>
        <p:xfrm>
          <a:off x="368969" y="1317373"/>
          <a:ext cx="8492808" cy="4441357"/>
        </p:xfrm>
        <a:graphic>
          <a:graphicData uri="http://schemas.openxmlformats.org/drawingml/2006/table">
            <a:tbl>
              <a:tblPr firstRow="1" bandRow="1">
                <a:tableStyleId>{5C22544A-7EE6-4342-B048-85BDC9FD1C3A}</a:tableStyleId>
              </a:tblPr>
              <a:tblGrid>
                <a:gridCol w="1131397">
                  <a:extLst>
                    <a:ext uri="{9D8B030D-6E8A-4147-A177-3AD203B41FA5}">
                      <a16:colId xmlns:a16="http://schemas.microsoft.com/office/drawing/2014/main" val="3660922288"/>
                    </a:ext>
                  </a:extLst>
                </a:gridCol>
                <a:gridCol w="1131397">
                  <a:extLst>
                    <a:ext uri="{9D8B030D-6E8A-4147-A177-3AD203B41FA5}">
                      <a16:colId xmlns:a16="http://schemas.microsoft.com/office/drawing/2014/main" val="3366397991"/>
                    </a:ext>
                  </a:extLst>
                </a:gridCol>
                <a:gridCol w="982358">
                  <a:extLst>
                    <a:ext uri="{9D8B030D-6E8A-4147-A177-3AD203B41FA5}">
                      <a16:colId xmlns:a16="http://schemas.microsoft.com/office/drawing/2014/main" val="20001"/>
                    </a:ext>
                  </a:extLst>
                </a:gridCol>
                <a:gridCol w="1250275">
                  <a:extLst>
                    <a:ext uri="{9D8B030D-6E8A-4147-A177-3AD203B41FA5}">
                      <a16:colId xmlns:a16="http://schemas.microsoft.com/office/drawing/2014/main" val="20002"/>
                    </a:ext>
                  </a:extLst>
                </a:gridCol>
                <a:gridCol w="685504">
                  <a:extLst>
                    <a:ext uri="{9D8B030D-6E8A-4147-A177-3AD203B41FA5}">
                      <a16:colId xmlns:a16="http://schemas.microsoft.com/office/drawing/2014/main" val="20003"/>
                    </a:ext>
                  </a:extLst>
                </a:gridCol>
                <a:gridCol w="1435499">
                  <a:extLst>
                    <a:ext uri="{9D8B030D-6E8A-4147-A177-3AD203B41FA5}">
                      <a16:colId xmlns:a16="http://schemas.microsoft.com/office/drawing/2014/main" val="358737774"/>
                    </a:ext>
                  </a:extLst>
                </a:gridCol>
                <a:gridCol w="1133846">
                  <a:extLst>
                    <a:ext uri="{9D8B030D-6E8A-4147-A177-3AD203B41FA5}">
                      <a16:colId xmlns:a16="http://schemas.microsoft.com/office/drawing/2014/main" val="20005"/>
                    </a:ext>
                  </a:extLst>
                </a:gridCol>
                <a:gridCol w="742532">
                  <a:extLst>
                    <a:ext uri="{9D8B030D-6E8A-4147-A177-3AD203B41FA5}">
                      <a16:colId xmlns:a16="http://schemas.microsoft.com/office/drawing/2014/main" val="66364800"/>
                    </a:ext>
                  </a:extLst>
                </a:gridCol>
              </a:tblGrid>
              <a:tr h="370840">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Targets for 2020/21 FY as per Annual Performance Plan (APP)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rPr>
                        <a:t>2020/21 FY Actual Output</a:t>
                      </a:r>
                      <a:endParaRPr lang="en-US"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41263">
                <a:tc rowSpan="4">
                  <a:txBody>
                    <a:bodyPr/>
                    <a:lstStyle/>
                    <a:p>
                      <a:pPr marL="0" marR="0" algn="l">
                        <a:lnSpc>
                          <a:spcPct val="107000"/>
                        </a:lnSpc>
                        <a:spcBef>
                          <a:spcPts val="0"/>
                        </a:spcBef>
                        <a:spcAft>
                          <a:spcPts val="0"/>
                        </a:spcAft>
                      </a:pPr>
                      <a:r>
                        <a:rPr lang="en-US" sz="1050" b="0" dirty="0">
                          <a:effectLst/>
                          <a:latin typeface="Arial Narrow" panose="020B0606020202030204" pitchFamily="34" charset="0"/>
                          <a:ea typeface="Calibri" panose="020F0502020204030204" pitchFamily="34" charset="0"/>
                          <a:cs typeface="Times New Roman" panose="02020603050405020304" pitchFamily="18" charset="0"/>
                        </a:rPr>
                        <a:t>Improved court efficiency </a:t>
                      </a:r>
                    </a:p>
                  </a:txBody>
                  <a:tcPr marL="68580" marR="68580" marT="0" marB="0"/>
                </a:tc>
                <a:tc gridSpan="7">
                  <a:txBody>
                    <a:bodyPr/>
                    <a:lstStyle/>
                    <a:p>
                      <a:pPr marL="0" marR="0" algn="ctr">
                        <a:lnSpc>
                          <a:spcPct val="107000"/>
                        </a:lnSpc>
                        <a:spcBef>
                          <a:spcPts val="0"/>
                        </a:spcBef>
                        <a:spcAft>
                          <a:spcPts val="0"/>
                        </a:spcAft>
                      </a:pP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Sub-</a:t>
                      </a:r>
                      <a:r>
                        <a:rPr lang="en-US" sz="1050" b="1" dirty="0" err="1">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sz="1300" dirty="0">
                        <a:latin typeface="Arial Narrow" panose="020B0606020202030204" pitchFamily="34" charset="0"/>
                      </a:endParaRPr>
                    </a:p>
                  </a:txBody>
                  <a:tcPr/>
                </a:tc>
                <a:extLst>
                  <a:ext uri="{0D108BD9-81ED-4DB2-BD59-A6C34878D82A}">
                    <a16:rowId xmlns:a16="http://schemas.microsoft.com/office/drawing/2014/main" val="2416931653"/>
                  </a:ext>
                </a:extLst>
              </a:tr>
              <a:tr h="1289762">
                <a:tc vMerge="1">
                  <a:txBody>
                    <a:bodyPr/>
                    <a:lstStyle/>
                    <a:p>
                      <a:pPr marL="0" marR="0" algn="l">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Percentage of default judgments finalised by Registrars within 14 days from date of receipt of application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79%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(15 686 / 19 846)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The effective internal controls and initiatives implemented. These initiatives include </a:t>
                      </a:r>
                      <a:r>
                        <a:rPr lang="en-ZA" sz="1050">
                          <a:effectLst/>
                          <a:latin typeface="Arial Narrow" panose="020B0606020202030204" pitchFamily="34" charset="0"/>
                          <a:ea typeface="Calibri" panose="020F0502020204030204" pitchFamily="34" charset="0"/>
                          <a:cs typeface="Arial" panose="020B0604020202020204" pitchFamily="34" charset="0"/>
                        </a:rPr>
                        <a:t>overtime work, </a:t>
                      </a:r>
                      <a:r>
                        <a:rPr lang="en-ZA" sz="1050" dirty="0">
                          <a:effectLst/>
                          <a:latin typeface="Arial Narrow" panose="020B0606020202030204" pitchFamily="34" charset="0"/>
                          <a:ea typeface="Calibri" panose="020F0502020204030204" pitchFamily="34" charset="0"/>
                          <a:cs typeface="Arial" panose="020B0604020202020204" pitchFamily="34" charset="0"/>
                        </a:rPr>
                        <a:t>pre-screening mechanism and stakeholder engagement</a:t>
                      </a: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340635935"/>
                  </a:ext>
                </a:extLst>
              </a:tr>
              <a:tr h="1177825">
                <a:tc vMerge="1">
                  <a:txBody>
                    <a:bodyPr/>
                    <a:lstStyle/>
                    <a:p>
                      <a:pPr marL="0" marR="0" algn="l">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Percentage of taxations of legal bills of costs finalised within 60 days from date of set down  </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99%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(26 476 / 26 665)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29%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The effective internal controls and initiatives implemented. These initiatives include </a:t>
                      </a:r>
                      <a:r>
                        <a:rPr lang="en-ZA" sz="1050">
                          <a:effectLst/>
                          <a:latin typeface="Arial Narrow" panose="020B0606020202030204" pitchFamily="34" charset="0"/>
                          <a:ea typeface="Calibri" panose="020F0502020204030204" pitchFamily="34" charset="0"/>
                          <a:cs typeface="Times New Roman" panose="02020603050405020304" pitchFamily="18" charset="0"/>
                        </a:rPr>
                        <a:t>overtime work, </a:t>
                      </a:r>
                      <a:r>
                        <a:rPr lang="en-ZA" sz="1050" dirty="0">
                          <a:effectLst/>
                          <a:latin typeface="Arial Narrow" panose="020B0606020202030204" pitchFamily="34" charset="0"/>
                          <a:ea typeface="Calibri" panose="020F0502020204030204" pitchFamily="34" charset="0"/>
                          <a:cs typeface="Times New Roman" panose="02020603050405020304" pitchFamily="18" charset="0"/>
                        </a:rPr>
                        <a:t>pre-screening mechanism and stakeholder engagements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893727020"/>
                  </a:ext>
                </a:extLst>
              </a:tr>
              <a:tr h="370840">
                <a:tc vMerge="1">
                  <a:txBody>
                    <a:bodyPr/>
                    <a:lstStyle/>
                    <a:p>
                      <a:pPr marL="0" marR="0" algn="l">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Percentage of warrants of release (J1) delivered within one day of the release issued</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(63 / 63)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387086529"/>
                  </a:ext>
                </a:extLst>
              </a:tr>
            </a:tbl>
          </a:graphicData>
        </a:graphic>
      </p:graphicFrame>
      <p:sp>
        <p:nvSpPr>
          <p:cNvPr id="7" name="Rectangle 6"/>
          <p:cNvSpPr/>
          <p:nvPr/>
        </p:nvSpPr>
        <p:spPr>
          <a:xfrm>
            <a:off x="605457" y="577650"/>
            <a:ext cx="7300127"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2 : SUPERIOR COURT SERVICES</a:t>
            </a:r>
          </a:p>
        </p:txBody>
      </p:sp>
    </p:spTree>
    <p:extLst>
      <p:ext uri="{BB962C8B-B14F-4D97-AF65-F5344CB8AC3E}">
        <p14:creationId xmlns:p14="http://schemas.microsoft.com/office/powerpoint/2010/main" val="3534045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481088"/>
              </p:ext>
            </p:extLst>
          </p:nvPr>
        </p:nvGraphicFramePr>
        <p:xfrm>
          <a:off x="303807" y="1454965"/>
          <a:ext cx="8408421" cy="4029327"/>
        </p:xfrm>
        <a:graphic>
          <a:graphicData uri="http://schemas.openxmlformats.org/drawingml/2006/table">
            <a:tbl>
              <a:tblPr firstRow="1" bandRow="1">
                <a:tableStyleId>{5C22544A-7EE6-4342-B048-85BDC9FD1C3A}</a:tableStyleId>
              </a:tblPr>
              <a:tblGrid>
                <a:gridCol w="1187896">
                  <a:extLst>
                    <a:ext uri="{9D8B030D-6E8A-4147-A177-3AD203B41FA5}">
                      <a16:colId xmlns:a16="http://schemas.microsoft.com/office/drawing/2014/main" val="3943101237"/>
                    </a:ext>
                  </a:extLst>
                </a:gridCol>
                <a:gridCol w="1187896">
                  <a:extLst>
                    <a:ext uri="{9D8B030D-6E8A-4147-A177-3AD203B41FA5}">
                      <a16:colId xmlns:a16="http://schemas.microsoft.com/office/drawing/2014/main" val="3366397991"/>
                    </a:ext>
                  </a:extLst>
                </a:gridCol>
                <a:gridCol w="1150179">
                  <a:extLst>
                    <a:ext uri="{9D8B030D-6E8A-4147-A177-3AD203B41FA5}">
                      <a16:colId xmlns:a16="http://schemas.microsoft.com/office/drawing/2014/main" val="20001"/>
                    </a:ext>
                  </a:extLst>
                </a:gridCol>
                <a:gridCol w="1194417">
                  <a:extLst>
                    <a:ext uri="{9D8B030D-6E8A-4147-A177-3AD203B41FA5}">
                      <a16:colId xmlns:a16="http://schemas.microsoft.com/office/drawing/2014/main" val="20002"/>
                    </a:ext>
                  </a:extLst>
                </a:gridCol>
                <a:gridCol w="1017466">
                  <a:extLst>
                    <a:ext uri="{9D8B030D-6E8A-4147-A177-3AD203B41FA5}">
                      <a16:colId xmlns:a16="http://schemas.microsoft.com/office/drawing/2014/main" val="20003"/>
                    </a:ext>
                  </a:extLst>
                </a:gridCol>
                <a:gridCol w="829456">
                  <a:extLst>
                    <a:ext uri="{9D8B030D-6E8A-4147-A177-3AD203B41FA5}">
                      <a16:colId xmlns:a16="http://schemas.microsoft.com/office/drawing/2014/main" val="20004"/>
                    </a:ext>
                  </a:extLst>
                </a:gridCol>
                <a:gridCol w="905117">
                  <a:extLst>
                    <a:ext uri="{9D8B030D-6E8A-4147-A177-3AD203B41FA5}">
                      <a16:colId xmlns:a16="http://schemas.microsoft.com/office/drawing/2014/main" val="20005"/>
                    </a:ext>
                  </a:extLst>
                </a:gridCol>
                <a:gridCol w="935994">
                  <a:extLst>
                    <a:ext uri="{9D8B030D-6E8A-4147-A177-3AD203B41FA5}">
                      <a16:colId xmlns:a16="http://schemas.microsoft.com/office/drawing/2014/main" val="1041876951"/>
                    </a:ext>
                  </a:extLst>
                </a:gridCol>
              </a:tblGrid>
              <a:tr h="1017734">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Targets for 2020/21 FY  as per Annual Performance Plan (APP)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rPr>
                        <a:t>2020/21 FY Actual Output</a:t>
                      </a:r>
                      <a:endParaRPr lang="en-US"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50928">
                <a:tc rowSpan="4">
                  <a:txBody>
                    <a:bodyPr/>
                    <a:lstStyle/>
                    <a:p>
                      <a:pPr marL="0" marR="0" algn="l">
                        <a:lnSpc>
                          <a:spcPct val="107000"/>
                        </a:lnSpc>
                        <a:spcBef>
                          <a:spcPts val="0"/>
                        </a:spcBef>
                        <a:spcAft>
                          <a:spcPts val="0"/>
                        </a:spcAft>
                      </a:pPr>
                      <a:r>
                        <a:rPr lang="en-US" sz="1050" b="0" dirty="0">
                          <a:effectLst/>
                          <a:latin typeface="Arial Narrow" panose="020B0606020202030204" pitchFamily="34" charset="0"/>
                          <a:ea typeface="Calibri" panose="020F0502020204030204" pitchFamily="34" charset="0"/>
                          <a:cs typeface="Times New Roman" panose="02020603050405020304" pitchFamily="18" charset="0"/>
                        </a:rPr>
                        <a:t>Improved court efficiency </a:t>
                      </a:r>
                    </a:p>
                  </a:txBody>
                  <a:tcPr marL="68580" marR="68580" marT="0" marB="0"/>
                </a:tc>
                <a:tc gridSpan="7">
                  <a:txBody>
                    <a:bodyPr/>
                    <a:lstStyle/>
                    <a:p>
                      <a:pPr marL="0" marR="0" algn="ctr">
                        <a:lnSpc>
                          <a:spcPct val="107000"/>
                        </a:lnSpc>
                        <a:spcBef>
                          <a:spcPts val="0"/>
                        </a:spcBef>
                        <a:spcAft>
                          <a:spcPts val="0"/>
                        </a:spcAft>
                      </a:pP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Sub-</a:t>
                      </a:r>
                      <a:r>
                        <a:rPr lang="en-US" sz="1050" b="1" dirty="0" err="1">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931653"/>
                  </a:ext>
                </a:extLst>
              </a:tr>
              <a:tr h="901137">
                <a:tc v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Number of monitoring reports on   law reporting project produced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340635935"/>
                  </a:ext>
                </a:extLst>
              </a:tr>
              <a:tr h="1122744">
                <a:tc v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Number of Judicial Case Flow Management Performance reports produced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893727020"/>
                  </a:ext>
                </a:extLst>
              </a:tr>
              <a:tr h="736784">
                <a:tc v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Number of reports on enhancement of court order integrity produced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387086529"/>
                  </a:ext>
                </a:extLst>
              </a:tr>
            </a:tbl>
          </a:graphicData>
        </a:graphic>
      </p:graphicFrame>
      <p:sp>
        <p:nvSpPr>
          <p:cNvPr id="6" name="Rectangle 5"/>
          <p:cNvSpPr/>
          <p:nvPr/>
        </p:nvSpPr>
        <p:spPr>
          <a:xfrm>
            <a:off x="369809" y="401782"/>
            <a:ext cx="7641772" cy="63688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2 : SUPERIOR COURT SERVICES (CONT…)</a:t>
            </a:r>
          </a:p>
        </p:txBody>
      </p:sp>
    </p:spTree>
    <p:extLst>
      <p:ext uri="{BB962C8B-B14F-4D97-AF65-F5344CB8AC3E}">
        <p14:creationId xmlns:p14="http://schemas.microsoft.com/office/powerpoint/2010/main" val="1288396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35</a:t>
            </a:fld>
            <a:endParaRPr lang="en-US"/>
          </a:p>
        </p:txBody>
      </p:sp>
      <p:sp>
        <p:nvSpPr>
          <p:cNvPr id="3" name="Rectangle 2"/>
          <p:cNvSpPr/>
          <p:nvPr/>
        </p:nvSpPr>
        <p:spPr>
          <a:xfrm>
            <a:off x="402687" y="1666271"/>
            <a:ext cx="8376262" cy="4524315"/>
          </a:xfrm>
          <a:prstGeom prst="rect">
            <a:avLst/>
          </a:prstGeom>
          <a:solidFill>
            <a:schemeClr val="tx2">
              <a:lumMod val="20000"/>
              <a:lumOff val="80000"/>
            </a:schemeClr>
          </a:solidFill>
          <a:ln>
            <a:solidFill>
              <a:schemeClr val="accent1"/>
            </a:solidFill>
          </a:ln>
        </p:spPr>
        <p:txBody>
          <a:bodyPr wrap="square">
            <a:spAutoFit/>
          </a:bodyPr>
          <a:lstStyle/>
          <a:p>
            <a:pPr algn="ctr"/>
            <a:endParaRPr lang="en-US"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r>
              <a:rPr lang="en-US" sz="3200" b="1" cap="all" dirty="0">
                <a:latin typeface="Arial" panose="020B0604020202020204" pitchFamily="34" charset="0"/>
                <a:ea typeface="+mj-ea"/>
                <a:cs typeface="Arial" panose="020B0604020202020204" pitchFamily="34" charset="0"/>
              </a:rPr>
              <a:t>PROGRAMME 3: </a:t>
            </a:r>
          </a:p>
          <a:p>
            <a:pPr algn="ctr"/>
            <a:endParaRPr lang="en-US" sz="3200" b="1" cap="all" dirty="0">
              <a:latin typeface="Arial" panose="020B0604020202020204" pitchFamily="34" charset="0"/>
              <a:ea typeface="+mj-ea"/>
              <a:cs typeface="Arial" panose="020B0604020202020204" pitchFamily="34" charset="0"/>
            </a:endParaRPr>
          </a:p>
          <a:p>
            <a:pPr algn="ctr"/>
            <a:r>
              <a:rPr lang="en-ZA" sz="3200" b="1" cap="all" dirty="0">
                <a:latin typeface="Arial" panose="020B0604020202020204" pitchFamily="34" charset="0"/>
                <a:ea typeface="+mj-ea"/>
                <a:cs typeface="Arial" panose="020B0604020202020204" pitchFamily="34" charset="0"/>
              </a:rPr>
              <a:t>JUDICIAL EDUCATION AND SUPPORT</a:t>
            </a:r>
          </a:p>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endParaRPr lang="en-ZA" sz="3200" b="1" cap="all" dirty="0">
              <a:latin typeface="Arial" panose="020B0604020202020204" pitchFamily="34" charset="0"/>
              <a:ea typeface="+mj-ea"/>
              <a:cs typeface="Arial" panose="020B0604020202020204" pitchFamily="34" charset="0"/>
            </a:endParaRPr>
          </a:p>
          <a:p>
            <a:pPr algn="ctr"/>
            <a:endParaRPr lang="en-US" sz="32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24976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36</a:t>
            </a:fld>
            <a:endParaRPr lang="en-US"/>
          </a:p>
        </p:txBody>
      </p:sp>
      <p:sp>
        <p:nvSpPr>
          <p:cNvPr id="3" name="Rectangle 2"/>
          <p:cNvSpPr/>
          <p:nvPr/>
        </p:nvSpPr>
        <p:spPr>
          <a:xfrm>
            <a:off x="517489" y="479968"/>
            <a:ext cx="7435664" cy="65610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OVERVIEW OF PERFORMANCE: PROGRAMME 3 - JUDICIAL EDUCATION AND SUPPORT </a:t>
            </a:r>
          </a:p>
        </p:txBody>
      </p:sp>
      <p:sp>
        <p:nvSpPr>
          <p:cNvPr id="4" name="Rectangle 3"/>
          <p:cNvSpPr/>
          <p:nvPr/>
        </p:nvSpPr>
        <p:spPr>
          <a:xfrm>
            <a:off x="291402" y="1616002"/>
            <a:ext cx="8492380" cy="6657207"/>
          </a:xfrm>
          <a:prstGeom prst="rect">
            <a:avLst/>
          </a:prstGeom>
        </p:spPr>
        <p:txBody>
          <a:bodyPr wrap="square">
            <a:spAutoFit/>
          </a:bodyPr>
          <a:lstStyle/>
          <a:p>
            <a:pPr lvl="0" fontAlgn="t">
              <a:lnSpc>
                <a:spcPct val="150000"/>
              </a:lnSpc>
              <a:spcBef>
                <a:spcPct val="0"/>
              </a:spcBef>
              <a:spcAft>
                <a:spcPct val="0"/>
              </a:spcAft>
              <a:defRPr/>
            </a:pPr>
            <a:r>
              <a:rPr lang="en-US" b="1" dirty="0">
                <a:latin typeface="Arial" panose="020B0604020202020204" pitchFamily="34" charset="0"/>
                <a:cs typeface="Arial" panose="020B0604020202020204" pitchFamily="34" charset="0"/>
              </a:rPr>
              <a:t>Programme 3: Judicial Education and Support  </a:t>
            </a:r>
            <a:r>
              <a:rPr lang="en-ZA" dirty="0">
                <a:latin typeface="Arial" panose="020B0604020202020204" pitchFamily="34" charset="0"/>
                <a:cs typeface="Arial" panose="020B0604020202020204" pitchFamily="34" charset="0"/>
              </a:rPr>
              <a:t>had a total of 5 planned annual targets, of which all targets translating to 100% were achieved.  </a:t>
            </a:r>
          </a:p>
          <a:p>
            <a:pPr marL="285750" lvl="0" indent="-285750" fontAlgn="t">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fontAlgn="t">
              <a:lnSpc>
                <a:spcPct val="150000"/>
              </a:lnSpc>
              <a:spcBef>
                <a:spcPct val="0"/>
              </a:spcBef>
              <a:spcAft>
                <a:spcPct val="0"/>
              </a:spcAft>
              <a:defRPr/>
            </a:pPr>
            <a:r>
              <a:rPr lang="en-ZA" b="1" dirty="0">
                <a:solidFill>
                  <a:srgbClr val="002060"/>
                </a:solidFill>
                <a:latin typeface="Arial" panose="020B0604020202020204" pitchFamily="34" charset="0"/>
                <a:cs typeface="Arial" panose="020B0604020202020204" pitchFamily="34" charset="0"/>
              </a:rPr>
              <a:t>Performance per sub-programmes:</a:t>
            </a:r>
          </a:p>
          <a:p>
            <a:pPr marL="342900" indent="-342900" fontAlgn="t">
              <a:lnSpc>
                <a:spcPct val="150000"/>
              </a:lnSpc>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South African Judicial Education Institute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achieved 100% (2 of 2) of its annual targets;</a:t>
            </a:r>
          </a:p>
          <a:p>
            <a:pPr marL="342900" indent="-342900"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342900" indent="-342900" fontAlgn="t">
              <a:lnSpc>
                <a:spcPct val="150000"/>
              </a:lnSpc>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Judicial Policy, Research</a:t>
            </a:r>
            <a:r>
              <a:rPr lang="en-US" b="1" dirty="0">
                <a:latin typeface="Arial" panose="020B0604020202020204" pitchFamily="34" charset="0"/>
                <a:cs typeface="Arial" panose="020B0604020202020204" pitchFamily="34" charset="0"/>
              </a:rPr>
              <a:t> and Support </a:t>
            </a:r>
            <a:r>
              <a:rPr lang="en-ZA" dirty="0">
                <a:latin typeface="Arial" panose="020B0604020202020204" pitchFamily="34" charset="0"/>
                <a:cs typeface="Arial" panose="020B0604020202020204" pitchFamily="34" charset="0"/>
              </a:rPr>
              <a:t>achieved 100% (1 of 1) of its annual target; and </a:t>
            </a:r>
          </a:p>
          <a:p>
            <a:pPr marL="342900" indent="-342900" fontAlgn="t">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marL="342900" indent="-342900" fontAlgn="t">
              <a:spcBef>
                <a:spcPct val="0"/>
              </a:spcBef>
              <a:spcAft>
                <a:spcPct val="0"/>
              </a:spcAft>
              <a:buFont typeface="Wingdings" panose="05000000000000000000" pitchFamily="2" charset="2"/>
              <a:buChar char="q"/>
              <a:defRPr/>
            </a:pPr>
            <a:r>
              <a:rPr lang="en-ZA" b="1" dirty="0">
                <a:latin typeface="Arial" panose="020B0604020202020204" pitchFamily="34" charset="0"/>
                <a:cs typeface="Arial" panose="020B0604020202020204" pitchFamily="34" charset="0"/>
              </a:rPr>
              <a:t>Judicial Services Commission achieved </a:t>
            </a:r>
            <a:r>
              <a:rPr lang="en-ZA" dirty="0">
                <a:latin typeface="Arial" panose="020B0604020202020204" pitchFamily="34" charset="0"/>
                <a:cs typeface="Arial" panose="020B0604020202020204" pitchFamily="34" charset="0"/>
              </a:rPr>
              <a:t>100% (1 of 1) of its annual target.</a:t>
            </a:r>
          </a:p>
          <a:p>
            <a:pPr marL="342900" indent="-342900"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342900" indent="-342900" fontAlgn="t">
              <a:spcBef>
                <a:spcPct val="0"/>
              </a:spcBef>
              <a:spcAft>
                <a:spcPct val="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There was 1, </a:t>
            </a:r>
            <a:r>
              <a:rPr lang="en-ZA" b="1" dirty="0">
                <a:latin typeface="Arial" panose="020B0604020202020204" pitchFamily="34" charset="0"/>
                <a:cs typeface="Arial" panose="020B0604020202020204" pitchFamily="34" charset="0"/>
              </a:rPr>
              <a:t>COVID-19</a:t>
            </a:r>
            <a:r>
              <a:rPr lang="en-ZA" dirty="0">
                <a:latin typeface="Arial" panose="020B0604020202020204" pitchFamily="34" charset="0"/>
                <a:cs typeface="Arial" panose="020B0604020202020204" pitchFamily="34" charset="0"/>
              </a:rPr>
              <a:t> Related Indicator and Target and 100% (1 of 1)</a:t>
            </a:r>
            <a:r>
              <a:rPr lang="en-US" dirty="0">
                <a:latin typeface="Arial" panose="020B0604020202020204" pitchFamily="34" charset="0"/>
                <a:cs typeface="Arial" panose="020B0604020202020204" pitchFamily="34" charset="0"/>
              </a:rPr>
              <a:t> was achieved. </a:t>
            </a:r>
          </a:p>
          <a:p>
            <a:pPr marL="342900" indent="-342900"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342900" indent="-342900"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342900" indent="-342900" fontAlgn="t">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marL="342900" indent="-342900" fontAlgn="t">
              <a:lnSpc>
                <a:spcPct val="160000"/>
              </a:lnSpc>
              <a:spcBef>
                <a:spcPct val="0"/>
              </a:spcBef>
              <a:spcAft>
                <a:spcPct val="0"/>
              </a:spcAft>
              <a:buFont typeface="Wingdings" panose="05000000000000000000" pitchFamily="2" charset="2"/>
              <a:buChar char="•"/>
              <a:defRPr/>
            </a:pPr>
            <a:endParaRPr lang="en-ZA" dirty="0">
              <a:latin typeface="Arial" panose="020B0604020202020204" pitchFamily="34" charset="0"/>
              <a:cs typeface="Arial" panose="020B0604020202020204" pitchFamily="34" charset="0"/>
            </a:endParaRPr>
          </a:p>
          <a:p>
            <a:pPr marL="342900" indent="-342900" fontAlgn="t">
              <a:lnSpc>
                <a:spcPct val="160000"/>
              </a:lnSpc>
              <a:spcBef>
                <a:spcPct val="0"/>
              </a:spcBef>
              <a:spcAft>
                <a:spcPct val="0"/>
              </a:spcAft>
              <a:buFont typeface="Wingdings" panose="05000000000000000000" pitchFamily="2" charset="2"/>
              <a:buChar char="•"/>
              <a:defRP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1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12" name="Table 11"/>
          <p:cNvGraphicFramePr>
            <a:graphicFrameLocks noGrp="1"/>
          </p:cNvGraphicFramePr>
          <p:nvPr>
            <p:extLst>
              <p:ext uri="{D42A27DB-BD31-4B8C-83A1-F6EECF244321}">
                <p14:modId xmlns:p14="http://schemas.microsoft.com/office/powerpoint/2010/main" val="4206656292"/>
              </p:ext>
            </p:extLst>
          </p:nvPr>
        </p:nvGraphicFramePr>
        <p:xfrm>
          <a:off x="303806" y="1256576"/>
          <a:ext cx="8313536" cy="4176310"/>
        </p:xfrm>
        <a:graphic>
          <a:graphicData uri="http://schemas.openxmlformats.org/drawingml/2006/table">
            <a:tbl>
              <a:tblPr firstRow="1" bandRow="1">
                <a:tableStyleId>{5C22544A-7EE6-4342-B048-85BDC9FD1C3A}</a:tableStyleId>
              </a:tblPr>
              <a:tblGrid>
                <a:gridCol w="1141918">
                  <a:extLst>
                    <a:ext uri="{9D8B030D-6E8A-4147-A177-3AD203B41FA5}">
                      <a16:colId xmlns:a16="http://schemas.microsoft.com/office/drawing/2014/main" val="4004910048"/>
                    </a:ext>
                  </a:extLst>
                </a:gridCol>
                <a:gridCol w="1141918">
                  <a:extLst>
                    <a:ext uri="{9D8B030D-6E8A-4147-A177-3AD203B41FA5}">
                      <a16:colId xmlns:a16="http://schemas.microsoft.com/office/drawing/2014/main" val="3366397991"/>
                    </a:ext>
                  </a:extLst>
                </a:gridCol>
                <a:gridCol w="1015964">
                  <a:extLst>
                    <a:ext uri="{9D8B030D-6E8A-4147-A177-3AD203B41FA5}">
                      <a16:colId xmlns:a16="http://schemas.microsoft.com/office/drawing/2014/main" val="213691892"/>
                    </a:ext>
                  </a:extLst>
                </a:gridCol>
                <a:gridCol w="1175508">
                  <a:extLst>
                    <a:ext uri="{9D8B030D-6E8A-4147-A177-3AD203B41FA5}">
                      <a16:colId xmlns:a16="http://schemas.microsoft.com/office/drawing/2014/main" val="20002"/>
                    </a:ext>
                  </a:extLst>
                </a:gridCol>
                <a:gridCol w="1080830">
                  <a:extLst>
                    <a:ext uri="{9D8B030D-6E8A-4147-A177-3AD203B41FA5}">
                      <a16:colId xmlns:a16="http://schemas.microsoft.com/office/drawing/2014/main" val="20003"/>
                    </a:ext>
                  </a:extLst>
                </a:gridCol>
                <a:gridCol w="1027276">
                  <a:extLst>
                    <a:ext uri="{9D8B030D-6E8A-4147-A177-3AD203B41FA5}">
                      <a16:colId xmlns:a16="http://schemas.microsoft.com/office/drawing/2014/main" val="20004"/>
                    </a:ext>
                  </a:extLst>
                </a:gridCol>
                <a:gridCol w="1083754">
                  <a:extLst>
                    <a:ext uri="{9D8B030D-6E8A-4147-A177-3AD203B41FA5}">
                      <a16:colId xmlns:a16="http://schemas.microsoft.com/office/drawing/2014/main" val="20005"/>
                    </a:ext>
                  </a:extLst>
                </a:gridCol>
                <a:gridCol w="646368">
                  <a:extLst>
                    <a:ext uri="{9D8B030D-6E8A-4147-A177-3AD203B41FA5}">
                      <a16:colId xmlns:a16="http://schemas.microsoft.com/office/drawing/2014/main" val="1987055818"/>
                    </a:ext>
                  </a:extLst>
                </a:gridCol>
              </a:tblGrid>
              <a:tr h="1107413">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Target for 2020/21 FY as per Annual Performance Plan (APP)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rPr>
                        <a:t>2020/21 FY Actual Output</a:t>
                      </a:r>
                      <a:endParaRPr lang="en-US"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050" dirty="0"/>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45861">
                <a:tc rowSpan="5">
                  <a:txBody>
                    <a:bodyPr/>
                    <a:lstStyle/>
                    <a:p>
                      <a:pPr marL="0" marR="0" algn="l">
                        <a:lnSpc>
                          <a:spcPct val="107000"/>
                        </a:lnSpc>
                        <a:spcBef>
                          <a:spcPts val="0"/>
                        </a:spcBef>
                        <a:spcAft>
                          <a:spcPts val="0"/>
                        </a:spcAft>
                      </a:pPr>
                      <a:r>
                        <a:rPr lang="en-US" sz="1050" b="0" dirty="0">
                          <a:effectLst/>
                          <a:latin typeface="Arial Narrow" panose="020B0606020202030204" pitchFamily="34" charset="0"/>
                          <a:ea typeface="Calibri" panose="020F0502020204030204" pitchFamily="34" charset="0"/>
                          <a:cs typeface="Times New Roman" panose="02020603050405020304" pitchFamily="18" charset="0"/>
                        </a:rPr>
                        <a:t>Enhanced Judicial performance </a:t>
                      </a:r>
                    </a:p>
                  </a:txBody>
                  <a:tcPr marL="68580" marR="68580" marT="0" marB="0"/>
                </a:tc>
                <a:tc gridSpan="7">
                  <a:txBody>
                    <a:bodyPr/>
                    <a:lstStyle/>
                    <a:p>
                      <a:pPr marL="0" marR="0" algn="ctr">
                        <a:lnSpc>
                          <a:spcPct val="107000"/>
                        </a:lnSpc>
                        <a:spcBef>
                          <a:spcPts val="0"/>
                        </a:spcBef>
                        <a:spcAft>
                          <a:spcPts val="0"/>
                        </a:spcAft>
                      </a:pP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Sub-</a:t>
                      </a:r>
                      <a:r>
                        <a:rPr lang="en-US" sz="1050" b="1" dirty="0" err="1">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 SAJEI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6931653"/>
                  </a:ext>
                </a:extLst>
              </a:tr>
              <a:tr h="901700">
                <a:tc vMerge="1">
                  <a:txBody>
                    <a:bodyPr/>
                    <a:lstStyle/>
                    <a:p>
                      <a:pPr marL="0" marR="0">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Number of Judicial education courses conducted</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23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050" dirty="0">
                          <a:effectLst/>
                          <a:latin typeface="Arial Narrow" panose="020B0606020202030204" pitchFamily="34" charset="0"/>
                          <a:ea typeface="Calibri" panose="020F0502020204030204" pitchFamily="34" charset="0"/>
                          <a:cs typeface="Times New Roman" panose="02020603050405020304" pitchFamily="18" charset="0"/>
                        </a:rPr>
                        <a:t>Additional </a:t>
                      </a:r>
                      <a:r>
                        <a:rPr lang="en-GB" sz="1050" dirty="0" err="1">
                          <a:effectLst/>
                          <a:latin typeface="Arial Narrow" panose="020B0606020202030204" pitchFamily="34" charset="0"/>
                          <a:ea typeface="Calibri" panose="020F0502020204030204" pitchFamily="34" charset="0"/>
                          <a:cs typeface="Times New Roman" panose="02020603050405020304" pitchFamily="18" charset="0"/>
                        </a:rPr>
                        <a:t>adhoc</a:t>
                      </a:r>
                      <a:r>
                        <a:rPr lang="en-GB" sz="1050" dirty="0">
                          <a:effectLst/>
                          <a:latin typeface="Arial Narrow" panose="020B0606020202030204" pitchFamily="34" charset="0"/>
                          <a:ea typeface="Calibri" panose="020F0502020204030204" pitchFamily="34" charset="0"/>
                          <a:cs typeface="Times New Roman" panose="02020603050405020304" pitchFamily="18" charset="0"/>
                        </a:rPr>
                        <a:t> training programmes were requested for Judicial Officers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340635935"/>
                  </a:ext>
                </a:extLst>
              </a:tr>
              <a:tr h="1015069">
                <a:tc vMerge="1">
                  <a:txBody>
                    <a:bodyPr/>
                    <a:lstStyle/>
                    <a:p>
                      <a:pPr marL="0" marR="0">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Number of research monographs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on judicial education produced</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per year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830051030"/>
                  </a:ext>
                </a:extLst>
              </a:tr>
              <a:tr h="221483">
                <a:tc vMerge="1">
                  <a:txBody>
                    <a:bodyPr/>
                    <a:lstStyle/>
                    <a:p>
                      <a:pPr marL="0" marR="0" algn="ctr">
                        <a:lnSpc>
                          <a:spcPct val="107000"/>
                        </a:lnSpc>
                        <a:spcBef>
                          <a:spcPts val="0"/>
                        </a:spcBef>
                        <a:spcAft>
                          <a:spcPts val="0"/>
                        </a:spcAft>
                      </a:pP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gridSpan="7">
                  <a:txBody>
                    <a:bodyPr/>
                    <a:lstStyle/>
                    <a:p>
                      <a:pPr marL="0" marR="0" algn="ctr">
                        <a:lnSpc>
                          <a:spcPct val="107000"/>
                        </a:lnSpc>
                        <a:spcBef>
                          <a:spcPts val="0"/>
                        </a:spcBef>
                        <a:spcAft>
                          <a:spcPts val="0"/>
                        </a:spcAft>
                      </a:pP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Sub-Programme: </a:t>
                      </a:r>
                      <a:r>
                        <a:rPr lang="en-US" sz="1050" b="1">
                          <a:effectLst/>
                          <a:latin typeface="Arial Narrow" panose="020B0606020202030204" pitchFamily="34" charset="0"/>
                          <a:ea typeface="Calibri" panose="020F0502020204030204" pitchFamily="34" charset="0"/>
                          <a:cs typeface="Times New Roman" panose="02020603050405020304" pitchFamily="18" charset="0"/>
                        </a:rPr>
                        <a:t>Judicial Policy, </a:t>
                      </a:r>
                      <a:r>
                        <a:rPr lang="en-US" sz="1050" b="1" dirty="0">
                          <a:effectLst/>
                          <a:latin typeface="Arial Narrow" panose="020B0606020202030204" pitchFamily="34" charset="0"/>
                          <a:ea typeface="Calibri" panose="020F0502020204030204" pitchFamily="34" charset="0"/>
                          <a:cs typeface="Times New Roman" panose="02020603050405020304" pitchFamily="18" charset="0"/>
                        </a:rPr>
                        <a:t>Research and Support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3727020"/>
                  </a:ext>
                </a:extLst>
              </a:tr>
              <a:tr h="609042">
                <a:tc vMerge="1">
                  <a:txBody>
                    <a:bodyPr/>
                    <a:lstStyle/>
                    <a:p>
                      <a:pPr marL="0" marR="0">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Number of monitoring reports on litigation produced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387086529"/>
                  </a:ext>
                </a:extLst>
              </a:tr>
            </a:tbl>
          </a:graphicData>
        </a:graphic>
      </p:graphicFrame>
      <p:sp>
        <p:nvSpPr>
          <p:cNvPr id="6" name="Rectangle 5"/>
          <p:cNvSpPr/>
          <p:nvPr/>
        </p:nvSpPr>
        <p:spPr>
          <a:xfrm>
            <a:off x="501998" y="334297"/>
            <a:ext cx="7493685" cy="73736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3 - JUDICIAL EDUCATION AND SUPPORT </a:t>
            </a:r>
          </a:p>
        </p:txBody>
      </p:sp>
    </p:spTree>
    <p:extLst>
      <p:ext uri="{BB962C8B-B14F-4D97-AF65-F5344CB8AC3E}">
        <p14:creationId xmlns:p14="http://schemas.microsoft.com/office/powerpoint/2010/main" val="388640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12" name="Table 11"/>
          <p:cNvGraphicFramePr>
            <a:graphicFrameLocks noGrp="1"/>
          </p:cNvGraphicFramePr>
          <p:nvPr>
            <p:extLst>
              <p:ext uri="{D42A27DB-BD31-4B8C-83A1-F6EECF244321}">
                <p14:modId xmlns:p14="http://schemas.microsoft.com/office/powerpoint/2010/main" val="3801552544"/>
              </p:ext>
            </p:extLst>
          </p:nvPr>
        </p:nvGraphicFramePr>
        <p:xfrm>
          <a:off x="303806" y="1425679"/>
          <a:ext cx="8594389" cy="3876572"/>
        </p:xfrm>
        <a:graphic>
          <a:graphicData uri="http://schemas.openxmlformats.org/drawingml/2006/table">
            <a:tbl>
              <a:tblPr firstRow="1" bandRow="1">
                <a:tableStyleId>{5C22544A-7EE6-4342-B048-85BDC9FD1C3A}</a:tableStyleId>
              </a:tblPr>
              <a:tblGrid>
                <a:gridCol w="1181589">
                  <a:extLst>
                    <a:ext uri="{9D8B030D-6E8A-4147-A177-3AD203B41FA5}">
                      <a16:colId xmlns:a16="http://schemas.microsoft.com/office/drawing/2014/main" val="2141578313"/>
                    </a:ext>
                  </a:extLst>
                </a:gridCol>
                <a:gridCol w="1181589">
                  <a:extLst>
                    <a:ext uri="{9D8B030D-6E8A-4147-A177-3AD203B41FA5}">
                      <a16:colId xmlns:a16="http://schemas.microsoft.com/office/drawing/2014/main" val="3366397991"/>
                    </a:ext>
                  </a:extLst>
                </a:gridCol>
                <a:gridCol w="1128714">
                  <a:extLst>
                    <a:ext uri="{9D8B030D-6E8A-4147-A177-3AD203B41FA5}">
                      <a16:colId xmlns:a16="http://schemas.microsoft.com/office/drawing/2014/main" val="213691892"/>
                    </a:ext>
                  </a:extLst>
                </a:gridCol>
                <a:gridCol w="1262269">
                  <a:extLst>
                    <a:ext uri="{9D8B030D-6E8A-4147-A177-3AD203B41FA5}">
                      <a16:colId xmlns:a16="http://schemas.microsoft.com/office/drawing/2014/main" val="20002"/>
                    </a:ext>
                  </a:extLst>
                </a:gridCol>
                <a:gridCol w="1142639">
                  <a:extLst>
                    <a:ext uri="{9D8B030D-6E8A-4147-A177-3AD203B41FA5}">
                      <a16:colId xmlns:a16="http://schemas.microsoft.com/office/drawing/2014/main" val="20003"/>
                    </a:ext>
                  </a:extLst>
                </a:gridCol>
                <a:gridCol w="907363">
                  <a:extLst>
                    <a:ext uri="{9D8B030D-6E8A-4147-A177-3AD203B41FA5}">
                      <a16:colId xmlns:a16="http://schemas.microsoft.com/office/drawing/2014/main" val="1451036907"/>
                    </a:ext>
                  </a:extLst>
                </a:gridCol>
                <a:gridCol w="1121404">
                  <a:extLst>
                    <a:ext uri="{9D8B030D-6E8A-4147-A177-3AD203B41FA5}">
                      <a16:colId xmlns:a16="http://schemas.microsoft.com/office/drawing/2014/main" val="20005"/>
                    </a:ext>
                  </a:extLst>
                </a:gridCol>
                <a:gridCol w="668822">
                  <a:extLst>
                    <a:ext uri="{9D8B030D-6E8A-4147-A177-3AD203B41FA5}">
                      <a16:colId xmlns:a16="http://schemas.microsoft.com/office/drawing/2014/main" val="1987055818"/>
                    </a:ext>
                  </a:extLst>
                </a:gridCol>
              </a:tblGrid>
              <a:tr h="1042756">
                <a:tc>
                  <a:txBody>
                    <a:bodyPr/>
                    <a:lstStyle/>
                    <a:p>
                      <a:pPr marL="0" marR="0">
                        <a:lnSpc>
                          <a:spcPct val="107000"/>
                        </a:lnSpc>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Outcome </a:t>
                      </a: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Target for 2020/21 FY as per Annual Performance Plan (APP)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rPr>
                        <a:t>2020/21 FY Actual Output</a:t>
                      </a:r>
                      <a:endParaRPr lang="en-US" sz="1050" b="1" kern="1200" dirty="0">
                        <a:solidFill>
                          <a:schemeClr val="lt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430126"/>
                  </a:ext>
                </a:extLst>
              </a:tr>
              <a:tr h="208551">
                <a:tc rowSpan="4">
                  <a:txBody>
                    <a:bodyPr/>
                    <a:lstStyle/>
                    <a:p>
                      <a:pPr marL="0" marR="0" algn="l">
                        <a:lnSpc>
                          <a:spcPct val="107000"/>
                        </a:lnSpc>
                        <a:spcBef>
                          <a:spcPts val="0"/>
                        </a:spcBef>
                        <a:spcAft>
                          <a:spcPts val="0"/>
                        </a:spcAft>
                      </a:pPr>
                      <a:r>
                        <a:rPr lang="en-US" sz="1050" b="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Enhanced Judicial performance </a:t>
                      </a:r>
                    </a:p>
                  </a:txBody>
                  <a:tcPr marL="68580" marR="68580" marT="0" marB="0"/>
                </a:tc>
                <a:tc gridSpan="7">
                  <a:txBody>
                    <a:bodyPr/>
                    <a:lstStyle/>
                    <a:p>
                      <a:pPr marL="0" marR="0" algn="ctr">
                        <a:lnSpc>
                          <a:spcPct val="107000"/>
                        </a:lnSpc>
                        <a:spcBef>
                          <a:spcPts val="0"/>
                        </a:spcBef>
                        <a:spcAft>
                          <a:spcPts val="0"/>
                        </a:spcAft>
                      </a:pPr>
                      <a:r>
                        <a:rPr lang="en-ZA"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Judicial Service Commission </a:t>
                      </a:r>
                      <a:endParaRPr lang="en-US" sz="105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8473073"/>
                  </a:ext>
                </a:extLst>
              </a:tr>
              <a:tr h="751153">
                <a:tc vMerge="1">
                  <a:txBody>
                    <a:bodyPr/>
                    <a:lstStyle/>
                    <a:p>
                      <a:pPr marL="0" marR="0">
                        <a:lnSpc>
                          <a:spcPct val="107000"/>
                        </a:lnSpc>
                        <a:spcBef>
                          <a:spcPts val="0"/>
                        </a:spcBef>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Number of reports on judicial appointments and judicial complaints produced</a:t>
                      </a: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050"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42451188"/>
                  </a:ext>
                </a:extLst>
              </a:tr>
              <a:tr h="268937">
                <a:tc vMerge="1">
                  <a:txBody>
                    <a:bodyPr/>
                    <a:lstStyle/>
                    <a:p>
                      <a:pPr marL="0" marR="0" indent="0" algn="ctr" defTabSz="457200" rtl="0" eaLnBrk="1" fontAlgn="auto" latinLnBrk="0" hangingPunct="1">
                        <a:lnSpc>
                          <a:spcPct val="107000"/>
                        </a:lnSpc>
                        <a:spcBef>
                          <a:spcPts val="0"/>
                        </a:spcBef>
                        <a:spcAft>
                          <a:spcPts val="0"/>
                        </a:spcAft>
                        <a:buClrTx/>
                        <a:buSzTx/>
                        <a:buFontTx/>
                        <a:buNone/>
                        <a:tabLst/>
                        <a:defRPr/>
                      </a:pPr>
                      <a:endParaRPr lang="en-ZA"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gridSpan="7">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050" b="1" dirty="0">
                          <a:effectLst/>
                          <a:latin typeface="Arial Narrow" panose="020B0606020202030204" pitchFamily="34" charset="0"/>
                          <a:ea typeface="Calibri" panose="020F0502020204030204" pitchFamily="34" charset="0"/>
                          <a:cs typeface="Times New Roman" panose="02020603050405020304" pitchFamily="18" charset="0"/>
                        </a:rPr>
                        <a:t>COVID-19 Related Indicators and Targets</a:t>
                      </a:r>
                      <a:endParaRPr lang="en-ZA" sz="105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07000"/>
                        </a:lnSpc>
                        <a:spcBef>
                          <a:spcPts val="0"/>
                        </a:spcBef>
                        <a:spcAft>
                          <a:spcPts val="0"/>
                        </a:spcAft>
                      </a:pPr>
                      <a:endParaRPr lang="en-US" sz="1100"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137467217"/>
                  </a:ext>
                </a:extLst>
              </a:tr>
              <a:tr h="1605175">
                <a:tc vMerge="1">
                  <a:txBody>
                    <a:bodyPr/>
                    <a:lstStyle/>
                    <a:p>
                      <a:pPr marL="0" marR="0" algn="l" defTabSz="457200" rtl="0" eaLnBrk="1" latinLnBrk="0" hangingPunct="1">
                        <a:lnSpc>
                          <a:spcPct val="107000"/>
                        </a:lnSpc>
                        <a:spcBef>
                          <a:spcPts val="0"/>
                        </a:spcBef>
                        <a:spcAft>
                          <a:spcPts val="0"/>
                        </a:spcAft>
                      </a:pPr>
                      <a:endPar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ZA" sz="105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Percentage of planned judicial education courses conducted through virtual platforms</a:t>
                      </a:r>
                    </a:p>
                  </a:txBody>
                  <a:tcPr marL="68580" marR="68580" marT="0" marB="0"/>
                </a:tc>
                <a:tc>
                  <a:txBody>
                    <a:bodyPr/>
                    <a:lstStyle/>
                    <a:p>
                      <a:pPr marL="0" marR="0" algn="ctr">
                        <a:spcBef>
                          <a:spcPts val="0"/>
                        </a:spcBef>
                        <a:spcAft>
                          <a:spcPts val="0"/>
                        </a:spcAft>
                      </a:pPr>
                      <a:r>
                        <a:rPr lang="en-GB" sz="1050">
                          <a:effectLst/>
                          <a:latin typeface="Arial Narrow" panose="020B0606020202030204" pitchFamily="34" charset="0"/>
                          <a:ea typeface="Times New Roman" panose="02020603050405020304" pitchFamily="18" charset="0"/>
                          <a:cs typeface="Times New Roman" panose="02020603050405020304" pitchFamily="18" charset="0"/>
                        </a:rPr>
                        <a:t>75%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GB" sz="1050">
                          <a:effectLst/>
                          <a:latin typeface="Arial Narrow" panose="020B0606020202030204" pitchFamily="34" charset="0"/>
                          <a:ea typeface="Times New Roman" panose="02020603050405020304" pitchFamily="18" charset="0"/>
                          <a:cs typeface="Times New Roman" panose="02020603050405020304" pitchFamily="18" charset="0"/>
                        </a:rPr>
                        <a:t>(75 / 100)</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050" dirty="0">
                          <a:effectLst/>
                          <a:latin typeface="Arial Narrow" panose="020B0606020202030204" pitchFamily="34" charset="0"/>
                          <a:ea typeface="Times New Roman" panose="02020603050405020304" pitchFamily="18" charset="0"/>
                          <a:cs typeface="Times New Roman" panose="02020603050405020304" pitchFamily="18" charset="0"/>
                        </a:rPr>
                        <a:t>121%</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GB" sz="1050" dirty="0">
                          <a:effectLst/>
                          <a:latin typeface="Arial Narrow" panose="020B0606020202030204" pitchFamily="34" charset="0"/>
                          <a:ea typeface="Times New Roman" panose="02020603050405020304" pitchFamily="18" charset="0"/>
                          <a:cs typeface="Times New Roman" panose="02020603050405020304" pitchFamily="18" charset="0"/>
                        </a:rPr>
                        <a:t>(121 / 100)</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46%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050" dirty="0">
                          <a:effectLst/>
                          <a:latin typeface="Arial Narrow" panose="020B0606020202030204" pitchFamily="34" charset="0"/>
                          <a:ea typeface="Calibri" panose="020F0502020204030204" pitchFamily="34" charset="0"/>
                          <a:cs typeface="Times New Roman" panose="02020603050405020304" pitchFamily="18" charset="0"/>
                        </a:rPr>
                        <a:t>Additional </a:t>
                      </a:r>
                      <a:r>
                        <a:rPr lang="en-GB" sz="1050" dirty="0" err="1">
                          <a:effectLst/>
                          <a:latin typeface="Arial Narrow" panose="020B0606020202030204" pitchFamily="34" charset="0"/>
                          <a:ea typeface="Calibri" panose="020F0502020204030204" pitchFamily="34" charset="0"/>
                          <a:cs typeface="Times New Roman" panose="02020603050405020304" pitchFamily="18" charset="0"/>
                        </a:rPr>
                        <a:t>adhoc</a:t>
                      </a:r>
                      <a:r>
                        <a:rPr lang="en-GB" sz="1050" dirty="0">
                          <a:effectLst/>
                          <a:latin typeface="Arial Narrow" panose="020B0606020202030204" pitchFamily="34" charset="0"/>
                          <a:ea typeface="Calibri" panose="020F0502020204030204" pitchFamily="34" charset="0"/>
                          <a:cs typeface="Times New Roman" panose="02020603050405020304" pitchFamily="18" charset="0"/>
                        </a:rPr>
                        <a:t> training programmes were requested for Judicial Officers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188016070"/>
                  </a:ext>
                </a:extLst>
              </a:tr>
            </a:tbl>
          </a:graphicData>
        </a:graphic>
      </p:graphicFrame>
      <p:sp>
        <p:nvSpPr>
          <p:cNvPr id="6" name="Rectangle 5"/>
          <p:cNvSpPr/>
          <p:nvPr/>
        </p:nvSpPr>
        <p:spPr>
          <a:xfrm>
            <a:off x="698090" y="431399"/>
            <a:ext cx="7300398" cy="72514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3: </a:t>
            </a:r>
            <a:r>
              <a:rPr lang="en-ZA" sz="2300" b="1" dirty="0">
                <a:latin typeface="Arial" panose="020B0604020202020204" pitchFamily="34" charset="0"/>
                <a:cs typeface="Arial" panose="020B0604020202020204" pitchFamily="34" charset="0"/>
              </a:rPr>
              <a:t>JUDICIAL EDUCATION AND SUPPORT (CONT…)</a:t>
            </a:r>
            <a:endParaRPr lang="en-US" sz="2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68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39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66529557"/>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C: </a:t>
                      </a:r>
                    </a:p>
                    <a:p>
                      <a:pPr algn="ctr"/>
                      <a:r>
                        <a:rPr lang="en-US" sz="3200" b="1" dirty="0">
                          <a:solidFill>
                            <a:schemeClr val="tx1"/>
                          </a:solidFill>
                        </a:rPr>
                        <a:t>AGSA AUDIT OUTCOMES</a:t>
                      </a: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181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83887168"/>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A: </a:t>
                      </a:r>
                    </a:p>
                    <a:p>
                      <a:pPr algn="ctr"/>
                      <a:r>
                        <a:rPr lang="en-US" sz="3200" b="1" dirty="0">
                          <a:solidFill>
                            <a:schemeClr val="tx1"/>
                          </a:solidFill>
                        </a:rPr>
                        <a:t>INTRODUCTION</a:t>
                      </a: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28104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40</a:t>
            </a:fld>
            <a:endParaRPr lang="en-US"/>
          </a:p>
        </p:txBody>
      </p:sp>
      <p:sp>
        <p:nvSpPr>
          <p:cNvPr id="3" name="Subtitle 2"/>
          <p:cNvSpPr txBox="1">
            <a:spLocks/>
          </p:cNvSpPr>
          <p:nvPr/>
        </p:nvSpPr>
        <p:spPr>
          <a:xfrm>
            <a:off x="377688" y="455767"/>
            <a:ext cx="7652377" cy="69287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AGSA AUDIT COVERAGE SCOPE AND 2020/21 OUTCOME</a:t>
            </a:r>
          </a:p>
        </p:txBody>
      </p:sp>
      <p:sp>
        <p:nvSpPr>
          <p:cNvPr id="4" name="Subtitle 2"/>
          <p:cNvSpPr txBox="1">
            <a:spLocks/>
          </p:cNvSpPr>
          <p:nvPr/>
        </p:nvSpPr>
        <p:spPr>
          <a:xfrm>
            <a:off x="377688" y="1559500"/>
            <a:ext cx="8302486" cy="7222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latin typeface="Avenir Black"/>
                <a:cs typeface="Avenir Black"/>
              </a:rPr>
              <a:t>AGSA focus areas and Audit Outcome for the 2020/21 FY:</a:t>
            </a:r>
            <a:r>
              <a:rPr lang="en-US" sz="1600" b="1" dirty="0">
                <a:latin typeface="Avenir Black"/>
                <a:cs typeface="Avenir Black"/>
              </a:rPr>
              <a:t> </a:t>
            </a:r>
          </a:p>
        </p:txBody>
      </p:sp>
      <p:graphicFrame>
        <p:nvGraphicFramePr>
          <p:cNvPr id="5" name="Table 4"/>
          <p:cNvGraphicFramePr>
            <a:graphicFrameLocks noGrp="1"/>
          </p:cNvGraphicFramePr>
          <p:nvPr>
            <p:extLst>
              <p:ext uri="{D42A27DB-BD31-4B8C-83A1-F6EECF244321}">
                <p14:modId xmlns:p14="http://schemas.microsoft.com/office/powerpoint/2010/main" val="1239047170"/>
              </p:ext>
            </p:extLst>
          </p:nvPr>
        </p:nvGraphicFramePr>
        <p:xfrm>
          <a:off x="439575" y="2124445"/>
          <a:ext cx="8302486" cy="3686420"/>
        </p:xfrm>
        <a:graphic>
          <a:graphicData uri="http://schemas.openxmlformats.org/drawingml/2006/table">
            <a:tbl>
              <a:tblPr firstRow="1" bandRow="1">
                <a:tableStyleId>{5C22544A-7EE6-4342-B048-85BDC9FD1C3A}</a:tableStyleId>
              </a:tblPr>
              <a:tblGrid>
                <a:gridCol w="699975">
                  <a:extLst>
                    <a:ext uri="{9D8B030D-6E8A-4147-A177-3AD203B41FA5}">
                      <a16:colId xmlns:a16="http://schemas.microsoft.com/office/drawing/2014/main" val="20000"/>
                    </a:ext>
                  </a:extLst>
                </a:gridCol>
                <a:gridCol w="3315434">
                  <a:extLst>
                    <a:ext uri="{9D8B030D-6E8A-4147-A177-3AD203B41FA5}">
                      <a16:colId xmlns:a16="http://schemas.microsoft.com/office/drawing/2014/main" val="20001"/>
                    </a:ext>
                  </a:extLst>
                </a:gridCol>
                <a:gridCol w="4287077">
                  <a:extLst>
                    <a:ext uri="{9D8B030D-6E8A-4147-A177-3AD203B41FA5}">
                      <a16:colId xmlns:a16="http://schemas.microsoft.com/office/drawing/2014/main" val="20003"/>
                    </a:ext>
                  </a:extLst>
                </a:gridCol>
              </a:tblGrid>
              <a:tr h="642055">
                <a:tc>
                  <a:txBody>
                    <a:bodyPr/>
                    <a:lstStyle/>
                    <a:p>
                      <a:pPr algn="just"/>
                      <a:r>
                        <a:rPr lang="en-ZA" sz="1800" dirty="0">
                          <a:solidFill>
                            <a:schemeClr val="tx1"/>
                          </a:solidFill>
                          <a:latin typeface="Arial" panose="020B0604020202020204" pitchFamily="34" charset="0"/>
                          <a:cs typeface="Arial" panose="020B0604020202020204" pitchFamily="34" charset="0"/>
                        </a:rPr>
                        <a:t>No</a:t>
                      </a: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Audit  Focus Areas</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Audit</a:t>
                      </a:r>
                      <a:r>
                        <a:rPr lang="en-ZA" sz="1800" baseline="0" dirty="0">
                          <a:solidFill>
                            <a:schemeClr val="tx1"/>
                          </a:solidFill>
                          <a:latin typeface="Arial" panose="020B0604020202020204" pitchFamily="34" charset="0"/>
                          <a:cs typeface="Arial" panose="020B0604020202020204" pitchFamily="34" charset="0"/>
                        </a:rPr>
                        <a:t> Outcome 2020/21</a:t>
                      </a:r>
                      <a:endParaRPr lang="en-ZA" sz="1800" dirty="0">
                        <a:solidFill>
                          <a:schemeClr val="tx1"/>
                        </a:solidFill>
                        <a:latin typeface="Arial" panose="020B0604020202020204" pitchFamily="34" charset="0"/>
                        <a:cs typeface="Arial" panose="020B0604020202020204" pitchFamily="34" charset="0"/>
                      </a:endParaRPr>
                    </a:p>
                    <a:p>
                      <a:pPr algn="just"/>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04958">
                <a:tc>
                  <a:txBody>
                    <a:bodyPr/>
                    <a:lstStyle/>
                    <a:p>
                      <a:pPr algn="ctr"/>
                      <a:r>
                        <a:rPr lang="en-ZA" sz="1800" dirty="0">
                          <a:solidFill>
                            <a:schemeClr val="tx1"/>
                          </a:solidFill>
                          <a:latin typeface="Arial" panose="020B0604020202020204" pitchFamily="34" charset="0"/>
                          <a:cs typeface="Arial" panose="020B0604020202020204" pitchFamily="34" charset="0"/>
                        </a:rPr>
                        <a:t>1</a:t>
                      </a: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Annual Financial</a:t>
                      </a:r>
                      <a:r>
                        <a:rPr lang="en-ZA" sz="1800" baseline="0" dirty="0">
                          <a:solidFill>
                            <a:schemeClr val="tx1"/>
                          </a:solidFill>
                          <a:latin typeface="Arial" panose="020B0604020202020204" pitchFamily="34" charset="0"/>
                          <a:cs typeface="Arial" panose="020B0604020202020204" pitchFamily="34" charset="0"/>
                        </a:rPr>
                        <a:t> Statements</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No material misstatements were identified </a:t>
                      </a:r>
                    </a:p>
                  </a:txBody>
                  <a:tcPr/>
                </a:tc>
                <a:extLst>
                  <a:ext uri="{0D108BD9-81ED-4DB2-BD59-A6C34878D82A}">
                    <a16:rowId xmlns:a16="http://schemas.microsoft.com/office/drawing/2014/main" val="10001"/>
                  </a:ext>
                </a:extLst>
              </a:tr>
              <a:tr h="1225007">
                <a:tc>
                  <a:txBody>
                    <a:bodyPr/>
                    <a:lstStyle/>
                    <a:p>
                      <a:pPr algn="ctr"/>
                      <a:r>
                        <a:rPr lang="en-ZA" sz="1800" dirty="0">
                          <a:solidFill>
                            <a:schemeClr val="tx1"/>
                          </a:solidFill>
                          <a:latin typeface="Arial" panose="020B0604020202020204" pitchFamily="34" charset="0"/>
                          <a:cs typeface="Arial" panose="020B0604020202020204" pitchFamily="34" charset="0"/>
                        </a:rPr>
                        <a:t>2</a:t>
                      </a:r>
                    </a:p>
                  </a:txBody>
                  <a:tcPr/>
                </a:tc>
                <a:tc>
                  <a:txBody>
                    <a:bodyPr/>
                    <a:lstStyle/>
                    <a:p>
                      <a:pPr algn="l"/>
                      <a:r>
                        <a:rPr lang="en-ZA" sz="1800" dirty="0">
                          <a:solidFill>
                            <a:schemeClr val="tx1"/>
                          </a:solidFill>
                          <a:latin typeface="Arial" panose="020B0604020202020204" pitchFamily="34" charset="0"/>
                          <a:cs typeface="Arial" panose="020B0604020202020204" pitchFamily="34" charset="0"/>
                        </a:rPr>
                        <a:t>Performance Information </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Arial" panose="020B0604020202020204" pitchFamily="34" charset="0"/>
                          <a:ea typeface="+mn-ea"/>
                          <a:cs typeface="Arial" panose="020B0604020202020204" pitchFamily="34" charset="0"/>
                        </a:rPr>
                        <a:t>No material findings on the usefulness and reliability of the audited reported performance information</a:t>
                      </a:r>
                      <a:endParaRPr lang="en-ZA" sz="1800" dirty="0">
                        <a:solidFill>
                          <a:schemeClr val="tx1"/>
                        </a:solidFill>
                        <a:latin typeface="Arial" panose="020B0604020202020204" pitchFamily="34" charset="0"/>
                        <a:cs typeface="Arial" panose="020B0604020202020204" pitchFamily="34" charset="0"/>
                      </a:endParaRPr>
                    </a:p>
                    <a:p>
                      <a:pPr algn="just"/>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912394">
                <a:tc>
                  <a:txBody>
                    <a:bodyPr/>
                    <a:lstStyle/>
                    <a:p>
                      <a:pPr algn="ctr"/>
                      <a:r>
                        <a:rPr lang="en-ZA" sz="1800" dirty="0">
                          <a:solidFill>
                            <a:schemeClr val="tx1"/>
                          </a:solidFill>
                          <a:latin typeface="Arial" panose="020B0604020202020204" pitchFamily="34" charset="0"/>
                          <a:cs typeface="Arial" panose="020B0604020202020204" pitchFamily="34" charset="0"/>
                        </a:rPr>
                        <a:t>3</a:t>
                      </a:r>
                    </a:p>
                  </a:txBody>
                  <a:tcPr/>
                </a:tc>
                <a:tc>
                  <a:txBody>
                    <a:bodyPr/>
                    <a:lstStyle/>
                    <a:p>
                      <a:pPr algn="just"/>
                      <a:r>
                        <a:rPr lang="en-ZA" sz="1800" dirty="0">
                          <a:solidFill>
                            <a:schemeClr val="tx1"/>
                          </a:solidFill>
                          <a:latin typeface="Arial" panose="020B0604020202020204" pitchFamily="34" charset="0"/>
                          <a:cs typeface="Arial" panose="020B0604020202020204" pitchFamily="34" charset="0"/>
                        </a:rPr>
                        <a:t>Compliance with Legislation</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No</a:t>
                      </a:r>
                      <a:r>
                        <a:rPr lang="en-ZA" sz="1800" baseline="0" dirty="0">
                          <a:solidFill>
                            <a:schemeClr val="tx1"/>
                          </a:solidFill>
                          <a:latin typeface="Arial" panose="020B0604020202020204" pitchFamily="34" charset="0"/>
                          <a:cs typeface="Arial" panose="020B0604020202020204" pitchFamily="34" charset="0"/>
                        </a:rPr>
                        <a:t> material  non-compliance with key legislation was identified </a:t>
                      </a:r>
                      <a:endParaRPr lang="en-ZA" sz="1800" kern="1200" dirty="0">
                        <a:solidFill>
                          <a:schemeClr val="dk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0318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41</a:t>
            </a:fld>
            <a:endParaRPr lang="en-US"/>
          </a:p>
        </p:txBody>
      </p:sp>
      <p:sp>
        <p:nvSpPr>
          <p:cNvPr id="3" name="Subtitle 2"/>
          <p:cNvSpPr txBox="1">
            <a:spLocks/>
          </p:cNvSpPr>
          <p:nvPr/>
        </p:nvSpPr>
        <p:spPr>
          <a:xfrm>
            <a:off x="415636" y="511285"/>
            <a:ext cx="7618536" cy="63116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0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ZA" sz="2300" dirty="0">
                <a:solidFill>
                  <a:schemeClr val="tx1"/>
                </a:solidFill>
                <a:latin typeface="Arial" panose="020B0604020202020204" pitchFamily="34" charset="0"/>
              </a:rPr>
              <a:t>OCJ PERFORMANCE ENVIRONMENT: AUDIT OUTCOME</a:t>
            </a:r>
            <a:endParaRPr lang="en-US" sz="2300" dirty="0">
              <a:solidFill>
                <a:schemeClr val="tx1"/>
              </a:solidFill>
              <a:cs typeface="Avenir Black"/>
            </a:endParaRPr>
          </a:p>
        </p:txBody>
      </p:sp>
      <p:pic>
        <p:nvPicPr>
          <p:cNvPr id="1026" name="Picture 16217"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245215"/>
            <a:ext cx="8943687" cy="525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294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172442464"/>
              </p:ext>
            </p:extLst>
          </p:nvPr>
        </p:nvGraphicFramePr>
        <p:xfrm>
          <a:off x="808891" y="1236611"/>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D: </a:t>
                      </a:r>
                    </a:p>
                    <a:p>
                      <a:pPr algn="ctr"/>
                      <a:r>
                        <a:rPr lang="en-US" sz="3200" b="1" dirty="0">
                          <a:solidFill>
                            <a:schemeClr val="tx1"/>
                          </a:solidFill>
                        </a:rPr>
                        <a:t>FINANCIAL INFORMATION </a:t>
                      </a:r>
                      <a:endParaRPr lang="en-ZA" sz="3200" b="1" dirty="0">
                        <a:solidFill>
                          <a:schemeClr val="tx1"/>
                        </a:solidFill>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8597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43</a:t>
            </a:fld>
            <a:endParaRPr lang="en-US"/>
          </a:p>
        </p:txBody>
      </p:sp>
      <p:sp>
        <p:nvSpPr>
          <p:cNvPr id="3" name="Subtitle 2"/>
          <p:cNvSpPr txBox="1">
            <a:spLocks/>
          </p:cNvSpPr>
          <p:nvPr/>
        </p:nvSpPr>
        <p:spPr>
          <a:xfrm>
            <a:off x="1243303" y="660160"/>
            <a:ext cx="6695029" cy="443861"/>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a:t>
            </a:r>
          </a:p>
        </p:txBody>
      </p:sp>
      <p:graphicFrame>
        <p:nvGraphicFramePr>
          <p:cNvPr id="5" name="Table 4"/>
          <p:cNvGraphicFramePr>
            <a:graphicFrameLocks noGrp="1"/>
          </p:cNvGraphicFramePr>
          <p:nvPr>
            <p:extLst>
              <p:ext uri="{D42A27DB-BD31-4B8C-83A1-F6EECF244321}">
                <p14:modId xmlns:p14="http://schemas.microsoft.com/office/powerpoint/2010/main" val="2077185980"/>
              </p:ext>
            </p:extLst>
          </p:nvPr>
        </p:nvGraphicFramePr>
        <p:xfrm>
          <a:off x="299625" y="1490174"/>
          <a:ext cx="8582386" cy="4511375"/>
        </p:xfrm>
        <a:graphic>
          <a:graphicData uri="http://schemas.openxmlformats.org/drawingml/2006/table">
            <a:tbl>
              <a:tblPr firstRow="1" firstCol="1" bandRow="1">
                <a:tableStyleId>{5C22544A-7EE6-4342-B048-85BDC9FD1C3A}</a:tableStyleId>
              </a:tblPr>
              <a:tblGrid>
                <a:gridCol w="1942100">
                  <a:extLst>
                    <a:ext uri="{9D8B030D-6E8A-4147-A177-3AD203B41FA5}">
                      <a16:colId xmlns:a16="http://schemas.microsoft.com/office/drawing/2014/main" val="20000"/>
                    </a:ext>
                  </a:extLst>
                </a:gridCol>
                <a:gridCol w="1099458">
                  <a:extLst>
                    <a:ext uri="{9D8B030D-6E8A-4147-A177-3AD203B41FA5}">
                      <a16:colId xmlns:a16="http://schemas.microsoft.com/office/drawing/2014/main" val="20001"/>
                    </a:ext>
                  </a:extLst>
                </a:gridCol>
                <a:gridCol w="1023257">
                  <a:extLst>
                    <a:ext uri="{9D8B030D-6E8A-4147-A177-3AD203B41FA5}">
                      <a16:colId xmlns:a16="http://schemas.microsoft.com/office/drawing/2014/main" val="20002"/>
                    </a:ext>
                  </a:extLst>
                </a:gridCol>
                <a:gridCol w="707571">
                  <a:extLst>
                    <a:ext uri="{9D8B030D-6E8A-4147-A177-3AD203B41FA5}">
                      <a16:colId xmlns:a16="http://schemas.microsoft.com/office/drawing/2014/main" val="20003"/>
                    </a:ext>
                  </a:extLst>
                </a:gridCol>
                <a:gridCol w="515989">
                  <a:extLst>
                    <a:ext uri="{9D8B030D-6E8A-4147-A177-3AD203B41FA5}">
                      <a16:colId xmlns:a16="http://schemas.microsoft.com/office/drawing/2014/main" val="20004"/>
                    </a:ext>
                  </a:extLst>
                </a:gridCol>
                <a:gridCol w="986240">
                  <a:extLst>
                    <a:ext uri="{9D8B030D-6E8A-4147-A177-3AD203B41FA5}">
                      <a16:colId xmlns:a16="http://schemas.microsoft.com/office/drawing/2014/main" val="20005"/>
                    </a:ext>
                  </a:extLst>
                </a:gridCol>
                <a:gridCol w="1001485">
                  <a:extLst>
                    <a:ext uri="{9D8B030D-6E8A-4147-A177-3AD203B41FA5}">
                      <a16:colId xmlns:a16="http://schemas.microsoft.com/office/drawing/2014/main" val="20006"/>
                    </a:ext>
                  </a:extLst>
                </a:gridCol>
                <a:gridCol w="751115">
                  <a:extLst>
                    <a:ext uri="{9D8B030D-6E8A-4147-A177-3AD203B41FA5}">
                      <a16:colId xmlns:a16="http://schemas.microsoft.com/office/drawing/2014/main" val="20007"/>
                    </a:ext>
                  </a:extLst>
                </a:gridCol>
                <a:gridCol w="555171">
                  <a:extLst>
                    <a:ext uri="{9D8B030D-6E8A-4147-A177-3AD203B41FA5}">
                      <a16:colId xmlns:a16="http://schemas.microsoft.com/office/drawing/2014/main" val="20008"/>
                    </a:ext>
                  </a:extLst>
                </a:gridCol>
              </a:tblGrid>
              <a:tr h="395953">
                <a:tc rowSpan="3">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Programme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4">
                  <a:txBody>
                    <a:bodyPr/>
                    <a:lstStyle/>
                    <a:p>
                      <a:pPr algn="ctr">
                        <a:lnSpc>
                          <a:spcPct val="106000"/>
                        </a:lnSpc>
                        <a:spcAft>
                          <a:spcPts val="1000"/>
                        </a:spcAft>
                      </a:pPr>
                      <a:r>
                        <a:rPr lang="en-ZA" sz="1200" dirty="0">
                          <a:effectLst/>
                          <a:latin typeface="Arial" panose="020B0604020202020204" pitchFamily="34" charset="0"/>
                          <a:cs typeface="Arial" panose="020B0604020202020204" pitchFamily="34" charset="0"/>
                        </a:rPr>
                        <a:t>2020/21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6000"/>
                        </a:lnSpc>
                        <a:spcAft>
                          <a:spcPts val="1000"/>
                        </a:spcAft>
                      </a:pPr>
                      <a:r>
                        <a:rPr lang="en-ZA" sz="1200" dirty="0">
                          <a:effectLst/>
                          <a:latin typeface="Arial" panose="020B0604020202020204" pitchFamily="34" charset="0"/>
                          <a:cs typeface="Arial" panose="020B0604020202020204" pitchFamily="34" charset="0"/>
                        </a:rPr>
                        <a:t>2019/20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61657">
                <a:tc vMerge="1">
                  <a:txBody>
                    <a:bodyPr/>
                    <a:lstStyle/>
                    <a:p>
                      <a:endParaRPr lang="en-ZA"/>
                    </a:p>
                  </a:txBody>
                  <a:tcPr/>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 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(Over)/</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(Over)/</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4527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extLst>
                  <a:ext uri="{0D108BD9-81ED-4DB2-BD59-A6C34878D82A}">
                    <a16:rowId xmlns:a16="http://schemas.microsoft.com/office/drawing/2014/main" val="4067797078"/>
                  </a:ext>
                </a:extLst>
              </a:tr>
              <a:tr h="548888">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rPr>
                        <a:t>239 363</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rPr>
                        <a:t>239 361</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rPr>
                        <a:t>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rPr>
                        <a:t>0.0%</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650"/>
                        </a:spcBef>
                        <a:spcAft>
                          <a:spcPts val="0"/>
                        </a:spcAft>
                      </a:pPr>
                      <a:r>
                        <a:rPr lang="en-GB" sz="1200">
                          <a:effectLst/>
                          <a:latin typeface="Arial" panose="020B0604020202020204" pitchFamily="34" charset="0"/>
                          <a:ea typeface="Times New Roman" panose="02020603050405020304" pitchFamily="18" charset="0"/>
                        </a:rPr>
                        <a:t>217 432</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650"/>
                        </a:spcBef>
                        <a:spcAft>
                          <a:spcPts val="0"/>
                        </a:spcAft>
                      </a:pPr>
                      <a:r>
                        <a:rPr lang="en-GB" sz="1200" dirty="0">
                          <a:effectLst/>
                          <a:latin typeface="Arial" panose="020B0604020202020204" pitchFamily="34" charset="0"/>
                          <a:ea typeface="Times New Roman" panose="02020603050405020304" pitchFamily="18" charset="0"/>
                        </a:rPr>
                        <a:t>211 077</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mn-cs"/>
                        </a:rPr>
                        <a:t>6 355</a:t>
                      </a:r>
                    </a:p>
                  </a:txBody>
                  <a:tcPr marL="6350" marR="6350" marT="635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mn-cs"/>
                        </a:rPr>
                        <a:t>2,9%</a:t>
                      </a:r>
                    </a:p>
                  </a:txBody>
                  <a:tcPr marL="6350" marR="6350" marT="6350" marB="0"/>
                </a:tc>
                <a:extLst>
                  <a:ext uri="{0D108BD9-81ED-4DB2-BD59-A6C34878D82A}">
                    <a16:rowId xmlns:a16="http://schemas.microsoft.com/office/drawing/2014/main" val="10003"/>
                  </a:ext>
                </a:extLst>
              </a:tr>
              <a:tr h="675911">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Superior Court Services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a:effectLst/>
                          <a:latin typeface="Arial" panose="020B0604020202020204" pitchFamily="34" charset="0"/>
                          <a:ea typeface="Times New Roman" panose="02020603050405020304" pitchFamily="18" charset="0"/>
                        </a:rPr>
                        <a:t>888 660</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a:effectLst/>
                          <a:latin typeface="Arial" panose="020B0604020202020204" pitchFamily="34" charset="0"/>
                          <a:ea typeface="Times New Roman" panose="02020603050405020304" pitchFamily="18" charset="0"/>
                        </a:rPr>
                        <a:t>806 268</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rPr>
                        <a:t>82 392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rPr>
                        <a:t>9.3%</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rPr>
                        <a:t>898 827</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rPr>
                        <a:t>857 691</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mn-cs"/>
                        </a:rPr>
                        <a:t>41 136</a:t>
                      </a:r>
                    </a:p>
                  </a:txBody>
                  <a:tcPr marL="6350" marR="6350" marT="635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mn-cs"/>
                        </a:rPr>
                        <a:t>4.6%</a:t>
                      </a:r>
                    </a:p>
                  </a:txBody>
                  <a:tcPr marL="6350" marR="6350" marT="6350" marB="0"/>
                </a:tc>
                <a:extLst>
                  <a:ext uri="{0D108BD9-81ED-4DB2-BD59-A6C34878D82A}">
                    <a16:rowId xmlns:a16="http://schemas.microsoft.com/office/drawing/2014/main" val="10004"/>
                  </a:ext>
                </a:extLst>
              </a:tr>
              <a:tr h="55582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Judicial Education and Support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a:effectLst/>
                          <a:latin typeface="Arial" panose="020B0604020202020204" pitchFamily="34" charset="0"/>
                          <a:ea typeface="Times New Roman" panose="02020603050405020304" pitchFamily="18" charset="0"/>
                        </a:rPr>
                        <a:t>60 098</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a:effectLst/>
                          <a:latin typeface="Arial" panose="020B0604020202020204" pitchFamily="34" charset="0"/>
                          <a:ea typeface="Times New Roman" panose="02020603050405020304" pitchFamily="18" charset="0"/>
                        </a:rPr>
                        <a:t>26 243</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rPr>
                        <a:t>33 855</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rPr>
                        <a:t>56.3%</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a:effectLst/>
                          <a:latin typeface="Arial" panose="020B0604020202020204" pitchFamily="34" charset="0"/>
                          <a:ea typeface="Times New Roman" panose="02020603050405020304" pitchFamily="18" charset="0"/>
                        </a:rPr>
                        <a:t>81 433</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dirty="0">
                          <a:effectLst/>
                          <a:latin typeface="Arial" panose="020B0604020202020204" pitchFamily="34" charset="0"/>
                          <a:ea typeface="Times New Roman" panose="02020603050405020304" pitchFamily="18" charset="0"/>
                        </a:rPr>
                        <a:t>65 119</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mn-cs"/>
                        </a:rPr>
                        <a:t>16 314</a:t>
                      </a:r>
                    </a:p>
                  </a:txBody>
                  <a:tcPr marL="6350" marR="6350" marT="6350" marB="0"/>
                </a:tc>
                <a:tc>
                  <a:txBody>
                    <a:bodyPr/>
                    <a:lstStyle/>
                    <a:p>
                      <a:pPr marL="0" algn="r" defTabSz="457200" rtl="0" eaLnBrk="1" fontAlgn="ctr" latinLnBrk="0" hangingPunct="1">
                        <a:lnSpc>
                          <a:spcPts val="1300"/>
                        </a:lnSpc>
                        <a:spcBef>
                          <a:spcPts val="650"/>
                        </a:spcBef>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mn-cs"/>
                        </a:rPr>
                        <a:t>20.0%</a:t>
                      </a:r>
                    </a:p>
                  </a:txBody>
                  <a:tcPr marL="6350" marR="6350" marT="6350" marB="0"/>
                </a:tc>
                <a:extLst>
                  <a:ext uri="{0D108BD9-81ED-4DB2-BD59-A6C34878D82A}">
                    <a16:rowId xmlns:a16="http://schemas.microsoft.com/office/drawing/2014/main" val="10005"/>
                  </a:ext>
                </a:extLst>
              </a:tr>
              <a:tr h="375957">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Total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b="1">
                          <a:effectLst/>
                          <a:latin typeface="Arial" panose="020B0604020202020204" pitchFamily="34" charset="0"/>
                          <a:ea typeface="Times New Roman" panose="02020603050405020304" pitchFamily="18" charset="0"/>
                        </a:rPr>
                        <a:t>1 188 121</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1 071 872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116 249</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9.8%</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a:effectLst/>
                          <a:latin typeface="Arial" panose="020B0604020202020204" pitchFamily="34" charset="0"/>
                          <a:ea typeface="Times New Roman" panose="02020603050405020304" pitchFamily="18" charset="0"/>
                        </a:rPr>
                        <a:t>1 197 692</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1 133 887</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1" i="0" u="none" strike="noStrike" dirty="0">
                          <a:solidFill>
                            <a:schemeClr val="tx1"/>
                          </a:solidFill>
                          <a:effectLst/>
                          <a:latin typeface="Arial" panose="020B0604020202020204" pitchFamily="34" charset="0"/>
                        </a:rPr>
                        <a:t>63 805</a:t>
                      </a:r>
                    </a:p>
                  </a:txBody>
                  <a:tcPr marL="6350" marR="6350" marT="6350" marB="0"/>
                </a:tc>
                <a:tc>
                  <a:txBody>
                    <a:bodyPr/>
                    <a:lstStyle/>
                    <a:p>
                      <a:pPr algn="r" rtl="0" fontAlgn="ctr"/>
                      <a:r>
                        <a:rPr lang="en-ZA" sz="1200" b="1" i="0" u="none" strike="noStrike" dirty="0">
                          <a:solidFill>
                            <a:schemeClr val="tx1"/>
                          </a:solidFill>
                          <a:effectLst/>
                          <a:latin typeface="Arial" panose="020B0604020202020204" pitchFamily="34" charset="0"/>
                        </a:rPr>
                        <a:t>5,3%</a:t>
                      </a:r>
                    </a:p>
                  </a:txBody>
                  <a:tcPr marL="6350" marR="6350" marT="6350" marB="0"/>
                </a:tc>
                <a:extLst>
                  <a:ext uri="{0D108BD9-81ED-4DB2-BD59-A6C34878D82A}">
                    <a16:rowId xmlns:a16="http://schemas.microsoft.com/office/drawing/2014/main" val="10006"/>
                  </a:ext>
                </a:extLst>
              </a:tr>
              <a:tr h="375957">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Direct Charge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b="0">
                          <a:effectLst/>
                          <a:latin typeface="Arial" panose="020B0604020202020204" pitchFamily="34" charset="0"/>
                          <a:ea typeface="Times New Roman" panose="02020603050405020304" pitchFamily="18" charset="0"/>
                        </a:rPr>
                        <a:t>1 117 931</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rPr>
                        <a:t>1 043 602</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rPr>
                        <a:t>74 329</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rPr>
                        <a:t>6.6%</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0">
                          <a:effectLst/>
                          <a:latin typeface="Arial" panose="020B0604020202020204" pitchFamily="34" charset="0"/>
                          <a:ea typeface="Times New Roman" panose="02020603050405020304" pitchFamily="18" charset="0"/>
                        </a:rPr>
                        <a:t>1 098 546</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0" dirty="0">
                          <a:effectLst/>
                          <a:latin typeface="Arial" panose="020B0604020202020204" pitchFamily="34" charset="0"/>
                          <a:ea typeface="Times New Roman" panose="02020603050405020304" pitchFamily="18" charset="0"/>
                        </a:rPr>
                        <a:t>1 051 725</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0" i="0" u="none" strike="noStrike" dirty="0">
                          <a:solidFill>
                            <a:schemeClr val="tx1"/>
                          </a:solidFill>
                          <a:effectLst/>
                          <a:latin typeface="Arial" panose="020B0604020202020204" pitchFamily="34" charset="0"/>
                        </a:rPr>
                        <a:t>46 821</a:t>
                      </a:r>
                    </a:p>
                  </a:txBody>
                  <a:tcPr marL="6350" marR="6350" marT="6350" marB="0"/>
                </a:tc>
                <a:tc>
                  <a:txBody>
                    <a:bodyPr/>
                    <a:lstStyle/>
                    <a:p>
                      <a:pPr algn="r" rtl="0" fontAlgn="ctr"/>
                      <a:r>
                        <a:rPr lang="en-ZA" sz="1200" b="0" i="0" u="none" strike="noStrike" dirty="0">
                          <a:solidFill>
                            <a:schemeClr val="tx1"/>
                          </a:solidFill>
                          <a:effectLst/>
                          <a:latin typeface="Arial" panose="020B0604020202020204" pitchFamily="34" charset="0"/>
                        </a:rPr>
                        <a:t>4.3%</a:t>
                      </a:r>
                    </a:p>
                  </a:txBody>
                  <a:tcPr marL="6350" marR="6350" marT="6350" marB="0"/>
                </a:tc>
                <a:extLst>
                  <a:ext uri="{0D108BD9-81ED-4DB2-BD59-A6C34878D82A}">
                    <a16:rowId xmlns:a16="http://schemas.microsoft.com/office/drawing/2014/main" val="10007"/>
                  </a:ext>
                </a:extLst>
              </a:tr>
              <a:tr h="375957">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Total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2 306 052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2 115 474</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190 578</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8.3%</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2 296 238</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200"/>
                        </a:lnSpc>
                        <a:spcBef>
                          <a:spcPts val="650"/>
                        </a:spcBef>
                        <a:spcAft>
                          <a:spcPts val="0"/>
                        </a:spcAft>
                      </a:pPr>
                      <a:r>
                        <a:rPr lang="en-GB" sz="1200" b="1" dirty="0">
                          <a:effectLst/>
                          <a:latin typeface="Arial" panose="020B0604020202020204" pitchFamily="34" charset="0"/>
                          <a:ea typeface="Times New Roman" panose="02020603050405020304" pitchFamily="18" charset="0"/>
                        </a:rPr>
                        <a:t>2 185 612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1" i="0" u="none" strike="noStrike" dirty="0">
                          <a:solidFill>
                            <a:schemeClr val="tx1"/>
                          </a:solidFill>
                          <a:effectLst/>
                          <a:latin typeface="Arial" panose="020B0604020202020204" pitchFamily="34" charset="0"/>
                        </a:rPr>
                        <a:t>110 626</a:t>
                      </a:r>
                    </a:p>
                  </a:txBody>
                  <a:tcPr marL="6350" marR="6350" marT="6350" marB="0"/>
                </a:tc>
                <a:tc>
                  <a:txBody>
                    <a:bodyPr/>
                    <a:lstStyle/>
                    <a:p>
                      <a:pPr algn="r" rtl="0" fontAlgn="ctr"/>
                      <a:r>
                        <a:rPr lang="en-ZA" sz="1200" b="1" i="0" u="none" strike="noStrike" dirty="0">
                          <a:solidFill>
                            <a:schemeClr val="tx1"/>
                          </a:solidFill>
                          <a:effectLst/>
                          <a:latin typeface="Arial" panose="020B0604020202020204" pitchFamily="34" charset="0"/>
                        </a:rPr>
                        <a:t>4.8%</a:t>
                      </a:r>
                    </a:p>
                  </a:txBody>
                  <a:tcPr marL="6350" marR="6350" marT="635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2215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44</a:t>
            </a:fld>
            <a:endParaRPr lang="en-US"/>
          </a:p>
        </p:txBody>
      </p:sp>
      <p:sp>
        <p:nvSpPr>
          <p:cNvPr id="4" name="Subtitle 2"/>
          <p:cNvSpPr txBox="1">
            <a:spLocks/>
          </p:cNvSpPr>
          <p:nvPr/>
        </p:nvSpPr>
        <p:spPr>
          <a:xfrm>
            <a:off x="290945" y="580618"/>
            <a:ext cx="7656801" cy="43881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(CONT…)    </a:t>
            </a:r>
          </a:p>
        </p:txBody>
      </p:sp>
      <p:graphicFrame>
        <p:nvGraphicFramePr>
          <p:cNvPr id="5" name="Table 4"/>
          <p:cNvGraphicFramePr>
            <a:graphicFrameLocks noGrp="1"/>
          </p:cNvGraphicFramePr>
          <p:nvPr/>
        </p:nvGraphicFramePr>
        <p:xfrm>
          <a:off x="130630" y="1428857"/>
          <a:ext cx="8856615" cy="4135596"/>
        </p:xfrm>
        <a:graphic>
          <a:graphicData uri="http://schemas.openxmlformats.org/drawingml/2006/table">
            <a:tbl>
              <a:tblPr firstRow="1" firstCol="1" bandRow="1">
                <a:tableStyleId>{5C22544A-7EE6-4342-B048-85BDC9FD1C3A}</a:tableStyleId>
              </a:tblPr>
              <a:tblGrid>
                <a:gridCol w="1763484">
                  <a:extLst>
                    <a:ext uri="{9D8B030D-6E8A-4147-A177-3AD203B41FA5}">
                      <a16:colId xmlns:a16="http://schemas.microsoft.com/office/drawing/2014/main" val="20000"/>
                    </a:ext>
                  </a:extLst>
                </a:gridCol>
                <a:gridCol w="1136469">
                  <a:extLst>
                    <a:ext uri="{9D8B030D-6E8A-4147-A177-3AD203B41FA5}">
                      <a16:colId xmlns:a16="http://schemas.microsoft.com/office/drawing/2014/main" val="20001"/>
                    </a:ext>
                  </a:extLst>
                </a:gridCol>
                <a:gridCol w="1031966">
                  <a:extLst>
                    <a:ext uri="{9D8B030D-6E8A-4147-A177-3AD203B41FA5}">
                      <a16:colId xmlns:a16="http://schemas.microsoft.com/office/drawing/2014/main" val="20002"/>
                    </a:ext>
                  </a:extLst>
                </a:gridCol>
                <a:gridCol w="809897">
                  <a:extLst>
                    <a:ext uri="{9D8B030D-6E8A-4147-A177-3AD203B41FA5}">
                      <a16:colId xmlns:a16="http://schemas.microsoft.com/office/drawing/2014/main" val="20003"/>
                    </a:ext>
                  </a:extLst>
                </a:gridCol>
                <a:gridCol w="574765">
                  <a:extLst>
                    <a:ext uri="{9D8B030D-6E8A-4147-A177-3AD203B41FA5}">
                      <a16:colId xmlns:a16="http://schemas.microsoft.com/office/drawing/2014/main" val="20004"/>
                    </a:ext>
                  </a:extLst>
                </a:gridCol>
                <a:gridCol w="1005840">
                  <a:extLst>
                    <a:ext uri="{9D8B030D-6E8A-4147-A177-3AD203B41FA5}">
                      <a16:colId xmlns:a16="http://schemas.microsoft.com/office/drawing/2014/main" val="20005"/>
                    </a:ext>
                  </a:extLst>
                </a:gridCol>
                <a:gridCol w="1149532">
                  <a:extLst>
                    <a:ext uri="{9D8B030D-6E8A-4147-A177-3AD203B41FA5}">
                      <a16:colId xmlns:a16="http://schemas.microsoft.com/office/drawing/2014/main" val="20006"/>
                    </a:ext>
                  </a:extLst>
                </a:gridCol>
                <a:gridCol w="852606">
                  <a:extLst>
                    <a:ext uri="{9D8B030D-6E8A-4147-A177-3AD203B41FA5}">
                      <a16:colId xmlns:a16="http://schemas.microsoft.com/office/drawing/2014/main" val="20007"/>
                    </a:ext>
                  </a:extLst>
                </a:gridCol>
                <a:gridCol w="532056">
                  <a:extLst>
                    <a:ext uri="{9D8B030D-6E8A-4147-A177-3AD203B41FA5}">
                      <a16:colId xmlns:a16="http://schemas.microsoft.com/office/drawing/2014/main" val="20008"/>
                    </a:ext>
                  </a:extLst>
                </a:gridCol>
              </a:tblGrid>
              <a:tr h="395953">
                <a:tc rowSpan="3">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Economic</a:t>
                      </a:r>
                      <a:r>
                        <a:rPr lang="en-US" sz="1200" baseline="0" dirty="0">
                          <a:effectLst/>
                          <a:latin typeface="Arial" panose="020B0604020202020204" pitchFamily="34" charset="0"/>
                          <a:cs typeface="Arial" panose="020B0604020202020204" pitchFamily="34" charset="0"/>
                        </a:rPr>
                        <a:t> classification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4">
                  <a:txBody>
                    <a:bodyPr/>
                    <a:lstStyle/>
                    <a:p>
                      <a:pPr algn="ctr">
                        <a:lnSpc>
                          <a:spcPct val="106000"/>
                        </a:lnSpc>
                        <a:spcAft>
                          <a:spcPts val="1000"/>
                        </a:spcAft>
                      </a:pPr>
                      <a:r>
                        <a:rPr lang="en-ZA" sz="1200" dirty="0">
                          <a:effectLst/>
                          <a:latin typeface="Arial" panose="020B0604020202020204" pitchFamily="34" charset="0"/>
                          <a:cs typeface="Arial" panose="020B0604020202020204" pitchFamily="34" charset="0"/>
                        </a:rPr>
                        <a:t>2020/21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6000"/>
                        </a:lnSpc>
                        <a:spcAft>
                          <a:spcPts val="1000"/>
                        </a:spcAft>
                      </a:pPr>
                      <a:r>
                        <a:rPr lang="en-ZA" sz="1200" dirty="0">
                          <a:effectLst/>
                          <a:latin typeface="Arial" panose="020B0604020202020204" pitchFamily="34" charset="0"/>
                          <a:cs typeface="Arial" panose="020B0604020202020204" pitchFamily="34" charset="0"/>
                        </a:rPr>
                        <a:t>2019/20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810878">
                <a:tc vMerge="1">
                  <a:txBody>
                    <a:bodyPr/>
                    <a:lstStyle/>
                    <a:p>
                      <a:endParaRPr lang="en-ZA"/>
                    </a:p>
                  </a:txBody>
                  <a:tcPr/>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(Over)/</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 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(Over)/</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2211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extLst>
                  <a:ext uri="{0D108BD9-81ED-4DB2-BD59-A6C34878D82A}">
                    <a16:rowId xmlns:a16="http://schemas.microsoft.com/office/drawing/2014/main" val="2382723789"/>
                  </a:ext>
                </a:extLst>
              </a:tr>
              <a:tr h="322118">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Current Payments</a:t>
                      </a:r>
                    </a:p>
                  </a:txBody>
                  <a:tcPr marL="51435" marR="51435"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rPr>
                        <a:t>2 065 598</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rPr>
                        <a:t>1 943 413</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rPr>
                        <a:t>122 185</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rPr>
                        <a:t>5.9%</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rPr>
                        <a:t>2 093 827</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rPr>
                        <a:t>2 015 516</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1" i="0" u="none" strike="noStrike" dirty="0">
                          <a:solidFill>
                            <a:schemeClr val="tx1"/>
                          </a:solidFill>
                          <a:effectLst/>
                          <a:latin typeface="Arial" panose="020B0604020202020204" pitchFamily="34" charset="0"/>
                        </a:rPr>
                        <a:t>78 311</a:t>
                      </a:r>
                    </a:p>
                  </a:txBody>
                  <a:tcPr marL="6350" marR="6350" marT="6350" marB="0"/>
                </a:tc>
                <a:tc>
                  <a:txBody>
                    <a:bodyPr/>
                    <a:lstStyle/>
                    <a:p>
                      <a:pPr algn="r" rtl="0" fontAlgn="ctr"/>
                      <a:r>
                        <a:rPr lang="en-ZA" sz="1200" b="1" i="0" u="none" strike="noStrike" dirty="0">
                          <a:solidFill>
                            <a:schemeClr val="tx1"/>
                          </a:solidFill>
                          <a:effectLst/>
                          <a:latin typeface="Arial" panose="020B0604020202020204" pitchFamily="34" charset="0"/>
                        </a:rPr>
                        <a:t>3,7%</a:t>
                      </a:r>
                    </a:p>
                  </a:txBody>
                  <a:tcPr marL="6350" marR="6350" marT="6350" marB="0"/>
                </a:tc>
                <a:extLst>
                  <a:ext uri="{0D108BD9-81ED-4DB2-BD59-A6C34878D82A}">
                    <a16:rowId xmlns:a16="http://schemas.microsoft.com/office/drawing/2014/main" val="10003"/>
                  </a:ext>
                </a:extLst>
              </a:tr>
              <a:tr h="290946">
                <a:tc>
                  <a:txBody>
                    <a:bodyPr/>
                    <a:lstStyle/>
                    <a:p>
                      <a:pPr lvl="0">
                        <a:lnSpc>
                          <a:spcPct val="115000"/>
                        </a:lnSpc>
                        <a:spcAft>
                          <a:spcPts val="0"/>
                        </a:spcAft>
                      </a:pPr>
                      <a:r>
                        <a:rPr lang="en-US" sz="1200" b="0" dirty="0">
                          <a:effectLst/>
                          <a:latin typeface="Arial" panose="020B0604020202020204" pitchFamily="34" charset="0"/>
                          <a:cs typeface="Arial" panose="020B0604020202020204" pitchFamily="34" charset="0"/>
                        </a:rPr>
                        <a:t>Compensation of employees</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1 756 783</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1 718 208</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38 575</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rPr>
                        <a:t>2.2%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1 755 428</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rPr>
                        <a:t>1 703 582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0" i="0" u="none" strike="noStrike" dirty="0">
                          <a:solidFill>
                            <a:schemeClr val="tx1"/>
                          </a:solidFill>
                          <a:effectLst/>
                          <a:latin typeface="Arial" panose="020B0604020202020204" pitchFamily="34" charset="0"/>
                        </a:rPr>
                        <a:t>51 846</a:t>
                      </a:r>
                    </a:p>
                  </a:txBody>
                  <a:tcPr marL="6350" marR="6350" marT="6350" marB="0"/>
                </a:tc>
                <a:tc>
                  <a:txBody>
                    <a:bodyPr/>
                    <a:lstStyle/>
                    <a:p>
                      <a:pPr algn="r" rtl="0" fontAlgn="ctr"/>
                      <a:r>
                        <a:rPr lang="en-ZA" sz="1200" b="0" i="0" u="none" strike="noStrike" dirty="0">
                          <a:solidFill>
                            <a:schemeClr val="tx1"/>
                          </a:solidFill>
                          <a:effectLst/>
                          <a:latin typeface="Arial" panose="020B0604020202020204" pitchFamily="34" charset="0"/>
                        </a:rPr>
                        <a:t>2.9%</a:t>
                      </a:r>
                    </a:p>
                  </a:txBody>
                  <a:tcPr marL="6350" marR="6350" marT="6350" marB="0"/>
                </a:tc>
                <a:extLst>
                  <a:ext uri="{0D108BD9-81ED-4DB2-BD59-A6C34878D82A}">
                    <a16:rowId xmlns:a16="http://schemas.microsoft.com/office/drawing/2014/main" val="10004"/>
                  </a:ext>
                </a:extLst>
              </a:tr>
              <a:tr h="301336">
                <a:tc>
                  <a:txBody>
                    <a:bodyPr/>
                    <a:lstStyle/>
                    <a:p>
                      <a:pPr lvl="0">
                        <a:lnSpc>
                          <a:spcPct val="115000"/>
                        </a:lnSpc>
                        <a:spcAft>
                          <a:spcPts val="0"/>
                        </a:spcAft>
                      </a:pPr>
                      <a:r>
                        <a:rPr lang="en-US" sz="1200" b="0" dirty="0">
                          <a:effectLst/>
                          <a:latin typeface="Arial" panose="020B0604020202020204" pitchFamily="34" charset="0"/>
                          <a:cs typeface="Arial" panose="020B0604020202020204" pitchFamily="34" charset="0"/>
                        </a:rPr>
                        <a:t>Goods and services</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308 815</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225 205</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83 610</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rPr>
                        <a:t>27.1%</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a:effectLst/>
                          <a:latin typeface="Arial" panose="020B0604020202020204" pitchFamily="34" charset="0"/>
                          <a:ea typeface="Times New Roman" panose="02020603050405020304" pitchFamily="18" charset="0"/>
                        </a:rPr>
                        <a:t>338 399</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dirty="0">
                          <a:effectLst/>
                          <a:latin typeface="Arial" panose="020B0604020202020204" pitchFamily="34" charset="0"/>
                          <a:ea typeface="Times New Roman" panose="02020603050405020304" pitchFamily="18" charset="0"/>
                        </a:rPr>
                        <a:t>311 934</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0" i="0" u="none" strike="noStrike">
                          <a:solidFill>
                            <a:schemeClr val="tx1"/>
                          </a:solidFill>
                          <a:effectLst/>
                          <a:latin typeface="Arial" panose="020B0604020202020204" pitchFamily="34" charset="0"/>
                        </a:rPr>
                        <a:t>26 465</a:t>
                      </a:r>
                    </a:p>
                  </a:txBody>
                  <a:tcPr marL="6350" marR="6350" marT="6350" marB="0"/>
                </a:tc>
                <a:tc>
                  <a:txBody>
                    <a:bodyPr/>
                    <a:lstStyle/>
                    <a:p>
                      <a:pPr algn="r" rtl="0" fontAlgn="ctr"/>
                      <a:r>
                        <a:rPr lang="en-ZA" sz="1200" b="0" i="0" u="none" strike="noStrike">
                          <a:solidFill>
                            <a:schemeClr val="tx1"/>
                          </a:solidFill>
                          <a:effectLst/>
                          <a:latin typeface="Arial" panose="020B0604020202020204" pitchFamily="34" charset="0"/>
                        </a:rPr>
                        <a:t>7,8%</a:t>
                      </a:r>
                    </a:p>
                  </a:txBody>
                  <a:tcPr marL="6350" marR="6350" marT="6350" marB="0"/>
                </a:tc>
                <a:extLst>
                  <a:ext uri="{0D108BD9-81ED-4DB2-BD59-A6C34878D82A}">
                    <a16:rowId xmlns:a16="http://schemas.microsoft.com/office/drawing/2014/main" val="10005"/>
                  </a:ext>
                </a:extLst>
              </a:tr>
              <a:tr h="345364">
                <a:tc>
                  <a:txBody>
                    <a:bodyPr/>
                    <a:lstStyle/>
                    <a:p>
                      <a:pPr lvl="0">
                        <a:lnSpc>
                          <a:spcPct val="115000"/>
                        </a:lnSpc>
                        <a:spcAft>
                          <a:spcPts val="0"/>
                        </a:spcAft>
                      </a:pPr>
                      <a:r>
                        <a:rPr lang="en-US" sz="1200" b="0" dirty="0">
                          <a:effectLst/>
                          <a:latin typeface="Arial" panose="020B0604020202020204" pitchFamily="34" charset="0"/>
                          <a:cs typeface="Arial" panose="020B0604020202020204" pitchFamily="34" charset="0"/>
                        </a:rPr>
                        <a:t>Interest on rent and land</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nchor="ctr"/>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tc>
                <a:tc>
                  <a:txBody>
                    <a:bodyPr/>
                    <a:lstStyle/>
                    <a:p>
                      <a:pPr algn="r" rtl="0" fontAlgn="ctr"/>
                      <a:r>
                        <a:rPr lang="en-ZA" sz="1200" b="0" i="0" u="none" strike="noStrike" dirty="0">
                          <a:solidFill>
                            <a:schemeClr val="tx1"/>
                          </a:solidFill>
                          <a:effectLst/>
                          <a:latin typeface="Arial" panose="020B0604020202020204" pitchFamily="34" charset="0"/>
                        </a:rPr>
                        <a:t>-</a:t>
                      </a:r>
                    </a:p>
                  </a:txBody>
                  <a:tcPr marL="6350" marR="6350" marT="6350" marB="0"/>
                </a:tc>
                <a:extLst>
                  <a:ext uri="{0D108BD9-81ED-4DB2-BD59-A6C34878D82A}">
                    <a16:rowId xmlns:a16="http://schemas.microsoft.com/office/drawing/2014/main" val="10006"/>
                  </a:ext>
                </a:extLst>
              </a:tr>
              <a:tr h="375957">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Transfers</a:t>
                      </a:r>
                      <a:r>
                        <a:rPr lang="en-US" sz="1200" b="1" baseline="0" dirty="0">
                          <a:effectLst/>
                          <a:latin typeface="Arial" panose="020B0604020202020204" pitchFamily="34" charset="0"/>
                          <a:cs typeface="Arial" panose="020B0604020202020204" pitchFamily="34" charset="0"/>
                        </a:rPr>
                        <a:t> and subsidies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130 253</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73 975</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56 278</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rPr>
                        <a:t>43.2%</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97 866</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rPr>
                        <a:t>75 005</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0" i="0" u="none" strike="noStrike">
                          <a:solidFill>
                            <a:schemeClr val="tx1"/>
                          </a:solidFill>
                          <a:effectLst/>
                          <a:latin typeface="Arial" panose="020B0604020202020204" pitchFamily="34" charset="0"/>
                        </a:rPr>
                        <a:t>22 861</a:t>
                      </a:r>
                    </a:p>
                  </a:txBody>
                  <a:tcPr marL="6350" marR="6350" marT="6350" marB="0"/>
                </a:tc>
                <a:tc>
                  <a:txBody>
                    <a:bodyPr/>
                    <a:lstStyle/>
                    <a:p>
                      <a:pPr algn="r" rtl="0" fontAlgn="ctr"/>
                      <a:r>
                        <a:rPr lang="en-ZA" sz="1200" b="0" i="0" u="none" strike="noStrike" dirty="0">
                          <a:solidFill>
                            <a:schemeClr val="tx1"/>
                          </a:solidFill>
                          <a:effectLst/>
                          <a:latin typeface="Arial" panose="020B0604020202020204" pitchFamily="34" charset="0"/>
                        </a:rPr>
                        <a:t>23,4%</a:t>
                      </a:r>
                    </a:p>
                  </a:txBody>
                  <a:tcPr marL="6350" marR="6350" marT="6350" marB="0"/>
                </a:tc>
                <a:extLst>
                  <a:ext uri="{0D108BD9-81ED-4DB2-BD59-A6C34878D82A}">
                    <a16:rowId xmlns:a16="http://schemas.microsoft.com/office/drawing/2014/main" val="10007"/>
                  </a:ext>
                </a:extLst>
              </a:tr>
              <a:tr h="375957">
                <a:tc>
                  <a:txBody>
                    <a:bodyPr/>
                    <a:lstStyle/>
                    <a:p>
                      <a:pPr>
                        <a:lnSpc>
                          <a:spcPct val="115000"/>
                        </a:lnSpc>
                        <a:spcAft>
                          <a:spcPts val="0"/>
                        </a:spcAft>
                      </a:pPr>
                      <a:r>
                        <a:rPr lang="en-US" sz="1200" b="1" dirty="0">
                          <a:effectLst/>
                          <a:latin typeface="Arial" panose="020B0604020202020204" pitchFamily="34" charset="0"/>
                          <a:ea typeface="+mn-ea"/>
                          <a:cs typeface="Arial" panose="020B0604020202020204" pitchFamily="34" charset="0"/>
                        </a:rPr>
                        <a:t>Purchase</a:t>
                      </a:r>
                      <a:r>
                        <a:rPr lang="en-US" sz="1200" b="1" baseline="0" dirty="0">
                          <a:effectLst/>
                          <a:latin typeface="Arial" panose="020B0604020202020204" pitchFamily="34" charset="0"/>
                          <a:ea typeface="+mn-ea"/>
                          <a:cs typeface="Arial" panose="020B0604020202020204" pitchFamily="34" charset="0"/>
                        </a:rPr>
                        <a:t> of capital assets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110 201</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97 765</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12 436</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rPr>
                        <a:t>11.3%</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a:effectLst/>
                          <a:latin typeface="Arial" panose="020B0604020202020204" pitchFamily="34" charset="0"/>
                          <a:ea typeface="Times New Roman" panose="02020603050405020304" pitchFamily="18" charset="0"/>
                        </a:rPr>
                        <a:t>104 545</a:t>
                      </a:r>
                      <a:endParaRPr lang="en-ZA" sz="12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0" dirty="0">
                          <a:effectLst/>
                          <a:latin typeface="Arial" panose="020B0604020202020204" pitchFamily="34" charset="0"/>
                          <a:ea typeface="Times New Roman" panose="02020603050405020304" pitchFamily="18" charset="0"/>
                        </a:rPr>
                        <a:t>95 067</a:t>
                      </a:r>
                      <a:endParaRPr lang="en-ZA"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0" i="0" u="none" strike="noStrike" dirty="0">
                          <a:solidFill>
                            <a:schemeClr val="tx1"/>
                          </a:solidFill>
                          <a:effectLst/>
                          <a:latin typeface="Arial" panose="020B0604020202020204" pitchFamily="34" charset="0"/>
                        </a:rPr>
                        <a:t>9 478</a:t>
                      </a:r>
                    </a:p>
                  </a:txBody>
                  <a:tcPr marL="6350" marR="6350" marT="6350" marB="0"/>
                </a:tc>
                <a:tc>
                  <a:txBody>
                    <a:bodyPr/>
                    <a:lstStyle/>
                    <a:p>
                      <a:pPr algn="r" rtl="0" fontAlgn="ctr"/>
                      <a:r>
                        <a:rPr lang="en-ZA" sz="1200" b="0" i="0" u="none" strike="noStrike" dirty="0">
                          <a:solidFill>
                            <a:schemeClr val="tx1"/>
                          </a:solidFill>
                          <a:effectLst/>
                          <a:latin typeface="Arial" panose="020B0604020202020204" pitchFamily="34" charset="0"/>
                        </a:rPr>
                        <a:t>9,1%</a:t>
                      </a:r>
                    </a:p>
                  </a:txBody>
                  <a:tcPr marL="6350" marR="6350" marT="6350" marB="0"/>
                </a:tc>
                <a:extLst>
                  <a:ext uri="{0D108BD9-81ED-4DB2-BD59-A6C34878D82A}">
                    <a16:rowId xmlns:a16="http://schemas.microsoft.com/office/drawing/2014/main" val="10008"/>
                  </a:ext>
                </a:extLst>
              </a:tr>
              <a:tr h="375957">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Total</a:t>
                      </a:r>
                    </a:p>
                  </a:txBody>
                  <a:tcPr marL="51435" marR="51435"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rPr>
                        <a:t>2 306 052</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rPr>
                        <a:t>2 115 474</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rPr>
                        <a:t>190 578</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rPr>
                        <a:t>8.3%</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a:effectLst/>
                          <a:latin typeface="Arial" panose="020B0604020202020204" pitchFamily="34" charset="0"/>
                          <a:ea typeface="Times New Roman" panose="02020603050405020304" pitchFamily="18" charset="0"/>
                        </a:rPr>
                        <a:t>2 296 238</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r>
                        <a:rPr lang="en-GB" sz="1200" b="1" dirty="0">
                          <a:effectLst/>
                          <a:latin typeface="Arial" panose="020B0604020202020204" pitchFamily="34" charset="0"/>
                          <a:ea typeface="Times New Roman" panose="02020603050405020304" pitchFamily="18" charset="0"/>
                        </a:rPr>
                        <a:t>2 185 612</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ctr"/>
                      <a:r>
                        <a:rPr lang="en-ZA" sz="1200" b="1" i="0" u="none" strike="noStrike" dirty="0">
                          <a:solidFill>
                            <a:schemeClr val="tx1"/>
                          </a:solidFill>
                          <a:effectLst/>
                          <a:latin typeface="Arial" panose="020B0604020202020204" pitchFamily="34" charset="0"/>
                        </a:rPr>
                        <a:t>110 626</a:t>
                      </a:r>
                    </a:p>
                  </a:txBody>
                  <a:tcPr marL="6350" marR="6350" marT="6350" marB="0"/>
                </a:tc>
                <a:tc>
                  <a:txBody>
                    <a:bodyPr/>
                    <a:lstStyle/>
                    <a:p>
                      <a:pPr algn="r" rtl="0" fontAlgn="ctr"/>
                      <a:r>
                        <a:rPr lang="en-ZA" sz="1200" b="1" i="0" u="none" strike="noStrike" dirty="0">
                          <a:solidFill>
                            <a:schemeClr val="tx1"/>
                          </a:solidFill>
                          <a:effectLst/>
                          <a:latin typeface="Arial" panose="020B0604020202020204" pitchFamily="34" charset="0"/>
                        </a:rPr>
                        <a:t>4,8%</a:t>
                      </a:r>
                    </a:p>
                  </a:txBody>
                  <a:tcPr marL="6350" marR="6350" marT="6350" marB="0"/>
                </a:tc>
                <a:extLst>
                  <a:ext uri="{0D108BD9-81ED-4DB2-BD59-A6C34878D82A}">
                    <a16:rowId xmlns:a16="http://schemas.microsoft.com/office/drawing/2014/main" val="134396226"/>
                  </a:ext>
                </a:extLst>
              </a:tr>
            </a:tbl>
          </a:graphicData>
        </a:graphic>
      </p:graphicFrame>
    </p:spTree>
    <p:extLst>
      <p:ext uri="{BB962C8B-B14F-4D97-AF65-F5344CB8AC3E}">
        <p14:creationId xmlns:p14="http://schemas.microsoft.com/office/powerpoint/2010/main" val="883896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45</a:t>
            </a:fld>
            <a:endParaRPr lang="en-US"/>
          </a:p>
        </p:txBody>
      </p:sp>
      <p:sp>
        <p:nvSpPr>
          <p:cNvPr id="4" name="Rectangle 3"/>
          <p:cNvSpPr/>
          <p:nvPr/>
        </p:nvSpPr>
        <p:spPr>
          <a:xfrm>
            <a:off x="174567" y="1217179"/>
            <a:ext cx="8832501" cy="4278094"/>
          </a:xfrm>
          <a:prstGeom prst="rect">
            <a:avLst/>
          </a:prstGeom>
        </p:spPr>
        <p:txBody>
          <a:bodyPr wrap="square">
            <a:spAutoFit/>
          </a:bodyPr>
          <a:lstStyle/>
          <a:p>
            <a:pPr algn="just"/>
            <a:r>
              <a:rPr lang="en-US" sz="1600" b="1" dirty="0">
                <a:latin typeface="Arial Narrow" panose="020B0606020202030204" pitchFamily="34" charset="0"/>
                <a:cs typeface="Arial" panose="020B0604020202020204" pitchFamily="34" charset="0"/>
              </a:rPr>
              <a:t>The underspending on </a:t>
            </a:r>
            <a:r>
              <a:rPr lang="en-US" sz="1600" b="1" dirty="0" err="1">
                <a:latin typeface="Arial Narrow" panose="020B0606020202030204" pitchFamily="34" charset="0"/>
                <a:cs typeface="Arial" panose="020B0604020202020204" pitchFamily="34" charset="0"/>
              </a:rPr>
              <a:t>Programme</a:t>
            </a:r>
            <a:r>
              <a:rPr lang="en-US" sz="1600" b="1" dirty="0">
                <a:latin typeface="Arial Narrow" panose="020B0606020202030204" pitchFamily="34" charset="0"/>
                <a:cs typeface="Arial" panose="020B0604020202020204" pitchFamily="34" charset="0"/>
              </a:rPr>
              <a:t> 1 relates to:</a:t>
            </a: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Compensation of employees: Delays in filling of vacancies due to COVID-19 lockdown restrictions, as well as the zero percentage salary increase to government employees budgeted for.</a:t>
            </a:r>
          </a:p>
          <a:p>
            <a:pPr marL="457200" indent="-457200" algn="just">
              <a:buFont typeface="Wingdings" panose="05000000000000000000" pitchFamily="2" charset="2"/>
              <a:buChar char="§"/>
            </a:pPr>
            <a:endParaRPr lang="en-US" sz="1600" dirty="0">
              <a:latin typeface="Arial Narrow" panose="020B0606020202030204" pitchFamily="34" charset="0"/>
              <a:cs typeface="Arial" panose="020B0604020202020204" pitchFamily="34" charset="0"/>
            </a:endParaRPr>
          </a:p>
          <a:p>
            <a:pPr algn="just"/>
            <a:r>
              <a:rPr lang="en-US" sz="1600" b="1" dirty="0">
                <a:latin typeface="Arial Narrow" panose="020B0606020202030204" pitchFamily="34" charset="0"/>
                <a:cs typeface="Arial" panose="020B0604020202020204" pitchFamily="34" charset="0"/>
              </a:rPr>
              <a:t>The underspending on </a:t>
            </a:r>
            <a:r>
              <a:rPr lang="en-US" sz="1600" b="1" dirty="0" err="1">
                <a:latin typeface="Arial Narrow" panose="020B0606020202030204" pitchFamily="34" charset="0"/>
                <a:cs typeface="Arial" panose="020B0604020202020204" pitchFamily="34" charset="0"/>
              </a:rPr>
              <a:t>Programme</a:t>
            </a:r>
            <a:r>
              <a:rPr lang="en-US" sz="1600" b="1" dirty="0">
                <a:latin typeface="Arial Narrow" panose="020B0606020202030204" pitchFamily="34" charset="0"/>
                <a:cs typeface="Arial" panose="020B0604020202020204" pitchFamily="34" charset="0"/>
              </a:rPr>
              <a:t> 2 relates to:</a:t>
            </a: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Compensation of employees: Delays in filling of vacancies due to COVID-19 lockdown restrictions, as well as the zero percentage salary increase to government employees budgeted for.</a:t>
            </a:r>
          </a:p>
          <a:p>
            <a:pPr algn="just"/>
            <a:endParaRPr lang="en-US" sz="1600" dirty="0">
              <a:latin typeface="Arial Narrow" panose="020B0606020202030204" pitchFamily="34" charset="0"/>
              <a:cs typeface="Arial" panose="020B0604020202020204" pitchFamily="34" charset="0"/>
            </a:endParaRP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Savings on goods and services:</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Telephone costs: Judges and officials were working remotely due to COVID-19 lockdown restrictions,</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Fleet Services: Decreased usage of the leased Judges` vehicles as a result of COVID-19 lockdown restrictions; and</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Reduction in travelling projected for Judges` and officials due to COVID-19 lockdown restrictions.</a:t>
            </a:r>
          </a:p>
          <a:p>
            <a:pPr marL="808038" indent="-360363" algn="just">
              <a:buFont typeface="Courier New" panose="02070309020205020404" pitchFamily="49" charset="0"/>
              <a:buChar char="o"/>
            </a:pPr>
            <a:endParaRPr lang="en-GB" sz="1600" dirty="0">
              <a:latin typeface="Arial Narrow" panose="020B0606020202030204" pitchFamily="34" charset="0"/>
              <a:cs typeface="Arial" panose="020B0604020202020204" pitchFamily="34" charset="0"/>
            </a:endParaRPr>
          </a:p>
          <a:p>
            <a:pPr marL="457200" indent="-457200" algn="just">
              <a:buFont typeface="Wingdings" panose="05000000000000000000" pitchFamily="2" charset="2"/>
              <a:buChar char="§"/>
            </a:pPr>
            <a:r>
              <a:rPr lang="en-GB" sz="1600" dirty="0">
                <a:latin typeface="Arial Narrow" panose="020B0606020202030204" pitchFamily="34" charset="0"/>
                <a:cs typeface="Arial" panose="020B0604020202020204" pitchFamily="34" charset="0"/>
              </a:rPr>
              <a:t>Purchase of Capital Assets </a:t>
            </a:r>
          </a:p>
          <a:p>
            <a:pPr marL="808038" indent="-360363" algn="just">
              <a:buFont typeface="Courier New" panose="02070309020205020404" pitchFamily="49" charset="0"/>
              <a:buChar char="o"/>
            </a:pPr>
            <a:r>
              <a:rPr lang="en-GB" sz="1600" dirty="0">
                <a:latin typeface="Arial Narrow" panose="020B0606020202030204" pitchFamily="34" charset="0"/>
                <a:cs typeface="Arial" panose="020B0604020202020204" pitchFamily="34" charset="0"/>
              </a:rPr>
              <a:t>Saving on leased vehicle contracts which moved into month-to-month contracts and are therefore paid as operating leases under goods and services. </a:t>
            </a:r>
            <a:endParaRPr lang="en-US" sz="1600" dirty="0">
              <a:latin typeface="Arial Narrow" panose="020B0606020202030204" pitchFamily="34" charset="0"/>
              <a:cs typeface="Arial" panose="020B0604020202020204" pitchFamily="34" charset="0"/>
            </a:endParaRPr>
          </a:p>
        </p:txBody>
      </p:sp>
      <p:sp>
        <p:nvSpPr>
          <p:cNvPr id="6" name="Subtitle 2"/>
          <p:cNvSpPr txBox="1">
            <a:spLocks/>
          </p:cNvSpPr>
          <p:nvPr/>
        </p:nvSpPr>
        <p:spPr>
          <a:xfrm>
            <a:off x="290945" y="580618"/>
            <a:ext cx="7656801" cy="43881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(CONT…)    </a:t>
            </a:r>
          </a:p>
        </p:txBody>
      </p:sp>
    </p:spTree>
    <p:extLst>
      <p:ext uri="{BB962C8B-B14F-4D97-AF65-F5344CB8AC3E}">
        <p14:creationId xmlns:p14="http://schemas.microsoft.com/office/powerpoint/2010/main" val="1275693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46</a:t>
            </a:fld>
            <a:endParaRPr lang="en-US"/>
          </a:p>
        </p:txBody>
      </p:sp>
      <p:sp>
        <p:nvSpPr>
          <p:cNvPr id="4" name="Rectangle 3"/>
          <p:cNvSpPr/>
          <p:nvPr/>
        </p:nvSpPr>
        <p:spPr>
          <a:xfrm>
            <a:off x="174567" y="1217179"/>
            <a:ext cx="8832501" cy="4031873"/>
          </a:xfrm>
          <a:prstGeom prst="rect">
            <a:avLst/>
          </a:prstGeom>
        </p:spPr>
        <p:txBody>
          <a:bodyPr wrap="square">
            <a:spAutoFit/>
          </a:bodyPr>
          <a:lstStyle/>
          <a:p>
            <a:pPr algn="just"/>
            <a:r>
              <a:rPr lang="en-US" sz="1600" b="1" dirty="0">
                <a:latin typeface="Arial Narrow" panose="020B0606020202030204" pitchFamily="34" charset="0"/>
                <a:cs typeface="Arial" panose="020B0604020202020204" pitchFamily="34" charset="0"/>
              </a:rPr>
              <a:t>The underspending on Programme 3 relates to:</a:t>
            </a: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Compensation of employees: Delays in filling of vacancies due to COVID-19 lockdown restrictions, as well as the zero percentage salary increase to government employees budgeted for.</a:t>
            </a:r>
          </a:p>
          <a:p>
            <a:pPr algn="just"/>
            <a:endParaRPr lang="en-US" sz="1600" dirty="0">
              <a:latin typeface="Arial Narrow" panose="020B0606020202030204" pitchFamily="34" charset="0"/>
              <a:cs typeface="Arial" panose="020B0604020202020204" pitchFamily="34" charset="0"/>
            </a:endParaRP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Goods and services: Savings on </a:t>
            </a:r>
            <a:r>
              <a:rPr lang="en-GB" sz="1600" dirty="0">
                <a:latin typeface="Arial Narrow" panose="020B0606020202030204" pitchFamily="34" charset="0"/>
                <a:cs typeface="Arial" panose="020B0604020202020204" pitchFamily="34" charset="0"/>
              </a:rPr>
              <a:t>Judicial training operations which switched from the traditional way of conducting training at hired venues to virtual training  due to COVID-19 lockdown restrictions, as well as the postponement of the Judicial Service Commission sittings scheduled to take place in April and October 2020 due COVID-19 lockdown restrictions.</a:t>
            </a:r>
          </a:p>
          <a:p>
            <a:pPr marL="457200" indent="-457200" algn="just">
              <a:buFont typeface="Wingdings" panose="05000000000000000000" pitchFamily="2" charset="2"/>
              <a:buChar char="§"/>
            </a:pPr>
            <a:endParaRPr lang="en-GB" sz="1600" dirty="0">
              <a:latin typeface="Arial Narrow" panose="020B0606020202030204" pitchFamily="34" charset="0"/>
              <a:cs typeface="Arial" panose="020B0604020202020204" pitchFamily="34" charset="0"/>
            </a:endParaRPr>
          </a:p>
          <a:p>
            <a:pPr marL="457200" indent="-457200" algn="just">
              <a:buFont typeface="Wingdings" panose="05000000000000000000" pitchFamily="2" charset="2"/>
              <a:buChar char="§"/>
            </a:pPr>
            <a:r>
              <a:rPr lang="en-GB" sz="1600" dirty="0">
                <a:latin typeface="Arial Narrow" panose="020B0606020202030204" pitchFamily="34" charset="0"/>
                <a:cs typeface="Arial" panose="020B0604020202020204" pitchFamily="34" charset="0"/>
              </a:rPr>
              <a:t>Purchase of Capital Assets: Non-procurement of ICT equipment for the South African Judicial Education Institute as a result of COVID-19 lockdown restrictions. </a:t>
            </a:r>
          </a:p>
          <a:p>
            <a:pPr algn="just"/>
            <a:endParaRPr lang="en-GB" sz="1600" dirty="0">
              <a:latin typeface="Arial Narrow" panose="020B0606020202030204" pitchFamily="34" charset="0"/>
              <a:cs typeface="Arial" panose="020B0604020202020204" pitchFamily="34" charset="0"/>
            </a:endParaRPr>
          </a:p>
          <a:p>
            <a:pPr algn="just"/>
            <a:r>
              <a:rPr lang="en-US" sz="1600" b="1" dirty="0">
                <a:latin typeface="Arial Narrow" panose="020B0606020202030204" pitchFamily="34" charset="0"/>
                <a:cs typeface="Arial" panose="020B0604020202020204" pitchFamily="34" charset="0"/>
              </a:rPr>
              <a:t>The underspending on Judges’ salaries relates to:</a:t>
            </a:r>
          </a:p>
          <a:p>
            <a:pPr marL="457200" indent="-457200" algn="just">
              <a:buFont typeface="Wingdings" panose="05000000000000000000" pitchFamily="2" charset="2"/>
              <a:buChar char="§"/>
            </a:pPr>
            <a:r>
              <a:rPr lang="en-US" sz="1600" dirty="0">
                <a:latin typeface="Arial Narrow" panose="020B0606020202030204" pitchFamily="34" charset="0"/>
                <a:cs typeface="Arial" panose="020B0604020202020204" pitchFamily="34" charset="0"/>
              </a:rPr>
              <a:t>Compensation of employees: Delays in filling of vacancies due to COVID-19 lockdown restrictions, as well as the zero percentage salary increase to government employees budgeted for.</a:t>
            </a:r>
          </a:p>
          <a:p>
            <a:pPr marL="457200" indent="-457200" algn="just">
              <a:buFont typeface="Arial" panose="020B0604020202020204" pitchFamily="34" charset="0"/>
              <a:buChar char="•"/>
            </a:pPr>
            <a:r>
              <a:rPr lang="en-GB" sz="1600" dirty="0">
                <a:latin typeface="Arial Narrow" panose="020B0606020202030204" pitchFamily="34" charset="0"/>
                <a:cs typeface="Arial" panose="020B0604020202020204" pitchFamily="34" charset="0"/>
              </a:rPr>
              <a:t>Savings on households: A lower than projected number of gratuities were paid to Judges.</a:t>
            </a:r>
            <a:endParaRPr lang="en-US" sz="1600" dirty="0">
              <a:solidFill>
                <a:srgbClr val="FF0000"/>
              </a:solidFill>
              <a:latin typeface="Arial Narrow" panose="020B0606020202030204" pitchFamily="34" charset="0"/>
              <a:cs typeface="Arial" panose="020B0604020202020204" pitchFamily="34" charset="0"/>
            </a:endParaRPr>
          </a:p>
        </p:txBody>
      </p:sp>
      <p:sp>
        <p:nvSpPr>
          <p:cNvPr id="6" name="Subtitle 2"/>
          <p:cNvSpPr txBox="1">
            <a:spLocks/>
          </p:cNvSpPr>
          <p:nvPr/>
        </p:nvSpPr>
        <p:spPr>
          <a:xfrm>
            <a:off x="290945" y="580618"/>
            <a:ext cx="7656801" cy="43881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solidFill>
                  <a:schemeClr val="tx1"/>
                </a:solidFill>
                <a:latin typeface="Arial" panose="020B0604020202020204" pitchFamily="34" charset="0"/>
              </a:rPr>
              <a:t>SUMMARY OF FINANCIAL PERFORMANCE (CONT…)    </a:t>
            </a:r>
          </a:p>
        </p:txBody>
      </p:sp>
    </p:spTree>
    <p:extLst>
      <p:ext uri="{BB962C8B-B14F-4D97-AF65-F5344CB8AC3E}">
        <p14:creationId xmlns:p14="http://schemas.microsoft.com/office/powerpoint/2010/main" val="1957605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47</a:t>
            </a:fld>
            <a:endParaRPr lang="en-US"/>
          </a:p>
        </p:txBody>
      </p:sp>
      <p:sp>
        <p:nvSpPr>
          <p:cNvPr id="3" name="Rectangle 2"/>
          <p:cNvSpPr/>
          <p:nvPr/>
        </p:nvSpPr>
        <p:spPr>
          <a:xfrm>
            <a:off x="821274" y="563919"/>
            <a:ext cx="7081888" cy="57838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CONCLUSION </a:t>
            </a:r>
            <a:endParaRPr lang="en-US" sz="2300" b="1" dirty="0">
              <a:latin typeface="Arial" panose="020B0604020202020204" pitchFamily="34" charset="0"/>
              <a:cs typeface="Arial" panose="020B0604020202020204" pitchFamily="34" charset="0"/>
            </a:endParaRPr>
          </a:p>
        </p:txBody>
      </p:sp>
      <p:sp>
        <p:nvSpPr>
          <p:cNvPr id="4" name="Rectangle 3"/>
          <p:cNvSpPr/>
          <p:nvPr/>
        </p:nvSpPr>
        <p:spPr>
          <a:xfrm>
            <a:off x="174567" y="1543191"/>
            <a:ext cx="8832501" cy="2462213"/>
          </a:xfrm>
          <a:prstGeom prst="rect">
            <a:avLst/>
          </a:prstGeom>
        </p:spPr>
        <p:txBody>
          <a:bodyPr wrap="square">
            <a:spAutoFit/>
          </a:bodyPr>
          <a:lstStyle/>
          <a:p>
            <a:pPr>
              <a:lnSpc>
                <a:spcPct val="150000"/>
              </a:lnSpc>
            </a:pPr>
            <a:endParaRPr lang="en-US" sz="2000" b="1" dirty="0">
              <a:latin typeface="Arial Narrow" panose="020B0606020202030204" pitchFamily="34" charset="0"/>
              <a:cs typeface="Arial" pitchFamily="34" charset="0"/>
            </a:endParaRPr>
          </a:p>
          <a:p>
            <a:pPr>
              <a:lnSpc>
                <a:spcPct val="150000"/>
              </a:lnSpc>
            </a:pPr>
            <a:endParaRPr lang="en-US" sz="2000" b="1" dirty="0">
              <a:latin typeface="Arial Narrow" panose="020B0606020202030204" pitchFamily="34" charset="0"/>
              <a:cs typeface="Arial" pitchFamily="34" charset="0"/>
            </a:endParaRPr>
          </a:p>
          <a:p>
            <a:pPr>
              <a:lnSpc>
                <a:spcPct val="200000"/>
              </a:lnSpc>
            </a:pPr>
            <a:r>
              <a:rPr lang="en-US" sz="2000" dirty="0">
                <a:latin typeface="Arial Narrow" panose="020B0606020202030204" pitchFamily="34" charset="0"/>
                <a:cs typeface="Arial" pitchFamily="34" charset="0"/>
              </a:rPr>
              <a:t>    </a:t>
            </a:r>
          </a:p>
          <a:p>
            <a:pPr>
              <a:lnSpc>
                <a:spcPct val="150000"/>
              </a:lnSpc>
            </a:pPr>
            <a:endParaRPr lang="en-US" dirty="0">
              <a:latin typeface="Arial" pitchFamily="34" charset="0"/>
              <a:cs typeface="Arial" pitchFamily="34" charset="0"/>
            </a:endParaRPr>
          </a:p>
          <a:p>
            <a:pPr>
              <a:lnSpc>
                <a:spcPct val="150000"/>
              </a:lnSpc>
              <a:buFont typeface="Wingdings" panose="05000000000000000000" pitchFamily="2" charset="2"/>
              <a:buChar char="q"/>
            </a:pPr>
            <a:endParaRPr lang="en-ZA" dirty="0">
              <a:latin typeface="Avenir Light"/>
              <a:cs typeface="Avenir Light"/>
            </a:endParaRPr>
          </a:p>
        </p:txBody>
      </p:sp>
      <p:sp>
        <p:nvSpPr>
          <p:cNvPr id="5" name="Rectangle 4"/>
          <p:cNvSpPr/>
          <p:nvPr/>
        </p:nvSpPr>
        <p:spPr>
          <a:xfrm>
            <a:off x="821274" y="1905506"/>
            <a:ext cx="7944464" cy="2031325"/>
          </a:xfrm>
          <a:prstGeom prst="rect">
            <a:avLst/>
          </a:prstGeom>
        </p:spPr>
        <p:txBody>
          <a:bodyPr wrap="square">
            <a:spAutoFit/>
          </a:bodyPr>
          <a:lstStyle/>
          <a:p>
            <a:pPr algn="just"/>
            <a:r>
              <a:rPr lang="en-US" sz="2400" dirty="0">
                <a:latin typeface="Avenir Black"/>
                <a:cs typeface="Avenir Black"/>
              </a:rPr>
              <a:t>The OCJ would like to thank Portfolio Committee for their continued oversight in ensuring that the Department continues to execute its mandate effectively.</a:t>
            </a:r>
          </a:p>
          <a:p>
            <a:pPr algn="just"/>
            <a:endParaRPr lang="en-US" dirty="0">
              <a:latin typeface="Avenir Black"/>
              <a:cs typeface="Avenir Black"/>
            </a:endParaRPr>
          </a:p>
          <a:p>
            <a:pPr algn="just"/>
            <a:endParaRPr lang="en-US" dirty="0">
              <a:latin typeface="Avenir Black"/>
              <a:cs typeface="Avenir Black"/>
            </a:endParaRPr>
          </a:p>
          <a:p>
            <a:pPr algn="just"/>
            <a:endParaRPr lang="en-US" dirty="0">
              <a:latin typeface="Avenir Black"/>
              <a:cs typeface="Avenir Black"/>
            </a:endParaRPr>
          </a:p>
        </p:txBody>
      </p:sp>
    </p:spTree>
    <p:extLst>
      <p:ext uri="{BB962C8B-B14F-4D97-AF65-F5344CB8AC3E}">
        <p14:creationId xmlns:p14="http://schemas.microsoft.com/office/powerpoint/2010/main" val="3267253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48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038149331"/>
              </p:ext>
            </p:extLst>
          </p:nvPr>
        </p:nvGraphicFramePr>
        <p:xfrm>
          <a:off x="303806" y="1242558"/>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7200" b="1" dirty="0">
                          <a:solidFill>
                            <a:schemeClr val="tx1"/>
                          </a:solidFill>
                          <a:latin typeface="Arial Narrow" panose="020B0606020202030204" pitchFamily="34" charset="0"/>
                        </a:rPr>
                        <a:t>THANK</a:t>
                      </a:r>
                      <a:r>
                        <a:rPr lang="en-ZA" sz="7200" b="1" baseline="0" dirty="0">
                          <a:solidFill>
                            <a:schemeClr val="tx1"/>
                          </a:solidFill>
                          <a:latin typeface="Arial Narrow" panose="020B0606020202030204" pitchFamily="34" charset="0"/>
                        </a:rPr>
                        <a:t> YOU </a:t>
                      </a:r>
                      <a:endParaRPr lang="en-ZA" sz="7200" b="1"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33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5</a:t>
            </a:fld>
            <a:endParaRPr lang="en-US"/>
          </a:p>
        </p:txBody>
      </p:sp>
      <p:sp>
        <p:nvSpPr>
          <p:cNvPr id="5" name="Title 1"/>
          <p:cNvSpPr txBox="1">
            <a:spLocks/>
          </p:cNvSpPr>
          <p:nvPr/>
        </p:nvSpPr>
        <p:spPr>
          <a:xfrm>
            <a:off x="609600" y="487822"/>
            <a:ext cx="7263865" cy="528926"/>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a:latin typeface="Arial" panose="020B0604020202020204" pitchFamily="34" charset="0"/>
                <a:cs typeface="Arial" panose="020B0604020202020204" pitchFamily="34" charset="0"/>
              </a:rPr>
              <a:t>INTRODUCTION</a:t>
            </a:r>
          </a:p>
        </p:txBody>
      </p:sp>
      <p:sp>
        <p:nvSpPr>
          <p:cNvPr id="6" name="Content Placeholder 2"/>
          <p:cNvSpPr txBox="1">
            <a:spLocks/>
          </p:cNvSpPr>
          <p:nvPr/>
        </p:nvSpPr>
        <p:spPr>
          <a:xfrm>
            <a:off x="476018" y="1233057"/>
            <a:ext cx="8002964" cy="521854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OCJ was proclaimed by the President of the RSA on 23 August 2010 for the purpose of providing support to the Chief Justice in his dual role as the Head of the Judiciary and the Constitutional Court.</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OCJ was established to promote and reaffirm the principle of judicial independence, as guaranteed by Section 165 of the Constitution.</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Minister is the Executive Authority for the OCJ with the Secretary General as Accounting Officer.</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Although OCJ was established as a National Department, it remained a sub-programme under DoJ&amp;CD vote until 2014/15 financial year.</a:t>
            </a:r>
          </a:p>
          <a:p>
            <a:pPr algn="just">
              <a:buFont typeface="Wingdings" panose="05000000000000000000" pitchFamily="2" charset="2"/>
              <a:buChar char="q"/>
              <a:defRPr/>
            </a:pPr>
            <a:endParaRPr lang="en-ZA" sz="1800" dirty="0">
              <a:solidFill>
                <a:srgbClr val="00B050"/>
              </a:solidFill>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Transfer of functions from DoJ&amp;CD to OCJ were done in October 2014.</a:t>
            </a:r>
          </a:p>
          <a:p>
            <a:pPr marL="0" indent="0" algn="just">
              <a:buNone/>
              <a:defRPr/>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53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t>6</a:t>
            </a:fld>
            <a:endParaRPr lang="en-US"/>
          </a:p>
        </p:txBody>
      </p:sp>
      <p:sp>
        <p:nvSpPr>
          <p:cNvPr id="6" name="Subtitle 2"/>
          <p:cNvSpPr txBox="1">
            <a:spLocks/>
          </p:cNvSpPr>
          <p:nvPr/>
        </p:nvSpPr>
        <p:spPr>
          <a:xfrm>
            <a:off x="303805" y="515013"/>
            <a:ext cx="7132319" cy="510702"/>
          </a:xfrm>
          <a:prstGeom prst="rect">
            <a:avLst/>
          </a:prstGeom>
          <a:solidFill>
            <a:schemeClr val="tx2">
              <a:lumMod val="60000"/>
              <a:lumOff val="40000"/>
            </a:schemeClr>
          </a:solidFill>
        </p:spPr>
        <p:txBody>
          <a:bodyPr vert="horz" lIns="91440" tIns="45720" rIns="91440" bIns="45720" rtlCol="0">
            <a:noAutofit/>
          </a:bodyPr>
          <a:lstStyle>
            <a:defPPr>
              <a:defRPr lang="en-US"/>
            </a:defPPr>
            <a:lvl1pPr indent="0" fontAlgn="auto">
              <a:spcBef>
                <a:spcPct val="20000"/>
              </a:spcBef>
              <a:spcAft>
                <a:spcPts val="0"/>
              </a:spcAft>
              <a:buFont typeface="Arial"/>
              <a:buNone/>
              <a:defRPr sz="2400" b="1">
                <a:latin typeface="Arial" pitchFamily="34" charset="0"/>
                <a:cs typeface="Arial"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ZA"/>
              <a:t>VISION, </a:t>
            </a:r>
            <a:r>
              <a:rPr lang="en-ZA" dirty="0"/>
              <a:t>MISSION AND VALUES</a:t>
            </a:r>
          </a:p>
        </p:txBody>
      </p:sp>
      <p:sp>
        <p:nvSpPr>
          <p:cNvPr id="7" name="Subtitle 2"/>
          <p:cNvSpPr txBox="1">
            <a:spLocks/>
          </p:cNvSpPr>
          <p:nvPr/>
        </p:nvSpPr>
        <p:spPr>
          <a:xfrm>
            <a:off x="244293" y="1345324"/>
            <a:ext cx="8693050" cy="5180167"/>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graphicFrame>
        <p:nvGraphicFramePr>
          <p:cNvPr id="9" name="Diagram 8"/>
          <p:cNvGraphicFramePr/>
          <p:nvPr>
            <p:extLst>
              <p:ext uri="{D42A27DB-BD31-4B8C-83A1-F6EECF244321}">
                <p14:modId xmlns:p14="http://schemas.microsoft.com/office/powerpoint/2010/main" val="4224757292"/>
              </p:ext>
            </p:extLst>
          </p:nvPr>
        </p:nvGraphicFramePr>
        <p:xfrm>
          <a:off x="660827" y="1345324"/>
          <a:ext cx="7942846" cy="498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32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7</a:t>
            </a:fld>
            <a:endParaRPr lang="en-US"/>
          </a:p>
        </p:txBody>
      </p:sp>
      <p:sp>
        <p:nvSpPr>
          <p:cNvPr id="11" name="Title 1"/>
          <p:cNvSpPr txBox="1">
            <a:spLocks/>
          </p:cNvSpPr>
          <p:nvPr/>
        </p:nvSpPr>
        <p:spPr>
          <a:xfrm>
            <a:off x="586855" y="774648"/>
            <a:ext cx="7306903" cy="46078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MANDATE OF THE OCJ </a:t>
            </a:r>
          </a:p>
        </p:txBody>
      </p:sp>
      <p:sp>
        <p:nvSpPr>
          <p:cNvPr id="12" name="Rectangle 11"/>
          <p:cNvSpPr/>
          <p:nvPr/>
        </p:nvSpPr>
        <p:spPr>
          <a:xfrm>
            <a:off x="586855" y="1235432"/>
            <a:ext cx="8007926" cy="5281446"/>
          </a:xfrm>
          <a:prstGeom prst="rect">
            <a:avLst/>
          </a:prstGeom>
        </p:spPr>
        <p:txBody>
          <a:bodyPr wrap="square">
            <a:spAutoFit/>
          </a:bodyPr>
          <a:lstStyle/>
          <a:p>
            <a:pPr lvl="0" algn="just" defTabSz="914400">
              <a:lnSpc>
                <a:spcPct val="150000"/>
              </a:lnSpc>
              <a:spcBef>
                <a:spcPct val="20000"/>
              </a:spcBef>
            </a:pPr>
            <a:r>
              <a:rPr lang="en-ZA" sz="1500" dirty="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mandate of the Office of the Chief Justice (OCJ) is to support the Chief Justice in executing administrative and judicial powers and duties as Head of the Judiciary and Head of the Constitutional Court</a:t>
            </a:r>
            <a:r>
              <a:rPr lang="en-US" sz="1500" b="1" dirty="0">
                <a:latin typeface="Arial" panose="020B0604020202020204" pitchFamily="34" charset="0"/>
                <a:cs typeface="Arial" panose="020B0604020202020204" pitchFamily="34" charset="0"/>
              </a:rPr>
              <a:t> as determined by the MPSA in 2010</a:t>
            </a:r>
            <a:r>
              <a:rPr lang="en-US" sz="1500" dirty="0">
                <a:latin typeface="Arial" panose="020B0604020202020204" pitchFamily="34" charset="0"/>
                <a:cs typeface="Arial" panose="020B0604020202020204" pitchFamily="34" charset="0"/>
              </a:rPr>
              <a:t>. </a:t>
            </a:r>
          </a:p>
          <a:p>
            <a:pPr lvl="0" algn="just" defTabSz="914400">
              <a:lnSpc>
                <a:spcPct val="150000"/>
              </a:lnSpc>
              <a:spcBef>
                <a:spcPct val="20000"/>
              </a:spcBef>
            </a:pPr>
            <a:r>
              <a:rPr lang="en-US" sz="1500" b="1" dirty="0">
                <a:latin typeface="Arial" panose="020B0604020202020204" pitchFamily="34" charset="0"/>
                <a:cs typeface="Arial" panose="020B0604020202020204" pitchFamily="34" charset="0"/>
              </a:rPr>
              <a:t>Functions: </a:t>
            </a: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provide and coordinate legal and administrative support to the Chief Justice;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provide communication and relationship management services and inter-governmental and international coordination;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develop court administration policies, norms and standards;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development of Judicial policy, norms and standards;</a:t>
            </a:r>
          </a:p>
          <a:p>
            <a:pPr lvl="0" algn="just">
              <a:lnSpc>
                <a:spcPct val="150000"/>
              </a:lnSpc>
            </a:pPr>
            <a:r>
              <a:rPr lang="en-US" sz="1500" b="1" dirty="0">
                <a:latin typeface="Arial" panose="020B0604020202020204" pitchFamily="34" charset="0"/>
                <a:cs typeface="Arial" panose="020B0604020202020204" pitchFamily="34" charset="0"/>
              </a:rPr>
              <a:t>(As approved by Cabinet Decision, 18 September 2014 &amp; determined by MPSA, 2015)</a:t>
            </a:r>
            <a:endParaRPr lang="en-ZA" sz="1500" b="1"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Judicial function of the Superior Courts;</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Judicial Service Commission in the execution of its mandate; </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South African Judicial Education Institute  in the execution of its mandate; and  </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administer Judges’ Remuneration and Conditions of Employment Act. </a:t>
            </a:r>
          </a:p>
          <a:p>
            <a:pPr lvl="0" algn="just" defTabSz="914400">
              <a:spcBef>
                <a:spcPct val="20000"/>
              </a:spcBef>
            </a:pP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36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8</a:t>
            </a:fld>
            <a:endParaRPr lang="en-US"/>
          </a:p>
        </p:txBody>
      </p:sp>
      <p:sp>
        <p:nvSpPr>
          <p:cNvPr id="7" name="Title 1"/>
          <p:cNvSpPr txBox="1">
            <a:spLocks/>
          </p:cNvSpPr>
          <p:nvPr/>
        </p:nvSpPr>
        <p:spPr>
          <a:xfrm>
            <a:off x="708766" y="569415"/>
            <a:ext cx="7306903" cy="438919"/>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a:t>
            </a:r>
          </a:p>
        </p:txBody>
      </p:sp>
      <p:graphicFrame>
        <p:nvGraphicFramePr>
          <p:cNvPr id="8" name="Table 7"/>
          <p:cNvGraphicFramePr>
            <a:graphicFrameLocks noGrp="1"/>
          </p:cNvGraphicFramePr>
          <p:nvPr>
            <p:extLst>
              <p:ext uri="{D42A27DB-BD31-4B8C-83A1-F6EECF244321}">
                <p14:modId xmlns:p14="http://schemas.microsoft.com/office/powerpoint/2010/main" val="1314849351"/>
              </p:ext>
            </p:extLst>
          </p:nvPr>
        </p:nvGraphicFramePr>
        <p:xfrm>
          <a:off x="446515" y="1358743"/>
          <a:ext cx="8301950" cy="4971907"/>
        </p:xfrm>
        <a:graphic>
          <a:graphicData uri="http://schemas.openxmlformats.org/drawingml/2006/table">
            <a:tbl>
              <a:tblPr firstRow="1" bandRow="1">
                <a:tableStyleId>{5C22544A-7EE6-4342-B048-85BDC9FD1C3A}</a:tableStyleId>
              </a:tblPr>
              <a:tblGrid>
                <a:gridCol w="1874634">
                  <a:extLst>
                    <a:ext uri="{9D8B030D-6E8A-4147-A177-3AD203B41FA5}">
                      <a16:colId xmlns:a16="http://schemas.microsoft.com/office/drawing/2014/main" val="20000"/>
                    </a:ext>
                  </a:extLst>
                </a:gridCol>
                <a:gridCol w="6427316">
                  <a:extLst>
                    <a:ext uri="{9D8B030D-6E8A-4147-A177-3AD203B41FA5}">
                      <a16:colId xmlns:a16="http://schemas.microsoft.com/office/drawing/2014/main" val="20001"/>
                    </a:ext>
                  </a:extLst>
                </a:gridCol>
              </a:tblGrid>
              <a:tr h="572003">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2593007">
                <a:tc>
                  <a:txBody>
                    <a:bodyPr/>
                    <a:lstStyle/>
                    <a:p>
                      <a:pPr algn="just"/>
                      <a:r>
                        <a:rPr lang="en-US" sz="1400" b="0" dirty="0">
                          <a:solidFill>
                            <a:schemeClr val="tx1"/>
                          </a:solidFill>
                          <a:latin typeface="Arial" panose="020B0604020202020204" pitchFamily="34" charset="0"/>
                          <a:cs typeface="Arial" panose="020B0604020202020204" pitchFamily="34" charset="0"/>
                        </a:rPr>
                        <a:t>The</a:t>
                      </a:r>
                      <a:r>
                        <a:rPr lang="en-US" sz="1400" b="0" baseline="0" dirty="0">
                          <a:solidFill>
                            <a:schemeClr val="tx1"/>
                          </a:solidFill>
                          <a:latin typeface="Arial" panose="020B0604020202020204" pitchFamily="34" charset="0"/>
                          <a:cs typeface="Arial" panose="020B0604020202020204" pitchFamily="34" charset="0"/>
                        </a:rPr>
                        <a:t> Constitution of the Republic of </a:t>
                      </a:r>
                      <a:r>
                        <a:rPr lang="en-US" sz="1400" b="0" baseline="0">
                          <a:solidFill>
                            <a:schemeClr val="tx1"/>
                          </a:solidFill>
                          <a:latin typeface="Arial" panose="020B0604020202020204" pitchFamily="34" charset="0"/>
                          <a:cs typeface="Arial" panose="020B0604020202020204" pitchFamily="34" charset="0"/>
                        </a:rPr>
                        <a:t>South Africa, </a:t>
                      </a:r>
                      <a:r>
                        <a:rPr lang="en-US" sz="1400" b="0" baseline="0" dirty="0">
                          <a:solidFill>
                            <a:schemeClr val="tx1"/>
                          </a:solidFill>
                          <a:latin typeface="Arial" panose="020B0604020202020204" pitchFamily="34" charset="0"/>
                          <a:cs typeface="Arial" panose="020B0604020202020204" pitchFamily="34" charset="0"/>
                        </a:rPr>
                        <a:t>1996</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165  (1) The judicial authority of the Republic is vested in the courts.</a:t>
                      </a:r>
                    </a:p>
                    <a:p>
                      <a:pPr marL="746125" indent="-746125"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(2) The courts are independent and subject only to the   Constitution and the law, which they must apply impartially and without fear, favour or prejudice.</a:t>
                      </a:r>
                    </a:p>
                    <a:p>
                      <a:pPr marL="715963" indent="-715963"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(3) No person or organ of state may interfere with the functioning of the courts.</a:t>
                      </a:r>
                    </a:p>
                    <a:p>
                      <a:pPr marL="715963" indent="-715963"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(4) Organs of state, through legislative and other measures, must assist and protect the courts to ensure the independence, impartiality, dignity, accessibility and effectiveness of the courts.</a:t>
                      </a:r>
                    </a:p>
                    <a:p>
                      <a:pPr marL="715963" indent="-715963" algn="just">
                        <a:tabLst>
                          <a:tab pos="804863" algn="l"/>
                        </a:tabLst>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(5) An order or decision issued by a court binds all persons to whom and organs of state to which it applies.</a:t>
                      </a:r>
                      <a:endParaRPr lang="en-US"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806897">
                <a:tc>
                  <a:txBody>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Constitution seventeenth amendment Act (2012)</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a:solidFill>
                            <a:schemeClr val="tx1"/>
                          </a:solidFill>
                          <a:effectLst/>
                          <a:latin typeface="Arial" panose="020B0604020202020204" pitchFamily="34" charset="0"/>
                          <a:ea typeface="+mn-ea"/>
                          <a:cs typeface="Arial" panose="020B0604020202020204" pitchFamily="34" charset="0"/>
                        </a:rPr>
                        <a:t>Formalizes the Chief Justice as the Head of the Judiciary and</a:t>
                      </a:r>
                      <a:r>
                        <a:rPr lang="en-US" sz="1400" kern="1200" baseline="0" dirty="0">
                          <a:solidFill>
                            <a:schemeClr val="tx1"/>
                          </a:solidFill>
                          <a:effectLst/>
                          <a:latin typeface="Arial" panose="020B0604020202020204" pitchFamily="34" charset="0"/>
                          <a:ea typeface="+mn-ea"/>
                          <a:cs typeface="Arial" panose="020B0604020202020204" pitchFamily="34" charset="0"/>
                        </a:rPr>
                        <a:t> </a:t>
                      </a:r>
                      <a:r>
                        <a:rPr lang="en-US" sz="1400" kern="1200" dirty="0">
                          <a:solidFill>
                            <a:schemeClr val="tx1"/>
                          </a:solidFill>
                          <a:effectLst/>
                          <a:latin typeface="Arial" panose="020B0604020202020204" pitchFamily="34" charset="0"/>
                          <a:ea typeface="+mn-ea"/>
                          <a:cs typeface="Arial" panose="020B0604020202020204" pitchFamily="34" charset="0"/>
                        </a:rPr>
                        <a:t>entrusts him with the responsibility for the establishment and monitoring of norms and standards for the exercise of judicial functions of all courts. </a:t>
                      </a:r>
                    </a:p>
                    <a:p>
                      <a:pPr marL="746125" marR="0" lvl="0" indent="-746125" algn="just" defTabSz="457200" rtl="0" eaLnBrk="1" fontAlgn="auto" latinLnBrk="0" hangingPunct="1">
                        <a:lnSpc>
                          <a:spcPct val="100000"/>
                        </a:lnSpc>
                        <a:spcBef>
                          <a:spcPts val="0"/>
                        </a:spcBef>
                        <a:spcAft>
                          <a:spcPts val="0"/>
                        </a:spcAft>
                        <a:buClrTx/>
                        <a:buSzTx/>
                        <a:buFontTx/>
                        <a:buNone/>
                        <a:tabLst>
                          <a:tab pos="804863" algn="l"/>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a:solidFill>
                            <a:schemeClr val="tx1"/>
                          </a:solidFill>
                          <a:effectLst/>
                          <a:latin typeface="Arial" panose="020B0604020202020204" pitchFamily="34" charset="0"/>
                          <a:ea typeface="+mn-ea"/>
                          <a:cs typeface="Arial" panose="020B0604020202020204" pitchFamily="34" charset="0"/>
                        </a:rPr>
                        <a:t>It also designates the Constitutional Court as the highest court in all matter.</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341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t>9</a:t>
            </a:fld>
            <a:endParaRPr lang="en-US"/>
          </a:p>
        </p:txBody>
      </p:sp>
      <p:sp>
        <p:nvSpPr>
          <p:cNvPr id="7" name="Title 1"/>
          <p:cNvSpPr txBox="1">
            <a:spLocks/>
          </p:cNvSpPr>
          <p:nvPr/>
        </p:nvSpPr>
        <p:spPr>
          <a:xfrm>
            <a:off x="708766" y="570187"/>
            <a:ext cx="7306903" cy="45477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val="1949316541"/>
              </p:ext>
            </p:extLst>
          </p:nvPr>
        </p:nvGraphicFramePr>
        <p:xfrm>
          <a:off x="298889" y="1357744"/>
          <a:ext cx="8548816" cy="4765791"/>
        </p:xfrm>
        <a:graphic>
          <a:graphicData uri="http://schemas.openxmlformats.org/drawingml/2006/table">
            <a:tbl>
              <a:tblPr firstRow="1" bandRow="1">
                <a:tableStyleId>{5C22544A-7EE6-4342-B048-85BDC9FD1C3A}</a:tableStyleId>
              </a:tblPr>
              <a:tblGrid>
                <a:gridCol w="1930378">
                  <a:extLst>
                    <a:ext uri="{9D8B030D-6E8A-4147-A177-3AD203B41FA5}">
                      <a16:colId xmlns:a16="http://schemas.microsoft.com/office/drawing/2014/main" val="20000"/>
                    </a:ext>
                  </a:extLst>
                </a:gridCol>
                <a:gridCol w="6618438">
                  <a:extLst>
                    <a:ext uri="{9D8B030D-6E8A-4147-A177-3AD203B41FA5}">
                      <a16:colId xmlns:a16="http://schemas.microsoft.com/office/drawing/2014/main" val="20001"/>
                    </a:ext>
                  </a:extLst>
                </a:gridCol>
              </a:tblGrid>
              <a:tr h="497018">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val="10000"/>
                  </a:ext>
                </a:extLst>
              </a:tr>
              <a:tr h="4247631">
                <a:tc>
                  <a:txBody>
                    <a:bodyPr/>
                    <a:lstStyle/>
                    <a:p>
                      <a:r>
                        <a:rPr lang="en-US" sz="1400" b="0" dirty="0">
                          <a:solidFill>
                            <a:schemeClr val="tx1"/>
                          </a:solidFill>
                          <a:latin typeface="Arial" panose="020B0604020202020204" pitchFamily="34" charset="0"/>
                          <a:cs typeface="Arial" panose="020B0604020202020204" pitchFamily="34" charset="0"/>
                        </a:rPr>
                        <a:t>Superior </a:t>
                      </a:r>
                      <a:r>
                        <a:rPr lang="en-US" sz="1400" b="0">
                          <a:solidFill>
                            <a:schemeClr val="tx1"/>
                          </a:solidFill>
                          <a:latin typeface="Arial" panose="020B0604020202020204" pitchFamily="34" charset="0"/>
                          <a:cs typeface="Arial" panose="020B0604020202020204" pitchFamily="34" charset="0"/>
                        </a:rPr>
                        <a:t>Courts Act, </a:t>
                      </a:r>
                      <a:r>
                        <a:rPr lang="en-US" sz="1400" b="0" dirty="0">
                          <a:solidFill>
                            <a:schemeClr val="tx1"/>
                          </a:solidFill>
                          <a:latin typeface="Arial" panose="020B0604020202020204" pitchFamily="34" charset="0"/>
                          <a:cs typeface="Arial" panose="020B0604020202020204" pitchFamily="34" charset="0"/>
                        </a:rPr>
                        <a:t>2013 (Act No. 10 of 2013)</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US" sz="1400" b="0" dirty="0">
                          <a:solidFill>
                            <a:schemeClr val="tx1"/>
                          </a:solidFill>
                          <a:latin typeface="Arial" panose="020B0604020202020204" pitchFamily="34" charset="0"/>
                          <a:cs typeface="Arial" panose="020B0604020202020204" pitchFamily="34" charset="0"/>
                        </a:rPr>
                        <a:t>49</a:t>
                      </a:r>
                      <a:r>
                        <a:rPr lang="en-US" sz="1400" b="0" baseline="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(1) The </a:t>
                      </a:r>
                      <a:r>
                        <a:rPr lang="en-US" sz="1400" b="0">
                          <a:solidFill>
                            <a:schemeClr val="tx1"/>
                          </a:solidFill>
                          <a:latin typeface="Arial" panose="020B0604020202020204" pitchFamily="34" charset="0"/>
                          <a:cs typeface="Arial" panose="020B0604020202020204" pitchFamily="34" charset="0"/>
                        </a:rPr>
                        <a:t>Minister may, </a:t>
                      </a:r>
                      <a:r>
                        <a:rPr lang="en-US" sz="1400" b="0" dirty="0">
                          <a:solidFill>
                            <a:schemeClr val="tx1"/>
                          </a:solidFill>
                          <a:latin typeface="Arial" panose="020B0604020202020204" pitchFamily="34" charset="0"/>
                          <a:cs typeface="Arial" panose="020B0604020202020204" pitchFamily="34" charset="0"/>
                        </a:rPr>
                        <a:t>on the advice of the </a:t>
                      </a:r>
                      <a:r>
                        <a:rPr lang="en-US" sz="1400" b="0">
                          <a:solidFill>
                            <a:schemeClr val="tx1"/>
                          </a:solidFill>
                          <a:latin typeface="Arial" panose="020B0604020202020204" pitchFamily="34" charset="0"/>
                          <a:cs typeface="Arial" panose="020B0604020202020204" pitchFamily="34" charset="0"/>
                        </a:rPr>
                        <a:t>Chief Justice, </a:t>
                      </a:r>
                      <a:r>
                        <a:rPr lang="en-US" sz="1400" b="0" dirty="0">
                          <a:solidFill>
                            <a:schemeClr val="tx1"/>
                          </a:solidFill>
                          <a:latin typeface="Arial" panose="020B0604020202020204" pitchFamily="34" charset="0"/>
                          <a:cs typeface="Arial" panose="020B0604020202020204" pitchFamily="34" charset="0"/>
                        </a:rPr>
                        <a:t>make regulations regarding— </a:t>
                      </a:r>
                    </a:p>
                    <a:p>
                      <a:pPr marL="509588" indent="0" algn="just">
                        <a:buFont typeface="Arial" panose="020B0604020202020204" pitchFamily="34" charset="0"/>
                        <a:buNone/>
                      </a:pPr>
                      <a:r>
                        <a:rPr lang="en-US" sz="1400" b="0" dirty="0">
                          <a:solidFill>
                            <a:schemeClr val="tx1"/>
                          </a:solidFill>
                          <a:latin typeface="Arial" panose="020B0604020202020204" pitchFamily="34" charset="0"/>
                          <a:cs typeface="Arial" panose="020B0604020202020204" pitchFamily="34" charset="0"/>
                        </a:rPr>
                        <a:t>(a) any matter that may be necessary or expedient to prescribe regarding the administrative functions of courts and the efficient and effective functioning and administration of </a:t>
                      </a:r>
                      <a:r>
                        <a:rPr lang="en-US" sz="1400" b="0">
                          <a:solidFill>
                            <a:schemeClr val="tx1"/>
                          </a:solidFill>
                          <a:latin typeface="Arial" panose="020B0604020202020204" pitchFamily="34" charset="0"/>
                          <a:cs typeface="Arial" panose="020B0604020202020204" pitchFamily="34" charset="0"/>
                        </a:rPr>
                        <a:t>the courts, </a:t>
                      </a:r>
                      <a:r>
                        <a:rPr lang="en-US" sz="1400" b="0" dirty="0">
                          <a:solidFill>
                            <a:schemeClr val="tx1"/>
                          </a:solidFill>
                          <a:latin typeface="Arial" panose="020B0604020202020204" pitchFamily="34" charset="0"/>
                          <a:cs typeface="Arial" panose="020B0604020202020204" pitchFamily="34" charset="0"/>
                        </a:rPr>
                        <a:t>including the furnishing </a:t>
                      </a:r>
                      <a:r>
                        <a:rPr lang="en-US" sz="1400" dirty="0">
                          <a:solidFill>
                            <a:schemeClr val="tx1"/>
                          </a:solidFill>
                          <a:latin typeface="Arial" panose="020B0604020202020204" pitchFamily="34" charset="0"/>
                          <a:cs typeface="Arial" panose="020B0604020202020204" pitchFamily="34" charset="0"/>
                        </a:rPr>
                        <a:t>of periodical returns of statistics relating to any aspect of the functioning and administration of courts and the performance of judicial functions;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(b) the criteria to be applied for determining the number of judges to be appointed to the Supreme Court of Appeal and to any specific Division;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(c) any protocol to be observed in respect of any process of consultation required in terms of this Act;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(d) the determination of recess periods of the Superior Courts;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(e) property not liable to be seized </a:t>
                      </a:r>
                      <a:r>
                        <a:rPr lang="en-US" sz="1400">
                          <a:solidFill>
                            <a:schemeClr val="tx1"/>
                          </a:solidFill>
                          <a:latin typeface="Arial" panose="020B0604020202020204" pitchFamily="34" charset="0"/>
                          <a:cs typeface="Arial" panose="020B0604020202020204" pitchFamily="34" charset="0"/>
                        </a:rPr>
                        <a:t>in execution, </a:t>
                      </a:r>
                      <a:r>
                        <a:rPr lang="en-US" sz="1400" dirty="0">
                          <a:solidFill>
                            <a:schemeClr val="tx1"/>
                          </a:solidFill>
                          <a:latin typeface="Arial" panose="020B0604020202020204" pitchFamily="34" charset="0"/>
                          <a:cs typeface="Arial" panose="020B0604020202020204" pitchFamily="34" charset="0"/>
                        </a:rPr>
                        <a:t>as contemplated in section 45;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(f) the manner in which representatives of the magistracy must be engaged in the application of section 8.</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49</a:t>
                      </a:r>
                      <a:r>
                        <a:rPr lang="en-US" sz="1400" baseline="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(2) Any regulation made under subsection (1) must be submitted to Parliament before publication thereof in the Gazette.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296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13856</TotalTime>
  <Words>4247</Words>
  <Application>Microsoft Office PowerPoint</Application>
  <PresentationFormat>On-screen Show (4:3)</PresentationFormat>
  <Paragraphs>871</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Narrow</vt:lpstr>
      <vt:lpstr>Avenir Black</vt:lpstr>
      <vt:lpstr>Avenir Light</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Six Fingaz Media</dc:creator>
  <cp:lastModifiedBy>Vhonani Ramaano</cp:lastModifiedBy>
  <cp:revision>291</cp:revision>
  <dcterms:created xsi:type="dcterms:W3CDTF">2017-06-01T13:53:08Z</dcterms:created>
  <dcterms:modified xsi:type="dcterms:W3CDTF">2021-11-07T13:02:12Z</dcterms:modified>
</cp:coreProperties>
</file>