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harts/colors1.xml" ContentType="application/vnd.ms-office.chartcolorstyle+xml"/>
  <Override PartName="/ppt/commentAuthors.xml" ContentType="application/vnd.openxmlformats-officedocument.presentationml.commentAuthors+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7" r:id="rId5"/>
    <p:sldId id="258" r:id="rId6"/>
    <p:sldId id="268" r:id="rId7"/>
    <p:sldId id="267" r:id="rId8"/>
    <p:sldId id="269" r:id="rId9"/>
    <p:sldId id="273" r:id="rId10"/>
    <p:sldId id="270" r:id="rId11"/>
    <p:sldId id="274" r:id="rId12"/>
    <p:sldId id="271" r:id="rId13"/>
    <p:sldId id="272" r:id="rId14"/>
    <p:sldId id="282" r:id="rId15"/>
    <p:sldId id="287" r:id="rId16"/>
    <p:sldId id="284" r:id="rId17"/>
    <p:sldId id="279" r:id="rId18"/>
    <p:sldId id="288" r:id="rId19"/>
    <p:sldId id="26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us Van Niekerk" initials="MVN" lastIdx="13" clrIdx="0">
    <p:extLst>
      <p:ext uri="{19B8F6BF-5375-455C-9EA6-DF929625EA0E}">
        <p15:presenceInfo xmlns:p15="http://schemas.microsoft.com/office/powerpoint/2012/main" xmlns="" userId="S::Marius@DTPS.GOV.ZA::e8c319af-3339-4c52-98dd-f381aa12dc3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4490C"/>
    <a:srgbClr val="F5822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11" autoAdjust="0"/>
    <p:restoredTop sz="93792" autoAdjust="0"/>
  </p:normalViewPr>
  <p:slideViewPr>
    <p:cSldViewPr snapToGrid="0">
      <p:cViewPr varScale="1">
        <p:scale>
          <a:sx n="61" d="100"/>
          <a:sy n="61" d="100"/>
        </p:scale>
        <p:origin x="-84" y="-34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b="1" dirty="0"/>
              <a:t>Overall Annual Performance</a:t>
            </a:r>
          </a:p>
        </c:rich>
      </c:tx>
      <c:layout>
        <c:manualLayout>
          <c:xMode val="edge"/>
          <c:yMode val="edge"/>
          <c:x val="0.31002601848681965"/>
          <c:y val="2.6332291001139489E-2"/>
        </c:manualLayout>
      </c:layout>
      <c:spPr>
        <a:noFill/>
        <a:ln>
          <a:noFill/>
        </a:ln>
        <a:effectLst/>
      </c:spPr>
    </c:title>
    <c:plotArea>
      <c:layout/>
      <c:pieChart>
        <c:varyColors val="1"/>
        <c:ser>
          <c:idx val="0"/>
          <c:order val="0"/>
          <c:tx>
            <c:strRef>
              <c:f>Sheet1!$B$1</c:f>
              <c:strCache>
                <c:ptCount val="1"/>
                <c:pt idx="0">
                  <c:v>Overall Annual Performance</c:v>
                </c:pt>
              </c:strCache>
            </c:strRef>
          </c:tx>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32F6-4B53-A104-8A2F2F0C0984}"/>
              </c:ext>
            </c:extLst>
          </c:dPt>
          <c:dPt>
            <c:idx val="1"/>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32F6-4B53-A104-8A2F2F0C098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Achieved</c:v>
                </c:pt>
                <c:pt idx="1">
                  <c:v>Not Achieved</c:v>
                </c:pt>
              </c:strCache>
            </c:strRef>
          </c:cat>
          <c:val>
            <c:numRef>
              <c:f>Sheet1!$B$2:$B$3</c:f>
              <c:numCache>
                <c:formatCode>General</c:formatCode>
                <c:ptCount val="2"/>
                <c:pt idx="0">
                  <c:v>10</c:v>
                </c:pt>
                <c:pt idx="1">
                  <c:v>1</c:v>
                </c:pt>
              </c:numCache>
            </c:numRef>
          </c:val>
          <c:extLst xmlns:c16r2="http://schemas.microsoft.com/office/drawing/2015/06/chart">
            <c:ext xmlns:c16="http://schemas.microsoft.com/office/drawing/2014/chart" uri="{C3380CC4-5D6E-409C-BE32-E72D297353CC}">
              <c16:uniqueId val="{00000000-E857-43B0-8D0F-8469A3BADA3B}"/>
            </c:ext>
          </c:extLst>
        </c:ser>
        <c:dLbls>
          <c:showVal val="1"/>
        </c:dLbls>
        <c:firstSliceAng val="0"/>
      </c:pieChart>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A01AD6-E300-49FF-A07C-B1A78C95395B}" type="datetimeFigureOut">
              <a:rPr lang="en-ZA" smtClean="0"/>
              <a:pPr/>
              <a:t>2021/11/12</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8845BB-9C63-4B37-9B07-7D2F2C8572C8}" type="slidenum">
              <a:rPr lang="en-ZA" smtClean="0"/>
              <a:pPr/>
              <a:t>‹#›</a:t>
            </a:fld>
            <a:endParaRPr lang="en-ZA" dirty="0"/>
          </a:p>
        </p:txBody>
      </p:sp>
    </p:spTree>
    <p:extLst>
      <p:ext uri="{BB962C8B-B14F-4D97-AF65-F5344CB8AC3E}">
        <p14:creationId xmlns:p14="http://schemas.microsoft.com/office/powerpoint/2010/main" xmlns="" val="1457567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B3524A-6039-4EDD-B1EC-485ACB6FF0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xmlns="" id="{CDAC585E-4D49-4EB8-9F84-ACB7E8D405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xmlns="" id="{0FC363BD-DE25-46EB-983C-A7DA2747AEB6}"/>
              </a:ext>
            </a:extLst>
          </p:cNvPr>
          <p:cNvSpPr>
            <a:spLocks noGrp="1"/>
          </p:cNvSpPr>
          <p:nvPr>
            <p:ph type="dt" sz="half" idx="10"/>
          </p:nvPr>
        </p:nvSpPr>
        <p:spPr/>
        <p:txBody>
          <a:bodyPr/>
          <a:lstStyle/>
          <a:p>
            <a:fld id="{D6E28735-674B-421F-B17F-9E6A3F4AC121}" type="datetimeFigureOut">
              <a:rPr lang="en-ZA" smtClean="0"/>
              <a:pPr/>
              <a:t>2021/11/12</a:t>
            </a:fld>
            <a:endParaRPr lang="en-ZA" dirty="0"/>
          </a:p>
        </p:txBody>
      </p:sp>
      <p:sp>
        <p:nvSpPr>
          <p:cNvPr id="5" name="Footer Placeholder 4">
            <a:extLst>
              <a:ext uri="{FF2B5EF4-FFF2-40B4-BE49-F238E27FC236}">
                <a16:creationId xmlns:a16="http://schemas.microsoft.com/office/drawing/2014/main" xmlns="" id="{76D8DCC3-240F-4D88-A788-097993170F8A}"/>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xmlns="" id="{1914583C-8394-475F-B98A-34087B24EBAE}"/>
              </a:ext>
            </a:extLst>
          </p:cNvPr>
          <p:cNvSpPr>
            <a:spLocks noGrp="1"/>
          </p:cNvSpPr>
          <p:nvPr>
            <p:ph type="sldNum" sz="quarter" idx="12"/>
          </p:nvPr>
        </p:nvSpPr>
        <p:spPr/>
        <p:txBody>
          <a:bodyPr/>
          <a:lstStyle/>
          <a:p>
            <a:fld id="{7C5138FA-002C-4525-9490-70C5858E63E3}" type="slidenum">
              <a:rPr lang="en-ZA" smtClean="0"/>
              <a:pPr/>
              <a:t>‹#›</a:t>
            </a:fld>
            <a:endParaRPr lang="en-ZA" dirty="0"/>
          </a:p>
        </p:txBody>
      </p:sp>
    </p:spTree>
    <p:extLst>
      <p:ext uri="{BB962C8B-B14F-4D97-AF65-F5344CB8AC3E}">
        <p14:creationId xmlns:p14="http://schemas.microsoft.com/office/powerpoint/2010/main" xmlns="" val="2729019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BB442C-B867-4183-924E-FDCAEE85DDF6}"/>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0F51F121-55D4-4AD5-B236-3755830840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CDA22F59-EAD2-42C7-AB31-9E72A3A08412}"/>
              </a:ext>
            </a:extLst>
          </p:cNvPr>
          <p:cNvSpPr>
            <a:spLocks noGrp="1"/>
          </p:cNvSpPr>
          <p:nvPr>
            <p:ph type="dt" sz="half" idx="10"/>
          </p:nvPr>
        </p:nvSpPr>
        <p:spPr/>
        <p:txBody>
          <a:bodyPr/>
          <a:lstStyle/>
          <a:p>
            <a:fld id="{D6E28735-674B-421F-B17F-9E6A3F4AC121}" type="datetimeFigureOut">
              <a:rPr lang="en-ZA" smtClean="0"/>
              <a:pPr/>
              <a:t>2021/11/12</a:t>
            </a:fld>
            <a:endParaRPr lang="en-ZA" dirty="0"/>
          </a:p>
        </p:txBody>
      </p:sp>
      <p:sp>
        <p:nvSpPr>
          <p:cNvPr id="5" name="Footer Placeholder 4">
            <a:extLst>
              <a:ext uri="{FF2B5EF4-FFF2-40B4-BE49-F238E27FC236}">
                <a16:creationId xmlns:a16="http://schemas.microsoft.com/office/drawing/2014/main" xmlns="" id="{883A3C4E-5211-4F98-B25D-EB232B6AB910}"/>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xmlns="" id="{C3BE99DB-9945-4DF5-B533-E7DB746A63C3}"/>
              </a:ext>
            </a:extLst>
          </p:cNvPr>
          <p:cNvSpPr>
            <a:spLocks noGrp="1"/>
          </p:cNvSpPr>
          <p:nvPr>
            <p:ph type="sldNum" sz="quarter" idx="12"/>
          </p:nvPr>
        </p:nvSpPr>
        <p:spPr/>
        <p:txBody>
          <a:bodyPr/>
          <a:lstStyle/>
          <a:p>
            <a:fld id="{7C5138FA-002C-4525-9490-70C5858E63E3}" type="slidenum">
              <a:rPr lang="en-ZA" smtClean="0"/>
              <a:pPr/>
              <a:t>‹#›</a:t>
            </a:fld>
            <a:endParaRPr lang="en-ZA" dirty="0"/>
          </a:p>
        </p:txBody>
      </p:sp>
    </p:spTree>
    <p:extLst>
      <p:ext uri="{BB962C8B-B14F-4D97-AF65-F5344CB8AC3E}">
        <p14:creationId xmlns:p14="http://schemas.microsoft.com/office/powerpoint/2010/main" xmlns="" val="1283831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D164172-2040-45E0-90DB-20D0672B657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D3217B84-ABC4-49CB-B65A-1C45369650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479C10EA-0A47-4B3A-AFEC-79BB00A2CD98}"/>
              </a:ext>
            </a:extLst>
          </p:cNvPr>
          <p:cNvSpPr>
            <a:spLocks noGrp="1"/>
          </p:cNvSpPr>
          <p:nvPr>
            <p:ph type="dt" sz="half" idx="10"/>
          </p:nvPr>
        </p:nvSpPr>
        <p:spPr/>
        <p:txBody>
          <a:bodyPr/>
          <a:lstStyle/>
          <a:p>
            <a:fld id="{D6E28735-674B-421F-B17F-9E6A3F4AC121}" type="datetimeFigureOut">
              <a:rPr lang="en-ZA" smtClean="0"/>
              <a:pPr/>
              <a:t>2021/11/12</a:t>
            </a:fld>
            <a:endParaRPr lang="en-ZA" dirty="0"/>
          </a:p>
        </p:txBody>
      </p:sp>
      <p:sp>
        <p:nvSpPr>
          <p:cNvPr id="5" name="Footer Placeholder 4">
            <a:extLst>
              <a:ext uri="{FF2B5EF4-FFF2-40B4-BE49-F238E27FC236}">
                <a16:creationId xmlns:a16="http://schemas.microsoft.com/office/drawing/2014/main" xmlns="" id="{850211C3-C9CD-475C-B7D5-E56E236FD199}"/>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xmlns="" id="{F8A5148A-CB85-4322-87D5-EF17DCE53BD1}"/>
              </a:ext>
            </a:extLst>
          </p:cNvPr>
          <p:cNvSpPr>
            <a:spLocks noGrp="1"/>
          </p:cNvSpPr>
          <p:nvPr>
            <p:ph type="sldNum" sz="quarter" idx="12"/>
          </p:nvPr>
        </p:nvSpPr>
        <p:spPr/>
        <p:txBody>
          <a:bodyPr/>
          <a:lstStyle/>
          <a:p>
            <a:fld id="{7C5138FA-002C-4525-9490-70C5858E63E3}" type="slidenum">
              <a:rPr lang="en-ZA" smtClean="0"/>
              <a:pPr/>
              <a:t>‹#›</a:t>
            </a:fld>
            <a:endParaRPr lang="en-ZA" dirty="0"/>
          </a:p>
        </p:txBody>
      </p:sp>
    </p:spTree>
    <p:extLst>
      <p:ext uri="{BB962C8B-B14F-4D97-AF65-F5344CB8AC3E}">
        <p14:creationId xmlns:p14="http://schemas.microsoft.com/office/powerpoint/2010/main" xmlns="" val="3394694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79A2B7-B9EF-461C-BBE9-8AEAD029C2D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74F8E35D-D4D5-4B8E-995C-5AB405DD84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FC19E68B-EEA0-48EC-9AD7-E0DAD577D706}"/>
              </a:ext>
            </a:extLst>
          </p:cNvPr>
          <p:cNvSpPr>
            <a:spLocks noGrp="1"/>
          </p:cNvSpPr>
          <p:nvPr>
            <p:ph type="dt" sz="half" idx="10"/>
          </p:nvPr>
        </p:nvSpPr>
        <p:spPr/>
        <p:txBody>
          <a:bodyPr/>
          <a:lstStyle/>
          <a:p>
            <a:fld id="{D6E28735-674B-421F-B17F-9E6A3F4AC121}" type="datetimeFigureOut">
              <a:rPr lang="en-ZA" smtClean="0"/>
              <a:pPr/>
              <a:t>2021/11/12</a:t>
            </a:fld>
            <a:endParaRPr lang="en-ZA" dirty="0"/>
          </a:p>
        </p:txBody>
      </p:sp>
      <p:sp>
        <p:nvSpPr>
          <p:cNvPr id="5" name="Footer Placeholder 4">
            <a:extLst>
              <a:ext uri="{FF2B5EF4-FFF2-40B4-BE49-F238E27FC236}">
                <a16:creationId xmlns:a16="http://schemas.microsoft.com/office/drawing/2014/main" xmlns="" id="{7F2C18D8-0C76-4334-B2A7-7EAE96868E86}"/>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xmlns="" id="{10C5D83F-073B-4172-8214-7E21AF5284C2}"/>
              </a:ext>
            </a:extLst>
          </p:cNvPr>
          <p:cNvSpPr>
            <a:spLocks noGrp="1"/>
          </p:cNvSpPr>
          <p:nvPr>
            <p:ph type="sldNum" sz="quarter" idx="12"/>
          </p:nvPr>
        </p:nvSpPr>
        <p:spPr/>
        <p:txBody>
          <a:bodyPr/>
          <a:lstStyle/>
          <a:p>
            <a:fld id="{7C5138FA-002C-4525-9490-70C5858E63E3}" type="slidenum">
              <a:rPr lang="en-ZA" smtClean="0"/>
              <a:pPr/>
              <a:t>‹#›</a:t>
            </a:fld>
            <a:endParaRPr lang="en-ZA" dirty="0"/>
          </a:p>
        </p:txBody>
      </p:sp>
    </p:spTree>
    <p:extLst>
      <p:ext uri="{BB962C8B-B14F-4D97-AF65-F5344CB8AC3E}">
        <p14:creationId xmlns:p14="http://schemas.microsoft.com/office/powerpoint/2010/main" xmlns="" val="394223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4B3B8B-530B-47DE-912E-CF1DD80453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xmlns="" id="{73E6C82D-C6D3-411F-88A8-4BD886BCC6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8FF8984-2D6E-479F-927C-D2FDC225624D}"/>
              </a:ext>
            </a:extLst>
          </p:cNvPr>
          <p:cNvSpPr>
            <a:spLocks noGrp="1"/>
          </p:cNvSpPr>
          <p:nvPr>
            <p:ph type="dt" sz="half" idx="10"/>
          </p:nvPr>
        </p:nvSpPr>
        <p:spPr/>
        <p:txBody>
          <a:bodyPr/>
          <a:lstStyle/>
          <a:p>
            <a:fld id="{D6E28735-674B-421F-B17F-9E6A3F4AC121}" type="datetimeFigureOut">
              <a:rPr lang="en-ZA" smtClean="0"/>
              <a:pPr/>
              <a:t>2021/11/12</a:t>
            </a:fld>
            <a:endParaRPr lang="en-ZA" dirty="0"/>
          </a:p>
        </p:txBody>
      </p:sp>
      <p:sp>
        <p:nvSpPr>
          <p:cNvPr id="5" name="Footer Placeholder 4">
            <a:extLst>
              <a:ext uri="{FF2B5EF4-FFF2-40B4-BE49-F238E27FC236}">
                <a16:creationId xmlns:a16="http://schemas.microsoft.com/office/drawing/2014/main" xmlns="" id="{9AC79112-C301-48F6-9243-88A40B87FF80}"/>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xmlns="" id="{724140CF-89E1-4A2E-919A-CB5E3DDF6676}"/>
              </a:ext>
            </a:extLst>
          </p:cNvPr>
          <p:cNvSpPr>
            <a:spLocks noGrp="1"/>
          </p:cNvSpPr>
          <p:nvPr>
            <p:ph type="sldNum" sz="quarter" idx="12"/>
          </p:nvPr>
        </p:nvSpPr>
        <p:spPr/>
        <p:txBody>
          <a:bodyPr/>
          <a:lstStyle/>
          <a:p>
            <a:fld id="{7C5138FA-002C-4525-9490-70C5858E63E3}" type="slidenum">
              <a:rPr lang="en-ZA" smtClean="0"/>
              <a:pPr/>
              <a:t>‹#›</a:t>
            </a:fld>
            <a:endParaRPr lang="en-ZA" dirty="0"/>
          </a:p>
        </p:txBody>
      </p:sp>
    </p:spTree>
    <p:extLst>
      <p:ext uri="{BB962C8B-B14F-4D97-AF65-F5344CB8AC3E}">
        <p14:creationId xmlns:p14="http://schemas.microsoft.com/office/powerpoint/2010/main" xmlns="" val="1227111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988EFA-54C7-4D5C-B2CC-F0E563D3D2A3}"/>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EB33B9F7-4893-4BC7-A054-FC80F3F866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xmlns="" id="{7B8EE35F-5271-4339-B517-711A7937BB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xmlns="" id="{72458CE6-16B6-4F8F-8DA2-EA987C575C47}"/>
              </a:ext>
            </a:extLst>
          </p:cNvPr>
          <p:cNvSpPr>
            <a:spLocks noGrp="1"/>
          </p:cNvSpPr>
          <p:nvPr>
            <p:ph type="dt" sz="half" idx="10"/>
          </p:nvPr>
        </p:nvSpPr>
        <p:spPr/>
        <p:txBody>
          <a:bodyPr/>
          <a:lstStyle/>
          <a:p>
            <a:fld id="{D6E28735-674B-421F-B17F-9E6A3F4AC121}" type="datetimeFigureOut">
              <a:rPr lang="en-ZA" smtClean="0"/>
              <a:pPr/>
              <a:t>2021/11/12</a:t>
            </a:fld>
            <a:endParaRPr lang="en-ZA" dirty="0"/>
          </a:p>
        </p:txBody>
      </p:sp>
      <p:sp>
        <p:nvSpPr>
          <p:cNvPr id="6" name="Footer Placeholder 5">
            <a:extLst>
              <a:ext uri="{FF2B5EF4-FFF2-40B4-BE49-F238E27FC236}">
                <a16:creationId xmlns:a16="http://schemas.microsoft.com/office/drawing/2014/main" xmlns="" id="{6DD2BAC4-4E8A-47FB-9AA8-46D6F4CF1229}"/>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xmlns="" id="{68B7F8FD-416D-4CB6-BF4E-5BFBA38AE8DF}"/>
              </a:ext>
            </a:extLst>
          </p:cNvPr>
          <p:cNvSpPr>
            <a:spLocks noGrp="1"/>
          </p:cNvSpPr>
          <p:nvPr>
            <p:ph type="sldNum" sz="quarter" idx="12"/>
          </p:nvPr>
        </p:nvSpPr>
        <p:spPr/>
        <p:txBody>
          <a:bodyPr/>
          <a:lstStyle/>
          <a:p>
            <a:fld id="{7C5138FA-002C-4525-9490-70C5858E63E3}" type="slidenum">
              <a:rPr lang="en-ZA" smtClean="0"/>
              <a:pPr/>
              <a:t>‹#›</a:t>
            </a:fld>
            <a:endParaRPr lang="en-ZA" dirty="0"/>
          </a:p>
        </p:txBody>
      </p:sp>
    </p:spTree>
    <p:extLst>
      <p:ext uri="{BB962C8B-B14F-4D97-AF65-F5344CB8AC3E}">
        <p14:creationId xmlns:p14="http://schemas.microsoft.com/office/powerpoint/2010/main" xmlns="" val="3219601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9474E0-B28D-4307-A1A1-AF153075715B}"/>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E572CA73-5C6A-4325-973A-290053392B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6A99630-CEDB-4EF8-8A76-EC22B91003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xmlns="" id="{55A41D08-3C12-45E9-9C26-5FE7A7A27F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91A72C6-F738-45F2-B74E-278FF80997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xmlns="" id="{EF4D956E-32ED-46B9-9222-A3D66AE6A53A}"/>
              </a:ext>
            </a:extLst>
          </p:cNvPr>
          <p:cNvSpPr>
            <a:spLocks noGrp="1"/>
          </p:cNvSpPr>
          <p:nvPr>
            <p:ph type="dt" sz="half" idx="10"/>
          </p:nvPr>
        </p:nvSpPr>
        <p:spPr/>
        <p:txBody>
          <a:bodyPr/>
          <a:lstStyle/>
          <a:p>
            <a:fld id="{D6E28735-674B-421F-B17F-9E6A3F4AC121}" type="datetimeFigureOut">
              <a:rPr lang="en-ZA" smtClean="0"/>
              <a:pPr/>
              <a:t>2021/11/12</a:t>
            </a:fld>
            <a:endParaRPr lang="en-ZA" dirty="0"/>
          </a:p>
        </p:txBody>
      </p:sp>
      <p:sp>
        <p:nvSpPr>
          <p:cNvPr id="8" name="Footer Placeholder 7">
            <a:extLst>
              <a:ext uri="{FF2B5EF4-FFF2-40B4-BE49-F238E27FC236}">
                <a16:creationId xmlns:a16="http://schemas.microsoft.com/office/drawing/2014/main" xmlns="" id="{87C4269D-7C0A-4774-9F54-CEB820F9438F}"/>
              </a:ext>
            </a:extLst>
          </p:cNvPr>
          <p:cNvSpPr>
            <a:spLocks noGrp="1"/>
          </p:cNvSpPr>
          <p:nvPr>
            <p:ph type="ftr" sz="quarter" idx="11"/>
          </p:nvPr>
        </p:nvSpPr>
        <p:spPr/>
        <p:txBody>
          <a:bodyPr/>
          <a:lstStyle/>
          <a:p>
            <a:endParaRPr lang="en-ZA" dirty="0"/>
          </a:p>
        </p:txBody>
      </p:sp>
      <p:sp>
        <p:nvSpPr>
          <p:cNvPr id="9" name="Slide Number Placeholder 8">
            <a:extLst>
              <a:ext uri="{FF2B5EF4-FFF2-40B4-BE49-F238E27FC236}">
                <a16:creationId xmlns:a16="http://schemas.microsoft.com/office/drawing/2014/main" xmlns="" id="{96AD15BE-F265-425C-960C-6A4105E3E754}"/>
              </a:ext>
            </a:extLst>
          </p:cNvPr>
          <p:cNvSpPr>
            <a:spLocks noGrp="1"/>
          </p:cNvSpPr>
          <p:nvPr>
            <p:ph type="sldNum" sz="quarter" idx="12"/>
          </p:nvPr>
        </p:nvSpPr>
        <p:spPr/>
        <p:txBody>
          <a:bodyPr/>
          <a:lstStyle/>
          <a:p>
            <a:fld id="{7C5138FA-002C-4525-9490-70C5858E63E3}" type="slidenum">
              <a:rPr lang="en-ZA" smtClean="0"/>
              <a:pPr/>
              <a:t>‹#›</a:t>
            </a:fld>
            <a:endParaRPr lang="en-ZA" dirty="0"/>
          </a:p>
        </p:txBody>
      </p:sp>
    </p:spTree>
    <p:extLst>
      <p:ext uri="{BB962C8B-B14F-4D97-AF65-F5344CB8AC3E}">
        <p14:creationId xmlns:p14="http://schemas.microsoft.com/office/powerpoint/2010/main" xmlns="" val="1365949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8B4F26-F21A-4D14-B538-B7D5031C7F9A}"/>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xmlns="" id="{8F362718-1C3C-49BB-83F7-44B37C7EDBF6}"/>
              </a:ext>
            </a:extLst>
          </p:cNvPr>
          <p:cNvSpPr>
            <a:spLocks noGrp="1"/>
          </p:cNvSpPr>
          <p:nvPr>
            <p:ph type="dt" sz="half" idx="10"/>
          </p:nvPr>
        </p:nvSpPr>
        <p:spPr/>
        <p:txBody>
          <a:bodyPr/>
          <a:lstStyle/>
          <a:p>
            <a:fld id="{D6E28735-674B-421F-B17F-9E6A3F4AC121}" type="datetimeFigureOut">
              <a:rPr lang="en-ZA" smtClean="0"/>
              <a:pPr/>
              <a:t>2021/11/12</a:t>
            </a:fld>
            <a:endParaRPr lang="en-ZA" dirty="0"/>
          </a:p>
        </p:txBody>
      </p:sp>
      <p:sp>
        <p:nvSpPr>
          <p:cNvPr id="4" name="Footer Placeholder 3">
            <a:extLst>
              <a:ext uri="{FF2B5EF4-FFF2-40B4-BE49-F238E27FC236}">
                <a16:creationId xmlns:a16="http://schemas.microsoft.com/office/drawing/2014/main" xmlns="" id="{086FD725-5DD4-4DAB-B440-6F6D0E6BD1D7}"/>
              </a:ext>
            </a:extLst>
          </p:cNvPr>
          <p:cNvSpPr>
            <a:spLocks noGrp="1"/>
          </p:cNvSpPr>
          <p:nvPr>
            <p:ph type="ftr" sz="quarter" idx="11"/>
          </p:nvPr>
        </p:nvSpPr>
        <p:spPr/>
        <p:txBody>
          <a:bodyPr/>
          <a:lstStyle/>
          <a:p>
            <a:endParaRPr lang="en-ZA" dirty="0"/>
          </a:p>
        </p:txBody>
      </p:sp>
      <p:sp>
        <p:nvSpPr>
          <p:cNvPr id="5" name="Slide Number Placeholder 4">
            <a:extLst>
              <a:ext uri="{FF2B5EF4-FFF2-40B4-BE49-F238E27FC236}">
                <a16:creationId xmlns:a16="http://schemas.microsoft.com/office/drawing/2014/main" xmlns="" id="{F13376F2-10E0-421C-8592-235650E49C18}"/>
              </a:ext>
            </a:extLst>
          </p:cNvPr>
          <p:cNvSpPr>
            <a:spLocks noGrp="1"/>
          </p:cNvSpPr>
          <p:nvPr>
            <p:ph type="sldNum" sz="quarter" idx="12"/>
          </p:nvPr>
        </p:nvSpPr>
        <p:spPr/>
        <p:txBody>
          <a:bodyPr/>
          <a:lstStyle/>
          <a:p>
            <a:fld id="{7C5138FA-002C-4525-9490-70C5858E63E3}" type="slidenum">
              <a:rPr lang="en-ZA" smtClean="0"/>
              <a:pPr/>
              <a:t>‹#›</a:t>
            </a:fld>
            <a:endParaRPr lang="en-ZA" dirty="0"/>
          </a:p>
        </p:txBody>
      </p:sp>
    </p:spTree>
    <p:extLst>
      <p:ext uri="{BB962C8B-B14F-4D97-AF65-F5344CB8AC3E}">
        <p14:creationId xmlns:p14="http://schemas.microsoft.com/office/powerpoint/2010/main" xmlns="" val="2793910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FA8D80D-7C9F-4379-98C5-87B7388CE4C5}"/>
              </a:ext>
            </a:extLst>
          </p:cNvPr>
          <p:cNvSpPr>
            <a:spLocks noGrp="1"/>
          </p:cNvSpPr>
          <p:nvPr>
            <p:ph type="dt" sz="half" idx="10"/>
          </p:nvPr>
        </p:nvSpPr>
        <p:spPr/>
        <p:txBody>
          <a:bodyPr/>
          <a:lstStyle/>
          <a:p>
            <a:fld id="{D6E28735-674B-421F-B17F-9E6A3F4AC121}" type="datetimeFigureOut">
              <a:rPr lang="en-ZA" smtClean="0"/>
              <a:pPr/>
              <a:t>2021/11/12</a:t>
            </a:fld>
            <a:endParaRPr lang="en-ZA" dirty="0"/>
          </a:p>
        </p:txBody>
      </p:sp>
      <p:sp>
        <p:nvSpPr>
          <p:cNvPr id="3" name="Footer Placeholder 2">
            <a:extLst>
              <a:ext uri="{FF2B5EF4-FFF2-40B4-BE49-F238E27FC236}">
                <a16:creationId xmlns:a16="http://schemas.microsoft.com/office/drawing/2014/main" xmlns="" id="{F97680E9-11A4-4728-A396-E0B7C347A895}"/>
              </a:ext>
            </a:extLst>
          </p:cNvPr>
          <p:cNvSpPr>
            <a:spLocks noGrp="1"/>
          </p:cNvSpPr>
          <p:nvPr>
            <p:ph type="ftr" sz="quarter" idx="11"/>
          </p:nvPr>
        </p:nvSpPr>
        <p:spPr/>
        <p:txBody>
          <a:bodyPr/>
          <a:lstStyle/>
          <a:p>
            <a:endParaRPr lang="en-ZA" dirty="0"/>
          </a:p>
        </p:txBody>
      </p:sp>
      <p:sp>
        <p:nvSpPr>
          <p:cNvPr id="4" name="Slide Number Placeholder 3">
            <a:extLst>
              <a:ext uri="{FF2B5EF4-FFF2-40B4-BE49-F238E27FC236}">
                <a16:creationId xmlns:a16="http://schemas.microsoft.com/office/drawing/2014/main" xmlns="" id="{9C97E4FC-CAC6-4BCB-A19F-6E264603B251}"/>
              </a:ext>
            </a:extLst>
          </p:cNvPr>
          <p:cNvSpPr>
            <a:spLocks noGrp="1"/>
          </p:cNvSpPr>
          <p:nvPr>
            <p:ph type="sldNum" sz="quarter" idx="12"/>
          </p:nvPr>
        </p:nvSpPr>
        <p:spPr/>
        <p:txBody>
          <a:bodyPr/>
          <a:lstStyle/>
          <a:p>
            <a:fld id="{7C5138FA-002C-4525-9490-70C5858E63E3}" type="slidenum">
              <a:rPr lang="en-ZA" smtClean="0"/>
              <a:pPr/>
              <a:t>‹#›</a:t>
            </a:fld>
            <a:endParaRPr lang="en-ZA" dirty="0"/>
          </a:p>
        </p:txBody>
      </p:sp>
    </p:spTree>
    <p:extLst>
      <p:ext uri="{BB962C8B-B14F-4D97-AF65-F5344CB8AC3E}">
        <p14:creationId xmlns:p14="http://schemas.microsoft.com/office/powerpoint/2010/main" xmlns="" val="3701048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EF23D9-6567-46E5-A97D-7E4C2B6BFF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FE3680B3-BB0A-4E36-9B8C-63A3F37BDB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xmlns="" id="{46B9794B-6701-4BA9-9383-FC3FD92C6B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4B97E87-8517-4BF9-AF29-A1F7B2AB6060}"/>
              </a:ext>
            </a:extLst>
          </p:cNvPr>
          <p:cNvSpPr>
            <a:spLocks noGrp="1"/>
          </p:cNvSpPr>
          <p:nvPr>
            <p:ph type="dt" sz="half" idx="10"/>
          </p:nvPr>
        </p:nvSpPr>
        <p:spPr/>
        <p:txBody>
          <a:bodyPr/>
          <a:lstStyle/>
          <a:p>
            <a:fld id="{D6E28735-674B-421F-B17F-9E6A3F4AC121}" type="datetimeFigureOut">
              <a:rPr lang="en-ZA" smtClean="0"/>
              <a:pPr/>
              <a:t>2021/11/12</a:t>
            </a:fld>
            <a:endParaRPr lang="en-ZA" dirty="0"/>
          </a:p>
        </p:txBody>
      </p:sp>
      <p:sp>
        <p:nvSpPr>
          <p:cNvPr id="6" name="Footer Placeholder 5">
            <a:extLst>
              <a:ext uri="{FF2B5EF4-FFF2-40B4-BE49-F238E27FC236}">
                <a16:creationId xmlns:a16="http://schemas.microsoft.com/office/drawing/2014/main" xmlns="" id="{7322A3CE-95C6-46F4-9C73-7C52AEBE6CB4}"/>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xmlns="" id="{1AC8ACDB-6AE4-4C49-8456-BE1E79F8898D}"/>
              </a:ext>
            </a:extLst>
          </p:cNvPr>
          <p:cNvSpPr>
            <a:spLocks noGrp="1"/>
          </p:cNvSpPr>
          <p:nvPr>
            <p:ph type="sldNum" sz="quarter" idx="12"/>
          </p:nvPr>
        </p:nvSpPr>
        <p:spPr/>
        <p:txBody>
          <a:bodyPr/>
          <a:lstStyle/>
          <a:p>
            <a:fld id="{7C5138FA-002C-4525-9490-70C5858E63E3}" type="slidenum">
              <a:rPr lang="en-ZA" smtClean="0"/>
              <a:pPr/>
              <a:t>‹#›</a:t>
            </a:fld>
            <a:endParaRPr lang="en-ZA" dirty="0"/>
          </a:p>
        </p:txBody>
      </p:sp>
    </p:spTree>
    <p:extLst>
      <p:ext uri="{BB962C8B-B14F-4D97-AF65-F5344CB8AC3E}">
        <p14:creationId xmlns:p14="http://schemas.microsoft.com/office/powerpoint/2010/main" xmlns="" val="3420985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A9C404-6890-4422-A4FD-DF0880889D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xmlns="" id="{5B2896B3-89B4-4689-BE5D-C8378834EA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ZA" dirty="0"/>
          </a:p>
        </p:txBody>
      </p:sp>
      <p:sp>
        <p:nvSpPr>
          <p:cNvPr id="4" name="Text Placeholder 3">
            <a:extLst>
              <a:ext uri="{FF2B5EF4-FFF2-40B4-BE49-F238E27FC236}">
                <a16:creationId xmlns:a16="http://schemas.microsoft.com/office/drawing/2014/main" xmlns="" id="{10996508-1481-4076-9598-BF4D63341A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352BA98-296E-4817-8694-A17139C7D16B}"/>
              </a:ext>
            </a:extLst>
          </p:cNvPr>
          <p:cNvSpPr>
            <a:spLocks noGrp="1"/>
          </p:cNvSpPr>
          <p:nvPr>
            <p:ph type="dt" sz="half" idx="10"/>
          </p:nvPr>
        </p:nvSpPr>
        <p:spPr/>
        <p:txBody>
          <a:bodyPr/>
          <a:lstStyle/>
          <a:p>
            <a:fld id="{D6E28735-674B-421F-B17F-9E6A3F4AC121}" type="datetimeFigureOut">
              <a:rPr lang="en-ZA" smtClean="0"/>
              <a:pPr/>
              <a:t>2021/11/12</a:t>
            </a:fld>
            <a:endParaRPr lang="en-ZA" dirty="0"/>
          </a:p>
        </p:txBody>
      </p:sp>
      <p:sp>
        <p:nvSpPr>
          <p:cNvPr id="6" name="Footer Placeholder 5">
            <a:extLst>
              <a:ext uri="{FF2B5EF4-FFF2-40B4-BE49-F238E27FC236}">
                <a16:creationId xmlns:a16="http://schemas.microsoft.com/office/drawing/2014/main" xmlns="" id="{2AE6ABD2-1372-495B-80E4-47923E5DB87C}"/>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xmlns="" id="{A1726491-E5DB-4629-A8A5-A0E2F3141994}"/>
              </a:ext>
            </a:extLst>
          </p:cNvPr>
          <p:cNvSpPr>
            <a:spLocks noGrp="1"/>
          </p:cNvSpPr>
          <p:nvPr>
            <p:ph type="sldNum" sz="quarter" idx="12"/>
          </p:nvPr>
        </p:nvSpPr>
        <p:spPr/>
        <p:txBody>
          <a:bodyPr/>
          <a:lstStyle/>
          <a:p>
            <a:fld id="{7C5138FA-002C-4525-9490-70C5858E63E3}" type="slidenum">
              <a:rPr lang="en-ZA" smtClean="0"/>
              <a:pPr/>
              <a:t>‹#›</a:t>
            </a:fld>
            <a:endParaRPr lang="en-ZA" dirty="0"/>
          </a:p>
        </p:txBody>
      </p:sp>
    </p:spTree>
    <p:extLst>
      <p:ext uri="{BB962C8B-B14F-4D97-AF65-F5344CB8AC3E}">
        <p14:creationId xmlns:p14="http://schemas.microsoft.com/office/powerpoint/2010/main" xmlns="" val="3861154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354615C-C77D-4BE3-9C53-611EC63A35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050F6E8F-A616-421D-B4ED-A9CC59BFBB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18675BC6-788F-4D0B-9DBF-2FD20D69E2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E28735-674B-421F-B17F-9E6A3F4AC121}" type="datetimeFigureOut">
              <a:rPr lang="en-ZA" smtClean="0"/>
              <a:pPr/>
              <a:t>2021/11/12</a:t>
            </a:fld>
            <a:endParaRPr lang="en-ZA" dirty="0"/>
          </a:p>
        </p:txBody>
      </p:sp>
      <p:sp>
        <p:nvSpPr>
          <p:cNvPr id="5" name="Footer Placeholder 4">
            <a:extLst>
              <a:ext uri="{FF2B5EF4-FFF2-40B4-BE49-F238E27FC236}">
                <a16:creationId xmlns:a16="http://schemas.microsoft.com/office/drawing/2014/main" xmlns="" id="{FDF32D84-C717-4D02-9A68-A512148ECF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a:extLst>
              <a:ext uri="{FF2B5EF4-FFF2-40B4-BE49-F238E27FC236}">
                <a16:creationId xmlns:a16="http://schemas.microsoft.com/office/drawing/2014/main" xmlns="" id="{FEBDC288-6B84-4962-A772-F7AA24FB42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138FA-002C-4525-9490-70C5858E63E3}" type="slidenum">
              <a:rPr lang="en-ZA" smtClean="0"/>
              <a:pPr/>
              <a:t>‹#›</a:t>
            </a:fld>
            <a:endParaRPr lang="en-ZA" dirty="0"/>
          </a:p>
        </p:txBody>
      </p:sp>
    </p:spTree>
    <p:extLst>
      <p:ext uri="{BB962C8B-B14F-4D97-AF65-F5344CB8AC3E}">
        <p14:creationId xmlns:p14="http://schemas.microsoft.com/office/powerpoint/2010/main" xmlns="" val="1308628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9D31264F-91B6-4CA9-A250-CA7233FD8308}"/>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t="3767" r="14054" b="23716"/>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854B9D5E-5875-40EC-A251-9970F83B3609}"/>
              </a:ext>
            </a:extLst>
          </p:cNvPr>
          <p:cNvSpPr>
            <a:spLocks noGrp="1"/>
          </p:cNvSpPr>
          <p:nvPr>
            <p:ph type="ctrTitle"/>
          </p:nvPr>
        </p:nvSpPr>
        <p:spPr>
          <a:xfrm>
            <a:off x="522514" y="2355821"/>
            <a:ext cx="10145486" cy="883721"/>
          </a:xfrm>
        </p:spPr>
        <p:txBody>
          <a:bodyPr>
            <a:normAutofit/>
          </a:bodyPr>
          <a:lstStyle/>
          <a:p>
            <a:pPr algn="l"/>
            <a:r>
              <a:rPr lang="en-US" sz="5400" b="1" dirty="0">
                <a:latin typeface="Arial" panose="020B0604020202020204" pitchFamily="34" charset="0"/>
                <a:cs typeface="Arial" panose="020B0604020202020204" pitchFamily="34" charset="0"/>
              </a:rPr>
              <a:t>2021 Annual Report</a:t>
            </a:r>
            <a:endParaRPr lang="en-ZA" sz="5400" b="1"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xmlns="" id="{F55A547E-B839-4775-B0B8-F14B9C17978C}"/>
              </a:ext>
            </a:extLst>
          </p:cNvPr>
          <p:cNvSpPr>
            <a:spLocks noGrp="1"/>
          </p:cNvSpPr>
          <p:nvPr>
            <p:ph type="subTitle" idx="1"/>
          </p:nvPr>
        </p:nvSpPr>
        <p:spPr>
          <a:xfrm>
            <a:off x="596319" y="3429000"/>
            <a:ext cx="9859926" cy="1655762"/>
          </a:xfrm>
        </p:spPr>
        <p:txBody>
          <a:bodyPr>
            <a:normAutofit/>
          </a:bodyPr>
          <a:lstStyle/>
          <a:p>
            <a:pPr algn="l"/>
            <a:r>
              <a:rPr lang="en-US" sz="5400" b="1" dirty="0">
                <a:latin typeface="Arial" panose="020B0604020202020204" pitchFamily="34" charset="0"/>
                <a:ea typeface="+mj-ea"/>
                <a:cs typeface="Arial" panose="020B0604020202020204" pitchFamily="34" charset="0"/>
              </a:rPr>
              <a:t>11 November 2021</a:t>
            </a:r>
            <a:endParaRPr lang="en-ZA" sz="5400" b="1" dirty="0">
              <a:latin typeface="Arial" panose="020B0604020202020204" pitchFamily="34" charset="0"/>
              <a:ea typeface="+mj-ea"/>
              <a:cs typeface="Arial" panose="020B0604020202020204" pitchFamily="34" charset="0"/>
            </a:endParaRPr>
          </a:p>
        </p:txBody>
      </p:sp>
      <p:pic>
        <p:nvPicPr>
          <p:cNvPr id="6" name="Picture 5">
            <a:extLst>
              <a:ext uri="{FF2B5EF4-FFF2-40B4-BE49-F238E27FC236}">
                <a16:creationId xmlns:a16="http://schemas.microsoft.com/office/drawing/2014/main" xmlns="" id="{5D711C40-EE3B-4685-A11D-8A165F0765F4}"/>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0" y="0"/>
            <a:ext cx="2991394" cy="1358537"/>
          </a:xfrm>
          <a:prstGeom prst="rect">
            <a:avLst/>
          </a:prstGeom>
        </p:spPr>
      </p:pic>
      <p:sp>
        <p:nvSpPr>
          <p:cNvPr id="4" name="Rectangle 3">
            <a:extLst>
              <a:ext uri="{FF2B5EF4-FFF2-40B4-BE49-F238E27FC236}">
                <a16:creationId xmlns:a16="http://schemas.microsoft.com/office/drawing/2014/main" xmlns="" id="{8D0C550A-8219-4AFD-9697-B3DC8312D240}"/>
              </a:ext>
            </a:extLst>
          </p:cNvPr>
          <p:cNvSpPr/>
          <p:nvPr/>
        </p:nvSpPr>
        <p:spPr>
          <a:xfrm>
            <a:off x="0" y="6675120"/>
            <a:ext cx="12192000" cy="182880"/>
          </a:xfrm>
          <a:prstGeom prst="rect">
            <a:avLst/>
          </a:prstGeom>
          <a:blipFill dpi="0" rotWithShape="1">
            <a:blip r:embed="rId4"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xmlns="" val="3854554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D1664953-C075-4F60-863A-9C0BB31D6F47}"/>
              </a:ext>
            </a:extLst>
          </p:cNvPr>
          <p:cNvSpPr txBox="1"/>
          <p:nvPr/>
        </p:nvSpPr>
        <p:spPr>
          <a:xfrm>
            <a:off x="235570" y="1214914"/>
            <a:ext cx="11263660" cy="3354765"/>
          </a:xfrm>
          <a:prstGeom prst="rect">
            <a:avLst/>
          </a:prstGeom>
          <a:noFill/>
        </p:spPr>
        <p:txBody>
          <a:bodyPr wrap="square" rtlCol="0">
            <a:spAutoFit/>
          </a:bodyPr>
          <a:lstStyle/>
          <a:p>
            <a:pPr algn="ctr"/>
            <a:r>
              <a:rPr lang="en-ZA" sz="2800" b="1" dirty="0"/>
              <a:t>Programme 5: Aggregation Framework</a:t>
            </a:r>
          </a:p>
          <a:p>
            <a:endParaRPr lang="en-ZA" sz="2800" b="1" dirty="0"/>
          </a:p>
          <a:p>
            <a:endParaRPr lang="en-ZA" sz="2800" b="1" dirty="0"/>
          </a:p>
          <a:p>
            <a:endParaRPr lang="en-ZA" sz="2800" dirty="0"/>
          </a:p>
          <a:p>
            <a:endParaRPr lang="en-ZA" sz="2800" dirty="0"/>
          </a:p>
          <a:p>
            <a:endParaRPr lang="en-ZA" sz="2800" b="1" dirty="0"/>
          </a:p>
          <a:p>
            <a:endParaRPr lang="en-ZA" sz="2800" b="1" dirty="0"/>
          </a:p>
          <a:p>
            <a:r>
              <a:rPr lang="en-ZA" sz="1600" dirty="0">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xmlns="" id="{53248A3D-DA26-46D2-9488-77B98D735915}"/>
              </a:ext>
            </a:extLst>
          </p:cNvPr>
          <p:cNvSpPr/>
          <p:nvPr/>
        </p:nvSpPr>
        <p:spPr>
          <a:xfrm>
            <a:off x="0" y="6561438"/>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10758" y="0"/>
            <a:ext cx="2991394" cy="1221209"/>
          </a:xfrm>
          <a:prstGeom prst="rect">
            <a:avLst/>
          </a:prstGeom>
        </p:spPr>
      </p:pic>
      <p:graphicFrame>
        <p:nvGraphicFramePr>
          <p:cNvPr id="3" name="Table 2">
            <a:extLst>
              <a:ext uri="{FF2B5EF4-FFF2-40B4-BE49-F238E27FC236}">
                <a16:creationId xmlns:a16="http://schemas.microsoft.com/office/drawing/2014/main" xmlns="" id="{8B236432-78F2-45E2-8D50-00E5A05A98BC}"/>
              </a:ext>
            </a:extLst>
          </p:cNvPr>
          <p:cNvGraphicFramePr>
            <a:graphicFrameLocks noGrp="1"/>
          </p:cNvGraphicFramePr>
          <p:nvPr>
            <p:extLst>
              <p:ext uri="{D42A27DB-BD31-4B8C-83A1-F6EECF244321}">
                <p14:modId xmlns:p14="http://schemas.microsoft.com/office/powerpoint/2010/main" xmlns="" val="875349616"/>
              </p:ext>
            </p:extLst>
          </p:nvPr>
        </p:nvGraphicFramePr>
        <p:xfrm>
          <a:off x="561976" y="1952626"/>
          <a:ext cx="10937255" cy="3527025"/>
        </p:xfrm>
        <a:graphic>
          <a:graphicData uri="http://schemas.openxmlformats.org/drawingml/2006/table">
            <a:tbl>
              <a:tblPr firstRow="1" firstCol="1" lastRow="1" lastCol="1" bandRow="1" bandCol="1"/>
              <a:tblGrid>
                <a:gridCol w="1728901">
                  <a:extLst>
                    <a:ext uri="{9D8B030D-6E8A-4147-A177-3AD203B41FA5}">
                      <a16:colId xmlns:a16="http://schemas.microsoft.com/office/drawing/2014/main" xmlns="" val="526785989"/>
                    </a:ext>
                  </a:extLst>
                </a:gridCol>
                <a:gridCol w="1639601">
                  <a:extLst>
                    <a:ext uri="{9D8B030D-6E8A-4147-A177-3AD203B41FA5}">
                      <a16:colId xmlns:a16="http://schemas.microsoft.com/office/drawing/2014/main" xmlns="" val="3799661868"/>
                    </a:ext>
                  </a:extLst>
                </a:gridCol>
                <a:gridCol w="1818203">
                  <a:extLst>
                    <a:ext uri="{9D8B030D-6E8A-4147-A177-3AD203B41FA5}">
                      <a16:colId xmlns:a16="http://schemas.microsoft.com/office/drawing/2014/main" xmlns="" val="2987328177"/>
                    </a:ext>
                  </a:extLst>
                </a:gridCol>
                <a:gridCol w="2279099">
                  <a:extLst>
                    <a:ext uri="{9D8B030D-6E8A-4147-A177-3AD203B41FA5}">
                      <a16:colId xmlns:a16="http://schemas.microsoft.com/office/drawing/2014/main" xmlns="" val="669285843"/>
                    </a:ext>
                  </a:extLst>
                </a:gridCol>
                <a:gridCol w="1900795">
                  <a:extLst>
                    <a:ext uri="{9D8B030D-6E8A-4147-A177-3AD203B41FA5}">
                      <a16:colId xmlns:a16="http://schemas.microsoft.com/office/drawing/2014/main" xmlns="" val="2171195928"/>
                    </a:ext>
                  </a:extLst>
                </a:gridCol>
                <a:gridCol w="1570656">
                  <a:extLst>
                    <a:ext uri="{9D8B030D-6E8A-4147-A177-3AD203B41FA5}">
                      <a16:colId xmlns:a16="http://schemas.microsoft.com/office/drawing/2014/main" xmlns="" val="2645497593"/>
                    </a:ext>
                  </a:extLst>
                </a:gridCol>
              </a:tblGrid>
              <a:tr h="1095374">
                <a:tc>
                  <a:txBody>
                    <a:bodyPr/>
                    <a:lstStyle/>
                    <a:p>
                      <a:pPr marL="329565" marR="34925" indent="-123190" algn="l" defTabSz="914400" rtl="0" eaLnBrk="1" latinLnBrk="0" hangingPunct="1">
                        <a:lnSpc>
                          <a:spcPct val="103000"/>
                        </a:lnSpc>
                        <a:spcBef>
                          <a:spcPts val="590"/>
                        </a:spcBef>
                        <a:spcAft>
                          <a:spcPts val="0"/>
                        </a:spcAft>
                      </a:pPr>
                      <a:r>
                        <a:rPr lang="en-ZA" sz="1400" b="1" kern="12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Outcome</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tc>
                  <a:txBody>
                    <a:bodyPr/>
                    <a:lstStyle/>
                    <a:p>
                      <a:pPr marL="329565" marR="34925" indent="-123190">
                        <a:lnSpc>
                          <a:spcPct val="103000"/>
                        </a:lnSpc>
                        <a:spcBef>
                          <a:spcPts val="590"/>
                        </a:spcBef>
                        <a:spcAft>
                          <a:spcPts val="0"/>
                        </a:spcAft>
                      </a:pPr>
                      <a:r>
                        <a:rPr lang="en-US"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Output Indicator</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tc>
                  <a:txBody>
                    <a:bodyPr/>
                    <a:lstStyle/>
                    <a:p>
                      <a:pPr marL="272415" marR="58420" indent="-158750">
                        <a:lnSpc>
                          <a:spcPct val="103000"/>
                        </a:lnSpc>
                        <a:spcBef>
                          <a:spcPts val="590"/>
                        </a:spcBef>
                        <a:spcAft>
                          <a:spcPts val="0"/>
                        </a:spcAft>
                      </a:pPr>
                      <a:r>
                        <a:rPr lang="en-US"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Planned Target 2020/2021</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tc>
                  <a:txBody>
                    <a:bodyPr/>
                    <a:lstStyle/>
                    <a:p>
                      <a:pPr marL="175260" marR="128905" indent="-1270" algn="ctr">
                        <a:lnSpc>
                          <a:spcPct val="103000"/>
                        </a:lnSpc>
                        <a:spcBef>
                          <a:spcPts val="590"/>
                        </a:spcBef>
                        <a:spcAft>
                          <a:spcPts val="0"/>
                        </a:spcAft>
                      </a:pPr>
                      <a:r>
                        <a:rPr lang="en-US"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Actual Achievement 2020/2021</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tc>
                  <a:txBody>
                    <a:bodyPr/>
                    <a:lstStyle/>
                    <a:p>
                      <a:pPr marL="71120" marR="26670" indent="-635" algn="ctr">
                        <a:lnSpc>
                          <a:spcPct val="103000"/>
                        </a:lnSpc>
                        <a:spcBef>
                          <a:spcPts val="590"/>
                        </a:spcBef>
                        <a:spcAft>
                          <a:spcPts val="0"/>
                        </a:spcAft>
                      </a:pPr>
                      <a:r>
                        <a:rPr lang="en-US"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Deviation from planned target to Actual Achievement </a:t>
                      </a:r>
                      <a:r>
                        <a:rPr lang="en-US" sz="1400" b="1" spc="-2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for </a:t>
                      </a:r>
                      <a:r>
                        <a:rPr lang="en-US"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2020/2021</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tc>
                  <a:txBody>
                    <a:bodyPr/>
                    <a:lstStyle/>
                    <a:p>
                      <a:pPr marL="247015" marR="132715" indent="-66675">
                        <a:lnSpc>
                          <a:spcPct val="103000"/>
                        </a:lnSpc>
                        <a:spcBef>
                          <a:spcPts val="590"/>
                        </a:spcBef>
                        <a:spcAft>
                          <a:spcPts val="0"/>
                        </a:spcAft>
                      </a:pPr>
                      <a:r>
                        <a:rPr lang="en-US"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Comment on Deviations</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extLst>
                  <a:ext uri="{0D108BD9-81ED-4DB2-BD59-A6C34878D82A}">
                    <a16:rowId xmlns:a16="http://schemas.microsoft.com/office/drawing/2014/main" xmlns="" val="827202449"/>
                  </a:ext>
                </a:extLst>
              </a:tr>
              <a:tr h="2431651">
                <a:tc>
                  <a:txBody>
                    <a:bodyPr/>
                    <a:lstStyle/>
                    <a:p>
                      <a:pPr algn="l"/>
                      <a:r>
                        <a:rPr lang="en-ZA" sz="1400" dirty="0">
                          <a:solidFill>
                            <a:srgbClr val="000000"/>
                          </a:solidFill>
                          <a:effectLst/>
                          <a:latin typeface="Arial" panose="020B0604020202020204" pitchFamily="34" charset="0"/>
                          <a:ea typeface="Arial" panose="020B0604020202020204" pitchFamily="34" charset="0"/>
                          <a:cs typeface="Arial" panose="020B0604020202020204" pitchFamily="34" charset="0"/>
                        </a:rPr>
                        <a:t>Aggregated digital skills</a:t>
                      </a:r>
                      <a:r>
                        <a:rPr lang="en-ZA" sz="1400" dirty="0">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 </a:t>
                      </a:r>
                      <a:r>
                        <a:rPr lang="en-ZA" sz="1400" dirty="0">
                          <a:solidFill>
                            <a:srgbClr val="000000"/>
                          </a:solidFill>
                          <a:effectLst/>
                          <a:latin typeface="Arial" panose="020B0604020202020204" pitchFamily="34" charset="0"/>
                          <a:ea typeface="Arial" panose="020B0604020202020204" pitchFamily="34" charset="0"/>
                          <a:cs typeface="Arial" panose="020B0604020202020204" pitchFamily="34" charset="0"/>
                        </a:rPr>
                        <a:t>Programmes</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67945" marR="53975" marT="412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D5B2"/>
                    </a:solidFill>
                  </a:tcPr>
                </a:tc>
                <a:tc>
                  <a:txBody>
                    <a:bodyPr/>
                    <a:lstStyle/>
                    <a:p>
                      <a:pPr algn="l"/>
                      <a:r>
                        <a:rPr lang="en-ZA" sz="1400" dirty="0">
                          <a:effectLst/>
                          <a:latin typeface="Arial" panose="020B0604020202020204" pitchFamily="34" charset="0"/>
                          <a:ea typeface="Times New Roman" panose="02020603050405020304" pitchFamily="18" charset="0"/>
                          <a:cs typeface="Arial" panose="020B0604020202020204" pitchFamily="34" charset="0"/>
                        </a:rPr>
                        <a:t>Approved monitoring and evaluation framework implemented</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67945" marR="53975" marT="412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tc>
                  <a:txBody>
                    <a:bodyPr/>
                    <a:lstStyle/>
                    <a:p>
                      <a:pPr algn="l"/>
                      <a:r>
                        <a:rPr lang="en-ZA" sz="1400" dirty="0">
                          <a:effectLst/>
                          <a:latin typeface="Arial" panose="020B0604020202020204" pitchFamily="34" charset="0"/>
                          <a:ea typeface="Times New Roman" panose="02020603050405020304" pitchFamily="18" charset="0"/>
                          <a:cs typeface="Arial" panose="020B0604020202020204" pitchFamily="34" charset="0"/>
                        </a:rPr>
                        <a:t>Monitoring and evaluation framework implemented</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67945" marR="53975" marT="412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tc>
                  <a:txBody>
                    <a:bodyPr/>
                    <a:lstStyle/>
                    <a:p>
                      <a:pPr algn="l"/>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 evaluation and impact report developed as an outcome of implementing the entity’s M &amp; E framework</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67945" marR="53975" marT="412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69850">
                        <a:spcBef>
                          <a:spcPts val="590"/>
                        </a:spcBef>
                        <a:spcAft>
                          <a:spcPts val="0"/>
                        </a:spcAft>
                      </a:pPr>
                      <a:r>
                        <a:rPr lang="en-ZA" sz="1400" dirty="0">
                          <a:effectLst/>
                          <a:latin typeface="Arial" panose="020B0604020202020204" pitchFamily="34" charset="0"/>
                          <a:ea typeface="Arial" panose="020B0604020202020204" pitchFamily="34" charset="0"/>
                          <a:cs typeface="Times New Roman" panose="02020603050405020304" pitchFamily="18" charset="0"/>
                        </a:rPr>
                        <a:t>None</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tc>
                  <a:txBody>
                    <a:bodyPr/>
                    <a:lstStyle/>
                    <a:p>
                      <a:pPr marL="69850">
                        <a:spcBef>
                          <a:spcPts val="590"/>
                        </a:spcBef>
                        <a:spcAft>
                          <a:spcPts val="0"/>
                        </a:spcAft>
                      </a:pPr>
                      <a:r>
                        <a:rPr lang="en-ZA" sz="1400" dirty="0">
                          <a:effectLst/>
                          <a:latin typeface="Arial" panose="020B0604020202020204" pitchFamily="34" charset="0"/>
                          <a:ea typeface="Arial" panose="020B0604020202020204" pitchFamily="34" charset="0"/>
                          <a:cs typeface="Times New Roman" panose="02020603050405020304" pitchFamily="18" charset="0"/>
                        </a:rPr>
                        <a:t>None</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extLst>
                  <a:ext uri="{0D108BD9-81ED-4DB2-BD59-A6C34878D82A}">
                    <a16:rowId xmlns:a16="http://schemas.microsoft.com/office/drawing/2014/main" xmlns="" val="2644541070"/>
                  </a:ext>
                </a:extLst>
              </a:tr>
            </a:tbl>
          </a:graphicData>
        </a:graphic>
      </p:graphicFrame>
      <p:pic>
        <p:nvPicPr>
          <p:cNvPr id="4" name="Picture 3">
            <a:extLst>
              <a:ext uri="{FF2B5EF4-FFF2-40B4-BE49-F238E27FC236}">
                <a16:creationId xmlns:a16="http://schemas.microsoft.com/office/drawing/2014/main" xmlns="" id="{B8C57650-2E5D-405D-BB7E-9A0859F55EEA}"/>
              </a:ext>
            </a:extLst>
          </p:cNvPr>
          <p:cNvPicPr>
            <a:picLocks noChangeAspect="1"/>
          </p:cNvPicPr>
          <p:nvPr/>
        </p:nvPicPr>
        <p:blipFill>
          <a:blip r:embed="rId4" cstate="print"/>
          <a:stretch>
            <a:fillRect/>
          </a:stretch>
        </p:blipFill>
        <p:spPr>
          <a:xfrm>
            <a:off x="10758" y="1653922"/>
            <a:ext cx="12192000" cy="298704"/>
          </a:xfrm>
          <a:prstGeom prst="rect">
            <a:avLst/>
          </a:prstGeom>
        </p:spPr>
      </p:pic>
    </p:spTree>
    <p:extLst>
      <p:ext uri="{BB962C8B-B14F-4D97-AF65-F5344CB8AC3E}">
        <p14:creationId xmlns:p14="http://schemas.microsoft.com/office/powerpoint/2010/main" xmlns="" val="1679574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D1664953-C075-4F60-863A-9C0BB31D6F47}"/>
              </a:ext>
            </a:extLst>
          </p:cNvPr>
          <p:cNvSpPr txBox="1"/>
          <p:nvPr/>
        </p:nvSpPr>
        <p:spPr>
          <a:xfrm>
            <a:off x="440528" y="796954"/>
            <a:ext cx="11263660" cy="7355860"/>
          </a:xfrm>
          <a:prstGeom prst="rect">
            <a:avLst/>
          </a:prstGeom>
          <a:noFill/>
        </p:spPr>
        <p:txBody>
          <a:bodyPr wrap="square" rtlCol="0">
            <a:spAutoFit/>
          </a:bodyPr>
          <a:lstStyle/>
          <a:p>
            <a:pPr algn="ctr"/>
            <a:r>
              <a:rPr lang="en-ZA" sz="3200" b="1" dirty="0"/>
              <a:t>Strategies to overcome areas of non-performance</a:t>
            </a:r>
          </a:p>
          <a:p>
            <a:endParaRPr lang="en-ZA" sz="2800" b="1" dirty="0"/>
          </a:p>
          <a:p>
            <a:pPr marL="342900" indent="-342900">
              <a:buFont typeface="Arial" panose="020B0604020202020204" pitchFamily="34" charset="0"/>
              <a:buChar char="•"/>
            </a:pPr>
            <a:r>
              <a:rPr lang="en-ZA" sz="2400" dirty="0"/>
              <a:t>Increase of online learning uptake through:</a:t>
            </a:r>
          </a:p>
          <a:p>
            <a:pPr marL="800100" lvl="1" indent="-342900">
              <a:buFont typeface="Wingdings" panose="05000000000000000000" pitchFamily="2" charset="2"/>
              <a:buChar char="q"/>
            </a:pPr>
            <a:r>
              <a:rPr lang="en-ZA" sz="2400" dirty="0"/>
              <a:t>Zero rating the learning sites</a:t>
            </a:r>
          </a:p>
          <a:p>
            <a:pPr marL="800100" lvl="1" indent="-342900">
              <a:buFont typeface="Wingdings" panose="05000000000000000000" pitchFamily="2" charset="2"/>
              <a:buChar char="q"/>
            </a:pPr>
            <a:r>
              <a:rPr lang="en-ZA" sz="2400" dirty="0"/>
              <a:t>Offering improved online learning support</a:t>
            </a:r>
          </a:p>
          <a:p>
            <a:pPr marL="800100" lvl="1" indent="-342900">
              <a:buFont typeface="Wingdings" panose="05000000000000000000" pitchFamily="2" charset="2"/>
              <a:buChar char="q"/>
            </a:pPr>
            <a:r>
              <a:rPr lang="en-ZA" sz="2400" dirty="0"/>
              <a:t>Offering incentives for learners who complete on time</a:t>
            </a:r>
          </a:p>
          <a:p>
            <a:pPr marL="800100" lvl="1" indent="-342900">
              <a:buFont typeface="Arial" panose="020B0604020202020204" pitchFamily="34" charset="0"/>
              <a:buChar char="•"/>
            </a:pPr>
            <a:endParaRPr lang="en-ZA" sz="2400" dirty="0"/>
          </a:p>
          <a:p>
            <a:pPr marL="342900" indent="-342900">
              <a:buFont typeface="Arial" panose="020B0604020202020204" pitchFamily="34" charset="0"/>
              <a:buChar char="•"/>
            </a:pPr>
            <a:r>
              <a:rPr lang="en-ZA" sz="2400" dirty="0"/>
              <a:t>Partnerships with entities that have infrastructure for learners to access learning tools and connectivity (SEDA, TVET Colleges, Schools, Innovation hubs)</a:t>
            </a:r>
          </a:p>
          <a:p>
            <a:pPr marL="342900" indent="-342900">
              <a:buFont typeface="Arial" panose="020B0604020202020204" pitchFamily="34" charset="0"/>
              <a:buChar char="•"/>
            </a:pPr>
            <a:r>
              <a:rPr lang="en-ZA" sz="2400" dirty="0"/>
              <a:t>Introduction of Pop-up Labs resourced with computers and connectivity to reach rural and far flung areas </a:t>
            </a:r>
          </a:p>
          <a:p>
            <a:pPr marL="342900" indent="-342900">
              <a:buFont typeface="Arial" panose="020B0604020202020204" pitchFamily="34" charset="0"/>
              <a:buChar char="•"/>
            </a:pPr>
            <a:r>
              <a:rPr lang="en-ZA" sz="2400" dirty="0"/>
              <a:t>Increase capacity by introducing TVET Colleges as </a:t>
            </a:r>
            <a:r>
              <a:rPr lang="en-ZA" sz="2400" dirty="0" err="1"/>
              <a:t>CoLabs</a:t>
            </a:r>
            <a:endParaRPr lang="en-ZA" sz="2400" dirty="0"/>
          </a:p>
          <a:p>
            <a:pPr marL="342900" indent="-342900">
              <a:buFont typeface="Arial" panose="020B0604020202020204" pitchFamily="34" charset="0"/>
              <a:buChar char="•"/>
            </a:pPr>
            <a:r>
              <a:rPr lang="en-ZA" sz="2400" dirty="0"/>
              <a:t>Critical partnerships with DBE, DHET, MICT SETA and other entities are in the process of implementation to increase performance </a:t>
            </a:r>
          </a:p>
          <a:p>
            <a:pPr marL="342900" indent="-342900">
              <a:buFont typeface="Arial" panose="020B0604020202020204" pitchFamily="34" charset="0"/>
              <a:buChar char="•"/>
            </a:pPr>
            <a:endParaRPr lang="en-ZA" sz="2400" dirty="0"/>
          </a:p>
          <a:p>
            <a:endParaRPr lang="en-ZA" sz="2800" dirty="0"/>
          </a:p>
          <a:p>
            <a:endParaRPr lang="en-ZA" sz="2800" b="1" dirty="0"/>
          </a:p>
          <a:p>
            <a:endParaRPr lang="en-ZA" sz="2800" b="1" dirty="0"/>
          </a:p>
          <a:p>
            <a:r>
              <a:rPr lang="en-ZA" sz="1600" dirty="0">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xmlns="" id="{53248A3D-DA26-46D2-9488-77B98D735915}"/>
              </a:ext>
            </a:extLst>
          </p:cNvPr>
          <p:cNvSpPr/>
          <p:nvPr/>
        </p:nvSpPr>
        <p:spPr>
          <a:xfrm>
            <a:off x="0" y="6561438"/>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6534" y="6938"/>
            <a:ext cx="2991394" cy="1221209"/>
          </a:xfrm>
          <a:prstGeom prst="rect">
            <a:avLst/>
          </a:prstGeom>
        </p:spPr>
      </p:pic>
      <p:pic>
        <p:nvPicPr>
          <p:cNvPr id="3" name="Picture 2">
            <a:extLst>
              <a:ext uri="{FF2B5EF4-FFF2-40B4-BE49-F238E27FC236}">
                <a16:creationId xmlns:a16="http://schemas.microsoft.com/office/drawing/2014/main" xmlns="" id="{F069913E-34E0-4678-B489-559DEA1BD45A}"/>
              </a:ext>
            </a:extLst>
          </p:cNvPr>
          <p:cNvPicPr>
            <a:picLocks noChangeAspect="1"/>
          </p:cNvPicPr>
          <p:nvPr/>
        </p:nvPicPr>
        <p:blipFill>
          <a:blip r:embed="rId4" cstate="print"/>
          <a:stretch>
            <a:fillRect/>
          </a:stretch>
        </p:blipFill>
        <p:spPr>
          <a:xfrm>
            <a:off x="6534" y="1167917"/>
            <a:ext cx="12192000" cy="298704"/>
          </a:xfrm>
          <a:prstGeom prst="rect">
            <a:avLst/>
          </a:prstGeom>
        </p:spPr>
      </p:pic>
    </p:spTree>
    <p:extLst>
      <p:ext uri="{BB962C8B-B14F-4D97-AF65-F5344CB8AC3E}">
        <p14:creationId xmlns:p14="http://schemas.microsoft.com/office/powerpoint/2010/main" xmlns="" val="375346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714123" y="2059926"/>
            <a:ext cx="2036065" cy="1987910"/>
            <a:chOff x="0" y="0"/>
            <a:chExt cx="1164287" cy="1136751"/>
          </a:xfrm>
          <a:solidFill>
            <a:schemeClr val="accent6">
              <a:lumMod val="60000"/>
              <a:lumOff val="40000"/>
            </a:schemeClr>
          </a:solidFill>
        </p:grpSpPr>
        <p:sp>
          <p:nvSpPr>
            <p:cNvPr id="4" name="Freeform 4"/>
            <p:cNvSpPr/>
            <p:nvPr/>
          </p:nvSpPr>
          <p:spPr>
            <a:xfrm>
              <a:off x="0" y="0"/>
              <a:ext cx="1164287" cy="1136751"/>
            </a:xfrm>
            <a:custGeom>
              <a:avLst/>
              <a:gdLst/>
              <a:ahLst/>
              <a:cxnLst/>
              <a:rect l="l" t="t" r="r" b="b"/>
              <a:pathLst>
                <a:path w="1164287" h="1136751">
                  <a:moveTo>
                    <a:pt x="1039827" y="1136750"/>
                  </a:moveTo>
                  <a:lnTo>
                    <a:pt x="124460" y="1136750"/>
                  </a:lnTo>
                  <a:cubicBezTo>
                    <a:pt x="55880" y="1136750"/>
                    <a:pt x="0" y="1080871"/>
                    <a:pt x="0" y="1012291"/>
                  </a:cubicBezTo>
                  <a:lnTo>
                    <a:pt x="0" y="124460"/>
                  </a:lnTo>
                  <a:cubicBezTo>
                    <a:pt x="0" y="55880"/>
                    <a:pt x="55880" y="0"/>
                    <a:pt x="124460" y="0"/>
                  </a:cubicBezTo>
                  <a:lnTo>
                    <a:pt x="1039827" y="0"/>
                  </a:lnTo>
                  <a:cubicBezTo>
                    <a:pt x="1108407" y="0"/>
                    <a:pt x="1164287" y="55880"/>
                    <a:pt x="1164287" y="124460"/>
                  </a:cubicBezTo>
                  <a:lnTo>
                    <a:pt x="1164287" y="1012291"/>
                  </a:lnTo>
                  <a:cubicBezTo>
                    <a:pt x="1164287" y="1080871"/>
                    <a:pt x="1108407" y="1136751"/>
                    <a:pt x="1039827" y="1136751"/>
                  </a:cubicBezTo>
                  <a:close/>
                </a:path>
              </a:pathLst>
            </a:custGeom>
            <a:grpFill/>
          </p:spPr>
        </p:sp>
      </p:grpSp>
      <p:grpSp>
        <p:nvGrpSpPr>
          <p:cNvPr id="5" name="Group 5"/>
          <p:cNvGrpSpPr/>
          <p:nvPr/>
        </p:nvGrpSpPr>
        <p:grpSpPr>
          <a:xfrm>
            <a:off x="4731672" y="2042327"/>
            <a:ext cx="2036065" cy="1987910"/>
            <a:chOff x="0" y="0"/>
            <a:chExt cx="1164287" cy="1136751"/>
          </a:xfrm>
          <a:solidFill>
            <a:schemeClr val="accent6">
              <a:lumMod val="60000"/>
              <a:lumOff val="40000"/>
            </a:schemeClr>
          </a:solidFill>
        </p:grpSpPr>
        <p:sp>
          <p:nvSpPr>
            <p:cNvPr id="6" name="Freeform 6"/>
            <p:cNvSpPr/>
            <p:nvPr/>
          </p:nvSpPr>
          <p:spPr>
            <a:xfrm>
              <a:off x="0" y="0"/>
              <a:ext cx="1164287" cy="1136751"/>
            </a:xfrm>
            <a:custGeom>
              <a:avLst/>
              <a:gdLst/>
              <a:ahLst/>
              <a:cxnLst/>
              <a:rect l="l" t="t" r="r" b="b"/>
              <a:pathLst>
                <a:path w="1164287" h="1136751">
                  <a:moveTo>
                    <a:pt x="1039827" y="1136750"/>
                  </a:moveTo>
                  <a:lnTo>
                    <a:pt x="124460" y="1136750"/>
                  </a:lnTo>
                  <a:cubicBezTo>
                    <a:pt x="55880" y="1136750"/>
                    <a:pt x="0" y="1080871"/>
                    <a:pt x="0" y="1012291"/>
                  </a:cubicBezTo>
                  <a:lnTo>
                    <a:pt x="0" y="124460"/>
                  </a:lnTo>
                  <a:cubicBezTo>
                    <a:pt x="0" y="55880"/>
                    <a:pt x="55880" y="0"/>
                    <a:pt x="124460" y="0"/>
                  </a:cubicBezTo>
                  <a:lnTo>
                    <a:pt x="1039827" y="0"/>
                  </a:lnTo>
                  <a:cubicBezTo>
                    <a:pt x="1108407" y="0"/>
                    <a:pt x="1164287" y="55880"/>
                    <a:pt x="1164287" y="124460"/>
                  </a:cubicBezTo>
                  <a:lnTo>
                    <a:pt x="1164287" y="1012291"/>
                  </a:lnTo>
                  <a:cubicBezTo>
                    <a:pt x="1164287" y="1080871"/>
                    <a:pt x="1108407" y="1136751"/>
                    <a:pt x="1039827" y="1136751"/>
                  </a:cubicBezTo>
                  <a:close/>
                </a:path>
              </a:pathLst>
            </a:custGeom>
            <a:grpFill/>
          </p:spPr>
        </p:sp>
      </p:grpSp>
      <p:grpSp>
        <p:nvGrpSpPr>
          <p:cNvPr id="7" name="Group 7"/>
          <p:cNvGrpSpPr/>
          <p:nvPr/>
        </p:nvGrpSpPr>
        <p:grpSpPr>
          <a:xfrm>
            <a:off x="8642213" y="2033068"/>
            <a:ext cx="2036065" cy="1987910"/>
            <a:chOff x="0" y="0"/>
            <a:chExt cx="1164287" cy="1136751"/>
          </a:xfrm>
          <a:solidFill>
            <a:schemeClr val="accent6">
              <a:lumMod val="60000"/>
              <a:lumOff val="40000"/>
            </a:schemeClr>
          </a:solidFill>
        </p:grpSpPr>
        <p:sp>
          <p:nvSpPr>
            <p:cNvPr id="8" name="Freeform 8"/>
            <p:cNvSpPr/>
            <p:nvPr/>
          </p:nvSpPr>
          <p:spPr>
            <a:xfrm>
              <a:off x="0" y="0"/>
              <a:ext cx="1164287" cy="1136751"/>
            </a:xfrm>
            <a:custGeom>
              <a:avLst/>
              <a:gdLst/>
              <a:ahLst/>
              <a:cxnLst/>
              <a:rect l="l" t="t" r="r" b="b"/>
              <a:pathLst>
                <a:path w="1164287" h="1136751">
                  <a:moveTo>
                    <a:pt x="1039827" y="1136750"/>
                  </a:moveTo>
                  <a:lnTo>
                    <a:pt x="124460" y="1136750"/>
                  </a:lnTo>
                  <a:cubicBezTo>
                    <a:pt x="55880" y="1136750"/>
                    <a:pt x="0" y="1080871"/>
                    <a:pt x="0" y="1012291"/>
                  </a:cubicBezTo>
                  <a:lnTo>
                    <a:pt x="0" y="124460"/>
                  </a:lnTo>
                  <a:cubicBezTo>
                    <a:pt x="0" y="55880"/>
                    <a:pt x="55880" y="0"/>
                    <a:pt x="124460" y="0"/>
                  </a:cubicBezTo>
                  <a:lnTo>
                    <a:pt x="1039827" y="0"/>
                  </a:lnTo>
                  <a:cubicBezTo>
                    <a:pt x="1108407" y="0"/>
                    <a:pt x="1164287" y="55880"/>
                    <a:pt x="1164287" y="124460"/>
                  </a:cubicBezTo>
                  <a:lnTo>
                    <a:pt x="1164287" y="1012291"/>
                  </a:lnTo>
                  <a:cubicBezTo>
                    <a:pt x="1164287" y="1080871"/>
                    <a:pt x="1108407" y="1136751"/>
                    <a:pt x="1039827" y="1136751"/>
                  </a:cubicBezTo>
                  <a:close/>
                </a:path>
              </a:pathLst>
            </a:custGeom>
            <a:grpFill/>
          </p:spPr>
        </p:sp>
      </p:grpSp>
      <p:grpSp>
        <p:nvGrpSpPr>
          <p:cNvPr id="9" name="Group 9"/>
          <p:cNvGrpSpPr/>
          <p:nvPr/>
        </p:nvGrpSpPr>
        <p:grpSpPr>
          <a:xfrm>
            <a:off x="439752" y="4892366"/>
            <a:ext cx="2629891" cy="741229"/>
            <a:chOff x="0" y="0"/>
            <a:chExt cx="3146454" cy="886822"/>
          </a:xfrm>
          <a:solidFill>
            <a:schemeClr val="accent2"/>
          </a:solidFill>
        </p:grpSpPr>
        <p:sp>
          <p:nvSpPr>
            <p:cNvPr id="10" name="Freeform 10"/>
            <p:cNvSpPr/>
            <p:nvPr/>
          </p:nvSpPr>
          <p:spPr>
            <a:xfrm>
              <a:off x="0" y="0"/>
              <a:ext cx="3146454" cy="886822"/>
            </a:xfrm>
            <a:custGeom>
              <a:avLst/>
              <a:gdLst/>
              <a:ahLst/>
              <a:cxnLst/>
              <a:rect l="l" t="t" r="r" b="b"/>
              <a:pathLst>
                <a:path w="3146454" h="886822">
                  <a:moveTo>
                    <a:pt x="3021994" y="886822"/>
                  </a:moveTo>
                  <a:lnTo>
                    <a:pt x="124460" y="886822"/>
                  </a:lnTo>
                  <a:cubicBezTo>
                    <a:pt x="55880" y="886822"/>
                    <a:pt x="0" y="830942"/>
                    <a:pt x="0" y="762362"/>
                  </a:cubicBezTo>
                  <a:lnTo>
                    <a:pt x="0" y="124460"/>
                  </a:lnTo>
                  <a:cubicBezTo>
                    <a:pt x="0" y="55880"/>
                    <a:pt x="55880" y="0"/>
                    <a:pt x="124460" y="0"/>
                  </a:cubicBezTo>
                  <a:lnTo>
                    <a:pt x="3021994" y="0"/>
                  </a:lnTo>
                  <a:cubicBezTo>
                    <a:pt x="3090574" y="0"/>
                    <a:pt x="3146454" y="55880"/>
                    <a:pt x="3146454" y="124460"/>
                  </a:cubicBezTo>
                  <a:lnTo>
                    <a:pt x="3146454" y="762362"/>
                  </a:lnTo>
                  <a:cubicBezTo>
                    <a:pt x="3146454" y="830942"/>
                    <a:pt x="3090574" y="886822"/>
                    <a:pt x="3021994" y="886822"/>
                  </a:cubicBezTo>
                  <a:close/>
                </a:path>
              </a:pathLst>
            </a:custGeom>
            <a:grpFill/>
          </p:spPr>
        </p:sp>
      </p:grpSp>
      <p:grpSp>
        <p:nvGrpSpPr>
          <p:cNvPr id="11" name="Group 11"/>
          <p:cNvGrpSpPr/>
          <p:nvPr/>
        </p:nvGrpSpPr>
        <p:grpSpPr>
          <a:xfrm>
            <a:off x="4462958" y="4894747"/>
            <a:ext cx="2839165" cy="741229"/>
            <a:chOff x="0" y="0"/>
            <a:chExt cx="3396833" cy="886822"/>
          </a:xfrm>
          <a:solidFill>
            <a:schemeClr val="accent2"/>
          </a:solidFill>
        </p:grpSpPr>
        <p:sp>
          <p:nvSpPr>
            <p:cNvPr id="12" name="Freeform 12"/>
            <p:cNvSpPr/>
            <p:nvPr/>
          </p:nvSpPr>
          <p:spPr>
            <a:xfrm>
              <a:off x="0" y="0"/>
              <a:ext cx="3396833" cy="886822"/>
            </a:xfrm>
            <a:custGeom>
              <a:avLst/>
              <a:gdLst/>
              <a:ahLst/>
              <a:cxnLst/>
              <a:rect l="l" t="t" r="r" b="b"/>
              <a:pathLst>
                <a:path w="3396833" h="886822">
                  <a:moveTo>
                    <a:pt x="3272374" y="886822"/>
                  </a:moveTo>
                  <a:lnTo>
                    <a:pt x="124460" y="886822"/>
                  </a:lnTo>
                  <a:cubicBezTo>
                    <a:pt x="55880" y="886822"/>
                    <a:pt x="0" y="830942"/>
                    <a:pt x="0" y="762362"/>
                  </a:cubicBezTo>
                  <a:lnTo>
                    <a:pt x="0" y="124460"/>
                  </a:lnTo>
                  <a:cubicBezTo>
                    <a:pt x="0" y="55880"/>
                    <a:pt x="55880" y="0"/>
                    <a:pt x="124460" y="0"/>
                  </a:cubicBezTo>
                  <a:lnTo>
                    <a:pt x="3272374" y="0"/>
                  </a:lnTo>
                  <a:cubicBezTo>
                    <a:pt x="3340953" y="0"/>
                    <a:pt x="3396833" y="55880"/>
                    <a:pt x="3396833" y="124460"/>
                  </a:cubicBezTo>
                  <a:lnTo>
                    <a:pt x="3396833" y="762362"/>
                  </a:lnTo>
                  <a:cubicBezTo>
                    <a:pt x="3396833" y="830942"/>
                    <a:pt x="3340953" y="886822"/>
                    <a:pt x="3272374" y="886822"/>
                  </a:cubicBezTo>
                  <a:close/>
                </a:path>
              </a:pathLst>
            </a:custGeom>
            <a:grpFill/>
          </p:spPr>
        </p:sp>
      </p:grpSp>
      <p:grpSp>
        <p:nvGrpSpPr>
          <p:cNvPr id="13" name="Group 13"/>
          <p:cNvGrpSpPr/>
          <p:nvPr/>
        </p:nvGrpSpPr>
        <p:grpSpPr>
          <a:xfrm>
            <a:off x="8343896" y="4892366"/>
            <a:ext cx="2629891" cy="741229"/>
            <a:chOff x="0" y="0"/>
            <a:chExt cx="3146454" cy="886822"/>
          </a:xfrm>
          <a:solidFill>
            <a:schemeClr val="accent2"/>
          </a:solidFill>
        </p:grpSpPr>
        <p:sp>
          <p:nvSpPr>
            <p:cNvPr id="14" name="Freeform 14"/>
            <p:cNvSpPr/>
            <p:nvPr/>
          </p:nvSpPr>
          <p:spPr>
            <a:xfrm>
              <a:off x="0" y="0"/>
              <a:ext cx="3146454" cy="886822"/>
            </a:xfrm>
            <a:custGeom>
              <a:avLst/>
              <a:gdLst/>
              <a:ahLst/>
              <a:cxnLst/>
              <a:rect l="l" t="t" r="r" b="b"/>
              <a:pathLst>
                <a:path w="3146454" h="886822">
                  <a:moveTo>
                    <a:pt x="3021994" y="886822"/>
                  </a:moveTo>
                  <a:lnTo>
                    <a:pt x="124460" y="886822"/>
                  </a:lnTo>
                  <a:cubicBezTo>
                    <a:pt x="55880" y="886822"/>
                    <a:pt x="0" y="830942"/>
                    <a:pt x="0" y="762362"/>
                  </a:cubicBezTo>
                  <a:lnTo>
                    <a:pt x="0" y="124460"/>
                  </a:lnTo>
                  <a:cubicBezTo>
                    <a:pt x="0" y="55880"/>
                    <a:pt x="55880" y="0"/>
                    <a:pt x="124460" y="0"/>
                  </a:cubicBezTo>
                  <a:lnTo>
                    <a:pt x="3021994" y="0"/>
                  </a:lnTo>
                  <a:cubicBezTo>
                    <a:pt x="3090574" y="0"/>
                    <a:pt x="3146454" y="55880"/>
                    <a:pt x="3146454" y="124460"/>
                  </a:cubicBezTo>
                  <a:lnTo>
                    <a:pt x="3146454" y="762362"/>
                  </a:lnTo>
                  <a:cubicBezTo>
                    <a:pt x="3146454" y="830942"/>
                    <a:pt x="3090574" y="886822"/>
                    <a:pt x="3021994" y="886822"/>
                  </a:cubicBezTo>
                  <a:close/>
                </a:path>
              </a:pathLst>
            </a:custGeom>
            <a:grpFill/>
          </p:spPr>
        </p:sp>
      </p:grpSp>
      <p:pic>
        <p:nvPicPr>
          <p:cNvPr id="17" name="Picture 17"/>
          <p:cNvPicPr>
            <a:picLocks noChangeAspect="1"/>
          </p:cNvPicPr>
          <p:nvPr/>
        </p:nvPicPr>
        <p:blipFill>
          <a:blip r:embed="rId2" cstate="print"/>
          <a:srcRect/>
          <a:stretch>
            <a:fillRect/>
          </a:stretch>
        </p:blipFill>
        <p:spPr>
          <a:xfrm>
            <a:off x="1335896" y="2817996"/>
            <a:ext cx="893974" cy="893974"/>
          </a:xfrm>
          <a:prstGeom prst="rect">
            <a:avLst/>
          </a:prstGeom>
        </p:spPr>
      </p:pic>
      <p:pic>
        <p:nvPicPr>
          <p:cNvPr id="18" name="Picture 18"/>
          <p:cNvPicPr>
            <a:picLocks noChangeAspect="1"/>
          </p:cNvPicPr>
          <p:nvPr/>
        </p:nvPicPr>
        <p:blipFill>
          <a:blip r:embed="rId3" cstate="print"/>
          <a:srcRect/>
          <a:stretch>
            <a:fillRect/>
          </a:stretch>
        </p:blipFill>
        <p:spPr>
          <a:xfrm>
            <a:off x="5430628" y="2903966"/>
            <a:ext cx="903829" cy="903829"/>
          </a:xfrm>
          <a:prstGeom prst="rect">
            <a:avLst/>
          </a:prstGeom>
        </p:spPr>
      </p:pic>
      <p:pic>
        <p:nvPicPr>
          <p:cNvPr id="19" name="Picture 19"/>
          <p:cNvPicPr>
            <a:picLocks noChangeAspect="1"/>
          </p:cNvPicPr>
          <p:nvPr/>
        </p:nvPicPr>
        <p:blipFill>
          <a:blip r:embed="rId4" cstate="print"/>
          <a:srcRect/>
          <a:stretch>
            <a:fillRect/>
          </a:stretch>
        </p:blipFill>
        <p:spPr>
          <a:xfrm>
            <a:off x="9001077" y="2817996"/>
            <a:ext cx="1030829" cy="1030829"/>
          </a:xfrm>
          <a:prstGeom prst="rect">
            <a:avLst/>
          </a:prstGeom>
        </p:spPr>
      </p:pic>
      <p:sp>
        <p:nvSpPr>
          <p:cNvPr id="20" name="TextBox 20"/>
          <p:cNvSpPr txBox="1"/>
          <p:nvPr/>
        </p:nvSpPr>
        <p:spPr>
          <a:xfrm>
            <a:off x="3204839" y="1030993"/>
            <a:ext cx="6028077" cy="528286"/>
          </a:xfrm>
          <a:prstGeom prst="rect">
            <a:avLst/>
          </a:prstGeom>
        </p:spPr>
        <p:txBody>
          <a:bodyPr wrap="square" lIns="0" tIns="0" rIns="0" bIns="0" rtlCol="0" anchor="t">
            <a:spAutoFit/>
          </a:bodyPr>
          <a:lstStyle/>
          <a:p>
            <a:pPr algn="ctr">
              <a:lnSpc>
                <a:spcPts val="4416"/>
              </a:lnSpc>
              <a:spcBef>
                <a:spcPct val="0"/>
              </a:spcBef>
            </a:pPr>
            <a:r>
              <a:rPr lang="en-US" sz="3600" b="1" spc="-33" dirty="0">
                <a:solidFill>
                  <a:srgbClr val="14110F"/>
                </a:solidFill>
                <a:latin typeface="Archivo Black" panose="020B0604020202020204" charset="0"/>
                <a:ea typeface="Roboto" panose="02000000000000000000" pitchFamily="2" charset="0"/>
                <a:cs typeface="Arial" panose="020B0604020202020204" pitchFamily="34" charset="0"/>
              </a:rPr>
              <a:t>2020/21 AFS Overview</a:t>
            </a:r>
          </a:p>
        </p:txBody>
      </p:sp>
      <p:sp>
        <p:nvSpPr>
          <p:cNvPr id="21" name="TextBox 21"/>
          <p:cNvSpPr txBox="1"/>
          <p:nvPr/>
        </p:nvSpPr>
        <p:spPr>
          <a:xfrm>
            <a:off x="1050245" y="2153993"/>
            <a:ext cx="1408907" cy="546753"/>
          </a:xfrm>
          <a:prstGeom prst="rect">
            <a:avLst/>
          </a:prstGeom>
        </p:spPr>
        <p:txBody>
          <a:bodyPr lIns="0" tIns="0" rIns="0" bIns="0" rtlCol="0" anchor="t">
            <a:spAutoFit/>
          </a:bodyPr>
          <a:lstStyle/>
          <a:p>
            <a:pPr algn="ctr">
              <a:lnSpc>
                <a:spcPts val="2240"/>
              </a:lnSpc>
            </a:pPr>
            <a:r>
              <a:rPr lang="en-US" sz="1600" b="1" dirty="0">
                <a:solidFill>
                  <a:srgbClr val="14110F"/>
                </a:solidFill>
                <a:latin typeface="Open Sans Bold"/>
              </a:rPr>
              <a:t>Total assets </a:t>
            </a:r>
          </a:p>
          <a:p>
            <a:pPr algn="ctr">
              <a:lnSpc>
                <a:spcPts val="2240"/>
              </a:lnSpc>
            </a:pPr>
            <a:r>
              <a:rPr lang="en-US" sz="1600" b="1" dirty="0">
                <a:solidFill>
                  <a:srgbClr val="14110F"/>
                </a:solidFill>
                <a:latin typeface="Open Sans Bold"/>
              </a:rPr>
              <a:t>R69,94 Million</a:t>
            </a:r>
          </a:p>
        </p:txBody>
      </p:sp>
      <p:sp>
        <p:nvSpPr>
          <p:cNvPr id="22" name="TextBox 22"/>
          <p:cNvSpPr txBox="1"/>
          <p:nvPr/>
        </p:nvSpPr>
        <p:spPr>
          <a:xfrm>
            <a:off x="5131568" y="2213332"/>
            <a:ext cx="1501951" cy="546753"/>
          </a:xfrm>
          <a:prstGeom prst="rect">
            <a:avLst/>
          </a:prstGeom>
        </p:spPr>
        <p:txBody>
          <a:bodyPr lIns="0" tIns="0" rIns="0" bIns="0" rtlCol="0" anchor="t">
            <a:spAutoFit/>
          </a:bodyPr>
          <a:lstStyle/>
          <a:p>
            <a:pPr algn="ctr">
              <a:lnSpc>
                <a:spcPts val="2240"/>
              </a:lnSpc>
            </a:pPr>
            <a:r>
              <a:rPr lang="en-US" sz="1600" b="1" dirty="0">
                <a:solidFill>
                  <a:srgbClr val="14110F"/>
                </a:solidFill>
                <a:latin typeface="Open Sans Bold"/>
              </a:rPr>
              <a:t>Total liabilities</a:t>
            </a:r>
          </a:p>
          <a:p>
            <a:pPr algn="ctr">
              <a:lnSpc>
                <a:spcPts val="2240"/>
              </a:lnSpc>
            </a:pPr>
            <a:r>
              <a:rPr lang="en-US" sz="1600" b="1" dirty="0">
                <a:solidFill>
                  <a:srgbClr val="14110F"/>
                </a:solidFill>
                <a:latin typeface="Open Sans Bold"/>
              </a:rPr>
              <a:t>R65,27 Million</a:t>
            </a:r>
          </a:p>
        </p:txBody>
      </p:sp>
      <p:sp>
        <p:nvSpPr>
          <p:cNvPr id="23" name="TextBox 23"/>
          <p:cNvSpPr txBox="1"/>
          <p:nvPr/>
        </p:nvSpPr>
        <p:spPr>
          <a:xfrm>
            <a:off x="8902121" y="2180659"/>
            <a:ext cx="1516247" cy="546753"/>
          </a:xfrm>
          <a:prstGeom prst="rect">
            <a:avLst/>
          </a:prstGeom>
        </p:spPr>
        <p:txBody>
          <a:bodyPr wrap="square" lIns="0" tIns="0" rIns="0" bIns="0" rtlCol="0" anchor="t">
            <a:spAutoFit/>
          </a:bodyPr>
          <a:lstStyle/>
          <a:p>
            <a:pPr algn="ctr">
              <a:lnSpc>
                <a:spcPts val="2240"/>
              </a:lnSpc>
            </a:pPr>
            <a:r>
              <a:rPr lang="en-US" sz="1600" b="1" dirty="0">
                <a:solidFill>
                  <a:srgbClr val="14110F"/>
                </a:solidFill>
                <a:latin typeface="Open Sans Bold"/>
              </a:rPr>
              <a:t>Net assets</a:t>
            </a:r>
          </a:p>
          <a:p>
            <a:pPr algn="ctr">
              <a:lnSpc>
                <a:spcPts val="2240"/>
              </a:lnSpc>
            </a:pPr>
            <a:r>
              <a:rPr lang="en-US" sz="1600" b="1" dirty="0">
                <a:solidFill>
                  <a:srgbClr val="14110F"/>
                </a:solidFill>
                <a:latin typeface="Open Sans Bold"/>
              </a:rPr>
              <a:t>R4,67 Million</a:t>
            </a:r>
          </a:p>
        </p:txBody>
      </p:sp>
      <p:sp>
        <p:nvSpPr>
          <p:cNvPr id="24" name="TextBox 24"/>
          <p:cNvSpPr txBox="1"/>
          <p:nvPr/>
        </p:nvSpPr>
        <p:spPr>
          <a:xfrm>
            <a:off x="703036" y="5115521"/>
            <a:ext cx="2058238" cy="424283"/>
          </a:xfrm>
          <a:prstGeom prst="rect">
            <a:avLst/>
          </a:prstGeom>
        </p:spPr>
        <p:txBody>
          <a:bodyPr lIns="0" tIns="0" rIns="0" bIns="0" rtlCol="0" anchor="t">
            <a:spAutoFit/>
          </a:bodyPr>
          <a:lstStyle/>
          <a:p>
            <a:pPr algn="ctr">
              <a:lnSpc>
                <a:spcPts val="1733"/>
              </a:lnSpc>
              <a:spcBef>
                <a:spcPct val="0"/>
              </a:spcBef>
            </a:pPr>
            <a:r>
              <a:rPr lang="en-US" sz="1333" b="1" spc="-13" dirty="0">
                <a:solidFill>
                  <a:srgbClr val="14110F"/>
                </a:solidFill>
                <a:latin typeface="Roboto Bold"/>
              </a:rPr>
              <a:t>89% of Total assets relates </a:t>
            </a:r>
          </a:p>
          <a:p>
            <a:pPr algn="ctr">
              <a:lnSpc>
                <a:spcPts val="1733"/>
              </a:lnSpc>
              <a:spcBef>
                <a:spcPct val="0"/>
              </a:spcBef>
            </a:pPr>
            <a:r>
              <a:rPr lang="en-US" sz="1333" b="1" spc="-13" dirty="0">
                <a:solidFill>
                  <a:srgbClr val="14110F"/>
                </a:solidFill>
                <a:latin typeface="Roboto Bold"/>
              </a:rPr>
              <a:t>to Cash Balance</a:t>
            </a:r>
          </a:p>
        </p:txBody>
      </p:sp>
      <p:sp>
        <p:nvSpPr>
          <p:cNvPr id="25" name="TextBox 25"/>
          <p:cNvSpPr txBox="1"/>
          <p:nvPr/>
        </p:nvSpPr>
        <p:spPr>
          <a:xfrm>
            <a:off x="4535451" y="5131951"/>
            <a:ext cx="2694178" cy="686342"/>
          </a:xfrm>
          <a:prstGeom prst="rect">
            <a:avLst/>
          </a:prstGeom>
        </p:spPr>
        <p:txBody>
          <a:bodyPr wrap="square" lIns="0" tIns="0" rIns="0" bIns="0" rtlCol="0" anchor="t">
            <a:spAutoFit/>
          </a:bodyPr>
          <a:lstStyle/>
          <a:p>
            <a:pPr algn="ctr">
              <a:lnSpc>
                <a:spcPts val="1773"/>
              </a:lnSpc>
            </a:pPr>
            <a:r>
              <a:rPr lang="en-US" sz="1267" b="1" dirty="0">
                <a:solidFill>
                  <a:srgbClr val="14110F"/>
                </a:solidFill>
                <a:latin typeface="Open Sans Bold"/>
              </a:rPr>
              <a:t>88% of Total liabilities relates to </a:t>
            </a:r>
          </a:p>
          <a:p>
            <a:pPr algn="ctr">
              <a:lnSpc>
                <a:spcPts val="1773"/>
              </a:lnSpc>
            </a:pPr>
            <a:r>
              <a:rPr lang="en-US" sz="1267" b="1" dirty="0">
                <a:solidFill>
                  <a:srgbClr val="14110F"/>
                </a:solidFill>
                <a:latin typeface="Open Sans Bold"/>
              </a:rPr>
              <a:t>Non-exchange revenue liability </a:t>
            </a:r>
          </a:p>
          <a:p>
            <a:pPr algn="ctr">
              <a:lnSpc>
                <a:spcPts val="1867"/>
              </a:lnSpc>
            </a:pPr>
            <a:endParaRPr lang="en-US" sz="1267" dirty="0">
              <a:solidFill>
                <a:srgbClr val="14110F"/>
              </a:solidFill>
              <a:latin typeface="Open Sans Bold"/>
            </a:endParaRPr>
          </a:p>
        </p:txBody>
      </p:sp>
      <p:sp>
        <p:nvSpPr>
          <p:cNvPr id="26" name="TextBox 26"/>
          <p:cNvSpPr txBox="1"/>
          <p:nvPr/>
        </p:nvSpPr>
        <p:spPr>
          <a:xfrm>
            <a:off x="8478082" y="5081217"/>
            <a:ext cx="2361517" cy="917174"/>
          </a:xfrm>
          <a:prstGeom prst="rect">
            <a:avLst/>
          </a:prstGeom>
        </p:spPr>
        <p:txBody>
          <a:bodyPr lIns="0" tIns="0" rIns="0" bIns="0" rtlCol="0" anchor="t">
            <a:spAutoFit/>
          </a:bodyPr>
          <a:lstStyle/>
          <a:p>
            <a:pPr algn="ctr">
              <a:lnSpc>
                <a:spcPts val="1773"/>
              </a:lnSpc>
            </a:pPr>
            <a:r>
              <a:rPr lang="en-US" sz="1267" b="1" dirty="0">
                <a:solidFill>
                  <a:srgbClr val="14110F"/>
                </a:solidFill>
                <a:latin typeface="Open Sans Bold"/>
              </a:rPr>
              <a:t>NEMISA is solvent and liquid. </a:t>
            </a:r>
          </a:p>
          <a:p>
            <a:pPr algn="ctr">
              <a:lnSpc>
                <a:spcPts val="1773"/>
              </a:lnSpc>
            </a:pPr>
            <a:r>
              <a:rPr lang="en-US" sz="1267" b="1" dirty="0">
                <a:solidFill>
                  <a:srgbClr val="14110F"/>
                </a:solidFill>
                <a:latin typeface="Open Sans Bold"/>
              </a:rPr>
              <a:t>Assets exceed Liabilities </a:t>
            </a:r>
          </a:p>
          <a:p>
            <a:pPr algn="ctr">
              <a:lnSpc>
                <a:spcPts val="1773"/>
              </a:lnSpc>
            </a:pPr>
            <a:r>
              <a:rPr lang="en-US" sz="1267" b="1" dirty="0">
                <a:solidFill>
                  <a:srgbClr val="14110F"/>
                </a:solidFill>
                <a:latin typeface="Open Sans Bold"/>
              </a:rPr>
              <a:t> </a:t>
            </a:r>
          </a:p>
          <a:p>
            <a:pPr algn="ctr">
              <a:lnSpc>
                <a:spcPts val="1867"/>
              </a:lnSpc>
            </a:pPr>
            <a:endParaRPr lang="en-US" sz="1267" dirty="0">
              <a:solidFill>
                <a:srgbClr val="14110F"/>
              </a:solidFill>
              <a:latin typeface="Open Sans Bold"/>
            </a:endParaRPr>
          </a:p>
        </p:txBody>
      </p:sp>
      <p:pic>
        <p:nvPicPr>
          <p:cNvPr id="27" name="Picture 26">
            <a:extLst>
              <a:ext uri="{FF2B5EF4-FFF2-40B4-BE49-F238E27FC236}">
                <a16:creationId xmlns:a16="http://schemas.microsoft.com/office/drawing/2014/main" xmlns="" id="{9893E03E-BCBA-43C4-998B-55B4FBCC8CA0}"/>
              </a:ext>
            </a:extLst>
          </p:cNvPr>
          <p:cNvPicPr>
            <a:picLocks noChangeAspect="1"/>
          </p:cNvPicPr>
          <p:nvPr/>
        </p:nvPicPr>
        <p:blipFill>
          <a:blip r:embed="rId5" cstate="print"/>
          <a:stretch>
            <a:fillRect/>
          </a:stretch>
        </p:blipFill>
        <p:spPr>
          <a:xfrm>
            <a:off x="6534" y="1528179"/>
            <a:ext cx="12192000" cy="298704"/>
          </a:xfrm>
          <a:prstGeom prst="rect">
            <a:avLst/>
          </a:prstGeom>
        </p:spPr>
      </p:pic>
      <p:pic>
        <p:nvPicPr>
          <p:cNvPr id="28" name="Picture 27">
            <a:extLst>
              <a:ext uri="{FF2B5EF4-FFF2-40B4-BE49-F238E27FC236}">
                <a16:creationId xmlns:a16="http://schemas.microsoft.com/office/drawing/2014/main" xmlns="" id="{5761000B-4711-494F-B49A-8913419EE3E9}"/>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l="3857" t="11912" r="71608" b="7779"/>
          <a:stretch/>
        </p:blipFill>
        <p:spPr>
          <a:xfrm>
            <a:off x="6534" y="6938"/>
            <a:ext cx="2991394" cy="122120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D1664953-C075-4F60-863A-9C0BB31D6F47}"/>
              </a:ext>
            </a:extLst>
          </p:cNvPr>
          <p:cNvSpPr txBox="1"/>
          <p:nvPr/>
        </p:nvSpPr>
        <p:spPr>
          <a:xfrm>
            <a:off x="444276" y="641188"/>
            <a:ext cx="11223005" cy="3416320"/>
          </a:xfrm>
          <a:prstGeom prst="rect">
            <a:avLst/>
          </a:prstGeom>
          <a:noFill/>
        </p:spPr>
        <p:txBody>
          <a:bodyPr wrap="square" rtlCol="0">
            <a:spAutoFit/>
          </a:bodyPr>
          <a:lstStyle/>
          <a:p>
            <a:pPr algn="ctr"/>
            <a:r>
              <a:rPr lang="en-ZA" sz="3200" b="1" dirty="0"/>
              <a:t>2020/21 Statement of Budget vs Actual </a:t>
            </a:r>
          </a:p>
          <a:p>
            <a:endParaRPr lang="en-ZA" sz="2800" b="1" dirty="0"/>
          </a:p>
          <a:p>
            <a:endParaRPr lang="en-ZA" sz="2800" b="1" dirty="0"/>
          </a:p>
          <a:p>
            <a:endParaRPr lang="en-ZA" sz="2800" dirty="0"/>
          </a:p>
          <a:p>
            <a:endParaRPr lang="en-ZA" sz="2800" dirty="0"/>
          </a:p>
          <a:p>
            <a:endParaRPr lang="en-ZA" sz="2800" b="1" dirty="0"/>
          </a:p>
          <a:p>
            <a:endParaRPr lang="en-ZA" sz="2800" b="1" dirty="0"/>
          </a:p>
          <a:p>
            <a:r>
              <a:rPr lang="en-ZA" sz="1600" dirty="0">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xmlns="" id="{53248A3D-DA26-46D2-9488-77B98D735915}"/>
              </a:ext>
            </a:extLst>
          </p:cNvPr>
          <p:cNvSpPr/>
          <p:nvPr/>
        </p:nvSpPr>
        <p:spPr>
          <a:xfrm>
            <a:off x="0" y="6561438"/>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10758" y="0"/>
            <a:ext cx="2991394" cy="1221209"/>
          </a:xfrm>
          <a:prstGeom prst="rect">
            <a:avLst/>
          </a:prstGeom>
        </p:spPr>
      </p:pic>
      <p:pic>
        <p:nvPicPr>
          <p:cNvPr id="4" name="Picture 3">
            <a:extLst>
              <a:ext uri="{FF2B5EF4-FFF2-40B4-BE49-F238E27FC236}">
                <a16:creationId xmlns:a16="http://schemas.microsoft.com/office/drawing/2014/main" xmlns="" id="{D3921504-964B-4A89-BAF6-A29321B2583C}"/>
              </a:ext>
            </a:extLst>
          </p:cNvPr>
          <p:cNvPicPr>
            <a:picLocks noChangeAspect="1"/>
          </p:cNvPicPr>
          <p:nvPr/>
        </p:nvPicPr>
        <p:blipFill>
          <a:blip r:embed="rId4" cstate="print"/>
          <a:stretch>
            <a:fillRect/>
          </a:stretch>
        </p:blipFill>
        <p:spPr>
          <a:xfrm>
            <a:off x="0" y="1071857"/>
            <a:ext cx="12192000" cy="298704"/>
          </a:xfrm>
          <a:prstGeom prst="rect">
            <a:avLst/>
          </a:prstGeom>
        </p:spPr>
      </p:pic>
      <p:graphicFrame>
        <p:nvGraphicFramePr>
          <p:cNvPr id="3" name="Table 2">
            <a:extLst>
              <a:ext uri="{FF2B5EF4-FFF2-40B4-BE49-F238E27FC236}">
                <a16:creationId xmlns:a16="http://schemas.microsoft.com/office/drawing/2014/main" xmlns="" id="{ABDBA0F4-6062-4D7B-A378-E8227DA2FF40}"/>
              </a:ext>
            </a:extLst>
          </p:cNvPr>
          <p:cNvGraphicFramePr>
            <a:graphicFrameLocks noGrp="1"/>
          </p:cNvGraphicFramePr>
          <p:nvPr>
            <p:extLst>
              <p:ext uri="{D42A27DB-BD31-4B8C-83A1-F6EECF244321}">
                <p14:modId xmlns:p14="http://schemas.microsoft.com/office/powerpoint/2010/main" xmlns="" val="1261340440"/>
              </p:ext>
            </p:extLst>
          </p:nvPr>
        </p:nvGraphicFramePr>
        <p:xfrm>
          <a:off x="139082" y="1498968"/>
          <a:ext cx="11913835" cy="4934062"/>
        </p:xfrm>
        <a:graphic>
          <a:graphicData uri="http://schemas.openxmlformats.org/drawingml/2006/table">
            <a:tbl>
              <a:tblPr/>
              <a:tblGrid>
                <a:gridCol w="4223657">
                  <a:extLst>
                    <a:ext uri="{9D8B030D-6E8A-4147-A177-3AD203B41FA5}">
                      <a16:colId xmlns:a16="http://schemas.microsoft.com/office/drawing/2014/main" xmlns="" val="329021749"/>
                    </a:ext>
                  </a:extLst>
                </a:gridCol>
                <a:gridCol w="1285988">
                  <a:extLst>
                    <a:ext uri="{9D8B030D-6E8A-4147-A177-3AD203B41FA5}">
                      <a16:colId xmlns:a16="http://schemas.microsoft.com/office/drawing/2014/main" xmlns="" val="361202867"/>
                    </a:ext>
                  </a:extLst>
                </a:gridCol>
                <a:gridCol w="1129751">
                  <a:extLst>
                    <a:ext uri="{9D8B030D-6E8A-4147-A177-3AD203B41FA5}">
                      <a16:colId xmlns:a16="http://schemas.microsoft.com/office/drawing/2014/main" xmlns="" val="3907814645"/>
                    </a:ext>
                  </a:extLst>
                </a:gridCol>
                <a:gridCol w="1331018">
                  <a:extLst>
                    <a:ext uri="{9D8B030D-6E8A-4147-A177-3AD203B41FA5}">
                      <a16:colId xmlns:a16="http://schemas.microsoft.com/office/drawing/2014/main" xmlns="" val="2375605952"/>
                    </a:ext>
                  </a:extLst>
                </a:gridCol>
                <a:gridCol w="1609560">
                  <a:extLst>
                    <a:ext uri="{9D8B030D-6E8A-4147-A177-3AD203B41FA5}">
                      <a16:colId xmlns:a16="http://schemas.microsoft.com/office/drawing/2014/main" xmlns="" val="403218055"/>
                    </a:ext>
                  </a:extLst>
                </a:gridCol>
                <a:gridCol w="1470271">
                  <a:extLst>
                    <a:ext uri="{9D8B030D-6E8A-4147-A177-3AD203B41FA5}">
                      <a16:colId xmlns:a16="http://schemas.microsoft.com/office/drawing/2014/main" xmlns="" val="3917158346"/>
                    </a:ext>
                  </a:extLst>
                </a:gridCol>
                <a:gridCol w="269291">
                  <a:extLst>
                    <a:ext uri="{9D8B030D-6E8A-4147-A177-3AD203B41FA5}">
                      <a16:colId xmlns:a16="http://schemas.microsoft.com/office/drawing/2014/main" xmlns="" val="1701570049"/>
                    </a:ext>
                  </a:extLst>
                </a:gridCol>
                <a:gridCol w="594299">
                  <a:extLst>
                    <a:ext uri="{9D8B030D-6E8A-4147-A177-3AD203B41FA5}">
                      <a16:colId xmlns:a16="http://schemas.microsoft.com/office/drawing/2014/main" xmlns="" val="1645043175"/>
                    </a:ext>
                  </a:extLst>
                </a:gridCol>
              </a:tblGrid>
              <a:tr h="450973">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Statement of Financial Performance</a:t>
                      </a:r>
                    </a:p>
                  </a:txBody>
                  <a:tcPr marL="5319" marR="5319" marT="5319" marB="0" anchor="b">
                    <a:lnL>
                      <a:noFill/>
                    </a:lnL>
                    <a:lnR>
                      <a:noFill/>
                    </a:lnR>
                    <a:lnT>
                      <a:noFill/>
                    </a:lnT>
                    <a:lnB>
                      <a:noFill/>
                    </a:lnB>
                  </a:tcPr>
                </a:tc>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Approved budget</a:t>
                      </a:r>
                    </a:p>
                  </a:txBody>
                  <a:tcPr marL="5319" marR="5319" marT="5319" marB="0" anchor="b">
                    <a:lnL>
                      <a:noFill/>
                    </a:lnL>
                    <a:lnR>
                      <a:noFill/>
                    </a:lnR>
                    <a:lnT>
                      <a:noFill/>
                    </a:lnT>
                    <a:lnB>
                      <a:noFill/>
                    </a:lnB>
                  </a:tcPr>
                </a:tc>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Adjustment</a:t>
                      </a:r>
                    </a:p>
                  </a:txBody>
                  <a:tcPr marL="5319" marR="5319" marT="5319" marB="0" anchor="b">
                    <a:lnL>
                      <a:noFill/>
                    </a:lnL>
                    <a:lnR>
                      <a:noFill/>
                    </a:lnR>
                    <a:lnT>
                      <a:noFill/>
                    </a:lnT>
                    <a:lnB>
                      <a:noFill/>
                    </a:lnB>
                  </a:tcPr>
                </a:tc>
                <a:tc>
                  <a:txBody>
                    <a:bodyPr/>
                    <a:lstStyle/>
                    <a:p>
                      <a:pPr algn="l" fontAlgn="b"/>
                      <a:r>
                        <a:rPr lang="en-ZA" sz="1400" b="1" i="0" u="none" strike="noStrike">
                          <a:solidFill>
                            <a:srgbClr val="000000"/>
                          </a:solidFill>
                          <a:effectLst/>
                          <a:latin typeface="Arial" panose="020B0604020202020204" pitchFamily="34" charset="0"/>
                          <a:cs typeface="Arial" panose="020B0604020202020204" pitchFamily="34" charset="0"/>
                        </a:rPr>
                        <a:t>Final Budget</a:t>
                      </a:r>
                    </a:p>
                  </a:txBody>
                  <a:tcPr marL="5319" marR="5319" marT="5319" marB="0" anchor="b">
                    <a:lnL>
                      <a:noFill/>
                    </a:lnL>
                    <a:lnR>
                      <a:noFill/>
                    </a:lnR>
                    <a:lnT>
                      <a:noFill/>
                    </a:lnT>
                    <a:lnB>
                      <a:noFill/>
                    </a:lnB>
                  </a:tcPr>
                </a:tc>
                <a:tc>
                  <a:txBody>
                    <a:bodyPr/>
                    <a:lstStyle/>
                    <a:p>
                      <a:pPr algn="l" fontAlgn="b"/>
                      <a:r>
                        <a:rPr lang="en-ZA" sz="1400" b="1" i="0" u="none" strike="noStrike">
                          <a:solidFill>
                            <a:srgbClr val="000000"/>
                          </a:solidFill>
                          <a:effectLst/>
                          <a:latin typeface="Arial" panose="020B0604020202020204" pitchFamily="34" charset="0"/>
                          <a:cs typeface="Arial" panose="020B0604020202020204" pitchFamily="34" charset="0"/>
                        </a:rPr>
                        <a:t>Actual Amounts </a:t>
                      </a:r>
                    </a:p>
                  </a:txBody>
                  <a:tcPr marL="5319" marR="5319" marT="5319" marB="0" anchor="b">
                    <a:lnL>
                      <a:noFill/>
                    </a:lnL>
                    <a:lnR>
                      <a:noFill/>
                    </a:lnR>
                    <a:lnT>
                      <a:noFill/>
                    </a:lnT>
                    <a:lnB>
                      <a:noFill/>
                    </a:lnB>
                  </a:tcPr>
                </a:tc>
                <a:tc>
                  <a:txBody>
                    <a:bodyPr/>
                    <a:lstStyle/>
                    <a:p>
                      <a:pPr algn="l" fontAlgn="b"/>
                      <a:r>
                        <a:rPr lang="en-ZA" sz="1400" b="1" i="0" u="none" strike="noStrike">
                          <a:solidFill>
                            <a:srgbClr val="000000"/>
                          </a:solidFill>
                          <a:effectLst/>
                          <a:latin typeface="Arial" panose="020B0604020202020204" pitchFamily="34" charset="0"/>
                          <a:cs typeface="Arial" panose="020B0604020202020204" pitchFamily="34" charset="0"/>
                        </a:rPr>
                        <a:t>Difference</a:t>
                      </a:r>
                    </a:p>
                  </a:txBody>
                  <a:tcPr marL="5319" marR="5319" marT="5319" marB="0" anchor="b">
                    <a:lnL>
                      <a:noFill/>
                    </a:lnL>
                    <a:lnR>
                      <a:noFill/>
                    </a:lnR>
                    <a:lnT>
                      <a:noFill/>
                    </a:lnT>
                    <a:lnB>
                      <a:noFill/>
                    </a:lnB>
                  </a:tcPr>
                </a:tc>
                <a:tc gridSpan="2">
                  <a:txBody>
                    <a:bodyPr/>
                    <a:lstStyle/>
                    <a:p>
                      <a:pPr algn="l" fontAlgn="b"/>
                      <a:r>
                        <a:rPr lang="en-ZA" sz="1400" b="1" i="0" u="none" strike="noStrike">
                          <a:solidFill>
                            <a:srgbClr val="000000"/>
                          </a:solidFill>
                          <a:effectLst/>
                          <a:latin typeface="Arial" panose="020B0604020202020204" pitchFamily="34" charset="0"/>
                          <a:cs typeface="Arial" panose="020B0604020202020204" pitchFamily="34" charset="0"/>
                        </a:rPr>
                        <a:t>Ref</a:t>
                      </a:r>
                    </a:p>
                  </a:txBody>
                  <a:tcPr marL="5319" marR="5319" marT="5319" marB="0" anchor="b">
                    <a:lnL>
                      <a:noFill/>
                    </a:lnL>
                    <a:lnR>
                      <a:noFill/>
                    </a:lnR>
                    <a:lnT>
                      <a:noFill/>
                    </a:lnT>
                    <a:lnB>
                      <a:noFill/>
                    </a:lnB>
                  </a:tcPr>
                </a:tc>
                <a:tc hMerge="1">
                  <a:txBody>
                    <a:bodyPr/>
                    <a:lstStyle/>
                    <a:p>
                      <a:endParaRPr lang="en-ZA"/>
                    </a:p>
                  </a:txBody>
                  <a:tcPr/>
                </a:tc>
                <a:extLst>
                  <a:ext uri="{0D108BD9-81ED-4DB2-BD59-A6C34878D82A}">
                    <a16:rowId xmlns:a16="http://schemas.microsoft.com/office/drawing/2014/main" xmlns="" val="454760262"/>
                  </a:ext>
                </a:extLst>
              </a:tr>
              <a:tr h="219044">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Revenue from exchange transactions</a:t>
                      </a:r>
                    </a:p>
                  </a:txBody>
                  <a:tcPr marL="5319" marR="5319" marT="531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a:txBody>
                    <a:bodyPr/>
                    <a:lstStyle/>
                    <a:p>
                      <a:pPr algn="l" fontAlgn="b"/>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a:txBody>
                    <a:bodyPr/>
                    <a:lstStyle/>
                    <a:p>
                      <a:pPr algn="l" fontAlgn="b"/>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a:txBody>
                    <a:bodyPr/>
                    <a:lstStyle/>
                    <a:p>
                      <a:pPr algn="l" fontAlgn="b"/>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a:txBody>
                    <a:bodyPr/>
                    <a:lstStyle/>
                    <a:p>
                      <a:pPr algn="l" fontAlgn="b"/>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extLst>
                  <a:ext uri="{0D108BD9-81ED-4DB2-BD59-A6C34878D82A}">
                    <a16:rowId xmlns:a16="http://schemas.microsoft.com/office/drawing/2014/main" xmlns="" val="2299080310"/>
                  </a:ext>
                </a:extLst>
              </a:tr>
              <a:tr h="219044">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Exchange revenue</a:t>
                      </a:r>
                    </a:p>
                  </a:txBody>
                  <a:tcPr marL="5319" marR="5319" marT="5319" marB="0" anchor="b">
                    <a:lnL>
                      <a:noFill/>
                    </a:lnL>
                    <a:lnR>
                      <a:noFill/>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a:t>
                      </a:r>
                    </a:p>
                  </a:txBody>
                  <a:tcPr marL="5319" marR="5319" marT="5319" marB="0" anchor="b">
                    <a:lnL>
                      <a:noFill/>
                    </a:lnL>
                    <a:lnR>
                      <a:noFill/>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a:t>
                      </a:r>
                    </a:p>
                  </a:txBody>
                  <a:tcPr marL="5319" marR="5319" marT="5319" marB="0" anchor="b">
                    <a:lnL>
                      <a:noFill/>
                    </a:lnL>
                    <a:lnR>
                      <a:noFill/>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a:t>
                      </a:r>
                    </a:p>
                  </a:txBody>
                  <a:tcPr marL="5319" marR="5319" marT="5319" marB="0" anchor="b">
                    <a:lnL>
                      <a:noFill/>
                    </a:lnL>
                    <a:lnR>
                      <a:noFill/>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257 604</a:t>
                      </a:r>
                    </a:p>
                  </a:txBody>
                  <a:tcPr marL="5319" marR="5319" marT="5319" marB="0" anchor="b">
                    <a:lnL>
                      <a:noFill/>
                    </a:lnL>
                    <a:lnR>
                      <a:noFill/>
                    </a:lnR>
                    <a:lnT>
                      <a:noFill/>
                    </a:lnT>
                    <a:lnB>
                      <a:noFill/>
                    </a:lnB>
                  </a:tcPr>
                </a:tc>
                <a:tc>
                  <a:txBody>
                    <a:bodyPr/>
                    <a:lstStyle/>
                    <a:p>
                      <a:pPr algn="r" fontAlgn="b"/>
                      <a:r>
                        <a:rPr lang="en-ZA" sz="1400" b="1" i="0" u="none" strike="noStrike" dirty="0">
                          <a:solidFill>
                            <a:srgbClr val="000000"/>
                          </a:solidFill>
                          <a:effectLst/>
                          <a:latin typeface="Arial" panose="020B0604020202020204" pitchFamily="34" charset="0"/>
                          <a:cs typeface="Arial" panose="020B0604020202020204" pitchFamily="34" charset="0"/>
                        </a:rPr>
                        <a:t>257 604</a:t>
                      </a:r>
                    </a:p>
                  </a:txBody>
                  <a:tcPr marL="5319" marR="5319" marT="531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a:txBody>
                    <a:bodyPr/>
                    <a:lstStyle/>
                    <a:p>
                      <a:pPr algn="l" fontAlgn="b"/>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extLst>
                  <a:ext uri="{0D108BD9-81ED-4DB2-BD59-A6C34878D82A}">
                    <a16:rowId xmlns:a16="http://schemas.microsoft.com/office/drawing/2014/main" xmlns="" val="98150669"/>
                  </a:ext>
                </a:extLst>
              </a:tr>
              <a:tr h="219044">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Interest received   investment</a:t>
                      </a:r>
                    </a:p>
                  </a:txBody>
                  <a:tcPr marL="5319" marR="5319" marT="5319" marB="0" anchor="b">
                    <a:lnL>
                      <a:noFill/>
                    </a:lnL>
                    <a:lnR>
                      <a:noFill/>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a:t>
                      </a:r>
                    </a:p>
                  </a:txBody>
                  <a:tcPr marL="5319" marR="5319" marT="5319" marB="0" anchor="b">
                    <a:lnL>
                      <a:noFill/>
                    </a:lnL>
                    <a:lnR>
                      <a:noFill/>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a:t>
                      </a:r>
                    </a:p>
                  </a:txBody>
                  <a:tcPr marL="5319" marR="5319" marT="5319" marB="0" anchor="b">
                    <a:lnL>
                      <a:noFill/>
                    </a:lnL>
                    <a:lnR>
                      <a:noFill/>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a:t>
                      </a:r>
                    </a:p>
                  </a:txBody>
                  <a:tcPr marL="5319" marR="5319" marT="5319" marB="0" anchor="b">
                    <a:lnL>
                      <a:noFill/>
                    </a:lnL>
                    <a:lnR>
                      <a:noFill/>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1 681 998</a:t>
                      </a:r>
                    </a:p>
                  </a:txBody>
                  <a:tcPr marL="5319" marR="5319" marT="5319" marB="0" anchor="b">
                    <a:lnL>
                      <a:noFill/>
                    </a:lnL>
                    <a:lnR>
                      <a:noFill/>
                    </a:lnR>
                    <a:lnT>
                      <a:noFill/>
                    </a:lnT>
                    <a:lnB>
                      <a:noFill/>
                    </a:lnB>
                  </a:tcPr>
                </a:tc>
                <a:tc>
                  <a:txBody>
                    <a:bodyPr/>
                    <a:lstStyle/>
                    <a:p>
                      <a:pPr algn="r" fontAlgn="b"/>
                      <a:r>
                        <a:rPr lang="en-ZA" sz="1400" b="1" i="0" u="none" strike="noStrike" dirty="0">
                          <a:solidFill>
                            <a:srgbClr val="000000"/>
                          </a:solidFill>
                          <a:effectLst/>
                          <a:latin typeface="Arial" panose="020B0604020202020204" pitchFamily="34" charset="0"/>
                          <a:cs typeface="Arial" panose="020B0604020202020204" pitchFamily="34" charset="0"/>
                        </a:rPr>
                        <a:t>1 681 998</a:t>
                      </a:r>
                    </a:p>
                  </a:txBody>
                  <a:tcPr marL="5319" marR="5319" marT="5319" marB="0" anchor="b">
                    <a:lnL>
                      <a:noFill/>
                    </a:lnL>
                    <a:lnR>
                      <a:noFill/>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2</a:t>
                      </a:r>
                    </a:p>
                  </a:txBody>
                  <a:tcPr marL="5319" marR="5319" marT="5319" marB="0" anchor="b">
                    <a:lnL>
                      <a:noFill/>
                    </a:lnL>
                    <a:lnR>
                      <a:noFill/>
                    </a:lnR>
                    <a:lnT>
                      <a:noFill/>
                    </a:lnT>
                    <a:lnB>
                      <a:noFill/>
                    </a:lnB>
                  </a:tcPr>
                </a:tc>
                <a:tc>
                  <a:txBody>
                    <a:bodyPr/>
                    <a:lstStyle/>
                    <a:p>
                      <a:pPr algn="l" fontAlgn="b"/>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extLst>
                  <a:ext uri="{0D108BD9-81ED-4DB2-BD59-A6C34878D82A}">
                    <a16:rowId xmlns:a16="http://schemas.microsoft.com/office/drawing/2014/main" xmlns="" val="2164471164"/>
                  </a:ext>
                </a:extLst>
              </a:tr>
              <a:tr h="277732">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Total revenue from exchange transactions</a:t>
                      </a:r>
                    </a:p>
                  </a:txBody>
                  <a:tcPr marL="5319" marR="5319" marT="5319" marB="0" anchor="b">
                    <a:lnL>
                      <a:noFill/>
                    </a:lnL>
                    <a:lnR>
                      <a:noFill/>
                    </a:lnR>
                    <a:lnT>
                      <a:noFill/>
                    </a:lnT>
                    <a:lnB>
                      <a:noFill/>
                    </a:lnB>
                    <a:solidFill>
                      <a:srgbClr val="A9D08E"/>
                    </a:solidFill>
                  </a:tcPr>
                </a:tc>
                <a:tc>
                  <a:txBody>
                    <a:bodyPr/>
                    <a:lstStyle/>
                    <a:p>
                      <a:pPr algn="l" fontAlgn="b"/>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solidFill>
                      <a:srgbClr val="A9D08E"/>
                    </a:solidFill>
                  </a:tcPr>
                </a:tc>
                <a:tc>
                  <a:txBody>
                    <a:bodyPr/>
                    <a:lstStyle/>
                    <a:p>
                      <a:pPr algn="l" fontAlgn="b"/>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solidFill>
                      <a:srgbClr val="A9D08E"/>
                    </a:solidFill>
                  </a:tcPr>
                </a:tc>
                <a:tc>
                  <a:txBody>
                    <a:bodyPr/>
                    <a:lstStyle/>
                    <a:p>
                      <a:pPr algn="l" fontAlgn="b"/>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solidFill>
                      <a:srgbClr val="A9D08E"/>
                    </a:solidFill>
                  </a:tcPr>
                </a:tc>
                <a:tc>
                  <a:txBody>
                    <a:bodyPr/>
                    <a:lstStyle/>
                    <a:p>
                      <a:pPr algn="r" fontAlgn="b"/>
                      <a:r>
                        <a:rPr lang="en-ZA" sz="1400" b="1" i="0" u="none" strike="noStrike" dirty="0">
                          <a:solidFill>
                            <a:srgbClr val="000000"/>
                          </a:solidFill>
                          <a:effectLst/>
                          <a:latin typeface="Arial" panose="020B0604020202020204" pitchFamily="34" charset="0"/>
                          <a:cs typeface="Arial" panose="020B0604020202020204" pitchFamily="34" charset="0"/>
                        </a:rPr>
                        <a:t>1 939 602</a:t>
                      </a:r>
                    </a:p>
                  </a:txBody>
                  <a:tcPr marL="5319" marR="5319" marT="5319" marB="0" anchor="b">
                    <a:lnL>
                      <a:noFill/>
                    </a:lnL>
                    <a:lnR>
                      <a:noFill/>
                    </a:lnR>
                    <a:lnT>
                      <a:noFill/>
                    </a:lnT>
                    <a:lnB>
                      <a:noFill/>
                    </a:lnB>
                    <a:solidFill>
                      <a:srgbClr val="A9D08E"/>
                    </a:solidFill>
                  </a:tcPr>
                </a:tc>
                <a:tc>
                  <a:txBody>
                    <a:bodyPr/>
                    <a:lstStyle/>
                    <a:p>
                      <a:pPr algn="r" fontAlgn="b"/>
                      <a:r>
                        <a:rPr lang="en-ZA" sz="1400" b="1" i="0" u="none" strike="noStrike" dirty="0">
                          <a:solidFill>
                            <a:srgbClr val="000000"/>
                          </a:solidFill>
                          <a:effectLst/>
                          <a:latin typeface="Arial" panose="020B0604020202020204" pitchFamily="34" charset="0"/>
                          <a:cs typeface="Arial" panose="020B0604020202020204" pitchFamily="34" charset="0"/>
                        </a:rPr>
                        <a:t>1 939 602</a:t>
                      </a:r>
                    </a:p>
                  </a:txBody>
                  <a:tcPr marL="5319" marR="5319" marT="5319" marB="0" anchor="b">
                    <a:lnL>
                      <a:noFill/>
                    </a:lnL>
                    <a:lnR>
                      <a:noFill/>
                    </a:lnR>
                    <a:lnT>
                      <a:noFill/>
                    </a:lnT>
                    <a:lnB>
                      <a:noFill/>
                    </a:lnB>
                    <a:solidFill>
                      <a:srgbClr val="A9D08E"/>
                    </a:solidFill>
                  </a:tcPr>
                </a:tc>
                <a:tc>
                  <a:txBody>
                    <a:bodyPr/>
                    <a:lstStyle/>
                    <a:p>
                      <a:pPr algn="r"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solidFill>
                      <a:srgbClr val="A9D08E"/>
                    </a:solidFill>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extLst>
                  <a:ext uri="{0D108BD9-81ED-4DB2-BD59-A6C34878D82A}">
                    <a16:rowId xmlns:a16="http://schemas.microsoft.com/office/drawing/2014/main" xmlns="" val="3291181821"/>
                  </a:ext>
                </a:extLst>
              </a:tr>
              <a:tr h="219044">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Appropriation income</a:t>
                      </a:r>
                    </a:p>
                  </a:txBody>
                  <a:tcPr marL="5319" marR="5319" marT="5319" marB="0" anchor="b">
                    <a:lnL>
                      <a:noFill/>
                    </a:lnL>
                    <a:lnR>
                      <a:noFill/>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99 195 000</a:t>
                      </a:r>
                    </a:p>
                  </a:txBody>
                  <a:tcPr marL="5319" marR="5319" marT="5319" marB="0" anchor="b">
                    <a:lnL>
                      <a:noFill/>
                    </a:lnL>
                    <a:lnR>
                      <a:noFill/>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(1 747 000)</a:t>
                      </a:r>
                    </a:p>
                  </a:txBody>
                  <a:tcPr marL="5319" marR="5319" marT="5319" marB="0" anchor="b">
                    <a:lnL>
                      <a:noFill/>
                    </a:lnL>
                    <a:lnR>
                      <a:noFill/>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97 448 000</a:t>
                      </a:r>
                    </a:p>
                  </a:txBody>
                  <a:tcPr marL="5319" marR="5319" marT="5319" marB="0" anchor="b">
                    <a:lnL>
                      <a:noFill/>
                    </a:lnL>
                    <a:lnR>
                      <a:noFill/>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62 980 655</a:t>
                      </a:r>
                    </a:p>
                  </a:txBody>
                  <a:tcPr marL="5319" marR="5319" marT="5319" marB="0" anchor="b">
                    <a:lnL>
                      <a:noFill/>
                    </a:lnL>
                    <a:lnR>
                      <a:noFill/>
                    </a:lnR>
                    <a:lnT>
                      <a:noFill/>
                    </a:lnT>
                    <a:lnB>
                      <a:noFill/>
                    </a:lnB>
                  </a:tcPr>
                </a:tc>
                <a:tc>
                  <a:txBody>
                    <a:bodyPr/>
                    <a:lstStyle/>
                    <a:p>
                      <a:pPr algn="r" fontAlgn="b"/>
                      <a:r>
                        <a:rPr lang="en-ZA" sz="1400" b="1" i="0" u="none" strike="noStrike" dirty="0">
                          <a:solidFill>
                            <a:srgbClr val="000000"/>
                          </a:solidFill>
                          <a:effectLst/>
                          <a:latin typeface="Arial" panose="020B0604020202020204" pitchFamily="34" charset="0"/>
                          <a:cs typeface="Arial" panose="020B0604020202020204" pitchFamily="34" charset="0"/>
                        </a:rPr>
                        <a:t>(34 467 345)</a:t>
                      </a:r>
                    </a:p>
                  </a:txBody>
                  <a:tcPr marL="5319" marR="5319" marT="5319" marB="0" anchor="b">
                    <a:lnL>
                      <a:noFill/>
                    </a:lnL>
                    <a:lnR>
                      <a:noFill/>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3</a:t>
                      </a:r>
                    </a:p>
                  </a:txBody>
                  <a:tcPr marL="5319" marR="5319" marT="531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extLst>
                  <a:ext uri="{0D108BD9-81ED-4DB2-BD59-A6C34878D82A}">
                    <a16:rowId xmlns:a16="http://schemas.microsoft.com/office/drawing/2014/main" xmlns="" val="1764258889"/>
                  </a:ext>
                </a:extLst>
              </a:tr>
              <a:tr h="225486">
                <a:tc>
                  <a:txBody>
                    <a:bodyPr/>
                    <a:lstStyle/>
                    <a:p>
                      <a:pPr algn="l" fontAlgn="b"/>
                      <a:r>
                        <a:rPr lang="en-ZA" sz="1400" b="1" i="0" u="none" strike="noStrike">
                          <a:solidFill>
                            <a:srgbClr val="000000"/>
                          </a:solidFill>
                          <a:effectLst/>
                          <a:latin typeface="Arial" panose="020B0604020202020204" pitchFamily="34" charset="0"/>
                          <a:cs typeface="Arial" panose="020B0604020202020204" pitchFamily="34" charset="0"/>
                        </a:rPr>
                        <a:t>Total revenue</a:t>
                      </a:r>
                    </a:p>
                  </a:txBody>
                  <a:tcPr marL="5319" marR="5319" marT="5319" marB="0" anchor="b">
                    <a:lnL>
                      <a:noFill/>
                    </a:lnL>
                    <a:lnR>
                      <a:noFill/>
                    </a:lnR>
                    <a:lnT>
                      <a:noFill/>
                    </a:lnT>
                    <a:lnB>
                      <a:noFill/>
                    </a:lnB>
                    <a:solidFill>
                      <a:srgbClr val="A9D08E"/>
                    </a:solidFill>
                  </a:tcPr>
                </a:tc>
                <a:tc>
                  <a:txBody>
                    <a:bodyPr/>
                    <a:lstStyle/>
                    <a:p>
                      <a:pPr algn="r" fontAlgn="b"/>
                      <a:r>
                        <a:rPr lang="en-ZA" sz="1400" b="1" i="0" u="none" strike="noStrike" dirty="0">
                          <a:solidFill>
                            <a:srgbClr val="000000"/>
                          </a:solidFill>
                          <a:effectLst/>
                          <a:latin typeface="Arial" panose="020B0604020202020204" pitchFamily="34" charset="0"/>
                          <a:cs typeface="Arial" panose="020B0604020202020204" pitchFamily="34" charset="0"/>
                        </a:rPr>
                        <a:t>99 195 000</a:t>
                      </a:r>
                    </a:p>
                  </a:txBody>
                  <a:tcPr marL="5319" marR="5319" marT="5319" marB="0" anchor="b">
                    <a:lnL>
                      <a:noFill/>
                    </a:lnL>
                    <a:lnR>
                      <a:noFill/>
                    </a:lnR>
                    <a:lnT>
                      <a:noFill/>
                    </a:lnT>
                    <a:lnB>
                      <a:noFill/>
                    </a:lnB>
                    <a:solidFill>
                      <a:srgbClr val="A9D08E"/>
                    </a:solidFill>
                  </a:tcPr>
                </a:tc>
                <a:tc>
                  <a:txBody>
                    <a:bodyPr/>
                    <a:lstStyle/>
                    <a:p>
                      <a:pPr algn="r" fontAlgn="b"/>
                      <a:r>
                        <a:rPr lang="en-ZA" sz="1400" b="1" i="0" u="none" strike="noStrike" dirty="0">
                          <a:solidFill>
                            <a:srgbClr val="000000"/>
                          </a:solidFill>
                          <a:effectLst/>
                          <a:latin typeface="Arial" panose="020B0604020202020204" pitchFamily="34" charset="0"/>
                          <a:cs typeface="Arial" panose="020B0604020202020204" pitchFamily="34" charset="0"/>
                        </a:rPr>
                        <a:t>(1 747 000)</a:t>
                      </a:r>
                    </a:p>
                  </a:txBody>
                  <a:tcPr marL="5319" marR="5319" marT="5319" marB="0" anchor="b">
                    <a:lnL>
                      <a:noFill/>
                    </a:lnL>
                    <a:lnR>
                      <a:noFill/>
                    </a:lnR>
                    <a:lnT>
                      <a:noFill/>
                    </a:lnT>
                    <a:lnB>
                      <a:noFill/>
                    </a:lnB>
                    <a:solidFill>
                      <a:srgbClr val="A9D08E"/>
                    </a:solidFill>
                  </a:tcPr>
                </a:tc>
                <a:tc>
                  <a:txBody>
                    <a:bodyPr/>
                    <a:lstStyle/>
                    <a:p>
                      <a:pPr algn="r" fontAlgn="b"/>
                      <a:r>
                        <a:rPr lang="en-ZA" sz="1400" b="1" i="0" u="none" strike="noStrike" dirty="0">
                          <a:solidFill>
                            <a:srgbClr val="000000"/>
                          </a:solidFill>
                          <a:effectLst/>
                          <a:latin typeface="Arial" panose="020B0604020202020204" pitchFamily="34" charset="0"/>
                          <a:cs typeface="Arial" panose="020B0604020202020204" pitchFamily="34" charset="0"/>
                        </a:rPr>
                        <a:t>97 448 000</a:t>
                      </a:r>
                    </a:p>
                  </a:txBody>
                  <a:tcPr marL="5319" marR="5319" marT="5319" marB="0" anchor="b">
                    <a:lnL>
                      <a:noFill/>
                    </a:lnL>
                    <a:lnR>
                      <a:noFill/>
                    </a:lnR>
                    <a:lnT>
                      <a:noFill/>
                    </a:lnT>
                    <a:lnB>
                      <a:noFill/>
                    </a:lnB>
                    <a:solidFill>
                      <a:srgbClr val="A9D08E"/>
                    </a:solidFill>
                  </a:tcPr>
                </a:tc>
                <a:tc>
                  <a:txBody>
                    <a:bodyPr/>
                    <a:lstStyle/>
                    <a:p>
                      <a:pPr algn="r" fontAlgn="b"/>
                      <a:r>
                        <a:rPr lang="en-ZA" sz="1400" b="1" i="0" u="none" strike="noStrike" dirty="0">
                          <a:solidFill>
                            <a:srgbClr val="000000"/>
                          </a:solidFill>
                          <a:effectLst/>
                          <a:latin typeface="Arial" panose="020B0604020202020204" pitchFamily="34" charset="0"/>
                          <a:cs typeface="Arial" panose="020B0604020202020204" pitchFamily="34" charset="0"/>
                        </a:rPr>
                        <a:t>64 920 257</a:t>
                      </a:r>
                    </a:p>
                  </a:txBody>
                  <a:tcPr marL="5319" marR="5319" marT="5319" marB="0" anchor="b">
                    <a:lnL>
                      <a:noFill/>
                    </a:lnL>
                    <a:lnR>
                      <a:noFill/>
                    </a:lnR>
                    <a:lnT>
                      <a:noFill/>
                    </a:lnT>
                    <a:lnB>
                      <a:noFill/>
                    </a:lnB>
                    <a:solidFill>
                      <a:srgbClr val="A9D08E"/>
                    </a:solidFill>
                  </a:tcPr>
                </a:tc>
                <a:tc>
                  <a:txBody>
                    <a:bodyPr/>
                    <a:lstStyle/>
                    <a:p>
                      <a:pPr algn="r" fontAlgn="b"/>
                      <a:r>
                        <a:rPr lang="en-ZA" sz="1400" b="1" i="0" u="none" strike="noStrike" dirty="0">
                          <a:solidFill>
                            <a:srgbClr val="000000"/>
                          </a:solidFill>
                          <a:effectLst/>
                          <a:latin typeface="Arial" panose="020B0604020202020204" pitchFamily="34" charset="0"/>
                          <a:cs typeface="Arial" panose="020B0604020202020204" pitchFamily="34" charset="0"/>
                        </a:rPr>
                        <a:t>32 527 743</a:t>
                      </a:r>
                    </a:p>
                  </a:txBody>
                  <a:tcPr marL="5319" marR="5319" marT="5319" marB="0" anchor="b">
                    <a:lnL>
                      <a:noFill/>
                    </a:lnL>
                    <a:lnR>
                      <a:noFill/>
                    </a:lnR>
                    <a:lnT>
                      <a:noFill/>
                    </a:lnT>
                    <a:lnB>
                      <a:noFill/>
                    </a:lnB>
                    <a:solidFill>
                      <a:srgbClr val="A9D08E"/>
                    </a:solidFill>
                  </a:tcPr>
                </a:tc>
                <a:tc>
                  <a:txBody>
                    <a:bodyPr/>
                    <a:lstStyle/>
                    <a:p>
                      <a:pPr algn="l" fontAlgn="b"/>
                      <a:r>
                        <a:rPr lang="en-ZA" sz="1400" b="0" i="0" u="none" strike="noStrike">
                          <a:solidFill>
                            <a:srgbClr val="000000"/>
                          </a:solidFill>
                          <a:effectLst/>
                          <a:latin typeface="Arial" panose="020B0604020202020204" pitchFamily="34" charset="0"/>
                          <a:cs typeface="Arial" panose="020B0604020202020204" pitchFamily="34" charset="0"/>
                        </a:rPr>
                        <a:t> </a:t>
                      </a:r>
                    </a:p>
                  </a:txBody>
                  <a:tcPr marL="5319" marR="5319" marT="5319" marB="0" anchor="b">
                    <a:lnL>
                      <a:noFill/>
                    </a:lnL>
                    <a:lnR>
                      <a:noFill/>
                    </a:lnR>
                    <a:lnT>
                      <a:noFill/>
                    </a:lnT>
                    <a:lnB>
                      <a:noFill/>
                    </a:lnB>
                    <a:solidFill>
                      <a:srgbClr val="A9D08E"/>
                    </a:solidFill>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extLst>
                  <a:ext uri="{0D108BD9-81ED-4DB2-BD59-A6C34878D82A}">
                    <a16:rowId xmlns:a16="http://schemas.microsoft.com/office/drawing/2014/main" xmlns="" val="1347498832"/>
                  </a:ext>
                </a:extLst>
              </a:tr>
              <a:tr h="219044">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Expenditure</a:t>
                      </a:r>
                    </a:p>
                  </a:txBody>
                  <a:tcPr marL="5319" marR="5319" marT="5319" marB="0" anchor="b">
                    <a:lnL>
                      <a:noFill/>
                    </a:lnL>
                    <a:lnR>
                      <a:noFill/>
                    </a:lnR>
                    <a:lnT>
                      <a:noFill/>
                    </a:lnT>
                    <a:lnB>
                      <a:noFill/>
                    </a:lnB>
                  </a:tcPr>
                </a:tc>
                <a:tc>
                  <a:txBody>
                    <a:bodyPr/>
                    <a:lstStyle/>
                    <a:p>
                      <a:pPr algn="r"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a:txBody>
                    <a:bodyPr/>
                    <a:lstStyle/>
                    <a:p>
                      <a:pPr algn="r"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a:txBody>
                    <a:bodyPr/>
                    <a:lstStyle/>
                    <a:p>
                      <a:pPr algn="r"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a:txBody>
                    <a:bodyPr/>
                    <a:lstStyle/>
                    <a:p>
                      <a:pPr algn="r"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a:txBody>
                    <a:bodyPr/>
                    <a:lstStyle/>
                    <a:p>
                      <a:pPr algn="r" fontAlgn="b"/>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a:txBody>
                    <a:bodyPr/>
                    <a:lstStyle/>
                    <a:p>
                      <a:pPr algn="l" fontAlgn="b"/>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extLst>
                  <a:ext uri="{0D108BD9-81ED-4DB2-BD59-A6C34878D82A}">
                    <a16:rowId xmlns:a16="http://schemas.microsoft.com/office/drawing/2014/main" xmlns="" val="1615088889"/>
                  </a:ext>
                </a:extLst>
              </a:tr>
              <a:tr h="146784">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Personnel</a:t>
                      </a:r>
                    </a:p>
                  </a:txBody>
                  <a:tcPr marL="5319" marR="5319" marT="5319" marB="0" anchor="b">
                    <a:lnL>
                      <a:noFill/>
                    </a:lnL>
                    <a:lnR>
                      <a:noFill/>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(26 005 000)</a:t>
                      </a:r>
                    </a:p>
                  </a:txBody>
                  <a:tcPr marL="5319" marR="5319" marT="5319" marB="0" anchor="b">
                    <a:lnL>
                      <a:noFill/>
                    </a:lnL>
                    <a:lnR>
                      <a:noFill/>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1 747 000</a:t>
                      </a:r>
                    </a:p>
                  </a:txBody>
                  <a:tcPr marL="5319" marR="5319" marT="5319" marB="0" anchor="b">
                    <a:lnL>
                      <a:noFill/>
                    </a:lnL>
                    <a:lnR>
                      <a:noFill/>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(24 258 000)</a:t>
                      </a:r>
                    </a:p>
                  </a:txBody>
                  <a:tcPr marL="5319" marR="5319" marT="5319" marB="0" anchor="b">
                    <a:lnL>
                      <a:noFill/>
                    </a:lnL>
                    <a:lnR>
                      <a:noFill/>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(24 387 319)</a:t>
                      </a:r>
                    </a:p>
                  </a:txBody>
                  <a:tcPr marL="5319" marR="5319" marT="5319" marB="0" anchor="b">
                    <a:lnL>
                      <a:noFill/>
                    </a:lnL>
                    <a:lnR>
                      <a:noFill/>
                    </a:lnR>
                    <a:lnT>
                      <a:noFill/>
                    </a:lnT>
                    <a:lnB>
                      <a:noFill/>
                    </a:lnB>
                  </a:tcPr>
                </a:tc>
                <a:tc>
                  <a:txBody>
                    <a:bodyPr/>
                    <a:lstStyle/>
                    <a:p>
                      <a:pPr algn="r" fontAlgn="b"/>
                      <a:r>
                        <a:rPr lang="en-ZA" sz="1400" b="1" i="0" u="none" strike="noStrike" dirty="0">
                          <a:solidFill>
                            <a:srgbClr val="000000"/>
                          </a:solidFill>
                          <a:effectLst/>
                          <a:latin typeface="Arial" panose="020B0604020202020204" pitchFamily="34" charset="0"/>
                          <a:cs typeface="Arial" panose="020B0604020202020204" pitchFamily="34" charset="0"/>
                        </a:rPr>
                        <a:t>(129 319)</a:t>
                      </a:r>
                    </a:p>
                  </a:txBody>
                  <a:tcPr marL="5319" marR="5319" marT="5319" marB="0" anchor="b">
                    <a:lnL>
                      <a:noFill/>
                    </a:lnL>
                    <a:lnR>
                      <a:noFill/>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4</a:t>
                      </a:r>
                    </a:p>
                  </a:txBody>
                  <a:tcPr marL="5319" marR="5319" marT="531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extLst>
                  <a:ext uri="{0D108BD9-81ED-4DB2-BD59-A6C34878D82A}">
                    <a16:rowId xmlns:a16="http://schemas.microsoft.com/office/drawing/2014/main" xmlns="" val="260581827"/>
                  </a:ext>
                </a:extLst>
              </a:tr>
              <a:tr h="219044">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Depreciation and amortisation</a:t>
                      </a:r>
                    </a:p>
                  </a:txBody>
                  <a:tcPr marL="5319" marR="5319" marT="5319" marB="0" anchor="b">
                    <a:lnL>
                      <a:noFill/>
                    </a:lnL>
                    <a:lnR>
                      <a:noFill/>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a:t>
                      </a:r>
                    </a:p>
                  </a:txBody>
                  <a:tcPr marL="5319" marR="5319" marT="5319" marB="0" anchor="b">
                    <a:lnL>
                      <a:noFill/>
                    </a:lnL>
                    <a:lnR>
                      <a:noFill/>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a:t>
                      </a:r>
                    </a:p>
                  </a:txBody>
                  <a:tcPr marL="5319" marR="5319" marT="5319" marB="0" anchor="b">
                    <a:lnL>
                      <a:noFill/>
                    </a:lnL>
                    <a:lnR>
                      <a:noFill/>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a:t>
                      </a:r>
                    </a:p>
                  </a:txBody>
                  <a:tcPr marL="5319" marR="5319" marT="5319" marB="0" anchor="b">
                    <a:lnL>
                      <a:noFill/>
                    </a:lnL>
                    <a:lnR>
                      <a:noFill/>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(2 430 860)</a:t>
                      </a:r>
                    </a:p>
                  </a:txBody>
                  <a:tcPr marL="5319" marR="5319" marT="5319" marB="0" anchor="b">
                    <a:lnL>
                      <a:noFill/>
                    </a:lnL>
                    <a:lnR>
                      <a:noFill/>
                    </a:lnR>
                    <a:lnT>
                      <a:noFill/>
                    </a:lnT>
                    <a:lnB>
                      <a:noFill/>
                    </a:lnB>
                  </a:tcPr>
                </a:tc>
                <a:tc>
                  <a:txBody>
                    <a:bodyPr/>
                    <a:lstStyle/>
                    <a:p>
                      <a:pPr algn="r" fontAlgn="b"/>
                      <a:r>
                        <a:rPr lang="en-ZA" sz="1400" b="1" i="0" u="none" strike="noStrike" dirty="0">
                          <a:solidFill>
                            <a:srgbClr val="000000"/>
                          </a:solidFill>
                          <a:effectLst/>
                          <a:latin typeface="Arial" panose="020B0604020202020204" pitchFamily="34" charset="0"/>
                          <a:cs typeface="Arial" panose="020B0604020202020204" pitchFamily="34" charset="0"/>
                        </a:rPr>
                        <a:t>(2 430 860)</a:t>
                      </a:r>
                    </a:p>
                  </a:txBody>
                  <a:tcPr marL="5319" marR="5319" marT="531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extLst>
                  <a:ext uri="{0D108BD9-81ED-4DB2-BD59-A6C34878D82A}">
                    <a16:rowId xmlns:a16="http://schemas.microsoft.com/office/drawing/2014/main" xmlns="" val="3838529190"/>
                  </a:ext>
                </a:extLst>
              </a:tr>
              <a:tr h="109522">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Lease rentals </a:t>
                      </a:r>
                    </a:p>
                  </a:txBody>
                  <a:tcPr marL="5319" marR="5319" marT="5319" marB="0" anchor="b">
                    <a:lnL>
                      <a:noFill/>
                    </a:lnL>
                    <a:lnR>
                      <a:noFill/>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(9000 000)</a:t>
                      </a:r>
                    </a:p>
                  </a:txBody>
                  <a:tcPr marL="5319" marR="5319" marT="5319" marB="0" anchor="b">
                    <a:lnL>
                      <a:noFill/>
                    </a:lnL>
                    <a:lnR>
                      <a:noFill/>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a:t>
                      </a:r>
                    </a:p>
                  </a:txBody>
                  <a:tcPr marL="5319" marR="5319" marT="5319" marB="0" anchor="b">
                    <a:lnL>
                      <a:noFill/>
                    </a:lnL>
                    <a:lnR>
                      <a:noFill/>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(9000 000)</a:t>
                      </a:r>
                    </a:p>
                  </a:txBody>
                  <a:tcPr marL="5319" marR="5319" marT="5319" marB="0" anchor="b">
                    <a:lnL>
                      <a:noFill/>
                    </a:lnL>
                    <a:lnR>
                      <a:noFill/>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(9009 391)</a:t>
                      </a:r>
                    </a:p>
                  </a:txBody>
                  <a:tcPr marL="5319" marR="5319" marT="5319" marB="0" anchor="b">
                    <a:lnL>
                      <a:noFill/>
                    </a:lnL>
                    <a:lnR>
                      <a:noFill/>
                    </a:lnR>
                    <a:lnT>
                      <a:noFill/>
                    </a:lnT>
                    <a:lnB>
                      <a:noFill/>
                    </a:lnB>
                  </a:tcPr>
                </a:tc>
                <a:tc>
                  <a:txBody>
                    <a:bodyPr/>
                    <a:lstStyle/>
                    <a:p>
                      <a:pPr algn="r" fontAlgn="b"/>
                      <a:r>
                        <a:rPr lang="en-ZA" sz="1400" b="1" i="0" u="none" strike="noStrike" dirty="0">
                          <a:solidFill>
                            <a:srgbClr val="000000"/>
                          </a:solidFill>
                          <a:effectLst/>
                          <a:latin typeface="Arial" panose="020B0604020202020204" pitchFamily="34" charset="0"/>
                          <a:cs typeface="Arial" panose="020B0604020202020204" pitchFamily="34" charset="0"/>
                        </a:rPr>
                        <a:t>(9391)</a:t>
                      </a:r>
                    </a:p>
                  </a:txBody>
                  <a:tcPr marL="5319" marR="5319" marT="5319" marB="0" anchor="b">
                    <a:lnL>
                      <a:noFill/>
                    </a:lnL>
                    <a:lnR>
                      <a:noFill/>
                    </a:lnR>
                    <a:lnT>
                      <a:noFill/>
                    </a:lnT>
                    <a:lnB>
                      <a:noFill/>
                    </a:lnB>
                  </a:tcPr>
                </a:tc>
                <a:tc>
                  <a:txBody>
                    <a:bodyPr/>
                    <a:lstStyle/>
                    <a:p>
                      <a:pPr algn="r"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rowSpan="2">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extLst>
                  <a:ext uri="{0D108BD9-81ED-4DB2-BD59-A6C34878D82A}">
                    <a16:rowId xmlns:a16="http://schemas.microsoft.com/office/drawing/2014/main" xmlns="" val="1885794494"/>
                  </a:ext>
                </a:extLst>
              </a:tr>
              <a:tr h="0">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Goods and services </a:t>
                      </a:r>
                    </a:p>
                  </a:txBody>
                  <a:tcPr marL="5319" marR="5319" marT="5319" marB="0" anchor="b">
                    <a:lnL>
                      <a:noFill/>
                    </a:lnL>
                    <a:lnR>
                      <a:noFill/>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(64 190 000)</a:t>
                      </a:r>
                    </a:p>
                  </a:txBody>
                  <a:tcPr marL="5319" marR="5319" marT="5319" marB="0" anchor="b">
                    <a:lnL>
                      <a:noFill/>
                    </a:lnL>
                    <a:lnR>
                      <a:noFill/>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a:t>
                      </a:r>
                    </a:p>
                  </a:txBody>
                  <a:tcPr marL="5319" marR="5319" marT="5319" marB="0" anchor="b">
                    <a:lnL>
                      <a:noFill/>
                    </a:lnL>
                    <a:lnR>
                      <a:noFill/>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(64 190 000)</a:t>
                      </a:r>
                    </a:p>
                  </a:txBody>
                  <a:tcPr marL="5319" marR="5319" marT="5319" marB="0" anchor="b">
                    <a:lnL>
                      <a:noFill/>
                    </a:lnL>
                    <a:lnR>
                      <a:noFill/>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(29 268 375)</a:t>
                      </a:r>
                    </a:p>
                  </a:txBody>
                  <a:tcPr marL="5319" marR="5319" marT="5319" marB="0" anchor="b">
                    <a:lnL>
                      <a:noFill/>
                    </a:lnL>
                    <a:lnR>
                      <a:noFill/>
                    </a:lnR>
                    <a:lnT>
                      <a:noFill/>
                    </a:lnT>
                    <a:lnB>
                      <a:noFill/>
                    </a:lnB>
                  </a:tcPr>
                </a:tc>
                <a:tc>
                  <a:txBody>
                    <a:bodyPr/>
                    <a:lstStyle/>
                    <a:p>
                      <a:pPr algn="r" fontAlgn="b"/>
                      <a:r>
                        <a:rPr lang="en-ZA" sz="1400" b="1" i="0" u="none" strike="noStrike" dirty="0">
                          <a:solidFill>
                            <a:srgbClr val="000000"/>
                          </a:solidFill>
                          <a:effectLst/>
                          <a:latin typeface="Arial" panose="020B0604020202020204" pitchFamily="34" charset="0"/>
                          <a:cs typeface="Arial" panose="020B0604020202020204" pitchFamily="34" charset="0"/>
                        </a:rPr>
                        <a:t>34 921 625</a:t>
                      </a:r>
                    </a:p>
                  </a:txBody>
                  <a:tcPr marL="5319" marR="5319" marT="5319" marB="0" anchor="b">
                    <a:lnL>
                      <a:noFill/>
                    </a:lnL>
                    <a:lnR>
                      <a:noFill/>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5</a:t>
                      </a:r>
                    </a:p>
                  </a:txBody>
                  <a:tcPr marL="5319" marR="5319" marT="5319" marB="0" anchor="b">
                    <a:lnL>
                      <a:noFill/>
                    </a:lnL>
                    <a:lnR>
                      <a:noFill/>
                    </a:lnR>
                    <a:lnT>
                      <a:noFill/>
                    </a:lnT>
                    <a:lnB>
                      <a:noFill/>
                    </a:lnB>
                  </a:tcPr>
                </a:tc>
                <a:tc vMerge="1">
                  <a:txBody>
                    <a:bodyPr/>
                    <a:lstStyle/>
                    <a:p>
                      <a:endParaRPr lang="en-ZA"/>
                    </a:p>
                  </a:txBody>
                  <a:tcPr/>
                </a:tc>
                <a:extLst>
                  <a:ext uri="{0D108BD9-81ED-4DB2-BD59-A6C34878D82A}">
                    <a16:rowId xmlns:a16="http://schemas.microsoft.com/office/drawing/2014/main" xmlns="" val="2922740359"/>
                  </a:ext>
                </a:extLst>
              </a:tr>
              <a:tr h="257583">
                <a:tc>
                  <a:txBody>
                    <a:bodyPr/>
                    <a:lstStyle/>
                    <a:p>
                      <a:pPr algn="l" fontAlgn="b"/>
                      <a:r>
                        <a:rPr lang="en-ZA" sz="1400" b="1" i="0" u="none" strike="noStrike">
                          <a:solidFill>
                            <a:srgbClr val="000000"/>
                          </a:solidFill>
                          <a:effectLst/>
                          <a:latin typeface="Arial" panose="020B0604020202020204" pitchFamily="34" charset="0"/>
                          <a:cs typeface="Arial" panose="020B0604020202020204" pitchFamily="34" charset="0"/>
                        </a:rPr>
                        <a:t>Total expenditure</a:t>
                      </a:r>
                    </a:p>
                  </a:txBody>
                  <a:tcPr marL="5319" marR="5319" marT="5319" marB="0" anchor="b">
                    <a:lnL>
                      <a:noFill/>
                    </a:lnL>
                    <a:lnR>
                      <a:noFill/>
                    </a:lnR>
                    <a:lnT>
                      <a:noFill/>
                    </a:lnT>
                    <a:lnB>
                      <a:noFill/>
                    </a:lnB>
                    <a:solidFill>
                      <a:srgbClr val="A9D08E"/>
                    </a:solidFill>
                  </a:tcPr>
                </a:tc>
                <a:tc>
                  <a:txBody>
                    <a:bodyPr/>
                    <a:lstStyle/>
                    <a:p>
                      <a:pPr algn="r" fontAlgn="b"/>
                      <a:r>
                        <a:rPr lang="en-ZA" sz="1400" b="1" i="0" u="none" strike="noStrike" dirty="0">
                          <a:solidFill>
                            <a:srgbClr val="000000"/>
                          </a:solidFill>
                          <a:effectLst/>
                          <a:latin typeface="Arial" panose="020B0604020202020204" pitchFamily="34" charset="0"/>
                          <a:cs typeface="Arial" panose="020B0604020202020204" pitchFamily="34" charset="0"/>
                        </a:rPr>
                        <a:t>(99 195 000)</a:t>
                      </a:r>
                    </a:p>
                  </a:txBody>
                  <a:tcPr marL="5319" marR="5319" marT="5319" marB="0" anchor="b">
                    <a:lnL>
                      <a:noFill/>
                    </a:lnL>
                    <a:lnR>
                      <a:noFill/>
                    </a:lnR>
                    <a:lnT>
                      <a:noFill/>
                    </a:lnT>
                    <a:lnB>
                      <a:noFill/>
                    </a:lnB>
                    <a:solidFill>
                      <a:srgbClr val="A9D08E"/>
                    </a:solidFill>
                  </a:tcPr>
                </a:tc>
                <a:tc>
                  <a:txBody>
                    <a:bodyPr/>
                    <a:lstStyle/>
                    <a:p>
                      <a:pPr algn="r" fontAlgn="b"/>
                      <a:r>
                        <a:rPr lang="en-ZA" sz="1400" b="1" i="0" u="none" strike="noStrike" dirty="0">
                          <a:solidFill>
                            <a:srgbClr val="000000"/>
                          </a:solidFill>
                          <a:effectLst/>
                          <a:latin typeface="Arial" panose="020B0604020202020204" pitchFamily="34" charset="0"/>
                          <a:cs typeface="Arial" panose="020B0604020202020204" pitchFamily="34" charset="0"/>
                        </a:rPr>
                        <a:t>1 747 000</a:t>
                      </a:r>
                    </a:p>
                  </a:txBody>
                  <a:tcPr marL="5319" marR="5319" marT="5319" marB="0" anchor="b">
                    <a:lnL>
                      <a:noFill/>
                    </a:lnL>
                    <a:lnR>
                      <a:noFill/>
                    </a:lnR>
                    <a:lnT>
                      <a:noFill/>
                    </a:lnT>
                    <a:lnB>
                      <a:noFill/>
                    </a:lnB>
                    <a:solidFill>
                      <a:srgbClr val="A9D08E"/>
                    </a:solidFill>
                  </a:tcPr>
                </a:tc>
                <a:tc>
                  <a:txBody>
                    <a:bodyPr/>
                    <a:lstStyle/>
                    <a:p>
                      <a:pPr algn="r" fontAlgn="b"/>
                      <a:r>
                        <a:rPr lang="en-ZA" sz="1400" b="1" i="0" u="none" strike="noStrike" dirty="0">
                          <a:solidFill>
                            <a:srgbClr val="000000"/>
                          </a:solidFill>
                          <a:effectLst/>
                          <a:latin typeface="Arial" panose="020B0604020202020204" pitchFamily="34" charset="0"/>
                          <a:cs typeface="Arial" panose="020B0604020202020204" pitchFamily="34" charset="0"/>
                        </a:rPr>
                        <a:t>(97 448 000)</a:t>
                      </a:r>
                    </a:p>
                  </a:txBody>
                  <a:tcPr marL="5319" marR="5319" marT="5319" marB="0" anchor="b">
                    <a:lnL>
                      <a:noFill/>
                    </a:lnL>
                    <a:lnR>
                      <a:noFill/>
                    </a:lnR>
                    <a:lnT>
                      <a:noFill/>
                    </a:lnT>
                    <a:lnB>
                      <a:noFill/>
                    </a:lnB>
                    <a:solidFill>
                      <a:srgbClr val="A9D08E"/>
                    </a:solidFill>
                  </a:tcPr>
                </a:tc>
                <a:tc>
                  <a:txBody>
                    <a:bodyPr/>
                    <a:lstStyle/>
                    <a:p>
                      <a:pPr algn="r" fontAlgn="b"/>
                      <a:r>
                        <a:rPr lang="en-ZA" sz="1400" b="1" i="0" u="none" strike="noStrike" dirty="0">
                          <a:solidFill>
                            <a:srgbClr val="000000"/>
                          </a:solidFill>
                          <a:effectLst/>
                          <a:latin typeface="Arial" panose="020B0604020202020204" pitchFamily="34" charset="0"/>
                          <a:cs typeface="Arial" panose="020B0604020202020204" pitchFamily="34" charset="0"/>
                        </a:rPr>
                        <a:t>(65 095 945)</a:t>
                      </a:r>
                    </a:p>
                  </a:txBody>
                  <a:tcPr marL="5319" marR="5319" marT="5319" marB="0" anchor="b">
                    <a:lnL>
                      <a:noFill/>
                    </a:lnL>
                    <a:lnR>
                      <a:noFill/>
                    </a:lnR>
                    <a:lnT>
                      <a:noFill/>
                    </a:lnT>
                    <a:lnB>
                      <a:noFill/>
                    </a:lnB>
                    <a:solidFill>
                      <a:srgbClr val="A9D08E"/>
                    </a:solidFill>
                  </a:tcPr>
                </a:tc>
                <a:tc>
                  <a:txBody>
                    <a:bodyPr/>
                    <a:lstStyle/>
                    <a:p>
                      <a:pPr algn="r" fontAlgn="b"/>
                      <a:r>
                        <a:rPr lang="en-ZA" sz="1400" b="1" i="0" u="none" strike="noStrike" dirty="0">
                          <a:solidFill>
                            <a:srgbClr val="000000"/>
                          </a:solidFill>
                          <a:effectLst/>
                          <a:latin typeface="Arial" panose="020B0604020202020204" pitchFamily="34" charset="0"/>
                          <a:cs typeface="Arial" panose="020B0604020202020204" pitchFamily="34" charset="0"/>
                        </a:rPr>
                        <a:t>32 352 055</a:t>
                      </a:r>
                    </a:p>
                  </a:txBody>
                  <a:tcPr marL="5319" marR="5319" marT="5319" marB="0" anchor="b">
                    <a:lnL>
                      <a:noFill/>
                    </a:lnL>
                    <a:lnR>
                      <a:noFill/>
                    </a:lnR>
                    <a:lnT>
                      <a:noFill/>
                    </a:lnT>
                    <a:lnB>
                      <a:noFill/>
                    </a:lnB>
                    <a:solidFill>
                      <a:srgbClr val="A9D08E"/>
                    </a:solidFill>
                  </a:tcPr>
                </a:tc>
                <a:tc>
                  <a:txBody>
                    <a:bodyPr/>
                    <a:lstStyle/>
                    <a:p>
                      <a:pPr algn="l" fontAlgn="b"/>
                      <a:r>
                        <a:rPr lang="en-ZA" sz="1400" b="0" i="0" u="none" strike="noStrike">
                          <a:solidFill>
                            <a:srgbClr val="000000"/>
                          </a:solidFill>
                          <a:effectLst/>
                          <a:latin typeface="Arial" panose="020B0604020202020204" pitchFamily="34" charset="0"/>
                          <a:cs typeface="Arial" panose="020B0604020202020204" pitchFamily="34" charset="0"/>
                        </a:rPr>
                        <a:t> </a:t>
                      </a:r>
                    </a:p>
                  </a:txBody>
                  <a:tcPr marL="5319" marR="5319" marT="5319" marB="0" anchor="b">
                    <a:lnL>
                      <a:noFill/>
                    </a:lnL>
                    <a:lnR>
                      <a:noFill/>
                    </a:lnR>
                    <a:lnT>
                      <a:noFill/>
                    </a:lnT>
                    <a:lnB>
                      <a:noFill/>
                    </a:lnB>
                    <a:solidFill>
                      <a:srgbClr val="A9D08E"/>
                    </a:solidFill>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extLst>
                  <a:ext uri="{0D108BD9-81ED-4DB2-BD59-A6C34878D82A}">
                    <a16:rowId xmlns:a16="http://schemas.microsoft.com/office/drawing/2014/main" xmlns="" val="3745398260"/>
                  </a:ext>
                </a:extLst>
              </a:tr>
              <a:tr h="219044">
                <a:tc>
                  <a:txBody>
                    <a:bodyPr/>
                    <a:lstStyle/>
                    <a:p>
                      <a:pPr algn="l" fontAlgn="b"/>
                      <a:r>
                        <a:rPr lang="en-ZA" sz="1400" b="0" i="0" u="none" strike="noStrike">
                          <a:solidFill>
                            <a:srgbClr val="000000"/>
                          </a:solidFill>
                          <a:effectLst/>
                          <a:latin typeface="Arial" panose="020B0604020202020204" pitchFamily="34" charset="0"/>
                          <a:cs typeface="Arial" panose="020B0604020202020204" pitchFamily="34" charset="0"/>
                        </a:rPr>
                        <a:t>Operating deficit</a:t>
                      </a:r>
                    </a:p>
                  </a:txBody>
                  <a:tcPr marL="5319" marR="5319" marT="5319" marB="0" anchor="b">
                    <a:lnL>
                      <a:noFill/>
                    </a:lnL>
                    <a:lnR>
                      <a:noFill/>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a:t>
                      </a:r>
                    </a:p>
                  </a:txBody>
                  <a:tcPr marL="5319" marR="5319" marT="5319" marB="0" anchor="b">
                    <a:lnL>
                      <a:noFill/>
                    </a:lnL>
                    <a:lnR>
                      <a:noFill/>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a:t>
                      </a:r>
                    </a:p>
                  </a:txBody>
                  <a:tcPr marL="5319" marR="5319" marT="5319" marB="0" anchor="b">
                    <a:lnL>
                      <a:noFill/>
                    </a:lnL>
                    <a:lnR>
                      <a:noFill/>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a:t>
                      </a:r>
                    </a:p>
                  </a:txBody>
                  <a:tcPr marL="5319" marR="5319" marT="5319" marB="0" anchor="b">
                    <a:lnL>
                      <a:noFill/>
                    </a:lnL>
                    <a:lnR>
                      <a:noFill/>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(175 688)</a:t>
                      </a:r>
                    </a:p>
                  </a:txBody>
                  <a:tcPr marL="5319" marR="5319" marT="5319" marB="0" anchor="b">
                    <a:lnL>
                      <a:noFill/>
                    </a:lnL>
                    <a:lnR>
                      <a:noFill/>
                    </a:lnR>
                    <a:lnT>
                      <a:noFill/>
                    </a:lnT>
                    <a:lnB>
                      <a:noFill/>
                    </a:lnB>
                  </a:tcPr>
                </a:tc>
                <a:tc>
                  <a:txBody>
                    <a:bodyPr/>
                    <a:lstStyle/>
                    <a:p>
                      <a:pPr algn="r" fontAlgn="b"/>
                      <a:r>
                        <a:rPr lang="en-ZA" sz="1400" b="1" i="0" u="none" strike="noStrike" dirty="0">
                          <a:solidFill>
                            <a:srgbClr val="000000"/>
                          </a:solidFill>
                          <a:effectLst/>
                          <a:latin typeface="Arial" panose="020B0604020202020204" pitchFamily="34" charset="0"/>
                          <a:cs typeface="Arial" panose="020B0604020202020204" pitchFamily="34" charset="0"/>
                        </a:rPr>
                        <a:t>(175 688)</a:t>
                      </a:r>
                    </a:p>
                  </a:txBody>
                  <a:tcPr marL="5319" marR="5319" marT="5319" marB="0" anchor="b">
                    <a:lnL>
                      <a:noFill/>
                    </a:lnL>
                    <a:lnR>
                      <a:noFill/>
                    </a:lnR>
                    <a:lnT>
                      <a:noFill/>
                    </a:lnT>
                    <a:lnB>
                      <a:noFill/>
                    </a:lnB>
                  </a:tcPr>
                </a:tc>
                <a:tc>
                  <a:txBody>
                    <a:bodyPr/>
                    <a:lstStyle/>
                    <a:p>
                      <a:pPr algn="l" fontAlgn="b"/>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extLst>
                  <a:ext uri="{0D108BD9-81ED-4DB2-BD59-A6C34878D82A}">
                    <a16:rowId xmlns:a16="http://schemas.microsoft.com/office/drawing/2014/main" xmlns="" val="3112558664"/>
                  </a:ext>
                </a:extLst>
              </a:tr>
              <a:tr h="219044">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Loss on disposal of assets </a:t>
                      </a:r>
                    </a:p>
                  </a:txBody>
                  <a:tcPr marL="5319" marR="5319" marT="5319" marB="0" anchor="b">
                    <a:lnL>
                      <a:noFill/>
                    </a:lnL>
                    <a:lnR>
                      <a:noFill/>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a:t>
                      </a:r>
                    </a:p>
                  </a:txBody>
                  <a:tcPr marL="5319" marR="5319" marT="5319" marB="0" anchor="b">
                    <a:lnL>
                      <a:noFill/>
                    </a:lnL>
                    <a:lnR>
                      <a:noFill/>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a:t>
                      </a:r>
                    </a:p>
                  </a:txBody>
                  <a:tcPr marL="5319" marR="5319" marT="5319" marB="0" anchor="b">
                    <a:lnL>
                      <a:noFill/>
                    </a:lnL>
                    <a:lnR>
                      <a:noFill/>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a:t>
                      </a:r>
                    </a:p>
                  </a:txBody>
                  <a:tcPr marL="5319" marR="5319" marT="5319" marB="0" anchor="b">
                    <a:lnL>
                      <a:noFill/>
                    </a:lnL>
                    <a:lnR>
                      <a:noFill/>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(94 759)</a:t>
                      </a:r>
                    </a:p>
                  </a:txBody>
                  <a:tcPr marL="5319" marR="5319" marT="5319" marB="0" anchor="b">
                    <a:lnL>
                      <a:noFill/>
                    </a:lnL>
                    <a:lnR>
                      <a:noFill/>
                    </a:lnR>
                    <a:lnT>
                      <a:noFill/>
                    </a:lnT>
                    <a:lnB>
                      <a:noFill/>
                    </a:lnB>
                  </a:tcPr>
                </a:tc>
                <a:tc>
                  <a:txBody>
                    <a:bodyPr/>
                    <a:lstStyle/>
                    <a:p>
                      <a:pPr algn="r" fontAlgn="b"/>
                      <a:r>
                        <a:rPr lang="en-ZA" sz="1400" b="1" i="0" u="none" strike="noStrike" dirty="0">
                          <a:solidFill>
                            <a:srgbClr val="000000"/>
                          </a:solidFill>
                          <a:effectLst/>
                          <a:latin typeface="Arial" panose="020B0604020202020204" pitchFamily="34" charset="0"/>
                          <a:cs typeface="Arial" panose="020B0604020202020204" pitchFamily="34" charset="0"/>
                        </a:rPr>
                        <a:t>(94 759)</a:t>
                      </a:r>
                    </a:p>
                  </a:txBody>
                  <a:tcPr marL="5319" marR="5319" marT="5319" marB="0" anchor="b">
                    <a:lnL>
                      <a:noFill/>
                    </a:lnL>
                    <a:lnR>
                      <a:noFill/>
                    </a:lnR>
                    <a:lnT>
                      <a:noFill/>
                    </a:lnT>
                    <a:lnB>
                      <a:noFill/>
                    </a:lnB>
                  </a:tcPr>
                </a:tc>
                <a:tc>
                  <a:txBody>
                    <a:bodyPr/>
                    <a:lstStyle/>
                    <a:p>
                      <a:pPr algn="l" fontAlgn="b"/>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extLst>
                  <a:ext uri="{0D108BD9-81ED-4DB2-BD59-A6C34878D82A}">
                    <a16:rowId xmlns:a16="http://schemas.microsoft.com/office/drawing/2014/main" xmlns="" val="479749580"/>
                  </a:ext>
                </a:extLst>
              </a:tr>
              <a:tr h="215095">
                <a:tc>
                  <a:txBody>
                    <a:bodyPr/>
                    <a:lstStyle/>
                    <a:p>
                      <a:pPr algn="l" fontAlgn="b"/>
                      <a:r>
                        <a:rPr lang="en-ZA" sz="1400" b="1" i="0" u="none" strike="noStrike">
                          <a:solidFill>
                            <a:srgbClr val="000000"/>
                          </a:solidFill>
                          <a:effectLst/>
                          <a:latin typeface="Arial" panose="020B0604020202020204" pitchFamily="34" charset="0"/>
                          <a:cs typeface="Arial" panose="020B0604020202020204" pitchFamily="34" charset="0"/>
                        </a:rPr>
                        <a:t>Deficit before taxation</a:t>
                      </a:r>
                    </a:p>
                  </a:txBody>
                  <a:tcPr marL="5319" marR="5319" marT="5319" marB="0" anchor="b">
                    <a:lnL>
                      <a:noFill/>
                    </a:lnL>
                    <a:lnR>
                      <a:noFill/>
                    </a:lnR>
                    <a:lnT>
                      <a:noFill/>
                    </a:lnT>
                    <a:lnB>
                      <a:noFill/>
                    </a:lnB>
                    <a:solidFill>
                      <a:srgbClr val="A9D08E"/>
                    </a:solidFill>
                  </a:tcPr>
                </a:tc>
                <a:tc>
                  <a:txBody>
                    <a:bodyPr/>
                    <a:lstStyle/>
                    <a:p>
                      <a:pPr algn="r" fontAlgn="b"/>
                      <a:r>
                        <a:rPr lang="en-ZA" sz="1400" b="1" i="0" u="none" strike="noStrike" dirty="0">
                          <a:solidFill>
                            <a:srgbClr val="000000"/>
                          </a:solidFill>
                          <a:effectLst/>
                          <a:latin typeface="Arial" panose="020B0604020202020204" pitchFamily="34" charset="0"/>
                          <a:cs typeface="Arial" panose="020B0604020202020204" pitchFamily="34" charset="0"/>
                        </a:rPr>
                        <a:t>-</a:t>
                      </a:r>
                    </a:p>
                  </a:txBody>
                  <a:tcPr marL="5319" marR="5319" marT="5319" marB="0" anchor="b">
                    <a:lnL>
                      <a:noFill/>
                    </a:lnL>
                    <a:lnR>
                      <a:noFill/>
                    </a:lnR>
                    <a:lnT>
                      <a:noFill/>
                    </a:lnT>
                    <a:lnB>
                      <a:noFill/>
                    </a:lnB>
                    <a:solidFill>
                      <a:srgbClr val="A9D08E"/>
                    </a:solidFill>
                  </a:tcPr>
                </a:tc>
                <a:tc>
                  <a:txBody>
                    <a:bodyPr/>
                    <a:lstStyle/>
                    <a:p>
                      <a:pPr algn="r" fontAlgn="b"/>
                      <a:r>
                        <a:rPr lang="en-ZA" sz="1400" b="1" i="0" u="none" strike="noStrike" dirty="0">
                          <a:solidFill>
                            <a:srgbClr val="000000"/>
                          </a:solidFill>
                          <a:effectLst/>
                          <a:latin typeface="Arial" panose="020B0604020202020204" pitchFamily="34" charset="0"/>
                          <a:cs typeface="Arial" panose="020B0604020202020204" pitchFamily="34" charset="0"/>
                        </a:rPr>
                        <a:t>-</a:t>
                      </a:r>
                    </a:p>
                  </a:txBody>
                  <a:tcPr marL="5319" marR="5319" marT="5319" marB="0" anchor="b">
                    <a:lnL>
                      <a:noFill/>
                    </a:lnL>
                    <a:lnR>
                      <a:noFill/>
                    </a:lnR>
                    <a:lnT>
                      <a:noFill/>
                    </a:lnT>
                    <a:lnB>
                      <a:noFill/>
                    </a:lnB>
                    <a:solidFill>
                      <a:srgbClr val="A9D08E"/>
                    </a:solidFill>
                  </a:tcPr>
                </a:tc>
                <a:tc>
                  <a:txBody>
                    <a:bodyPr/>
                    <a:lstStyle/>
                    <a:p>
                      <a:pPr algn="r" fontAlgn="b"/>
                      <a:r>
                        <a:rPr lang="en-ZA" sz="1400" b="1" i="0" u="none" strike="noStrike" dirty="0">
                          <a:solidFill>
                            <a:srgbClr val="000000"/>
                          </a:solidFill>
                          <a:effectLst/>
                          <a:latin typeface="Arial" panose="020B0604020202020204" pitchFamily="34" charset="0"/>
                          <a:cs typeface="Arial" panose="020B0604020202020204" pitchFamily="34" charset="0"/>
                        </a:rPr>
                        <a:t>-</a:t>
                      </a:r>
                    </a:p>
                  </a:txBody>
                  <a:tcPr marL="5319" marR="5319" marT="5319" marB="0" anchor="b">
                    <a:lnL>
                      <a:noFill/>
                    </a:lnL>
                    <a:lnR>
                      <a:noFill/>
                    </a:lnR>
                    <a:lnT>
                      <a:noFill/>
                    </a:lnT>
                    <a:lnB>
                      <a:noFill/>
                    </a:lnB>
                    <a:solidFill>
                      <a:srgbClr val="A9D08E"/>
                    </a:solidFill>
                  </a:tcPr>
                </a:tc>
                <a:tc>
                  <a:txBody>
                    <a:bodyPr/>
                    <a:lstStyle/>
                    <a:p>
                      <a:pPr algn="r" fontAlgn="b"/>
                      <a:r>
                        <a:rPr lang="en-ZA" sz="1400" b="1" i="0" u="none" strike="noStrike" dirty="0">
                          <a:solidFill>
                            <a:srgbClr val="000000"/>
                          </a:solidFill>
                          <a:effectLst/>
                          <a:latin typeface="Arial" panose="020B0604020202020204" pitchFamily="34" charset="0"/>
                          <a:cs typeface="Arial" panose="020B0604020202020204" pitchFamily="34" charset="0"/>
                        </a:rPr>
                        <a:t>(270 447)</a:t>
                      </a:r>
                    </a:p>
                  </a:txBody>
                  <a:tcPr marL="5319" marR="5319" marT="5319" marB="0" anchor="b">
                    <a:lnL>
                      <a:noFill/>
                    </a:lnL>
                    <a:lnR>
                      <a:noFill/>
                    </a:lnR>
                    <a:lnT>
                      <a:noFill/>
                    </a:lnT>
                    <a:lnB>
                      <a:noFill/>
                    </a:lnB>
                    <a:solidFill>
                      <a:srgbClr val="A9D08E"/>
                    </a:solidFill>
                  </a:tcPr>
                </a:tc>
                <a:tc>
                  <a:txBody>
                    <a:bodyPr/>
                    <a:lstStyle/>
                    <a:p>
                      <a:pPr algn="r" fontAlgn="b"/>
                      <a:r>
                        <a:rPr lang="en-ZA" sz="1400" b="1" i="0" u="none" strike="noStrike" dirty="0">
                          <a:solidFill>
                            <a:srgbClr val="000000"/>
                          </a:solidFill>
                          <a:effectLst/>
                          <a:latin typeface="Arial" panose="020B0604020202020204" pitchFamily="34" charset="0"/>
                          <a:cs typeface="Arial" panose="020B0604020202020204" pitchFamily="34" charset="0"/>
                        </a:rPr>
                        <a:t>(270 447)</a:t>
                      </a:r>
                    </a:p>
                  </a:txBody>
                  <a:tcPr marL="5319" marR="5319" marT="5319" marB="0" anchor="b">
                    <a:lnL>
                      <a:noFill/>
                    </a:lnL>
                    <a:lnR>
                      <a:noFill/>
                    </a:lnR>
                    <a:lnT>
                      <a:noFill/>
                    </a:lnT>
                    <a:lnB>
                      <a:noFill/>
                    </a:lnB>
                    <a:solidFill>
                      <a:srgbClr val="A9D08E"/>
                    </a:solidFill>
                  </a:tcPr>
                </a:tc>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 </a:t>
                      </a:r>
                    </a:p>
                  </a:txBody>
                  <a:tcPr marL="5319" marR="5319" marT="5319" marB="0" anchor="b">
                    <a:lnL>
                      <a:noFill/>
                    </a:lnL>
                    <a:lnR>
                      <a:noFill/>
                    </a:lnR>
                    <a:lnT>
                      <a:noFill/>
                    </a:lnT>
                    <a:lnB>
                      <a:noFill/>
                    </a:lnB>
                    <a:solidFill>
                      <a:srgbClr val="A9D08E"/>
                    </a:solidFill>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extLst>
                  <a:ext uri="{0D108BD9-81ED-4DB2-BD59-A6C34878D82A}">
                    <a16:rowId xmlns:a16="http://schemas.microsoft.com/office/drawing/2014/main" xmlns="" val="3002232067"/>
                  </a:ext>
                </a:extLst>
              </a:tr>
              <a:tr h="219044">
                <a:tc gridSpan="5">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1.Exchange revenue relates to bad debt recovered and insurance claims received which was not budgeted</a:t>
                      </a:r>
                    </a:p>
                  </a:txBody>
                  <a:tcPr marL="5319" marR="5319" marT="5319" marB="0" anchor="b">
                    <a:lnL>
                      <a:noFill/>
                    </a:lnL>
                    <a:lnR>
                      <a:noFill/>
                    </a:lnR>
                    <a:lnT>
                      <a:noFill/>
                    </a:lnT>
                    <a:lnB>
                      <a:noFill/>
                    </a:lnB>
                  </a:tcPr>
                </a:tc>
                <a:tc hMerge="1">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hMerge="1">
                  <a:txBody>
                    <a:bodyPr/>
                    <a:lstStyle/>
                    <a:p>
                      <a:endParaRPr lang="en-ZA"/>
                    </a:p>
                  </a:txBody>
                  <a:tcPr/>
                </a:tc>
                <a:tc hMerge="1">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hMerge="1">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extLst>
                  <a:ext uri="{0D108BD9-81ED-4DB2-BD59-A6C34878D82A}">
                    <a16:rowId xmlns:a16="http://schemas.microsoft.com/office/drawing/2014/main" xmlns="" val="2260893404"/>
                  </a:ext>
                </a:extLst>
              </a:tr>
              <a:tr h="219044">
                <a:tc gridSpan="5">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2.Interest earned on the rolled over funds which was not included in the budget.</a:t>
                      </a:r>
                    </a:p>
                  </a:txBody>
                  <a:tcPr marL="5319" marR="5319" marT="5319" marB="0" anchor="b">
                    <a:lnL>
                      <a:noFill/>
                    </a:lnL>
                    <a:lnR>
                      <a:noFill/>
                    </a:lnR>
                    <a:lnT>
                      <a:noFill/>
                    </a:lnT>
                    <a:lnB>
                      <a:noFill/>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b"/>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a:txBody>
                    <a:bodyPr/>
                    <a:lstStyle/>
                    <a:p>
                      <a:pPr algn="l" fontAlgn="b"/>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extLst>
                  <a:ext uri="{0D108BD9-81ED-4DB2-BD59-A6C34878D82A}">
                    <a16:rowId xmlns:a16="http://schemas.microsoft.com/office/drawing/2014/main" xmlns="" val="1409764854"/>
                  </a:ext>
                </a:extLst>
              </a:tr>
              <a:tr h="219044">
                <a:tc gridSpan="6">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3.The difference is due to training activities put on hold due to COVID 19 restrictions</a:t>
                      </a:r>
                    </a:p>
                  </a:txBody>
                  <a:tcPr marL="5319" marR="5319" marT="5319" marB="0" anchor="b">
                    <a:lnL>
                      <a:noFill/>
                    </a:lnL>
                    <a:lnR>
                      <a:noFill/>
                    </a:lnR>
                    <a:lnT>
                      <a:noFill/>
                    </a:lnT>
                    <a:lnB>
                      <a:noFill/>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extLst>
                  <a:ext uri="{0D108BD9-81ED-4DB2-BD59-A6C34878D82A}">
                    <a16:rowId xmlns:a16="http://schemas.microsoft.com/office/drawing/2014/main" xmlns="" val="4267516273"/>
                  </a:ext>
                </a:extLst>
              </a:tr>
              <a:tr h="219044">
                <a:tc gridSpan="6">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4.The difference is due to the reduction in budget</a:t>
                      </a:r>
                    </a:p>
                  </a:txBody>
                  <a:tcPr marL="5319" marR="5319" marT="5319" marB="0" anchor="b">
                    <a:lnL>
                      <a:noFill/>
                    </a:lnL>
                    <a:lnR>
                      <a:noFill/>
                    </a:lnR>
                    <a:lnT>
                      <a:noFill/>
                    </a:lnT>
                    <a:lnB>
                      <a:noFill/>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b"/>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extLst>
                  <a:ext uri="{0D108BD9-81ED-4DB2-BD59-A6C34878D82A}">
                    <a16:rowId xmlns:a16="http://schemas.microsoft.com/office/drawing/2014/main" xmlns="" val="1706513863"/>
                  </a:ext>
                </a:extLst>
              </a:tr>
              <a:tr h="219044">
                <a:tc gridSpan="6">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5.The difference is largely due to training activities put on hold due to COVID 19 restrictions</a:t>
                      </a:r>
                    </a:p>
                  </a:txBody>
                  <a:tcPr marL="5319" marR="5319" marT="5319" marB="0" anchor="b">
                    <a:lnL>
                      <a:noFill/>
                    </a:lnL>
                    <a:lnR>
                      <a:noFill/>
                    </a:lnR>
                    <a:lnT>
                      <a:noFill/>
                    </a:lnT>
                    <a:lnB>
                      <a:noFill/>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b"/>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extLst>
                  <a:ext uri="{0D108BD9-81ED-4DB2-BD59-A6C34878D82A}">
                    <a16:rowId xmlns:a16="http://schemas.microsoft.com/office/drawing/2014/main" xmlns="" val="196340735"/>
                  </a:ext>
                </a:extLst>
              </a:tr>
            </a:tbl>
          </a:graphicData>
        </a:graphic>
      </p:graphicFrame>
    </p:spTree>
    <p:extLst>
      <p:ext uri="{BB962C8B-B14F-4D97-AF65-F5344CB8AC3E}">
        <p14:creationId xmlns:p14="http://schemas.microsoft.com/office/powerpoint/2010/main" xmlns="" val="4137666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D1664953-C075-4F60-863A-9C0BB31D6F47}"/>
              </a:ext>
            </a:extLst>
          </p:cNvPr>
          <p:cNvSpPr txBox="1"/>
          <p:nvPr/>
        </p:nvSpPr>
        <p:spPr>
          <a:xfrm>
            <a:off x="-29853" y="644011"/>
            <a:ext cx="11223005" cy="4031873"/>
          </a:xfrm>
          <a:prstGeom prst="rect">
            <a:avLst/>
          </a:prstGeom>
          <a:noFill/>
        </p:spPr>
        <p:txBody>
          <a:bodyPr wrap="square" rtlCol="0">
            <a:spAutoFit/>
          </a:bodyPr>
          <a:lstStyle/>
          <a:p>
            <a:pPr algn="ctr"/>
            <a:endParaRPr lang="en-ZA" sz="3200" b="1" dirty="0"/>
          </a:p>
          <a:p>
            <a:pPr algn="ctr"/>
            <a:r>
              <a:rPr lang="en-ZA" sz="3200" b="1" dirty="0"/>
              <a:t>Key Notes to AFS</a:t>
            </a:r>
            <a:endParaRPr lang="en-ZA" sz="2800" b="1" dirty="0"/>
          </a:p>
          <a:p>
            <a:pPr lvl="0">
              <a:lnSpc>
                <a:spcPct val="150000"/>
              </a:lnSpc>
            </a:pPr>
            <a:endParaRPr lang="en-ZA" sz="2400" dirty="0">
              <a:solidFill>
                <a:prstClr val="black"/>
              </a:solidFill>
              <a:latin typeface="Arial" panose="020B0604020202020204" pitchFamily="34" charset="0"/>
              <a:cs typeface="Arial" panose="020B0604020202020204" pitchFamily="34" charset="0"/>
            </a:endParaRPr>
          </a:p>
          <a:p>
            <a:r>
              <a:rPr lang="en-ZA" sz="2800" dirty="0"/>
              <a:t>Note 18: Commitments </a:t>
            </a:r>
          </a:p>
          <a:p>
            <a:r>
              <a:rPr lang="en-ZA" sz="2800" dirty="0"/>
              <a:t>Note 23 : Fruitless and Wasteful Expenditure</a:t>
            </a:r>
          </a:p>
          <a:p>
            <a:r>
              <a:rPr lang="en-ZA" sz="2800" dirty="0"/>
              <a:t>Note 24 : Irregular Expenditure </a:t>
            </a:r>
          </a:p>
          <a:p>
            <a:endParaRPr lang="en-ZA" sz="2800" b="1" dirty="0"/>
          </a:p>
          <a:p>
            <a:endParaRPr lang="en-ZA" sz="2800" b="1" dirty="0"/>
          </a:p>
          <a:p>
            <a:r>
              <a:rPr lang="en-ZA" sz="1600" dirty="0">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xmlns="" id="{53248A3D-DA26-46D2-9488-77B98D735915}"/>
              </a:ext>
            </a:extLst>
          </p:cNvPr>
          <p:cNvSpPr/>
          <p:nvPr/>
        </p:nvSpPr>
        <p:spPr>
          <a:xfrm>
            <a:off x="-29853" y="1506714"/>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10758" y="0"/>
            <a:ext cx="2991394" cy="1221209"/>
          </a:xfrm>
          <a:prstGeom prst="rect">
            <a:avLst/>
          </a:prstGeom>
        </p:spPr>
      </p:pic>
      <p:pic>
        <p:nvPicPr>
          <p:cNvPr id="2" name="Picture 1">
            <a:extLst>
              <a:ext uri="{FF2B5EF4-FFF2-40B4-BE49-F238E27FC236}">
                <a16:creationId xmlns:a16="http://schemas.microsoft.com/office/drawing/2014/main" xmlns="" id="{2399DA0F-E8A1-4EFD-B372-6088A00FD3B7}"/>
              </a:ext>
            </a:extLst>
          </p:cNvPr>
          <p:cNvPicPr>
            <a:picLocks noChangeAspect="1"/>
          </p:cNvPicPr>
          <p:nvPr/>
        </p:nvPicPr>
        <p:blipFill>
          <a:blip r:embed="rId4" cstate="print"/>
          <a:stretch>
            <a:fillRect/>
          </a:stretch>
        </p:blipFill>
        <p:spPr>
          <a:xfrm>
            <a:off x="6525453" y="1803275"/>
            <a:ext cx="5636694" cy="4758163"/>
          </a:xfrm>
          <a:prstGeom prst="rect">
            <a:avLst/>
          </a:prstGeom>
        </p:spPr>
      </p:pic>
      <p:pic>
        <p:nvPicPr>
          <p:cNvPr id="4" name="Picture 3">
            <a:extLst>
              <a:ext uri="{FF2B5EF4-FFF2-40B4-BE49-F238E27FC236}">
                <a16:creationId xmlns:a16="http://schemas.microsoft.com/office/drawing/2014/main" xmlns="" id="{B9731ABD-3D22-41D9-AB9C-D11441EAAAB7}"/>
              </a:ext>
            </a:extLst>
          </p:cNvPr>
          <p:cNvPicPr>
            <a:picLocks noChangeAspect="1"/>
          </p:cNvPicPr>
          <p:nvPr/>
        </p:nvPicPr>
        <p:blipFill>
          <a:blip r:embed="rId5" cstate="print"/>
          <a:stretch>
            <a:fillRect/>
          </a:stretch>
        </p:blipFill>
        <p:spPr>
          <a:xfrm>
            <a:off x="-29853" y="6523499"/>
            <a:ext cx="12192000" cy="298704"/>
          </a:xfrm>
          <a:prstGeom prst="rect">
            <a:avLst/>
          </a:prstGeom>
        </p:spPr>
      </p:pic>
    </p:spTree>
    <p:extLst>
      <p:ext uri="{BB962C8B-B14F-4D97-AF65-F5344CB8AC3E}">
        <p14:creationId xmlns:p14="http://schemas.microsoft.com/office/powerpoint/2010/main" xmlns="" val="4269578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33A0A5-D7C6-4CB7-ACCE-D93229ED2B93}"/>
              </a:ext>
            </a:extLst>
          </p:cNvPr>
          <p:cNvSpPr>
            <a:spLocks noGrp="1"/>
          </p:cNvSpPr>
          <p:nvPr>
            <p:ph type="title"/>
          </p:nvPr>
        </p:nvSpPr>
        <p:spPr/>
        <p:txBody>
          <a:bodyPr/>
          <a:lstStyle/>
          <a:p>
            <a:pPr algn="ctr"/>
            <a:r>
              <a:rPr lang="en-ZA" sz="3200" b="1" dirty="0">
                <a:latin typeface="+mn-lt"/>
              </a:rPr>
              <a:t>Non-compliance matters</a:t>
            </a:r>
            <a:r>
              <a:rPr lang="en-ZA" sz="4400" b="1" dirty="0"/>
              <a:t/>
            </a:r>
            <a:br>
              <a:rPr lang="en-ZA" sz="4400" b="1" dirty="0"/>
            </a:br>
            <a:endParaRPr lang="en-ZA" b="1" dirty="0"/>
          </a:p>
        </p:txBody>
      </p:sp>
      <p:sp>
        <p:nvSpPr>
          <p:cNvPr id="3" name="Text Placeholder 2">
            <a:extLst>
              <a:ext uri="{FF2B5EF4-FFF2-40B4-BE49-F238E27FC236}">
                <a16:creationId xmlns:a16="http://schemas.microsoft.com/office/drawing/2014/main" xmlns="" id="{7C34EB88-82B5-404A-8F32-E764BFBB168E}"/>
              </a:ext>
            </a:extLst>
          </p:cNvPr>
          <p:cNvSpPr>
            <a:spLocks noGrp="1"/>
          </p:cNvSpPr>
          <p:nvPr>
            <p:ph type="body" idx="1"/>
          </p:nvPr>
        </p:nvSpPr>
        <p:spPr/>
        <p:txBody>
          <a:bodyPr/>
          <a:lstStyle/>
          <a:p>
            <a:r>
              <a:rPr lang="en-ZA" sz="2800" dirty="0"/>
              <a:t>Irregular expenditure </a:t>
            </a:r>
          </a:p>
          <a:p>
            <a:endParaRPr lang="en-ZA" dirty="0"/>
          </a:p>
        </p:txBody>
      </p:sp>
      <p:sp>
        <p:nvSpPr>
          <p:cNvPr id="4" name="Content Placeholder 3">
            <a:extLst>
              <a:ext uri="{FF2B5EF4-FFF2-40B4-BE49-F238E27FC236}">
                <a16:creationId xmlns:a16="http://schemas.microsoft.com/office/drawing/2014/main" xmlns="" id="{05D4BBF4-02B0-486D-9315-9674E026E728}"/>
              </a:ext>
            </a:extLst>
          </p:cNvPr>
          <p:cNvSpPr>
            <a:spLocks noGrp="1"/>
          </p:cNvSpPr>
          <p:nvPr>
            <p:ph sz="half" idx="2"/>
          </p:nvPr>
        </p:nvSpPr>
        <p:spPr/>
        <p:txBody>
          <a:bodyPr/>
          <a:lstStyle/>
          <a:p>
            <a:r>
              <a:rPr lang="en-ZA" sz="2400" dirty="0"/>
              <a:t>Current year : R8 600</a:t>
            </a:r>
          </a:p>
          <a:p>
            <a:r>
              <a:rPr lang="en-ZA" sz="2400" dirty="0"/>
              <a:t>Prior year identified CY:R 9,71 Million</a:t>
            </a:r>
          </a:p>
          <a:p>
            <a:r>
              <a:rPr lang="en-ZA" sz="2400" dirty="0"/>
              <a:t>Opening balance : R43,66 Million </a:t>
            </a:r>
          </a:p>
          <a:p>
            <a:endParaRPr lang="en-ZA" dirty="0"/>
          </a:p>
        </p:txBody>
      </p:sp>
      <p:sp>
        <p:nvSpPr>
          <p:cNvPr id="5" name="Text Placeholder 4">
            <a:extLst>
              <a:ext uri="{FF2B5EF4-FFF2-40B4-BE49-F238E27FC236}">
                <a16:creationId xmlns:a16="http://schemas.microsoft.com/office/drawing/2014/main" xmlns="" id="{A9190F13-39BF-4BC4-9052-5B56554AA8E6}"/>
              </a:ext>
            </a:extLst>
          </p:cNvPr>
          <p:cNvSpPr>
            <a:spLocks noGrp="1"/>
          </p:cNvSpPr>
          <p:nvPr>
            <p:ph type="body" sz="quarter" idx="3"/>
          </p:nvPr>
        </p:nvSpPr>
        <p:spPr/>
        <p:txBody>
          <a:bodyPr/>
          <a:lstStyle/>
          <a:p>
            <a:r>
              <a:rPr lang="en-ZA" sz="2800" dirty="0"/>
              <a:t>Fruitless &amp; wasteful expenditure</a:t>
            </a:r>
          </a:p>
          <a:p>
            <a:endParaRPr lang="en-ZA" dirty="0"/>
          </a:p>
        </p:txBody>
      </p:sp>
      <p:sp>
        <p:nvSpPr>
          <p:cNvPr id="6" name="Content Placeholder 5">
            <a:extLst>
              <a:ext uri="{FF2B5EF4-FFF2-40B4-BE49-F238E27FC236}">
                <a16:creationId xmlns:a16="http://schemas.microsoft.com/office/drawing/2014/main" xmlns="" id="{C0753EA1-7FB5-420F-B5B4-06DEBEF312B2}"/>
              </a:ext>
            </a:extLst>
          </p:cNvPr>
          <p:cNvSpPr>
            <a:spLocks noGrp="1"/>
          </p:cNvSpPr>
          <p:nvPr>
            <p:ph sz="quarter" idx="4"/>
          </p:nvPr>
        </p:nvSpPr>
        <p:spPr/>
        <p:txBody>
          <a:bodyPr/>
          <a:lstStyle/>
          <a:p>
            <a:r>
              <a:rPr lang="en-ZA" sz="2400" dirty="0"/>
              <a:t>Current year : R4 500</a:t>
            </a:r>
          </a:p>
          <a:p>
            <a:r>
              <a:rPr lang="en-ZA" sz="2400" dirty="0"/>
              <a:t>Prior year : R10 482</a:t>
            </a:r>
          </a:p>
          <a:p>
            <a:r>
              <a:rPr lang="en-ZA" sz="2400" dirty="0"/>
              <a:t>Opening balance : R1.56 Million </a:t>
            </a:r>
          </a:p>
          <a:p>
            <a:endParaRPr lang="en-ZA" dirty="0"/>
          </a:p>
        </p:txBody>
      </p:sp>
      <p:sp>
        <p:nvSpPr>
          <p:cNvPr id="7" name="Rectangle 6">
            <a:extLst>
              <a:ext uri="{FF2B5EF4-FFF2-40B4-BE49-F238E27FC236}">
                <a16:creationId xmlns:a16="http://schemas.microsoft.com/office/drawing/2014/main" xmlns="" id="{42BE2FD8-365B-4583-A6C2-5CD446311E9A}"/>
              </a:ext>
            </a:extLst>
          </p:cNvPr>
          <p:cNvSpPr/>
          <p:nvPr/>
        </p:nvSpPr>
        <p:spPr>
          <a:xfrm>
            <a:off x="0" y="977408"/>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8" name="Picture 7">
            <a:extLst>
              <a:ext uri="{FF2B5EF4-FFF2-40B4-BE49-F238E27FC236}">
                <a16:creationId xmlns:a16="http://schemas.microsoft.com/office/drawing/2014/main" xmlns="" id="{F8F1AE73-C80E-441F-A707-B04B43C1FD71}"/>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10758" y="0"/>
            <a:ext cx="2991394" cy="1221209"/>
          </a:xfrm>
          <a:prstGeom prst="rect">
            <a:avLst/>
          </a:prstGeom>
        </p:spPr>
      </p:pic>
      <p:sp>
        <p:nvSpPr>
          <p:cNvPr id="9" name="TextBox 8">
            <a:extLst>
              <a:ext uri="{FF2B5EF4-FFF2-40B4-BE49-F238E27FC236}">
                <a16:creationId xmlns:a16="http://schemas.microsoft.com/office/drawing/2014/main" xmlns="" id="{EFDC8D93-E3CF-4775-B3AA-A129156953EF}"/>
              </a:ext>
            </a:extLst>
          </p:cNvPr>
          <p:cNvSpPr txBox="1"/>
          <p:nvPr/>
        </p:nvSpPr>
        <p:spPr>
          <a:xfrm>
            <a:off x="796770" y="4135144"/>
            <a:ext cx="10750859" cy="3108543"/>
          </a:xfrm>
          <a:prstGeom prst="rect">
            <a:avLst/>
          </a:prstGeom>
          <a:noFill/>
        </p:spPr>
        <p:txBody>
          <a:bodyPr wrap="square" rtlCol="0">
            <a:spAutoFit/>
          </a:bodyPr>
          <a:lstStyle/>
          <a:p>
            <a:r>
              <a:rPr lang="en-ZA" sz="2800" b="1" dirty="0"/>
              <a:t>Consequence management and improvement in internal controls </a:t>
            </a:r>
          </a:p>
          <a:p>
            <a:pPr marL="457200" indent="-457200">
              <a:buFont typeface="Arial" panose="020B0604020202020204" pitchFamily="34" charset="0"/>
              <a:buChar char="•"/>
            </a:pPr>
            <a:r>
              <a:rPr lang="en-ZA" sz="1600" dirty="0"/>
              <a:t>An investigation was concluded into prior years irregular expenditure and two officials were disciplined (dismissals) while one resigned before the investigation was concluded. Three other affected employees were reprimanded. Two employees were disciplined for current year irregular expenditure</a:t>
            </a:r>
          </a:p>
          <a:p>
            <a:r>
              <a:rPr lang="en-ZA" sz="1600" dirty="0"/>
              <a:t> </a:t>
            </a:r>
          </a:p>
          <a:p>
            <a:pPr marL="457200" indent="-457200">
              <a:buFont typeface="Arial" panose="020B0604020202020204" pitchFamily="34" charset="0"/>
              <a:buChar char="•"/>
            </a:pPr>
            <a:r>
              <a:rPr lang="en-ZA" sz="1600" dirty="0"/>
              <a:t>Legal opinion has been received on opening balance for fruitless and wasteful expenditure and NEMISA is in pursuit to recover the money. Funds are being recovered from affected employees for prior and current years. </a:t>
            </a:r>
          </a:p>
          <a:p>
            <a:endParaRPr lang="en-ZA" sz="1600" dirty="0"/>
          </a:p>
          <a:p>
            <a:pPr marL="457200" indent="-457200">
              <a:buFont typeface="Arial" panose="020B0604020202020204" pitchFamily="34" charset="0"/>
              <a:buChar char="•"/>
            </a:pPr>
            <a:r>
              <a:rPr lang="en-ZA" sz="1600" dirty="0"/>
              <a:t>New internal controls have been implemented to ensure SCM processes are not compromised further </a:t>
            </a:r>
          </a:p>
          <a:p>
            <a:endParaRPr lang="en-ZA" sz="2000" dirty="0"/>
          </a:p>
          <a:p>
            <a:pPr marL="457200" indent="-457200">
              <a:buFont typeface="Arial" panose="020B0604020202020204" pitchFamily="34" charset="0"/>
              <a:buChar char="•"/>
            </a:pPr>
            <a:endParaRPr lang="en-ZA" sz="2000" dirty="0"/>
          </a:p>
        </p:txBody>
      </p:sp>
      <p:pic>
        <p:nvPicPr>
          <p:cNvPr id="10" name="Picture 9">
            <a:extLst>
              <a:ext uri="{FF2B5EF4-FFF2-40B4-BE49-F238E27FC236}">
                <a16:creationId xmlns:a16="http://schemas.microsoft.com/office/drawing/2014/main" xmlns="" id="{0E2C3B48-F11A-4B50-ABE8-A91A4730ABDF}"/>
              </a:ext>
            </a:extLst>
          </p:cNvPr>
          <p:cNvPicPr>
            <a:picLocks noChangeAspect="1"/>
          </p:cNvPicPr>
          <p:nvPr/>
        </p:nvPicPr>
        <p:blipFill>
          <a:blip r:embed="rId4" cstate="print"/>
          <a:stretch>
            <a:fillRect/>
          </a:stretch>
        </p:blipFill>
        <p:spPr>
          <a:xfrm>
            <a:off x="10758" y="6559296"/>
            <a:ext cx="12192000" cy="298704"/>
          </a:xfrm>
          <a:prstGeom prst="rect">
            <a:avLst/>
          </a:prstGeom>
        </p:spPr>
      </p:pic>
    </p:spTree>
    <p:extLst>
      <p:ext uri="{BB962C8B-B14F-4D97-AF65-F5344CB8AC3E}">
        <p14:creationId xmlns:p14="http://schemas.microsoft.com/office/powerpoint/2010/main" xmlns="" val="2952020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4B9D5E-5875-40EC-A251-9970F83B3609}"/>
              </a:ext>
            </a:extLst>
          </p:cNvPr>
          <p:cNvSpPr>
            <a:spLocks noGrp="1"/>
          </p:cNvSpPr>
          <p:nvPr>
            <p:ph type="ctrTitle"/>
          </p:nvPr>
        </p:nvSpPr>
        <p:spPr>
          <a:xfrm>
            <a:off x="3012910" y="2646227"/>
            <a:ext cx="6028155" cy="1053842"/>
          </a:xfrm>
        </p:spPr>
        <p:txBody>
          <a:bodyPr>
            <a:normAutofit/>
          </a:bodyPr>
          <a:lstStyle/>
          <a:p>
            <a:r>
              <a:rPr lang="en-ZA" sz="5400" b="1" dirty="0">
                <a:solidFill>
                  <a:srgbClr val="92D050"/>
                </a:solidFill>
                <a:latin typeface="Arial" panose="020B0604020202020204" pitchFamily="34" charset="0"/>
                <a:cs typeface="Arial" panose="020B0604020202020204" pitchFamily="34" charset="0"/>
              </a:rPr>
              <a:t>Thank you</a:t>
            </a:r>
          </a:p>
        </p:txBody>
      </p:sp>
      <p:pic>
        <p:nvPicPr>
          <p:cNvPr id="3" name="Picture 2">
            <a:extLst>
              <a:ext uri="{FF2B5EF4-FFF2-40B4-BE49-F238E27FC236}">
                <a16:creationId xmlns:a16="http://schemas.microsoft.com/office/drawing/2014/main" xmlns="" id="{5016B7AA-475F-4A62-8ACB-6E2552164350}"/>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3857" t="11912" r="71608" b="7779"/>
          <a:stretch/>
        </p:blipFill>
        <p:spPr>
          <a:xfrm>
            <a:off x="21516" y="26123"/>
            <a:ext cx="2991394" cy="1358537"/>
          </a:xfrm>
          <a:prstGeom prst="rect">
            <a:avLst/>
          </a:prstGeom>
        </p:spPr>
      </p:pic>
      <p:sp>
        <p:nvSpPr>
          <p:cNvPr id="4" name="Rectangle 3">
            <a:extLst>
              <a:ext uri="{FF2B5EF4-FFF2-40B4-BE49-F238E27FC236}">
                <a16:creationId xmlns:a16="http://schemas.microsoft.com/office/drawing/2014/main" xmlns="" id="{53248A3D-DA26-46D2-9488-77B98D735915}"/>
              </a:ext>
            </a:extLst>
          </p:cNvPr>
          <p:cNvSpPr/>
          <p:nvPr/>
        </p:nvSpPr>
        <p:spPr>
          <a:xfrm>
            <a:off x="0" y="6561438"/>
            <a:ext cx="12192000" cy="296562"/>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xmlns="" val="3421653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D1664953-C075-4F60-863A-9C0BB31D6F47}"/>
              </a:ext>
            </a:extLst>
          </p:cNvPr>
          <p:cNvSpPr txBox="1"/>
          <p:nvPr/>
        </p:nvSpPr>
        <p:spPr>
          <a:xfrm>
            <a:off x="588344" y="632141"/>
            <a:ext cx="11396311" cy="4794133"/>
          </a:xfrm>
          <a:prstGeom prst="rect">
            <a:avLst/>
          </a:prstGeom>
          <a:noFill/>
        </p:spPr>
        <p:txBody>
          <a:bodyPr wrap="square" rtlCol="0">
            <a:spAutoFit/>
          </a:bodyPr>
          <a:lstStyle/>
          <a:p>
            <a:pPr algn="ctr"/>
            <a:r>
              <a:rPr lang="en-ZA" sz="3200" b="1" dirty="0"/>
              <a:t>Strategic Position</a:t>
            </a:r>
          </a:p>
          <a:p>
            <a:pPr algn="ctr"/>
            <a:endParaRPr lang="en-ZA" sz="2800" b="1" dirty="0"/>
          </a:p>
          <a:p>
            <a:pPr lvl="0">
              <a:lnSpc>
                <a:spcPct val="90000"/>
              </a:lnSpc>
              <a:spcBef>
                <a:spcPts val="1000"/>
              </a:spcBef>
            </a:pPr>
            <a:r>
              <a:rPr lang="en-US" sz="2800" b="1" dirty="0"/>
              <a:t>Vision: </a:t>
            </a:r>
          </a:p>
          <a:p>
            <a:pPr algn="l"/>
            <a:r>
              <a:rPr lang="en-US" sz="2000" dirty="0">
                <a:solidFill>
                  <a:prstClr val="black"/>
                </a:solidFill>
                <a:latin typeface="Arial" panose="020B0604020202020204" pitchFamily="34" charset="0"/>
                <a:cs typeface="Arial" panose="020B0604020202020204" pitchFamily="34" charset="0"/>
              </a:rPr>
              <a:t>A world-class innovative Skills Institute to ensure an empowered South African citizenry with 4IR </a:t>
            </a:r>
            <a:r>
              <a:rPr lang="en-ZA" sz="2000" dirty="0">
                <a:solidFill>
                  <a:prstClr val="black"/>
                </a:solidFill>
                <a:latin typeface="Arial" panose="020B0604020202020204" pitchFamily="34" charset="0"/>
                <a:cs typeface="Arial" panose="020B0604020202020204" pitchFamily="34" charset="0"/>
              </a:rPr>
              <a:t>capabilities.</a:t>
            </a:r>
            <a:endParaRPr lang="en-US" sz="2000" dirty="0">
              <a:solidFill>
                <a:prstClr val="black"/>
              </a:solidFill>
              <a:latin typeface="Arial" panose="020B0604020202020204" pitchFamily="34" charset="0"/>
              <a:cs typeface="Arial" panose="020B0604020202020204" pitchFamily="34" charset="0"/>
            </a:endParaRPr>
          </a:p>
          <a:p>
            <a:r>
              <a:rPr lang="en-US" sz="2000" dirty="0">
                <a:solidFill>
                  <a:prstClr val="black"/>
                </a:solidFill>
                <a:latin typeface="Arial" panose="020B0604020202020204" pitchFamily="34" charset="0"/>
                <a:cs typeface="Arial" panose="020B0604020202020204" pitchFamily="34" charset="0"/>
              </a:rPr>
              <a:t/>
            </a:r>
            <a:br>
              <a:rPr lang="en-US" sz="2000" dirty="0">
                <a:solidFill>
                  <a:prstClr val="black"/>
                </a:solidFill>
                <a:latin typeface="Arial" panose="020B0604020202020204" pitchFamily="34" charset="0"/>
                <a:cs typeface="Arial" panose="020B0604020202020204" pitchFamily="34" charset="0"/>
              </a:rPr>
            </a:br>
            <a:r>
              <a:rPr lang="en-US" sz="2800" b="1" dirty="0"/>
              <a:t>Mission:</a:t>
            </a:r>
            <a:r>
              <a:rPr lang="en-US" sz="2800" dirty="0">
                <a:solidFill>
                  <a:prstClr val="black"/>
                </a:solidFill>
              </a:rPr>
              <a:t/>
            </a:r>
            <a:br>
              <a:rPr lang="en-US" sz="2800" dirty="0">
                <a:solidFill>
                  <a:prstClr val="black"/>
                </a:solidFill>
              </a:rPr>
            </a:br>
            <a:r>
              <a:rPr lang="en-US" sz="2000" dirty="0">
                <a:solidFill>
                  <a:prstClr val="black"/>
                </a:solidFill>
                <a:latin typeface="Arial" panose="020B0604020202020204" pitchFamily="34" charset="0"/>
                <a:cs typeface="Arial" panose="020B0604020202020204" pitchFamily="34" charset="0"/>
              </a:rPr>
              <a:t>To </a:t>
            </a:r>
            <a:r>
              <a:rPr lang="en-US" sz="2000" dirty="0" err="1">
                <a:solidFill>
                  <a:prstClr val="black"/>
                </a:solidFill>
                <a:latin typeface="Arial" panose="020B0604020202020204" pitchFamily="34" charset="0"/>
                <a:cs typeface="Arial" panose="020B0604020202020204" pitchFamily="34" charset="0"/>
              </a:rPr>
              <a:t>catalyse</a:t>
            </a:r>
            <a:r>
              <a:rPr lang="en-US" sz="2000" dirty="0">
                <a:solidFill>
                  <a:prstClr val="black"/>
                </a:solidFill>
                <a:latin typeface="Arial" panose="020B0604020202020204" pitchFamily="34" charset="0"/>
                <a:cs typeface="Arial" panose="020B0604020202020204" pitchFamily="34" charset="0"/>
              </a:rPr>
              <a:t> national digital skills for meaningful use of technologies in order to improve the quality of life of all people in South Africa</a:t>
            </a:r>
          </a:p>
          <a:p>
            <a:pPr algn="l"/>
            <a:endParaRPr lang="en-US" sz="2800" dirty="0">
              <a:latin typeface="DIN"/>
            </a:endParaRPr>
          </a:p>
          <a:p>
            <a:pPr algn="l"/>
            <a:r>
              <a:rPr lang="en-US" sz="2800" b="1" dirty="0"/>
              <a:t>Impact Statement:</a:t>
            </a:r>
          </a:p>
          <a:p>
            <a:pPr algn="l"/>
            <a:r>
              <a:rPr lang="en-US" sz="2000" dirty="0">
                <a:solidFill>
                  <a:prstClr val="black"/>
                </a:solidFill>
                <a:latin typeface="Arial" panose="020B0604020202020204" pitchFamily="34" charset="0"/>
                <a:cs typeface="Arial" panose="020B0604020202020204" pitchFamily="34" charset="0"/>
              </a:rPr>
              <a:t>Accelerated use of digital technologies to improve quality of life</a:t>
            </a:r>
            <a:endParaRPr lang="en-ZA" sz="2000" dirty="0">
              <a:solidFill>
                <a:prstClr val="black"/>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xmlns="" id="{53248A3D-DA26-46D2-9488-77B98D735915}"/>
              </a:ext>
            </a:extLst>
          </p:cNvPr>
          <p:cNvSpPr/>
          <p:nvPr/>
        </p:nvSpPr>
        <p:spPr>
          <a:xfrm>
            <a:off x="0" y="6561438"/>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0" y="34375"/>
            <a:ext cx="2991394" cy="1358537"/>
          </a:xfrm>
          <a:prstGeom prst="rect">
            <a:avLst/>
          </a:prstGeom>
        </p:spPr>
      </p:pic>
      <p:pic>
        <p:nvPicPr>
          <p:cNvPr id="2" name="Picture 1">
            <a:extLst>
              <a:ext uri="{FF2B5EF4-FFF2-40B4-BE49-F238E27FC236}">
                <a16:creationId xmlns:a16="http://schemas.microsoft.com/office/drawing/2014/main" xmlns="" id="{DBEE3C44-486B-417D-BF0D-C683D5316A87}"/>
              </a:ext>
            </a:extLst>
          </p:cNvPr>
          <p:cNvPicPr>
            <a:picLocks noChangeAspect="1"/>
          </p:cNvPicPr>
          <p:nvPr/>
        </p:nvPicPr>
        <p:blipFill>
          <a:blip r:embed="rId4" cstate="print"/>
          <a:stretch>
            <a:fillRect/>
          </a:stretch>
        </p:blipFill>
        <p:spPr>
          <a:xfrm>
            <a:off x="0" y="1094208"/>
            <a:ext cx="12192000" cy="298704"/>
          </a:xfrm>
          <a:prstGeom prst="rect">
            <a:avLst/>
          </a:prstGeom>
        </p:spPr>
      </p:pic>
    </p:spTree>
    <p:extLst>
      <p:ext uri="{BB962C8B-B14F-4D97-AF65-F5344CB8AC3E}">
        <p14:creationId xmlns:p14="http://schemas.microsoft.com/office/powerpoint/2010/main" xmlns="" val="3597986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D1664953-C075-4F60-863A-9C0BB31D6F47}"/>
              </a:ext>
            </a:extLst>
          </p:cNvPr>
          <p:cNvSpPr txBox="1"/>
          <p:nvPr/>
        </p:nvSpPr>
        <p:spPr>
          <a:xfrm>
            <a:off x="903218" y="537413"/>
            <a:ext cx="11288782" cy="4524315"/>
          </a:xfrm>
          <a:prstGeom prst="rect">
            <a:avLst/>
          </a:prstGeom>
          <a:noFill/>
        </p:spPr>
        <p:txBody>
          <a:bodyPr wrap="square" rtlCol="0">
            <a:spAutoFit/>
          </a:bodyPr>
          <a:lstStyle/>
          <a:p>
            <a:pPr algn="ctr"/>
            <a:r>
              <a:rPr lang="en-ZA" sz="3200" b="1" dirty="0"/>
              <a:t>Highlights and Challenges</a:t>
            </a:r>
          </a:p>
          <a:p>
            <a:pPr algn="ctr"/>
            <a:endParaRPr lang="en-ZA" sz="2800" b="1" dirty="0"/>
          </a:p>
          <a:p>
            <a:r>
              <a:rPr lang="en-ZA" sz="2800" b="1" dirty="0"/>
              <a:t>Highlights</a:t>
            </a:r>
            <a:endParaRPr lang="en-US" sz="2800" dirty="0">
              <a:solidFill>
                <a:prstClr val="black"/>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solidFill>
                  <a:prstClr val="black"/>
                </a:solidFill>
                <a:latin typeface="Arial" panose="020B0604020202020204" pitchFamily="34" charset="0"/>
                <a:cs typeface="Arial" panose="020B0604020202020204" pitchFamily="34" charset="0"/>
              </a:rPr>
              <a:t>91% of the planned targets have been achieved</a:t>
            </a:r>
          </a:p>
          <a:p>
            <a:pPr marL="342900" indent="-342900">
              <a:buFont typeface="Arial" panose="020B0604020202020204" pitchFamily="34" charset="0"/>
              <a:buChar char="•"/>
            </a:pPr>
            <a:r>
              <a:rPr lang="en-US" sz="2000" dirty="0">
                <a:solidFill>
                  <a:srgbClr val="231F20"/>
                </a:solidFill>
                <a:latin typeface="Arial" panose="020B0604020202020204" pitchFamily="34" charset="0"/>
                <a:ea typeface="Arial" panose="020B0604020202020204" pitchFamily="34" charset="0"/>
                <a:cs typeface="Arial" panose="020B0604020202020204" pitchFamily="34" charset="0"/>
              </a:rPr>
              <a:t>A hybrid </a:t>
            </a:r>
            <a:r>
              <a:rPr lang="en-US" sz="2000" dirty="0">
                <a:solidFill>
                  <a:srgbClr val="231F20"/>
                </a:solidFill>
                <a:latin typeface="Arial" panose="020B0604020202020204" pitchFamily="34" charset="0"/>
                <a:cs typeface="Arial" panose="020B0604020202020204" pitchFamily="34" charset="0"/>
              </a:rPr>
              <a:t>Hackathon was successfully held across nine provinces</a:t>
            </a:r>
          </a:p>
          <a:p>
            <a:pPr marL="285750" indent="-285750" algn="l">
              <a:buFont typeface="Arial" panose="020B0604020202020204" pitchFamily="34" charset="0"/>
              <a:buChar char="•"/>
            </a:pPr>
            <a:r>
              <a:rPr lang="en-US" sz="2000" dirty="0">
                <a:solidFill>
                  <a:srgbClr val="231F20"/>
                </a:solidFill>
                <a:latin typeface="Arial" panose="020B0604020202020204" pitchFamily="34" charset="0"/>
                <a:cs typeface="Arial" panose="020B0604020202020204" pitchFamily="34" charset="0"/>
              </a:rPr>
              <a:t> Introduction of NEMISA LMS and Coursera online courses </a:t>
            </a:r>
            <a:endParaRPr lang="en-ZA" sz="2000" dirty="0">
              <a:solidFill>
                <a:srgbClr val="231F2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ZA" sz="2400" dirty="0"/>
          </a:p>
          <a:p>
            <a:r>
              <a:rPr lang="en-ZA" sz="2800" b="1" dirty="0"/>
              <a:t>Challenges </a:t>
            </a:r>
          </a:p>
          <a:p>
            <a:pPr marL="342900" indent="-342900">
              <a:buFont typeface="Arial" panose="020B0604020202020204" pitchFamily="34" charset="0"/>
              <a:buChar char="•"/>
            </a:pPr>
            <a:r>
              <a:rPr lang="en-ZA" sz="2000" dirty="0">
                <a:solidFill>
                  <a:prstClr val="black"/>
                </a:solidFill>
                <a:latin typeface="Arial" panose="020B0604020202020204" pitchFamily="34" charset="0"/>
                <a:cs typeface="Arial" panose="020B0604020202020204" pitchFamily="34" charset="0"/>
              </a:rPr>
              <a:t>Training disruptions due to Covid 19</a:t>
            </a:r>
          </a:p>
          <a:p>
            <a:pPr marL="342900" indent="-342900">
              <a:buFont typeface="Arial" panose="020B0604020202020204" pitchFamily="34" charset="0"/>
              <a:buChar char="•"/>
            </a:pPr>
            <a:r>
              <a:rPr lang="en-ZA" sz="2000" dirty="0">
                <a:solidFill>
                  <a:prstClr val="black"/>
                </a:solidFill>
                <a:latin typeface="Arial" panose="020B0604020202020204" pitchFamily="34" charset="0"/>
                <a:cs typeface="Arial" panose="020B0604020202020204" pitchFamily="34" charset="0"/>
              </a:rPr>
              <a:t>Lower than planned online learning uptake. Only 22% of invited learners participated </a:t>
            </a:r>
          </a:p>
          <a:p>
            <a:endParaRPr lang="en-ZA" sz="2400" b="1" dirty="0"/>
          </a:p>
          <a:p>
            <a:endParaRPr lang="en-ZA" sz="2400" dirty="0"/>
          </a:p>
        </p:txBody>
      </p:sp>
      <p:sp>
        <p:nvSpPr>
          <p:cNvPr id="7" name="Rectangle 6">
            <a:extLst>
              <a:ext uri="{FF2B5EF4-FFF2-40B4-BE49-F238E27FC236}">
                <a16:creationId xmlns:a16="http://schemas.microsoft.com/office/drawing/2014/main" xmlns="" id="{53248A3D-DA26-46D2-9488-77B98D735915}"/>
              </a:ext>
            </a:extLst>
          </p:cNvPr>
          <p:cNvSpPr/>
          <p:nvPr/>
        </p:nvSpPr>
        <p:spPr>
          <a:xfrm>
            <a:off x="0" y="6561438"/>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0" y="0"/>
            <a:ext cx="2991394" cy="1358537"/>
          </a:xfrm>
          <a:prstGeom prst="rect">
            <a:avLst/>
          </a:prstGeom>
        </p:spPr>
      </p:pic>
      <p:pic>
        <p:nvPicPr>
          <p:cNvPr id="2" name="Picture 1">
            <a:extLst>
              <a:ext uri="{FF2B5EF4-FFF2-40B4-BE49-F238E27FC236}">
                <a16:creationId xmlns:a16="http://schemas.microsoft.com/office/drawing/2014/main" xmlns="" id="{26DC97E7-E94B-4E4E-A60B-CA8B2610E978}"/>
              </a:ext>
            </a:extLst>
          </p:cNvPr>
          <p:cNvPicPr>
            <a:picLocks noChangeAspect="1"/>
          </p:cNvPicPr>
          <p:nvPr/>
        </p:nvPicPr>
        <p:blipFill>
          <a:blip r:embed="rId4" cstate="print"/>
          <a:stretch>
            <a:fillRect/>
          </a:stretch>
        </p:blipFill>
        <p:spPr>
          <a:xfrm>
            <a:off x="0" y="4391179"/>
            <a:ext cx="12192000" cy="2260147"/>
          </a:xfrm>
          <a:prstGeom prst="rect">
            <a:avLst/>
          </a:prstGeom>
        </p:spPr>
      </p:pic>
      <p:pic>
        <p:nvPicPr>
          <p:cNvPr id="3" name="Picture 2">
            <a:extLst>
              <a:ext uri="{FF2B5EF4-FFF2-40B4-BE49-F238E27FC236}">
                <a16:creationId xmlns:a16="http://schemas.microsoft.com/office/drawing/2014/main" xmlns="" id="{CC81F039-2FD5-43C0-9890-64E456840F82}"/>
              </a:ext>
            </a:extLst>
          </p:cNvPr>
          <p:cNvPicPr>
            <a:picLocks noChangeAspect="1"/>
          </p:cNvPicPr>
          <p:nvPr/>
        </p:nvPicPr>
        <p:blipFill>
          <a:blip r:embed="rId5" cstate="print"/>
          <a:stretch>
            <a:fillRect/>
          </a:stretch>
        </p:blipFill>
        <p:spPr>
          <a:xfrm>
            <a:off x="0" y="969945"/>
            <a:ext cx="12192000" cy="298704"/>
          </a:xfrm>
          <a:prstGeom prst="rect">
            <a:avLst/>
          </a:prstGeom>
        </p:spPr>
      </p:pic>
    </p:spTree>
    <p:extLst>
      <p:ext uri="{BB962C8B-B14F-4D97-AF65-F5344CB8AC3E}">
        <p14:creationId xmlns:p14="http://schemas.microsoft.com/office/powerpoint/2010/main" xmlns="" val="2743623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D1664953-C075-4F60-863A-9C0BB31D6F47}"/>
              </a:ext>
            </a:extLst>
          </p:cNvPr>
          <p:cNvSpPr txBox="1"/>
          <p:nvPr/>
        </p:nvSpPr>
        <p:spPr>
          <a:xfrm>
            <a:off x="440528" y="796954"/>
            <a:ext cx="11263660" cy="4258089"/>
          </a:xfrm>
          <a:prstGeom prst="rect">
            <a:avLst/>
          </a:prstGeom>
          <a:noFill/>
        </p:spPr>
        <p:txBody>
          <a:bodyPr wrap="square" rtlCol="0">
            <a:spAutoFit/>
          </a:bodyPr>
          <a:lstStyle/>
          <a:p>
            <a:pPr algn="ctr"/>
            <a:r>
              <a:rPr lang="en-ZA" sz="3200" b="1" dirty="0"/>
              <a:t>Summary of Performance for 2020/21 FY</a:t>
            </a:r>
            <a:endParaRPr lang="en-ZA" sz="2800" b="1" dirty="0"/>
          </a:p>
          <a:p>
            <a:pPr marL="431800" marR="430530" algn="just">
              <a:lnSpc>
                <a:spcPct val="103000"/>
              </a:lnSpc>
              <a:spcBef>
                <a:spcPts val="2140"/>
              </a:spcBef>
            </a:pPr>
            <a:r>
              <a:rPr lang="en-US" sz="2000" dirty="0">
                <a:latin typeface="Arial" panose="020B0604020202020204" pitchFamily="34" charset="0"/>
              </a:rPr>
              <a:t>Ten out of eleven planned targets were achieved, which represents an overall achievement of 91%</a:t>
            </a:r>
            <a:r>
              <a:rPr lang="en-US" sz="2000" dirty="0">
                <a:effectLst/>
                <a:latin typeface="Arial" panose="020B0604020202020204" pitchFamily="34" charset="0"/>
                <a:ea typeface="MS Mincho" panose="02020609040205080304" pitchFamily="49" charset="-128"/>
                <a:cs typeface="Times New Roman" panose="02020603050405020304" pitchFamily="18" charset="0"/>
              </a:rPr>
              <a:t>.</a:t>
            </a:r>
            <a:r>
              <a:rPr lang="en-ZA" sz="2000" dirty="0">
                <a:latin typeface="Arial" panose="020B0604020202020204" pitchFamily="34" charset="0"/>
                <a:ea typeface="MS Mincho" panose="02020609040205080304" pitchFamily="49" charset="-128"/>
                <a:cs typeface="Times New Roman" panose="02020603050405020304" pitchFamily="18" charset="0"/>
              </a:rPr>
              <a:t> </a:t>
            </a:r>
            <a:r>
              <a:rPr lang="en-ZA" sz="2000" dirty="0">
                <a:latin typeface="Arial" panose="020B0604020202020204" pitchFamily="34" charset="0"/>
                <a:ea typeface="Calibri" panose="020F0502020204030204" pitchFamily="34" charset="0"/>
              </a:rPr>
              <a:t>Detailed performance is outlined in sections to follow:</a:t>
            </a:r>
            <a:endParaRPr lang="en-ZA" sz="2000" dirty="0">
              <a:latin typeface="Arial" panose="020B0604020202020204" pitchFamily="34" charset="0"/>
              <a:ea typeface="Arial" panose="020B0604020202020204" pitchFamily="34" charset="0"/>
            </a:endParaRPr>
          </a:p>
          <a:p>
            <a:endParaRPr lang="en-ZA" sz="2400" b="1" dirty="0"/>
          </a:p>
          <a:p>
            <a:endParaRPr lang="en-ZA" sz="2800" b="1" dirty="0"/>
          </a:p>
          <a:p>
            <a:endParaRPr lang="en-ZA" sz="2800" dirty="0"/>
          </a:p>
          <a:p>
            <a:endParaRPr lang="en-ZA" sz="2800" dirty="0"/>
          </a:p>
          <a:p>
            <a:endParaRPr lang="en-ZA" sz="2800" b="1" dirty="0"/>
          </a:p>
          <a:p>
            <a:endParaRPr lang="en-ZA" sz="2800" b="1" dirty="0"/>
          </a:p>
          <a:p>
            <a:r>
              <a:rPr lang="en-ZA" sz="1600" dirty="0">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xmlns="" id="{53248A3D-DA26-46D2-9488-77B98D735915}"/>
              </a:ext>
            </a:extLst>
          </p:cNvPr>
          <p:cNvSpPr/>
          <p:nvPr/>
        </p:nvSpPr>
        <p:spPr>
          <a:xfrm>
            <a:off x="0" y="6561438"/>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6534" y="6938"/>
            <a:ext cx="2991394" cy="1221209"/>
          </a:xfrm>
          <a:prstGeom prst="rect">
            <a:avLst/>
          </a:prstGeom>
        </p:spPr>
      </p:pic>
      <p:pic>
        <p:nvPicPr>
          <p:cNvPr id="3" name="Picture 2">
            <a:extLst>
              <a:ext uri="{FF2B5EF4-FFF2-40B4-BE49-F238E27FC236}">
                <a16:creationId xmlns:a16="http://schemas.microsoft.com/office/drawing/2014/main" xmlns="" id="{F069913E-34E0-4678-B489-559DEA1BD45A}"/>
              </a:ext>
            </a:extLst>
          </p:cNvPr>
          <p:cNvPicPr>
            <a:picLocks noChangeAspect="1"/>
          </p:cNvPicPr>
          <p:nvPr/>
        </p:nvPicPr>
        <p:blipFill>
          <a:blip r:embed="rId4" cstate="print"/>
          <a:stretch>
            <a:fillRect/>
          </a:stretch>
        </p:blipFill>
        <p:spPr>
          <a:xfrm>
            <a:off x="6534" y="1167917"/>
            <a:ext cx="12192000" cy="298704"/>
          </a:xfrm>
          <a:prstGeom prst="rect">
            <a:avLst/>
          </a:prstGeom>
        </p:spPr>
      </p:pic>
      <p:graphicFrame>
        <p:nvGraphicFramePr>
          <p:cNvPr id="10" name="Chart 9">
            <a:extLst>
              <a:ext uri="{FF2B5EF4-FFF2-40B4-BE49-F238E27FC236}">
                <a16:creationId xmlns:a16="http://schemas.microsoft.com/office/drawing/2014/main" xmlns="" id="{1CCECFDA-AAE6-4595-B7D1-87E0D9123759}"/>
              </a:ext>
            </a:extLst>
          </p:cNvPr>
          <p:cNvGraphicFramePr/>
          <p:nvPr>
            <p:extLst>
              <p:ext uri="{D42A27DB-BD31-4B8C-83A1-F6EECF244321}">
                <p14:modId xmlns:p14="http://schemas.microsoft.com/office/powerpoint/2010/main" xmlns="" val="3901154810"/>
              </p:ext>
            </p:extLst>
          </p:nvPr>
        </p:nvGraphicFramePr>
        <p:xfrm>
          <a:off x="1995195" y="2711689"/>
          <a:ext cx="7302500" cy="36112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3522625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D1664953-C075-4F60-863A-9C0BB31D6F47}"/>
              </a:ext>
            </a:extLst>
          </p:cNvPr>
          <p:cNvSpPr txBox="1"/>
          <p:nvPr/>
        </p:nvSpPr>
        <p:spPr>
          <a:xfrm>
            <a:off x="464169" y="874765"/>
            <a:ext cx="11263660" cy="3354765"/>
          </a:xfrm>
          <a:prstGeom prst="rect">
            <a:avLst/>
          </a:prstGeom>
          <a:noFill/>
        </p:spPr>
        <p:txBody>
          <a:bodyPr wrap="square" rtlCol="0">
            <a:spAutoFit/>
          </a:bodyPr>
          <a:lstStyle/>
          <a:p>
            <a:pPr algn="ctr"/>
            <a:r>
              <a:rPr lang="en-ZA" sz="2800" b="1" dirty="0"/>
              <a:t>Programme 1:Administration</a:t>
            </a:r>
          </a:p>
          <a:p>
            <a:endParaRPr lang="en-ZA" sz="2800" b="1" dirty="0"/>
          </a:p>
          <a:p>
            <a:endParaRPr lang="en-ZA" sz="2800" b="1" dirty="0"/>
          </a:p>
          <a:p>
            <a:endParaRPr lang="en-ZA" sz="2800" dirty="0"/>
          </a:p>
          <a:p>
            <a:endParaRPr lang="en-ZA" sz="2800" dirty="0"/>
          </a:p>
          <a:p>
            <a:endParaRPr lang="en-ZA" sz="2800" b="1" dirty="0"/>
          </a:p>
          <a:p>
            <a:endParaRPr lang="en-ZA" sz="2800" b="1" dirty="0"/>
          </a:p>
          <a:p>
            <a:r>
              <a:rPr lang="en-ZA" sz="1600" dirty="0">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xmlns="" id="{53248A3D-DA26-46D2-9488-77B98D735915}"/>
              </a:ext>
            </a:extLst>
          </p:cNvPr>
          <p:cNvSpPr/>
          <p:nvPr/>
        </p:nvSpPr>
        <p:spPr>
          <a:xfrm>
            <a:off x="0" y="6561438"/>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0" y="13620"/>
            <a:ext cx="2991394" cy="1221209"/>
          </a:xfrm>
          <a:prstGeom prst="rect">
            <a:avLst/>
          </a:prstGeom>
        </p:spPr>
      </p:pic>
      <p:graphicFrame>
        <p:nvGraphicFramePr>
          <p:cNvPr id="2" name="Table 1">
            <a:extLst>
              <a:ext uri="{FF2B5EF4-FFF2-40B4-BE49-F238E27FC236}">
                <a16:creationId xmlns:a16="http://schemas.microsoft.com/office/drawing/2014/main" xmlns="" id="{59BF3D0F-CBCD-444F-8D15-D1FA533060EE}"/>
              </a:ext>
            </a:extLst>
          </p:cNvPr>
          <p:cNvGraphicFramePr>
            <a:graphicFrameLocks noGrp="1"/>
          </p:cNvGraphicFramePr>
          <p:nvPr>
            <p:extLst>
              <p:ext uri="{D42A27DB-BD31-4B8C-83A1-F6EECF244321}">
                <p14:modId xmlns:p14="http://schemas.microsoft.com/office/powerpoint/2010/main" xmlns="" val="2008028797"/>
              </p:ext>
            </p:extLst>
          </p:nvPr>
        </p:nvGraphicFramePr>
        <p:xfrm>
          <a:off x="664141" y="1652078"/>
          <a:ext cx="10965883" cy="4663315"/>
        </p:xfrm>
        <a:graphic>
          <a:graphicData uri="http://schemas.openxmlformats.org/drawingml/2006/table">
            <a:tbl>
              <a:tblPr firstRow="1" firstCol="1" lastRow="1" lastCol="1" bandRow="1" bandCol="1"/>
              <a:tblGrid>
                <a:gridCol w="1737055">
                  <a:extLst>
                    <a:ext uri="{9D8B030D-6E8A-4147-A177-3AD203B41FA5}">
                      <a16:colId xmlns:a16="http://schemas.microsoft.com/office/drawing/2014/main" xmlns="" val="2601609995"/>
                    </a:ext>
                  </a:extLst>
                </a:gridCol>
                <a:gridCol w="1921716">
                  <a:extLst>
                    <a:ext uri="{9D8B030D-6E8A-4147-A177-3AD203B41FA5}">
                      <a16:colId xmlns:a16="http://schemas.microsoft.com/office/drawing/2014/main" xmlns="" val="699174367"/>
                    </a:ext>
                  </a:extLst>
                </a:gridCol>
                <a:gridCol w="1826778">
                  <a:extLst>
                    <a:ext uri="{9D8B030D-6E8A-4147-A177-3AD203B41FA5}">
                      <a16:colId xmlns:a16="http://schemas.microsoft.com/office/drawing/2014/main" xmlns="" val="876825376"/>
                    </a:ext>
                  </a:extLst>
                </a:gridCol>
                <a:gridCol w="2194210">
                  <a:extLst>
                    <a:ext uri="{9D8B030D-6E8A-4147-A177-3AD203B41FA5}">
                      <a16:colId xmlns:a16="http://schemas.microsoft.com/office/drawing/2014/main" xmlns="" val="4209494210"/>
                    </a:ext>
                  </a:extLst>
                </a:gridCol>
                <a:gridCol w="1638300">
                  <a:extLst>
                    <a:ext uri="{9D8B030D-6E8A-4147-A177-3AD203B41FA5}">
                      <a16:colId xmlns:a16="http://schemas.microsoft.com/office/drawing/2014/main" xmlns="" val="4248436690"/>
                    </a:ext>
                  </a:extLst>
                </a:gridCol>
                <a:gridCol w="1647824">
                  <a:extLst>
                    <a:ext uri="{9D8B030D-6E8A-4147-A177-3AD203B41FA5}">
                      <a16:colId xmlns:a16="http://schemas.microsoft.com/office/drawing/2014/main" xmlns="" val="534452640"/>
                    </a:ext>
                  </a:extLst>
                </a:gridCol>
              </a:tblGrid>
              <a:tr h="1127425">
                <a:tc>
                  <a:txBody>
                    <a:bodyPr/>
                    <a:lstStyle/>
                    <a:p>
                      <a:pPr marL="329565" marR="34925" indent="-123190" algn="l" defTabSz="914400" rtl="0" eaLnBrk="1" latinLnBrk="0" hangingPunct="1">
                        <a:lnSpc>
                          <a:spcPct val="103000"/>
                        </a:lnSpc>
                        <a:spcBef>
                          <a:spcPts val="590"/>
                        </a:spcBef>
                        <a:spcAft>
                          <a:spcPts val="0"/>
                        </a:spcAft>
                      </a:pPr>
                      <a:r>
                        <a:rPr lang="en-ZA" sz="1400" b="1" kern="12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Outcome</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tc>
                  <a:txBody>
                    <a:bodyPr/>
                    <a:lstStyle/>
                    <a:p>
                      <a:pPr marL="329565" marR="34925" indent="-123190">
                        <a:lnSpc>
                          <a:spcPct val="103000"/>
                        </a:lnSpc>
                        <a:spcBef>
                          <a:spcPts val="590"/>
                        </a:spcBef>
                        <a:spcAft>
                          <a:spcPts val="0"/>
                        </a:spcAft>
                      </a:pPr>
                      <a:r>
                        <a:rPr lang="en-US"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Output Indicators</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tc>
                  <a:txBody>
                    <a:bodyPr/>
                    <a:lstStyle/>
                    <a:p>
                      <a:pPr marL="272415" marR="58420" indent="-158750">
                        <a:lnSpc>
                          <a:spcPct val="103000"/>
                        </a:lnSpc>
                        <a:spcBef>
                          <a:spcPts val="590"/>
                        </a:spcBef>
                        <a:spcAft>
                          <a:spcPts val="0"/>
                        </a:spcAft>
                      </a:pPr>
                      <a:r>
                        <a:rPr lang="en-US"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Planned Target 2020/2021</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tc>
                  <a:txBody>
                    <a:bodyPr/>
                    <a:lstStyle/>
                    <a:p>
                      <a:pPr marL="175260" marR="128905" indent="-1270" algn="ctr">
                        <a:lnSpc>
                          <a:spcPct val="103000"/>
                        </a:lnSpc>
                        <a:spcBef>
                          <a:spcPts val="590"/>
                        </a:spcBef>
                        <a:spcAft>
                          <a:spcPts val="0"/>
                        </a:spcAft>
                      </a:pPr>
                      <a:r>
                        <a:rPr lang="en-US"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Actual Achievement 2020/2021</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tc>
                  <a:txBody>
                    <a:bodyPr/>
                    <a:lstStyle/>
                    <a:p>
                      <a:pPr marL="71120" marR="26670" indent="-635" algn="ctr">
                        <a:lnSpc>
                          <a:spcPct val="103000"/>
                        </a:lnSpc>
                        <a:spcBef>
                          <a:spcPts val="590"/>
                        </a:spcBef>
                        <a:spcAft>
                          <a:spcPts val="0"/>
                        </a:spcAft>
                      </a:pPr>
                      <a:r>
                        <a:rPr lang="en-US"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Deviation from planned target to Actual Achievement </a:t>
                      </a:r>
                      <a:r>
                        <a:rPr lang="en-US" sz="1400" b="1" spc="-2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for </a:t>
                      </a:r>
                      <a:r>
                        <a:rPr lang="en-US"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2020/2021</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tc>
                  <a:txBody>
                    <a:bodyPr/>
                    <a:lstStyle/>
                    <a:p>
                      <a:pPr marL="247015" marR="132715" indent="-66675">
                        <a:lnSpc>
                          <a:spcPct val="103000"/>
                        </a:lnSpc>
                        <a:spcBef>
                          <a:spcPts val="590"/>
                        </a:spcBef>
                        <a:spcAft>
                          <a:spcPts val="0"/>
                        </a:spcAft>
                      </a:pPr>
                      <a:r>
                        <a:rPr lang="en-US"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Comment on Deviations</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extLst>
                  <a:ext uri="{0D108BD9-81ED-4DB2-BD59-A6C34878D82A}">
                    <a16:rowId xmlns:a16="http://schemas.microsoft.com/office/drawing/2014/main" xmlns="" val="1963354242"/>
                  </a:ext>
                </a:extLst>
              </a:tr>
              <a:tr h="1440072">
                <a:tc rowSpan="2">
                  <a:txBody>
                    <a:bodyPr/>
                    <a:lstStyle/>
                    <a:p>
                      <a:pPr marL="71755" marR="99695">
                        <a:lnSpc>
                          <a:spcPct val="103000"/>
                        </a:lnSpc>
                        <a:spcBef>
                          <a:spcPts val="590"/>
                        </a:spcBef>
                        <a:spcAft>
                          <a:spcPts val="0"/>
                        </a:spcAft>
                      </a:pPr>
                      <a:endParaRPr lang="en-US" sz="1400" dirty="0">
                        <a:solidFill>
                          <a:srgbClr val="000000"/>
                        </a:solidFill>
                        <a:effectLst/>
                        <a:latin typeface="Arial" panose="020B0604020202020204" pitchFamily="34" charset="0"/>
                        <a:ea typeface="Arial" panose="020B0604020202020204" pitchFamily="34" charset="0"/>
                      </a:endParaRPr>
                    </a:p>
                    <a:p>
                      <a:pPr marL="71755" marR="99695">
                        <a:lnSpc>
                          <a:spcPct val="103000"/>
                        </a:lnSpc>
                        <a:spcBef>
                          <a:spcPts val="590"/>
                        </a:spcBef>
                        <a:spcAft>
                          <a:spcPts val="0"/>
                        </a:spcAft>
                      </a:pPr>
                      <a:endParaRPr lang="en-US" sz="1400" dirty="0">
                        <a:solidFill>
                          <a:srgbClr val="000000"/>
                        </a:solidFill>
                        <a:effectLst/>
                        <a:latin typeface="Arial" panose="020B0604020202020204" pitchFamily="34" charset="0"/>
                        <a:ea typeface="Arial" panose="020B0604020202020204" pitchFamily="34" charset="0"/>
                      </a:endParaRPr>
                    </a:p>
                    <a:p>
                      <a:pPr marL="71755" marR="99695">
                        <a:lnSpc>
                          <a:spcPct val="103000"/>
                        </a:lnSpc>
                        <a:spcBef>
                          <a:spcPts val="590"/>
                        </a:spcBef>
                        <a:spcAft>
                          <a:spcPts val="0"/>
                        </a:spcAft>
                      </a:pPr>
                      <a:endParaRPr lang="en-US" sz="1400" dirty="0">
                        <a:solidFill>
                          <a:srgbClr val="000000"/>
                        </a:solidFill>
                        <a:effectLst/>
                        <a:latin typeface="Arial" panose="020B0604020202020204" pitchFamily="34" charset="0"/>
                        <a:ea typeface="Arial" panose="020B0604020202020204" pitchFamily="34" charset="0"/>
                      </a:endParaRPr>
                    </a:p>
                    <a:p>
                      <a:pPr marL="71755" marR="99695">
                        <a:lnSpc>
                          <a:spcPct val="103000"/>
                        </a:lnSpc>
                        <a:spcBef>
                          <a:spcPts val="590"/>
                        </a:spcBef>
                        <a:spcAft>
                          <a:spcPts val="0"/>
                        </a:spcAft>
                      </a:pPr>
                      <a:r>
                        <a:rPr lang="en-US" sz="1400" dirty="0">
                          <a:solidFill>
                            <a:srgbClr val="000000"/>
                          </a:solidFill>
                          <a:effectLst/>
                          <a:latin typeface="Arial" panose="020B0604020202020204" pitchFamily="34" charset="0"/>
                          <a:ea typeface="Arial" panose="020B0604020202020204" pitchFamily="34" charset="0"/>
                        </a:rPr>
                        <a:t>Transformed Organization</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D5B2"/>
                    </a:solidFill>
                  </a:tcPr>
                </a:tc>
                <a:tc>
                  <a:txBody>
                    <a:bodyPr/>
                    <a:lstStyle/>
                    <a:p>
                      <a:pPr marL="73025" marR="34925" indent="-1270">
                        <a:lnSpc>
                          <a:spcPct val="103000"/>
                        </a:lnSpc>
                        <a:spcBef>
                          <a:spcPts val="590"/>
                        </a:spcBef>
                        <a:spcAft>
                          <a:spcPts val="0"/>
                        </a:spcAft>
                      </a:pPr>
                      <a:r>
                        <a:rPr lang="en-US" sz="1400" kern="1200" dirty="0">
                          <a:solidFill>
                            <a:srgbClr val="000000"/>
                          </a:solidFill>
                          <a:effectLst/>
                          <a:latin typeface="Arial" panose="020B0604020202020204" pitchFamily="34" charset="0"/>
                          <a:ea typeface="+mn-ea"/>
                          <a:cs typeface="+mn-cs"/>
                        </a:rPr>
                        <a:t>Organizational structure, processes and systems redesign</a:t>
                      </a:r>
                      <a:endParaRPr lang="en-ZA" sz="1400" kern="1200" dirty="0">
                        <a:solidFill>
                          <a:srgbClr val="000000"/>
                        </a:solidFill>
                        <a:effectLst/>
                        <a:latin typeface="Arial" panose="020B0604020202020204" pitchFamily="34" charset="0"/>
                        <a:ea typeface="Arial" panose="020B0604020202020204" pitchFamily="34" charset="0"/>
                        <a:cs typeface="+mn-cs"/>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tc>
                  <a:txBody>
                    <a:bodyPr/>
                    <a:lstStyle/>
                    <a:p>
                      <a:pPr marL="72390" marR="58420" indent="-1270">
                        <a:lnSpc>
                          <a:spcPct val="103000"/>
                        </a:lnSpc>
                        <a:spcBef>
                          <a:spcPts val="590"/>
                        </a:spcBef>
                        <a:spcAft>
                          <a:spcPts val="0"/>
                        </a:spcAft>
                      </a:pPr>
                      <a:r>
                        <a:rPr lang="en-US" sz="1400" kern="1200" dirty="0">
                          <a:solidFill>
                            <a:srgbClr val="000000"/>
                          </a:solidFill>
                          <a:effectLst/>
                          <a:latin typeface="Arial" panose="020B0604020202020204" pitchFamily="34" charset="0"/>
                          <a:ea typeface="+mn-ea"/>
                          <a:cs typeface="+mn-cs"/>
                        </a:rPr>
                        <a:t>Approved transformation and change strategy</a:t>
                      </a:r>
                      <a:endParaRPr lang="en-ZA" sz="1400" kern="1200" dirty="0">
                        <a:solidFill>
                          <a:srgbClr val="000000"/>
                        </a:solidFill>
                        <a:effectLst/>
                        <a:latin typeface="Arial" panose="020B0604020202020204" pitchFamily="34" charset="0"/>
                        <a:ea typeface="Arial" panose="020B0604020202020204" pitchFamily="34" charset="0"/>
                        <a:cs typeface="+mn-cs"/>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tc>
                  <a:txBody>
                    <a:bodyPr/>
                    <a:lstStyle/>
                    <a:p>
                      <a:pPr marL="72390" marR="77470" indent="-1270">
                        <a:lnSpc>
                          <a:spcPct val="103000"/>
                        </a:lnSpc>
                        <a:spcBef>
                          <a:spcPts val="590"/>
                        </a:spcBef>
                        <a:spcAft>
                          <a:spcPts val="0"/>
                        </a:spcAft>
                      </a:pPr>
                      <a:r>
                        <a:rPr lang="en-US" sz="1400" kern="1200" dirty="0">
                          <a:solidFill>
                            <a:srgbClr val="000000"/>
                          </a:solidFill>
                          <a:effectLst/>
                          <a:latin typeface="Arial" panose="020B0604020202020204" pitchFamily="34" charset="0"/>
                          <a:ea typeface="+mn-ea"/>
                          <a:cs typeface="+mn-cs"/>
                        </a:rPr>
                        <a:t>A Transformation and change strategy was developed and approved by the Board</a:t>
                      </a:r>
                      <a:endParaRPr lang="en-ZA" sz="1400" kern="1200" dirty="0">
                        <a:solidFill>
                          <a:srgbClr val="000000"/>
                        </a:solidFill>
                        <a:effectLst/>
                        <a:latin typeface="Arial" panose="020B0604020202020204" pitchFamily="34" charset="0"/>
                        <a:ea typeface="Arial" panose="020B0604020202020204" pitchFamily="34" charset="0"/>
                        <a:cs typeface="+mn-cs"/>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71755" marR="164465" indent="-1270">
                        <a:lnSpc>
                          <a:spcPct val="103000"/>
                        </a:lnSpc>
                        <a:spcBef>
                          <a:spcPts val="590"/>
                        </a:spcBef>
                        <a:spcAft>
                          <a:spcPts val="0"/>
                        </a:spcAft>
                      </a:pPr>
                      <a:r>
                        <a:rPr lang="en-US" sz="1400" kern="1200" dirty="0">
                          <a:solidFill>
                            <a:srgbClr val="000000"/>
                          </a:solidFill>
                          <a:effectLst/>
                          <a:latin typeface="Arial" panose="020B0604020202020204" pitchFamily="34" charset="0"/>
                          <a:ea typeface="Arial" panose="020B0604020202020204" pitchFamily="34" charset="0"/>
                          <a:cs typeface="+mn-cs"/>
                        </a:rPr>
                        <a:t>None</a:t>
                      </a:r>
                      <a:endParaRPr lang="en-ZA" sz="1400" kern="1200" dirty="0">
                        <a:solidFill>
                          <a:srgbClr val="000000"/>
                        </a:solidFill>
                        <a:effectLst/>
                        <a:latin typeface="Arial" panose="020B0604020202020204" pitchFamily="34" charset="0"/>
                        <a:ea typeface="Arial" panose="020B0604020202020204" pitchFamily="34" charset="0"/>
                        <a:cs typeface="+mn-cs"/>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tc>
                  <a:txBody>
                    <a:bodyPr/>
                    <a:lstStyle/>
                    <a:p>
                      <a:pPr marL="71755" marR="163195" indent="-1270">
                        <a:lnSpc>
                          <a:spcPct val="103000"/>
                        </a:lnSpc>
                        <a:spcBef>
                          <a:spcPts val="590"/>
                        </a:spcBef>
                        <a:spcAft>
                          <a:spcPts val="0"/>
                        </a:spcAft>
                      </a:pPr>
                      <a:r>
                        <a:rPr lang="en-US" sz="1400" kern="1200" dirty="0">
                          <a:solidFill>
                            <a:srgbClr val="000000"/>
                          </a:solidFill>
                          <a:effectLst/>
                          <a:latin typeface="Arial" panose="020B0604020202020204" pitchFamily="34" charset="0"/>
                          <a:ea typeface="Arial" panose="020B0604020202020204" pitchFamily="34" charset="0"/>
                          <a:cs typeface="+mn-cs"/>
                        </a:rPr>
                        <a:t>None</a:t>
                      </a:r>
                      <a:endParaRPr lang="en-ZA" sz="1400" kern="1200" dirty="0">
                        <a:solidFill>
                          <a:srgbClr val="000000"/>
                        </a:solidFill>
                        <a:effectLst/>
                        <a:latin typeface="Arial" panose="020B0604020202020204" pitchFamily="34" charset="0"/>
                        <a:ea typeface="Arial" panose="020B0604020202020204" pitchFamily="34" charset="0"/>
                        <a:cs typeface="+mn-cs"/>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extLst>
                  <a:ext uri="{0D108BD9-81ED-4DB2-BD59-A6C34878D82A}">
                    <a16:rowId xmlns:a16="http://schemas.microsoft.com/office/drawing/2014/main" xmlns="" val="4161598512"/>
                  </a:ext>
                </a:extLst>
              </a:tr>
              <a:tr h="2041320">
                <a:tc vMerge="1">
                  <a:txBody>
                    <a:bodyPr/>
                    <a:lstStyle/>
                    <a:p>
                      <a:pPr marL="71755" marR="99695">
                        <a:lnSpc>
                          <a:spcPct val="103000"/>
                        </a:lnSpc>
                        <a:spcBef>
                          <a:spcPts val="590"/>
                        </a:spcBef>
                        <a:spcAft>
                          <a:spcPts val="0"/>
                        </a:spcAft>
                      </a:pP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D5B2"/>
                    </a:solidFill>
                  </a:tcPr>
                </a:tc>
                <a:tc>
                  <a:txBody>
                    <a:bodyPr/>
                    <a:lstStyle/>
                    <a:p>
                      <a:pPr algn="l"/>
                      <a:r>
                        <a:rPr lang="en-ZA" sz="1400" kern="1200" dirty="0">
                          <a:solidFill>
                            <a:srgbClr val="000000"/>
                          </a:solidFill>
                          <a:effectLst/>
                          <a:latin typeface="Arial" panose="020B0604020202020204" pitchFamily="34" charset="0"/>
                          <a:ea typeface="Times New Roman" panose="02020603050405020304" pitchFamily="18" charset="0"/>
                          <a:cs typeface="+mn-cs"/>
                        </a:rPr>
                        <a:t>Approved Multi-Media Production business plan implemented</a:t>
                      </a:r>
                      <a:endParaRPr lang="en-ZA" sz="1400" kern="1200" dirty="0">
                        <a:solidFill>
                          <a:srgbClr val="000000"/>
                        </a:solidFill>
                        <a:effectLst/>
                        <a:latin typeface="Arial" panose="020B0604020202020204" pitchFamily="34" charset="0"/>
                        <a:ea typeface="MS Mincho" panose="02020609040205080304" pitchFamily="49" charset="-128"/>
                        <a:cs typeface="+mn-cs"/>
                      </a:endParaRPr>
                    </a:p>
                  </a:txBody>
                  <a:tcPr marL="67945" marR="53975" marT="412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tc>
                  <a:txBody>
                    <a:bodyPr/>
                    <a:lstStyle/>
                    <a:p>
                      <a:pPr algn="l"/>
                      <a:r>
                        <a:rPr lang="en-ZA" sz="1400" kern="1200" dirty="0">
                          <a:solidFill>
                            <a:srgbClr val="000000"/>
                          </a:solidFill>
                          <a:effectLst/>
                          <a:latin typeface="Arial" panose="020B0604020202020204" pitchFamily="34" charset="0"/>
                          <a:ea typeface="Times New Roman" panose="02020603050405020304" pitchFamily="18" charset="0"/>
                          <a:cs typeface="+mn-cs"/>
                        </a:rPr>
                        <a:t>Multi-Media Production house business plan submitted to board for approval and online interface launched</a:t>
                      </a:r>
                      <a:endParaRPr lang="en-ZA" sz="1400" kern="1200" dirty="0">
                        <a:solidFill>
                          <a:srgbClr val="000000"/>
                        </a:solidFill>
                        <a:effectLst/>
                        <a:latin typeface="Arial" panose="020B0604020202020204" pitchFamily="34" charset="0"/>
                        <a:ea typeface="MS Mincho" panose="02020609040205080304" pitchFamily="49" charset="-128"/>
                        <a:cs typeface="+mn-cs"/>
                      </a:endParaRPr>
                    </a:p>
                  </a:txBody>
                  <a:tcPr marL="67945" marR="53975" marT="412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tc>
                  <a:txBody>
                    <a:bodyPr/>
                    <a:lstStyle/>
                    <a:p>
                      <a:pPr marL="635" algn="l">
                        <a:lnSpc>
                          <a:spcPct val="107000"/>
                        </a:lnSpc>
                      </a:pPr>
                      <a:r>
                        <a:rPr lang="en-ZA" sz="1400" kern="1200" dirty="0">
                          <a:solidFill>
                            <a:srgbClr val="000000"/>
                          </a:solidFill>
                          <a:effectLst/>
                          <a:latin typeface="Arial" panose="020B0604020202020204" pitchFamily="34" charset="0"/>
                          <a:ea typeface="Times New Roman" panose="02020603050405020304" pitchFamily="18" charset="0"/>
                          <a:cs typeface="+mn-cs"/>
                        </a:rPr>
                        <a:t>A Multi-Media Production House business plan was developed and  approved the Board.</a:t>
                      </a:r>
                      <a:endParaRPr lang="en-ZA" sz="1400" kern="1200" dirty="0">
                        <a:solidFill>
                          <a:srgbClr val="000000"/>
                        </a:solidFill>
                        <a:effectLst/>
                        <a:latin typeface="Arial" panose="020B0604020202020204" pitchFamily="34" charset="0"/>
                        <a:ea typeface="MS Mincho" panose="02020609040205080304" pitchFamily="49" charset="-128"/>
                        <a:cs typeface="+mn-cs"/>
                      </a:endParaRPr>
                    </a:p>
                    <a:p>
                      <a:pPr marL="635" algn="l">
                        <a:lnSpc>
                          <a:spcPct val="107000"/>
                        </a:lnSpc>
                      </a:pPr>
                      <a:r>
                        <a:rPr lang="en-ZA" sz="1400" kern="1200" dirty="0">
                          <a:solidFill>
                            <a:srgbClr val="000000"/>
                          </a:solidFill>
                          <a:effectLst/>
                          <a:latin typeface="Arial" panose="020B0604020202020204" pitchFamily="34" charset="0"/>
                          <a:ea typeface="Times New Roman" panose="02020603050405020304" pitchFamily="18" charset="0"/>
                          <a:cs typeface="+mn-cs"/>
                        </a:rPr>
                        <a:t>An online interface platform  has been launched.</a:t>
                      </a:r>
                      <a:endParaRPr lang="en-ZA" sz="1400" kern="1200" dirty="0">
                        <a:solidFill>
                          <a:srgbClr val="000000"/>
                        </a:solidFill>
                        <a:effectLst/>
                        <a:latin typeface="Arial" panose="020B0604020202020204" pitchFamily="34" charset="0"/>
                        <a:ea typeface="MS Mincho" panose="02020609040205080304" pitchFamily="49" charset="-128"/>
                        <a:cs typeface="+mn-cs"/>
                      </a:endParaRPr>
                    </a:p>
                    <a:p>
                      <a:pPr marL="635" algn="l">
                        <a:lnSpc>
                          <a:spcPct val="107000"/>
                        </a:lnSpc>
                      </a:pPr>
                      <a:r>
                        <a:rPr lang="en-ZA" sz="1400" kern="1200" dirty="0">
                          <a:solidFill>
                            <a:srgbClr val="000000"/>
                          </a:solidFill>
                          <a:effectLst/>
                          <a:latin typeface="Arial" panose="020B0604020202020204" pitchFamily="34" charset="0"/>
                          <a:ea typeface="Times New Roman" panose="02020603050405020304" pitchFamily="18" charset="0"/>
                          <a:cs typeface="+mn-cs"/>
                        </a:rPr>
                        <a:t> </a:t>
                      </a:r>
                      <a:endParaRPr lang="en-ZA" sz="1400" kern="1200" dirty="0">
                        <a:solidFill>
                          <a:srgbClr val="000000"/>
                        </a:solidFill>
                        <a:effectLst/>
                        <a:latin typeface="Arial" panose="020B0604020202020204" pitchFamily="34" charset="0"/>
                        <a:ea typeface="MS Mincho" panose="02020609040205080304" pitchFamily="49" charset="-128"/>
                        <a:cs typeface="+mn-cs"/>
                      </a:endParaRPr>
                    </a:p>
                    <a:p>
                      <a:pPr algn="l">
                        <a:lnSpc>
                          <a:spcPct val="107000"/>
                        </a:lnSpc>
                      </a:pPr>
                      <a:r>
                        <a:rPr lang="en-ZA" sz="1400" kern="1200" dirty="0">
                          <a:solidFill>
                            <a:srgbClr val="000000"/>
                          </a:solidFill>
                          <a:effectLst/>
                          <a:latin typeface="Arial" panose="020B0604020202020204" pitchFamily="34" charset="0"/>
                          <a:ea typeface="Arial" panose="020B0604020202020204" pitchFamily="34" charset="0"/>
                          <a:cs typeface="+mn-cs"/>
                        </a:rPr>
                        <a:t> </a:t>
                      </a:r>
                      <a:endParaRPr lang="en-ZA" sz="1400" kern="1200" dirty="0">
                        <a:solidFill>
                          <a:srgbClr val="000000"/>
                        </a:solidFill>
                        <a:effectLst/>
                        <a:latin typeface="Arial" panose="020B0604020202020204" pitchFamily="34" charset="0"/>
                        <a:ea typeface="MS Mincho" panose="02020609040205080304" pitchFamily="49" charset="-128"/>
                        <a:cs typeface="+mn-cs"/>
                      </a:endParaRPr>
                    </a:p>
                  </a:txBody>
                  <a:tcPr marL="67945" marR="53975" marT="412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71755" marR="205740">
                        <a:lnSpc>
                          <a:spcPct val="103000"/>
                        </a:lnSpc>
                        <a:spcBef>
                          <a:spcPts val="20"/>
                        </a:spcBef>
                        <a:spcAft>
                          <a:spcPts val="0"/>
                        </a:spcAft>
                      </a:pPr>
                      <a:r>
                        <a:rPr lang="en-US" sz="1400" kern="1200" dirty="0">
                          <a:solidFill>
                            <a:srgbClr val="000000"/>
                          </a:solidFill>
                          <a:effectLst/>
                          <a:latin typeface="Arial" panose="020B0604020202020204" pitchFamily="34" charset="0"/>
                          <a:ea typeface="Arial" panose="020B0604020202020204" pitchFamily="34" charset="0"/>
                          <a:cs typeface="+mn-cs"/>
                        </a:rPr>
                        <a:t>None</a:t>
                      </a:r>
                      <a:endParaRPr lang="en-ZA" sz="1400" kern="1200" dirty="0">
                        <a:solidFill>
                          <a:srgbClr val="000000"/>
                        </a:solidFill>
                        <a:effectLst/>
                        <a:latin typeface="Arial" panose="020B0604020202020204" pitchFamily="34" charset="0"/>
                        <a:ea typeface="Arial" panose="020B0604020202020204" pitchFamily="34" charset="0"/>
                        <a:cs typeface="+mn-cs"/>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tc>
                  <a:txBody>
                    <a:bodyPr/>
                    <a:lstStyle/>
                    <a:p>
                      <a:pPr marL="71755" marR="163195" indent="-1270">
                        <a:lnSpc>
                          <a:spcPct val="103000"/>
                        </a:lnSpc>
                        <a:spcBef>
                          <a:spcPts val="590"/>
                        </a:spcBef>
                        <a:spcAft>
                          <a:spcPts val="0"/>
                        </a:spcAft>
                      </a:pPr>
                      <a:r>
                        <a:rPr lang="en-US" sz="1400" kern="1200" dirty="0">
                          <a:solidFill>
                            <a:srgbClr val="000000"/>
                          </a:solidFill>
                          <a:effectLst/>
                          <a:latin typeface="Arial" panose="020B0604020202020204" pitchFamily="34" charset="0"/>
                          <a:ea typeface="Arial" panose="020B0604020202020204" pitchFamily="34" charset="0"/>
                          <a:cs typeface="+mn-cs"/>
                        </a:rPr>
                        <a:t>None</a:t>
                      </a:r>
                      <a:endParaRPr lang="en-ZA" sz="1400" kern="1200" dirty="0">
                        <a:solidFill>
                          <a:srgbClr val="000000"/>
                        </a:solidFill>
                        <a:effectLst/>
                        <a:latin typeface="Arial" panose="020B0604020202020204" pitchFamily="34" charset="0"/>
                        <a:ea typeface="Arial" panose="020B0604020202020204" pitchFamily="34" charset="0"/>
                        <a:cs typeface="+mn-cs"/>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extLst>
                  <a:ext uri="{0D108BD9-81ED-4DB2-BD59-A6C34878D82A}">
                    <a16:rowId xmlns:a16="http://schemas.microsoft.com/office/drawing/2014/main" xmlns="" val="2573486358"/>
                  </a:ext>
                </a:extLst>
              </a:tr>
            </a:tbl>
          </a:graphicData>
        </a:graphic>
      </p:graphicFrame>
      <p:pic>
        <p:nvPicPr>
          <p:cNvPr id="4" name="Picture 3">
            <a:extLst>
              <a:ext uri="{FF2B5EF4-FFF2-40B4-BE49-F238E27FC236}">
                <a16:creationId xmlns:a16="http://schemas.microsoft.com/office/drawing/2014/main" xmlns="" id="{5D3FDD34-E3C5-41B6-A921-E6950EA4CD72}"/>
              </a:ext>
            </a:extLst>
          </p:cNvPr>
          <p:cNvPicPr>
            <a:picLocks noChangeAspect="1"/>
          </p:cNvPicPr>
          <p:nvPr/>
        </p:nvPicPr>
        <p:blipFill>
          <a:blip r:embed="rId4" cstate="print"/>
          <a:stretch>
            <a:fillRect/>
          </a:stretch>
        </p:blipFill>
        <p:spPr>
          <a:xfrm>
            <a:off x="0" y="1329606"/>
            <a:ext cx="12192000" cy="298704"/>
          </a:xfrm>
          <a:prstGeom prst="rect">
            <a:avLst/>
          </a:prstGeom>
        </p:spPr>
      </p:pic>
    </p:spTree>
    <p:extLst>
      <p:ext uri="{BB962C8B-B14F-4D97-AF65-F5344CB8AC3E}">
        <p14:creationId xmlns:p14="http://schemas.microsoft.com/office/powerpoint/2010/main" xmlns="" val="231971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D1664953-C075-4F60-863A-9C0BB31D6F47}"/>
              </a:ext>
            </a:extLst>
          </p:cNvPr>
          <p:cNvSpPr txBox="1"/>
          <p:nvPr/>
        </p:nvSpPr>
        <p:spPr>
          <a:xfrm>
            <a:off x="464170" y="884390"/>
            <a:ext cx="11263660" cy="3354765"/>
          </a:xfrm>
          <a:prstGeom prst="rect">
            <a:avLst/>
          </a:prstGeom>
          <a:noFill/>
        </p:spPr>
        <p:txBody>
          <a:bodyPr wrap="square" rtlCol="0">
            <a:spAutoFit/>
          </a:bodyPr>
          <a:lstStyle/>
          <a:p>
            <a:pPr algn="ctr"/>
            <a:r>
              <a:rPr lang="en-ZA" sz="2800" b="1" dirty="0"/>
              <a:t>Programme 2:Multi Stakeholder Collaboration</a:t>
            </a:r>
          </a:p>
          <a:p>
            <a:endParaRPr lang="en-ZA" sz="2800" b="1" dirty="0"/>
          </a:p>
          <a:p>
            <a:endParaRPr lang="en-ZA" sz="2800" b="1" dirty="0"/>
          </a:p>
          <a:p>
            <a:endParaRPr lang="en-ZA" sz="2800" dirty="0"/>
          </a:p>
          <a:p>
            <a:endParaRPr lang="en-ZA" sz="2800" dirty="0"/>
          </a:p>
          <a:p>
            <a:endParaRPr lang="en-ZA" sz="2800" b="1" dirty="0"/>
          </a:p>
          <a:p>
            <a:endParaRPr lang="en-ZA" sz="2800" b="1" dirty="0"/>
          </a:p>
          <a:p>
            <a:r>
              <a:rPr lang="en-ZA" sz="1600" dirty="0">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xmlns="" id="{53248A3D-DA26-46D2-9488-77B98D735915}"/>
              </a:ext>
            </a:extLst>
          </p:cNvPr>
          <p:cNvSpPr/>
          <p:nvPr/>
        </p:nvSpPr>
        <p:spPr>
          <a:xfrm>
            <a:off x="0" y="6561438"/>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0" y="13620"/>
            <a:ext cx="2991394" cy="1221209"/>
          </a:xfrm>
          <a:prstGeom prst="rect">
            <a:avLst/>
          </a:prstGeom>
        </p:spPr>
      </p:pic>
      <p:pic>
        <p:nvPicPr>
          <p:cNvPr id="4" name="Picture 3">
            <a:extLst>
              <a:ext uri="{FF2B5EF4-FFF2-40B4-BE49-F238E27FC236}">
                <a16:creationId xmlns:a16="http://schemas.microsoft.com/office/drawing/2014/main" xmlns="" id="{C415E9F1-6C65-4D5B-9DBF-359568D8090F}"/>
              </a:ext>
            </a:extLst>
          </p:cNvPr>
          <p:cNvPicPr>
            <a:picLocks noChangeAspect="1"/>
          </p:cNvPicPr>
          <p:nvPr/>
        </p:nvPicPr>
        <p:blipFill>
          <a:blip r:embed="rId4" cstate="print"/>
          <a:stretch>
            <a:fillRect/>
          </a:stretch>
        </p:blipFill>
        <p:spPr>
          <a:xfrm>
            <a:off x="0" y="1240659"/>
            <a:ext cx="12192000" cy="298704"/>
          </a:xfrm>
          <a:prstGeom prst="rect">
            <a:avLst/>
          </a:prstGeom>
        </p:spPr>
      </p:pic>
      <p:graphicFrame>
        <p:nvGraphicFramePr>
          <p:cNvPr id="8" name="Table 7">
            <a:extLst>
              <a:ext uri="{FF2B5EF4-FFF2-40B4-BE49-F238E27FC236}">
                <a16:creationId xmlns:a16="http://schemas.microsoft.com/office/drawing/2014/main" xmlns="" id="{84955154-443E-4FE7-A041-77817A892772}"/>
              </a:ext>
            </a:extLst>
          </p:cNvPr>
          <p:cNvGraphicFramePr>
            <a:graphicFrameLocks noGrp="1"/>
          </p:cNvGraphicFramePr>
          <p:nvPr>
            <p:extLst>
              <p:ext uri="{D42A27DB-BD31-4B8C-83A1-F6EECF244321}">
                <p14:modId xmlns:p14="http://schemas.microsoft.com/office/powerpoint/2010/main" xmlns="" val="1018719098"/>
              </p:ext>
            </p:extLst>
          </p:nvPr>
        </p:nvGraphicFramePr>
        <p:xfrm>
          <a:off x="637983" y="1652078"/>
          <a:ext cx="10992042" cy="2567497"/>
        </p:xfrm>
        <a:graphic>
          <a:graphicData uri="http://schemas.openxmlformats.org/drawingml/2006/table">
            <a:tbl>
              <a:tblPr firstRow="1" firstCol="1" lastRow="1" lastCol="1" bandRow="1" bandCol="1"/>
              <a:tblGrid>
                <a:gridCol w="1741199">
                  <a:extLst>
                    <a:ext uri="{9D8B030D-6E8A-4147-A177-3AD203B41FA5}">
                      <a16:colId xmlns:a16="http://schemas.microsoft.com/office/drawing/2014/main" xmlns="" val="2601609995"/>
                    </a:ext>
                  </a:extLst>
                </a:gridCol>
                <a:gridCol w="1926300">
                  <a:extLst>
                    <a:ext uri="{9D8B030D-6E8A-4147-A177-3AD203B41FA5}">
                      <a16:colId xmlns:a16="http://schemas.microsoft.com/office/drawing/2014/main" xmlns="" val="699174367"/>
                    </a:ext>
                  </a:extLst>
                </a:gridCol>
                <a:gridCol w="1647643">
                  <a:extLst>
                    <a:ext uri="{9D8B030D-6E8A-4147-A177-3AD203B41FA5}">
                      <a16:colId xmlns:a16="http://schemas.microsoft.com/office/drawing/2014/main" xmlns="" val="876825376"/>
                    </a:ext>
                  </a:extLst>
                </a:gridCol>
                <a:gridCol w="2505075">
                  <a:extLst>
                    <a:ext uri="{9D8B030D-6E8A-4147-A177-3AD203B41FA5}">
                      <a16:colId xmlns:a16="http://schemas.microsoft.com/office/drawing/2014/main" xmlns="" val="4209494210"/>
                    </a:ext>
                  </a:extLst>
                </a:gridCol>
                <a:gridCol w="1520070">
                  <a:extLst>
                    <a:ext uri="{9D8B030D-6E8A-4147-A177-3AD203B41FA5}">
                      <a16:colId xmlns:a16="http://schemas.microsoft.com/office/drawing/2014/main" xmlns="" val="4248436690"/>
                    </a:ext>
                  </a:extLst>
                </a:gridCol>
                <a:gridCol w="1651755">
                  <a:extLst>
                    <a:ext uri="{9D8B030D-6E8A-4147-A177-3AD203B41FA5}">
                      <a16:colId xmlns:a16="http://schemas.microsoft.com/office/drawing/2014/main" xmlns="" val="534452640"/>
                    </a:ext>
                  </a:extLst>
                </a:gridCol>
              </a:tblGrid>
              <a:tr h="1127425">
                <a:tc>
                  <a:txBody>
                    <a:bodyPr/>
                    <a:lstStyle/>
                    <a:p>
                      <a:pPr marL="329565" marR="34925" indent="-123190" algn="l" defTabSz="914400" rtl="0" eaLnBrk="1" latinLnBrk="0" hangingPunct="1">
                        <a:lnSpc>
                          <a:spcPct val="103000"/>
                        </a:lnSpc>
                        <a:spcBef>
                          <a:spcPts val="590"/>
                        </a:spcBef>
                        <a:spcAft>
                          <a:spcPts val="0"/>
                        </a:spcAft>
                      </a:pPr>
                      <a:r>
                        <a:rPr lang="en-ZA" sz="1400" b="1" kern="12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Outcome</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tc>
                  <a:txBody>
                    <a:bodyPr/>
                    <a:lstStyle/>
                    <a:p>
                      <a:pPr marL="329565" marR="34925" indent="-123190">
                        <a:lnSpc>
                          <a:spcPct val="103000"/>
                        </a:lnSpc>
                        <a:spcBef>
                          <a:spcPts val="590"/>
                        </a:spcBef>
                        <a:spcAft>
                          <a:spcPts val="0"/>
                        </a:spcAft>
                      </a:pPr>
                      <a:r>
                        <a:rPr lang="en-US"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Output Indicator</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tc>
                  <a:txBody>
                    <a:bodyPr/>
                    <a:lstStyle/>
                    <a:p>
                      <a:pPr marL="272415" marR="58420" indent="-158750">
                        <a:lnSpc>
                          <a:spcPct val="103000"/>
                        </a:lnSpc>
                        <a:spcBef>
                          <a:spcPts val="590"/>
                        </a:spcBef>
                        <a:spcAft>
                          <a:spcPts val="0"/>
                        </a:spcAft>
                      </a:pPr>
                      <a:r>
                        <a:rPr lang="en-US"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Planned Target 2020/2021</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tc>
                  <a:txBody>
                    <a:bodyPr/>
                    <a:lstStyle/>
                    <a:p>
                      <a:pPr marL="175260" marR="128905" indent="-1270" algn="ctr">
                        <a:lnSpc>
                          <a:spcPct val="103000"/>
                        </a:lnSpc>
                        <a:spcBef>
                          <a:spcPts val="590"/>
                        </a:spcBef>
                        <a:spcAft>
                          <a:spcPts val="0"/>
                        </a:spcAft>
                      </a:pPr>
                      <a:r>
                        <a:rPr lang="en-US"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Actual Achievement 2020/2021</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tc>
                  <a:txBody>
                    <a:bodyPr/>
                    <a:lstStyle/>
                    <a:p>
                      <a:pPr marL="71120" marR="26670" indent="-635" algn="ctr">
                        <a:lnSpc>
                          <a:spcPct val="103000"/>
                        </a:lnSpc>
                        <a:spcBef>
                          <a:spcPts val="590"/>
                        </a:spcBef>
                        <a:spcAft>
                          <a:spcPts val="0"/>
                        </a:spcAft>
                      </a:pPr>
                      <a:r>
                        <a:rPr lang="en-US"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Deviation from planned target to Actual Achievement </a:t>
                      </a:r>
                      <a:r>
                        <a:rPr lang="en-US" sz="1400" b="1" spc="-2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for </a:t>
                      </a:r>
                      <a:r>
                        <a:rPr lang="en-US"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2020/2021</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tc>
                  <a:txBody>
                    <a:bodyPr/>
                    <a:lstStyle/>
                    <a:p>
                      <a:pPr marL="247015" marR="132715" indent="-66675">
                        <a:lnSpc>
                          <a:spcPct val="103000"/>
                        </a:lnSpc>
                        <a:spcBef>
                          <a:spcPts val="590"/>
                        </a:spcBef>
                        <a:spcAft>
                          <a:spcPts val="0"/>
                        </a:spcAft>
                      </a:pPr>
                      <a:r>
                        <a:rPr lang="en-US"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Comment on Deviations</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extLst>
                  <a:ext uri="{0D108BD9-81ED-4DB2-BD59-A6C34878D82A}">
                    <a16:rowId xmlns:a16="http://schemas.microsoft.com/office/drawing/2014/main" xmlns="" val="1963354242"/>
                  </a:ext>
                </a:extLst>
              </a:tr>
              <a:tr h="1440072">
                <a:tc>
                  <a:txBody>
                    <a:bodyPr/>
                    <a:lstStyle/>
                    <a:p>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Expanded digital</a:t>
                      </a:r>
                    </a:p>
                    <a:p>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skills delivery</a:t>
                      </a:r>
                    </a:p>
                    <a:p>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model</a:t>
                      </a:r>
                      <a:endParaRPr lang="en-ZA" sz="14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D5B2"/>
                    </a:solidFill>
                  </a:tcPr>
                </a:tc>
                <a:tc>
                  <a:txBody>
                    <a:bodyPr/>
                    <a:lstStyle/>
                    <a:p>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Number of new</a:t>
                      </a:r>
                    </a:p>
                    <a:p>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collaboration</a:t>
                      </a:r>
                    </a:p>
                    <a:p>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agreements signed</a:t>
                      </a:r>
                      <a:endParaRPr lang="en-ZA" sz="1400" b="1" kern="12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tc>
                  <a:txBody>
                    <a:bodyPr/>
                    <a:lstStyle/>
                    <a:p>
                      <a:pPr marL="72390" marR="58420" indent="-1270" algn="ctr">
                        <a:lnSpc>
                          <a:spcPct val="103000"/>
                        </a:lnSpc>
                        <a:spcBef>
                          <a:spcPts val="590"/>
                        </a:spcBef>
                        <a:spcAft>
                          <a:spcPts val="0"/>
                        </a:spcAft>
                      </a:pPr>
                      <a:r>
                        <a:rPr lang="en-ZA" sz="14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2 </a:t>
                      </a:r>
                      <a:r>
                        <a:rPr lang="en-ZA" sz="1400" b="0" i="0" u="none" strike="noStrike" kern="1200" baseline="0" dirty="0" err="1">
                          <a:solidFill>
                            <a:schemeClr val="tx1"/>
                          </a:solidFill>
                          <a:latin typeface="Arial" panose="020B0604020202020204" pitchFamily="34" charset="0"/>
                          <a:ea typeface="+mn-ea"/>
                          <a:cs typeface="Arial" panose="020B0604020202020204" pitchFamily="34" charset="0"/>
                        </a:rPr>
                        <a:t>MoUs</a:t>
                      </a:r>
                      <a:endParaRPr lang="en-ZA" sz="1400" kern="12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tc>
                  <a:txBody>
                    <a:bodyPr/>
                    <a:lstStyle/>
                    <a:p>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1 MoU with Government</a:t>
                      </a:r>
                    </a:p>
                    <a:p>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Institution</a:t>
                      </a:r>
                    </a:p>
                    <a:p>
                      <a:endParaRPr lang="en-ZA" sz="14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1 MoU with Technology</a:t>
                      </a:r>
                    </a:p>
                    <a:p>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Institution</a:t>
                      </a:r>
                      <a:endParaRPr lang="en-ZA" sz="1400" kern="12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71755" marR="164465" indent="-1270">
                        <a:lnSpc>
                          <a:spcPct val="103000"/>
                        </a:lnSpc>
                        <a:spcBef>
                          <a:spcPts val="590"/>
                        </a:spcBef>
                        <a:spcAft>
                          <a:spcPts val="0"/>
                        </a:spcAft>
                      </a:pPr>
                      <a:r>
                        <a:rPr lang="en-US" sz="14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None</a:t>
                      </a:r>
                      <a:endParaRPr lang="en-ZA" sz="1400" kern="12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tc>
                  <a:txBody>
                    <a:bodyPr/>
                    <a:lstStyle/>
                    <a:p>
                      <a:pPr marL="71755" marR="163195" indent="-1270">
                        <a:lnSpc>
                          <a:spcPct val="103000"/>
                        </a:lnSpc>
                        <a:spcBef>
                          <a:spcPts val="590"/>
                        </a:spcBef>
                        <a:spcAft>
                          <a:spcPts val="0"/>
                        </a:spcAft>
                      </a:pPr>
                      <a:r>
                        <a:rPr lang="en-US" sz="14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None</a:t>
                      </a:r>
                      <a:endParaRPr lang="en-ZA" sz="1400" kern="12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extLst>
                  <a:ext uri="{0D108BD9-81ED-4DB2-BD59-A6C34878D82A}">
                    <a16:rowId xmlns:a16="http://schemas.microsoft.com/office/drawing/2014/main" xmlns="" val="4161598512"/>
                  </a:ext>
                </a:extLst>
              </a:tr>
            </a:tbl>
          </a:graphicData>
        </a:graphic>
      </p:graphicFrame>
    </p:spTree>
    <p:extLst>
      <p:ext uri="{BB962C8B-B14F-4D97-AF65-F5344CB8AC3E}">
        <p14:creationId xmlns:p14="http://schemas.microsoft.com/office/powerpoint/2010/main" xmlns="" val="88038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D1664953-C075-4F60-863A-9C0BB31D6F47}"/>
              </a:ext>
            </a:extLst>
          </p:cNvPr>
          <p:cNvSpPr txBox="1"/>
          <p:nvPr/>
        </p:nvSpPr>
        <p:spPr>
          <a:xfrm>
            <a:off x="587142" y="358778"/>
            <a:ext cx="11280808" cy="3785652"/>
          </a:xfrm>
          <a:prstGeom prst="rect">
            <a:avLst/>
          </a:prstGeom>
          <a:noFill/>
        </p:spPr>
        <p:txBody>
          <a:bodyPr wrap="square" rtlCol="0">
            <a:spAutoFit/>
          </a:bodyPr>
          <a:lstStyle/>
          <a:p>
            <a:pPr algn="ctr"/>
            <a:r>
              <a:rPr lang="en-ZA" sz="2800" b="1" dirty="0"/>
              <a:t>Programme 3: e-Astuteness Development</a:t>
            </a:r>
          </a:p>
          <a:p>
            <a:pPr algn="ctr"/>
            <a:endParaRPr lang="en-ZA" sz="2800" b="1" dirty="0"/>
          </a:p>
          <a:p>
            <a:endParaRPr lang="en-ZA" sz="2800" b="1" dirty="0"/>
          </a:p>
          <a:p>
            <a:endParaRPr lang="en-ZA" sz="2800" b="1" dirty="0"/>
          </a:p>
          <a:p>
            <a:endParaRPr lang="en-ZA" sz="2800" dirty="0"/>
          </a:p>
          <a:p>
            <a:endParaRPr lang="en-ZA" sz="2800" dirty="0"/>
          </a:p>
          <a:p>
            <a:endParaRPr lang="en-ZA" sz="2800" b="1" dirty="0"/>
          </a:p>
          <a:p>
            <a:endParaRPr lang="en-ZA" sz="2800" b="1" dirty="0"/>
          </a:p>
          <a:p>
            <a:r>
              <a:rPr lang="en-ZA" sz="1600" dirty="0">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xmlns="" id="{53248A3D-DA26-46D2-9488-77B98D735915}"/>
              </a:ext>
            </a:extLst>
          </p:cNvPr>
          <p:cNvSpPr/>
          <p:nvPr/>
        </p:nvSpPr>
        <p:spPr>
          <a:xfrm>
            <a:off x="0" y="6561438"/>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0" y="1234"/>
            <a:ext cx="2991394" cy="1221209"/>
          </a:xfrm>
          <a:prstGeom prst="rect">
            <a:avLst/>
          </a:prstGeom>
        </p:spPr>
      </p:pic>
      <p:graphicFrame>
        <p:nvGraphicFramePr>
          <p:cNvPr id="3" name="Table 2">
            <a:extLst>
              <a:ext uri="{FF2B5EF4-FFF2-40B4-BE49-F238E27FC236}">
                <a16:creationId xmlns:a16="http://schemas.microsoft.com/office/drawing/2014/main" xmlns="" id="{868E9A10-CA9D-4CE2-BCAA-3E19D0107E94}"/>
              </a:ext>
            </a:extLst>
          </p:cNvPr>
          <p:cNvGraphicFramePr>
            <a:graphicFrameLocks noGrp="1"/>
          </p:cNvGraphicFramePr>
          <p:nvPr>
            <p:extLst>
              <p:ext uri="{D42A27DB-BD31-4B8C-83A1-F6EECF244321}">
                <p14:modId xmlns:p14="http://schemas.microsoft.com/office/powerpoint/2010/main" xmlns="" val="3066615776"/>
              </p:ext>
            </p:extLst>
          </p:nvPr>
        </p:nvGraphicFramePr>
        <p:xfrm>
          <a:off x="324050" y="1416818"/>
          <a:ext cx="11280809" cy="5171202"/>
        </p:xfrm>
        <a:graphic>
          <a:graphicData uri="http://schemas.openxmlformats.org/drawingml/2006/table">
            <a:tbl>
              <a:tblPr firstRow="1" firstCol="1" lastRow="1" lastCol="1" bandRow="1" bandCol="1"/>
              <a:tblGrid>
                <a:gridCol w="1357163">
                  <a:extLst>
                    <a:ext uri="{9D8B030D-6E8A-4147-A177-3AD203B41FA5}">
                      <a16:colId xmlns:a16="http://schemas.microsoft.com/office/drawing/2014/main" xmlns="" val="2959730581"/>
                    </a:ext>
                  </a:extLst>
                </a:gridCol>
                <a:gridCol w="1940915">
                  <a:extLst>
                    <a:ext uri="{9D8B030D-6E8A-4147-A177-3AD203B41FA5}">
                      <a16:colId xmlns:a16="http://schemas.microsoft.com/office/drawing/2014/main" xmlns="" val="426304486"/>
                    </a:ext>
                  </a:extLst>
                </a:gridCol>
                <a:gridCol w="1515332">
                  <a:extLst>
                    <a:ext uri="{9D8B030D-6E8A-4147-A177-3AD203B41FA5}">
                      <a16:colId xmlns:a16="http://schemas.microsoft.com/office/drawing/2014/main" xmlns="" val="4257510108"/>
                    </a:ext>
                  </a:extLst>
                </a:gridCol>
                <a:gridCol w="1762936">
                  <a:extLst>
                    <a:ext uri="{9D8B030D-6E8A-4147-A177-3AD203B41FA5}">
                      <a16:colId xmlns:a16="http://schemas.microsoft.com/office/drawing/2014/main" xmlns="" val="4198417281"/>
                    </a:ext>
                  </a:extLst>
                </a:gridCol>
                <a:gridCol w="1782744">
                  <a:extLst>
                    <a:ext uri="{9D8B030D-6E8A-4147-A177-3AD203B41FA5}">
                      <a16:colId xmlns:a16="http://schemas.microsoft.com/office/drawing/2014/main" xmlns="" val="2398568638"/>
                    </a:ext>
                  </a:extLst>
                </a:gridCol>
                <a:gridCol w="2921719">
                  <a:extLst>
                    <a:ext uri="{9D8B030D-6E8A-4147-A177-3AD203B41FA5}">
                      <a16:colId xmlns:a16="http://schemas.microsoft.com/office/drawing/2014/main" xmlns="" val="3149595195"/>
                    </a:ext>
                  </a:extLst>
                </a:gridCol>
              </a:tblGrid>
              <a:tr h="1103192">
                <a:tc>
                  <a:txBody>
                    <a:bodyPr/>
                    <a:lstStyle/>
                    <a:p>
                      <a:pPr marL="329565" marR="34925" indent="-123190" algn="l" defTabSz="914400" rtl="0" eaLnBrk="1" latinLnBrk="0" hangingPunct="1">
                        <a:lnSpc>
                          <a:spcPct val="103000"/>
                        </a:lnSpc>
                        <a:spcBef>
                          <a:spcPts val="590"/>
                        </a:spcBef>
                        <a:spcAft>
                          <a:spcPts val="0"/>
                        </a:spcAft>
                      </a:pPr>
                      <a:r>
                        <a:rPr lang="en-ZA" sz="1400" b="1" kern="12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Outcome</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tc>
                  <a:txBody>
                    <a:bodyPr/>
                    <a:lstStyle/>
                    <a:p>
                      <a:pPr marL="329565" marR="34925" indent="-123190">
                        <a:lnSpc>
                          <a:spcPct val="103000"/>
                        </a:lnSpc>
                        <a:spcBef>
                          <a:spcPts val="590"/>
                        </a:spcBef>
                        <a:spcAft>
                          <a:spcPts val="0"/>
                        </a:spcAft>
                      </a:pPr>
                      <a:r>
                        <a:rPr lang="en-US"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Output Indicator</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tc>
                  <a:txBody>
                    <a:bodyPr/>
                    <a:lstStyle/>
                    <a:p>
                      <a:pPr marL="272415" marR="58420" indent="-158750">
                        <a:lnSpc>
                          <a:spcPct val="103000"/>
                        </a:lnSpc>
                        <a:spcBef>
                          <a:spcPts val="590"/>
                        </a:spcBef>
                        <a:spcAft>
                          <a:spcPts val="0"/>
                        </a:spcAft>
                      </a:pPr>
                      <a:r>
                        <a:rPr lang="en-US"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Planned Target 2020/2021</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tc>
                  <a:txBody>
                    <a:bodyPr/>
                    <a:lstStyle/>
                    <a:p>
                      <a:pPr marL="175260" marR="128905" indent="-1270" algn="ctr">
                        <a:lnSpc>
                          <a:spcPct val="103000"/>
                        </a:lnSpc>
                        <a:spcBef>
                          <a:spcPts val="590"/>
                        </a:spcBef>
                        <a:spcAft>
                          <a:spcPts val="0"/>
                        </a:spcAft>
                      </a:pPr>
                      <a:r>
                        <a:rPr lang="en-US"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Actual Achievement 2020/2021</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tc>
                  <a:txBody>
                    <a:bodyPr/>
                    <a:lstStyle/>
                    <a:p>
                      <a:pPr marL="71120" marR="26670" indent="-635" algn="ctr">
                        <a:lnSpc>
                          <a:spcPct val="103000"/>
                        </a:lnSpc>
                        <a:spcBef>
                          <a:spcPts val="590"/>
                        </a:spcBef>
                        <a:spcAft>
                          <a:spcPts val="0"/>
                        </a:spcAft>
                      </a:pPr>
                      <a:r>
                        <a:rPr lang="en-US"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Deviation from planned target to Actual Achievement </a:t>
                      </a:r>
                      <a:r>
                        <a:rPr lang="en-US" sz="1400" b="1" spc="-2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for </a:t>
                      </a:r>
                      <a:r>
                        <a:rPr lang="en-US"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2020/2021</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tc>
                  <a:txBody>
                    <a:bodyPr/>
                    <a:lstStyle/>
                    <a:p>
                      <a:pPr marL="247015" marR="132715" indent="-66675">
                        <a:lnSpc>
                          <a:spcPct val="103000"/>
                        </a:lnSpc>
                        <a:spcBef>
                          <a:spcPts val="590"/>
                        </a:spcBef>
                        <a:spcAft>
                          <a:spcPts val="0"/>
                        </a:spcAft>
                      </a:pPr>
                      <a:r>
                        <a:rPr lang="en-US"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Comment on Deviations</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extLst>
                  <a:ext uri="{0D108BD9-81ED-4DB2-BD59-A6C34878D82A}">
                    <a16:rowId xmlns:a16="http://schemas.microsoft.com/office/drawing/2014/main" xmlns="" val="1294482255"/>
                  </a:ext>
                </a:extLst>
              </a:tr>
              <a:tr h="1508080">
                <a:tc rowSpan="3">
                  <a:txBody>
                    <a:bodyPr/>
                    <a:lstStyle/>
                    <a:p>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Digitally Skilled</a:t>
                      </a:r>
                    </a:p>
                    <a:p>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Citizens</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D5B2"/>
                    </a:solidFill>
                  </a:tcPr>
                </a:tc>
                <a:tc>
                  <a:txBody>
                    <a:bodyPr/>
                    <a:lstStyle/>
                    <a:p>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Number of citizens</a:t>
                      </a:r>
                    </a:p>
                    <a:p>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trained in basic digital literacy</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tc>
                  <a:txBody>
                    <a:bodyPr/>
                    <a:lstStyle/>
                    <a:p>
                      <a:pPr marL="71120" algn="ctr">
                        <a:spcBef>
                          <a:spcPts val="590"/>
                        </a:spcBef>
                        <a:spcAft>
                          <a:spcPts val="0"/>
                        </a:spcAft>
                      </a:pP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30 000</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tc>
                  <a:txBody>
                    <a:bodyPr/>
                    <a:lstStyle/>
                    <a:p>
                      <a:pPr marL="70485" algn="ctr">
                        <a:spcBef>
                          <a:spcPts val="590"/>
                        </a:spcBef>
                        <a:spcAft>
                          <a:spcPts val="0"/>
                        </a:spcAft>
                      </a:pPr>
                      <a:r>
                        <a:rPr lang="en-ZA" sz="1400" b="0" i="0" u="none" strike="noStrike" kern="1200" baseline="0" dirty="0">
                          <a:solidFill>
                            <a:schemeClr val="bg1"/>
                          </a:solidFill>
                          <a:latin typeface="Arial" panose="020B0604020202020204" pitchFamily="34" charset="0"/>
                          <a:ea typeface="+mn-ea"/>
                          <a:cs typeface="Arial" panose="020B0604020202020204" pitchFamily="34" charset="0"/>
                        </a:rPr>
                        <a:t>16 018</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490C"/>
                    </a:solidFill>
                  </a:tcPr>
                </a:tc>
                <a:tc>
                  <a:txBody>
                    <a:bodyPr/>
                    <a:lstStyle/>
                    <a:p>
                      <a:pPr marL="69850" algn="ctr">
                        <a:spcBef>
                          <a:spcPts val="590"/>
                        </a:spcBef>
                        <a:spcAft>
                          <a:spcPts val="0"/>
                        </a:spcAft>
                      </a:pP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13 982</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tc>
                  <a:txBody>
                    <a:bodyPr/>
                    <a:lstStyle/>
                    <a:p>
                      <a:pPr marL="71120" marR="26670" lvl="0" indent="-1270" algn="l" defTabSz="914400" rtl="0" eaLnBrk="1" fontAlgn="auto" latinLnBrk="0" hangingPunct="1">
                        <a:lnSpc>
                          <a:spcPct val="103000"/>
                        </a:lnSpc>
                        <a:spcBef>
                          <a:spcPts val="590"/>
                        </a:spcBef>
                        <a:spcAft>
                          <a:spcPts val="0"/>
                        </a:spcAft>
                        <a:buClrTx/>
                        <a:buSzTx/>
                        <a:buFontTx/>
                        <a:buNone/>
                        <a:tabLst/>
                        <a:defRPr/>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COVID 19 had a limiting effect in carrying out face to face training, which is the mode used to reach disadvantaged communities 	</a:t>
                      </a:r>
                    </a:p>
                    <a:p>
                      <a:pPr marL="71120" marR="26670" indent="-1270">
                        <a:lnSpc>
                          <a:spcPct val="103000"/>
                        </a:lnSpc>
                        <a:spcBef>
                          <a:spcPts val="590"/>
                        </a:spcBef>
                        <a:spcAft>
                          <a:spcPts val="0"/>
                        </a:spcAft>
                      </a:pPr>
                      <a:endParaRPr lang="en-ZA" sz="14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extLst>
                  <a:ext uri="{0D108BD9-81ED-4DB2-BD59-A6C34878D82A}">
                    <a16:rowId xmlns:a16="http://schemas.microsoft.com/office/drawing/2014/main" xmlns="" val="1115521645"/>
                  </a:ext>
                </a:extLst>
              </a:tr>
              <a:tr h="1304518">
                <a:tc vMerge="1">
                  <a:txBody>
                    <a:bodyPr/>
                    <a:lstStyle/>
                    <a:p>
                      <a:endParaRPr lang="en-ZA"/>
                    </a:p>
                  </a:txBody>
                  <a:tcPr/>
                </a:tc>
                <a:tc>
                  <a:txBody>
                    <a:bodyPr/>
                    <a:lstStyle/>
                    <a:p>
                      <a:pPr marL="73025" marR="215265" indent="-1270">
                        <a:lnSpc>
                          <a:spcPct val="103000"/>
                        </a:lnSpc>
                        <a:spcBef>
                          <a:spcPts val="590"/>
                        </a:spcBef>
                        <a:spcAft>
                          <a:spcPts val="0"/>
                        </a:spcAft>
                      </a:pPr>
                      <a:r>
                        <a:rPr lang="en-US" sz="1400" kern="1200" dirty="0">
                          <a:solidFill>
                            <a:schemeClr val="tx1"/>
                          </a:solidFill>
                          <a:effectLst/>
                          <a:latin typeface="Arial" panose="020B0604020202020204" pitchFamily="34" charset="0"/>
                          <a:ea typeface="+mn-ea"/>
                          <a:cs typeface="Arial" panose="020B0604020202020204" pitchFamily="34" charset="0"/>
                        </a:rPr>
                        <a:t>Number of learners trained as creative media practitioners</a:t>
                      </a:r>
                      <a:endParaRPr lang="en-ZA" sz="14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tc>
                  <a:txBody>
                    <a:bodyPr/>
                    <a:lstStyle/>
                    <a:p>
                      <a:pPr marL="71120" algn="ctr">
                        <a:spcBef>
                          <a:spcPts val="590"/>
                        </a:spcBef>
                        <a:spcAft>
                          <a:spcPts val="0"/>
                        </a:spcAft>
                      </a:pP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114</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tc>
                  <a:txBody>
                    <a:bodyPr/>
                    <a:lstStyle/>
                    <a:p>
                      <a:pPr marL="70485" algn="ctr">
                        <a:spcBef>
                          <a:spcPts val="590"/>
                        </a:spcBef>
                        <a:spcAft>
                          <a:spcPts val="0"/>
                        </a:spcAft>
                      </a:pP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117</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69850" algn="ctr">
                        <a:spcBef>
                          <a:spcPts val="590"/>
                        </a:spcBef>
                        <a:spcAft>
                          <a:spcPts val="0"/>
                        </a:spcAft>
                      </a:pP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3</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tc>
                  <a:txBody>
                    <a:bodyPr/>
                    <a:lstStyle/>
                    <a:p>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The over achievement is due to extended capacity of the programme that resulted in additional learners being enrolled.</a:t>
                      </a:r>
                      <a:endParaRPr lang="en-ZA" sz="14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extLst>
                  <a:ext uri="{0D108BD9-81ED-4DB2-BD59-A6C34878D82A}">
                    <a16:rowId xmlns:a16="http://schemas.microsoft.com/office/drawing/2014/main" xmlns="" val="3134155127"/>
                  </a:ext>
                </a:extLst>
              </a:tr>
              <a:tr h="1255412">
                <a:tc vMerge="1">
                  <a:txBody>
                    <a:bodyPr/>
                    <a:lstStyle/>
                    <a:p>
                      <a:endParaRPr lang="en-ZA"/>
                    </a:p>
                  </a:txBody>
                  <a:tcPr/>
                </a:tc>
                <a:tc>
                  <a:txBody>
                    <a:bodyPr/>
                    <a:lstStyle/>
                    <a:p>
                      <a:pPr marL="73025" marR="75565" indent="-1270">
                        <a:lnSpc>
                          <a:spcPct val="103000"/>
                        </a:lnSpc>
                        <a:spcBef>
                          <a:spcPts val="590"/>
                        </a:spcBef>
                        <a:spcAft>
                          <a:spcPts val="0"/>
                        </a:spcAft>
                      </a:pPr>
                      <a:r>
                        <a:rPr lang="en-US" sz="1400" kern="1200" dirty="0">
                          <a:solidFill>
                            <a:schemeClr val="tx1"/>
                          </a:solidFill>
                          <a:effectLst/>
                          <a:latin typeface="Arial" panose="020B0604020202020204" pitchFamily="34" charset="0"/>
                          <a:ea typeface="+mn-ea"/>
                          <a:cs typeface="Arial" panose="020B0604020202020204" pitchFamily="34" charset="0"/>
                        </a:rPr>
                        <a:t>Number of creative media courses developed</a:t>
                      </a:r>
                      <a:endParaRPr lang="en-ZA" sz="14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tc>
                  <a:txBody>
                    <a:bodyPr/>
                    <a:lstStyle/>
                    <a:p>
                      <a:pPr marL="71120">
                        <a:spcBef>
                          <a:spcPts val="590"/>
                        </a:spcBef>
                        <a:spcAft>
                          <a:spcPts val="0"/>
                        </a:spcAft>
                      </a:pPr>
                      <a:r>
                        <a:rPr lang="en-ZA" sz="1400" dirty="0">
                          <a:effectLst/>
                          <a:latin typeface="Arial" panose="020B0604020202020204" pitchFamily="34" charset="0"/>
                          <a:ea typeface="Arial" panose="020B0604020202020204" pitchFamily="34" charset="0"/>
                          <a:cs typeface="Arial" panose="020B0604020202020204" pitchFamily="34" charset="0"/>
                        </a:rPr>
                        <a:t>1</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tc>
                  <a:txBody>
                    <a:bodyPr/>
                    <a:lstStyle/>
                    <a:p>
                      <a:pPr algn="l"/>
                      <a:r>
                        <a:rPr lang="en-US" sz="1400" dirty="0">
                          <a:effectLst/>
                          <a:latin typeface="Arial" panose="020B0604020202020204" pitchFamily="34" charset="0"/>
                          <a:ea typeface="MS Mincho" panose="02020609040205080304" pitchFamily="49" charset="-128"/>
                          <a:cs typeface="Arial" panose="020B0604020202020204" pitchFamily="34" charset="0"/>
                        </a:rPr>
                        <a:t>1 short course on content creation has been developed and piloted</a:t>
                      </a:r>
                      <a:endParaRPr lang="en-ZA" sz="1400" dirty="0">
                        <a:effectLst/>
                        <a:latin typeface="Arial" panose="020B0604020202020204" pitchFamily="34" charset="0"/>
                        <a:ea typeface="MS Mincho" panose="02020609040205080304" pitchFamily="49" charset="-128"/>
                        <a:cs typeface="Arial" panose="020B0604020202020204" pitchFamily="34" charset="0"/>
                      </a:endParaRPr>
                    </a:p>
                  </a:txBody>
                  <a:tcPr marL="114300" marR="11430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69850">
                        <a:spcBef>
                          <a:spcPts val="590"/>
                        </a:spcBef>
                        <a:spcAft>
                          <a:spcPts val="0"/>
                        </a:spcAft>
                      </a:pPr>
                      <a:r>
                        <a:rPr lang="en-ZA" sz="1400" dirty="0">
                          <a:effectLst/>
                          <a:latin typeface="Arial" panose="020B0604020202020204" pitchFamily="34" charset="0"/>
                          <a:ea typeface="Arial" panose="020B0604020202020204" pitchFamily="34" charset="0"/>
                          <a:cs typeface="Arial" panose="020B0604020202020204" pitchFamily="34" charset="0"/>
                        </a:rPr>
                        <a:t>None</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tc>
                  <a:txBody>
                    <a:bodyPr/>
                    <a:lstStyle/>
                    <a:p>
                      <a:pPr marL="71120">
                        <a:spcBef>
                          <a:spcPts val="15"/>
                        </a:spcBef>
                        <a:spcAft>
                          <a:spcPts val="0"/>
                        </a:spcAft>
                      </a:pPr>
                      <a:r>
                        <a:rPr lang="en-ZA" sz="1400" dirty="0">
                          <a:effectLst/>
                          <a:latin typeface="Arial" panose="020B0604020202020204" pitchFamily="34" charset="0"/>
                          <a:ea typeface="Arial" panose="020B0604020202020204" pitchFamily="34" charset="0"/>
                          <a:cs typeface="Arial" panose="020B0604020202020204" pitchFamily="34" charset="0"/>
                        </a:rPr>
                        <a:t>None</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extLst>
                  <a:ext uri="{0D108BD9-81ED-4DB2-BD59-A6C34878D82A}">
                    <a16:rowId xmlns:a16="http://schemas.microsoft.com/office/drawing/2014/main" xmlns="" val="1646848260"/>
                  </a:ext>
                </a:extLst>
              </a:tr>
            </a:tbl>
          </a:graphicData>
        </a:graphic>
      </p:graphicFrame>
      <p:pic>
        <p:nvPicPr>
          <p:cNvPr id="4" name="Picture 3">
            <a:extLst>
              <a:ext uri="{FF2B5EF4-FFF2-40B4-BE49-F238E27FC236}">
                <a16:creationId xmlns:a16="http://schemas.microsoft.com/office/drawing/2014/main" xmlns="" id="{0393DEA7-3E4B-4CA6-8630-6184AE7876FB}"/>
              </a:ext>
            </a:extLst>
          </p:cNvPr>
          <p:cNvPicPr>
            <a:picLocks noChangeAspect="1"/>
          </p:cNvPicPr>
          <p:nvPr/>
        </p:nvPicPr>
        <p:blipFill>
          <a:blip r:embed="rId4" cstate="print"/>
          <a:stretch>
            <a:fillRect/>
          </a:stretch>
        </p:blipFill>
        <p:spPr>
          <a:xfrm>
            <a:off x="0" y="1118114"/>
            <a:ext cx="12192000" cy="298704"/>
          </a:xfrm>
          <a:prstGeom prst="rect">
            <a:avLst/>
          </a:prstGeom>
        </p:spPr>
      </p:pic>
    </p:spTree>
    <p:extLst>
      <p:ext uri="{BB962C8B-B14F-4D97-AF65-F5344CB8AC3E}">
        <p14:creationId xmlns:p14="http://schemas.microsoft.com/office/powerpoint/2010/main" xmlns="" val="2583289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D1664953-C075-4F60-863A-9C0BB31D6F47}"/>
              </a:ext>
            </a:extLst>
          </p:cNvPr>
          <p:cNvSpPr txBox="1"/>
          <p:nvPr/>
        </p:nvSpPr>
        <p:spPr>
          <a:xfrm>
            <a:off x="558266" y="368403"/>
            <a:ext cx="11280808" cy="3785652"/>
          </a:xfrm>
          <a:prstGeom prst="rect">
            <a:avLst/>
          </a:prstGeom>
          <a:noFill/>
        </p:spPr>
        <p:txBody>
          <a:bodyPr wrap="square" rtlCol="0">
            <a:spAutoFit/>
          </a:bodyPr>
          <a:lstStyle/>
          <a:p>
            <a:pPr algn="ctr"/>
            <a:r>
              <a:rPr lang="en-ZA" sz="2800" b="1" dirty="0"/>
              <a:t>Programme 3: e-Astuteness Development</a:t>
            </a:r>
          </a:p>
          <a:p>
            <a:pPr algn="ctr"/>
            <a:endParaRPr lang="en-ZA" sz="2800" b="1" dirty="0"/>
          </a:p>
          <a:p>
            <a:endParaRPr lang="en-ZA" sz="2800" b="1" dirty="0"/>
          </a:p>
          <a:p>
            <a:endParaRPr lang="en-ZA" sz="2800" b="1" dirty="0"/>
          </a:p>
          <a:p>
            <a:endParaRPr lang="en-ZA" sz="2800" dirty="0"/>
          </a:p>
          <a:p>
            <a:endParaRPr lang="en-ZA" sz="2800" dirty="0"/>
          </a:p>
          <a:p>
            <a:endParaRPr lang="en-ZA" sz="2800" b="1" dirty="0"/>
          </a:p>
          <a:p>
            <a:endParaRPr lang="en-ZA" sz="2800" b="1" dirty="0"/>
          </a:p>
          <a:p>
            <a:r>
              <a:rPr lang="en-ZA" sz="1600" dirty="0">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xmlns="" id="{53248A3D-DA26-46D2-9488-77B98D735915}"/>
              </a:ext>
            </a:extLst>
          </p:cNvPr>
          <p:cNvSpPr/>
          <p:nvPr/>
        </p:nvSpPr>
        <p:spPr>
          <a:xfrm>
            <a:off x="0" y="6561438"/>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0" y="1234"/>
            <a:ext cx="2991394" cy="1221209"/>
          </a:xfrm>
          <a:prstGeom prst="rect">
            <a:avLst/>
          </a:prstGeom>
        </p:spPr>
      </p:pic>
      <p:graphicFrame>
        <p:nvGraphicFramePr>
          <p:cNvPr id="2" name="Table 1">
            <a:extLst>
              <a:ext uri="{FF2B5EF4-FFF2-40B4-BE49-F238E27FC236}">
                <a16:creationId xmlns:a16="http://schemas.microsoft.com/office/drawing/2014/main" xmlns="" id="{02A6E187-51AE-4071-A1DE-9BF44B07E6EA}"/>
              </a:ext>
            </a:extLst>
          </p:cNvPr>
          <p:cNvGraphicFramePr>
            <a:graphicFrameLocks noGrp="1"/>
          </p:cNvGraphicFramePr>
          <p:nvPr>
            <p:extLst>
              <p:ext uri="{D42A27DB-BD31-4B8C-83A1-F6EECF244321}">
                <p14:modId xmlns:p14="http://schemas.microsoft.com/office/powerpoint/2010/main" xmlns="" val="3649946446"/>
              </p:ext>
            </p:extLst>
          </p:nvPr>
        </p:nvGraphicFramePr>
        <p:xfrm>
          <a:off x="495300" y="1222443"/>
          <a:ext cx="11506200" cy="5428379"/>
        </p:xfrm>
        <a:graphic>
          <a:graphicData uri="http://schemas.openxmlformats.org/drawingml/2006/table">
            <a:tbl>
              <a:tblPr firstRow="1" firstCol="1" lastRow="1" lastCol="1" bandRow="1" bandCol="1"/>
              <a:tblGrid>
                <a:gridCol w="1226996">
                  <a:extLst>
                    <a:ext uri="{9D8B030D-6E8A-4147-A177-3AD203B41FA5}">
                      <a16:colId xmlns:a16="http://schemas.microsoft.com/office/drawing/2014/main" xmlns="" val="3546289490"/>
                    </a:ext>
                  </a:extLst>
                </a:gridCol>
                <a:gridCol w="2430604">
                  <a:extLst>
                    <a:ext uri="{9D8B030D-6E8A-4147-A177-3AD203B41FA5}">
                      <a16:colId xmlns:a16="http://schemas.microsoft.com/office/drawing/2014/main" xmlns="" val="1013332889"/>
                    </a:ext>
                  </a:extLst>
                </a:gridCol>
                <a:gridCol w="1952625">
                  <a:extLst>
                    <a:ext uri="{9D8B030D-6E8A-4147-A177-3AD203B41FA5}">
                      <a16:colId xmlns:a16="http://schemas.microsoft.com/office/drawing/2014/main" xmlns="" val="3872996462"/>
                    </a:ext>
                  </a:extLst>
                </a:gridCol>
                <a:gridCol w="1840343">
                  <a:extLst>
                    <a:ext uri="{9D8B030D-6E8A-4147-A177-3AD203B41FA5}">
                      <a16:colId xmlns:a16="http://schemas.microsoft.com/office/drawing/2014/main" xmlns="" val="1845292576"/>
                    </a:ext>
                  </a:extLst>
                </a:gridCol>
                <a:gridCol w="1424642">
                  <a:extLst>
                    <a:ext uri="{9D8B030D-6E8A-4147-A177-3AD203B41FA5}">
                      <a16:colId xmlns:a16="http://schemas.microsoft.com/office/drawing/2014/main" xmlns="" val="267934915"/>
                    </a:ext>
                  </a:extLst>
                </a:gridCol>
                <a:gridCol w="2630990">
                  <a:extLst>
                    <a:ext uri="{9D8B030D-6E8A-4147-A177-3AD203B41FA5}">
                      <a16:colId xmlns:a16="http://schemas.microsoft.com/office/drawing/2014/main" xmlns="" val="3242779011"/>
                    </a:ext>
                  </a:extLst>
                </a:gridCol>
              </a:tblGrid>
              <a:tr h="768777">
                <a:tc>
                  <a:txBody>
                    <a:bodyPr/>
                    <a:lstStyle/>
                    <a:p>
                      <a:pPr marL="329565" marR="34925" indent="-123190" algn="l" defTabSz="914400" rtl="0" eaLnBrk="1" latinLnBrk="0" hangingPunct="1">
                        <a:lnSpc>
                          <a:spcPct val="103000"/>
                        </a:lnSpc>
                        <a:spcBef>
                          <a:spcPts val="590"/>
                        </a:spcBef>
                        <a:spcAft>
                          <a:spcPts val="0"/>
                        </a:spcAft>
                      </a:pPr>
                      <a:r>
                        <a:rPr lang="en-ZA" sz="1400" b="1" kern="12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Outcome</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tc>
                  <a:txBody>
                    <a:bodyPr/>
                    <a:lstStyle/>
                    <a:p>
                      <a:pPr marL="329565" marR="34925" indent="-123190">
                        <a:lnSpc>
                          <a:spcPct val="103000"/>
                        </a:lnSpc>
                        <a:spcBef>
                          <a:spcPts val="590"/>
                        </a:spcBef>
                        <a:spcAft>
                          <a:spcPts val="0"/>
                        </a:spcAft>
                      </a:pPr>
                      <a:r>
                        <a:rPr lang="en-US"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Output Indicator</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tc>
                  <a:txBody>
                    <a:bodyPr/>
                    <a:lstStyle/>
                    <a:p>
                      <a:pPr marL="272415" marR="58420" indent="-158750">
                        <a:lnSpc>
                          <a:spcPct val="103000"/>
                        </a:lnSpc>
                        <a:spcBef>
                          <a:spcPts val="590"/>
                        </a:spcBef>
                        <a:spcAft>
                          <a:spcPts val="0"/>
                        </a:spcAft>
                      </a:pPr>
                      <a:r>
                        <a:rPr lang="en-US"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Planned Target 2020/2021</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tc>
                  <a:txBody>
                    <a:bodyPr/>
                    <a:lstStyle/>
                    <a:p>
                      <a:pPr marL="175260" marR="128905" indent="-1270" algn="ctr">
                        <a:lnSpc>
                          <a:spcPct val="103000"/>
                        </a:lnSpc>
                        <a:spcBef>
                          <a:spcPts val="590"/>
                        </a:spcBef>
                        <a:spcAft>
                          <a:spcPts val="0"/>
                        </a:spcAft>
                      </a:pPr>
                      <a:r>
                        <a:rPr lang="en-US"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Actual Achievement 2020/2021</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tc>
                  <a:txBody>
                    <a:bodyPr/>
                    <a:lstStyle/>
                    <a:p>
                      <a:pPr marL="71120" marR="26670" indent="-635" algn="ctr">
                        <a:lnSpc>
                          <a:spcPct val="103000"/>
                        </a:lnSpc>
                        <a:spcBef>
                          <a:spcPts val="590"/>
                        </a:spcBef>
                        <a:spcAft>
                          <a:spcPts val="0"/>
                        </a:spcAft>
                      </a:pPr>
                      <a:r>
                        <a:rPr lang="en-US"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Deviation from planned target to Actual Achievement </a:t>
                      </a:r>
                      <a:r>
                        <a:rPr lang="en-US" sz="1400" b="1" spc="-2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for </a:t>
                      </a:r>
                      <a:r>
                        <a:rPr lang="en-US"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2020/2021</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tc>
                  <a:txBody>
                    <a:bodyPr/>
                    <a:lstStyle/>
                    <a:p>
                      <a:pPr marL="247015" marR="132715" indent="-66675">
                        <a:lnSpc>
                          <a:spcPct val="103000"/>
                        </a:lnSpc>
                        <a:spcBef>
                          <a:spcPts val="590"/>
                        </a:spcBef>
                        <a:spcAft>
                          <a:spcPts val="0"/>
                        </a:spcAft>
                      </a:pPr>
                      <a:r>
                        <a:rPr lang="en-US"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Comment on Deviations</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extLst>
                  <a:ext uri="{0D108BD9-81ED-4DB2-BD59-A6C34878D82A}">
                    <a16:rowId xmlns:a16="http://schemas.microsoft.com/office/drawing/2014/main" xmlns="" val="990465405"/>
                  </a:ext>
                </a:extLst>
              </a:tr>
              <a:tr h="1087836">
                <a:tc rowSpan="3">
                  <a:txBody>
                    <a:bodyPr/>
                    <a:lstStyle/>
                    <a:p>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Digitally Skilled</a:t>
                      </a:r>
                    </a:p>
                    <a:p>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Citizens</a:t>
                      </a:r>
                    </a:p>
                    <a:p>
                      <a:pPr marL="71755" marR="130175">
                        <a:lnSpc>
                          <a:spcPct val="103000"/>
                        </a:lnSpc>
                        <a:spcBef>
                          <a:spcPts val="590"/>
                        </a:spcBef>
                        <a:spcAft>
                          <a:spcPts val="0"/>
                        </a:spcAft>
                      </a:pPr>
                      <a:endParaRPr lang="en-ZA" sz="14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D5B2"/>
                    </a:solidFill>
                  </a:tcPr>
                </a:tc>
                <a:tc>
                  <a:txBody>
                    <a:bodyPr/>
                    <a:lstStyle/>
                    <a:p>
                      <a:pPr marL="73025" marR="311150" indent="-1270">
                        <a:lnSpc>
                          <a:spcPct val="103000"/>
                        </a:lnSpc>
                        <a:spcBef>
                          <a:spcPts val="590"/>
                        </a:spcBef>
                        <a:spcAft>
                          <a:spcPts val="0"/>
                        </a:spcAft>
                      </a:pPr>
                      <a:r>
                        <a:rPr lang="en-US" sz="1400" kern="1200" dirty="0">
                          <a:solidFill>
                            <a:schemeClr val="tx1"/>
                          </a:solidFill>
                          <a:effectLst/>
                          <a:latin typeface="Arial" panose="020B0604020202020204" pitchFamily="34" charset="0"/>
                          <a:ea typeface="+mn-ea"/>
                          <a:cs typeface="Arial" panose="020B0604020202020204" pitchFamily="34" charset="0"/>
                        </a:rPr>
                        <a:t>Number of citizens trained on specialist technology</a:t>
                      </a:r>
                      <a:endParaRPr lang="en-ZA" sz="14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tc>
                  <a:txBody>
                    <a:bodyPr/>
                    <a:lstStyle/>
                    <a:p>
                      <a:pPr algn="ctr"/>
                      <a:r>
                        <a:rPr lang="en-ZA" sz="1400" dirty="0">
                          <a:effectLst/>
                          <a:latin typeface="Arial" panose="020B0604020202020204" pitchFamily="34" charset="0"/>
                          <a:ea typeface="Times New Roman" panose="02020603050405020304" pitchFamily="18" charset="0"/>
                          <a:cs typeface="Arial" panose="020B0604020202020204" pitchFamily="34" charset="0"/>
                        </a:rPr>
                        <a:t>800</a:t>
                      </a:r>
                      <a:endParaRPr lang="en-ZA" sz="1400" dirty="0">
                        <a:effectLst/>
                        <a:latin typeface="Arial" panose="020B0604020202020204" pitchFamily="34" charset="0"/>
                        <a:ea typeface="MS Mincho" panose="02020609040205080304" pitchFamily="49" charset="-128"/>
                        <a:cs typeface="Arial" panose="020B0604020202020204" pitchFamily="34" charset="0"/>
                      </a:endParaRPr>
                    </a:p>
                  </a:txBody>
                  <a:tcPr marL="67945" marR="53975" marT="412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tc>
                  <a:txBody>
                    <a:bodyPr/>
                    <a:lstStyle/>
                    <a:p>
                      <a:pPr algn="ctr"/>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1109</a:t>
                      </a:r>
                      <a:endParaRPr lang="en-ZA" sz="1400" dirty="0">
                        <a:effectLst/>
                        <a:latin typeface="Arial" panose="020B0604020202020204" pitchFamily="34" charset="0"/>
                        <a:ea typeface="MS Mincho" panose="02020609040205080304" pitchFamily="49" charset="-128"/>
                        <a:cs typeface="Arial" panose="020B0604020202020204" pitchFamily="34" charset="0"/>
                      </a:endParaRPr>
                    </a:p>
                  </a:txBody>
                  <a:tcPr marL="67945" marR="53975" marT="412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algn="ctr"/>
                      <a:r>
                        <a:rPr lang="en-ZA" sz="1400">
                          <a:effectLst/>
                          <a:latin typeface="Arial" panose="020B0604020202020204" pitchFamily="34" charset="0"/>
                          <a:ea typeface="Times New Roman" panose="02020603050405020304" pitchFamily="18" charset="0"/>
                          <a:cs typeface="Arial" panose="020B0604020202020204" pitchFamily="34" charset="0"/>
                        </a:rPr>
                        <a:t> </a:t>
                      </a:r>
                      <a:endParaRPr lang="en-ZA" sz="1400">
                        <a:effectLst/>
                        <a:latin typeface="Arial" panose="020B0604020202020204" pitchFamily="34" charset="0"/>
                        <a:ea typeface="MS Mincho" panose="02020609040205080304" pitchFamily="49" charset="-128"/>
                        <a:cs typeface="Arial" panose="020B0604020202020204" pitchFamily="34" charset="0"/>
                      </a:endParaRPr>
                    </a:p>
                    <a:p>
                      <a:pPr algn="ctr"/>
                      <a:r>
                        <a:rPr lang="en-ZA" sz="1400">
                          <a:effectLst/>
                          <a:latin typeface="Arial" panose="020B0604020202020204" pitchFamily="34" charset="0"/>
                          <a:ea typeface="Times New Roman" panose="02020603050405020304" pitchFamily="18" charset="0"/>
                          <a:cs typeface="Arial" panose="020B0604020202020204" pitchFamily="34" charset="0"/>
                        </a:rPr>
                        <a:t> </a:t>
                      </a:r>
                      <a:endParaRPr lang="en-ZA" sz="1400">
                        <a:effectLst/>
                        <a:latin typeface="Arial" panose="020B0604020202020204" pitchFamily="34" charset="0"/>
                        <a:ea typeface="MS Mincho" panose="02020609040205080304" pitchFamily="49" charset="-128"/>
                        <a:cs typeface="Arial" panose="020B0604020202020204" pitchFamily="34" charset="0"/>
                      </a:endParaRPr>
                    </a:p>
                    <a:p>
                      <a:pPr algn="ctr"/>
                      <a:r>
                        <a:rPr lang="en-ZA" sz="1400">
                          <a:effectLst/>
                          <a:latin typeface="Arial" panose="020B0604020202020204" pitchFamily="34" charset="0"/>
                          <a:ea typeface="Times New Roman" panose="02020603050405020304" pitchFamily="18" charset="0"/>
                          <a:cs typeface="Arial" panose="020B0604020202020204" pitchFamily="34" charset="0"/>
                        </a:rPr>
                        <a:t>309</a:t>
                      </a:r>
                      <a:endParaRPr lang="en-ZA" sz="1400">
                        <a:effectLst/>
                        <a:latin typeface="Arial" panose="020B0604020202020204" pitchFamily="34" charset="0"/>
                        <a:ea typeface="MS Mincho" panose="02020609040205080304" pitchFamily="49" charset="-128"/>
                        <a:cs typeface="Arial" panose="020B0604020202020204" pitchFamily="34" charset="0"/>
                      </a:endParaRPr>
                    </a:p>
                  </a:txBody>
                  <a:tcPr marL="67945" marR="53975" marT="412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tc>
                  <a:txBody>
                    <a:bodyPr/>
                    <a:lstStyle/>
                    <a:p>
                      <a:pPr algn="l"/>
                      <a:r>
                        <a:rPr lang="en-ZA" sz="1400" dirty="0">
                          <a:solidFill>
                            <a:srgbClr val="000000"/>
                          </a:solidFill>
                          <a:effectLst/>
                          <a:latin typeface="Arial" panose="020B0604020202020204" pitchFamily="34" charset="0"/>
                          <a:ea typeface="Arial" panose="020B0604020202020204" pitchFamily="34" charset="0"/>
                          <a:cs typeface="Arial" panose="020B0604020202020204" pitchFamily="34" charset="0"/>
                        </a:rPr>
                        <a:t>Over achievement is due to online learning and virtual training programmes that were deployed in quarter 4</a:t>
                      </a:r>
                      <a:endParaRPr lang="en-ZA" sz="1400" dirty="0">
                        <a:effectLst/>
                        <a:latin typeface="Arial" panose="020B0604020202020204" pitchFamily="34" charset="0"/>
                        <a:ea typeface="MS Mincho" panose="02020609040205080304" pitchFamily="49" charset="-128"/>
                        <a:cs typeface="Arial" panose="020B0604020202020204" pitchFamily="34" charset="0"/>
                      </a:endParaRPr>
                    </a:p>
                  </a:txBody>
                  <a:tcPr marL="67945" marR="53975" marT="412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extLst>
                  <a:ext uri="{0D108BD9-81ED-4DB2-BD59-A6C34878D82A}">
                    <a16:rowId xmlns:a16="http://schemas.microsoft.com/office/drawing/2014/main" xmlns="" val="2009962120"/>
                  </a:ext>
                </a:extLst>
              </a:tr>
              <a:tr h="1068401">
                <a:tc vMerge="1">
                  <a:txBody>
                    <a:bodyPr/>
                    <a:lstStyle/>
                    <a:p>
                      <a:endParaRPr lang="en-ZA"/>
                    </a:p>
                  </a:txBody>
                  <a:tcPr/>
                </a:tc>
                <a:tc>
                  <a:txBody>
                    <a:bodyPr/>
                    <a:lstStyle/>
                    <a:p>
                      <a:pPr algn="l"/>
                      <a:r>
                        <a:rPr lang="en-US" sz="1400" dirty="0">
                          <a:effectLst/>
                          <a:latin typeface="Arial" panose="020B0604020202020204" pitchFamily="34" charset="0"/>
                          <a:ea typeface="MS Mincho" panose="02020609040205080304" pitchFamily="49" charset="-128"/>
                          <a:cs typeface="Arial" panose="020B0604020202020204" pitchFamily="34" charset="0"/>
                        </a:rPr>
                        <a:t>Number of employees within government departments and institutions participating</a:t>
                      </a:r>
                      <a:endParaRPr lang="en-ZA" sz="1400" dirty="0">
                        <a:effectLst/>
                        <a:latin typeface="Arial" panose="020B0604020202020204" pitchFamily="34" charset="0"/>
                        <a:ea typeface="MS Mincho" panose="02020609040205080304" pitchFamily="49" charset="-128"/>
                        <a:cs typeface="Arial" panose="020B0604020202020204" pitchFamily="34" charset="0"/>
                      </a:endParaRPr>
                    </a:p>
                    <a:p>
                      <a:pPr algn="l"/>
                      <a:r>
                        <a:rPr lang="en-US" sz="1400" dirty="0">
                          <a:effectLst/>
                          <a:latin typeface="Arial" panose="020B0604020202020204" pitchFamily="34" charset="0"/>
                          <a:ea typeface="MS Mincho" panose="02020609040205080304" pitchFamily="49" charset="-128"/>
                          <a:cs typeface="Arial" panose="020B0604020202020204" pitchFamily="34" charset="0"/>
                        </a:rPr>
                        <a:t>in digital transformation advocacy and awareness campaigns</a:t>
                      </a:r>
                    </a:p>
                    <a:p>
                      <a:pPr algn="l"/>
                      <a:endParaRPr lang="en-ZA" sz="1400" dirty="0">
                        <a:effectLst/>
                        <a:latin typeface="Arial" panose="020B0604020202020204" pitchFamily="34" charset="0"/>
                        <a:ea typeface="MS Mincho" panose="02020609040205080304" pitchFamily="49" charset="-128"/>
                        <a:cs typeface="Arial" panose="020B0604020202020204" pitchFamily="34" charset="0"/>
                      </a:endParaRPr>
                    </a:p>
                  </a:txBody>
                  <a:tcPr marL="114300" marR="11430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tc>
                  <a:txBody>
                    <a:bodyPr/>
                    <a:lstStyle/>
                    <a:p>
                      <a:pPr algn="ctr"/>
                      <a:r>
                        <a:rPr lang="en-ZA" sz="1400" dirty="0">
                          <a:effectLst/>
                          <a:latin typeface="Arial" panose="020B0604020202020204" pitchFamily="34" charset="0"/>
                          <a:ea typeface="Times New Roman" panose="02020603050405020304" pitchFamily="18" charset="0"/>
                          <a:cs typeface="Arial" panose="020B0604020202020204" pitchFamily="34" charset="0"/>
                        </a:rPr>
                        <a:t>500</a:t>
                      </a:r>
                      <a:endParaRPr lang="en-ZA" sz="1400" dirty="0">
                        <a:effectLst/>
                        <a:latin typeface="Arial" panose="020B0604020202020204" pitchFamily="34" charset="0"/>
                        <a:ea typeface="MS Mincho" panose="02020609040205080304" pitchFamily="49" charset="-128"/>
                        <a:cs typeface="Arial" panose="020B0604020202020204" pitchFamily="34" charset="0"/>
                      </a:endParaRPr>
                    </a:p>
                  </a:txBody>
                  <a:tcPr marL="67945" marR="53975" marT="412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tc>
                  <a:txBody>
                    <a:bodyPr/>
                    <a:lstStyle/>
                    <a:p>
                      <a:pPr marL="635" algn="ctr">
                        <a:lnSpc>
                          <a:spcPct val="107000"/>
                        </a:lnSpc>
                      </a:pPr>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688</a:t>
                      </a:r>
                      <a:endParaRPr lang="en-ZA" sz="1400" dirty="0">
                        <a:effectLst/>
                        <a:latin typeface="Arial" panose="020B0604020202020204" pitchFamily="34" charset="0"/>
                        <a:ea typeface="MS Mincho" panose="02020609040205080304" pitchFamily="49" charset="-128"/>
                        <a:cs typeface="Arial" panose="020B0604020202020204" pitchFamily="34" charset="0"/>
                      </a:endParaRPr>
                    </a:p>
                  </a:txBody>
                  <a:tcPr marL="67945" marR="53975" marT="412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algn="ctr"/>
                      <a:r>
                        <a:rPr lang="en-ZA" sz="1400" dirty="0">
                          <a:effectLst/>
                          <a:latin typeface="Arial" panose="020B0604020202020204" pitchFamily="34" charset="0"/>
                          <a:ea typeface="Times New Roman" panose="02020603050405020304" pitchFamily="18" charset="0"/>
                          <a:cs typeface="Arial" panose="020B0604020202020204" pitchFamily="34" charset="0"/>
                        </a:rPr>
                        <a:t> </a:t>
                      </a:r>
                      <a:endParaRPr lang="en-ZA" sz="1400" dirty="0">
                        <a:effectLst/>
                        <a:latin typeface="Arial" panose="020B0604020202020204" pitchFamily="34" charset="0"/>
                        <a:ea typeface="MS Mincho" panose="02020609040205080304" pitchFamily="49" charset="-128"/>
                        <a:cs typeface="Arial" panose="020B0604020202020204" pitchFamily="34" charset="0"/>
                      </a:endParaRPr>
                    </a:p>
                    <a:p>
                      <a:pPr algn="ctr"/>
                      <a:r>
                        <a:rPr lang="en-ZA" sz="1400" dirty="0">
                          <a:effectLst/>
                          <a:latin typeface="Arial" panose="020B0604020202020204" pitchFamily="34" charset="0"/>
                          <a:ea typeface="Times New Roman" panose="02020603050405020304" pitchFamily="18" charset="0"/>
                          <a:cs typeface="Arial" panose="020B0604020202020204" pitchFamily="34" charset="0"/>
                        </a:rPr>
                        <a:t> </a:t>
                      </a:r>
                      <a:endParaRPr lang="en-ZA" sz="1400" dirty="0">
                        <a:effectLst/>
                        <a:latin typeface="Arial" panose="020B0604020202020204" pitchFamily="34" charset="0"/>
                        <a:ea typeface="MS Mincho" panose="02020609040205080304" pitchFamily="49" charset="-128"/>
                        <a:cs typeface="Arial" panose="020B0604020202020204" pitchFamily="34" charset="0"/>
                      </a:endParaRPr>
                    </a:p>
                    <a:p>
                      <a:pPr algn="ctr"/>
                      <a:r>
                        <a:rPr lang="en-ZA" sz="1400" dirty="0">
                          <a:effectLst/>
                          <a:latin typeface="Arial" panose="020B0604020202020204" pitchFamily="34" charset="0"/>
                          <a:ea typeface="Times New Roman" panose="02020603050405020304" pitchFamily="18" charset="0"/>
                          <a:cs typeface="Arial" panose="020B0604020202020204" pitchFamily="34" charset="0"/>
                        </a:rPr>
                        <a:t> </a:t>
                      </a:r>
                      <a:endParaRPr lang="en-ZA" sz="1400" dirty="0">
                        <a:effectLst/>
                        <a:latin typeface="Arial" panose="020B0604020202020204" pitchFamily="34" charset="0"/>
                        <a:ea typeface="MS Mincho" panose="02020609040205080304" pitchFamily="49" charset="-128"/>
                        <a:cs typeface="Arial" panose="020B0604020202020204" pitchFamily="34" charset="0"/>
                      </a:endParaRPr>
                    </a:p>
                    <a:p>
                      <a:pPr algn="ctr"/>
                      <a:r>
                        <a:rPr lang="en-ZA" sz="1400" dirty="0">
                          <a:effectLst/>
                          <a:latin typeface="Arial" panose="020B0604020202020204" pitchFamily="34" charset="0"/>
                          <a:ea typeface="Times New Roman" panose="02020603050405020304" pitchFamily="18" charset="0"/>
                          <a:cs typeface="Arial" panose="020B0604020202020204" pitchFamily="34" charset="0"/>
                        </a:rPr>
                        <a:t>188</a:t>
                      </a:r>
                      <a:endParaRPr lang="en-ZA" sz="1400" dirty="0">
                        <a:effectLst/>
                        <a:latin typeface="Arial" panose="020B0604020202020204" pitchFamily="34" charset="0"/>
                        <a:ea typeface="MS Mincho" panose="02020609040205080304" pitchFamily="49" charset="-128"/>
                        <a:cs typeface="Arial" panose="020B0604020202020204" pitchFamily="34" charset="0"/>
                      </a:endParaRPr>
                    </a:p>
                  </a:txBody>
                  <a:tcPr marL="67945" marR="53975" marT="412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tc>
                  <a:txBody>
                    <a:bodyPr/>
                    <a:lstStyle/>
                    <a:p>
                      <a:pPr algn="l"/>
                      <a:r>
                        <a:rPr lang="en-ZA" sz="1400" dirty="0">
                          <a:solidFill>
                            <a:srgbClr val="000000"/>
                          </a:solidFill>
                          <a:effectLst/>
                          <a:latin typeface="Arial" panose="020B0604020202020204" pitchFamily="34" charset="0"/>
                          <a:ea typeface="Arial" panose="020B0604020202020204" pitchFamily="34" charset="0"/>
                          <a:cs typeface="Arial" panose="020B0604020202020204" pitchFamily="34" charset="0"/>
                        </a:rPr>
                        <a:t>The overachievement is due to collaborations formed with Government institutions, as well as virtual training programmes deployed</a:t>
                      </a:r>
                      <a:endParaRPr lang="en-ZA" sz="1400" dirty="0">
                        <a:effectLst/>
                        <a:latin typeface="Arial" panose="020B0604020202020204" pitchFamily="34" charset="0"/>
                        <a:ea typeface="MS Mincho" panose="02020609040205080304" pitchFamily="49" charset="-128"/>
                        <a:cs typeface="Arial" panose="020B0604020202020204" pitchFamily="34" charset="0"/>
                      </a:endParaRPr>
                    </a:p>
                  </a:txBody>
                  <a:tcPr marL="67945" marR="53975" marT="412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extLst>
                  <a:ext uri="{0D108BD9-81ED-4DB2-BD59-A6C34878D82A}">
                    <a16:rowId xmlns:a16="http://schemas.microsoft.com/office/drawing/2014/main" xmlns="" val="3009384330"/>
                  </a:ext>
                </a:extLst>
              </a:tr>
              <a:tr h="628846">
                <a:tc vMerge="1">
                  <a:txBody>
                    <a:bodyPr/>
                    <a:lstStyle/>
                    <a:p>
                      <a:pPr marL="71755" marR="35560">
                        <a:lnSpc>
                          <a:spcPct val="103000"/>
                        </a:lnSpc>
                        <a:spcBef>
                          <a:spcPts val="590"/>
                        </a:spcBef>
                        <a:spcAft>
                          <a:spcPts val="0"/>
                        </a:spcAft>
                      </a:pP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D5B2"/>
                    </a:solidFill>
                  </a:tcPr>
                </a:tc>
                <a:tc>
                  <a:txBody>
                    <a:bodyPr/>
                    <a:lstStyle/>
                    <a:p>
                      <a:pPr marL="73025" marR="165735" indent="-1270">
                        <a:lnSpc>
                          <a:spcPct val="103000"/>
                        </a:lnSpc>
                        <a:spcBef>
                          <a:spcPts val="590"/>
                        </a:spcBef>
                        <a:spcAft>
                          <a:spcPts val="0"/>
                        </a:spcAft>
                      </a:pPr>
                      <a:r>
                        <a:rPr lang="en-US" sz="1400" kern="1200" dirty="0">
                          <a:solidFill>
                            <a:schemeClr val="tx1"/>
                          </a:solidFill>
                          <a:effectLst/>
                          <a:latin typeface="Arial" panose="020B0604020202020204" pitchFamily="34" charset="0"/>
                          <a:ea typeface="+mn-ea"/>
                          <a:cs typeface="Arial" panose="020B0604020202020204" pitchFamily="34" charset="0"/>
                        </a:rPr>
                        <a:t>Digital skills cloud platform established</a:t>
                      </a:r>
                      <a:endParaRPr lang="en-ZA" sz="14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tc>
                  <a:txBody>
                    <a:bodyPr/>
                    <a:lstStyle/>
                    <a:p>
                      <a:pPr algn="just"/>
                      <a:r>
                        <a:rPr lang="en-ZA" sz="1400" dirty="0">
                          <a:effectLst/>
                          <a:latin typeface="Arial" panose="020B0604020202020204" pitchFamily="34" charset="0"/>
                          <a:ea typeface="Times New Roman" panose="02020603050405020304" pitchFamily="18" charset="0"/>
                          <a:cs typeface="Arial" panose="020B0604020202020204" pitchFamily="34" charset="0"/>
                        </a:rPr>
                        <a:t>Learning Management</a:t>
                      </a:r>
                      <a:endParaRPr lang="en-ZA" sz="1400" dirty="0">
                        <a:effectLst/>
                        <a:latin typeface="Arial" panose="020B0604020202020204" pitchFamily="34" charset="0"/>
                        <a:ea typeface="MS Mincho" panose="02020609040205080304" pitchFamily="49" charset="-128"/>
                        <a:cs typeface="Arial" panose="020B0604020202020204" pitchFamily="34" charset="0"/>
                      </a:endParaRPr>
                    </a:p>
                    <a:p>
                      <a:pPr algn="just"/>
                      <a:r>
                        <a:rPr lang="en-ZA" sz="1400" dirty="0">
                          <a:effectLst/>
                          <a:latin typeface="Arial" panose="020B0604020202020204" pitchFamily="34" charset="0"/>
                          <a:ea typeface="Times New Roman" panose="02020603050405020304" pitchFamily="18" charset="0"/>
                          <a:cs typeface="Arial" panose="020B0604020202020204" pitchFamily="34" charset="0"/>
                        </a:rPr>
                        <a:t>System(LMS) integrated on to cloud platform with 10000</a:t>
                      </a:r>
                      <a:r>
                        <a:rPr lang="en-ZA" sz="1400" dirty="0">
                          <a:effectLst/>
                          <a:latin typeface="Arial" panose="020B0604020202020204" pitchFamily="34" charset="0"/>
                          <a:ea typeface="MS Mincho" panose="02020609040205080304" pitchFamily="49" charset="-128"/>
                          <a:cs typeface="Arial" panose="020B0604020202020204" pitchFamily="34" charset="0"/>
                        </a:rPr>
                        <a:t> </a:t>
                      </a:r>
                      <a:r>
                        <a:rPr lang="en-ZA" sz="1400" dirty="0">
                          <a:effectLst/>
                          <a:latin typeface="Arial" panose="020B0604020202020204" pitchFamily="34" charset="0"/>
                          <a:ea typeface="Times New Roman" panose="02020603050405020304" pitchFamily="18" charset="0"/>
                          <a:cs typeface="Arial" panose="020B0604020202020204" pitchFamily="34" charset="0"/>
                        </a:rPr>
                        <a:t>registered users</a:t>
                      </a:r>
                      <a:endParaRPr lang="en-ZA" sz="1400" dirty="0">
                        <a:effectLst/>
                        <a:latin typeface="Arial" panose="020B0604020202020204" pitchFamily="34" charset="0"/>
                        <a:ea typeface="MS Mincho" panose="02020609040205080304" pitchFamily="49" charset="-128"/>
                        <a:cs typeface="Arial" panose="020B0604020202020204" pitchFamily="34" charset="0"/>
                      </a:endParaRPr>
                    </a:p>
                  </a:txBody>
                  <a:tcPr marL="67945" marR="53975" marT="412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tc>
                  <a:txBody>
                    <a:bodyPr/>
                    <a:lstStyle/>
                    <a:p>
                      <a:pPr algn="l"/>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Learning management</a:t>
                      </a:r>
                      <a:endParaRPr lang="en-ZA" sz="1400" dirty="0">
                        <a:effectLst/>
                        <a:latin typeface="Arial" panose="020B0604020202020204" pitchFamily="34" charset="0"/>
                        <a:ea typeface="MS Mincho" panose="02020609040205080304" pitchFamily="49" charset="-128"/>
                        <a:cs typeface="Arial" panose="020B0604020202020204" pitchFamily="34" charset="0"/>
                      </a:endParaRPr>
                    </a:p>
                    <a:p>
                      <a:pPr algn="l"/>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system (LMS) is integrated on to the cloud platform with 10 492 registered users</a:t>
                      </a:r>
                      <a:endParaRPr lang="en-ZA" sz="1400" dirty="0">
                        <a:effectLst/>
                        <a:latin typeface="Arial" panose="020B0604020202020204" pitchFamily="34" charset="0"/>
                        <a:ea typeface="MS Mincho" panose="02020609040205080304" pitchFamily="49" charset="-128"/>
                        <a:cs typeface="Arial" panose="020B0604020202020204" pitchFamily="34" charset="0"/>
                      </a:endParaRPr>
                    </a:p>
                  </a:txBody>
                  <a:tcPr marL="67945" marR="53975" marT="412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69850" algn="ctr">
                        <a:spcBef>
                          <a:spcPts val="590"/>
                        </a:spcBef>
                        <a:spcAft>
                          <a:spcPts val="0"/>
                        </a:spcAft>
                      </a:pPr>
                      <a:r>
                        <a:rPr lang="en-ZA" sz="1400" dirty="0">
                          <a:effectLst/>
                          <a:latin typeface="Arial" panose="020B0604020202020204" pitchFamily="34" charset="0"/>
                          <a:ea typeface="Arial" panose="020B0604020202020204" pitchFamily="34" charset="0"/>
                          <a:cs typeface="Arial" panose="020B0604020202020204" pitchFamily="34" charset="0"/>
                        </a:rPr>
                        <a:t>492</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tc>
                  <a:txBody>
                    <a:bodyPr/>
                    <a:lstStyle/>
                    <a:p>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More users were registered</a:t>
                      </a:r>
                    </a:p>
                    <a:p>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than planned due to marketing of</a:t>
                      </a:r>
                    </a:p>
                    <a:p>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the LMS</a:t>
                      </a:r>
                      <a:endParaRPr lang="en-ZA" sz="14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extLst>
                  <a:ext uri="{0D108BD9-81ED-4DB2-BD59-A6C34878D82A}">
                    <a16:rowId xmlns:a16="http://schemas.microsoft.com/office/drawing/2014/main" xmlns="" val="1940014600"/>
                  </a:ext>
                </a:extLst>
              </a:tr>
            </a:tbl>
          </a:graphicData>
        </a:graphic>
      </p:graphicFrame>
      <p:pic>
        <p:nvPicPr>
          <p:cNvPr id="4" name="Picture 3">
            <a:extLst>
              <a:ext uri="{FF2B5EF4-FFF2-40B4-BE49-F238E27FC236}">
                <a16:creationId xmlns:a16="http://schemas.microsoft.com/office/drawing/2014/main" xmlns="" id="{0B109B7B-1BD6-4490-ADF7-93CFBE28B588}"/>
              </a:ext>
            </a:extLst>
          </p:cNvPr>
          <p:cNvPicPr>
            <a:picLocks noChangeAspect="1"/>
          </p:cNvPicPr>
          <p:nvPr/>
        </p:nvPicPr>
        <p:blipFill>
          <a:blip r:embed="rId4" cstate="print"/>
          <a:stretch>
            <a:fillRect/>
          </a:stretch>
        </p:blipFill>
        <p:spPr>
          <a:xfrm>
            <a:off x="0" y="923739"/>
            <a:ext cx="12192000" cy="298704"/>
          </a:xfrm>
          <a:prstGeom prst="rect">
            <a:avLst/>
          </a:prstGeom>
        </p:spPr>
      </p:pic>
    </p:spTree>
    <p:extLst>
      <p:ext uri="{BB962C8B-B14F-4D97-AF65-F5344CB8AC3E}">
        <p14:creationId xmlns:p14="http://schemas.microsoft.com/office/powerpoint/2010/main" xmlns="" val="3386607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D1664953-C075-4F60-863A-9C0BB31D6F47}"/>
              </a:ext>
            </a:extLst>
          </p:cNvPr>
          <p:cNvSpPr txBox="1"/>
          <p:nvPr/>
        </p:nvSpPr>
        <p:spPr>
          <a:xfrm>
            <a:off x="181142" y="929473"/>
            <a:ext cx="11263660" cy="3354765"/>
          </a:xfrm>
          <a:prstGeom prst="rect">
            <a:avLst/>
          </a:prstGeom>
          <a:noFill/>
        </p:spPr>
        <p:txBody>
          <a:bodyPr wrap="square" rtlCol="0">
            <a:spAutoFit/>
          </a:bodyPr>
          <a:lstStyle/>
          <a:p>
            <a:pPr algn="ctr"/>
            <a:r>
              <a:rPr lang="en-ZA" sz="2800" b="1" dirty="0"/>
              <a:t>Programme 4:Knowledge for innovation</a:t>
            </a:r>
          </a:p>
          <a:p>
            <a:endParaRPr lang="en-ZA" sz="2800" b="1" dirty="0"/>
          </a:p>
          <a:p>
            <a:endParaRPr lang="en-ZA" sz="2800" b="1" dirty="0"/>
          </a:p>
          <a:p>
            <a:endParaRPr lang="en-ZA" sz="2800" dirty="0"/>
          </a:p>
          <a:p>
            <a:endParaRPr lang="en-ZA" sz="2800" dirty="0"/>
          </a:p>
          <a:p>
            <a:endParaRPr lang="en-ZA" sz="2800" b="1" dirty="0"/>
          </a:p>
          <a:p>
            <a:endParaRPr lang="en-ZA" sz="2800" b="1" dirty="0"/>
          </a:p>
          <a:p>
            <a:r>
              <a:rPr lang="en-ZA" sz="1600" dirty="0">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xmlns="" id="{53248A3D-DA26-46D2-9488-77B98D735915}"/>
              </a:ext>
            </a:extLst>
          </p:cNvPr>
          <p:cNvSpPr/>
          <p:nvPr/>
        </p:nvSpPr>
        <p:spPr>
          <a:xfrm>
            <a:off x="0" y="6561438"/>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9566" y="8556"/>
            <a:ext cx="2991394" cy="1221209"/>
          </a:xfrm>
          <a:prstGeom prst="rect">
            <a:avLst/>
          </a:prstGeom>
        </p:spPr>
      </p:pic>
      <p:pic>
        <p:nvPicPr>
          <p:cNvPr id="5" name="Picture 4">
            <a:extLst>
              <a:ext uri="{FF2B5EF4-FFF2-40B4-BE49-F238E27FC236}">
                <a16:creationId xmlns:a16="http://schemas.microsoft.com/office/drawing/2014/main" xmlns="" id="{03A94D85-7C4B-4B84-891C-B24E46640831}"/>
              </a:ext>
            </a:extLst>
          </p:cNvPr>
          <p:cNvPicPr>
            <a:picLocks noChangeAspect="1"/>
          </p:cNvPicPr>
          <p:nvPr/>
        </p:nvPicPr>
        <p:blipFill>
          <a:blip r:embed="rId4" cstate="print"/>
          <a:stretch>
            <a:fillRect/>
          </a:stretch>
        </p:blipFill>
        <p:spPr>
          <a:xfrm>
            <a:off x="9566" y="1363390"/>
            <a:ext cx="12192000" cy="298704"/>
          </a:xfrm>
          <a:prstGeom prst="rect">
            <a:avLst/>
          </a:prstGeom>
        </p:spPr>
      </p:pic>
      <p:graphicFrame>
        <p:nvGraphicFramePr>
          <p:cNvPr id="10" name="Table 9">
            <a:extLst>
              <a:ext uri="{FF2B5EF4-FFF2-40B4-BE49-F238E27FC236}">
                <a16:creationId xmlns:a16="http://schemas.microsoft.com/office/drawing/2014/main" xmlns="" id="{729B4407-67B2-4283-A58B-EF699507FD7B}"/>
              </a:ext>
            </a:extLst>
          </p:cNvPr>
          <p:cNvGraphicFramePr>
            <a:graphicFrameLocks noGrp="1"/>
          </p:cNvGraphicFramePr>
          <p:nvPr>
            <p:extLst>
              <p:ext uri="{D42A27DB-BD31-4B8C-83A1-F6EECF244321}">
                <p14:modId xmlns:p14="http://schemas.microsoft.com/office/powerpoint/2010/main" xmlns="" val="3479522868"/>
              </p:ext>
            </p:extLst>
          </p:nvPr>
        </p:nvGraphicFramePr>
        <p:xfrm>
          <a:off x="366365" y="1652078"/>
          <a:ext cx="11263660" cy="2875580"/>
        </p:xfrm>
        <a:graphic>
          <a:graphicData uri="http://schemas.openxmlformats.org/drawingml/2006/table">
            <a:tbl>
              <a:tblPr firstRow="1" firstCol="1" lastRow="1" lastCol="1" bandRow="1" bandCol="1"/>
              <a:tblGrid>
                <a:gridCol w="1948210">
                  <a:extLst>
                    <a:ext uri="{9D8B030D-6E8A-4147-A177-3AD203B41FA5}">
                      <a16:colId xmlns:a16="http://schemas.microsoft.com/office/drawing/2014/main" xmlns="" val="2601609995"/>
                    </a:ext>
                  </a:extLst>
                </a:gridCol>
                <a:gridCol w="2070386">
                  <a:extLst>
                    <a:ext uri="{9D8B030D-6E8A-4147-A177-3AD203B41FA5}">
                      <a16:colId xmlns:a16="http://schemas.microsoft.com/office/drawing/2014/main" xmlns="" val="699174367"/>
                    </a:ext>
                  </a:extLst>
                </a:gridCol>
                <a:gridCol w="2244439">
                  <a:extLst>
                    <a:ext uri="{9D8B030D-6E8A-4147-A177-3AD203B41FA5}">
                      <a16:colId xmlns:a16="http://schemas.microsoft.com/office/drawing/2014/main" xmlns="" val="876825376"/>
                    </a:ext>
                  </a:extLst>
                </a:gridCol>
                <a:gridCol w="2025319">
                  <a:extLst>
                    <a:ext uri="{9D8B030D-6E8A-4147-A177-3AD203B41FA5}">
                      <a16:colId xmlns:a16="http://schemas.microsoft.com/office/drawing/2014/main" xmlns="" val="4209494210"/>
                    </a:ext>
                  </a:extLst>
                </a:gridCol>
                <a:gridCol w="1506973">
                  <a:extLst>
                    <a:ext uri="{9D8B030D-6E8A-4147-A177-3AD203B41FA5}">
                      <a16:colId xmlns:a16="http://schemas.microsoft.com/office/drawing/2014/main" xmlns="" val="4248436690"/>
                    </a:ext>
                  </a:extLst>
                </a:gridCol>
                <a:gridCol w="1468333">
                  <a:extLst>
                    <a:ext uri="{9D8B030D-6E8A-4147-A177-3AD203B41FA5}">
                      <a16:colId xmlns:a16="http://schemas.microsoft.com/office/drawing/2014/main" xmlns="" val="534452640"/>
                    </a:ext>
                  </a:extLst>
                </a:gridCol>
              </a:tblGrid>
              <a:tr h="1127425">
                <a:tc>
                  <a:txBody>
                    <a:bodyPr/>
                    <a:lstStyle/>
                    <a:p>
                      <a:pPr marL="329565" marR="34925" indent="-123190" algn="l" defTabSz="914400" rtl="0" eaLnBrk="1" latinLnBrk="0" hangingPunct="1">
                        <a:lnSpc>
                          <a:spcPct val="103000"/>
                        </a:lnSpc>
                        <a:spcBef>
                          <a:spcPts val="590"/>
                        </a:spcBef>
                        <a:spcAft>
                          <a:spcPts val="0"/>
                        </a:spcAft>
                      </a:pPr>
                      <a:r>
                        <a:rPr lang="en-ZA" sz="1400" b="1" kern="12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Outcome</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tc>
                  <a:txBody>
                    <a:bodyPr/>
                    <a:lstStyle/>
                    <a:p>
                      <a:pPr marL="329565" marR="34925" indent="-123190">
                        <a:lnSpc>
                          <a:spcPct val="103000"/>
                        </a:lnSpc>
                        <a:spcBef>
                          <a:spcPts val="590"/>
                        </a:spcBef>
                        <a:spcAft>
                          <a:spcPts val="0"/>
                        </a:spcAft>
                      </a:pPr>
                      <a:r>
                        <a:rPr lang="en-US"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Output Indicator</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tc>
                  <a:txBody>
                    <a:bodyPr/>
                    <a:lstStyle/>
                    <a:p>
                      <a:pPr marL="272415" marR="58420" indent="-158750">
                        <a:lnSpc>
                          <a:spcPct val="103000"/>
                        </a:lnSpc>
                        <a:spcBef>
                          <a:spcPts val="590"/>
                        </a:spcBef>
                        <a:spcAft>
                          <a:spcPts val="0"/>
                        </a:spcAft>
                      </a:pPr>
                      <a:r>
                        <a:rPr lang="en-US"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Planned Target 2020/2021</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tc>
                  <a:txBody>
                    <a:bodyPr/>
                    <a:lstStyle/>
                    <a:p>
                      <a:pPr marL="175260" marR="128905" indent="-1270" algn="ctr">
                        <a:lnSpc>
                          <a:spcPct val="103000"/>
                        </a:lnSpc>
                        <a:spcBef>
                          <a:spcPts val="590"/>
                        </a:spcBef>
                        <a:spcAft>
                          <a:spcPts val="0"/>
                        </a:spcAft>
                      </a:pPr>
                      <a:r>
                        <a:rPr lang="en-US"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Actual Achievement 2020/2021</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tc>
                  <a:txBody>
                    <a:bodyPr/>
                    <a:lstStyle/>
                    <a:p>
                      <a:pPr marL="71120" marR="26670" indent="-635" algn="ctr">
                        <a:lnSpc>
                          <a:spcPct val="103000"/>
                        </a:lnSpc>
                        <a:spcBef>
                          <a:spcPts val="590"/>
                        </a:spcBef>
                        <a:spcAft>
                          <a:spcPts val="0"/>
                        </a:spcAft>
                      </a:pPr>
                      <a:r>
                        <a:rPr lang="en-US"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Deviation from planned target to Actual Achievement </a:t>
                      </a:r>
                      <a:r>
                        <a:rPr lang="en-US" sz="1400" b="1" spc="-2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for </a:t>
                      </a:r>
                      <a:r>
                        <a:rPr lang="en-US"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2020/2021</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tc>
                  <a:txBody>
                    <a:bodyPr/>
                    <a:lstStyle/>
                    <a:p>
                      <a:pPr marL="247015" marR="132715" indent="-66675">
                        <a:lnSpc>
                          <a:spcPct val="103000"/>
                        </a:lnSpc>
                        <a:spcBef>
                          <a:spcPts val="590"/>
                        </a:spcBef>
                        <a:spcAft>
                          <a:spcPts val="0"/>
                        </a:spcAft>
                      </a:pPr>
                      <a:r>
                        <a:rPr lang="en-US"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Comment on Deviations</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extLst>
                  <a:ext uri="{0D108BD9-81ED-4DB2-BD59-A6C34878D82A}">
                    <a16:rowId xmlns:a16="http://schemas.microsoft.com/office/drawing/2014/main" xmlns="" val="1963354242"/>
                  </a:ext>
                </a:extLst>
              </a:tr>
              <a:tr h="1440072">
                <a:tc>
                  <a:txBody>
                    <a:bodyPr/>
                    <a:lstStyle/>
                    <a:p>
                      <a:pPr algn="l"/>
                      <a:r>
                        <a:rPr lang="en-ZA" sz="1400" dirty="0">
                          <a:solidFill>
                            <a:srgbClr val="000000"/>
                          </a:solidFill>
                          <a:effectLst/>
                          <a:latin typeface="Arial" panose="020B0604020202020204" pitchFamily="34" charset="0"/>
                          <a:ea typeface="Arial" panose="020B0604020202020204" pitchFamily="34" charset="0"/>
                          <a:cs typeface="Arial" panose="020B0604020202020204" pitchFamily="34" charset="0"/>
                        </a:rPr>
                        <a:t>Improved applied research &amp; innovation knowledge</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67945" marR="53975" marT="412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D5B2"/>
                    </a:solidFill>
                  </a:tcPr>
                </a:tc>
                <a:tc>
                  <a:txBody>
                    <a:bodyPr/>
                    <a:lstStyle/>
                    <a:p>
                      <a:pPr algn="l"/>
                      <a:r>
                        <a:rPr lang="en-ZA" sz="1400" dirty="0">
                          <a:effectLst/>
                          <a:latin typeface="Arial" panose="020B0604020202020204" pitchFamily="34" charset="0"/>
                          <a:ea typeface="Times New Roman" panose="02020603050405020304" pitchFamily="18" charset="0"/>
                          <a:cs typeface="Arial" panose="020B0604020202020204" pitchFamily="34" charset="0"/>
                        </a:rPr>
                        <a:t>1 Number of hackathons</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p>
                      <a:pPr algn="l"/>
                      <a:r>
                        <a:rPr lang="en-ZA" sz="1400" dirty="0">
                          <a:effectLst/>
                          <a:latin typeface="Arial" panose="020B0604020202020204" pitchFamily="34" charset="0"/>
                          <a:ea typeface="Times New Roman" panose="02020603050405020304" pitchFamily="18" charset="0"/>
                          <a:cs typeface="Arial" panose="020B0604020202020204" pitchFamily="34" charset="0"/>
                        </a:rPr>
                        <a:t>hosted</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67945" marR="53975" marT="412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tc>
                  <a:txBody>
                    <a:bodyPr/>
                    <a:lstStyle/>
                    <a:p>
                      <a:pPr algn="l"/>
                      <a:r>
                        <a:rPr lang="en-ZA" sz="1400" dirty="0">
                          <a:effectLst/>
                          <a:latin typeface="Arial" panose="020B0604020202020204" pitchFamily="34" charset="0"/>
                          <a:ea typeface="Times New Roman" panose="02020603050405020304" pitchFamily="18" charset="0"/>
                          <a:cs typeface="Arial" panose="020B0604020202020204" pitchFamily="34" charset="0"/>
                        </a:rPr>
                        <a:t>1 Hackathon Hosted</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p>
                      <a:pPr algn="just"/>
                      <a:r>
                        <a:rPr lang="en-ZA" sz="1400" dirty="0">
                          <a:effectLst/>
                          <a:latin typeface="Arial" panose="020B0604020202020204" pitchFamily="34" charset="0"/>
                          <a:ea typeface="Times New Roman" panose="02020603050405020304" pitchFamily="18" charset="0"/>
                          <a:cs typeface="Arial" panose="020B0604020202020204" pitchFamily="34" charset="0"/>
                        </a:rPr>
                        <a:t> </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p>
                      <a:pPr algn="l"/>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Hackathon outcomes </a:t>
                      </a:r>
                      <a:r>
                        <a:rPr lang="en-ZA" sz="1400" dirty="0">
                          <a:effectLst/>
                          <a:latin typeface="Arial" panose="020B0604020202020204" pitchFamily="34" charset="0"/>
                          <a:ea typeface="Times New Roman" panose="02020603050405020304" pitchFamily="18" charset="0"/>
                          <a:cs typeface="Arial" panose="020B0604020202020204" pitchFamily="34" charset="0"/>
                        </a:rPr>
                        <a:t>report developed</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67945" marR="53975" marT="412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tc>
                  <a:txBody>
                    <a:bodyPr/>
                    <a:lstStyle/>
                    <a:p>
                      <a:pPr algn="l"/>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virtual 3 Day Data Science Innovation Hackathon hosted across all nine (9) provinces.</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p>
                      <a:pPr algn="l"/>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p>
                      <a:pPr algn="l"/>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Outcomes report has been developed.</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67945" marR="53975" marT="412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635" algn="just">
                        <a:lnSpc>
                          <a:spcPct val="107000"/>
                        </a:lnSpc>
                      </a:pPr>
                      <a:r>
                        <a:rPr lang="en-ZA" sz="1400" dirty="0">
                          <a:solidFill>
                            <a:srgbClr val="000000"/>
                          </a:solidFill>
                          <a:effectLst/>
                          <a:latin typeface="Arial" panose="020B0604020202020204" pitchFamily="34" charset="0"/>
                          <a:ea typeface="Arial" panose="020B0604020202020204" pitchFamily="34" charset="0"/>
                          <a:cs typeface="Arial" panose="020B0604020202020204" pitchFamily="34" charset="0"/>
                        </a:rPr>
                        <a:t>None</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67945" marR="53975" marT="412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tc>
                  <a:txBody>
                    <a:bodyPr/>
                    <a:lstStyle/>
                    <a:p>
                      <a:pPr marL="71755" marR="163195" indent="-1270">
                        <a:lnSpc>
                          <a:spcPct val="103000"/>
                        </a:lnSpc>
                        <a:spcBef>
                          <a:spcPts val="590"/>
                        </a:spcBef>
                        <a:spcAft>
                          <a:spcPts val="0"/>
                        </a:spcAft>
                      </a:pPr>
                      <a:r>
                        <a:rPr lang="en-US" sz="14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None</a:t>
                      </a:r>
                      <a:endParaRPr lang="en-ZA" sz="1400" kern="12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extLst>
                  <a:ext uri="{0D108BD9-81ED-4DB2-BD59-A6C34878D82A}">
                    <a16:rowId xmlns:a16="http://schemas.microsoft.com/office/drawing/2014/main" xmlns="" val="4161598512"/>
                  </a:ext>
                </a:extLst>
              </a:tr>
            </a:tbl>
          </a:graphicData>
        </a:graphic>
      </p:graphicFrame>
    </p:spTree>
    <p:extLst>
      <p:ext uri="{BB962C8B-B14F-4D97-AF65-F5344CB8AC3E}">
        <p14:creationId xmlns:p14="http://schemas.microsoft.com/office/powerpoint/2010/main" xmlns="" val="1805062259"/>
      </p:ext>
    </p:extLst>
  </p:cSld>
  <p:clrMapOvr>
    <a:masterClrMapping/>
  </p:clrMapOvr>
</p:sld>
</file>

<file path=ppt/theme/theme1.xml><?xml version="1.0" encoding="utf-8"?>
<a:theme xmlns:a="http://schemas.openxmlformats.org/drawingml/2006/main" name="NEMISA_PowerPointPress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NEMISA_PowerPointPresso" id="{022CE575-58D8-4EC6-8903-4F0CB1609C60}" vid="{E21C67E9-8ECD-45FC-95DD-C11ABC6A84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948C3541F0AC4AB2F9314377F30A75" ma:contentTypeVersion="13" ma:contentTypeDescription="Create a new document." ma:contentTypeScope="" ma:versionID="9f8a81b7f84fccd4f58bfcc06bb6f7e9">
  <xsd:schema xmlns:xsd="http://www.w3.org/2001/XMLSchema" xmlns:xs="http://www.w3.org/2001/XMLSchema" xmlns:p="http://schemas.microsoft.com/office/2006/metadata/properties" xmlns:ns3="aac28da7-5b81-4755-98ad-41609d073ca9" xmlns:ns4="9f7b2f8f-80d5-4ab2-8988-bcc064981b10" targetNamespace="http://schemas.microsoft.com/office/2006/metadata/properties" ma:root="true" ma:fieldsID="a20645683349d9d449d32dc13308b5a6" ns3:_="" ns4:_="">
    <xsd:import namespace="aac28da7-5b81-4755-98ad-41609d073ca9"/>
    <xsd:import namespace="9f7b2f8f-80d5-4ab2-8988-bcc064981b1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c28da7-5b81-4755-98ad-41609d073c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f7b2f8f-80d5-4ab2-8988-bcc064981b1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08ED1E9-5A7B-4FE5-8C57-A7931B64C12D}">
  <ds:schemaRefs>
    <ds:schemaRef ds:uri="http://schemas.microsoft.com/sharepoint/v3/contenttype/forms"/>
  </ds:schemaRefs>
</ds:datastoreItem>
</file>

<file path=customXml/itemProps2.xml><?xml version="1.0" encoding="utf-8"?>
<ds:datastoreItem xmlns:ds="http://schemas.openxmlformats.org/officeDocument/2006/customXml" ds:itemID="{59613C3D-4D1C-47DC-893C-D0BEF93B03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c28da7-5b81-4755-98ad-41609d073ca9"/>
    <ds:schemaRef ds:uri="9f7b2f8f-80d5-4ab2-8988-bcc064981b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4BB4C4-4436-4707-A032-EF5015CC0612}">
  <ds:schemaRefs>
    <ds:schemaRef ds:uri="http://schemas.microsoft.com/office/2006/metadata/properties"/>
    <ds:schemaRef ds:uri="9f7b2f8f-80d5-4ab2-8988-bcc064981b10"/>
    <ds:schemaRef ds:uri="aac28da7-5b81-4755-98ad-41609d073ca9"/>
    <ds:schemaRef ds:uri="http://www.w3.org/XML/1998/namespace"/>
    <ds:schemaRef ds:uri="http://schemas.microsoft.com/office/2006/documentManagement/types"/>
    <ds:schemaRef ds:uri="http://purl.org/dc/terms/"/>
    <ds:schemaRef ds:uri="http://purl.org/dc/dcmitype/"/>
    <ds:schemaRef ds:uri="http://purl.org/dc/elements/1.1/"/>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NEMISA_PowerPointPresso</Template>
  <TotalTime>1801</TotalTime>
  <Words>1250</Words>
  <Application>Microsoft Office PowerPoint</Application>
  <PresentationFormat>Custom</PresentationFormat>
  <Paragraphs>368</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NEMISA_PowerPointPresso</vt:lpstr>
      <vt:lpstr>2021 Annual Report</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Non-compliance matters </vt:lpstr>
      <vt:lpstr>Thank you</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2020/21 Annual Performance plan and budget presentation</dc:title>
  <dc:creator>kefiloe</dc:creator>
  <cp:lastModifiedBy>USER</cp:lastModifiedBy>
  <cp:revision>91</cp:revision>
  <dcterms:created xsi:type="dcterms:W3CDTF">2020-04-30T03:59:18Z</dcterms:created>
  <dcterms:modified xsi:type="dcterms:W3CDTF">2021-11-12T07:18:59Z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0x010100E6948C3541F0AC4AB2F9314377F30A75</vt:lpwstr>
  </property>
</Properties>
</file>