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9"/>
  </p:notesMasterIdLst>
  <p:sldIdLst>
    <p:sldId id="340" r:id="rId2"/>
    <p:sldId id="364" r:id="rId3"/>
    <p:sldId id="377" r:id="rId4"/>
    <p:sldId id="380" r:id="rId5"/>
    <p:sldId id="378" r:id="rId6"/>
    <p:sldId id="394" r:id="rId7"/>
    <p:sldId id="363" r:id="rId8"/>
    <p:sldId id="395" r:id="rId9"/>
    <p:sldId id="438" r:id="rId10"/>
    <p:sldId id="439" r:id="rId11"/>
    <p:sldId id="381" r:id="rId12"/>
    <p:sldId id="365" r:id="rId13"/>
    <p:sldId id="366" r:id="rId14"/>
    <p:sldId id="367" r:id="rId15"/>
    <p:sldId id="417" r:id="rId16"/>
    <p:sldId id="418" r:id="rId17"/>
    <p:sldId id="420" r:id="rId18"/>
    <p:sldId id="419" r:id="rId19"/>
    <p:sldId id="421" r:id="rId20"/>
    <p:sldId id="422" r:id="rId21"/>
    <p:sldId id="423" r:id="rId22"/>
    <p:sldId id="424" r:id="rId23"/>
    <p:sldId id="425" r:id="rId24"/>
    <p:sldId id="427" r:id="rId25"/>
    <p:sldId id="426" r:id="rId26"/>
    <p:sldId id="429" r:id="rId27"/>
    <p:sldId id="431" r:id="rId28"/>
    <p:sldId id="432" r:id="rId29"/>
    <p:sldId id="433" r:id="rId30"/>
    <p:sldId id="434" r:id="rId31"/>
    <p:sldId id="435" r:id="rId32"/>
    <p:sldId id="437"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376" r:id="rId47"/>
    <p:sldId id="288" r:id="rId48"/>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8000"/>
    <a:srgbClr val="EAEFF7"/>
    <a:srgbClr val="D2DEE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7652"/>
  </p:normalViewPr>
  <p:slideViewPr>
    <p:cSldViewPr snapToGrid="0" snapToObjects="1">
      <p:cViewPr varScale="1">
        <p:scale>
          <a:sx n="73" d="100"/>
          <a:sy n="73" d="100"/>
        </p:scale>
        <p:origin x="114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163179736844925E-3"/>
          <c:y val="0.13412884982782378"/>
          <c:w val="0.9988836820263155"/>
          <c:h val="0.80722006372128829"/>
        </c:manualLayout>
      </c:layout>
      <c:pie3DChart>
        <c:varyColors val="1"/>
        <c:ser>
          <c:idx val="0"/>
          <c:order val="0"/>
          <c:tx>
            <c:strRef>
              <c:f>Sheet1!$B$1</c:f>
              <c:strCache>
                <c:ptCount val="1"/>
                <c:pt idx="0">
                  <c:v>Column2</c:v>
                </c:pt>
              </c:strCache>
            </c:strRef>
          </c:tx>
          <c:spPr>
            <a:ln>
              <a:solidFill>
                <a:schemeClr val="tx1"/>
              </a:solidFill>
            </a:ln>
          </c:spPr>
          <c:explosion val="7"/>
          <c:dPt>
            <c:idx val="0"/>
            <c:bubble3D val="0"/>
            <c:spPr>
              <a:solidFill>
                <a:schemeClr val="accent1"/>
              </a:solidFill>
              <a:ln w="25400">
                <a:solidFill>
                  <a:schemeClr val="tx1"/>
                </a:solidFill>
              </a:ln>
              <a:effectLst/>
              <a:sp3d contourW="25400">
                <a:contourClr>
                  <a:schemeClr val="tx1"/>
                </a:contourClr>
              </a:sp3d>
            </c:spPr>
            <c:extLst>
              <c:ext xmlns:c16="http://schemas.microsoft.com/office/drawing/2014/chart" uri="{C3380CC4-5D6E-409C-BE32-E72D297353CC}">
                <c16:uniqueId val="{00000001-3B81-4D91-BEB9-BCBE6EACE616}"/>
              </c:ext>
            </c:extLst>
          </c:dPt>
          <c:dPt>
            <c:idx val="1"/>
            <c:bubble3D val="0"/>
            <c:spPr>
              <a:solidFill>
                <a:schemeClr val="accent2"/>
              </a:solidFill>
              <a:ln w="25400">
                <a:solidFill>
                  <a:schemeClr val="tx1"/>
                </a:solidFill>
              </a:ln>
              <a:effectLst/>
              <a:sp3d contourW="25400">
                <a:contourClr>
                  <a:schemeClr val="tx1"/>
                </a:contourClr>
              </a:sp3d>
            </c:spPr>
            <c:extLst>
              <c:ext xmlns:c16="http://schemas.microsoft.com/office/drawing/2014/chart" uri="{C3380CC4-5D6E-409C-BE32-E72D297353CC}">
                <c16:uniqueId val="{00000003-3B81-4D91-BEB9-BCBE6EACE616}"/>
              </c:ext>
            </c:extLst>
          </c:dPt>
          <c:dPt>
            <c:idx val="2"/>
            <c:bubble3D val="0"/>
            <c:spPr>
              <a:solidFill>
                <a:schemeClr val="accent3"/>
              </a:solidFill>
              <a:ln w="25400">
                <a:solidFill>
                  <a:schemeClr val="tx1"/>
                </a:solidFill>
              </a:ln>
              <a:effectLst/>
              <a:sp3d contourW="25400">
                <a:contourClr>
                  <a:schemeClr val="tx1"/>
                </a:contourClr>
              </a:sp3d>
            </c:spPr>
            <c:extLst>
              <c:ext xmlns:c16="http://schemas.microsoft.com/office/drawing/2014/chart" uri="{C3380CC4-5D6E-409C-BE32-E72D297353CC}">
                <c16:uniqueId val="{00000005-3B81-4D91-BEB9-BCBE6EACE616}"/>
              </c:ext>
            </c:extLst>
          </c:dPt>
          <c:dPt>
            <c:idx val="3"/>
            <c:bubble3D val="0"/>
            <c:spPr>
              <a:solidFill>
                <a:schemeClr val="accent4"/>
              </a:solidFill>
              <a:ln w="25400">
                <a:solidFill>
                  <a:schemeClr val="tx1"/>
                </a:solidFill>
              </a:ln>
              <a:effectLst/>
              <a:sp3d contourW="25400">
                <a:contourClr>
                  <a:schemeClr val="tx1"/>
                </a:contourClr>
              </a:sp3d>
            </c:spPr>
            <c:extLst>
              <c:ext xmlns:c16="http://schemas.microsoft.com/office/drawing/2014/chart" uri="{C3380CC4-5D6E-409C-BE32-E72D297353CC}">
                <c16:uniqueId val="{00000007-3B81-4D91-BEB9-BCBE6EACE616}"/>
              </c:ext>
            </c:extLst>
          </c:dPt>
          <c:dPt>
            <c:idx val="4"/>
            <c:bubble3D val="0"/>
            <c:spPr>
              <a:solidFill>
                <a:schemeClr val="accent5"/>
              </a:solidFill>
              <a:ln w="25400">
                <a:solidFill>
                  <a:schemeClr val="tx1"/>
                </a:solidFill>
              </a:ln>
              <a:effectLst/>
              <a:sp3d contourW="25400">
                <a:contourClr>
                  <a:schemeClr val="tx1"/>
                </a:contourClr>
              </a:sp3d>
            </c:spPr>
            <c:extLst>
              <c:ext xmlns:c16="http://schemas.microsoft.com/office/drawing/2014/chart" uri="{C3380CC4-5D6E-409C-BE32-E72D297353CC}">
                <c16:uniqueId val="{00000009-3B81-4D91-BEB9-BCBE6EACE616}"/>
              </c:ext>
            </c:extLst>
          </c:dPt>
          <c:dPt>
            <c:idx val="5"/>
            <c:bubble3D val="0"/>
            <c:spPr>
              <a:solidFill>
                <a:schemeClr val="accent6"/>
              </a:solidFill>
              <a:ln w="25400">
                <a:solidFill>
                  <a:schemeClr val="tx1"/>
                </a:solidFill>
              </a:ln>
              <a:effectLst/>
              <a:sp3d contourW="25400">
                <a:contourClr>
                  <a:schemeClr val="tx1"/>
                </a:contourClr>
              </a:sp3d>
            </c:spPr>
            <c:extLst>
              <c:ext xmlns:c16="http://schemas.microsoft.com/office/drawing/2014/chart" uri="{C3380CC4-5D6E-409C-BE32-E72D297353CC}">
                <c16:uniqueId val="{0000000B-3B81-4D91-BEB9-BCBE6EACE616}"/>
              </c:ext>
            </c:extLst>
          </c:dPt>
          <c:dLbls>
            <c:dLbl>
              <c:idx val="0"/>
              <c:layout>
                <c:manualLayout>
                  <c:x val="-4.4293588410024343E-2"/>
                  <c:y val="7.8077777712762642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2998630634658919"/>
                      <c:h val="6.7605460964861253E-2"/>
                    </c:manualLayout>
                  </c15:layout>
                </c:ext>
                <c:ext xmlns:c16="http://schemas.microsoft.com/office/drawing/2014/chart" uri="{C3380CC4-5D6E-409C-BE32-E72D297353CC}">
                  <c16:uniqueId val="{00000001-3B81-4D91-BEB9-BCBE6EACE616}"/>
                </c:ext>
              </c:extLst>
            </c:dLbl>
            <c:dLbl>
              <c:idx val="1"/>
              <c:layout>
                <c:manualLayout>
                  <c:x val="-1.0862921300119031E-3"/>
                  <c:y val="-0.153376343252360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3259712824252305"/>
                      <c:h val="0.10639816735468882"/>
                    </c:manualLayout>
                  </c15:layout>
                </c:ext>
                <c:ext xmlns:c16="http://schemas.microsoft.com/office/drawing/2014/chart" uri="{C3380CC4-5D6E-409C-BE32-E72D297353CC}">
                  <c16:uniqueId val="{00000003-3B81-4D91-BEB9-BCBE6EACE616}"/>
                </c:ext>
              </c:extLst>
            </c:dLbl>
            <c:dLbl>
              <c:idx val="2"/>
              <c:layout>
                <c:manualLayout>
                  <c:x val="-1.7704631486386558E-2"/>
                  <c:y val="-0.2474049227474466"/>
                </c:manualLayout>
              </c:layout>
              <c:tx>
                <c:rich>
                  <a:bodyPr/>
                  <a:lstStyle/>
                  <a:p>
                    <a:fld id="{F1E4BD92-5361-4B8C-87DA-3EE9744F8589}" type="CATEGORYNAME">
                      <a:rPr lang="en-US"/>
                      <a:pPr/>
                      <a:t>[CATEGORY NAME]</a:t>
                    </a:fld>
                    <a:r>
                      <a:rPr lang="en-US" dirty="0"/>
                      <a:t>, </a:t>
                    </a:r>
                    <a:fld id="{CEB9E2D8-A51D-431C-BA7B-0A34366D8C80}" type="VALUE">
                      <a:rPr lang="en-US"/>
                      <a:pPr/>
                      <a:t>[VALUE]</a:t>
                    </a:fld>
                    <a:endParaRPr lang="en-US"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52574287154300658"/>
                      <c:h val="0.11915522482380099"/>
                    </c:manualLayout>
                  </c15:layout>
                  <c15:dlblFieldTable/>
                  <c15:showDataLabelsRange val="0"/>
                </c:ext>
                <c:ext xmlns:c16="http://schemas.microsoft.com/office/drawing/2014/chart" uri="{C3380CC4-5D6E-409C-BE32-E72D297353CC}">
                  <c16:uniqueId val="{00000005-3B81-4D91-BEB9-BCBE6EACE616}"/>
                </c:ext>
              </c:extLst>
            </c:dLbl>
            <c:dLbl>
              <c:idx val="3"/>
              <c:layout>
                <c:manualLayout>
                  <c:x val="2.7237729617277727E-3"/>
                  <c:y val="7.1701443237439322E-2"/>
                </c:manualLayout>
              </c:layout>
              <c:tx>
                <c:rich>
                  <a:bodyPr/>
                  <a:lstStyle/>
                  <a:p>
                    <a:fld id="{2E5B256C-64F2-4065-849C-81DD01860F50}" type="CATEGORYNAME">
                      <a:rPr lang="en-US"/>
                      <a:pPr/>
                      <a:t>[CATEGORY NAME]</a:t>
                    </a:fld>
                    <a:r>
                      <a:rPr lang="en-US" dirty="0"/>
                      <a:t>, </a:t>
                    </a:r>
                    <a:fld id="{E9931520-2361-422D-9595-37C04C8E96FE}" type="VALUE">
                      <a:rPr lang="en-US"/>
                      <a:pPr/>
                      <a:t>[VALUE]</a:t>
                    </a:fld>
                    <a:endParaRPr lang="en-US"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46923552057306467"/>
                      <c:h val="0.14120131304472486"/>
                    </c:manualLayout>
                  </c15:layout>
                  <c15:dlblFieldTable/>
                  <c15:showDataLabelsRange val="0"/>
                </c:ext>
                <c:ext xmlns:c16="http://schemas.microsoft.com/office/drawing/2014/chart" uri="{C3380CC4-5D6E-409C-BE32-E72D297353CC}">
                  <c16:uniqueId val="{00000007-3B81-4D91-BEB9-BCBE6EACE616}"/>
                </c:ext>
              </c:extLst>
            </c:dLbl>
            <c:dLbl>
              <c:idx val="4"/>
              <c:layout>
                <c:manualLayout>
                  <c:x val="0.15720725664480584"/>
                  <c:y val="-0.23003604321985555"/>
                </c:manualLayout>
              </c:layout>
              <c:tx>
                <c:rich>
                  <a:bodyPr rot="0" spcFirstLastPara="1" vertOverflow="clip" horzOverflow="clip" vert="horz" wrap="square" lIns="36576" tIns="18288" rIns="36576" bIns="18288" anchor="ctr" anchorCtr="1">
                    <a:spAutoFit/>
                  </a:bodyPr>
                  <a:lstStyle/>
                  <a:p>
                    <a:pPr>
                      <a:defRPr sz="1197" b="1" i="0" u="none" strike="noStrike" kern="1200" baseline="0">
                        <a:solidFill>
                          <a:schemeClr val="dk1"/>
                        </a:solidFill>
                        <a:latin typeface="+mn-lt"/>
                        <a:ea typeface="+mn-ea"/>
                        <a:cs typeface="+mn-cs"/>
                      </a:defRPr>
                    </a:pPr>
                    <a:fld id="{54BCE49D-055A-4F9E-8D6E-FFE76005531E}" type="CATEGORYNAME">
                      <a:rPr lang="en-US" b="1"/>
                      <a:pPr>
                        <a:defRPr b="1"/>
                      </a:pPr>
                      <a:t>[CATEGORY NAME]</a:t>
                    </a:fld>
                    <a:r>
                      <a:rPr lang="en-US" b="1" dirty="0"/>
                      <a:t>, </a:t>
                    </a:r>
                    <a:fld id="{143C2E87-B942-454A-BCB0-78F35EF13D8B}" type="VALUE">
                      <a:rPr lang="en-US" b="1"/>
                      <a:pPr>
                        <a:defRPr b="1"/>
                      </a:pPr>
                      <a:t>[VALUE]</a:t>
                    </a:fld>
                    <a:endParaRPr lang="en-US" b="1" dirty="0"/>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7109462309544674"/>
                      <c:h val="8.1859739721420743E-2"/>
                    </c:manualLayout>
                  </c15:layout>
                  <c15:dlblFieldTable/>
                  <c15:showDataLabelsRange val="0"/>
                </c:ext>
                <c:ext xmlns:c16="http://schemas.microsoft.com/office/drawing/2014/chart" uri="{C3380CC4-5D6E-409C-BE32-E72D297353CC}">
                  <c16:uniqueId val="{00000009-3B81-4D91-BEB9-BCBE6EACE616}"/>
                </c:ext>
              </c:extLst>
            </c:dLbl>
            <c:dLbl>
              <c:idx val="5"/>
              <c:layout>
                <c:manualLayout>
                  <c:x val="9.9157525341253799E-2"/>
                  <c:y val="8.2289509265887198E-2"/>
                </c:manualLayout>
              </c:layout>
              <c:tx>
                <c:rich>
                  <a:bodyPr/>
                  <a:lstStyle/>
                  <a:p>
                    <a:fld id="{24DB7E77-CA8D-481F-AB08-E09C4959C968}" type="CATEGORYNAME">
                      <a:rPr lang="en-US"/>
                      <a:pPr/>
                      <a:t>[CATEGORY NAME]</a:t>
                    </a:fld>
                    <a:r>
                      <a:rPr lang="en-US" baseline="0" dirty="0"/>
                      <a:t>, </a:t>
                    </a:r>
                    <a:fld id="{2474FA98-212D-47C6-8D3F-F3CD18FC2241}" type="VALUE">
                      <a:rPr lang="en-US" b="1"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B81-4D91-BEB9-BCBE6EACE616}"/>
                </c:ext>
              </c:extLst>
            </c:dLbl>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Current Assets</c:v>
                </c:pt>
                <c:pt idx="1">
                  <c:v>Non-current assets</c:v>
                </c:pt>
                <c:pt idx="2">
                  <c:v>Current liabilities</c:v>
                </c:pt>
                <c:pt idx="3">
                  <c:v>Non-current liabilities</c:v>
                </c:pt>
              </c:strCache>
            </c:strRef>
          </c:cat>
          <c:val>
            <c:numRef>
              <c:f>Sheet1!$B$2:$B$5</c:f>
              <c:numCache>
                <c:formatCode>_ [$R-1C09]\ * #,##0_ ;_ [$R-1C09]\ * \-#,##0_ ;_ [$R-1C09]\ * "-"_ ;_ @_ </c:formatCode>
                <c:ptCount val="4"/>
                <c:pt idx="0">
                  <c:v>372835</c:v>
                </c:pt>
                <c:pt idx="1">
                  <c:v>125852</c:v>
                </c:pt>
                <c:pt idx="2">
                  <c:v>258477</c:v>
                </c:pt>
                <c:pt idx="3">
                  <c:v>385457</c:v>
                </c:pt>
              </c:numCache>
            </c:numRef>
          </c:val>
          <c:extLst>
            <c:ext xmlns:c16="http://schemas.microsoft.com/office/drawing/2014/chart" uri="{C3380CC4-5D6E-409C-BE32-E72D297353CC}">
              <c16:uniqueId val="{0000000C-3B81-4D91-BEB9-BCBE6EACE616}"/>
            </c:ext>
          </c:extLst>
        </c:ser>
        <c:dLbls>
          <c:dLblPos val="inEnd"/>
          <c:showLegendKey val="0"/>
          <c:showVal val="1"/>
          <c:showCatName val="0"/>
          <c:showSerName val="0"/>
          <c:showPercent val="0"/>
          <c:showBubbleSize val="0"/>
          <c:showLeaderLines val="1"/>
        </c:dLbls>
        <c:extLst/>
      </c:pie3DChart>
      <c:spPr>
        <a:noFill/>
        <a:ln>
          <a:noFill/>
        </a:ln>
        <a:effectLst/>
      </c:spPr>
    </c:plotArea>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353969791890529E-2"/>
          <c:y val="0.15735128988837671"/>
          <c:w val="0.97164595150163002"/>
          <c:h val="0.78399734652124009"/>
        </c:manualLayout>
      </c:layout>
      <c:pie3DChart>
        <c:varyColors val="1"/>
        <c:ser>
          <c:idx val="0"/>
          <c:order val="0"/>
          <c:tx>
            <c:strRef>
              <c:f>Sheet1!$B$1</c:f>
              <c:strCache>
                <c:ptCount val="1"/>
                <c:pt idx="0">
                  <c:v>Column2</c:v>
                </c:pt>
              </c:strCache>
            </c:strRef>
          </c:tx>
          <c:spPr>
            <a:ln>
              <a:solidFill>
                <a:schemeClr val="tx1"/>
              </a:solidFill>
            </a:ln>
          </c:spPr>
          <c:explosion val="8"/>
          <c:dPt>
            <c:idx val="0"/>
            <c:bubble3D val="0"/>
            <c:spPr>
              <a:solidFill>
                <a:schemeClr val="accent1"/>
              </a:solidFill>
              <a:ln w="25400">
                <a:solidFill>
                  <a:schemeClr val="tx1"/>
                </a:solidFill>
              </a:ln>
              <a:effectLst/>
              <a:sp3d contourW="25400">
                <a:contourClr>
                  <a:schemeClr val="tx1"/>
                </a:contourClr>
              </a:sp3d>
            </c:spPr>
            <c:extLst>
              <c:ext xmlns:c16="http://schemas.microsoft.com/office/drawing/2014/chart" uri="{C3380CC4-5D6E-409C-BE32-E72D297353CC}">
                <c16:uniqueId val="{00000001-8458-4FC8-822C-1E5CA87009FE}"/>
              </c:ext>
            </c:extLst>
          </c:dPt>
          <c:dPt>
            <c:idx val="1"/>
            <c:bubble3D val="0"/>
            <c:spPr>
              <a:solidFill>
                <a:schemeClr val="accent2"/>
              </a:solidFill>
              <a:ln w="25400">
                <a:solidFill>
                  <a:schemeClr val="tx1"/>
                </a:solidFill>
              </a:ln>
              <a:effectLst/>
              <a:sp3d contourW="25400">
                <a:contourClr>
                  <a:schemeClr val="tx1"/>
                </a:contourClr>
              </a:sp3d>
            </c:spPr>
            <c:extLst>
              <c:ext xmlns:c16="http://schemas.microsoft.com/office/drawing/2014/chart" uri="{C3380CC4-5D6E-409C-BE32-E72D297353CC}">
                <c16:uniqueId val="{00000003-8458-4FC8-822C-1E5CA87009FE}"/>
              </c:ext>
            </c:extLst>
          </c:dPt>
          <c:dPt>
            <c:idx val="2"/>
            <c:bubble3D val="0"/>
            <c:spPr>
              <a:solidFill>
                <a:schemeClr val="accent3"/>
              </a:solidFill>
              <a:ln w="25400">
                <a:solidFill>
                  <a:schemeClr val="tx1"/>
                </a:solidFill>
              </a:ln>
              <a:effectLst/>
              <a:sp3d contourW="25400">
                <a:contourClr>
                  <a:schemeClr val="tx1"/>
                </a:contourClr>
              </a:sp3d>
            </c:spPr>
            <c:extLst>
              <c:ext xmlns:c16="http://schemas.microsoft.com/office/drawing/2014/chart" uri="{C3380CC4-5D6E-409C-BE32-E72D297353CC}">
                <c16:uniqueId val="{00000005-8458-4FC8-822C-1E5CA87009FE}"/>
              </c:ext>
            </c:extLst>
          </c:dPt>
          <c:dPt>
            <c:idx val="3"/>
            <c:bubble3D val="0"/>
            <c:spPr>
              <a:solidFill>
                <a:schemeClr val="accent4"/>
              </a:solidFill>
              <a:ln w="25400">
                <a:solidFill>
                  <a:schemeClr val="tx1"/>
                </a:solidFill>
              </a:ln>
              <a:effectLst/>
              <a:sp3d contourW="25400">
                <a:contourClr>
                  <a:schemeClr val="tx1"/>
                </a:contourClr>
              </a:sp3d>
            </c:spPr>
            <c:extLst>
              <c:ext xmlns:c16="http://schemas.microsoft.com/office/drawing/2014/chart" uri="{C3380CC4-5D6E-409C-BE32-E72D297353CC}">
                <c16:uniqueId val="{00000007-8458-4FC8-822C-1E5CA87009FE}"/>
              </c:ext>
            </c:extLst>
          </c:dPt>
          <c:dPt>
            <c:idx val="4"/>
            <c:bubble3D val="0"/>
            <c:spPr>
              <a:solidFill>
                <a:schemeClr val="accent5"/>
              </a:solidFill>
              <a:ln w="25400">
                <a:solidFill>
                  <a:schemeClr val="tx1"/>
                </a:solidFill>
              </a:ln>
              <a:effectLst/>
              <a:sp3d contourW="25400">
                <a:contourClr>
                  <a:schemeClr val="tx1"/>
                </a:contourClr>
              </a:sp3d>
            </c:spPr>
            <c:extLst>
              <c:ext xmlns:c16="http://schemas.microsoft.com/office/drawing/2014/chart" uri="{C3380CC4-5D6E-409C-BE32-E72D297353CC}">
                <c16:uniqueId val="{00000009-8458-4FC8-822C-1E5CA87009FE}"/>
              </c:ext>
            </c:extLst>
          </c:dPt>
          <c:dPt>
            <c:idx val="5"/>
            <c:bubble3D val="0"/>
            <c:spPr>
              <a:solidFill>
                <a:schemeClr val="accent6"/>
              </a:solidFill>
              <a:ln w="25400">
                <a:solidFill>
                  <a:schemeClr val="tx1"/>
                </a:solidFill>
              </a:ln>
              <a:effectLst/>
              <a:sp3d contourW="25400">
                <a:contourClr>
                  <a:schemeClr val="tx1"/>
                </a:contourClr>
              </a:sp3d>
            </c:spPr>
            <c:extLst>
              <c:ext xmlns:c16="http://schemas.microsoft.com/office/drawing/2014/chart" uri="{C3380CC4-5D6E-409C-BE32-E72D297353CC}">
                <c16:uniqueId val="{0000000B-8458-4FC8-822C-1E5CA87009FE}"/>
              </c:ext>
            </c:extLst>
          </c:dPt>
          <c:dLbls>
            <c:dLbl>
              <c:idx val="0"/>
              <c:layout>
                <c:manualLayout>
                  <c:x val="-0.15789079171715661"/>
                  <c:y val="4.77180336707980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2998630634658919"/>
                      <c:h val="6.7605460964861253E-2"/>
                    </c:manualLayout>
                  </c15:layout>
                </c:ext>
                <c:ext xmlns:c16="http://schemas.microsoft.com/office/drawing/2014/chart" uri="{C3380CC4-5D6E-409C-BE32-E72D297353CC}">
                  <c16:uniqueId val="{00000001-8458-4FC8-822C-1E5CA87009FE}"/>
                </c:ext>
              </c:extLst>
            </c:dLbl>
            <c:dLbl>
              <c:idx val="1"/>
              <c:layout>
                <c:manualLayout>
                  <c:x val="-1.3012594783036974E-3"/>
                  <c:y val="2.738727222420364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50378540100586577"/>
                      <c:h val="8.7359551829978135E-2"/>
                    </c:manualLayout>
                  </c15:layout>
                </c:ext>
                <c:ext xmlns:c16="http://schemas.microsoft.com/office/drawing/2014/chart" uri="{C3380CC4-5D6E-409C-BE32-E72D297353CC}">
                  <c16:uniqueId val="{00000003-8458-4FC8-822C-1E5CA87009FE}"/>
                </c:ext>
              </c:extLst>
            </c:dLbl>
            <c:dLbl>
              <c:idx val="2"/>
              <c:layout>
                <c:manualLayout>
                  <c:x val="-1.1881655281867607E-3"/>
                  <c:y val="-0.11243770489582931"/>
                </c:manualLayout>
              </c:layout>
              <c:tx>
                <c:rich>
                  <a:bodyPr/>
                  <a:lstStyle/>
                  <a:p>
                    <a:fld id="{F1E4BD92-5361-4B8C-87DA-3EE9744F8589}" type="CATEGORYNAME">
                      <a:rPr lang="en-US"/>
                      <a:pPr/>
                      <a:t>[CATEGORY NAME]</a:t>
                    </a:fld>
                    <a:r>
                      <a:rPr lang="en-US" dirty="0"/>
                      <a:t>, </a:t>
                    </a:r>
                    <a:fld id="{CEB9E2D8-A51D-431C-BA7B-0A34366D8C80}" type="VALUE">
                      <a:rPr lang="en-US"/>
                      <a:pPr/>
                      <a:t>[VALUE]</a:t>
                    </a:fld>
                    <a:endParaRPr lang="en-US"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44912978670927478"/>
                      <c:h val="8.0144058335370319E-2"/>
                    </c:manualLayout>
                  </c15:layout>
                  <c15:dlblFieldTable/>
                  <c15:showDataLabelsRange val="0"/>
                </c:ext>
                <c:ext xmlns:c16="http://schemas.microsoft.com/office/drawing/2014/chart" uri="{C3380CC4-5D6E-409C-BE32-E72D297353CC}">
                  <c16:uniqueId val="{00000005-8458-4FC8-822C-1E5CA87009FE}"/>
                </c:ext>
              </c:extLst>
            </c:dLbl>
            <c:dLbl>
              <c:idx val="3"/>
              <c:layout>
                <c:manualLayout>
                  <c:x val="0"/>
                  <c:y val="-0.27185560886510857"/>
                </c:manualLayout>
              </c:layout>
              <c:tx>
                <c:rich>
                  <a:bodyPr/>
                  <a:lstStyle/>
                  <a:p>
                    <a:fld id="{2E5B256C-64F2-4065-849C-81DD01860F50}" type="CATEGORYNAME">
                      <a:rPr lang="en-US"/>
                      <a:pPr/>
                      <a:t>[CATEGORY NAME]</a:t>
                    </a:fld>
                    <a:r>
                      <a:rPr lang="en-US" dirty="0"/>
                      <a:t>, </a:t>
                    </a:r>
                    <a:fld id="{E9931520-2361-422D-9595-37C04C8E96FE}" type="VALUE">
                      <a:rPr lang="en-US"/>
                      <a:pPr/>
                      <a:t>[VALUE]</a:t>
                    </a:fld>
                    <a:endParaRPr lang="en-US"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63538567123845879"/>
                      <c:h val="0.10978772421239059"/>
                    </c:manualLayout>
                  </c15:layout>
                  <c15:dlblFieldTable/>
                  <c15:showDataLabelsRange val="0"/>
                </c:ext>
                <c:ext xmlns:c16="http://schemas.microsoft.com/office/drawing/2014/chart" uri="{C3380CC4-5D6E-409C-BE32-E72D297353CC}">
                  <c16:uniqueId val="{00000007-8458-4FC8-822C-1E5CA87009FE}"/>
                </c:ext>
              </c:extLst>
            </c:dLbl>
            <c:dLbl>
              <c:idx val="4"/>
              <c:layout>
                <c:manualLayout>
                  <c:x val="0.15720725664480584"/>
                  <c:y val="-0.23003604321985555"/>
                </c:manualLayout>
              </c:layout>
              <c:tx>
                <c:rich>
                  <a:bodyPr rot="0" spcFirstLastPara="1" vertOverflow="clip" horzOverflow="clip" vert="horz" wrap="square" lIns="36576" tIns="18288" rIns="36576" bIns="18288" anchor="ctr" anchorCtr="1">
                    <a:spAutoFit/>
                  </a:bodyPr>
                  <a:lstStyle/>
                  <a:p>
                    <a:pPr>
                      <a:defRPr sz="1197" b="1" i="0" u="none" strike="noStrike" kern="1200" baseline="0">
                        <a:solidFill>
                          <a:schemeClr val="dk1"/>
                        </a:solidFill>
                        <a:latin typeface="+mn-lt"/>
                        <a:ea typeface="+mn-ea"/>
                        <a:cs typeface="+mn-cs"/>
                      </a:defRPr>
                    </a:pPr>
                    <a:fld id="{54BCE49D-055A-4F9E-8D6E-FFE76005531E}" type="CATEGORYNAME">
                      <a:rPr lang="en-US" b="1"/>
                      <a:pPr>
                        <a:defRPr b="1"/>
                      </a:pPr>
                      <a:t>[CATEGORY NAME]</a:t>
                    </a:fld>
                    <a:r>
                      <a:rPr lang="en-US" b="1" dirty="0"/>
                      <a:t>, </a:t>
                    </a:r>
                    <a:fld id="{143C2E87-B942-454A-BCB0-78F35EF13D8B}" type="VALUE">
                      <a:rPr lang="en-US" b="1"/>
                      <a:pPr>
                        <a:defRPr b="1"/>
                      </a:pPr>
                      <a:t>[VALUE]</a:t>
                    </a:fld>
                    <a:endParaRPr lang="en-US" b="1" dirty="0"/>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7109462309544674"/>
                      <c:h val="8.1859739721420743E-2"/>
                    </c:manualLayout>
                  </c15:layout>
                  <c15:dlblFieldTable/>
                  <c15:showDataLabelsRange val="0"/>
                </c:ext>
                <c:ext xmlns:c16="http://schemas.microsoft.com/office/drawing/2014/chart" uri="{C3380CC4-5D6E-409C-BE32-E72D297353CC}">
                  <c16:uniqueId val="{00000009-8458-4FC8-822C-1E5CA87009FE}"/>
                </c:ext>
              </c:extLst>
            </c:dLbl>
            <c:dLbl>
              <c:idx val="5"/>
              <c:layout>
                <c:manualLayout>
                  <c:x val="9.9157525341253799E-2"/>
                  <c:y val="8.2289509265887198E-2"/>
                </c:manualLayout>
              </c:layout>
              <c:tx>
                <c:rich>
                  <a:bodyPr/>
                  <a:lstStyle/>
                  <a:p>
                    <a:fld id="{24DB7E77-CA8D-481F-AB08-E09C4959C968}" type="CATEGORYNAME">
                      <a:rPr lang="en-US"/>
                      <a:pPr/>
                      <a:t>[CATEGORY NAME]</a:t>
                    </a:fld>
                    <a:r>
                      <a:rPr lang="en-US" baseline="0" dirty="0"/>
                      <a:t>, </a:t>
                    </a:r>
                    <a:fld id="{2474FA98-212D-47C6-8D3F-F3CD18FC2241}" type="VALUE">
                      <a:rPr lang="en-US" b="1"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458-4FC8-822C-1E5CA87009FE}"/>
                </c:ext>
              </c:extLst>
            </c:dLbl>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Current Assets</c:v>
                </c:pt>
                <c:pt idx="1">
                  <c:v>Non-current assets</c:v>
                </c:pt>
                <c:pt idx="2">
                  <c:v>Current liabilities</c:v>
                </c:pt>
                <c:pt idx="3">
                  <c:v>Non-current liabilities</c:v>
                </c:pt>
              </c:strCache>
            </c:strRef>
          </c:cat>
          <c:val>
            <c:numRef>
              <c:f>Sheet1!$B$2:$B$5</c:f>
              <c:numCache>
                <c:formatCode>_ [$R-1C09]\ * #,##0_ ;_ [$R-1C09]\ * \-#,##0_ ;_ [$R-1C09]\ * "-"_ ;_ @_ </c:formatCode>
                <c:ptCount val="4"/>
                <c:pt idx="0">
                  <c:v>372839</c:v>
                </c:pt>
                <c:pt idx="1">
                  <c:v>125365</c:v>
                </c:pt>
                <c:pt idx="2">
                  <c:v>258477</c:v>
                </c:pt>
                <c:pt idx="3">
                  <c:v>1720315</c:v>
                </c:pt>
              </c:numCache>
            </c:numRef>
          </c:val>
          <c:extLst>
            <c:ext xmlns:c16="http://schemas.microsoft.com/office/drawing/2014/chart" uri="{C3380CC4-5D6E-409C-BE32-E72D297353CC}">
              <c16:uniqueId val="{0000000C-8458-4FC8-822C-1E5CA87009FE}"/>
            </c:ext>
          </c:extLst>
        </c:ser>
        <c:dLbls>
          <c:dLblPos val="inEnd"/>
          <c:showLegendKey val="0"/>
          <c:showVal val="1"/>
          <c:showCatName val="0"/>
          <c:showSerName val="0"/>
          <c:showPercent val="0"/>
          <c:showBubbleSize val="0"/>
          <c:showLeaderLines val="1"/>
        </c:dLbls>
        <c:extLst/>
      </c:pie3DChart>
      <c:spPr>
        <a:noFill/>
        <a:ln>
          <a:noFill/>
        </a:ln>
        <a:effectLst/>
      </c:spPr>
    </c:plotArea>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0.02512</cdr:x>
      <cdr:y>0</cdr:y>
    </cdr:from>
    <cdr:to>
      <cdr:x>0.55742</cdr:x>
      <cdr:y>0.10723</cdr:y>
    </cdr:to>
    <cdr:sp macro="" textlink="">
      <cdr:nvSpPr>
        <cdr:cNvPr id="4" name="TextBox 3"/>
        <cdr:cNvSpPr txBox="1"/>
      </cdr:nvSpPr>
      <cdr:spPr>
        <a:xfrm xmlns:a="http://schemas.openxmlformats.org/drawingml/2006/main">
          <a:off x="117114" y="0"/>
          <a:ext cx="2481943" cy="2932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rgbClr val="C00000"/>
              </a:solidFill>
              <a:latin typeface="Arial" panose="020B0604020202020204" pitchFamily="34" charset="0"/>
              <a:cs typeface="Arial" panose="020B0604020202020204" pitchFamily="34" charset="0"/>
            </a:rPr>
            <a:t>Excluding PARMED</a:t>
          </a:r>
          <a:endParaRPr lang="en-US" sz="1800" b="1" dirty="0">
            <a:solidFill>
              <a:srgbClr val="C00000"/>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0.54766</cdr:x>
      <cdr:y>0.13399</cdr:y>
    </cdr:to>
    <cdr:sp macro="" textlink="">
      <cdr:nvSpPr>
        <cdr:cNvPr id="2" name="TextBox 7"/>
        <cdr:cNvSpPr txBox="1"/>
      </cdr:nvSpPr>
      <cdr:spPr>
        <a:xfrm xmlns:a="http://schemas.openxmlformats.org/drawingml/2006/main">
          <a:off x="0" y="0"/>
          <a:ext cx="255353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rgbClr val="C00000"/>
              </a:solidFill>
              <a:latin typeface="Arial" panose="020B0604020202020204" pitchFamily="34" charset="0"/>
              <a:cs typeface="Arial" panose="020B0604020202020204" pitchFamily="34" charset="0"/>
            </a:rPr>
            <a:t>Including PARMED</a:t>
          </a:r>
          <a:endParaRPr lang="en-US" b="1" dirty="0">
            <a:solidFill>
              <a:srgbClr val="C00000"/>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4D1E32DB-A352-4336-9BF5-B8C524A0D484}" type="datetimeFigureOut">
              <a:rPr lang="en-ZA" smtClean="0"/>
              <a:t>2021/10/29</a:t>
            </a:fld>
            <a:endParaRPr lang="en-ZA" dirty="0"/>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B4F8E6C4-4D57-4FE0-AD55-51C2D584C7C0}" type="slidenum">
              <a:rPr lang="en-ZA" smtClean="0"/>
              <a:t>‹#›</a:t>
            </a:fld>
            <a:endParaRPr lang="en-ZA" dirty="0"/>
          </a:p>
        </p:txBody>
      </p:sp>
    </p:spTree>
    <p:extLst>
      <p:ext uri="{BB962C8B-B14F-4D97-AF65-F5344CB8AC3E}">
        <p14:creationId xmlns:p14="http://schemas.microsoft.com/office/powerpoint/2010/main" val="269964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52DC0-1B3D-4D77-A669-B85AE2CB632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24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BFD27-278A-42C4-92FB-33E536F9550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72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BFD27-278A-42C4-92FB-33E536F9550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55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52DC0-1B3D-4D77-A669-B85AE2CB632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86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52DC0-1B3D-4D77-A669-B85AE2CB632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05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52DC0-1B3D-4D77-A669-B85AE2CB632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29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BFD27-278A-42C4-92FB-33E536F9550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80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BFD27-278A-42C4-92FB-33E536F9550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05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BFD27-278A-42C4-92FB-33E536F9550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374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BFD27-278A-42C4-92FB-33E536F9550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72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BFD27-278A-42C4-92FB-33E536F9550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88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FEE12A-6879-4179-977E-BCAD2048F401}" type="datetime1">
              <a:rPr lang="en-US" smtClean="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B91D83-34EB-A744-81D0-D8E8519C4AE3}" type="slidenum">
              <a:rPr lang="en-US" smtClean="0"/>
              <a:t>‹#›</a:t>
            </a:fld>
            <a:endParaRPr lang="en-US" dirty="0"/>
          </a:p>
        </p:txBody>
      </p:sp>
    </p:spTree>
    <p:extLst>
      <p:ext uri="{BB962C8B-B14F-4D97-AF65-F5344CB8AC3E}">
        <p14:creationId xmlns:p14="http://schemas.microsoft.com/office/powerpoint/2010/main" val="15138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2BA1F-70AC-469E-BC0F-FF3134F3DD0B}" type="datetime1">
              <a:rPr lang="en-US" smtClean="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B91D83-34EB-A744-81D0-D8E8519C4AE3}" type="slidenum">
              <a:rPr lang="en-US" smtClean="0"/>
              <a:t>‹#›</a:t>
            </a:fld>
            <a:endParaRPr lang="en-US" dirty="0"/>
          </a:p>
        </p:txBody>
      </p:sp>
    </p:spTree>
    <p:extLst>
      <p:ext uri="{BB962C8B-B14F-4D97-AF65-F5344CB8AC3E}">
        <p14:creationId xmlns:p14="http://schemas.microsoft.com/office/powerpoint/2010/main" val="3773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49144-A8C2-4748-B8C9-BD826CF938C7}" type="datetime1">
              <a:rPr lang="en-US" smtClean="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B91D83-34EB-A744-81D0-D8E8519C4AE3}" type="slidenum">
              <a:rPr lang="en-US" smtClean="0"/>
              <a:t>‹#›</a:t>
            </a:fld>
            <a:endParaRPr lang="en-US" dirty="0"/>
          </a:p>
        </p:txBody>
      </p:sp>
    </p:spTree>
    <p:extLst>
      <p:ext uri="{BB962C8B-B14F-4D97-AF65-F5344CB8AC3E}">
        <p14:creationId xmlns:p14="http://schemas.microsoft.com/office/powerpoint/2010/main" val="64666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13450E-3DCC-4231-8F92-73C4141F8539}" type="datetime1">
              <a:rPr lang="en-US" smtClean="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B91D83-34EB-A744-81D0-D8E8519C4AE3}" type="slidenum">
              <a:rPr lang="en-US" smtClean="0"/>
              <a:t>‹#›</a:t>
            </a:fld>
            <a:endParaRPr lang="en-US" dirty="0"/>
          </a:p>
        </p:txBody>
      </p:sp>
    </p:spTree>
    <p:extLst>
      <p:ext uri="{BB962C8B-B14F-4D97-AF65-F5344CB8AC3E}">
        <p14:creationId xmlns:p14="http://schemas.microsoft.com/office/powerpoint/2010/main" val="177441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1B857-2608-4052-A2B2-2FAF31EBB29E}" type="datetime1">
              <a:rPr lang="en-US" smtClean="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B91D83-34EB-A744-81D0-D8E8519C4AE3}" type="slidenum">
              <a:rPr lang="en-US" smtClean="0"/>
              <a:t>‹#›</a:t>
            </a:fld>
            <a:endParaRPr lang="en-US" dirty="0"/>
          </a:p>
        </p:txBody>
      </p:sp>
    </p:spTree>
    <p:extLst>
      <p:ext uri="{BB962C8B-B14F-4D97-AF65-F5344CB8AC3E}">
        <p14:creationId xmlns:p14="http://schemas.microsoft.com/office/powerpoint/2010/main" val="56158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E41EF6-4648-4533-B7A8-299DC3F20764}" type="datetime1">
              <a:rPr lang="en-US" smtClean="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B91D83-34EB-A744-81D0-D8E8519C4AE3}" type="slidenum">
              <a:rPr lang="en-US" smtClean="0"/>
              <a:t>‹#›</a:t>
            </a:fld>
            <a:endParaRPr lang="en-US" dirty="0"/>
          </a:p>
        </p:txBody>
      </p:sp>
    </p:spTree>
    <p:extLst>
      <p:ext uri="{BB962C8B-B14F-4D97-AF65-F5344CB8AC3E}">
        <p14:creationId xmlns:p14="http://schemas.microsoft.com/office/powerpoint/2010/main" val="35782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761AC2-D4EE-427A-A93E-89FB6050D93A}" type="datetime1">
              <a:rPr lang="en-US" smtClean="0"/>
              <a:t>10/29/2021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B91D83-34EB-A744-81D0-D8E8519C4AE3}" type="slidenum">
              <a:rPr lang="en-US" smtClean="0"/>
              <a:t>‹#›</a:t>
            </a:fld>
            <a:endParaRPr lang="en-US" dirty="0"/>
          </a:p>
        </p:txBody>
      </p:sp>
    </p:spTree>
    <p:extLst>
      <p:ext uri="{BB962C8B-B14F-4D97-AF65-F5344CB8AC3E}">
        <p14:creationId xmlns:p14="http://schemas.microsoft.com/office/powerpoint/2010/main" val="105432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33193C-69AF-438E-B7AA-9B973A41DAA1}" type="datetime1">
              <a:rPr lang="en-US" smtClean="0"/>
              <a:t>10/29/2021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B91D83-34EB-A744-81D0-D8E8519C4AE3}" type="slidenum">
              <a:rPr lang="en-US" smtClean="0"/>
              <a:t>‹#›</a:t>
            </a:fld>
            <a:endParaRPr lang="en-US" dirty="0"/>
          </a:p>
        </p:txBody>
      </p:sp>
    </p:spTree>
    <p:extLst>
      <p:ext uri="{BB962C8B-B14F-4D97-AF65-F5344CB8AC3E}">
        <p14:creationId xmlns:p14="http://schemas.microsoft.com/office/powerpoint/2010/main" val="121704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3B8EF-E9B2-4D1D-A1CC-CC743C9D8185}" type="datetime1">
              <a:rPr lang="en-US" smtClean="0"/>
              <a:t>10/29/2021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B91D83-34EB-A744-81D0-D8E8519C4AE3}" type="slidenum">
              <a:rPr lang="en-US" smtClean="0"/>
              <a:t>‹#›</a:t>
            </a:fld>
            <a:endParaRPr lang="en-US" dirty="0"/>
          </a:p>
        </p:txBody>
      </p:sp>
    </p:spTree>
    <p:extLst>
      <p:ext uri="{BB962C8B-B14F-4D97-AF65-F5344CB8AC3E}">
        <p14:creationId xmlns:p14="http://schemas.microsoft.com/office/powerpoint/2010/main" val="2297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C12BF8-DDA0-41D2-B335-992134912A30}" type="datetime1">
              <a:rPr lang="en-US" smtClean="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B91D83-34EB-A744-81D0-D8E8519C4AE3}" type="slidenum">
              <a:rPr lang="en-US" smtClean="0"/>
              <a:t>‹#›</a:t>
            </a:fld>
            <a:endParaRPr lang="en-US" dirty="0"/>
          </a:p>
        </p:txBody>
      </p:sp>
    </p:spTree>
    <p:extLst>
      <p:ext uri="{BB962C8B-B14F-4D97-AF65-F5344CB8AC3E}">
        <p14:creationId xmlns:p14="http://schemas.microsoft.com/office/powerpoint/2010/main" val="167600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2E3B3-14F5-4B6D-85B8-7317F75F2C5F}" type="datetime1">
              <a:rPr lang="en-US" smtClean="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B91D83-34EB-A744-81D0-D8E8519C4AE3}" type="slidenum">
              <a:rPr lang="en-US" smtClean="0"/>
              <a:t>‹#›</a:t>
            </a:fld>
            <a:endParaRPr lang="en-US" dirty="0"/>
          </a:p>
        </p:txBody>
      </p:sp>
    </p:spTree>
    <p:extLst>
      <p:ext uri="{BB962C8B-B14F-4D97-AF65-F5344CB8AC3E}">
        <p14:creationId xmlns:p14="http://schemas.microsoft.com/office/powerpoint/2010/main" val="11359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51117-1231-4745-8C98-F9797B582D02}" type="datetime1">
              <a:rPr lang="en-US" smtClean="0"/>
              <a:t>10/29/2021</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91D83-34EB-A744-81D0-D8E8519C4AE3}" type="slidenum">
              <a:rPr lang="en-US" smtClean="0"/>
              <a:t>‹#›</a:t>
            </a:fld>
            <a:endParaRPr lang="en-US" dirty="0"/>
          </a:p>
        </p:txBody>
      </p:sp>
    </p:spTree>
    <p:extLst>
      <p:ext uri="{BB962C8B-B14F-4D97-AF65-F5344CB8AC3E}">
        <p14:creationId xmlns:p14="http://schemas.microsoft.com/office/powerpoint/2010/main" val="709150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08914"/>
            <a:ext cx="9905999" cy="849086"/>
          </a:xfrm>
        </p:spPr>
        <p:txBody>
          <a:bodyPr>
            <a:noAutofit/>
          </a:bodyPr>
          <a:lstStyle/>
          <a:p>
            <a:r>
              <a:rPr lang="en-ZA" b="1" dirty="0" smtClean="0"/>
              <a:t>Presentation on 2020/2021 Annual Performance Report </a:t>
            </a:r>
          </a:p>
          <a:p>
            <a:r>
              <a:rPr lang="en-ZA" b="1" dirty="0" smtClean="0"/>
              <a:t>Joint Standing Committee on Financial Management of Parliament </a:t>
            </a:r>
          </a:p>
          <a:p>
            <a:endParaRPr lang="en-US" sz="2000" b="1" dirty="0">
              <a:solidFill>
                <a:schemeClr val="bg2">
                  <a:lumMod val="10000"/>
                </a:schemeClr>
              </a:solidFill>
            </a:endParaRPr>
          </a:p>
        </p:txBody>
      </p:sp>
    </p:spTree>
    <p:extLst>
      <p:ext uri="{BB962C8B-B14F-4D97-AF65-F5344CB8AC3E}">
        <p14:creationId xmlns:p14="http://schemas.microsoft.com/office/powerpoint/2010/main" val="3650426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883" y="1159203"/>
            <a:ext cx="9785173" cy="5632311"/>
          </a:xfrm>
          <a:prstGeom prst="rect">
            <a:avLst/>
          </a:prstGeom>
          <a:noFill/>
          <a:ln>
            <a:solidFill>
              <a:schemeClr val="bg1">
                <a:lumMod val="50000"/>
              </a:schemeClr>
            </a:solidFill>
          </a:ln>
        </p:spPr>
        <p:txBody>
          <a:bodyPr wrap="square">
            <a:spAutoFit/>
          </a:bodyPr>
          <a:lstStyle/>
          <a:p>
            <a:pPr marL="285750" marR="0" lvl="0" indent="-285750" algn="just" defTabSz="914400" rtl="0" eaLnBrk="1" fontAlgn="auto" latinLnBrk="0" hangingPunct="1">
              <a:spcBef>
                <a:spcPts val="0"/>
              </a:spcBef>
              <a:buClrTx/>
              <a:buSzTx/>
              <a:buFont typeface="Arial" panose="020B0604020202020204" pitchFamily="34" charset="0"/>
              <a:buChar char="•"/>
              <a:tabLst>
                <a:tab pos="1160780" algn="l"/>
              </a:tabLst>
              <a:defRPr/>
            </a:pPr>
            <a:r>
              <a:rPr lang="en-ZA" sz="2400" dirty="0" smtClean="0">
                <a:solidFill>
                  <a:prstClr val="black"/>
                </a:solidFill>
                <a:latin typeface="Calibri" panose="020F0502020204030204"/>
              </a:rPr>
              <a:t>Executive Authority timeously signing off on monthly financial statements, quarterly performance reports, mid-year reports and annual reports for tabling as per the FMPPLA.</a:t>
            </a:r>
            <a:endParaRPr kumimoji="0" lang="en-ZA" sz="2400" b="0" i="0" u="none" strike="noStrike" kern="1200" cap="none" spc="0" normalizeH="0" noProof="0" dirty="0" smtClean="0">
              <a:ln>
                <a:noFill/>
              </a:ln>
              <a:solidFill>
                <a:prstClr val="black"/>
              </a:solidFill>
              <a:effectLst/>
              <a:uLnTx/>
              <a:uFillTx/>
              <a:latin typeface="Calibri" panose="020F0502020204030204"/>
            </a:endParaRPr>
          </a:p>
          <a:p>
            <a:pPr marL="285750" marR="0" lvl="0" indent="-285750" algn="just" defTabSz="914400" rtl="0" eaLnBrk="1" fontAlgn="auto" latinLnBrk="0" hangingPunct="1">
              <a:spcBef>
                <a:spcPts val="0"/>
              </a:spcBef>
              <a:buClrTx/>
              <a:buSzTx/>
              <a:buFont typeface="Arial" panose="020B0604020202020204" pitchFamily="34" charset="0"/>
              <a:buChar char="•"/>
              <a:tabLst>
                <a:tab pos="1160780" algn="l"/>
              </a:tabLst>
              <a:defRPr/>
            </a:pPr>
            <a:r>
              <a:rPr lang="en-ZA" sz="2400" dirty="0" smtClean="0">
                <a:solidFill>
                  <a:prstClr val="black"/>
                </a:solidFill>
                <a:latin typeface="Calibri" panose="020F0502020204030204"/>
              </a:rPr>
              <a:t>Financial and performance reports presented on a quarterly basis to Parliament’s Audit Committee.</a:t>
            </a:r>
          </a:p>
          <a:p>
            <a:pPr marL="285750" marR="0" lvl="0" indent="-285750" algn="just" defTabSz="914400" rtl="0" eaLnBrk="1" fontAlgn="auto" latinLnBrk="0" hangingPunct="1">
              <a:spcBef>
                <a:spcPts val="0"/>
              </a:spcBef>
              <a:buClrTx/>
              <a:buSzTx/>
              <a:buFont typeface="Arial" panose="020B0604020202020204" pitchFamily="34" charset="0"/>
              <a:buChar char="•"/>
              <a:tabLst>
                <a:tab pos="1160780" algn="l"/>
              </a:tabLst>
              <a:defRPr/>
            </a:pPr>
            <a:r>
              <a:rPr lang="en-ZA" sz="2400" dirty="0" smtClean="0">
                <a:solidFill>
                  <a:prstClr val="black"/>
                </a:solidFill>
                <a:latin typeface="Calibri" panose="020F0502020204030204"/>
              </a:rPr>
              <a:t>Internal Audit and Audit Task Team audit the evidence required for performance information and predetermined objectives in preparation for the AG audit.</a:t>
            </a:r>
          </a:p>
          <a:p>
            <a:pPr marL="285750" marR="0" lvl="0" indent="-285750" algn="just" defTabSz="914400" rtl="0" eaLnBrk="1" fontAlgn="auto" latinLnBrk="0" hangingPunct="1">
              <a:spcBef>
                <a:spcPts val="0"/>
              </a:spcBef>
              <a:buClrTx/>
              <a:buSzTx/>
              <a:buFont typeface="Arial" panose="020B0604020202020204" pitchFamily="34" charset="0"/>
              <a:buChar char="•"/>
              <a:tabLst>
                <a:tab pos="1160780" algn="l"/>
              </a:tabLst>
              <a:defRPr/>
            </a:pPr>
            <a:r>
              <a:rPr lang="en-ZA" sz="2400" dirty="0" smtClean="0">
                <a:solidFill>
                  <a:prstClr val="black"/>
                </a:solidFill>
                <a:latin typeface="Calibri" panose="020F0502020204030204"/>
              </a:rPr>
              <a:t>Verification of performance information by Management </a:t>
            </a:r>
          </a:p>
          <a:p>
            <a:pPr marL="285750" marR="0" lvl="0" indent="-285750" algn="just" defTabSz="914400" rtl="0" eaLnBrk="1" fontAlgn="auto" latinLnBrk="0" hangingPunct="1">
              <a:spcBef>
                <a:spcPts val="0"/>
              </a:spcBef>
              <a:buClrTx/>
              <a:buSzTx/>
              <a:buFont typeface="Arial" panose="020B0604020202020204" pitchFamily="34" charset="0"/>
              <a:buChar char="•"/>
              <a:tabLst>
                <a:tab pos="1160780" algn="l"/>
              </a:tabLst>
              <a:defRPr/>
            </a:pPr>
            <a:r>
              <a:rPr lang="en-ZA" sz="2400" dirty="0" smtClean="0">
                <a:solidFill>
                  <a:prstClr val="black"/>
                </a:solidFill>
                <a:latin typeface="Calibri" panose="020F0502020204030204"/>
              </a:rPr>
              <a:t>Year-on-year improvement is achieved through scrutiny and implementation of audit action plans to improve and maintain the status of internal controls.</a:t>
            </a:r>
          </a:p>
          <a:p>
            <a:pPr marL="285750" marR="0" lvl="0" indent="-285750" algn="just" defTabSz="914400" rtl="0" eaLnBrk="1" fontAlgn="auto" latinLnBrk="0" hangingPunct="1">
              <a:spcBef>
                <a:spcPts val="0"/>
              </a:spcBef>
              <a:buClrTx/>
              <a:buSzTx/>
              <a:buFont typeface="Arial" panose="020B0604020202020204" pitchFamily="34" charset="0"/>
              <a:buChar char="•"/>
              <a:tabLst>
                <a:tab pos="1160780" algn="l"/>
              </a:tabLst>
              <a:defRPr/>
            </a:pPr>
            <a:r>
              <a:rPr lang="en-ZA" sz="2400" dirty="0" smtClean="0">
                <a:solidFill>
                  <a:prstClr val="black"/>
                </a:solidFill>
                <a:latin typeface="Calibri" panose="020F0502020204030204"/>
              </a:rPr>
              <a:t>All of the above have contributed to the 7</a:t>
            </a:r>
            <a:r>
              <a:rPr lang="en-ZA" sz="2400" baseline="30000" dirty="0" smtClean="0">
                <a:solidFill>
                  <a:prstClr val="black"/>
                </a:solidFill>
                <a:latin typeface="Calibri" panose="020F0502020204030204"/>
              </a:rPr>
              <a:t>th</a:t>
            </a:r>
            <a:r>
              <a:rPr lang="en-ZA" sz="2400" dirty="0" smtClean="0">
                <a:solidFill>
                  <a:prstClr val="black"/>
                </a:solidFill>
                <a:latin typeface="Calibri" panose="020F0502020204030204"/>
              </a:rPr>
              <a:t> consecutive clean audit outcome.</a:t>
            </a:r>
          </a:p>
          <a:p>
            <a:pPr marL="285750" marR="0" lvl="0" indent="-285750" algn="just" defTabSz="914400" rtl="0" eaLnBrk="1" fontAlgn="auto" latinLnBrk="0" hangingPunct="1">
              <a:spcBef>
                <a:spcPts val="0"/>
              </a:spcBef>
              <a:buClrTx/>
              <a:buSzTx/>
              <a:buFont typeface="Arial" panose="020B0604020202020204" pitchFamily="34" charset="0"/>
              <a:buChar char="•"/>
              <a:tabLst>
                <a:tab pos="1160780" algn="l"/>
              </a:tabLst>
              <a:defRPr/>
            </a:pPr>
            <a:endParaRPr lang="en-ZA" sz="2400" dirty="0" smtClean="0">
              <a:solidFill>
                <a:prstClr val="black"/>
              </a:solidFill>
              <a:latin typeface="Calibri" panose="020F0502020204030204"/>
            </a:endParaRPr>
          </a:p>
        </p:txBody>
      </p:sp>
      <p:sp>
        <p:nvSpPr>
          <p:cNvPr id="8" name="TextBox 7"/>
          <p:cNvSpPr txBox="1"/>
          <p:nvPr/>
        </p:nvSpPr>
        <p:spPr>
          <a:xfrm>
            <a:off x="231494" y="291774"/>
            <a:ext cx="8970380" cy="523220"/>
          </a:xfrm>
          <a:prstGeom prst="rect">
            <a:avLst/>
          </a:prstGeom>
          <a:noFill/>
        </p:spPr>
        <p:txBody>
          <a:bodyPr wrap="square" rtlCol="0">
            <a:spAutoFit/>
          </a:bodyPr>
          <a:lstStyle/>
          <a:p>
            <a:pPr algn="ctr"/>
            <a:r>
              <a:rPr lang="en-ZA" sz="2800" b="1" dirty="0" smtClean="0"/>
              <a:t>Governance and Internal Controls</a:t>
            </a:r>
            <a:endParaRPr lang="en-US" sz="2800" b="1" dirty="0"/>
          </a:p>
        </p:txBody>
      </p:sp>
      <p:sp>
        <p:nvSpPr>
          <p:cNvPr id="4" name="Slide Number Placeholder 3"/>
          <p:cNvSpPr>
            <a:spLocks noGrp="1"/>
          </p:cNvSpPr>
          <p:nvPr>
            <p:ph type="sldNum" sz="quarter" idx="12"/>
          </p:nvPr>
        </p:nvSpPr>
        <p:spPr>
          <a:xfrm>
            <a:off x="9144000" y="6425849"/>
            <a:ext cx="634118" cy="365125"/>
          </a:xfrm>
        </p:spPr>
        <p:txBody>
          <a:bodyPr/>
          <a:lstStyle/>
          <a:p>
            <a:fld id="{EEB29583-44FC-AA46-9A7F-8FCB60537618}" type="slidenum">
              <a:rPr lang="en-US" b="1" smtClean="0"/>
              <a:pPr/>
              <a:t>10</a:t>
            </a:fld>
            <a:endParaRPr lang="en-US" b="1" dirty="0"/>
          </a:p>
        </p:txBody>
      </p:sp>
    </p:spTree>
    <p:extLst>
      <p:ext uri="{BB962C8B-B14F-4D97-AF65-F5344CB8AC3E}">
        <p14:creationId xmlns:p14="http://schemas.microsoft.com/office/powerpoint/2010/main" val="377485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69778" y="6379637"/>
            <a:ext cx="419630" cy="365125"/>
          </a:xfrm>
        </p:spPr>
        <p:txBody>
          <a:bodyPr/>
          <a:lstStyle/>
          <a:p>
            <a:fld id="{EEB29583-44FC-AA46-9A7F-8FCB60537618}" type="slidenum">
              <a:rPr lang="en-US" b="1" smtClean="0"/>
              <a:pPr/>
              <a:t>11</a:t>
            </a:fld>
            <a:endParaRPr lang="en-US" b="1" dirty="0"/>
          </a:p>
        </p:txBody>
      </p:sp>
      <p:sp>
        <p:nvSpPr>
          <p:cNvPr id="6" name="Title 1"/>
          <p:cNvSpPr txBox="1">
            <a:spLocks/>
          </p:cNvSpPr>
          <p:nvPr/>
        </p:nvSpPr>
        <p:spPr>
          <a:xfrm>
            <a:off x="481857" y="1405605"/>
            <a:ext cx="8995427" cy="449580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400" dirty="0" smtClean="0">
                <a:solidFill>
                  <a:schemeClr val="bg1">
                    <a:lumMod val="65000"/>
                  </a:schemeClr>
                </a:solidFill>
                <a:latin typeface="+mj-lt"/>
                <a:cs typeface="Arial" panose="020B0604020202020204" pitchFamily="34" charset="0"/>
              </a:rPr>
              <a:t>Part 3</a:t>
            </a:r>
            <a:r>
              <a:rPr lang="en-ZA" sz="3600" dirty="0" smtClean="0">
                <a:solidFill>
                  <a:schemeClr val="bg1">
                    <a:lumMod val="65000"/>
                  </a:schemeClr>
                </a:solidFill>
                <a:latin typeface="+mj-lt"/>
                <a:cs typeface="Arial" panose="020B0604020202020204" pitchFamily="34" charset="0"/>
              </a:rPr>
              <a:t/>
            </a:r>
            <a:br>
              <a:rPr lang="en-ZA" sz="3600" dirty="0" smtClean="0">
                <a:solidFill>
                  <a:schemeClr val="bg1">
                    <a:lumMod val="65000"/>
                  </a:schemeClr>
                </a:solidFill>
                <a:latin typeface="+mj-lt"/>
                <a:cs typeface="Arial" panose="020B0604020202020204" pitchFamily="34" charset="0"/>
              </a:rPr>
            </a:br>
            <a:r>
              <a:rPr lang="en-ZA" sz="4800" dirty="0" smtClean="0">
                <a:latin typeface="Arial" panose="020B0604020202020204" pitchFamily="34" charset="0"/>
                <a:cs typeface="Arial" panose="020B0604020202020204" pitchFamily="34" charset="0"/>
              </a:rPr>
              <a:t>Programme Performance </a:t>
            </a:r>
            <a:r>
              <a:rPr lang="en-ZA" sz="4800" dirty="0">
                <a:latin typeface="Arial" panose="020B0604020202020204" pitchFamily="34" charset="0"/>
                <a:cs typeface="Arial" panose="020B0604020202020204" pitchFamily="34" charset="0"/>
              </a:rPr>
              <a:t>I</a:t>
            </a:r>
            <a:r>
              <a:rPr lang="en-ZA" sz="4800" dirty="0" smtClean="0">
                <a:latin typeface="Arial" panose="020B0604020202020204" pitchFamily="34" charset="0"/>
                <a:cs typeface="Arial" panose="020B0604020202020204" pitchFamily="34" charset="0"/>
              </a:rPr>
              <a:t>nformation</a:t>
            </a:r>
            <a:endParaRPr lang="en-ZA"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057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1817"/>
            <a:ext cx="9906000" cy="633045"/>
          </a:xfrm>
        </p:spPr>
        <p:txBody>
          <a:bodyPr>
            <a:normAutofit/>
          </a:bodyPr>
          <a:lstStyle/>
          <a:p>
            <a:pPr algn="ctr"/>
            <a:r>
              <a:rPr lang="en-ZA" sz="3200" b="1" dirty="0" smtClean="0">
                <a:latin typeface="+mn-lt"/>
                <a:cs typeface="Arial" panose="020B0604020202020204" pitchFamily="34" charset="0"/>
              </a:rPr>
              <a:t>Overall Institutional performance</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26222" y="6456217"/>
            <a:ext cx="397052" cy="365125"/>
          </a:xfrm>
        </p:spPr>
        <p:txBody>
          <a:bodyPr/>
          <a:lstStyle/>
          <a:p>
            <a:fld id="{EEB29583-44FC-AA46-9A7F-8FCB60537618}" type="slidenum">
              <a:rPr lang="en-US" b="1" smtClean="0"/>
              <a:pPr/>
              <a:t>12</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852764638"/>
              </p:ext>
            </p:extLst>
          </p:nvPr>
        </p:nvGraphicFramePr>
        <p:xfrm>
          <a:off x="199463" y="5816683"/>
          <a:ext cx="9534822" cy="639534"/>
        </p:xfrm>
        <a:graphic>
          <a:graphicData uri="http://schemas.openxmlformats.org/drawingml/2006/table">
            <a:tbl>
              <a:tblPr firstRow="1" firstCol="1" bandRow="1"/>
              <a:tblGrid>
                <a:gridCol w="3069624">
                  <a:extLst>
                    <a:ext uri="{9D8B030D-6E8A-4147-A177-3AD203B41FA5}">
                      <a16:colId xmlns:a16="http://schemas.microsoft.com/office/drawing/2014/main" val="4036693137"/>
                    </a:ext>
                  </a:extLst>
                </a:gridCol>
                <a:gridCol w="3448280">
                  <a:extLst>
                    <a:ext uri="{9D8B030D-6E8A-4147-A177-3AD203B41FA5}">
                      <a16:colId xmlns:a16="http://schemas.microsoft.com/office/drawing/2014/main" val="3290885015"/>
                    </a:ext>
                  </a:extLst>
                </a:gridCol>
                <a:gridCol w="3016918">
                  <a:extLst>
                    <a:ext uri="{9D8B030D-6E8A-4147-A177-3AD203B41FA5}">
                      <a16:colId xmlns:a16="http://schemas.microsoft.com/office/drawing/2014/main" val="3626525517"/>
                    </a:ext>
                  </a:extLst>
                </a:gridCol>
              </a:tblGrid>
              <a:tr h="289670">
                <a:tc>
                  <a:txBody>
                    <a:bodyPr/>
                    <a:lstStyle/>
                    <a:p>
                      <a:pPr marL="457200" algn="ctr">
                        <a:lnSpc>
                          <a:spcPct val="107000"/>
                        </a:lnSpc>
                        <a:spcAft>
                          <a:spcPts val="0"/>
                        </a:spcAft>
                      </a:pPr>
                      <a:r>
                        <a:rPr lang="en-ZA" sz="1600" b="1" dirty="0">
                          <a:effectLst/>
                          <a:latin typeface="+mn-lt"/>
                          <a:ea typeface="Calibri" panose="020F0502020204030204" pitchFamily="34" charset="0"/>
                          <a:cs typeface="Arial" panose="020B0604020202020204" pitchFamily="34" charset="0"/>
                        </a:rPr>
                        <a:t>Total Indicators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457200" algn="ctr">
                        <a:lnSpc>
                          <a:spcPct val="107000"/>
                        </a:lnSpc>
                        <a:spcAft>
                          <a:spcPts val="0"/>
                        </a:spcAft>
                      </a:pPr>
                      <a:r>
                        <a:rPr lang="en-ZA" sz="1600" b="1" dirty="0">
                          <a:effectLst/>
                          <a:latin typeface="+mn-lt"/>
                          <a:ea typeface="Calibri" panose="020F0502020204030204" pitchFamily="34" charset="0"/>
                          <a:cs typeface="Arial" panose="020B0604020202020204" pitchFamily="34" charset="0"/>
                        </a:rPr>
                        <a:t>Targets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457200" algn="l">
                        <a:lnSpc>
                          <a:spcPct val="107000"/>
                        </a:lnSpc>
                        <a:spcAft>
                          <a:spcPts val="0"/>
                        </a:spcAft>
                      </a:pPr>
                      <a:r>
                        <a:rPr lang="en-ZA" sz="1600" b="1" dirty="0">
                          <a:effectLst/>
                          <a:latin typeface="+mn-lt"/>
                          <a:ea typeface="Calibri" panose="020F0502020204030204" pitchFamily="34" charset="0"/>
                          <a:cs typeface="Arial" panose="020B0604020202020204" pitchFamily="34" charset="0"/>
                        </a:rPr>
                        <a:t>Targets Not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274839575"/>
                  </a:ext>
                </a:extLst>
              </a:tr>
              <a:tr h="349864">
                <a:tc>
                  <a:txBody>
                    <a:bodyPr/>
                    <a:lstStyle/>
                    <a:p>
                      <a:pPr marL="457200" algn="ctr">
                        <a:lnSpc>
                          <a:spcPct val="107000"/>
                        </a:lnSpc>
                        <a:spcAft>
                          <a:spcPts val="0"/>
                        </a:spcAft>
                      </a:pPr>
                      <a:r>
                        <a:rPr lang="en-ZA" sz="1600" dirty="0" smtClean="0">
                          <a:effectLst/>
                          <a:latin typeface="+mn-lt"/>
                          <a:ea typeface="Calibri" panose="020F0502020204030204" pitchFamily="34" charset="0"/>
                          <a:cs typeface="Arial" panose="020B0604020202020204" pitchFamily="34" charset="0"/>
                        </a:rPr>
                        <a:t>14</a:t>
                      </a: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457200" algn="ctr">
                        <a:lnSpc>
                          <a:spcPct val="107000"/>
                        </a:lnSpc>
                        <a:spcAft>
                          <a:spcPts val="0"/>
                        </a:spcAft>
                      </a:pPr>
                      <a:r>
                        <a:rPr lang="en-ZA" sz="1600" dirty="0" smtClean="0">
                          <a:effectLst/>
                          <a:latin typeface="+mn-lt"/>
                          <a:ea typeface="Calibri" panose="020F0502020204030204" pitchFamily="34" charset="0"/>
                          <a:cs typeface="Arial" panose="020B0604020202020204" pitchFamily="34" charset="0"/>
                        </a:rPr>
                        <a:t>9</a:t>
                      </a: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457200" algn="ctr">
                        <a:lnSpc>
                          <a:spcPct val="107000"/>
                        </a:lnSpc>
                        <a:spcAft>
                          <a:spcPts val="0"/>
                        </a:spcAft>
                      </a:pPr>
                      <a:r>
                        <a:rPr lang="en-ZA" sz="1600" dirty="0" smtClean="0">
                          <a:effectLst/>
                          <a:latin typeface="+mn-lt"/>
                          <a:ea typeface="Calibri" panose="020F0502020204030204" pitchFamily="34" charset="0"/>
                          <a:cs typeface="Arial" panose="020B0604020202020204" pitchFamily="34" charset="0"/>
                        </a:rPr>
                        <a:t>5</a:t>
                      </a: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52262375"/>
                  </a:ext>
                </a:extLst>
              </a:tr>
            </a:tbl>
          </a:graphicData>
        </a:graphic>
      </p:graphicFrame>
      <p:sp>
        <p:nvSpPr>
          <p:cNvPr id="3" name="TextBox 2"/>
          <p:cNvSpPr txBox="1"/>
          <p:nvPr/>
        </p:nvSpPr>
        <p:spPr>
          <a:xfrm>
            <a:off x="5486401" y="1678007"/>
            <a:ext cx="3965496" cy="3416320"/>
          </a:xfrm>
          <a:prstGeom prst="rect">
            <a:avLst/>
          </a:prstGeom>
          <a:solidFill>
            <a:schemeClr val="accent4">
              <a:lumMod val="20000"/>
              <a:lumOff val="80000"/>
            </a:schemeClr>
          </a:solidFill>
          <a:ln>
            <a:solidFill>
              <a:schemeClr val="accent3"/>
            </a:solidFill>
          </a:ln>
        </p:spPr>
        <p:txBody>
          <a:bodyPr wrap="square" rtlCol="0">
            <a:spAutoFit/>
          </a:bodyPr>
          <a:lstStyle/>
          <a:p>
            <a:pPr marL="285750" indent="-285750">
              <a:buFont typeface="Arial" panose="020B0604020202020204" pitchFamily="34" charset="0"/>
              <a:buChar char="•"/>
            </a:pPr>
            <a:r>
              <a:rPr lang="en-ZA" sz="2400" dirty="0" smtClean="0"/>
              <a:t>There were 14 performance indicators in the 2020/2021 APP.</a:t>
            </a:r>
          </a:p>
          <a:p>
            <a:pPr marL="285750" indent="-285750">
              <a:buFont typeface="Arial" panose="020B0604020202020204" pitchFamily="34" charset="0"/>
              <a:buChar char="•"/>
            </a:pPr>
            <a:endParaRPr lang="en-ZA" sz="2400" dirty="0" smtClean="0"/>
          </a:p>
          <a:p>
            <a:pPr marL="285750" indent="-285750">
              <a:buFont typeface="Arial" panose="020B0604020202020204" pitchFamily="34" charset="0"/>
              <a:buChar char="•"/>
            </a:pPr>
            <a:r>
              <a:rPr lang="en-ZA" sz="2400" dirty="0" smtClean="0"/>
              <a:t>Of these, 9 indicators met or exceeded target.</a:t>
            </a:r>
          </a:p>
          <a:p>
            <a:pPr marL="285750" indent="-285750">
              <a:buFont typeface="Arial" panose="020B0604020202020204" pitchFamily="34" charset="0"/>
              <a:buChar char="•"/>
            </a:pPr>
            <a:endParaRPr lang="en-ZA" sz="2400" dirty="0" smtClean="0"/>
          </a:p>
          <a:p>
            <a:pPr marL="285750" indent="-285750">
              <a:buFont typeface="Arial" panose="020B0604020202020204" pitchFamily="34" charset="0"/>
              <a:buChar char="•"/>
            </a:pPr>
            <a:r>
              <a:rPr lang="en-ZA" sz="2400" dirty="0" smtClean="0"/>
              <a:t>5 indicators performed below the target level. </a:t>
            </a:r>
            <a:endParaRPr lang="en-US" dirty="0"/>
          </a:p>
        </p:txBody>
      </p:sp>
      <p:grpSp>
        <p:nvGrpSpPr>
          <p:cNvPr id="6" name="Group 2"/>
          <p:cNvGrpSpPr>
            <a:grpSpLocks/>
          </p:cNvGrpSpPr>
          <p:nvPr/>
        </p:nvGrpSpPr>
        <p:grpSpPr bwMode="auto">
          <a:xfrm>
            <a:off x="941161" y="1865813"/>
            <a:ext cx="3061970" cy="3061970"/>
            <a:chOff x="3492" y="373"/>
            <a:chExt cx="4822" cy="4822"/>
          </a:xfrm>
        </p:grpSpPr>
        <p:sp>
          <p:nvSpPr>
            <p:cNvPr id="7" name="Freeform 3"/>
            <p:cNvSpPr>
              <a:spLocks/>
            </p:cNvSpPr>
            <p:nvPr/>
          </p:nvSpPr>
          <p:spPr bwMode="auto">
            <a:xfrm>
              <a:off x="4018" y="373"/>
              <a:ext cx="4296" cy="4822"/>
            </a:xfrm>
            <a:custGeom>
              <a:avLst/>
              <a:gdLst>
                <a:gd name="T0" fmla="+- 0 6056 4018"/>
                <a:gd name="T1" fmla="*/ T0 w 4296"/>
                <a:gd name="T2" fmla="+- 0 1104 374"/>
                <a:gd name="T3" fmla="*/ 1104 h 4822"/>
                <a:gd name="T4" fmla="+- 0 6354 4018"/>
                <a:gd name="T5" fmla="*/ T4 w 4296"/>
                <a:gd name="T6" fmla="+- 0 1159 374"/>
                <a:gd name="T7" fmla="*/ 1159 h 4822"/>
                <a:gd name="T8" fmla="+- 0 6635 4018"/>
                <a:gd name="T9" fmla="*/ T8 w 4296"/>
                <a:gd name="T10" fmla="+- 0 1264 374"/>
                <a:gd name="T11" fmla="*/ 1264 h 4822"/>
                <a:gd name="T12" fmla="+- 0 6893 4018"/>
                <a:gd name="T13" fmla="*/ T12 w 4296"/>
                <a:gd name="T14" fmla="+- 0 1418 374"/>
                <a:gd name="T15" fmla="*/ 1418 h 4822"/>
                <a:gd name="T16" fmla="+- 0 7121 4018"/>
                <a:gd name="T17" fmla="*/ T16 w 4296"/>
                <a:gd name="T18" fmla="+- 0 1617 374"/>
                <a:gd name="T19" fmla="*/ 1617 h 4822"/>
                <a:gd name="T20" fmla="+- 0 7310 4018"/>
                <a:gd name="T21" fmla="*/ T20 w 4296"/>
                <a:gd name="T22" fmla="+- 0 1853 374"/>
                <a:gd name="T23" fmla="*/ 1853 h 4822"/>
                <a:gd name="T24" fmla="+- 0 7450 4018"/>
                <a:gd name="T25" fmla="*/ T24 w 4296"/>
                <a:gd name="T26" fmla="+- 0 2110 374"/>
                <a:gd name="T27" fmla="*/ 2110 h 4822"/>
                <a:gd name="T28" fmla="+- 0 7542 4018"/>
                <a:gd name="T29" fmla="*/ T28 w 4296"/>
                <a:gd name="T30" fmla="+- 0 2380 374"/>
                <a:gd name="T31" fmla="*/ 2380 h 4822"/>
                <a:gd name="T32" fmla="+- 0 7586 4018"/>
                <a:gd name="T33" fmla="*/ T32 w 4296"/>
                <a:gd name="T34" fmla="+- 0 2658 374"/>
                <a:gd name="T35" fmla="*/ 2658 h 4822"/>
                <a:gd name="T36" fmla="+- 0 7583 4018"/>
                <a:gd name="T37" fmla="*/ T36 w 4296"/>
                <a:gd name="T38" fmla="+- 0 2939 374"/>
                <a:gd name="T39" fmla="*/ 2939 h 4822"/>
                <a:gd name="T40" fmla="+- 0 7535 4018"/>
                <a:gd name="T41" fmla="*/ T40 w 4296"/>
                <a:gd name="T42" fmla="+- 0 3214 374"/>
                <a:gd name="T43" fmla="*/ 3214 h 4822"/>
                <a:gd name="T44" fmla="+- 0 7441 4018"/>
                <a:gd name="T45" fmla="*/ T44 w 4296"/>
                <a:gd name="T46" fmla="+- 0 3479 374"/>
                <a:gd name="T47" fmla="*/ 3479 h 4822"/>
                <a:gd name="T48" fmla="+- 0 7303 4018"/>
                <a:gd name="T49" fmla="*/ T48 w 4296"/>
                <a:gd name="T50" fmla="+- 0 3728 374"/>
                <a:gd name="T51" fmla="*/ 3728 h 4822"/>
                <a:gd name="T52" fmla="+- 0 7120 4018"/>
                <a:gd name="T53" fmla="*/ T52 w 4296"/>
                <a:gd name="T54" fmla="+- 0 3953 374"/>
                <a:gd name="T55" fmla="*/ 3953 h 4822"/>
                <a:gd name="T56" fmla="+- 0 6895 4018"/>
                <a:gd name="T57" fmla="*/ T56 w 4296"/>
                <a:gd name="T58" fmla="+- 0 4149 374"/>
                <a:gd name="T59" fmla="*/ 4149 h 4822"/>
                <a:gd name="T60" fmla="+- 0 6643 4018"/>
                <a:gd name="T61" fmla="*/ T60 w 4296"/>
                <a:gd name="T62" fmla="+- 0 4301 374"/>
                <a:gd name="T63" fmla="*/ 4301 h 4822"/>
                <a:gd name="T64" fmla="+- 0 6376 4018"/>
                <a:gd name="T65" fmla="*/ T64 w 4296"/>
                <a:gd name="T66" fmla="+- 0 4405 374"/>
                <a:gd name="T67" fmla="*/ 4405 h 4822"/>
                <a:gd name="T68" fmla="+- 0 6099 4018"/>
                <a:gd name="T69" fmla="*/ T68 w 4296"/>
                <a:gd name="T70" fmla="+- 0 4461 374"/>
                <a:gd name="T71" fmla="*/ 4461 h 4822"/>
                <a:gd name="T72" fmla="+- 0 5819 4018"/>
                <a:gd name="T73" fmla="*/ T72 w 4296"/>
                <a:gd name="T74" fmla="+- 0 4470 374"/>
                <a:gd name="T75" fmla="*/ 4470 h 4822"/>
                <a:gd name="T76" fmla="+- 0 5541 4018"/>
                <a:gd name="T77" fmla="*/ T76 w 4296"/>
                <a:gd name="T78" fmla="+- 0 4433 374"/>
                <a:gd name="T79" fmla="*/ 4433 h 4822"/>
                <a:gd name="T80" fmla="+- 0 5273 4018"/>
                <a:gd name="T81" fmla="*/ T80 w 4296"/>
                <a:gd name="T82" fmla="+- 0 4350 374"/>
                <a:gd name="T83" fmla="*/ 4350 h 4822"/>
                <a:gd name="T84" fmla="+- 0 5020 4018"/>
                <a:gd name="T85" fmla="*/ T84 w 4296"/>
                <a:gd name="T86" fmla="+- 0 4223 374"/>
                <a:gd name="T87" fmla="*/ 4223 h 4822"/>
                <a:gd name="T88" fmla="+- 0 4788 4018"/>
                <a:gd name="T89" fmla="*/ T88 w 4296"/>
                <a:gd name="T90" fmla="+- 0 4051 374"/>
                <a:gd name="T91" fmla="*/ 4051 h 4822"/>
                <a:gd name="T92" fmla="+- 0 4584 4018"/>
                <a:gd name="T93" fmla="*/ T92 w 4296"/>
                <a:gd name="T94" fmla="+- 0 3837 374"/>
                <a:gd name="T95" fmla="*/ 3837 h 4822"/>
                <a:gd name="T96" fmla="+- 0 4173 4018"/>
                <a:gd name="T97" fmla="*/ T96 w 4296"/>
                <a:gd name="T98" fmla="+- 0 4463 374"/>
                <a:gd name="T99" fmla="*/ 4463 h 4822"/>
                <a:gd name="T100" fmla="+- 0 4402 4018"/>
                <a:gd name="T101" fmla="*/ T100 w 4296"/>
                <a:gd name="T102" fmla="+- 0 4671 374"/>
                <a:gd name="T103" fmla="*/ 4671 h 4822"/>
                <a:gd name="T104" fmla="+- 0 4655 4018"/>
                <a:gd name="T105" fmla="*/ T104 w 4296"/>
                <a:gd name="T106" fmla="+- 0 4847 374"/>
                <a:gd name="T107" fmla="*/ 4847 h 4822"/>
                <a:gd name="T108" fmla="+- 0 4927 4018"/>
                <a:gd name="T109" fmla="*/ T108 w 4296"/>
                <a:gd name="T110" fmla="+- 0 4989 374"/>
                <a:gd name="T111" fmla="*/ 4989 h 4822"/>
                <a:gd name="T112" fmla="+- 0 5214 4018"/>
                <a:gd name="T113" fmla="*/ T112 w 4296"/>
                <a:gd name="T114" fmla="+- 0 5095 374"/>
                <a:gd name="T115" fmla="*/ 5095 h 4822"/>
                <a:gd name="T116" fmla="+- 0 5515 4018"/>
                <a:gd name="T117" fmla="*/ T116 w 4296"/>
                <a:gd name="T118" fmla="+- 0 5164 374"/>
                <a:gd name="T119" fmla="*/ 5164 h 4822"/>
                <a:gd name="T120" fmla="+- 0 5824 4018"/>
                <a:gd name="T121" fmla="*/ T120 w 4296"/>
                <a:gd name="T122" fmla="+- 0 5194 374"/>
                <a:gd name="T123" fmla="*/ 5194 h 4822"/>
                <a:gd name="T124" fmla="+- 0 6131 4018"/>
                <a:gd name="T125" fmla="*/ T124 w 4296"/>
                <a:gd name="T126" fmla="+- 0 5185 374"/>
                <a:gd name="T127" fmla="*/ 5185 h 4822"/>
                <a:gd name="T128" fmla="+- 0 6425 4018"/>
                <a:gd name="T129" fmla="*/ T128 w 4296"/>
                <a:gd name="T130" fmla="+- 0 5139 374"/>
                <a:gd name="T131" fmla="*/ 5139 h 4822"/>
                <a:gd name="T132" fmla="+- 0 6706 4018"/>
                <a:gd name="T133" fmla="*/ T132 w 4296"/>
                <a:gd name="T134" fmla="+- 0 5058 374"/>
                <a:gd name="T135" fmla="*/ 5058 h 4822"/>
                <a:gd name="T136" fmla="+- 0 6972 4018"/>
                <a:gd name="T137" fmla="*/ T136 w 4296"/>
                <a:gd name="T138" fmla="+- 0 4946 374"/>
                <a:gd name="T139" fmla="*/ 4946 h 4822"/>
                <a:gd name="T140" fmla="+- 0 7221 4018"/>
                <a:gd name="T141" fmla="*/ T140 w 4296"/>
                <a:gd name="T142" fmla="+- 0 4803 374"/>
                <a:gd name="T143" fmla="*/ 4803 h 4822"/>
                <a:gd name="T144" fmla="+- 0 7450 4018"/>
                <a:gd name="T145" fmla="*/ T144 w 4296"/>
                <a:gd name="T146" fmla="+- 0 4633 374"/>
                <a:gd name="T147" fmla="*/ 4633 h 4822"/>
                <a:gd name="T148" fmla="+- 0 7657 4018"/>
                <a:gd name="T149" fmla="*/ T148 w 4296"/>
                <a:gd name="T150" fmla="+- 0 4438 374"/>
                <a:gd name="T151" fmla="*/ 4438 h 4822"/>
                <a:gd name="T152" fmla="+- 0 7840 4018"/>
                <a:gd name="T153" fmla="*/ T152 w 4296"/>
                <a:gd name="T154" fmla="+- 0 4220 374"/>
                <a:gd name="T155" fmla="*/ 4220 h 4822"/>
                <a:gd name="T156" fmla="+- 0 7996 4018"/>
                <a:gd name="T157" fmla="*/ T156 w 4296"/>
                <a:gd name="T158" fmla="+- 0 3981 374"/>
                <a:gd name="T159" fmla="*/ 3981 h 4822"/>
                <a:gd name="T160" fmla="+- 0 8124 4018"/>
                <a:gd name="T161" fmla="*/ T160 w 4296"/>
                <a:gd name="T162" fmla="+- 0 3723 374"/>
                <a:gd name="T163" fmla="*/ 3723 h 4822"/>
                <a:gd name="T164" fmla="+- 0 8221 4018"/>
                <a:gd name="T165" fmla="*/ T164 w 4296"/>
                <a:gd name="T166" fmla="+- 0 3449 374"/>
                <a:gd name="T167" fmla="*/ 3449 h 4822"/>
                <a:gd name="T168" fmla="+- 0 8284 4018"/>
                <a:gd name="T169" fmla="*/ T168 w 4296"/>
                <a:gd name="T170" fmla="+- 0 3161 374"/>
                <a:gd name="T171" fmla="*/ 3161 h 4822"/>
                <a:gd name="T172" fmla="+- 0 8312 4018"/>
                <a:gd name="T173" fmla="*/ T172 w 4296"/>
                <a:gd name="T174" fmla="+- 0 2861 374"/>
                <a:gd name="T175" fmla="*/ 2861 h 4822"/>
                <a:gd name="T176" fmla="+- 0 8303 4018"/>
                <a:gd name="T177" fmla="*/ T176 w 4296"/>
                <a:gd name="T178" fmla="+- 0 2557 374"/>
                <a:gd name="T179" fmla="*/ 2557 h 4822"/>
                <a:gd name="T180" fmla="+- 0 8257 4018"/>
                <a:gd name="T181" fmla="*/ T180 w 4296"/>
                <a:gd name="T182" fmla="+- 0 2263 374"/>
                <a:gd name="T183" fmla="*/ 2263 h 4822"/>
                <a:gd name="T184" fmla="+- 0 8176 4018"/>
                <a:gd name="T185" fmla="*/ T184 w 4296"/>
                <a:gd name="T186" fmla="+- 0 1981 374"/>
                <a:gd name="T187" fmla="*/ 1981 h 4822"/>
                <a:gd name="T188" fmla="+- 0 8064 4018"/>
                <a:gd name="T189" fmla="*/ T188 w 4296"/>
                <a:gd name="T190" fmla="+- 0 1715 374"/>
                <a:gd name="T191" fmla="*/ 1715 h 4822"/>
                <a:gd name="T192" fmla="+- 0 7922 4018"/>
                <a:gd name="T193" fmla="*/ T192 w 4296"/>
                <a:gd name="T194" fmla="+- 0 1467 374"/>
                <a:gd name="T195" fmla="*/ 1467 h 4822"/>
                <a:gd name="T196" fmla="+- 0 7752 4018"/>
                <a:gd name="T197" fmla="*/ T196 w 4296"/>
                <a:gd name="T198" fmla="+- 0 1237 374"/>
                <a:gd name="T199" fmla="*/ 1237 h 4822"/>
                <a:gd name="T200" fmla="+- 0 7556 4018"/>
                <a:gd name="T201" fmla="*/ T200 w 4296"/>
                <a:gd name="T202" fmla="+- 0 1030 374"/>
                <a:gd name="T203" fmla="*/ 1030 h 4822"/>
                <a:gd name="T204" fmla="+- 0 7338 4018"/>
                <a:gd name="T205" fmla="*/ T204 w 4296"/>
                <a:gd name="T206" fmla="+- 0 848 374"/>
                <a:gd name="T207" fmla="*/ 848 h 4822"/>
                <a:gd name="T208" fmla="+- 0 7099 4018"/>
                <a:gd name="T209" fmla="*/ T208 w 4296"/>
                <a:gd name="T210" fmla="+- 0 691 374"/>
                <a:gd name="T211" fmla="*/ 691 h 4822"/>
                <a:gd name="T212" fmla="+- 0 6841 4018"/>
                <a:gd name="T213" fmla="*/ T212 w 4296"/>
                <a:gd name="T214" fmla="+- 0 563 374"/>
                <a:gd name="T215" fmla="*/ 563 h 4822"/>
                <a:gd name="T216" fmla="+- 0 6567 4018"/>
                <a:gd name="T217" fmla="*/ T216 w 4296"/>
                <a:gd name="T218" fmla="+- 0 467 374"/>
                <a:gd name="T219" fmla="*/ 467 h 4822"/>
                <a:gd name="T220" fmla="+- 0 6279 4018"/>
                <a:gd name="T221" fmla="*/ T220 w 4296"/>
                <a:gd name="T222" fmla="+- 0 403 374"/>
                <a:gd name="T223" fmla="*/ 403 h 4822"/>
                <a:gd name="T224" fmla="+- 0 5979 4018"/>
                <a:gd name="T225" fmla="*/ T224 w 4296"/>
                <a:gd name="T226" fmla="+- 0 375 374"/>
                <a:gd name="T227" fmla="*/ 375 h 48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4296" h="4822">
                  <a:moveTo>
                    <a:pt x="1885" y="0"/>
                  </a:moveTo>
                  <a:lnTo>
                    <a:pt x="1885" y="723"/>
                  </a:lnTo>
                  <a:lnTo>
                    <a:pt x="1962" y="725"/>
                  </a:lnTo>
                  <a:lnTo>
                    <a:pt x="2038" y="730"/>
                  </a:lnTo>
                  <a:lnTo>
                    <a:pt x="2114" y="739"/>
                  </a:lnTo>
                  <a:lnTo>
                    <a:pt x="2189" y="751"/>
                  </a:lnTo>
                  <a:lnTo>
                    <a:pt x="2263" y="766"/>
                  </a:lnTo>
                  <a:lnTo>
                    <a:pt x="2336" y="785"/>
                  </a:lnTo>
                  <a:lnTo>
                    <a:pt x="2408" y="806"/>
                  </a:lnTo>
                  <a:lnTo>
                    <a:pt x="2479" y="831"/>
                  </a:lnTo>
                  <a:lnTo>
                    <a:pt x="2549" y="859"/>
                  </a:lnTo>
                  <a:lnTo>
                    <a:pt x="2617" y="890"/>
                  </a:lnTo>
                  <a:lnTo>
                    <a:pt x="2684" y="924"/>
                  </a:lnTo>
                  <a:lnTo>
                    <a:pt x="2749" y="961"/>
                  </a:lnTo>
                  <a:lnTo>
                    <a:pt x="2813" y="1001"/>
                  </a:lnTo>
                  <a:lnTo>
                    <a:pt x="2875" y="1044"/>
                  </a:lnTo>
                  <a:lnTo>
                    <a:pt x="2935" y="1090"/>
                  </a:lnTo>
                  <a:lnTo>
                    <a:pt x="2993" y="1138"/>
                  </a:lnTo>
                  <a:lnTo>
                    <a:pt x="3049" y="1189"/>
                  </a:lnTo>
                  <a:lnTo>
                    <a:pt x="3103" y="1243"/>
                  </a:lnTo>
                  <a:lnTo>
                    <a:pt x="3155" y="1299"/>
                  </a:lnTo>
                  <a:lnTo>
                    <a:pt x="3204" y="1358"/>
                  </a:lnTo>
                  <a:lnTo>
                    <a:pt x="3250" y="1418"/>
                  </a:lnTo>
                  <a:lnTo>
                    <a:pt x="3292" y="1479"/>
                  </a:lnTo>
                  <a:lnTo>
                    <a:pt x="3332" y="1542"/>
                  </a:lnTo>
                  <a:lnTo>
                    <a:pt x="3368" y="1605"/>
                  </a:lnTo>
                  <a:lnTo>
                    <a:pt x="3402" y="1670"/>
                  </a:lnTo>
                  <a:lnTo>
                    <a:pt x="3432" y="1736"/>
                  </a:lnTo>
                  <a:lnTo>
                    <a:pt x="3459" y="1802"/>
                  </a:lnTo>
                  <a:lnTo>
                    <a:pt x="3484" y="1869"/>
                  </a:lnTo>
                  <a:lnTo>
                    <a:pt x="3505" y="1937"/>
                  </a:lnTo>
                  <a:lnTo>
                    <a:pt x="3524" y="2006"/>
                  </a:lnTo>
                  <a:lnTo>
                    <a:pt x="3539" y="2075"/>
                  </a:lnTo>
                  <a:lnTo>
                    <a:pt x="3552" y="2145"/>
                  </a:lnTo>
                  <a:lnTo>
                    <a:pt x="3561" y="2214"/>
                  </a:lnTo>
                  <a:lnTo>
                    <a:pt x="3568" y="2284"/>
                  </a:lnTo>
                  <a:lnTo>
                    <a:pt x="3571" y="2355"/>
                  </a:lnTo>
                  <a:lnTo>
                    <a:pt x="3572" y="2425"/>
                  </a:lnTo>
                  <a:lnTo>
                    <a:pt x="3570" y="2495"/>
                  </a:lnTo>
                  <a:lnTo>
                    <a:pt x="3565" y="2565"/>
                  </a:lnTo>
                  <a:lnTo>
                    <a:pt x="3557" y="2634"/>
                  </a:lnTo>
                  <a:lnTo>
                    <a:pt x="3547" y="2703"/>
                  </a:lnTo>
                  <a:lnTo>
                    <a:pt x="3533" y="2772"/>
                  </a:lnTo>
                  <a:lnTo>
                    <a:pt x="3517" y="2840"/>
                  </a:lnTo>
                  <a:lnTo>
                    <a:pt x="3498" y="2908"/>
                  </a:lnTo>
                  <a:lnTo>
                    <a:pt x="3475" y="2975"/>
                  </a:lnTo>
                  <a:lnTo>
                    <a:pt x="3451" y="3041"/>
                  </a:lnTo>
                  <a:lnTo>
                    <a:pt x="3423" y="3105"/>
                  </a:lnTo>
                  <a:lnTo>
                    <a:pt x="3392" y="3169"/>
                  </a:lnTo>
                  <a:lnTo>
                    <a:pt x="3359" y="3232"/>
                  </a:lnTo>
                  <a:lnTo>
                    <a:pt x="3323" y="3294"/>
                  </a:lnTo>
                  <a:lnTo>
                    <a:pt x="3285" y="3354"/>
                  </a:lnTo>
                  <a:lnTo>
                    <a:pt x="3243" y="3413"/>
                  </a:lnTo>
                  <a:lnTo>
                    <a:pt x="3199" y="3470"/>
                  </a:lnTo>
                  <a:lnTo>
                    <a:pt x="3152" y="3526"/>
                  </a:lnTo>
                  <a:lnTo>
                    <a:pt x="3102" y="3579"/>
                  </a:lnTo>
                  <a:lnTo>
                    <a:pt x="3050" y="3631"/>
                  </a:lnTo>
                  <a:lnTo>
                    <a:pt x="2995" y="3682"/>
                  </a:lnTo>
                  <a:lnTo>
                    <a:pt x="2937" y="3730"/>
                  </a:lnTo>
                  <a:lnTo>
                    <a:pt x="2877" y="3775"/>
                  </a:lnTo>
                  <a:lnTo>
                    <a:pt x="2816" y="3818"/>
                  </a:lnTo>
                  <a:lnTo>
                    <a:pt x="2754" y="3857"/>
                  </a:lnTo>
                  <a:lnTo>
                    <a:pt x="2690" y="3894"/>
                  </a:lnTo>
                  <a:lnTo>
                    <a:pt x="2625" y="3927"/>
                  </a:lnTo>
                  <a:lnTo>
                    <a:pt x="2560" y="3958"/>
                  </a:lnTo>
                  <a:lnTo>
                    <a:pt x="2493" y="3985"/>
                  </a:lnTo>
                  <a:lnTo>
                    <a:pt x="2426" y="4009"/>
                  </a:lnTo>
                  <a:lnTo>
                    <a:pt x="2358" y="4031"/>
                  </a:lnTo>
                  <a:lnTo>
                    <a:pt x="2289" y="4049"/>
                  </a:lnTo>
                  <a:lnTo>
                    <a:pt x="2220" y="4065"/>
                  </a:lnTo>
                  <a:lnTo>
                    <a:pt x="2151" y="4077"/>
                  </a:lnTo>
                  <a:lnTo>
                    <a:pt x="2081" y="4087"/>
                  </a:lnTo>
                  <a:lnTo>
                    <a:pt x="2011" y="4093"/>
                  </a:lnTo>
                  <a:lnTo>
                    <a:pt x="1941" y="4097"/>
                  </a:lnTo>
                  <a:lnTo>
                    <a:pt x="1871" y="4098"/>
                  </a:lnTo>
                  <a:lnTo>
                    <a:pt x="1801" y="4096"/>
                  </a:lnTo>
                  <a:lnTo>
                    <a:pt x="1731" y="4091"/>
                  </a:lnTo>
                  <a:lnTo>
                    <a:pt x="1661" y="4083"/>
                  </a:lnTo>
                  <a:lnTo>
                    <a:pt x="1592" y="4072"/>
                  </a:lnTo>
                  <a:lnTo>
                    <a:pt x="1523" y="4059"/>
                  </a:lnTo>
                  <a:lnTo>
                    <a:pt x="1455" y="4042"/>
                  </a:lnTo>
                  <a:lnTo>
                    <a:pt x="1388" y="4023"/>
                  </a:lnTo>
                  <a:lnTo>
                    <a:pt x="1321" y="4001"/>
                  </a:lnTo>
                  <a:lnTo>
                    <a:pt x="1255" y="3976"/>
                  </a:lnTo>
                  <a:lnTo>
                    <a:pt x="1190" y="3949"/>
                  </a:lnTo>
                  <a:lnTo>
                    <a:pt x="1126" y="3918"/>
                  </a:lnTo>
                  <a:lnTo>
                    <a:pt x="1063" y="3885"/>
                  </a:lnTo>
                  <a:lnTo>
                    <a:pt x="1002" y="3849"/>
                  </a:lnTo>
                  <a:lnTo>
                    <a:pt x="941" y="3810"/>
                  </a:lnTo>
                  <a:lnTo>
                    <a:pt x="883" y="3769"/>
                  </a:lnTo>
                  <a:lnTo>
                    <a:pt x="825" y="3724"/>
                  </a:lnTo>
                  <a:lnTo>
                    <a:pt x="770" y="3677"/>
                  </a:lnTo>
                  <a:lnTo>
                    <a:pt x="716" y="3628"/>
                  </a:lnTo>
                  <a:lnTo>
                    <a:pt x="664" y="3575"/>
                  </a:lnTo>
                  <a:lnTo>
                    <a:pt x="614" y="3520"/>
                  </a:lnTo>
                  <a:lnTo>
                    <a:pt x="566" y="3463"/>
                  </a:lnTo>
                  <a:lnTo>
                    <a:pt x="0" y="3913"/>
                  </a:lnTo>
                  <a:lnTo>
                    <a:pt x="50" y="3974"/>
                  </a:lnTo>
                  <a:lnTo>
                    <a:pt x="102" y="4033"/>
                  </a:lnTo>
                  <a:lnTo>
                    <a:pt x="155" y="4089"/>
                  </a:lnTo>
                  <a:lnTo>
                    <a:pt x="210" y="4144"/>
                  </a:lnTo>
                  <a:lnTo>
                    <a:pt x="267" y="4197"/>
                  </a:lnTo>
                  <a:lnTo>
                    <a:pt x="325" y="4248"/>
                  </a:lnTo>
                  <a:lnTo>
                    <a:pt x="384" y="4297"/>
                  </a:lnTo>
                  <a:lnTo>
                    <a:pt x="446" y="4344"/>
                  </a:lnTo>
                  <a:lnTo>
                    <a:pt x="508" y="4389"/>
                  </a:lnTo>
                  <a:lnTo>
                    <a:pt x="572" y="4432"/>
                  </a:lnTo>
                  <a:lnTo>
                    <a:pt x="637" y="4473"/>
                  </a:lnTo>
                  <a:lnTo>
                    <a:pt x="703" y="4511"/>
                  </a:lnTo>
                  <a:lnTo>
                    <a:pt x="770" y="4548"/>
                  </a:lnTo>
                  <a:lnTo>
                    <a:pt x="839" y="4582"/>
                  </a:lnTo>
                  <a:lnTo>
                    <a:pt x="909" y="4615"/>
                  </a:lnTo>
                  <a:lnTo>
                    <a:pt x="979" y="4644"/>
                  </a:lnTo>
                  <a:lnTo>
                    <a:pt x="1051" y="4672"/>
                  </a:lnTo>
                  <a:lnTo>
                    <a:pt x="1123" y="4698"/>
                  </a:lnTo>
                  <a:lnTo>
                    <a:pt x="1196" y="4721"/>
                  </a:lnTo>
                  <a:lnTo>
                    <a:pt x="1270" y="4742"/>
                  </a:lnTo>
                  <a:lnTo>
                    <a:pt x="1345" y="4760"/>
                  </a:lnTo>
                  <a:lnTo>
                    <a:pt x="1421" y="4776"/>
                  </a:lnTo>
                  <a:lnTo>
                    <a:pt x="1497" y="4790"/>
                  </a:lnTo>
                  <a:lnTo>
                    <a:pt x="1573" y="4801"/>
                  </a:lnTo>
                  <a:lnTo>
                    <a:pt x="1651" y="4810"/>
                  </a:lnTo>
                  <a:lnTo>
                    <a:pt x="1728" y="4816"/>
                  </a:lnTo>
                  <a:lnTo>
                    <a:pt x="1806" y="4820"/>
                  </a:lnTo>
                  <a:lnTo>
                    <a:pt x="1885" y="4821"/>
                  </a:lnTo>
                  <a:lnTo>
                    <a:pt x="1961" y="4820"/>
                  </a:lnTo>
                  <a:lnTo>
                    <a:pt x="2037" y="4816"/>
                  </a:lnTo>
                  <a:lnTo>
                    <a:pt x="2113" y="4811"/>
                  </a:lnTo>
                  <a:lnTo>
                    <a:pt x="2187" y="4802"/>
                  </a:lnTo>
                  <a:lnTo>
                    <a:pt x="2261" y="4792"/>
                  </a:lnTo>
                  <a:lnTo>
                    <a:pt x="2334" y="4779"/>
                  </a:lnTo>
                  <a:lnTo>
                    <a:pt x="2407" y="4765"/>
                  </a:lnTo>
                  <a:lnTo>
                    <a:pt x="2478" y="4748"/>
                  </a:lnTo>
                  <a:lnTo>
                    <a:pt x="2549" y="4728"/>
                  </a:lnTo>
                  <a:lnTo>
                    <a:pt x="2619" y="4707"/>
                  </a:lnTo>
                  <a:lnTo>
                    <a:pt x="2688" y="4684"/>
                  </a:lnTo>
                  <a:lnTo>
                    <a:pt x="2756" y="4659"/>
                  </a:lnTo>
                  <a:lnTo>
                    <a:pt x="2823" y="4632"/>
                  </a:lnTo>
                  <a:lnTo>
                    <a:pt x="2889" y="4603"/>
                  </a:lnTo>
                  <a:lnTo>
                    <a:pt x="2954" y="4572"/>
                  </a:lnTo>
                  <a:lnTo>
                    <a:pt x="3018" y="4539"/>
                  </a:lnTo>
                  <a:lnTo>
                    <a:pt x="3081" y="4504"/>
                  </a:lnTo>
                  <a:lnTo>
                    <a:pt x="3142" y="4467"/>
                  </a:lnTo>
                  <a:lnTo>
                    <a:pt x="3203" y="4429"/>
                  </a:lnTo>
                  <a:lnTo>
                    <a:pt x="3262" y="4389"/>
                  </a:lnTo>
                  <a:lnTo>
                    <a:pt x="3320" y="4348"/>
                  </a:lnTo>
                  <a:lnTo>
                    <a:pt x="3377" y="4304"/>
                  </a:lnTo>
                  <a:lnTo>
                    <a:pt x="3432" y="4259"/>
                  </a:lnTo>
                  <a:lnTo>
                    <a:pt x="3486" y="4213"/>
                  </a:lnTo>
                  <a:lnTo>
                    <a:pt x="3538" y="4165"/>
                  </a:lnTo>
                  <a:lnTo>
                    <a:pt x="3589" y="4115"/>
                  </a:lnTo>
                  <a:lnTo>
                    <a:pt x="3639" y="4064"/>
                  </a:lnTo>
                  <a:lnTo>
                    <a:pt x="3687" y="4011"/>
                  </a:lnTo>
                  <a:lnTo>
                    <a:pt x="3734" y="3958"/>
                  </a:lnTo>
                  <a:lnTo>
                    <a:pt x="3779" y="3902"/>
                  </a:lnTo>
                  <a:lnTo>
                    <a:pt x="3822" y="3846"/>
                  </a:lnTo>
                  <a:lnTo>
                    <a:pt x="3864" y="3788"/>
                  </a:lnTo>
                  <a:lnTo>
                    <a:pt x="3904" y="3729"/>
                  </a:lnTo>
                  <a:lnTo>
                    <a:pt x="3942" y="3668"/>
                  </a:lnTo>
                  <a:lnTo>
                    <a:pt x="3978" y="3607"/>
                  </a:lnTo>
                  <a:lnTo>
                    <a:pt x="4013" y="3544"/>
                  </a:lnTo>
                  <a:lnTo>
                    <a:pt x="4046" y="3480"/>
                  </a:lnTo>
                  <a:lnTo>
                    <a:pt x="4077" y="3415"/>
                  </a:lnTo>
                  <a:lnTo>
                    <a:pt x="4106" y="3349"/>
                  </a:lnTo>
                  <a:lnTo>
                    <a:pt x="4133" y="3282"/>
                  </a:lnTo>
                  <a:lnTo>
                    <a:pt x="4158" y="3214"/>
                  </a:lnTo>
                  <a:lnTo>
                    <a:pt x="4182" y="3145"/>
                  </a:lnTo>
                  <a:lnTo>
                    <a:pt x="4203" y="3075"/>
                  </a:lnTo>
                  <a:lnTo>
                    <a:pt x="4222" y="3004"/>
                  </a:lnTo>
                  <a:lnTo>
                    <a:pt x="4239" y="2932"/>
                  </a:lnTo>
                  <a:lnTo>
                    <a:pt x="4254" y="2860"/>
                  </a:lnTo>
                  <a:lnTo>
                    <a:pt x="4266" y="2787"/>
                  </a:lnTo>
                  <a:lnTo>
                    <a:pt x="4277" y="2713"/>
                  </a:lnTo>
                  <a:lnTo>
                    <a:pt x="4285" y="2638"/>
                  </a:lnTo>
                  <a:lnTo>
                    <a:pt x="4291" y="2563"/>
                  </a:lnTo>
                  <a:lnTo>
                    <a:pt x="4294" y="2487"/>
                  </a:lnTo>
                  <a:lnTo>
                    <a:pt x="4295" y="2411"/>
                  </a:lnTo>
                  <a:lnTo>
                    <a:pt x="4294" y="2334"/>
                  </a:lnTo>
                  <a:lnTo>
                    <a:pt x="4291" y="2258"/>
                  </a:lnTo>
                  <a:lnTo>
                    <a:pt x="4285" y="2183"/>
                  </a:lnTo>
                  <a:lnTo>
                    <a:pt x="4277" y="2108"/>
                  </a:lnTo>
                  <a:lnTo>
                    <a:pt x="4266" y="2034"/>
                  </a:lnTo>
                  <a:lnTo>
                    <a:pt x="4254" y="1961"/>
                  </a:lnTo>
                  <a:lnTo>
                    <a:pt x="4239" y="1889"/>
                  </a:lnTo>
                  <a:lnTo>
                    <a:pt x="4222" y="1817"/>
                  </a:lnTo>
                  <a:lnTo>
                    <a:pt x="4203" y="1746"/>
                  </a:lnTo>
                  <a:lnTo>
                    <a:pt x="4182" y="1676"/>
                  </a:lnTo>
                  <a:lnTo>
                    <a:pt x="4158" y="1607"/>
                  </a:lnTo>
                  <a:lnTo>
                    <a:pt x="4133" y="1539"/>
                  </a:lnTo>
                  <a:lnTo>
                    <a:pt x="4106" y="1472"/>
                  </a:lnTo>
                  <a:lnTo>
                    <a:pt x="4077" y="1406"/>
                  </a:lnTo>
                  <a:lnTo>
                    <a:pt x="4046" y="1341"/>
                  </a:lnTo>
                  <a:lnTo>
                    <a:pt x="4013" y="1277"/>
                  </a:lnTo>
                  <a:lnTo>
                    <a:pt x="3978" y="1215"/>
                  </a:lnTo>
                  <a:lnTo>
                    <a:pt x="3942" y="1153"/>
                  </a:lnTo>
                  <a:lnTo>
                    <a:pt x="3904" y="1093"/>
                  </a:lnTo>
                  <a:lnTo>
                    <a:pt x="3864" y="1033"/>
                  </a:lnTo>
                  <a:lnTo>
                    <a:pt x="3822" y="975"/>
                  </a:lnTo>
                  <a:lnTo>
                    <a:pt x="3779" y="919"/>
                  </a:lnTo>
                  <a:lnTo>
                    <a:pt x="3734" y="863"/>
                  </a:lnTo>
                  <a:lnTo>
                    <a:pt x="3687" y="810"/>
                  </a:lnTo>
                  <a:lnTo>
                    <a:pt x="3639" y="757"/>
                  </a:lnTo>
                  <a:lnTo>
                    <a:pt x="3589" y="706"/>
                  </a:lnTo>
                  <a:lnTo>
                    <a:pt x="3538" y="656"/>
                  </a:lnTo>
                  <a:lnTo>
                    <a:pt x="3486" y="608"/>
                  </a:lnTo>
                  <a:lnTo>
                    <a:pt x="3432" y="562"/>
                  </a:lnTo>
                  <a:lnTo>
                    <a:pt x="3377" y="517"/>
                  </a:lnTo>
                  <a:lnTo>
                    <a:pt x="3320" y="474"/>
                  </a:lnTo>
                  <a:lnTo>
                    <a:pt x="3262" y="432"/>
                  </a:lnTo>
                  <a:lnTo>
                    <a:pt x="3203" y="392"/>
                  </a:lnTo>
                  <a:lnTo>
                    <a:pt x="3142" y="354"/>
                  </a:lnTo>
                  <a:lnTo>
                    <a:pt x="3081" y="317"/>
                  </a:lnTo>
                  <a:lnTo>
                    <a:pt x="3018" y="282"/>
                  </a:lnTo>
                  <a:lnTo>
                    <a:pt x="2954" y="250"/>
                  </a:lnTo>
                  <a:lnTo>
                    <a:pt x="2889" y="219"/>
                  </a:lnTo>
                  <a:lnTo>
                    <a:pt x="2823" y="189"/>
                  </a:lnTo>
                  <a:lnTo>
                    <a:pt x="2756" y="162"/>
                  </a:lnTo>
                  <a:lnTo>
                    <a:pt x="2688" y="137"/>
                  </a:lnTo>
                  <a:lnTo>
                    <a:pt x="2619" y="114"/>
                  </a:lnTo>
                  <a:lnTo>
                    <a:pt x="2549" y="93"/>
                  </a:lnTo>
                  <a:lnTo>
                    <a:pt x="2478" y="74"/>
                  </a:lnTo>
                  <a:lnTo>
                    <a:pt x="2407" y="57"/>
                  </a:lnTo>
                  <a:lnTo>
                    <a:pt x="2334" y="42"/>
                  </a:lnTo>
                  <a:lnTo>
                    <a:pt x="2261" y="29"/>
                  </a:lnTo>
                  <a:lnTo>
                    <a:pt x="2187" y="19"/>
                  </a:lnTo>
                  <a:lnTo>
                    <a:pt x="2113" y="11"/>
                  </a:lnTo>
                  <a:lnTo>
                    <a:pt x="2037" y="5"/>
                  </a:lnTo>
                  <a:lnTo>
                    <a:pt x="1961" y="1"/>
                  </a:lnTo>
                  <a:lnTo>
                    <a:pt x="1885"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
            <p:cNvSpPr>
              <a:spLocks/>
            </p:cNvSpPr>
            <p:nvPr/>
          </p:nvSpPr>
          <p:spPr bwMode="auto">
            <a:xfrm>
              <a:off x="4018" y="373"/>
              <a:ext cx="4296" cy="4822"/>
            </a:xfrm>
            <a:custGeom>
              <a:avLst/>
              <a:gdLst>
                <a:gd name="T0" fmla="+- 0 6131 4018"/>
                <a:gd name="T1" fmla="*/ T0 w 4296"/>
                <a:gd name="T2" fmla="+- 0 385 374"/>
                <a:gd name="T3" fmla="*/ 385 h 4822"/>
                <a:gd name="T4" fmla="+- 0 6425 4018"/>
                <a:gd name="T5" fmla="*/ T4 w 4296"/>
                <a:gd name="T6" fmla="+- 0 431 374"/>
                <a:gd name="T7" fmla="*/ 431 h 4822"/>
                <a:gd name="T8" fmla="+- 0 6706 4018"/>
                <a:gd name="T9" fmla="*/ T8 w 4296"/>
                <a:gd name="T10" fmla="+- 0 511 374"/>
                <a:gd name="T11" fmla="*/ 511 h 4822"/>
                <a:gd name="T12" fmla="+- 0 6972 4018"/>
                <a:gd name="T13" fmla="*/ T12 w 4296"/>
                <a:gd name="T14" fmla="+- 0 624 374"/>
                <a:gd name="T15" fmla="*/ 624 h 4822"/>
                <a:gd name="T16" fmla="+- 0 7221 4018"/>
                <a:gd name="T17" fmla="*/ T16 w 4296"/>
                <a:gd name="T18" fmla="+- 0 766 374"/>
                <a:gd name="T19" fmla="*/ 766 h 4822"/>
                <a:gd name="T20" fmla="+- 0 7450 4018"/>
                <a:gd name="T21" fmla="*/ T20 w 4296"/>
                <a:gd name="T22" fmla="+- 0 936 374"/>
                <a:gd name="T23" fmla="*/ 936 h 4822"/>
                <a:gd name="T24" fmla="+- 0 7657 4018"/>
                <a:gd name="T25" fmla="*/ T24 w 4296"/>
                <a:gd name="T26" fmla="+- 0 1131 374"/>
                <a:gd name="T27" fmla="*/ 1131 h 4822"/>
                <a:gd name="T28" fmla="+- 0 7840 4018"/>
                <a:gd name="T29" fmla="*/ T28 w 4296"/>
                <a:gd name="T30" fmla="+- 0 1349 374"/>
                <a:gd name="T31" fmla="*/ 1349 h 4822"/>
                <a:gd name="T32" fmla="+- 0 7996 4018"/>
                <a:gd name="T33" fmla="*/ T32 w 4296"/>
                <a:gd name="T34" fmla="+- 0 1589 374"/>
                <a:gd name="T35" fmla="*/ 1589 h 4822"/>
                <a:gd name="T36" fmla="+- 0 8124 4018"/>
                <a:gd name="T37" fmla="*/ T36 w 4296"/>
                <a:gd name="T38" fmla="+- 0 1846 374"/>
                <a:gd name="T39" fmla="*/ 1846 h 4822"/>
                <a:gd name="T40" fmla="+- 0 8221 4018"/>
                <a:gd name="T41" fmla="*/ T40 w 4296"/>
                <a:gd name="T42" fmla="+- 0 2120 374"/>
                <a:gd name="T43" fmla="*/ 2120 h 4822"/>
                <a:gd name="T44" fmla="+- 0 8284 4018"/>
                <a:gd name="T45" fmla="*/ T44 w 4296"/>
                <a:gd name="T46" fmla="+- 0 2408 374"/>
                <a:gd name="T47" fmla="*/ 2408 h 4822"/>
                <a:gd name="T48" fmla="+- 0 8312 4018"/>
                <a:gd name="T49" fmla="*/ T48 w 4296"/>
                <a:gd name="T50" fmla="+- 0 2708 374"/>
                <a:gd name="T51" fmla="*/ 2708 h 4822"/>
                <a:gd name="T52" fmla="+- 0 8303 4018"/>
                <a:gd name="T53" fmla="*/ T52 w 4296"/>
                <a:gd name="T54" fmla="+- 0 3012 374"/>
                <a:gd name="T55" fmla="*/ 3012 h 4822"/>
                <a:gd name="T56" fmla="+- 0 8257 4018"/>
                <a:gd name="T57" fmla="*/ T56 w 4296"/>
                <a:gd name="T58" fmla="+- 0 3306 374"/>
                <a:gd name="T59" fmla="*/ 3306 h 4822"/>
                <a:gd name="T60" fmla="+- 0 8176 4018"/>
                <a:gd name="T61" fmla="*/ T60 w 4296"/>
                <a:gd name="T62" fmla="+- 0 3588 374"/>
                <a:gd name="T63" fmla="*/ 3588 h 4822"/>
                <a:gd name="T64" fmla="+- 0 8064 4018"/>
                <a:gd name="T65" fmla="*/ T64 w 4296"/>
                <a:gd name="T66" fmla="+- 0 3854 374"/>
                <a:gd name="T67" fmla="*/ 3854 h 4822"/>
                <a:gd name="T68" fmla="+- 0 7922 4018"/>
                <a:gd name="T69" fmla="*/ T68 w 4296"/>
                <a:gd name="T70" fmla="+- 0 4103 374"/>
                <a:gd name="T71" fmla="*/ 4103 h 4822"/>
                <a:gd name="T72" fmla="+- 0 7752 4018"/>
                <a:gd name="T73" fmla="*/ T72 w 4296"/>
                <a:gd name="T74" fmla="+- 0 4332 374"/>
                <a:gd name="T75" fmla="*/ 4332 h 4822"/>
                <a:gd name="T76" fmla="+- 0 7556 4018"/>
                <a:gd name="T77" fmla="*/ T76 w 4296"/>
                <a:gd name="T78" fmla="+- 0 4539 374"/>
                <a:gd name="T79" fmla="*/ 4539 h 4822"/>
                <a:gd name="T80" fmla="+- 0 7338 4018"/>
                <a:gd name="T81" fmla="*/ T80 w 4296"/>
                <a:gd name="T82" fmla="+- 0 4722 374"/>
                <a:gd name="T83" fmla="*/ 4722 h 4822"/>
                <a:gd name="T84" fmla="+- 0 7099 4018"/>
                <a:gd name="T85" fmla="*/ T84 w 4296"/>
                <a:gd name="T86" fmla="+- 0 4878 374"/>
                <a:gd name="T87" fmla="*/ 4878 h 4822"/>
                <a:gd name="T88" fmla="+- 0 6841 4018"/>
                <a:gd name="T89" fmla="*/ T88 w 4296"/>
                <a:gd name="T90" fmla="+- 0 5006 374"/>
                <a:gd name="T91" fmla="*/ 5006 h 4822"/>
                <a:gd name="T92" fmla="+- 0 6567 4018"/>
                <a:gd name="T93" fmla="*/ T92 w 4296"/>
                <a:gd name="T94" fmla="+- 0 5102 374"/>
                <a:gd name="T95" fmla="*/ 5102 h 4822"/>
                <a:gd name="T96" fmla="+- 0 6279 4018"/>
                <a:gd name="T97" fmla="*/ T96 w 4296"/>
                <a:gd name="T98" fmla="+- 0 5166 374"/>
                <a:gd name="T99" fmla="*/ 5166 h 4822"/>
                <a:gd name="T100" fmla="+- 0 5979 4018"/>
                <a:gd name="T101" fmla="*/ T100 w 4296"/>
                <a:gd name="T102" fmla="+- 0 5194 374"/>
                <a:gd name="T103" fmla="*/ 5194 h 4822"/>
                <a:gd name="T104" fmla="+- 0 5669 4018"/>
                <a:gd name="T105" fmla="*/ T104 w 4296"/>
                <a:gd name="T106" fmla="+- 0 5184 374"/>
                <a:gd name="T107" fmla="*/ 5184 h 4822"/>
                <a:gd name="T108" fmla="+- 0 5363 4018"/>
                <a:gd name="T109" fmla="*/ T108 w 4296"/>
                <a:gd name="T110" fmla="+- 0 5134 374"/>
                <a:gd name="T111" fmla="*/ 5134 h 4822"/>
                <a:gd name="T112" fmla="+- 0 5069 4018"/>
                <a:gd name="T113" fmla="*/ T112 w 4296"/>
                <a:gd name="T114" fmla="+- 0 5046 374"/>
                <a:gd name="T115" fmla="*/ 5046 h 4822"/>
                <a:gd name="T116" fmla="+- 0 4788 4018"/>
                <a:gd name="T117" fmla="*/ T116 w 4296"/>
                <a:gd name="T118" fmla="+- 0 4922 374"/>
                <a:gd name="T119" fmla="*/ 4922 h 4822"/>
                <a:gd name="T120" fmla="+- 0 4526 4018"/>
                <a:gd name="T121" fmla="*/ T120 w 4296"/>
                <a:gd name="T122" fmla="+- 0 4763 374"/>
                <a:gd name="T123" fmla="*/ 4763 h 4822"/>
                <a:gd name="T124" fmla="+- 0 4285 4018"/>
                <a:gd name="T125" fmla="*/ T124 w 4296"/>
                <a:gd name="T126" fmla="+- 0 4571 374"/>
                <a:gd name="T127" fmla="*/ 4571 h 4822"/>
                <a:gd name="T128" fmla="+- 0 4068 4018"/>
                <a:gd name="T129" fmla="*/ T128 w 4296"/>
                <a:gd name="T130" fmla="+- 0 4348 374"/>
                <a:gd name="T131" fmla="*/ 4348 h 4822"/>
                <a:gd name="T132" fmla="+- 0 4682 4018"/>
                <a:gd name="T133" fmla="*/ T132 w 4296"/>
                <a:gd name="T134" fmla="+- 0 3949 374"/>
                <a:gd name="T135" fmla="*/ 3949 h 4822"/>
                <a:gd name="T136" fmla="+- 0 4901 4018"/>
                <a:gd name="T137" fmla="*/ T136 w 4296"/>
                <a:gd name="T138" fmla="+- 0 4143 374"/>
                <a:gd name="T139" fmla="*/ 4143 h 4822"/>
                <a:gd name="T140" fmla="+- 0 5144 4018"/>
                <a:gd name="T141" fmla="*/ T140 w 4296"/>
                <a:gd name="T142" fmla="+- 0 4292 374"/>
                <a:gd name="T143" fmla="*/ 4292 h 4822"/>
                <a:gd name="T144" fmla="+- 0 5406 4018"/>
                <a:gd name="T145" fmla="*/ T144 w 4296"/>
                <a:gd name="T146" fmla="+- 0 4397 374"/>
                <a:gd name="T147" fmla="*/ 4397 h 4822"/>
                <a:gd name="T148" fmla="+- 0 5679 4018"/>
                <a:gd name="T149" fmla="*/ T148 w 4296"/>
                <a:gd name="T150" fmla="+- 0 4457 374"/>
                <a:gd name="T151" fmla="*/ 4457 h 4822"/>
                <a:gd name="T152" fmla="+- 0 5959 4018"/>
                <a:gd name="T153" fmla="*/ T152 w 4296"/>
                <a:gd name="T154" fmla="+- 0 4471 374"/>
                <a:gd name="T155" fmla="*/ 4471 h 4822"/>
                <a:gd name="T156" fmla="+- 0 6238 4018"/>
                <a:gd name="T157" fmla="*/ T156 w 4296"/>
                <a:gd name="T158" fmla="+- 0 4439 374"/>
                <a:gd name="T159" fmla="*/ 4439 h 4822"/>
                <a:gd name="T160" fmla="+- 0 6511 4018"/>
                <a:gd name="T161" fmla="*/ T160 w 4296"/>
                <a:gd name="T162" fmla="+- 0 4359 374"/>
                <a:gd name="T163" fmla="*/ 4359 h 4822"/>
                <a:gd name="T164" fmla="+- 0 6772 4018"/>
                <a:gd name="T165" fmla="*/ T164 w 4296"/>
                <a:gd name="T166" fmla="+- 0 4231 374"/>
                <a:gd name="T167" fmla="*/ 4231 h 4822"/>
                <a:gd name="T168" fmla="+- 0 7013 4018"/>
                <a:gd name="T169" fmla="*/ T168 w 4296"/>
                <a:gd name="T170" fmla="+- 0 4056 374"/>
                <a:gd name="T171" fmla="*/ 4056 h 4822"/>
                <a:gd name="T172" fmla="+- 0 7217 4018"/>
                <a:gd name="T173" fmla="*/ T172 w 4296"/>
                <a:gd name="T174" fmla="+- 0 3844 374"/>
                <a:gd name="T175" fmla="*/ 3844 h 4822"/>
                <a:gd name="T176" fmla="+- 0 7377 4018"/>
                <a:gd name="T177" fmla="*/ T176 w 4296"/>
                <a:gd name="T178" fmla="+- 0 3606 374"/>
                <a:gd name="T179" fmla="*/ 3606 h 4822"/>
                <a:gd name="T180" fmla="+- 0 7493 4018"/>
                <a:gd name="T181" fmla="*/ T180 w 4296"/>
                <a:gd name="T182" fmla="+- 0 3349 374"/>
                <a:gd name="T183" fmla="*/ 3349 h 4822"/>
                <a:gd name="T184" fmla="+- 0 7565 4018"/>
                <a:gd name="T185" fmla="*/ T184 w 4296"/>
                <a:gd name="T186" fmla="+- 0 3077 374"/>
                <a:gd name="T187" fmla="*/ 3077 h 4822"/>
                <a:gd name="T188" fmla="+- 0 7590 4018"/>
                <a:gd name="T189" fmla="*/ T188 w 4296"/>
                <a:gd name="T190" fmla="+- 0 2799 374"/>
                <a:gd name="T191" fmla="*/ 2799 h 4822"/>
                <a:gd name="T192" fmla="+- 0 7570 4018"/>
                <a:gd name="T193" fmla="*/ T192 w 4296"/>
                <a:gd name="T194" fmla="+- 0 2519 374"/>
                <a:gd name="T195" fmla="*/ 2519 h 4822"/>
                <a:gd name="T196" fmla="+- 0 7502 4018"/>
                <a:gd name="T197" fmla="*/ T196 w 4296"/>
                <a:gd name="T198" fmla="+- 0 2243 374"/>
                <a:gd name="T199" fmla="*/ 2243 h 4822"/>
                <a:gd name="T200" fmla="+- 0 7386 4018"/>
                <a:gd name="T201" fmla="*/ T200 w 4296"/>
                <a:gd name="T202" fmla="+- 0 1979 374"/>
                <a:gd name="T203" fmla="*/ 1979 h 4822"/>
                <a:gd name="T204" fmla="+- 0 7222 4018"/>
                <a:gd name="T205" fmla="*/ T204 w 4296"/>
                <a:gd name="T206" fmla="+- 0 1732 374"/>
                <a:gd name="T207" fmla="*/ 1732 h 4822"/>
                <a:gd name="T208" fmla="+- 0 7011 4018"/>
                <a:gd name="T209" fmla="*/ T208 w 4296"/>
                <a:gd name="T210" fmla="+- 0 1512 374"/>
                <a:gd name="T211" fmla="*/ 1512 h 4822"/>
                <a:gd name="T212" fmla="+- 0 6767 4018"/>
                <a:gd name="T213" fmla="*/ T212 w 4296"/>
                <a:gd name="T214" fmla="+- 0 1335 374"/>
                <a:gd name="T215" fmla="*/ 1335 h 4822"/>
                <a:gd name="T216" fmla="+- 0 6497 4018"/>
                <a:gd name="T217" fmla="*/ T216 w 4296"/>
                <a:gd name="T218" fmla="+- 0 1205 374"/>
                <a:gd name="T219" fmla="*/ 1205 h 4822"/>
                <a:gd name="T220" fmla="+- 0 6207 4018"/>
                <a:gd name="T221" fmla="*/ T220 w 4296"/>
                <a:gd name="T222" fmla="+- 0 1125 374"/>
                <a:gd name="T223" fmla="*/ 1125 h 4822"/>
                <a:gd name="T224" fmla="+- 0 5903 4018"/>
                <a:gd name="T225" fmla="*/ T224 w 4296"/>
                <a:gd name="T226" fmla="+- 0 1097 374"/>
                <a:gd name="T227" fmla="*/ 1097 h 48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4296" h="4822">
                  <a:moveTo>
                    <a:pt x="1885" y="0"/>
                  </a:moveTo>
                  <a:lnTo>
                    <a:pt x="1961" y="1"/>
                  </a:lnTo>
                  <a:lnTo>
                    <a:pt x="2037" y="5"/>
                  </a:lnTo>
                  <a:lnTo>
                    <a:pt x="2113" y="11"/>
                  </a:lnTo>
                  <a:lnTo>
                    <a:pt x="2187" y="19"/>
                  </a:lnTo>
                  <a:lnTo>
                    <a:pt x="2261" y="29"/>
                  </a:lnTo>
                  <a:lnTo>
                    <a:pt x="2334" y="42"/>
                  </a:lnTo>
                  <a:lnTo>
                    <a:pt x="2407" y="57"/>
                  </a:lnTo>
                  <a:lnTo>
                    <a:pt x="2478" y="74"/>
                  </a:lnTo>
                  <a:lnTo>
                    <a:pt x="2549" y="93"/>
                  </a:lnTo>
                  <a:lnTo>
                    <a:pt x="2619" y="114"/>
                  </a:lnTo>
                  <a:lnTo>
                    <a:pt x="2688" y="137"/>
                  </a:lnTo>
                  <a:lnTo>
                    <a:pt x="2756" y="162"/>
                  </a:lnTo>
                  <a:lnTo>
                    <a:pt x="2823" y="189"/>
                  </a:lnTo>
                  <a:lnTo>
                    <a:pt x="2889" y="219"/>
                  </a:lnTo>
                  <a:lnTo>
                    <a:pt x="2954" y="250"/>
                  </a:lnTo>
                  <a:lnTo>
                    <a:pt x="3018" y="282"/>
                  </a:lnTo>
                  <a:lnTo>
                    <a:pt x="3081" y="317"/>
                  </a:lnTo>
                  <a:lnTo>
                    <a:pt x="3142" y="354"/>
                  </a:lnTo>
                  <a:lnTo>
                    <a:pt x="3203" y="392"/>
                  </a:lnTo>
                  <a:lnTo>
                    <a:pt x="3262" y="432"/>
                  </a:lnTo>
                  <a:lnTo>
                    <a:pt x="3320" y="474"/>
                  </a:lnTo>
                  <a:lnTo>
                    <a:pt x="3377" y="517"/>
                  </a:lnTo>
                  <a:lnTo>
                    <a:pt x="3432" y="562"/>
                  </a:lnTo>
                  <a:lnTo>
                    <a:pt x="3486" y="608"/>
                  </a:lnTo>
                  <a:lnTo>
                    <a:pt x="3538" y="656"/>
                  </a:lnTo>
                  <a:lnTo>
                    <a:pt x="3589" y="706"/>
                  </a:lnTo>
                  <a:lnTo>
                    <a:pt x="3639" y="757"/>
                  </a:lnTo>
                  <a:lnTo>
                    <a:pt x="3687" y="810"/>
                  </a:lnTo>
                  <a:lnTo>
                    <a:pt x="3734" y="863"/>
                  </a:lnTo>
                  <a:lnTo>
                    <a:pt x="3779" y="919"/>
                  </a:lnTo>
                  <a:lnTo>
                    <a:pt x="3822" y="975"/>
                  </a:lnTo>
                  <a:lnTo>
                    <a:pt x="3864" y="1033"/>
                  </a:lnTo>
                  <a:lnTo>
                    <a:pt x="3904" y="1093"/>
                  </a:lnTo>
                  <a:lnTo>
                    <a:pt x="3942" y="1153"/>
                  </a:lnTo>
                  <a:lnTo>
                    <a:pt x="3978" y="1215"/>
                  </a:lnTo>
                  <a:lnTo>
                    <a:pt x="4013" y="1277"/>
                  </a:lnTo>
                  <a:lnTo>
                    <a:pt x="4046" y="1341"/>
                  </a:lnTo>
                  <a:lnTo>
                    <a:pt x="4077" y="1406"/>
                  </a:lnTo>
                  <a:lnTo>
                    <a:pt x="4106" y="1472"/>
                  </a:lnTo>
                  <a:lnTo>
                    <a:pt x="4133" y="1539"/>
                  </a:lnTo>
                  <a:lnTo>
                    <a:pt x="4158" y="1607"/>
                  </a:lnTo>
                  <a:lnTo>
                    <a:pt x="4182" y="1676"/>
                  </a:lnTo>
                  <a:lnTo>
                    <a:pt x="4203" y="1746"/>
                  </a:lnTo>
                  <a:lnTo>
                    <a:pt x="4222" y="1817"/>
                  </a:lnTo>
                  <a:lnTo>
                    <a:pt x="4239" y="1889"/>
                  </a:lnTo>
                  <a:lnTo>
                    <a:pt x="4254" y="1961"/>
                  </a:lnTo>
                  <a:lnTo>
                    <a:pt x="4266" y="2034"/>
                  </a:lnTo>
                  <a:lnTo>
                    <a:pt x="4277" y="2108"/>
                  </a:lnTo>
                  <a:lnTo>
                    <a:pt x="4285" y="2183"/>
                  </a:lnTo>
                  <a:lnTo>
                    <a:pt x="4291" y="2258"/>
                  </a:lnTo>
                  <a:lnTo>
                    <a:pt x="4294" y="2334"/>
                  </a:lnTo>
                  <a:lnTo>
                    <a:pt x="4295" y="2411"/>
                  </a:lnTo>
                  <a:lnTo>
                    <a:pt x="4294" y="2487"/>
                  </a:lnTo>
                  <a:lnTo>
                    <a:pt x="4291" y="2563"/>
                  </a:lnTo>
                  <a:lnTo>
                    <a:pt x="4285" y="2638"/>
                  </a:lnTo>
                  <a:lnTo>
                    <a:pt x="4277" y="2713"/>
                  </a:lnTo>
                  <a:lnTo>
                    <a:pt x="4266" y="2787"/>
                  </a:lnTo>
                  <a:lnTo>
                    <a:pt x="4254" y="2860"/>
                  </a:lnTo>
                  <a:lnTo>
                    <a:pt x="4239" y="2932"/>
                  </a:lnTo>
                  <a:lnTo>
                    <a:pt x="4222" y="3004"/>
                  </a:lnTo>
                  <a:lnTo>
                    <a:pt x="4203" y="3075"/>
                  </a:lnTo>
                  <a:lnTo>
                    <a:pt x="4182" y="3145"/>
                  </a:lnTo>
                  <a:lnTo>
                    <a:pt x="4158" y="3214"/>
                  </a:lnTo>
                  <a:lnTo>
                    <a:pt x="4133" y="3282"/>
                  </a:lnTo>
                  <a:lnTo>
                    <a:pt x="4106" y="3349"/>
                  </a:lnTo>
                  <a:lnTo>
                    <a:pt x="4077" y="3415"/>
                  </a:lnTo>
                  <a:lnTo>
                    <a:pt x="4046" y="3480"/>
                  </a:lnTo>
                  <a:lnTo>
                    <a:pt x="4013" y="3544"/>
                  </a:lnTo>
                  <a:lnTo>
                    <a:pt x="3978" y="3607"/>
                  </a:lnTo>
                  <a:lnTo>
                    <a:pt x="3942" y="3668"/>
                  </a:lnTo>
                  <a:lnTo>
                    <a:pt x="3904" y="3729"/>
                  </a:lnTo>
                  <a:lnTo>
                    <a:pt x="3864" y="3788"/>
                  </a:lnTo>
                  <a:lnTo>
                    <a:pt x="3822" y="3846"/>
                  </a:lnTo>
                  <a:lnTo>
                    <a:pt x="3779" y="3902"/>
                  </a:lnTo>
                  <a:lnTo>
                    <a:pt x="3734" y="3958"/>
                  </a:lnTo>
                  <a:lnTo>
                    <a:pt x="3687" y="4011"/>
                  </a:lnTo>
                  <a:lnTo>
                    <a:pt x="3639" y="4064"/>
                  </a:lnTo>
                  <a:lnTo>
                    <a:pt x="3589" y="4115"/>
                  </a:lnTo>
                  <a:lnTo>
                    <a:pt x="3538" y="4165"/>
                  </a:lnTo>
                  <a:lnTo>
                    <a:pt x="3486" y="4213"/>
                  </a:lnTo>
                  <a:lnTo>
                    <a:pt x="3432" y="4259"/>
                  </a:lnTo>
                  <a:lnTo>
                    <a:pt x="3377" y="4304"/>
                  </a:lnTo>
                  <a:lnTo>
                    <a:pt x="3320" y="4348"/>
                  </a:lnTo>
                  <a:lnTo>
                    <a:pt x="3262" y="4389"/>
                  </a:lnTo>
                  <a:lnTo>
                    <a:pt x="3203" y="4429"/>
                  </a:lnTo>
                  <a:lnTo>
                    <a:pt x="3142" y="4467"/>
                  </a:lnTo>
                  <a:lnTo>
                    <a:pt x="3081" y="4504"/>
                  </a:lnTo>
                  <a:lnTo>
                    <a:pt x="3018" y="4539"/>
                  </a:lnTo>
                  <a:lnTo>
                    <a:pt x="2954" y="4572"/>
                  </a:lnTo>
                  <a:lnTo>
                    <a:pt x="2889" y="4603"/>
                  </a:lnTo>
                  <a:lnTo>
                    <a:pt x="2823" y="4632"/>
                  </a:lnTo>
                  <a:lnTo>
                    <a:pt x="2756" y="4659"/>
                  </a:lnTo>
                  <a:lnTo>
                    <a:pt x="2688" y="4684"/>
                  </a:lnTo>
                  <a:lnTo>
                    <a:pt x="2619" y="4707"/>
                  </a:lnTo>
                  <a:lnTo>
                    <a:pt x="2549" y="4728"/>
                  </a:lnTo>
                  <a:lnTo>
                    <a:pt x="2478" y="4748"/>
                  </a:lnTo>
                  <a:lnTo>
                    <a:pt x="2407" y="4765"/>
                  </a:lnTo>
                  <a:lnTo>
                    <a:pt x="2334" y="4779"/>
                  </a:lnTo>
                  <a:lnTo>
                    <a:pt x="2261" y="4792"/>
                  </a:lnTo>
                  <a:lnTo>
                    <a:pt x="2187" y="4802"/>
                  </a:lnTo>
                  <a:lnTo>
                    <a:pt x="2113" y="4811"/>
                  </a:lnTo>
                  <a:lnTo>
                    <a:pt x="2037" y="4816"/>
                  </a:lnTo>
                  <a:lnTo>
                    <a:pt x="1961" y="4820"/>
                  </a:lnTo>
                  <a:lnTo>
                    <a:pt x="1885" y="4821"/>
                  </a:lnTo>
                  <a:lnTo>
                    <a:pt x="1806" y="4820"/>
                  </a:lnTo>
                  <a:lnTo>
                    <a:pt x="1728" y="4816"/>
                  </a:lnTo>
                  <a:lnTo>
                    <a:pt x="1651" y="4810"/>
                  </a:lnTo>
                  <a:lnTo>
                    <a:pt x="1573" y="4801"/>
                  </a:lnTo>
                  <a:lnTo>
                    <a:pt x="1497" y="4790"/>
                  </a:lnTo>
                  <a:lnTo>
                    <a:pt x="1421" y="4776"/>
                  </a:lnTo>
                  <a:lnTo>
                    <a:pt x="1345" y="4760"/>
                  </a:lnTo>
                  <a:lnTo>
                    <a:pt x="1270" y="4742"/>
                  </a:lnTo>
                  <a:lnTo>
                    <a:pt x="1196" y="4721"/>
                  </a:lnTo>
                  <a:lnTo>
                    <a:pt x="1123" y="4698"/>
                  </a:lnTo>
                  <a:lnTo>
                    <a:pt x="1051" y="4672"/>
                  </a:lnTo>
                  <a:lnTo>
                    <a:pt x="979" y="4644"/>
                  </a:lnTo>
                  <a:lnTo>
                    <a:pt x="909" y="4615"/>
                  </a:lnTo>
                  <a:lnTo>
                    <a:pt x="839" y="4582"/>
                  </a:lnTo>
                  <a:lnTo>
                    <a:pt x="770" y="4548"/>
                  </a:lnTo>
                  <a:lnTo>
                    <a:pt x="703" y="4511"/>
                  </a:lnTo>
                  <a:lnTo>
                    <a:pt x="637" y="4473"/>
                  </a:lnTo>
                  <a:lnTo>
                    <a:pt x="572" y="4432"/>
                  </a:lnTo>
                  <a:lnTo>
                    <a:pt x="508" y="4389"/>
                  </a:lnTo>
                  <a:lnTo>
                    <a:pt x="446" y="4344"/>
                  </a:lnTo>
                  <a:lnTo>
                    <a:pt x="384" y="4297"/>
                  </a:lnTo>
                  <a:lnTo>
                    <a:pt x="325" y="4248"/>
                  </a:lnTo>
                  <a:lnTo>
                    <a:pt x="267" y="4197"/>
                  </a:lnTo>
                  <a:lnTo>
                    <a:pt x="210" y="4144"/>
                  </a:lnTo>
                  <a:lnTo>
                    <a:pt x="155" y="4089"/>
                  </a:lnTo>
                  <a:lnTo>
                    <a:pt x="102" y="4033"/>
                  </a:lnTo>
                  <a:lnTo>
                    <a:pt x="50" y="3974"/>
                  </a:lnTo>
                  <a:lnTo>
                    <a:pt x="0" y="3913"/>
                  </a:lnTo>
                  <a:lnTo>
                    <a:pt x="566" y="3463"/>
                  </a:lnTo>
                  <a:lnTo>
                    <a:pt x="614" y="3520"/>
                  </a:lnTo>
                  <a:lnTo>
                    <a:pt x="664" y="3575"/>
                  </a:lnTo>
                  <a:lnTo>
                    <a:pt x="716" y="3628"/>
                  </a:lnTo>
                  <a:lnTo>
                    <a:pt x="770" y="3677"/>
                  </a:lnTo>
                  <a:lnTo>
                    <a:pt x="825" y="3724"/>
                  </a:lnTo>
                  <a:lnTo>
                    <a:pt x="883" y="3769"/>
                  </a:lnTo>
                  <a:lnTo>
                    <a:pt x="941" y="3810"/>
                  </a:lnTo>
                  <a:lnTo>
                    <a:pt x="1002" y="3849"/>
                  </a:lnTo>
                  <a:lnTo>
                    <a:pt x="1063" y="3885"/>
                  </a:lnTo>
                  <a:lnTo>
                    <a:pt x="1126" y="3918"/>
                  </a:lnTo>
                  <a:lnTo>
                    <a:pt x="1190" y="3949"/>
                  </a:lnTo>
                  <a:lnTo>
                    <a:pt x="1255" y="3976"/>
                  </a:lnTo>
                  <a:lnTo>
                    <a:pt x="1321" y="4001"/>
                  </a:lnTo>
                  <a:lnTo>
                    <a:pt x="1388" y="4023"/>
                  </a:lnTo>
                  <a:lnTo>
                    <a:pt x="1455" y="4042"/>
                  </a:lnTo>
                  <a:lnTo>
                    <a:pt x="1523" y="4059"/>
                  </a:lnTo>
                  <a:lnTo>
                    <a:pt x="1592" y="4072"/>
                  </a:lnTo>
                  <a:lnTo>
                    <a:pt x="1661" y="4083"/>
                  </a:lnTo>
                  <a:lnTo>
                    <a:pt x="1731" y="4091"/>
                  </a:lnTo>
                  <a:lnTo>
                    <a:pt x="1801" y="4096"/>
                  </a:lnTo>
                  <a:lnTo>
                    <a:pt x="1871" y="4098"/>
                  </a:lnTo>
                  <a:lnTo>
                    <a:pt x="1941" y="4097"/>
                  </a:lnTo>
                  <a:lnTo>
                    <a:pt x="2011" y="4093"/>
                  </a:lnTo>
                  <a:lnTo>
                    <a:pt x="2081" y="4087"/>
                  </a:lnTo>
                  <a:lnTo>
                    <a:pt x="2151" y="4077"/>
                  </a:lnTo>
                  <a:lnTo>
                    <a:pt x="2220" y="4065"/>
                  </a:lnTo>
                  <a:lnTo>
                    <a:pt x="2289" y="4049"/>
                  </a:lnTo>
                  <a:lnTo>
                    <a:pt x="2358" y="4031"/>
                  </a:lnTo>
                  <a:lnTo>
                    <a:pt x="2426" y="4009"/>
                  </a:lnTo>
                  <a:lnTo>
                    <a:pt x="2493" y="3985"/>
                  </a:lnTo>
                  <a:lnTo>
                    <a:pt x="2560" y="3958"/>
                  </a:lnTo>
                  <a:lnTo>
                    <a:pt x="2625" y="3927"/>
                  </a:lnTo>
                  <a:lnTo>
                    <a:pt x="2690" y="3894"/>
                  </a:lnTo>
                  <a:lnTo>
                    <a:pt x="2754" y="3857"/>
                  </a:lnTo>
                  <a:lnTo>
                    <a:pt x="2816" y="3818"/>
                  </a:lnTo>
                  <a:lnTo>
                    <a:pt x="2877" y="3775"/>
                  </a:lnTo>
                  <a:lnTo>
                    <a:pt x="2937" y="3730"/>
                  </a:lnTo>
                  <a:lnTo>
                    <a:pt x="2995" y="3682"/>
                  </a:lnTo>
                  <a:lnTo>
                    <a:pt x="3050" y="3631"/>
                  </a:lnTo>
                  <a:lnTo>
                    <a:pt x="3102" y="3579"/>
                  </a:lnTo>
                  <a:lnTo>
                    <a:pt x="3152" y="3526"/>
                  </a:lnTo>
                  <a:lnTo>
                    <a:pt x="3199" y="3470"/>
                  </a:lnTo>
                  <a:lnTo>
                    <a:pt x="3243" y="3413"/>
                  </a:lnTo>
                  <a:lnTo>
                    <a:pt x="3285" y="3354"/>
                  </a:lnTo>
                  <a:lnTo>
                    <a:pt x="3323" y="3294"/>
                  </a:lnTo>
                  <a:lnTo>
                    <a:pt x="3359" y="3232"/>
                  </a:lnTo>
                  <a:lnTo>
                    <a:pt x="3392" y="3169"/>
                  </a:lnTo>
                  <a:lnTo>
                    <a:pt x="3423" y="3105"/>
                  </a:lnTo>
                  <a:lnTo>
                    <a:pt x="3451" y="3041"/>
                  </a:lnTo>
                  <a:lnTo>
                    <a:pt x="3475" y="2975"/>
                  </a:lnTo>
                  <a:lnTo>
                    <a:pt x="3498" y="2908"/>
                  </a:lnTo>
                  <a:lnTo>
                    <a:pt x="3517" y="2840"/>
                  </a:lnTo>
                  <a:lnTo>
                    <a:pt x="3533" y="2772"/>
                  </a:lnTo>
                  <a:lnTo>
                    <a:pt x="3547" y="2703"/>
                  </a:lnTo>
                  <a:lnTo>
                    <a:pt x="3557" y="2634"/>
                  </a:lnTo>
                  <a:lnTo>
                    <a:pt x="3565" y="2565"/>
                  </a:lnTo>
                  <a:lnTo>
                    <a:pt x="3570" y="2495"/>
                  </a:lnTo>
                  <a:lnTo>
                    <a:pt x="3572" y="2425"/>
                  </a:lnTo>
                  <a:lnTo>
                    <a:pt x="3571" y="2355"/>
                  </a:lnTo>
                  <a:lnTo>
                    <a:pt x="3568" y="2284"/>
                  </a:lnTo>
                  <a:lnTo>
                    <a:pt x="3561" y="2214"/>
                  </a:lnTo>
                  <a:lnTo>
                    <a:pt x="3552" y="2145"/>
                  </a:lnTo>
                  <a:lnTo>
                    <a:pt x="3539" y="2075"/>
                  </a:lnTo>
                  <a:lnTo>
                    <a:pt x="3524" y="2006"/>
                  </a:lnTo>
                  <a:lnTo>
                    <a:pt x="3505" y="1937"/>
                  </a:lnTo>
                  <a:lnTo>
                    <a:pt x="3484" y="1869"/>
                  </a:lnTo>
                  <a:lnTo>
                    <a:pt x="3459" y="1802"/>
                  </a:lnTo>
                  <a:lnTo>
                    <a:pt x="3432" y="1736"/>
                  </a:lnTo>
                  <a:lnTo>
                    <a:pt x="3402" y="1670"/>
                  </a:lnTo>
                  <a:lnTo>
                    <a:pt x="3368" y="1605"/>
                  </a:lnTo>
                  <a:lnTo>
                    <a:pt x="3332" y="1542"/>
                  </a:lnTo>
                  <a:lnTo>
                    <a:pt x="3292" y="1479"/>
                  </a:lnTo>
                  <a:lnTo>
                    <a:pt x="3250" y="1418"/>
                  </a:lnTo>
                  <a:lnTo>
                    <a:pt x="3204" y="1358"/>
                  </a:lnTo>
                  <a:lnTo>
                    <a:pt x="3155" y="1299"/>
                  </a:lnTo>
                  <a:lnTo>
                    <a:pt x="3103" y="1243"/>
                  </a:lnTo>
                  <a:lnTo>
                    <a:pt x="3049" y="1189"/>
                  </a:lnTo>
                  <a:lnTo>
                    <a:pt x="2993" y="1138"/>
                  </a:lnTo>
                  <a:lnTo>
                    <a:pt x="2935" y="1090"/>
                  </a:lnTo>
                  <a:lnTo>
                    <a:pt x="2875" y="1044"/>
                  </a:lnTo>
                  <a:lnTo>
                    <a:pt x="2813" y="1001"/>
                  </a:lnTo>
                  <a:lnTo>
                    <a:pt x="2749" y="961"/>
                  </a:lnTo>
                  <a:lnTo>
                    <a:pt x="2684" y="924"/>
                  </a:lnTo>
                  <a:lnTo>
                    <a:pt x="2617" y="890"/>
                  </a:lnTo>
                  <a:lnTo>
                    <a:pt x="2549" y="859"/>
                  </a:lnTo>
                  <a:lnTo>
                    <a:pt x="2479" y="831"/>
                  </a:lnTo>
                  <a:lnTo>
                    <a:pt x="2408" y="806"/>
                  </a:lnTo>
                  <a:lnTo>
                    <a:pt x="2336" y="785"/>
                  </a:lnTo>
                  <a:lnTo>
                    <a:pt x="2263" y="766"/>
                  </a:lnTo>
                  <a:lnTo>
                    <a:pt x="2189" y="751"/>
                  </a:lnTo>
                  <a:lnTo>
                    <a:pt x="2114" y="739"/>
                  </a:lnTo>
                  <a:lnTo>
                    <a:pt x="2038" y="730"/>
                  </a:lnTo>
                  <a:lnTo>
                    <a:pt x="1962" y="725"/>
                  </a:lnTo>
                  <a:lnTo>
                    <a:pt x="1885" y="723"/>
                  </a:lnTo>
                  <a:lnTo>
                    <a:pt x="1885" y="0"/>
                  </a:lnTo>
                  <a:close/>
                </a:path>
              </a:pathLst>
            </a:custGeom>
            <a:noFill/>
            <a:ln w="18288">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3492" y="373"/>
              <a:ext cx="2411" cy="3914"/>
            </a:xfrm>
            <a:custGeom>
              <a:avLst/>
              <a:gdLst>
                <a:gd name="T0" fmla="+- 0 5825 3492"/>
                <a:gd name="T1" fmla="*/ T0 w 2411"/>
                <a:gd name="T2" fmla="+- 0 375 374"/>
                <a:gd name="T3" fmla="*/ 375 h 3914"/>
                <a:gd name="T4" fmla="+- 0 5670 3492"/>
                <a:gd name="T5" fmla="*/ T4 w 2411"/>
                <a:gd name="T6" fmla="+- 0 385 374"/>
                <a:gd name="T7" fmla="*/ 385 h 3914"/>
                <a:gd name="T8" fmla="+- 0 5517 3492"/>
                <a:gd name="T9" fmla="*/ T8 w 2411"/>
                <a:gd name="T10" fmla="+- 0 405 374"/>
                <a:gd name="T11" fmla="*/ 405 h 3914"/>
                <a:gd name="T12" fmla="+- 0 5365 3492"/>
                <a:gd name="T13" fmla="*/ T12 w 2411"/>
                <a:gd name="T14" fmla="+- 0 435 374"/>
                <a:gd name="T15" fmla="*/ 435 h 3914"/>
                <a:gd name="T16" fmla="+- 0 5216 3492"/>
                <a:gd name="T17" fmla="*/ T16 w 2411"/>
                <a:gd name="T18" fmla="+- 0 474 374"/>
                <a:gd name="T19" fmla="*/ 474 h 3914"/>
                <a:gd name="T20" fmla="+- 0 5070 3492"/>
                <a:gd name="T21" fmla="*/ T20 w 2411"/>
                <a:gd name="T22" fmla="+- 0 522 374"/>
                <a:gd name="T23" fmla="*/ 522 h 3914"/>
                <a:gd name="T24" fmla="+- 0 4928 3492"/>
                <a:gd name="T25" fmla="*/ T24 w 2411"/>
                <a:gd name="T26" fmla="+- 0 580 374"/>
                <a:gd name="T27" fmla="*/ 580 h 3914"/>
                <a:gd name="T28" fmla="+- 0 4789 3492"/>
                <a:gd name="T29" fmla="*/ T28 w 2411"/>
                <a:gd name="T30" fmla="+- 0 647 374"/>
                <a:gd name="T31" fmla="*/ 647 h 3914"/>
                <a:gd name="T32" fmla="+- 0 4654 3492"/>
                <a:gd name="T33" fmla="*/ T32 w 2411"/>
                <a:gd name="T34" fmla="+- 0 722 374"/>
                <a:gd name="T35" fmla="*/ 722 h 3914"/>
                <a:gd name="T36" fmla="+- 0 4525 3492"/>
                <a:gd name="T37" fmla="*/ T36 w 2411"/>
                <a:gd name="T38" fmla="+- 0 807 374"/>
                <a:gd name="T39" fmla="*/ 807 h 3914"/>
                <a:gd name="T40" fmla="+- 0 4400 3492"/>
                <a:gd name="T41" fmla="*/ T40 w 2411"/>
                <a:gd name="T42" fmla="+- 0 900 374"/>
                <a:gd name="T43" fmla="*/ 900 h 3914"/>
                <a:gd name="T44" fmla="+- 0 4284 3492"/>
                <a:gd name="T45" fmla="*/ T44 w 2411"/>
                <a:gd name="T46" fmla="+- 0 999 374"/>
                <a:gd name="T47" fmla="*/ 999 h 3914"/>
                <a:gd name="T48" fmla="+- 0 4175 3492"/>
                <a:gd name="T49" fmla="*/ T48 w 2411"/>
                <a:gd name="T50" fmla="+- 0 1103 374"/>
                <a:gd name="T51" fmla="*/ 1103 h 3914"/>
                <a:gd name="T52" fmla="+- 0 4074 3492"/>
                <a:gd name="T53" fmla="*/ T52 w 2411"/>
                <a:gd name="T54" fmla="+- 0 1213 374"/>
                <a:gd name="T55" fmla="*/ 1213 h 3914"/>
                <a:gd name="T56" fmla="+- 0 3982 3492"/>
                <a:gd name="T57" fmla="*/ T56 w 2411"/>
                <a:gd name="T58" fmla="+- 0 1327 374"/>
                <a:gd name="T59" fmla="*/ 1327 h 3914"/>
                <a:gd name="T60" fmla="+- 0 3897 3492"/>
                <a:gd name="T61" fmla="*/ T60 w 2411"/>
                <a:gd name="T62" fmla="+- 0 1447 374"/>
                <a:gd name="T63" fmla="*/ 1447 h 3914"/>
                <a:gd name="T64" fmla="+- 0 3820 3492"/>
                <a:gd name="T65" fmla="*/ T64 w 2411"/>
                <a:gd name="T66" fmla="+- 0 1570 374"/>
                <a:gd name="T67" fmla="*/ 1570 h 3914"/>
                <a:gd name="T68" fmla="+- 0 3751 3492"/>
                <a:gd name="T69" fmla="*/ T68 w 2411"/>
                <a:gd name="T70" fmla="+- 0 1697 374"/>
                <a:gd name="T71" fmla="*/ 1697 h 3914"/>
                <a:gd name="T72" fmla="+- 0 3690 3492"/>
                <a:gd name="T73" fmla="*/ T72 w 2411"/>
                <a:gd name="T74" fmla="+- 0 1827 374"/>
                <a:gd name="T75" fmla="*/ 1827 h 3914"/>
                <a:gd name="T76" fmla="+- 0 3637 3492"/>
                <a:gd name="T77" fmla="*/ T76 w 2411"/>
                <a:gd name="T78" fmla="+- 0 1960 374"/>
                <a:gd name="T79" fmla="*/ 1960 h 3914"/>
                <a:gd name="T80" fmla="+- 0 3592 3492"/>
                <a:gd name="T81" fmla="*/ T80 w 2411"/>
                <a:gd name="T82" fmla="+- 0 2096 374"/>
                <a:gd name="T83" fmla="*/ 2096 h 3914"/>
                <a:gd name="T84" fmla="+- 0 3556 3492"/>
                <a:gd name="T85" fmla="*/ T84 w 2411"/>
                <a:gd name="T86" fmla="+- 0 2234 374"/>
                <a:gd name="T87" fmla="*/ 2234 h 3914"/>
                <a:gd name="T88" fmla="+- 0 3528 3492"/>
                <a:gd name="T89" fmla="*/ T88 w 2411"/>
                <a:gd name="T90" fmla="+- 0 2374 374"/>
                <a:gd name="T91" fmla="*/ 2374 h 3914"/>
                <a:gd name="T92" fmla="+- 0 3507 3492"/>
                <a:gd name="T93" fmla="*/ T92 w 2411"/>
                <a:gd name="T94" fmla="+- 0 2515 374"/>
                <a:gd name="T95" fmla="*/ 2515 h 3914"/>
                <a:gd name="T96" fmla="+- 0 3496 3492"/>
                <a:gd name="T97" fmla="*/ T96 w 2411"/>
                <a:gd name="T98" fmla="+- 0 2657 374"/>
                <a:gd name="T99" fmla="*/ 2657 h 3914"/>
                <a:gd name="T100" fmla="+- 0 3492 3492"/>
                <a:gd name="T101" fmla="*/ T100 w 2411"/>
                <a:gd name="T102" fmla="+- 0 2799 374"/>
                <a:gd name="T103" fmla="*/ 2799 h 3914"/>
                <a:gd name="T104" fmla="+- 0 3497 3492"/>
                <a:gd name="T105" fmla="*/ T104 w 2411"/>
                <a:gd name="T106" fmla="+- 0 2941 374"/>
                <a:gd name="T107" fmla="*/ 2941 h 3914"/>
                <a:gd name="T108" fmla="+- 0 3511 3492"/>
                <a:gd name="T109" fmla="*/ T108 w 2411"/>
                <a:gd name="T110" fmla="+- 0 3084 374"/>
                <a:gd name="T111" fmla="*/ 3084 h 3914"/>
                <a:gd name="T112" fmla="+- 0 3532 3492"/>
                <a:gd name="T113" fmla="*/ T112 w 2411"/>
                <a:gd name="T114" fmla="+- 0 3225 374"/>
                <a:gd name="T115" fmla="*/ 3225 h 3914"/>
                <a:gd name="T116" fmla="+- 0 3563 3492"/>
                <a:gd name="T117" fmla="*/ T116 w 2411"/>
                <a:gd name="T118" fmla="+- 0 3366 374"/>
                <a:gd name="T119" fmla="*/ 3366 h 3914"/>
                <a:gd name="T120" fmla="+- 0 3602 3492"/>
                <a:gd name="T121" fmla="*/ T120 w 2411"/>
                <a:gd name="T122" fmla="+- 0 3505 374"/>
                <a:gd name="T123" fmla="*/ 3505 h 3914"/>
                <a:gd name="T124" fmla="+- 0 3649 3492"/>
                <a:gd name="T125" fmla="*/ T124 w 2411"/>
                <a:gd name="T126" fmla="+- 0 3642 374"/>
                <a:gd name="T127" fmla="*/ 3642 h 3914"/>
                <a:gd name="T128" fmla="+- 0 3706 3492"/>
                <a:gd name="T129" fmla="*/ T128 w 2411"/>
                <a:gd name="T130" fmla="+- 0 3778 374"/>
                <a:gd name="T131" fmla="*/ 3778 h 3914"/>
                <a:gd name="T132" fmla="+- 0 3771 3492"/>
                <a:gd name="T133" fmla="*/ T132 w 2411"/>
                <a:gd name="T134" fmla="+- 0 3910 374"/>
                <a:gd name="T135" fmla="*/ 3910 h 3914"/>
                <a:gd name="T136" fmla="+- 0 3844 3492"/>
                <a:gd name="T137" fmla="*/ T136 w 2411"/>
                <a:gd name="T138" fmla="+- 0 4039 374"/>
                <a:gd name="T139" fmla="*/ 4039 h 3914"/>
                <a:gd name="T140" fmla="+- 0 3927 3492"/>
                <a:gd name="T141" fmla="*/ T140 w 2411"/>
                <a:gd name="T142" fmla="+- 0 4165 374"/>
                <a:gd name="T143" fmla="*/ 4165 h 3914"/>
                <a:gd name="T144" fmla="+- 0 4018 3492"/>
                <a:gd name="T145" fmla="*/ T144 w 2411"/>
                <a:gd name="T146" fmla="+- 0 4288 374"/>
                <a:gd name="T147" fmla="*/ 4288 h 3914"/>
                <a:gd name="T148" fmla="+- 0 4534 3492"/>
                <a:gd name="T149" fmla="*/ T148 w 2411"/>
                <a:gd name="T150" fmla="+- 0 3771 374"/>
                <a:gd name="T151" fmla="*/ 3771 h 3914"/>
                <a:gd name="T152" fmla="+- 0 4446 3492"/>
                <a:gd name="T153" fmla="*/ T152 w 2411"/>
                <a:gd name="T154" fmla="+- 0 3635 374"/>
                <a:gd name="T155" fmla="*/ 3635 h 3914"/>
                <a:gd name="T156" fmla="+- 0 4371 3492"/>
                <a:gd name="T157" fmla="*/ T156 w 2411"/>
                <a:gd name="T158" fmla="+- 0 3492 374"/>
                <a:gd name="T159" fmla="*/ 3492 h 3914"/>
                <a:gd name="T160" fmla="+- 0 4310 3492"/>
                <a:gd name="T161" fmla="*/ T160 w 2411"/>
                <a:gd name="T162" fmla="+- 0 3342 374"/>
                <a:gd name="T163" fmla="*/ 3342 h 3914"/>
                <a:gd name="T164" fmla="+- 0 4264 3492"/>
                <a:gd name="T165" fmla="*/ T164 w 2411"/>
                <a:gd name="T166" fmla="+- 0 3187 374"/>
                <a:gd name="T167" fmla="*/ 3187 h 3914"/>
                <a:gd name="T168" fmla="+- 0 4233 3492"/>
                <a:gd name="T169" fmla="*/ T168 w 2411"/>
                <a:gd name="T170" fmla="+- 0 3028 374"/>
                <a:gd name="T171" fmla="*/ 3028 h 3914"/>
                <a:gd name="T172" fmla="+- 0 4217 3492"/>
                <a:gd name="T173" fmla="*/ T172 w 2411"/>
                <a:gd name="T174" fmla="+- 0 2866 374"/>
                <a:gd name="T175" fmla="*/ 2866 h 3914"/>
                <a:gd name="T176" fmla="+- 0 4217 3492"/>
                <a:gd name="T177" fmla="*/ T176 w 2411"/>
                <a:gd name="T178" fmla="+- 0 2709 374"/>
                <a:gd name="T179" fmla="*/ 2709 h 3914"/>
                <a:gd name="T180" fmla="+- 0 4230 3492"/>
                <a:gd name="T181" fmla="*/ T180 w 2411"/>
                <a:gd name="T182" fmla="+- 0 2562 374"/>
                <a:gd name="T183" fmla="*/ 2562 h 3914"/>
                <a:gd name="T184" fmla="+- 0 4255 3492"/>
                <a:gd name="T185" fmla="*/ T184 w 2411"/>
                <a:gd name="T186" fmla="+- 0 2418 374"/>
                <a:gd name="T187" fmla="*/ 2418 h 3914"/>
                <a:gd name="T188" fmla="+- 0 4293 3492"/>
                <a:gd name="T189" fmla="*/ T188 w 2411"/>
                <a:gd name="T190" fmla="+- 0 2278 374"/>
                <a:gd name="T191" fmla="*/ 2278 h 3914"/>
                <a:gd name="T192" fmla="+- 0 4341 3492"/>
                <a:gd name="T193" fmla="*/ T192 w 2411"/>
                <a:gd name="T194" fmla="+- 0 2144 374"/>
                <a:gd name="T195" fmla="*/ 2144 h 3914"/>
                <a:gd name="T196" fmla="+- 0 4401 3492"/>
                <a:gd name="T197" fmla="*/ T196 w 2411"/>
                <a:gd name="T198" fmla="+- 0 2015 374"/>
                <a:gd name="T199" fmla="*/ 2015 h 3914"/>
                <a:gd name="T200" fmla="+- 0 4470 3492"/>
                <a:gd name="T201" fmla="*/ T200 w 2411"/>
                <a:gd name="T202" fmla="+- 0 1893 374"/>
                <a:gd name="T203" fmla="*/ 1893 h 3914"/>
                <a:gd name="T204" fmla="+- 0 4549 3492"/>
                <a:gd name="T205" fmla="*/ T204 w 2411"/>
                <a:gd name="T206" fmla="+- 0 1777 374"/>
                <a:gd name="T207" fmla="*/ 1777 h 3914"/>
                <a:gd name="T208" fmla="+- 0 4638 3492"/>
                <a:gd name="T209" fmla="*/ T208 w 2411"/>
                <a:gd name="T210" fmla="+- 0 1668 374"/>
                <a:gd name="T211" fmla="*/ 1668 h 3914"/>
                <a:gd name="T212" fmla="+- 0 4735 3492"/>
                <a:gd name="T213" fmla="*/ T212 w 2411"/>
                <a:gd name="T214" fmla="+- 0 1567 374"/>
                <a:gd name="T215" fmla="*/ 1567 h 3914"/>
                <a:gd name="T216" fmla="+- 0 4840 3492"/>
                <a:gd name="T217" fmla="*/ T216 w 2411"/>
                <a:gd name="T218" fmla="+- 0 1474 374"/>
                <a:gd name="T219" fmla="*/ 1474 h 3914"/>
                <a:gd name="T220" fmla="+- 0 4952 3492"/>
                <a:gd name="T221" fmla="*/ T220 w 2411"/>
                <a:gd name="T222" fmla="+- 0 1390 374"/>
                <a:gd name="T223" fmla="*/ 1390 h 3914"/>
                <a:gd name="T224" fmla="+- 0 5072 3492"/>
                <a:gd name="T225" fmla="*/ T224 w 2411"/>
                <a:gd name="T226" fmla="+- 0 1316 374"/>
                <a:gd name="T227" fmla="*/ 1316 h 3914"/>
                <a:gd name="T228" fmla="+- 0 5197 3492"/>
                <a:gd name="T229" fmla="*/ T228 w 2411"/>
                <a:gd name="T230" fmla="+- 0 1251 374"/>
                <a:gd name="T231" fmla="*/ 1251 h 3914"/>
                <a:gd name="T232" fmla="+- 0 5329 3492"/>
                <a:gd name="T233" fmla="*/ T232 w 2411"/>
                <a:gd name="T234" fmla="+- 0 1197 374"/>
                <a:gd name="T235" fmla="*/ 1197 h 3914"/>
                <a:gd name="T236" fmla="+- 0 5466 3492"/>
                <a:gd name="T237" fmla="*/ T236 w 2411"/>
                <a:gd name="T238" fmla="+- 0 1154 374"/>
                <a:gd name="T239" fmla="*/ 1154 h 3914"/>
                <a:gd name="T240" fmla="+- 0 5608 3492"/>
                <a:gd name="T241" fmla="*/ T240 w 2411"/>
                <a:gd name="T242" fmla="+- 0 1123 374"/>
                <a:gd name="T243" fmla="*/ 1123 h 3914"/>
                <a:gd name="T244" fmla="+- 0 5753 3492"/>
                <a:gd name="T245" fmla="*/ T244 w 2411"/>
                <a:gd name="T246" fmla="+- 0 1104 374"/>
                <a:gd name="T247" fmla="*/ 1104 h 3914"/>
                <a:gd name="T248" fmla="+- 0 5903 3492"/>
                <a:gd name="T249" fmla="*/ T248 w 2411"/>
                <a:gd name="T250" fmla="+- 0 1097 374"/>
                <a:gd name="T251" fmla="*/ 1097 h 39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2411" h="3914">
                  <a:moveTo>
                    <a:pt x="2411" y="0"/>
                  </a:moveTo>
                  <a:lnTo>
                    <a:pt x="2333" y="1"/>
                  </a:lnTo>
                  <a:lnTo>
                    <a:pt x="2255" y="5"/>
                  </a:lnTo>
                  <a:lnTo>
                    <a:pt x="2178" y="11"/>
                  </a:lnTo>
                  <a:lnTo>
                    <a:pt x="2101" y="20"/>
                  </a:lnTo>
                  <a:lnTo>
                    <a:pt x="2025" y="31"/>
                  </a:lnTo>
                  <a:lnTo>
                    <a:pt x="1949" y="45"/>
                  </a:lnTo>
                  <a:lnTo>
                    <a:pt x="1873" y="61"/>
                  </a:lnTo>
                  <a:lnTo>
                    <a:pt x="1799" y="79"/>
                  </a:lnTo>
                  <a:lnTo>
                    <a:pt x="1724" y="100"/>
                  </a:lnTo>
                  <a:lnTo>
                    <a:pt x="1651" y="123"/>
                  </a:lnTo>
                  <a:lnTo>
                    <a:pt x="1578" y="148"/>
                  </a:lnTo>
                  <a:lnTo>
                    <a:pt x="1507" y="176"/>
                  </a:lnTo>
                  <a:lnTo>
                    <a:pt x="1436" y="206"/>
                  </a:lnTo>
                  <a:lnTo>
                    <a:pt x="1366" y="238"/>
                  </a:lnTo>
                  <a:lnTo>
                    <a:pt x="1297" y="273"/>
                  </a:lnTo>
                  <a:lnTo>
                    <a:pt x="1229" y="309"/>
                  </a:lnTo>
                  <a:lnTo>
                    <a:pt x="1162" y="348"/>
                  </a:lnTo>
                  <a:lnTo>
                    <a:pt x="1097" y="389"/>
                  </a:lnTo>
                  <a:lnTo>
                    <a:pt x="1033" y="433"/>
                  </a:lnTo>
                  <a:lnTo>
                    <a:pt x="969" y="478"/>
                  </a:lnTo>
                  <a:lnTo>
                    <a:pt x="908" y="526"/>
                  </a:lnTo>
                  <a:lnTo>
                    <a:pt x="849" y="574"/>
                  </a:lnTo>
                  <a:lnTo>
                    <a:pt x="792" y="625"/>
                  </a:lnTo>
                  <a:lnTo>
                    <a:pt x="736" y="676"/>
                  </a:lnTo>
                  <a:lnTo>
                    <a:pt x="683" y="729"/>
                  </a:lnTo>
                  <a:lnTo>
                    <a:pt x="632" y="783"/>
                  </a:lnTo>
                  <a:lnTo>
                    <a:pt x="582" y="839"/>
                  </a:lnTo>
                  <a:lnTo>
                    <a:pt x="535" y="896"/>
                  </a:lnTo>
                  <a:lnTo>
                    <a:pt x="490" y="953"/>
                  </a:lnTo>
                  <a:lnTo>
                    <a:pt x="446" y="1013"/>
                  </a:lnTo>
                  <a:lnTo>
                    <a:pt x="405" y="1073"/>
                  </a:lnTo>
                  <a:lnTo>
                    <a:pt x="365" y="1134"/>
                  </a:lnTo>
                  <a:lnTo>
                    <a:pt x="328" y="1196"/>
                  </a:lnTo>
                  <a:lnTo>
                    <a:pt x="292" y="1259"/>
                  </a:lnTo>
                  <a:lnTo>
                    <a:pt x="259" y="1323"/>
                  </a:lnTo>
                  <a:lnTo>
                    <a:pt x="227" y="1388"/>
                  </a:lnTo>
                  <a:lnTo>
                    <a:pt x="198" y="1453"/>
                  </a:lnTo>
                  <a:lnTo>
                    <a:pt x="171" y="1519"/>
                  </a:lnTo>
                  <a:lnTo>
                    <a:pt x="145" y="1586"/>
                  </a:lnTo>
                  <a:lnTo>
                    <a:pt x="122" y="1654"/>
                  </a:lnTo>
                  <a:lnTo>
                    <a:pt x="100" y="1722"/>
                  </a:lnTo>
                  <a:lnTo>
                    <a:pt x="81" y="1791"/>
                  </a:lnTo>
                  <a:lnTo>
                    <a:pt x="64" y="1860"/>
                  </a:lnTo>
                  <a:lnTo>
                    <a:pt x="49" y="1930"/>
                  </a:lnTo>
                  <a:lnTo>
                    <a:pt x="36" y="2000"/>
                  </a:lnTo>
                  <a:lnTo>
                    <a:pt x="24" y="2070"/>
                  </a:lnTo>
                  <a:lnTo>
                    <a:pt x="15" y="2141"/>
                  </a:lnTo>
                  <a:lnTo>
                    <a:pt x="9" y="2211"/>
                  </a:lnTo>
                  <a:lnTo>
                    <a:pt x="4" y="2283"/>
                  </a:lnTo>
                  <a:lnTo>
                    <a:pt x="1" y="2354"/>
                  </a:lnTo>
                  <a:lnTo>
                    <a:pt x="0" y="2425"/>
                  </a:lnTo>
                  <a:lnTo>
                    <a:pt x="2" y="2496"/>
                  </a:lnTo>
                  <a:lnTo>
                    <a:pt x="5" y="2567"/>
                  </a:lnTo>
                  <a:lnTo>
                    <a:pt x="11" y="2639"/>
                  </a:lnTo>
                  <a:lnTo>
                    <a:pt x="19" y="2710"/>
                  </a:lnTo>
                  <a:lnTo>
                    <a:pt x="28" y="2781"/>
                  </a:lnTo>
                  <a:lnTo>
                    <a:pt x="40" y="2851"/>
                  </a:lnTo>
                  <a:lnTo>
                    <a:pt x="55" y="2922"/>
                  </a:lnTo>
                  <a:lnTo>
                    <a:pt x="71" y="2992"/>
                  </a:lnTo>
                  <a:lnTo>
                    <a:pt x="89" y="3062"/>
                  </a:lnTo>
                  <a:lnTo>
                    <a:pt x="110" y="3131"/>
                  </a:lnTo>
                  <a:lnTo>
                    <a:pt x="133" y="3200"/>
                  </a:lnTo>
                  <a:lnTo>
                    <a:pt x="157" y="3268"/>
                  </a:lnTo>
                  <a:lnTo>
                    <a:pt x="184" y="3336"/>
                  </a:lnTo>
                  <a:lnTo>
                    <a:pt x="214" y="3404"/>
                  </a:lnTo>
                  <a:lnTo>
                    <a:pt x="245" y="3470"/>
                  </a:lnTo>
                  <a:lnTo>
                    <a:pt x="279" y="3536"/>
                  </a:lnTo>
                  <a:lnTo>
                    <a:pt x="314" y="3601"/>
                  </a:lnTo>
                  <a:lnTo>
                    <a:pt x="352" y="3665"/>
                  </a:lnTo>
                  <a:lnTo>
                    <a:pt x="393" y="3729"/>
                  </a:lnTo>
                  <a:lnTo>
                    <a:pt x="435" y="3791"/>
                  </a:lnTo>
                  <a:lnTo>
                    <a:pt x="479" y="3853"/>
                  </a:lnTo>
                  <a:lnTo>
                    <a:pt x="526" y="3914"/>
                  </a:lnTo>
                  <a:lnTo>
                    <a:pt x="1092" y="3463"/>
                  </a:lnTo>
                  <a:lnTo>
                    <a:pt x="1042" y="3397"/>
                  </a:lnTo>
                  <a:lnTo>
                    <a:pt x="996" y="3330"/>
                  </a:lnTo>
                  <a:lnTo>
                    <a:pt x="954" y="3261"/>
                  </a:lnTo>
                  <a:lnTo>
                    <a:pt x="914" y="3190"/>
                  </a:lnTo>
                  <a:lnTo>
                    <a:pt x="879" y="3118"/>
                  </a:lnTo>
                  <a:lnTo>
                    <a:pt x="847" y="3043"/>
                  </a:lnTo>
                  <a:lnTo>
                    <a:pt x="818" y="2968"/>
                  </a:lnTo>
                  <a:lnTo>
                    <a:pt x="793" y="2891"/>
                  </a:lnTo>
                  <a:lnTo>
                    <a:pt x="772" y="2813"/>
                  </a:lnTo>
                  <a:lnTo>
                    <a:pt x="755" y="2734"/>
                  </a:lnTo>
                  <a:lnTo>
                    <a:pt x="741" y="2654"/>
                  </a:lnTo>
                  <a:lnTo>
                    <a:pt x="731" y="2574"/>
                  </a:lnTo>
                  <a:lnTo>
                    <a:pt x="725" y="2492"/>
                  </a:lnTo>
                  <a:lnTo>
                    <a:pt x="723" y="2411"/>
                  </a:lnTo>
                  <a:lnTo>
                    <a:pt x="725" y="2335"/>
                  </a:lnTo>
                  <a:lnTo>
                    <a:pt x="730" y="2261"/>
                  </a:lnTo>
                  <a:lnTo>
                    <a:pt x="738" y="2188"/>
                  </a:lnTo>
                  <a:lnTo>
                    <a:pt x="749" y="2115"/>
                  </a:lnTo>
                  <a:lnTo>
                    <a:pt x="763" y="2044"/>
                  </a:lnTo>
                  <a:lnTo>
                    <a:pt x="781" y="1974"/>
                  </a:lnTo>
                  <a:lnTo>
                    <a:pt x="801" y="1904"/>
                  </a:lnTo>
                  <a:lnTo>
                    <a:pt x="824" y="1837"/>
                  </a:lnTo>
                  <a:lnTo>
                    <a:pt x="849" y="1770"/>
                  </a:lnTo>
                  <a:lnTo>
                    <a:pt x="878" y="1705"/>
                  </a:lnTo>
                  <a:lnTo>
                    <a:pt x="909" y="1641"/>
                  </a:lnTo>
                  <a:lnTo>
                    <a:pt x="942" y="1579"/>
                  </a:lnTo>
                  <a:lnTo>
                    <a:pt x="978" y="1519"/>
                  </a:lnTo>
                  <a:lnTo>
                    <a:pt x="1017" y="1460"/>
                  </a:lnTo>
                  <a:lnTo>
                    <a:pt x="1057" y="1403"/>
                  </a:lnTo>
                  <a:lnTo>
                    <a:pt x="1100" y="1347"/>
                  </a:lnTo>
                  <a:lnTo>
                    <a:pt x="1146" y="1294"/>
                  </a:lnTo>
                  <a:lnTo>
                    <a:pt x="1193" y="1242"/>
                  </a:lnTo>
                  <a:lnTo>
                    <a:pt x="1243" y="1193"/>
                  </a:lnTo>
                  <a:lnTo>
                    <a:pt x="1294" y="1145"/>
                  </a:lnTo>
                  <a:lnTo>
                    <a:pt x="1348" y="1100"/>
                  </a:lnTo>
                  <a:lnTo>
                    <a:pt x="1403" y="1057"/>
                  </a:lnTo>
                  <a:lnTo>
                    <a:pt x="1460" y="1016"/>
                  </a:lnTo>
                  <a:lnTo>
                    <a:pt x="1519" y="978"/>
                  </a:lnTo>
                  <a:lnTo>
                    <a:pt x="1580" y="942"/>
                  </a:lnTo>
                  <a:lnTo>
                    <a:pt x="1642" y="908"/>
                  </a:lnTo>
                  <a:lnTo>
                    <a:pt x="1705" y="877"/>
                  </a:lnTo>
                  <a:lnTo>
                    <a:pt x="1770" y="849"/>
                  </a:lnTo>
                  <a:lnTo>
                    <a:pt x="1837" y="823"/>
                  </a:lnTo>
                  <a:lnTo>
                    <a:pt x="1905" y="800"/>
                  </a:lnTo>
                  <a:lnTo>
                    <a:pt x="1974" y="780"/>
                  </a:lnTo>
                  <a:lnTo>
                    <a:pt x="2044" y="763"/>
                  </a:lnTo>
                  <a:lnTo>
                    <a:pt x="2116" y="749"/>
                  </a:lnTo>
                  <a:lnTo>
                    <a:pt x="2188" y="738"/>
                  </a:lnTo>
                  <a:lnTo>
                    <a:pt x="2261" y="730"/>
                  </a:lnTo>
                  <a:lnTo>
                    <a:pt x="2336" y="725"/>
                  </a:lnTo>
                  <a:lnTo>
                    <a:pt x="2411" y="723"/>
                  </a:lnTo>
                  <a:lnTo>
                    <a:pt x="241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3492" y="373"/>
              <a:ext cx="2411" cy="3914"/>
            </a:xfrm>
            <a:custGeom>
              <a:avLst/>
              <a:gdLst>
                <a:gd name="T0" fmla="+- 0 3971 3492"/>
                <a:gd name="T1" fmla="*/ T0 w 2411"/>
                <a:gd name="T2" fmla="+- 0 4227 374"/>
                <a:gd name="T3" fmla="*/ 4227 h 3914"/>
                <a:gd name="T4" fmla="+- 0 3885 3492"/>
                <a:gd name="T5" fmla="*/ T4 w 2411"/>
                <a:gd name="T6" fmla="+- 0 4103 374"/>
                <a:gd name="T7" fmla="*/ 4103 h 3914"/>
                <a:gd name="T8" fmla="+- 0 3806 3492"/>
                <a:gd name="T9" fmla="*/ T8 w 2411"/>
                <a:gd name="T10" fmla="+- 0 3975 374"/>
                <a:gd name="T11" fmla="*/ 3975 h 3914"/>
                <a:gd name="T12" fmla="+- 0 3737 3492"/>
                <a:gd name="T13" fmla="*/ T12 w 2411"/>
                <a:gd name="T14" fmla="+- 0 3844 374"/>
                <a:gd name="T15" fmla="*/ 3844 h 3914"/>
                <a:gd name="T16" fmla="+- 0 3676 3492"/>
                <a:gd name="T17" fmla="*/ T16 w 2411"/>
                <a:gd name="T18" fmla="+- 0 3710 374"/>
                <a:gd name="T19" fmla="*/ 3710 h 3914"/>
                <a:gd name="T20" fmla="+- 0 3625 3492"/>
                <a:gd name="T21" fmla="*/ T20 w 2411"/>
                <a:gd name="T22" fmla="+- 0 3574 374"/>
                <a:gd name="T23" fmla="*/ 3574 h 3914"/>
                <a:gd name="T24" fmla="+- 0 3581 3492"/>
                <a:gd name="T25" fmla="*/ T24 w 2411"/>
                <a:gd name="T26" fmla="+- 0 3436 374"/>
                <a:gd name="T27" fmla="*/ 3436 h 3914"/>
                <a:gd name="T28" fmla="+- 0 3547 3492"/>
                <a:gd name="T29" fmla="*/ T28 w 2411"/>
                <a:gd name="T30" fmla="+- 0 3296 374"/>
                <a:gd name="T31" fmla="*/ 3296 h 3914"/>
                <a:gd name="T32" fmla="+- 0 3520 3492"/>
                <a:gd name="T33" fmla="*/ T32 w 2411"/>
                <a:gd name="T34" fmla="+- 0 3155 374"/>
                <a:gd name="T35" fmla="*/ 3155 h 3914"/>
                <a:gd name="T36" fmla="+- 0 3503 3492"/>
                <a:gd name="T37" fmla="*/ T36 w 2411"/>
                <a:gd name="T38" fmla="+- 0 3013 374"/>
                <a:gd name="T39" fmla="*/ 3013 h 3914"/>
                <a:gd name="T40" fmla="+- 0 3494 3492"/>
                <a:gd name="T41" fmla="*/ T40 w 2411"/>
                <a:gd name="T42" fmla="+- 0 2870 374"/>
                <a:gd name="T43" fmla="*/ 2870 h 3914"/>
                <a:gd name="T44" fmla="+- 0 3493 3492"/>
                <a:gd name="T45" fmla="*/ T44 w 2411"/>
                <a:gd name="T46" fmla="+- 0 2728 374"/>
                <a:gd name="T47" fmla="*/ 2728 h 3914"/>
                <a:gd name="T48" fmla="+- 0 3501 3492"/>
                <a:gd name="T49" fmla="*/ T48 w 2411"/>
                <a:gd name="T50" fmla="+- 0 2585 374"/>
                <a:gd name="T51" fmla="*/ 2585 h 3914"/>
                <a:gd name="T52" fmla="+- 0 3516 3492"/>
                <a:gd name="T53" fmla="*/ T52 w 2411"/>
                <a:gd name="T54" fmla="+- 0 2444 374"/>
                <a:gd name="T55" fmla="*/ 2444 h 3914"/>
                <a:gd name="T56" fmla="+- 0 3541 3492"/>
                <a:gd name="T57" fmla="*/ T56 w 2411"/>
                <a:gd name="T58" fmla="+- 0 2304 374"/>
                <a:gd name="T59" fmla="*/ 2304 h 3914"/>
                <a:gd name="T60" fmla="+- 0 3573 3492"/>
                <a:gd name="T61" fmla="*/ T60 w 2411"/>
                <a:gd name="T62" fmla="+- 0 2165 374"/>
                <a:gd name="T63" fmla="*/ 2165 h 3914"/>
                <a:gd name="T64" fmla="+- 0 3614 3492"/>
                <a:gd name="T65" fmla="*/ T64 w 2411"/>
                <a:gd name="T66" fmla="+- 0 2028 374"/>
                <a:gd name="T67" fmla="*/ 2028 h 3914"/>
                <a:gd name="T68" fmla="+- 0 3663 3492"/>
                <a:gd name="T69" fmla="*/ T68 w 2411"/>
                <a:gd name="T70" fmla="+- 0 1893 374"/>
                <a:gd name="T71" fmla="*/ 1893 h 3914"/>
                <a:gd name="T72" fmla="+- 0 3719 3492"/>
                <a:gd name="T73" fmla="*/ T72 w 2411"/>
                <a:gd name="T74" fmla="+- 0 1762 374"/>
                <a:gd name="T75" fmla="*/ 1762 h 3914"/>
                <a:gd name="T76" fmla="+- 0 3784 3492"/>
                <a:gd name="T77" fmla="*/ T76 w 2411"/>
                <a:gd name="T78" fmla="+- 0 1633 374"/>
                <a:gd name="T79" fmla="*/ 1633 h 3914"/>
                <a:gd name="T80" fmla="+- 0 3857 3492"/>
                <a:gd name="T81" fmla="*/ T80 w 2411"/>
                <a:gd name="T82" fmla="+- 0 1508 374"/>
                <a:gd name="T83" fmla="*/ 1508 h 3914"/>
                <a:gd name="T84" fmla="+- 0 3938 3492"/>
                <a:gd name="T85" fmla="*/ T84 w 2411"/>
                <a:gd name="T86" fmla="+- 0 1387 374"/>
                <a:gd name="T87" fmla="*/ 1387 h 3914"/>
                <a:gd name="T88" fmla="+- 0 4027 3492"/>
                <a:gd name="T89" fmla="*/ T88 w 2411"/>
                <a:gd name="T90" fmla="+- 0 1270 374"/>
                <a:gd name="T91" fmla="*/ 1270 h 3914"/>
                <a:gd name="T92" fmla="+- 0 4124 3492"/>
                <a:gd name="T93" fmla="*/ T92 w 2411"/>
                <a:gd name="T94" fmla="+- 0 1157 374"/>
                <a:gd name="T95" fmla="*/ 1157 h 3914"/>
                <a:gd name="T96" fmla="+- 0 4228 3492"/>
                <a:gd name="T97" fmla="*/ T96 w 2411"/>
                <a:gd name="T98" fmla="+- 0 1050 374"/>
                <a:gd name="T99" fmla="*/ 1050 h 3914"/>
                <a:gd name="T100" fmla="+- 0 4341 3492"/>
                <a:gd name="T101" fmla="*/ T100 w 2411"/>
                <a:gd name="T102" fmla="+- 0 948 374"/>
                <a:gd name="T103" fmla="*/ 948 h 3914"/>
                <a:gd name="T104" fmla="+- 0 4461 3492"/>
                <a:gd name="T105" fmla="*/ T104 w 2411"/>
                <a:gd name="T106" fmla="+- 0 852 374"/>
                <a:gd name="T107" fmla="*/ 852 h 3914"/>
                <a:gd name="T108" fmla="+- 0 4589 3492"/>
                <a:gd name="T109" fmla="*/ T108 w 2411"/>
                <a:gd name="T110" fmla="+- 0 763 374"/>
                <a:gd name="T111" fmla="*/ 763 h 3914"/>
                <a:gd name="T112" fmla="+- 0 4721 3492"/>
                <a:gd name="T113" fmla="*/ T112 w 2411"/>
                <a:gd name="T114" fmla="+- 0 683 374"/>
                <a:gd name="T115" fmla="*/ 683 h 3914"/>
                <a:gd name="T116" fmla="+- 0 4858 3492"/>
                <a:gd name="T117" fmla="*/ T116 w 2411"/>
                <a:gd name="T118" fmla="+- 0 612 374"/>
                <a:gd name="T119" fmla="*/ 612 h 3914"/>
                <a:gd name="T120" fmla="+- 0 4999 3492"/>
                <a:gd name="T121" fmla="*/ T120 w 2411"/>
                <a:gd name="T122" fmla="+- 0 550 374"/>
                <a:gd name="T123" fmla="*/ 550 h 3914"/>
                <a:gd name="T124" fmla="+- 0 5143 3492"/>
                <a:gd name="T125" fmla="*/ T124 w 2411"/>
                <a:gd name="T126" fmla="+- 0 497 374"/>
                <a:gd name="T127" fmla="*/ 497 h 3914"/>
                <a:gd name="T128" fmla="+- 0 5291 3492"/>
                <a:gd name="T129" fmla="*/ T128 w 2411"/>
                <a:gd name="T130" fmla="+- 0 453 374"/>
                <a:gd name="T131" fmla="*/ 453 h 3914"/>
                <a:gd name="T132" fmla="+- 0 5441 3492"/>
                <a:gd name="T133" fmla="*/ T132 w 2411"/>
                <a:gd name="T134" fmla="+- 0 419 374"/>
                <a:gd name="T135" fmla="*/ 419 h 3914"/>
                <a:gd name="T136" fmla="+- 0 5593 3492"/>
                <a:gd name="T137" fmla="*/ T136 w 2411"/>
                <a:gd name="T138" fmla="+- 0 394 374"/>
                <a:gd name="T139" fmla="*/ 394 h 3914"/>
                <a:gd name="T140" fmla="+- 0 5747 3492"/>
                <a:gd name="T141" fmla="*/ T140 w 2411"/>
                <a:gd name="T142" fmla="+- 0 379 374"/>
                <a:gd name="T143" fmla="*/ 379 h 3914"/>
                <a:gd name="T144" fmla="+- 0 5903 3492"/>
                <a:gd name="T145" fmla="*/ T144 w 2411"/>
                <a:gd name="T146" fmla="+- 0 374 374"/>
                <a:gd name="T147" fmla="*/ 374 h 3914"/>
                <a:gd name="T148" fmla="+- 0 5828 3492"/>
                <a:gd name="T149" fmla="*/ T148 w 2411"/>
                <a:gd name="T150" fmla="+- 0 1099 374"/>
                <a:gd name="T151" fmla="*/ 1099 h 3914"/>
                <a:gd name="T152" fmla="+- 0 5680 3492"/>
                <a:gd name="T153" fmla="*/ T152 w 2411"/>
                <a:gd name="T154" fmla="+- 0 1112 374"/>
                <a:gd name="T155" fmla="*/ 1112 h 3914"/>
                <a:gd name="T156" fmla="+- 0 5536 3492"/>
                <a:gd name="T157" fmla="*/ T156 w 2411"/>
                <a:gd name="T158" fmla="+- 0 1137 374"/>
                <a:gd name="T159" fmla="*/ 1137 h 3914"/>
                <a:gd name="T160" fmla="+- 0 5397 3492"/>
                <a:gd name="T161" fmla="*/ T160 w 2411"/>
                <a:gd name="T162" fmla="+- 0 1174 374"/>
                <a:gd name="T163" fmla="*/ 1174 h 3914"/>
                <a:gd name="T164" fmla="+- 0 5262 3492"/>
                <a:gd name="T165" fmla="*/ T164 w 2411"/>
                <a:gd name="T166" fmla="+- 0 1223 374"/>
                <a:gd name="T167" fmla="*/ 1223 h 3914"/>
                <a:gd name="T168" fmla="+- 0 5134 3492"/>
                <a:gd name="T169" fmla="*/ T168 w 2411"/>
                <a:gd name="T170" fmla="+- 0 1282 374"/>
                <a:gd name="T171" fmla="*/ 1282 h 3914"/>
                <a:gd name="T172" fmla="+- 0 5011 3492"/>
                <a:gd name="T173" fmla="*/ T172 w 2411"/>
                <a:gd name="T174" fmla="+- 0 1352 374"/>
                <a:gd name="T175" fmla="*/ 1352 h 3914"/>
                <a:gd name="T176" fmla="+- 0 4895 3492"/>
                <a:gd name="T177" fmla="*/ T176 w 2411"/>
                <a:gd name="T178" fmla="+- 0 1431 374"/>
                <a:gd name="T179" fmla="*/ 1431 h 3914"/>
                <a:gd name="T180" fmla="+- 0 4786 3492"/>
                <a:gd name="T181" fmla="*/ T180 w 2411"/>
                <a:gd name="T182" fmla="+- 0 1519 374"/>
                <a:gd name="T183" fmla="*/ 1519 h 3914"/>
                <a:gd name="T184" fmla="+- 0 4685 3492"/>
                <a:gd name="T185" fmla="*/ T184 w 2411"/>
                <a:gd name="T186" fmla="+- 0 1616 374"/>
                <a:gd name="T187" fmla="*/ 1616 h 3914"/>
                <a:gd name="T188" fmla="+- 0 4592 3492"/>
                <a:gd name="T189" fmla="*/ T188 w 2411"/>
                <a:gd name="T190" fmla="+- 0 1721 374"/>
                <a:gd name="T191" fmla="*/ 1721 h 3914"/>
                <a:gd name="T192" fmla="+- 0 4509 3492"/>
                <a:gd name="T193" fmla="*/ T192 w 2411"/>
                <a:gd name="T194" fmla="+- 0 1834 374"/>
                <a:gd name="T195" fmla="*/ 1834 h 3914"/>
                <a:gd name="T196" fmla="+- 0 4434 3492"/>
                <a:gd name="T197" fmla="*/ T196 w 2411"/>
                <a:gd name="T198" fmla="+- 0 1953 374"/>
                <a:gd name="T199" fmla="*/ 1953 h 3914"/>
                <a:gd name="T200" fmla="+- 0 4370 3492"/>
                <a:gd name="T201" fmla="*/ T200 w 2411"/>
                <a:gd name="T202" fmla="+- 0 2079 374"/>
                <a:gd name="T203" fmla="*/ 2079 h 3914"/>
                <a:gd name="T204" fmla="+- 0 4316 3492"/>
                <a:gd name="T205" fmla="*/ T204 w 2411"/>
                <a:gd name="T206" fmla="+- 0 2211 374"/>
                <a:gd name="T207" fmla="*/ 2211 h 3914"/>
                <a:gd name="T208" fmla="+- 0 4273 3492"/>
                <a:gd name="T209" fmla="*/ T208 w 2411"/>
                <a:gd name="T210" fmla="+- 0 2348 374"/>
                <a:gd name="T211" fmla="*/ 2348 h 3914"/>
                <a:gd name="T212" fmla="+- 0 4241 3492"/>
                <a:gd name="T213" fmla="*/ T212 w 2411"/>
                <a:gd name="T214" fmla="+- 0 2489 374"/>
                <a:gd name="T215" fmla="*/ 2489 h 3914"/>
                <a:gd name="T216" fmla="+- 0 4222 3492"/>
                <a:gd name="T217" fmla="*/ T216 w 2411"/>
                <a:gd name="T218" fmla="+- 0 2635 374"/>
                <a:gd name="T219" fmla="*/ 2635 h 3914"/>
                <a:gd name="T220" fmla="+- 0 4215 3492"/>
                <a:gd name="T221" fmla="*/ T220 w 2411"/>
                <a:gd name="T222" fmla="+- 0 2785 374"/>
                <a:gd name="T223" fmla="*/ 2785 h 3914"/>
                <a:gd name="T224" fmla="+- 0 4223 3492"/>
                <a:gd name="T225" fmla="*/ T224 w 2411"/>
                <a:gd name="T226" fmla="+- 0 2948 374"/>
                <a:gd name="T227" fmla="*/ 2948 h 3914"/>
                <a:gd name="T228" fmla="+- 0 4247 3492"/>
                <a:gd name="T229" fmla="*/ T228 w 2411"/>
                <a:gd name="T230" fmla="+- 0 3108 374"/>
                <a:gd name="T231" fmla="*/ 3108 h 3914"/>
                <a:gd name="T232" fmla="+- 0 4285 3492"/>
                <a:gd name="T233" fmla="*/ T232 w 2411"/>
                <a:gd name="T234" fmla="+- 0 3265 374"/>
                <a:gd name="T235" fmla="*/ 3265 h 3914"/>
                <a:gd name="T236" fmla="+- 0 4339 3492"/>
                <a:gd name="T237" fmla="*/ T236 w 2411"/>
                <a:gd name="T238" fmla="+- 0 3417 374"/>
                <a:gd name="T239" fmla="*/ 3417 h 3914"/>
                <a:gd name="T240" fmla="+- 0 4406 3492"/>
                <a:gd name="T241" fmla="*/ T240 w 2411"/>
                <a:gd name="T242" fmla="+- 0 3564 374"/>
                <a:gd name="T243" fmla="*/ 3564 h 3914"/>
                <a:gd name="T244" fmla="+- 0 4488 3492"/>
                <a:gd name="T245" fmla="*/ T244 w 2411"/>
                <a:gd name="T246" fmla="+- 0 3704 374"/>
                <a:gd name="T247" fmla="*/ 3704 h 3914"/>
                <a:gd name="T248" fmla="+- 0 4584 3492"/>
                <a:gd name="T249" fmla="*/ T248 w 2411"/>
                <a:gd name="T250" fmla="+- 0 3837 374"/>
                <a:gd name="T251" fmla="*/ 3837 h 39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2411" h="3914">
                  <a:moveTo>
                    <a:pt x="526" y="3914"/>
                  </a:moveTo>
                  <a:lnTo>
                    <a:pt x="479" y="3853"/>
                  </a:lnTo>
                  <a:lnTo>
                    <a:pt x="435" y="3791"/>
                  </a:lnTo>
                  <a:lnTo>
                    <a:pt x="393" y="3729"/>
                  </a:lnTo>
                  <a:lnTo>
                    <a:pt x="352" y="3665"/>
                  </a:lnTo>
                  <a:lnTo>
                    <a:pt x="314" y="3601"/>
                  </a:lnTo>
                  <a:lnTo>
                    <a:pt x="279" y="3536"/>
                  </a:lnTo>
                  <a:lnTo>
                    <a:pt x="245" y="3470"/>
                  </a:lnTo>
                  <a:lnTo>
                    <a:pt x="214" y="3404"/>
                  </a:lnTo>
                  <a:lnTo>
                    <a:pt x="184" y="3336"/>
                  </a:lnTo>
                  <a:lnTo>
                    <a:pt x="157" y="3268"/>
                  </a:lnTo>
                  <a:lnTo>
                    <a:pt x="133" y="3200"/>
                  </a:lnTo>
                  <a:lnTo>
                    <a:pt x="110" y="3131"/>
                  </a:lnTo>
                  <a:lnTo>
                    <a:pt x="89" y="3062"/>
                  </a:lnTo>
                  <a:lnTo>
                    <a:pt x="71" y="2992"/>
                  </a:lnTo>
                  <a:lnTo>
                    <a:pt x="55" y="2922"/>
                  </a:lnTo>
                  <a:lnTo>
                    <a:pt x="40" y="2851"/>
                  </a:lnTo>
                  <a:lnTo>
                    <a:pt x="28" y="2781"/>
                  </a:lnTo>
                  <a:lnTo>
                    <a:pt x="19" y="2710"/>
                  </a:lnTo>
                  <a:lnTo>
                    <a:pt x="11" y="2639"/>
                  </a:lnTo>
                  <a:lnTo>
                    <a:pt x="5" y="2567"/>
                  </a:lnTo>
                  <a:lnTo>
                    <a:pt x="2" y="2496"/>
                  </a:lnTo>
                  <a:lnTo>
                    <a:pt x="0" y="2425"/>
                  </a:lnTo>
                  <a:lnTo>
                    <a:pt x="1" y="2354"/>
                  </a:lnTo>
                  <a:lnTo>
                    <a:pt x="4" y="2283"/>
                  </a:lnTo>
                  <a:lnTo>
                    <a:pt x="9" y="2211"/>
                  </a:lnTo>
                  <a:lnTo>
                    <a:pt x="15" y="2141"/>
                  </a:lnTo>
                  <a:lnTo>
                    <a:pt x="24" y="2070"/>
                  </a:lnTo>
                  <a:lnTo>
                    <a:pt x="36" y="2000"/>
                  </a:lnTo>
                  <a:lnTo>
                    <a:pt x="49" y="1930"/>
                  </a:lnTo>
                  <a:lnTo>
                    <a:pt x="64" y="1860"/>
                  </a:lnTo>
                  <a:lnTo>
                    <a:pt x="81" y="1791"/>
                  </a:lnTo>
                  <a:lnTo>
                    <a:pt x="100" y="1722"/>
                  </a:lnTo>
                  <a:lnTo>
                    <a:pt x="122" y="1654"/>
                  </a:lnTo>
                  <a:lnTo>
                    <a:pt x="145" y="1586"/>
                  </a:lnTo>
                  <a:lnTo>
                    <a:pt x="171" y="1519"/>
                  </a:lnTo>
                  <a:lnTo>
                    <a:pt x="198" y="1453"/>
                  </a:lnTo>
                  <a:lnTo>
                    <a:pt x="227" y="1388"/>
                  </a:lnTo>
                  <a:lnTo>
                    <a:pt x="259" y="1323"/>
                  </a:lnTo>
                  <a:lnTo>
                    <a:pt x="292" y="1259"/>
                  </a:lnTo>
                  <a:lnTo>
                    <a:pt x="328" y="1196"/>
                  </a:lnTo>
                  <a:lnTo>
                    <a:pt x="365" y="1134"/>
                  </a:lnTo>
                  <a:lnTo>
                    <a:pt x="405" y="1073"/>
                  </a:lnTo>
                  <a:lnTo>
                    <a:pt x="446" y="1013"/>
                  </a:lnTo>
                  <a:lnTo>
                    <a:pt x="490" y="953"/>
                  </a:lnTo>
                  <a:lnTo>
                    <a:pt x="535" y="896"/>
                  </a:lnTo>
                  <a:lnTo>
                    <a:pt x="582" y="839"/>
                  </a:lnTo>
                  <a:lnTo>
                    <a:pt x="632" y="783"/>
                  </a:lnTo>
                  <a:lnTo>
                    <a:pt x="683" y="729"/>
                  </a:lnTo>
                  <a:lnTo>
                    <a:pt x="736" y="676"/>
                  </a:lnTo>
                  <a:lnTo>
                    <a:pt x="792" y="625"/>
                  </a:lnTo>
                  <a:lnTo>
                    <a:pt x="849" y="574"/>
                  </a:lnTo>
                  <a:lnTo>
                    <a:pt x="908" y="526"/>
                  </a:lnTo>
                  <a:lnTo>
                    <a:pt x="969" y="478"/>
                  </a:lnTo>
                  <a:lnTo>
                    <a:pt x="1033" y="433"/>
                  </a:lnTo>
                  <a:lnTo>
                    <a:pt x="1097" y="389"/>
                  </a:lnTo>
                  <a:lnTo>
                    <a:pt x="1162" y="348"/>
                  </a:lnTo>
                  <a:lnTo>
                    <a:pt x="1229" y="309"/>
                  </a:lnTo>
                  <a:lnTo>
                    <a:pt x="1297" y="273"/>
                  </a:lnTo>
                  <a:lnTo>
                    <a:pt x="1366" y="238"/>
                  </a:lnTo>
                  <a:lnTo>
                    <a:pt x="1436" y="206"/>
                  </a:lnTo>
                  <a:lnTo>
                    <a:pt x="1507" y="176"/>
                  </a:lnTo>
                  <a:lnTo>
                    <a:pt x="1578" y="148"/>
                  </a:lnTo>
                  <a:lnTo>
                    <a:pt x="1651" y="123"/>
                  </a:lnTo>
                  <a:lnTo>
                    <a:pt x="1724" y="100"/>
                  </a:lnTo>
                  <a:lnTo>
                    <a:pt x="1799" y="79"/>
                  </a:lnTo>
                  <a:lnTo>
                    <a:pt x="1873" y="61"/>
                  </a:lnTo>
                  <a:lnTo>
                    <a:pt x="1949" y="45"/>
                  </a:lnTo>
                  <a:lnTo>
                    <a:pt x="2025" y="31"/>
                  </a:lnTo>
                  <a:lnTo>
                    <a:pt x="2101" y="20"/>
                  </a:lnTo>
                  <a:lnTo>
                    <a:pt x="2178" y="11"/>
                  </a:lnTo>
                  <a:lnTo>
                    <a:pt x="2255" y="5"/>
                  </a:lnTo>
                  <a:lnTo>
                    <a:pt x="2333" y="1"/>
                  </a:lnTo>
                  <a:lnTo>
                    <a:pt x="2411" y="0"/>
                  </a:lnTo>
                  <a:lnTo>
                    <a:pt x="2411" y="723"/>
                  </a:lnTo>
                  <a:lnTo>
                    <a:pt x="2336" y="725"/>
                  </a:lnTo>
                  <a:lnTo>
                    <a:pt x="2261" y="730"/>
                  </a:lnTo>
                  <a:lnTo>
                    <a:pt x="2188" y="738"/>
                  </a:lnTo>
                  <a:lnTo>
                    <a:pt x="2116" y="749"/>
                  </a:lnTo>
                  <a:lnTo>
                    <a:pt x="2044" y="763"/>
                  </a:lnTo>
                  <a:lnTo>
                    <a:pt x="1974" y="780"/>
                  </a:lnTo>
                  <a:lnTo>
                    <a:pt x="1905" y="800"/>
                  </a:lnTo>
                  <a:lnTo>
                    <a:pt x="1837" y="823"/>
                  </a:lnTo>
                  <a:lnTo>
                    <a:pt x="1770" y="849"/>
                  </a:lnTo>
                  <a:lnTo>
                    <a:pt x="1705" y="877"/>
                  </a:lnTo>
                  <a:lnTo>
                    <a:pt x="1642" y="908"/>
                  </a:lnTo>
                  <a:lnTo>
                    <a:pt x="1580" y="942"/>
                  </a:lnTo>
                  <a:lnTo>
                    <a:pt x="1519" y="978"/>
                  </a:lnTo>
                  <a:lnTo>
                    <a:pt x="1460" y="1016"/>
                  </a:lnTo>
                  <a:lnTo>
                    <a:pt x="1403" y="1057"/>
                  </a:lnTo>
                  <a:lnTo>
                    <a:pt x="1348" y="1100"/>
                  </a:lnTo>
                  <a:lnTo>
                    <a:pt x="1294" y="1145"/>
                  </a:lnTo>
                  <a:lnTo>
                    <a:pt x="1243" y="1193"/>
                  </a:lnTo>
                  <a:lnTo>
                    <a:pt x="1193" y="1242"/>
                  </a:lnTo>
                  <a:lnTo>
                    <a:pt x="1146" y="1294"/>
                  </a:lnTo>
                  <a:lnTo>
                    <a:pt x="1100" y="1347"/>
                  </a:lnTo>
                  <a:lnTo>
                    <a:pt x="1057" y="1403"/>
                  </a:lnTo>
                  <a:lnTo>
                    <a:pt x="1017" y="1460"/>
                  </a:lnTo>
                  <a:lnTo>
                    <a:pt x="978" y="1519"/>
                  </a:lnTo>
                  <a:lnTo>
                    <a:pt x="942" y="1579"/>
                  </a:lnTo>
                  <a:lnTo>
                    <a:pt x="909" y="1641"/>
                  </a:lnTo>
                  <a:lnTo>
                    <a:pt x="878" y="1705"/>
                  </a:lnTo>
                  <a:lnTo>
                    <a:pt x="849" y="1770"/>
                  </a:lnTo>
                  <a:lnTo>
                    <a:pt x="824" y="1837"/>
                  </a:lnTo>
                  <a:lnTo>
                    <a:pt x="801" y="1904"/>
                  </a:lnTo>
                  <a:lnTo>
                    <a:pt x="781" y="1974"/>
                  </a:lnTo>
                  <a:lnTo>
                    <a:pt x="763" y="2044"/>
                  </a:lnTo>
                  <a:lnTo>
                    <a:pt x="749" y="2115"/>
                  </a:lnTo>
                  <a:lnTo>
                    <a:pt x="738" y="2188"/>
                  </a:lnTo>
                  <a:lnTo>
                    <a:pt x="730" y="2261"/>
                  </a:lnTo>
                  <a:lnTo>
                    <a:pt x="725" y="2335"/>
                  </a:lnTo>
                  <a:lnTo>
                    <a:pt x="723" y="2411"/>
                  </a:lnTo>
                  <a:lnTo>
                    <a:pt x="725" y="2492"/>
                  </a:lnTo>
                  <a:lnTo>
                    <a:pt x="731" y="2574"/>
                  </a:lnTo>
                  <a:lnTo>
                    <a:pt x="741" y="2654"/>
                  </a:lnTo>
                  <a:lnTo>
                    <a:pt x="755" y="2734"/>
                  </a:lnTo>
                  <a:lnTo>
                    <a:pt x="772" y="2813"/>
                  </a:lnTo>
                  <a:lnTo>
                    <a:pt x="793" y="2891"/>
                  </a:lnTo>
                  <a:lnTo>
                    <a:pt x="818" y="2968"/>
                  </a:lnTo>
                  <a:lnTo>
                    <a:pt x="847" y="3043"/>
                  </a:lnTo>
                  <a:lnTo>
                    <a:pt x="879" y="3118"/>
                  </a:lnTo>
                  <a:lnTo>
                    <a:pt x="914" y="3190"/>
                  </a:lnTo>
                  <a:lnTo>
                    <a:pt x="954" y="3261"/>
                  </a:lnTo>
                  <a:lnTo>
                    <a:pt x="996" y="3330"/>
                  </a:lnTo>
                  <a:lnTo>
                    <a:pt x="1042" y="3397"/>
                  </a:lnTo>
                  <a:lnTo>
                    <a:pt x="1092" y="3463"/>
                  </a:lnTo>
                  <a:lnTo>
                    <a:pt x="526" y="3914"/>
                  </a:lnTo>
                  <a:close/>
                </a:path>
              </a:pathLst>
            </a:custGeom>
            <a:noFill/>
            <a:ln w="18288">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a:xfrm>
            <a:off x="1946366" y="2948698"/>
            <a:ext cx="1168400" cy="707886"/>
          </a:xfrm>
          <a:prstGeom prst="rect">
            <a:avLst/>
          </a:prstGeom>
          <a:noFill/>
        </p:spPr>
        <p:txBody>
          <a:bodyPr wrap="square" rtlCol="0">
            <a:spAutoFit/>
          </a:bodyPr>
          <a:lstStyle/>
          <a:p>
            <a:r>
              <a:rPr lang="en-ZA" sz="4000" b="1" dirty="0" smtClean="0"/>
              <a:t>64%</a:t>
            </a:r>
            <a:endParaRPr lang="en-US" sz="4000" b="1" dirty="0"/>
          </a:p>
        </p:txBody>
      </p:sp>
      <p:sp>
        <p:nvSpPr>
          <p:cNvPr id="14" name="TextBox 13"/>
          <p:cNvSpPr txBox="1"/>
          <p:nvPr/>
        </p:nvSpPr>
        <p:spPr>
          <a:xfrm>
            <a:off x="509451" y="1214846"/>
            <a:ext cx="4075612" cy="923330"/>
          </a:xfrm>
          <a:prstGeom prst="rect">
            <a:avLst/>
          </a:prstGeom>
          <a:noFill/>
        </p:spPr>
        <p:txBody>
          <a:bodyPr wrap="square" rtlCol="0">
            <a:spAutoFit/>
          </a:bodyPr>
          <a:lstStyle/>
          <a:p>
            <a:pPr algn="ctr"/>
            <a:r>
              <a:rPr lang="en-US" b="1" dirty="0"/>
              <a:t>Overall Institutional Performance</a:t>
            </a:r>
            <a:endParaRPr lang="en-US" dirty="0"/>
          </a:p>
          <a:p>
            <a:pPr algn="ctr"/>
            <a:r>
              <a:rPr lang="en-US" b="1" dirty="0"/>
              <a:t>Annual 2020/21</a:t>
            </a:r>
            <a:endParaRPr lang="en-US" dirty="0"/>
          </a:p>
          <a:p>
            <a:endParaRPr lang="en-US" dirty="0"/>
          </a:p>
        </p:txBody>
      </p:sp>
    </p:spTree>
    <p:extLst>
      <p:ext uri="{BB962C8B-B14F-4D97-AF65-F5344CB8AC3E}">
        <p14:creationId xmlns:p14="http://schemas.microsoft.com/office/powerpoint/2010/main" val="317418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1885"/>
            <a:ext cx="10049064" cy="463405"/>
          </a:xfrm>
        </p:spPr>
        <p:txBody>
          <a:bodyPr>
            <a:normAutofit fontScale="90000"/>
          </a:bodyPr>
          <a:lstStyle/>
          <a:p>
            <a:pPr algn="ctr"/>
            <a:r>
              <a:rPr lang="en-ZA" sz="3200" b="1" dirty="0" smtClean="0">
                <a:latin typeface="+mn-lt"/>
                <a:cs typeface="Arial" panose="020B0604020202020204" pitchFamily="34" charset="0"/>
              </a:rPr>
              <a:t>Non-financial Performance indicator </a:t>
            </a:r>
            <a:r>
              <a:rPr lang="en-ZA" sz="3200" b="1" dirty="0">
                <a:latin typeface="+mn-lt"/>
                <a:cs typeface="Arial" panose="020B0604020202020204" pitchFamily="34" charset="0"/>
              </a:rPr>
              <a:t>Snapshot</a:t>
            </a:r>
          </a:p>
        </p:txBody>
      </p:sp>
      <p:graphicFrame>
        <p:nvGraphicFramePr>
          <p:cNvPr id="3" name="Table 2"/>
          <p:cNvGraphicFramePr>
            <a:graphicFrameLocks noGrp="1"/>
          </p:cNvGraphicFramePr>
          <p:nvPr>
            <p:extLst>
              <p:ext uri="{D42A27DB-BD31-4B8C-83A1-F6EECF244321}">
                <p14:modId xmlns:p14="http://schemas.microsoft.com/office/powerpoint/2010/main" val="2769004773"/>
              </p:ext>
            </p:extLst>
          </p:nvPr>
        </p:nvGraphicFramePr>
        <p:xfrm>
          <a:off x="156754" y="907539"/>
          <a:ext cx="9567173" cy="5837654"/>
        </p:xfrm>
        <a:graphic>
          <a:graphicData uri="http://schemas.openxmlformats.org/drawingml/2006/table">
            <a:tbl>
              <a:tblPr firstRow="1" firstCol="1" lastRow="1" lastCol="1" bandRow="1" bandCol="1"/>
              <a:tblGrid>
                <a:gridCol w="770709">
                  <a:extLst>
                    <a:ext uri="{9D8B030D-6E8A-4147-A177-3AD203B41FA5}">
                      <a16:colId xmlns:a16="http://schemas.microsoft.com/office/drawing/2014/main" val="1852271572"/>
                    </a:ext>
                  </a:extLst>
                </a:gridCol>
                <a:gridCol w="4584423">
                  <a:extLst>
                    <a:ext uri="{9D8B030D-6E8A-4147-A177-3AD203B41FA5}">
                      <a16:colId xmlns:a16="http://schemas.microsoft.com/office/drawing/2014/main" val="413187270"/>
                    </a:ext>
                  </a:extLst>
                </a:gridCol>
                <a:gridCol w="2547897">
                  <a:extLst>
                    <a:ext uri="{9D8B030D-6E8A-4147-A177-3AD203B41FA5}">
                      <a16:colId xmlns:a16="http://schemas.microsoft.com/office/drawing/2014/main" val="2405431929"/>
                    </a:ext>
                  </a:extLst>
                </a:gridCol>
                <a:gridCol w="1664144">
                  <a:extLst>
                    <a:ext uri="{9D8B030D-6E8A-4147-A177-3AD203B41FA5}">
                      <a16:colId xmlns:a16="http://schemas.microsoft.com/office/drawing/2014/main" val="2839870660"/>
                    </a:ext>
                  </a:extLst>
                </a:gridCol>
              </a:tblGrid>
              <a:tr h="424872">
                <a:tc gridSpan="3">
                  <a:txBody>
                    <a:bodyPr/>
                    <a:lstStyle/>
                    <a:p>
                      <a:pPr marL="1516380" marR="1517015" algn="ctr">
                        <a:lnSpc>
                          <a:spcPts val="1240"/>
                        </a:lnSpc>
                        <a:spcBef>
                          <a:spcPts val="0"/>
                        </a:spcBef>
                        <a:spcAft>
                          <a:spcPts val="0"/>
                        </a:spcAft>
                      </a:pPr>
                      <a:endParaRPr lang="en-US" sz="1600" b="1" dirty="0" smtClean="0">
                        <a:effectLst/>
                        <a:latin typeface="+mn-lt"/>
                        <a:ea typeface="Arial MT"/>
                        <a:cs typeface="Arial MT"/>
                      </a:endParaRPr>
                    </a:p>
                    <a:p>
                      <a:pPr marL="1516380" marR="1517015" algn="ctr">
                        <a:lnSpc>
                          <a:spcPts val="1240"/>
                        </a:lnSpc>
                        <a:spcBef>
                          <a:spcPts val="0"/>
                        </a:spcBef>
                        <a:spcAft>
                          <a:spcPts val="0"/>
                        </a:spcAft>
                      </a:pPr>
                      <a:r>
                        <a:rPr lang="en-US" sz="1600" b="1" dirty="0" smtClean="0">
                          <a:effectLst/>
                          <a:latin typeface="+mn-lt"/>
                          <a:ea typeface="Arial MT"/>
                          <a:cs typeface="Arial MT"/>
                        </a:rPr>
                        <a:t>PERFORMANC</a:t>
                      </a:r>
                      <a:r>
                        <a:rPr lang="en-US" sz="1600" b="1" spc="-20" dirty="0" smtClean="0">
                          <a:effectLst/>
                          <a:latin typeface="+mn-lt"/>
                          <a:ea typeface="Arial MT"/>
                          <a:cs typeface="Arial MT"/>
                        </a:rPr>
                        <a:t> </a:t>
                      </a:r>
                      <a:r>
                        <a:rPr lang="en-US" sz="1600" b="1" dirty="0">
                          <a:effectLst/>
                          <a:latin typeface="+mn-lt"/>
                          <a:ea typeface="Arial MT"/>
                          <a:cs typeface="Arial MT"/>
                        </a:rPr>
                        <a:t>BY</a:t>
                      </a:r>
                      <a:r>
                        <a:rPr lang="en-US" sz="1600" b="1" spc="-30" dirty="0">
                          <a:effectLst/>
                          <a:latin typeface="+mn-lt"/>
                          <a:ea typeface="Arial MT"/>
                          <a:cs typeface="Arial MT"/>
                        </a:rPr>
                        <a:t> </a:t>
                      </a:r>
                      <a:r>
                        <a:rPr lang="en-US" sz="1600" b="1" dirty="0">
                          <a:effectLst/>
                          <a:latin typeface="+mn-lt"/>
                          <a:ea typeface="Arial MT"/>
                          <a:cs typeface="Arial MT"/>
                        </a:rPr>
                        <a:t>INDICATOR</a:t>
                      </a:r>
                      <a:endParaRPr lang="en-US" sz="1600" dirty="0">
                        <a:effectLst/>
                        <a:latin typeface="+mn-l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200025" marR="0">
                        <a:lnSpc>
                          <a:spcPts val="1240"/>
                        </a:lnSpc>
                        <a:spcBef>
                          <a:spcPts val="0"/>
                        </a:spcBef>
                        <a:spcAft>
                          <a:spcPts val="0"/>
                        </a:spcAft>
                      </a:pPr>
                      <a:endParaRPr lang="en-US" sz="1600" b="1" dirty="0" smtClean="0">
                        <a:effectLst/>
                        <a:latin typeface="+mn-lt"/>
                        <a:ea typeface="Arial MT"/>
                        <a:cs typeface="Arial MT"/>
                      </a:endParaRPr>
                    </a:p>
                    <a:p>
                      <a:pPr marL="200025" marR="0">
                        <a:lnSpc>
                          <a:spcPts val="1240"/>
                        </a:lnSpc>
                        <a:spcBef>
                          <a:spcPts val="0"/>
                        </a:spcBef>
                        <a:spcAft>
                          <a:spcPts val="0"/>
                        </a:spcAft>
                      </a:pPr>
                      <a:r>
                        <a:rPr lang="en-US" sz="1600" b="1" dirty="0" smtClean="0">
                          <a:effectLst/>
                          <a:latin typeface="+mn-lt"/>
                          <a:ea typeface="Arial MT"/>
                          <a:cs typeface="Arial MT"/>
                        </a:rPr>
                        <a:t>STATUS</a:t>
                      </a:r>
                      <a:endParaRPr lang="en-US" sz="1600" dirty="0">
                        <a:effectLst/>
                        <a:latin typeface="+mn-l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0310791"/>
                  </a:ext>
                </a:extLst>
              </a:tr>
              <a:tr h="365760">
                <a:tc rowSpan="2">
                  <a:txBody>
                    <a:bodyPr/>
                    <a:lstStyle/>
                    <a:p>
                      <a:pPr marL="73025" marR="0">
                        <a:spcBef>
                          <a:spcPts val="525"/>
                        </a:spcBef>
                        <a:spcAft>
                          <a:spcPts val="0"/>
                        </a:spcAft>
                      </a:pPr>
                      <a:r>
                        <a:rPr lang="en-US" sz="1400" b="1">
                          <a:effectLst/>
                          <a:latin typeface="+mn-lt"/>
                          <a:ea typeface="Arial MT"/>
                          <a:cs typeface="Arial MT"/>
                        </a:rPr>
                        <a:t>Prog.</a:t>
                      </a:r>
                      <a:r>
                        <a:rPr lang="en-US" sz="1400" b="1" spc="10">
                          <a:effectLst/>
                          <a:latin typeface="+mn-lt"/>
                          <a:ea typeface="Arial MT"/>
                          <a:cs typeface="Arial MT"/>
                        </a:rPr>
                        <a:t> </a:t>
                      </a:r>
                      <a:r>
                        <a:rPr lang="en-US" sz="1400" b="1">
                          <a:effectLst/>
                          <a:latin typeface="+mn-lt"/>
                          <a:ea typeface="Arial MT"/>
                          <a:cs typeface="Arial MT"/>
                        </a:rPr>
                        <a:t>1</a:t>
                      </a:r>
                      <a:endParaRPr lang="en-US" sz="1400">
                        <a:effectLst/>
                        <a:latin typeface="+mn-lt"/>
                        <a:ea typeface="Arial MT"/>
                        <a:cs typeface="Arial MT"/>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4770" marR="0">
                        <a:spcBef>
                          <a:spcPts val="0"/>
                        </a:spcBef>
                        <a:spcAft>
                          <a:spcPts val="0"/>
                        </a:spcAft>
                      </a:pPr>
                      <a:r>
                        <a:rPr lang="en-US" sz="1600" dirty="0">
                          <a:effectLst/>
                          <a:latin typeface="+mn-lt"/>
                          <a:ea typeface="Arial MT"/>
                          <a:cs typeface="Arial MT"/>
                        </a:rPr>
                        <a:t>%</a:t>
                      </a:r>
                      <a:r>
                        <a:rPr lang="en-US" sz="1600" spc="-10" dirty="0">
                          <a:effectLst/>
                          <a:latin typeface="+mn-lt"/>
                          <a:ea typeface="Arial MT"/>
                          <a:cs typeface="Arial MT"/>
                        </a:rPr>
                        <a:t> </a:t>
                      </a:r>
                      <a:r>
                        <a:rPr lang="en-US" sz="1600" dirty="0">
                          <a:effectLst/>
                          <a:latin typeface="+mn-lt"/>
                          <a:ea typeface="Arial MT"/>
                          <a:cs typeface="Arial MT"/>
                        </a:rPr>
                        <a:t>of legal</a:t>
                      </a:r>
                      <a:r>
                        <a:rPr lang="en-US" sz="1600" spc="-35" dirty="0">
                          <a:effectLst/>
                          <a:latin typeface="+mn-lt"/>
                          <a:ea typeface="Arial MT"/>
                          <a:cs typeface="Arial MT"/>
                        </a:rPr>
                        <a:t> </a:t>
                      </a:r>
                      <a:r>
                        <a:rPr lang="en-US" sz="1600" dirty="0">
                          <a:effectLst/>
                          <a:latin typeface="+mn-lt"/>
                          <a:ea typeface="Arial MT"/>
                          <a:cs typeface="Arial MT"/>
                        </a:rPr>
                        <a:t>and procedural</a:t>
                      </a:r>
                      <a:r>
                        <a:rPr lang="en-US" sz="1600" spc="-35" dirty="0">
                          <a:effectLst/>
                          <a:latin typeface="+mn-lt"/>
                          <a:ea typeface="Arial MT"/>
                          <a:cs typeface="Arial MT"/>
                        </a:rPr>
                        <a:t> </a:t>
                      </a:r>
                      <a:r>
                        <a:rPr lang="en-US" sz="1600" dirty="0">
                          <a:effectLst/>
                          <a:latin typeface="+mn-lt"/>
                          <a:ea typeface="Arial MT"/>
                          <a:cs typeface="Arial MT"/>
                        </a:rPr>
                        <a:t>provided within</a:t>
                      </a:r>
                      <a:r>
                        <a:rPr lang="en-US" sz="1600" spc="-20" dirty="0">
                          <a:effectLst/>
                          <a:latin typeface="+mn-lt"/>
                          <a:ea typeface="Arial MT"/>
                          <a:cs typeface="Arial MT"/>
                        </a:rPr>
                        <a:t> </a:t>
                      </a:r>
                      <a:r>
                        <a:rPr lang="en-US" sz="1600" dirty="0">
                          <a:effectLst/>
                          <a:latin typeface="+mn-lt"/>
                          <a:ea typeface="Arial MT"/>
                          <a:cs typeface="Arial MT"/>
                        </a:rPr>
                        <a:t>7</a:t>
                      </a:r>
                      <a:r>
                        <a:rPr lang="en-US" sz="1600" spc="-5" dirty="0">
                          <a:effectLst/>
                          <a:latin typeface="+mn-lt"/>
                          <a:ea typeface="Arial MT"/>
                          <a:cs typeface="Arial MT"/>
                        </a:rPr>
                        <a:t> </a:t>
                      </a:r>
                      <a:r>
                        <a:rPr lang="en-US" sz="1600" dirty="0">
                          <a:effectLst/>
                          <a:latin typeface="+mn-lt"/>
                          <a:ea typeface="Arial MT"/>
                          <a:cs typeface="Arial MT"/>
                        </a:rPr>
                        <a:t>days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357296412"/>
                  </a:ext>
                </a:extLst>
              </a:tr>
              <a:tr h="326572">
                <a:tc vMerge="1">
                  <a:txBody>
                    <a:bodyPr/>
                    <a:lstStyle/>
                    <a:p>
                      <a:endParaRPr lang="en-US"/>
                    </a:p>
                  </a:txBody>
                  <a:tcPr/>
                </a:tc>
                <a:tc gridSpan="2">
                  <a:txBody>
                    <a:bodyPr/>
                    <a:lstStyle/>
                    <a:p>
                      <a:pPr marL="64770" marR="0">
                        <a:spcBef>
                          <a:spcPts val="20"/>
                        </a:spcBef>
                        <a:spcAft>
                          <a:spcPts val="0"/>
                        </a:spcAft>
                      </a:pPr>
                      <a:r>
                        <a:rPr lang="en-US" sz="1600" dirty="0">
                          <a:effectLst/>
                          <a:latin typeface="+mn-lt"/>
                          <a:ea typeface="Arial MT"/>
                          <a:cs typeface="Arial MT"/>
                        </a:rPr>
                        <a:t>%</a:t>
                      </a:r>
                      <a:r>
                        <a:rPr lang="en-US" sz="1600" spc="-20" dirty="0">
                          <a:effectLst/>
                          <a:latin typeface="+mn-lt"/>
                          <a:ea typeface="Arial MT"/>
                          <a:cs typeface="Arial MT"/>
                        </a:rPr>
                        <a:t> </a:t>
                      </a:r>
                      <a:r>
                        <a:rPr lang="en-US" sz="1600" dirty="0">
                          <a:effectLst/>
                          <a:latin typeface="+mn-lt"/>
                          <a:ea typeface="Arial MT"/>
                          <a:cs typeface="Arial MT"/>
                        </a:rPr>
                        <a:t>of</a:t>
                      </a:r>
                      <a:r>
                        <a:rPr lang="en-US" sz="1600" spc="-15" dirty="0">
                          <a:effectLst/>
                          <a:latin typeface="+mn-lt"/>
                          <a:ea typeface="Arial MT"/>
                          <a:cs typeface="Arial MT"/>
                        </a:rPr>
                        <a:t> </a:t>
                      </a:r>
                      <a:r>
                        <a:rPr lang="en-US" sz="1600" dirty="0">
                          <a:effectLst/>
                          <a:latin typeface="+mn-lt"/>
                          <a:ea typeface="Arial MT"/>
                          <a:cs typeface="Arial MT"/>
                        </a:rPr>
                        <a:t>analysis</a:t>
                      </a:r>
                      <a:r>
                        <a:rPr lang="en-US" sz="1600" spc="-20" dirty="0">
                          <a:effectLst/>
                          <a:latin typeface="+mn-lt"/>
                          <a:ea typeface="Arial MT"/>
                          <a:cs typeface="Arial MT"/>
                        </a:rPr>
                        <a:t> </a:t>
                      </a:r>
                      <a:r>
                        <a:rPr lang="en-US" sz="1600" dirty="0">
                          <a:effectLst/>
                          <a:latin typeface="+mn-lt"/>
                          <a:ea typeface="Arial MT"/>
                          <a:cs typeface="Arial MT"/>
                        </a:rPr>
                        <a:t>reports</a:t>
                      </a:r>
                      <a:r>
                        <a:rPr lang="en-US" sz="1600" spc="-15" dirty="0">
                          <a:effectLst/>
                          <a:latin typeface="+mn-lt"/>
                          <a:ea typeface="Arial MT"/>
                          <a:cs typeface="Arial MT"/>
                        </a:rPr>
                        <a:t> </a:t>
                      </a:r>
                      <a:r>
                        <a:rPr lang="en-US" sz="1600" dirty="0">
                          <a:effectLst/>
                          <a:latin typeface="+mn-lt"/>
                          <a:ea typeface="Arial MT"/>
                          <a:cs typeface="Arial MT"/>
                        </a:rPr>
                        <a:t>provided</a:t>
                      </a:r>
                      <a:r>
                        <a:rPr lang="en-US" sz="1600" spc="-15" dirty="0">
                          <a:effectLst/>
                          <a:latin typeface="+mn-lt"/>
                          <a:ea typeface="Arial MT"/>
                          <a:cs typeface="Arial MT"/>
                        </a:rPr>
                        <a:t> </a:t>
                      </a:r>
                      <a:r>
                        <a:rPr lang="en-US" sz="1600" dirty="0">
                          <a:effectLst/>
                          <a:latin typeface="+mn-lt"/>
                          <a:ea typeface="Arial MT"/>
                          <a:cs typeface="Arial MT"/>
                        </a:rPr>
                        <a:t>within</a:t>
                      </a:r>
                      <a:r>
                        <a:rPr lang="en-US" sz="1600" spc="-35" dirty="0">
                          <a:effectLst/>
                          <a:latin typeface="+mn-lt"/>
                          <a:ea typeface="Arial MT"/>
                          <a:cs typeface="Arial MT"/>
                        </a:rPr>
                        <a:t> </a:t>
                      </a:r>
                      <a:r>
                        <a:rPr lang="en-US" sz="1600" dirty="0">
                          <a:effectLst/>
                          <a:latin typeface="+mn-lt"/>
                          <a:ea typeface="Arial MT"/>
                          <a:cs typeface="Arial MT"/>
                        </a:rPr>
                        <a:t>agreed</a:t>
                      </a:r>
                      <a:r>
                        <a:rPr lang="en-US" sz="1600" spc="-10" dirty="0">
                          <a:effectLst/>
                          <a:latin typeface="+mn-lt"/>
                          <a:ea typeface="Arial MT"/>
                          <a:cs typeface="Arial MT"/>
                        </a:rPr>
                        <a:t> </a:t>
                      </a:r>
                      <a:r>
                        <a:rPr lang="en-US" sz="1600" dirty="0">
                          <a:effectLst/>
                          <a:latin typeface="+mn-lt"/>
                          <a:ea typeface="Arial MT"/>
                          <a:cs typeface="Arial MT"/>
                        </a:rPr>
                        <a:t>timeframes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3318918618"/>
                  </a:ext>
                </a:extLst>
              </a:tr>
              <a:tr h="300446">
                <a:tc rowSpan="2">
                  <a:txBody>
                    <a:bodyPr/>
                    <a:lstStyle/>
                    <a:p>
                      <a:pPr marL="73025" marR="0">
                        <a:spcBef>
                          <a:spcPts val="525"/>
                        </a:spcBef>
                        <a:spcAft>
                          <a:spcPts val="0"/>
                        </a:spcAft>
                      </a:pPr>
                      <a:r>
                        <a:rPr lang="en-US" sz="1400" b="1">
                          <a:effectLst/>
                          <a:latin typeface="+mn-lt"/>
                          <a:ea typeface="Arial MT"/>
                          <a:cs typeface="Arial MT"/>
                        </a:rPr>
                        <a:t>Prog.</a:t>
                      </a:r>
                      <a:r>
                        <a:rPr lang="en-US" sz="1400" b="1" spc="10">
                          <a:effectLst/>
                          <a:latin typeface="+mn-lt"/>
                          <a:ea typeface="Arial MT"/>
                          <a:cs typeface="Arial MT"/>
                        </a:rPr>
                        <a:t> </a:t>
                      </a:r>
                      <a:r>
                        <a:rPr lang="en-US" sz="1400" b="1">
                          <a:effectLst/>
                          <a:latin typeface="+mn-lt"/>
                          <a:ea typeface="Arial MT"/>
                          <a:cs typeface="Arial MT"/>
                        </a:rPr>
                        <a:t>2</a:t>
                      </a:r>
                      <a:endParaRPr lang="en-US" sz="1400">
                        <a:effectLst/>
                        <a:latin typeface="+mn-lt"/>
                        <a:ea typeface="Arial MT"/>
                        <a:cs typeface="Arial MT"/>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4770" marR="0">
                        <a:spcBef>
                          <a:spcPts val="0"/>
                        </a:spcBef>
                        <a:spcAft>
                          <a:spcPts val="0"/>
                        </a:spcAft>
                      </a:pPr>
                      <a:r>
                        <a:rPr lang="en-US" sz="1600" dirty="0">
                          <a:effectLst/>
                          <a:latin typeface="+mn-lt"/>
                          <a:ea typeface="Arial MT"/>
                          <a:cs typeface="Arial MT"/>
                        </a:rPr>
                        <a:t>%</a:t>
                      </a:r>
                      <a:r>
                        <a:rPr lang="en-US" sz="1600" spc="-10" dirty="0">
                          <a:effectLst/>
                          <a:latin typeface="+mn-lt"/>
                          <a:ea typeface="Arial MT"/>
                          <a:cs typeface="Arial MT"/>
                        </a:rPr>
                        <a:t> </a:t>
                      </a:r>
                      <a:r>
                        <a:rPr lang="en-US" sz="1600" dirty="0">
                          <a:effectLst/>
                          <a:latin typeface="+mn-lt"/>
                          <a:ea typeface="Arial MT"/>
                          <a:cs typeface="Arial MT"/>
                        </a:rPr>
                        <a:t>of</a:t>
                      </a:r>
                      <a:r>
                        <a:rPr lang="en-US" sz="1600" spc="-5" dirty="0">
                          <a:effectLst/>
                          <a:latin typeface="+mn-lt"/>
                          <a:ea typeface="Arial MT"/>
                          <a:cs typeface="Arial MT"/>
                        </a:rPr>
                        <a:t> </a:t>
                      </a:r>
                      <a:r>
                        <a:rPr lang="en-US" sz="1600" dirty="0" err="1">
                          <a:effectLst/>
                          <a:latin typeface="+mn-lt"/>
                          <a:ea typeface="Arial MT"/>
                          <a:cs typeface="Arial MT"/>
                        </a:rPr>
                        <a:t>programmes</a:t>
                      </a:r>
                      <a:r>
                        <a:rPr lang="en-US" sz="1600" spc="-30" dirty="0">
                          <a:effectLst/>
                          <a:latin typeface="+mn-lt"/>
                          <a:ea typeface="Arial MT"/>
                          <a:cs typeface="Arial MT"/>
                        </a:rPr>
                        <a:t> </a:t>
                      </a:r>
                      <a:r>
                        <a:rPr lang="en-US" sz="1600" dirty="0">
                          <a:effectLst/>
                          <a:latin typeface="+mn-lt"/>
                          <a:ea typeface="Arial MT"/>
                          <a:cs typeface="Arial MT"/>
                        </a:rPr>
                        <a:t>implemented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3217168728"/>
                  </a:ext>
                </a:extLst>
              </a:tr>
              <a:tr h="339634">
                <a:tc vMerge="1">
                  <a:txBody>
                    <a:bodyPr/>
                    <a:lstStyle/>
                    <a:p>
                      <a:endParaRPr lang="en-US"/>
                    </a:p>
                  </a:txBody>
                  <a:tcPr/>
                </a:tc>
                <a:tc gridSpan="2">
                  <a:txBody>
                    <a:bodyPr/>
                    <a:lstStyle/>
                    <a:p>
                      <a:pPr marL="64770" marR="0">
                        <a:spcBef>
                          <a:spcPts val="0"/>
                        </a:spcBef>
                        <a:spcAft>
                          <a:spcPts val="0"/>
                        </a:spcAft>
                      </a:pPr>
                      <a:r>
                        <a:rPr lang="en-US" sz="1600" dirty="0">
                          <a:effectLst/>
                          <a:latin typeface="+mn-lt"/>
                          <a:ea typeface="Arial MT"/>
                          <a:cs typeface="Arial MT"/>
                        </a:rPr>
                        <a:t>Number</a:t>
                      </a:r>
                      <a:r>
                        <a:rPr lang="en-US" sz="1600" spc="-50" dirty="0">
                          <a:effectLst/>
                          <a:latin typeface="+mn-lt"/>
                          <a:ea typeface="Arial MT"/>
                          <a:cs typeface="Arial MT"/>
                        </a:rPr>
                        <a:t> </a:t>
                      </a:r>
                      <a:r>
                        <a:rPr lang="en-US" sz="1600" dirty="0">
                          <a:effectLst/>
                          <a:latin typeface="+mn-lt"/>
                          <a:ea typeface="Arial MT"/>
                          <a:cs typeface="Arial MT"/>
                        </a:rPr>
                        <a:t>of</a:t>
                      </a:r>
                      <a:r>
                        <a:rPr lang="en-US" sz="1600" spc="10" dirty="0">
                          <a:effectLst/>
                          <a:latin typeface="+mn-lt"/>
                          <a:ea typeface="Arial MT"/>
                          <a:cs typeface="Arial MT"/>
                        </a:rPr>
                        <a:t> </a:t>
                      </a:r>
                      <a:r>
                        <a:rPr lang="en-US" sz="1600" dirty="0">
                          <a:effectLst/>
                          <a:latin typeface="+mn-lt"/>
                          <a:ea typeface="Arial MT"/>
                          <a:cs typeface="Arial MT"/>
                        </a:rPr>
                        <a:t>reports</a:t>
                      </a:r>
                      <a:r>
                        <a:rPr lang="en-US" sz="1600" spc="-15" dirty="0">
                          <a:effectLst/>
                          <a:latin typeface="+mn-lt"/>
                          <a:ea typeface="Arial MT"/>
                          <a:cs typeface="Arial MT"/>
                        </a:rPr>
                        <a:t> </a:t>
                      </a:r>
                      <a:r>
                        <a:rPr lang="en-US" sz="1600" dirty="0">
                          <a:effectLst/>
                          <a:latin typeface="+mn-lt"/>
                          <a:ea typeface="Arial MT"/>
                          <a:cs typeface="Arial MT"/>
                        </a:rPr>
                        <a:t>prepared</a:t>
                      </a:r>
                      <a:r>
                        <a:rPr lang="en-US" sz="1600" spc="-10" dirty="0">
                          <a:effectLst/>
                          <a:latin typeface="+mn-lt"/>
                          <a:ea typeface="Arial MT"/>
                          <a:cs typeface="Arial MT"/>
                        </a:rPr>
                        <a:t> </a:t>
                      </a:r>
                      <a:r>
                        <a:rPr lang="en-US" sz="1600" dirty="0">
                          <a:effectLst/>
                          <a:latin typeface="+mn-lt"/>
                          <a:ea typeface="Arial MT"/>
                          <a:cs typeface="Arial MT"/>
                        </a:rPr>
                        <a:t>on</a:t>
                      </a:r>
                      <a:r>
                        <a:rPr lang="en-US" sz="1600" spc="20" dirty="0">
                          <a:effectLst/>
                          <a:latin typeface="+mn-lt"/>
                          <a:ea typeface="Arial MT"/>
                          <a:cs typeface="Arial MT"/>
                        </a:rPr>
                        <a:t> </a:t>
                      </a:r>
                      <a:r>
                        <a:rPr lang="en-US" sz="1600" dirty="0">
                          <a:effectLst/>
                          <a:latin typeface="+mn-lt"/>
                          <a:ea typeface="Arial MT"/>
                          <a:cs typeface="Arial MT"/>
                        </a:rPr>
                        <a:t>implementation</a:t>
                      </a:r>
                      <a:r>
                        <a:rPr lang="en-US" sz="1600" spc="-30" dirty="0">
                          <a:effectLst/>
                          <a:latin typeface="+mn-lt"/>
                          <a:ea typeface="Arial MT"/>
                          <a:cs typeface="Arial MT"/>
                        </a:rPr>
                        <a:t> </a:t>
                      </a:r>
                      <a:r>
                        <a:rPr lang="en-US" sz="1600" dirty="0">
                          <a:effectLst/>
                          <a:latin typeface="+mn-lt"/>
                          <a:ea typeface="Arial MT"/>
                          <a:cs typeface="Arial MT"/>
                        </a:rPr>
                        <a:t>of</a:t>
                      </a:r>
                      <a:r>
                        <a:rPr lang="en-US" sz="1600" spc="-35" dirty="0">
                          <a:effectLst/>
                          <a:latin typeface="+mn-lt"/>
                          <a:ea typeface="Arial MT"/>
                          <a:cs typeface="Arial MT"/>
                        </a:rPr>
                        <a:t> </a:t>
                      </a:r>
                      <a:r>
                        <a:rPr lang="en-US" sz="1600" dirty="0">
                          <a:effectLst/>
                          <a:latin typeface="+mn-lt"/>
                          <a:ea typeface="Arial MT"/>
                          <a:cs typeface="Arial MT"/>
                        </a:rPr>
                        <a:t>Sector</a:t>
                      </a:r>
                      <a:r>
                        <a:rPr lang="en-US" sz="1600" spc="-20" dirty="0">
                          <a:effectLst/>
                          <a:latin typeface="+mn-lt"/>
                          <a:ea typeface="Arial MT"/>
                          <a:cs typeface="Arial MT"/>
                        </a:rPr>
                        <a:t> </a:t>
                      </a:r>
                      <a:r>
                        <a:rPr lang="en-US" sz="1600" dirty="0">
                          <a:effectLst/>
                          <a:latin typeface="+mn-lt"/>
                          <a:ea typeface="Arial MT"/>
                          <a:cs typeface="Arial MT"/>
                        </a:rPr>
                        <a:t>Strategy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3548521555"/>
                  </a:ext>
                </a:extLst>
              </a:tr>
              <a:tr h="352697">
                <a:tc rowSpan="6">
                  <a:txBody>
                    <a:bodyPr/>
                    <a:lstStyle/>
                    <a:p>
                      <a:pPr marL="73025" marR="0">
                        <a:spcBef>
                          <a:spcPts val="525"/>
                        </a:spcBef>
                        <a:spcAft>
                          <a:spcPts val="0"/>
                        </a:spcAft>
                      </a:pPr>
                      <a:r>
                        <a:rPr lang="en-US" sz="1400" b="1">
                          <a:effectLst/>
                          <a:latin typeface="+mn-lt"/>
                          <a:ea typeface="Arial MT"/>
                          <a:cs typeface="Arial MT"/>
                        </a:rPr>
                        <a:t>Programme 3</a:t>
                      </a:r>
                      <a:endParaRPr lang="en-US" sz="1400">
                        <a:effectLst/>
                        <a:latin typeface="+mn-lt"/>
                        <a:ea typeface="Arial MT"/>
                        <a:cs typeface="Arial MT"/>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4770" marR="0">
                        <a:spcBef>
                          <a:spcPts val="0"/>
                        </a:spcBef>
                        <a:spcAft>
                          <a:spcPts val="0"/>
                        </a:spcAft>
                      </a:pPr>
                      <a:r>
                        <a:rPr lang="en-US" sz="1600" dirty="0">
                          <a:effectLst/>
                          <a:latin typeface="+mn-lt"/>
                          <a:ea typeface="Arial MT"/>
                          <a:cs typeface="Arial MT"/>
                        </a:rPr>
                        <a:t>Number</a:t>
                      </a:r>
                      <a:r>
                        <a:rPr lang="en-US" sz="1600" spc="-40" dirty="0">
                          <a:effectLst/>
                          <a:latin typeface="+mn-lt"/>
                          <a:ea typeface="Arial MT"/>
                          <a:cs typeface="Arial MT"/>
                        </a:rPr>
                        <a:t> </a:t>
                      </a:r>
                      <a:r>
                        <a:rPr lang="en-US" sz="1600" dirty="0">
                          <a:effectLst/>
                          <a:latin typeface="+mn-lt"/>
                          <a:ea typeface="Arial MT"/>
                          <a:cs typeface="Arial MT"/>
                        </a:rPr>
                        <a:t>of</a:t>
                      </a:r>
                      <a:r>
                        <a:rPr lang="en-US" sz="1600" spc="-5" dirty="0">
                          <a:effectLst/>
                          <a:latin typeface="+mn-lt"/>
                          <a:ea typeface="Arial MT"/>
                          <a:cs typeface="Arial MT"/>
                        </a:rPr>
                        <a:t> </a:t>
                      </a:r>
                      <a:r>
                        <a:rPr lang="en-US" sz="1600" dirty="0">
                          <a:effectLst/>
                          <a:latin typeface="+mn-lt"/>
                          <a:ea typeface="Arial MT"/>
                          <a:cs typeface="Arial MT"/>
                        </a:rPr>
                        <a:t>annual</a:t>
                      </a:r>
                      <a:r>
                        <a:rPr lang="en-US" sz="1600" spc="-10" dirty="0">
                          <a:effectLst/>
                          <a:latin typeface="+mn-lt"/>
                          <a:ea typeface="Arial MT"/>
                          <a:cs typeface="Arial MT"/>
                        </a:rPr>
                        <a:t> </a:t>
                      </a:r>
                      <a:r>
                        <a:rPr lang="en-US" sz="1600" dirty="0">
                          <a:effectLst/>
                          <a:latin typeface="+mn-lt"/>
                          <a:ea typeface="Arial MT"/>
                          <a:cs typeface="Arial MT"/>
                        </a:rPr>
                        <a:t>parliamentary</a:t>
                      </a:r>
                      <a:r>
                        <a:rPr lang="en-US" sz="1600" spc="-30" dirty="0">
                          <a:effectLst/>
                          <a:latin typeface="+mn-lt"/>
                          <a:ea typeface="Arial MT"/>
                          <a:cs typeface="Arial MT"/>
                        </a:rPr>
                        <a:t> </a:t>
                      </a:r>
                      <a:r>
                        <a:rPr lang="en-US" sz="1600" dirty="0">
                          <a:effectLst/>
                          <a:latin typeface="+mn-lt"/>
                          <a:ea typeface="Arial MT"/>
                          <a:cs typeface="Arial MT"/>
                        </a:rPr>
                        <a:t>frameworks</a:t>
                      </a:r>
                      <a:r>
                        <a:rPr lang="en-US" sz="1600" spc="-30" dirty="0">
                          <a:effectLst/>
                          <a:latin typeface="+mn-lt"/>
                          <a:ea typeface="Arial MT"/>
                          <a:cs typeface="Arial MT"/>
                        </a:rPr>
                        <a:t> </a:t>
                      </a:r>
                      <a:r>
                        <a:rPr lang="en-US" sz="1600" dirty="0">
                          <a:effectLst/>
                          <a:latin typeface="+mn-lt"/>
                          <a:ea typeface="Arial MT"/>
                          <a:cs typeface="Arial MT"/>
                        </a:rPr>
                        <a:t>adopted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78145061"/>
                  </a:ext>
                </a:extLst>
              </a:tr>
              <a:tr h="378823">
                <a:tc vMerge="1">
                  <a:txBody>
                    <a:bodyPr/>
                    <a:lstStyle/>
                    <a:p>
                      <a:endParaRPr lang="en-US"/>
                    </a:p>
                  </a:txBody>
                  <a:tcPr/>
                </a:tc>
                <a:tc gridSpan="2">
                  <a:txBody>
                    <a:bodyPr/>
                    <a:lstStyle/>
                    <a:p>
                      <a:pPr marL="64770" marR="0">
                        <a:spcBef>
                          <a:spcPts val="0"/>
                        </a:spcBef>
                        <a:spcAft>
                          <a:spcPts val="0"/>
                        </a:spcAft>
                      </a:pPr>
                      <a:r>
                        <a:rPr lang="en-US" sz="1600" dirty="0">
                          <a:effectLst/>
                          <a:latin typeface="+mn-lt"/>
                          <a:ea typeface="Arial MT"/>
                          <a:cs typeface="Arial MT"/>
                        </a:rPr>
                        <a:t>Number</a:t>
                      </a:r>
                      <a:r>
                        <a:rPr lang="en-US" sz="1600" spc="-45" dirty="0">
                          <a:effectLst/>
                          <a:latin typeface="+mn-lt"/>
                          <a:ea typeface="Arial MT"/>
                          <a:cs typeface="Arial MT"/>
                        </a:rPr>
                        <a:t> </a:t>
                      </a:r>
                      <a:r>
                        <a:rPr lang="en-US" sz="1600" dirty="0">
                          <a:effectLst/>
                          <a:latin typeface="+mn-lt"/>
                          <a:ea typeface="Arial MT"/>
                          <a:cs typeface="Arial MT"/>
                        </a:rPr>
                        <a:t>of</a:t>
                      </a:r>
                      <a:r>
                        <a:rPr lang="en-US" sz="1600" spc="15" dirty="0">
                          <a:effectLst/>
                          <a:latin typeface="+mn-lt"/>
                          <a:ea typeface="Arial MT"/>
                          <a:cs typeface="Arial MT"/>
                        </a:rPr>
                        <a:t> </a:t>
                      </a:r>
                      <a:r>
                        <a:rPr lang="en-US" sz="1600" dirty="0">
                          <a:effectLst/>
                          <a:latin typeface="+mn-lt"/>
                          <a:ea typeface="Arial MT"/>
                          <a:cs typeface="Arial MT"/>
                        </a:rPr>
                        <a:t>NA</a:t>
                      </a:r>
                      <a:r>
                        <a:rPr lang="en-US" sz="1600" spc="-5" dirty="0">
                          <a:effectLst/>
                          <a:latin typeface="+mn-lt"/>
                          <a:ea typeface="Arial MT"/>
                          <a:cs typeface="Arial MT"/>
                        </a:rPr>
                        <a:t> </a:t>
                      </a:r>
                      <a:r>
                        <a:rPr lang="en-US" sz="1600" dirty="0" err="1">
                          <a:effectLst/>
                          <a:latin typeface="+mn-lt"/>
                          <a:ea typeface="Arial MT"/>
                          <a:cs typeface="Arial MT"/>
                        </a:rPr>
                        <a:t>programmes</a:t>
                      </a:r>
                      <a:r>
                        <a:rPr lang="en-US" sz="1600" spc="-35" dirty="0">
                          <a:effectLst/>
                          <a:latin typeface="+mn-lt"/>
                          <a:ea typeface="Arial MT"/>
                          <a:cs typeface="Arial MT"/>
                        </a:rPr>
                        <a:t> </a:t>
                      </a:r>
                      <a:r>
                        <a:rPr lang="en-US" sz="1600" dirty="0">
                          <a:effectLst/>
                          <a:latin typeface="+mn-lt"/>
                          <a:ea typeface="Arial MT"/>
                          <a:cs typeface="Arial MT"/>
                        </a:rPr>
                        <a:t>adopted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3697535498"/>
                  </a:ext>
                </a:extLst>
              </a:tr>
              <a:tr h="352697">
                <a:tc vMerge="1">
                  <a:txBody>
                    <a:bodyPr/>
                    <a:lstStyle/>
                    <a:p>
                      <a:endParaRPr lang="en-US"/>
                    </a:p>
                  </a:txBody>
                  <a:tcPr/>
                </a:tc>
                <a:tc gridSpan="2">
                  <a:txBody>
                    <a:bodyPr/>
                    <a:lstStyle/>
                    <a:p>
                      <a:pPr marL="64770" marR="0">
                        <a:spcBef>
                          <a:spcPts val="20"/>
                        </a:spcBef>
                        <a:spcAft>
                          <a:spcPts val="0"/>
                        </a:spcAft>
                      </a:pPr>
                      <a:r>
                        <a:rPr lang="en-US" sz="1600" dirty="0">
                          <a:effectLst/>
                          <a:latin typeface="+mn-lt"/>
                          <a:ea typeface="Arial MT"/>
                          <a:cs typeface="Arial MT"/>
                        </a:rPr>
                        <a:t>Number</a:t>
                      </a:r>
                      <a:r>
                        <a:rPr lang="en-US" sz="1600" spc="-45" dirty="0">
                          <a:effectLst/>
                          <a:latin typeface="+mn-lt"/>
                          <a:ea typeface="Arial MT"/>
                          <a:cs typeface="Arial MT"/>
                        </a:rPr>
                        <a:t> </a:t>
                      </a:r>
                      <a:r>
                        <a:rPr lang="en-US" sz="1600" dirty="0">
                          <a:effectLst/>
                          <a:latin typeface="+mn-lt"/>
                          <a:ea typeface="Arial MT"/>
                          <a:cs typeface="Arial MT"/>
                        </a:rPr>
                        <a:t>of</a:t>
                      </a:r>
                      <a:r>
                        <a:rPr lang="en-US" sz="1600" spc="15" dirty="0">
                          <a:effectLst/>
                          <a:latin typeface="+mn-lt"/>
                          <a:ea typeface="Arial MT"/>
                          <a:cs typeface="Arial MT"/>
                        </a:rPr>
                        <a:t> </a:t>
                      </a:r>
                      <a:r>
                        <a:rPr lang="en-US" sz="1600" dirty="0">
                          <a:effectLst/>
                          <a:latin typeface="+mn-lt"/>
                          <a:ea typeface="Arial MT"/>
                          <a:cs typeface="Arial MT"/>
                        </a:rPr>
                        <a:t>NCOP</a:t>
                      </a:r>
                      <a:r>
                        <a:rPr lang="en-US" sz="1600" spc="-30" dirty="0">
                          <a:effectLst/>
                          <a:latin typeface="+mn-lt"/>
                          <a:ea typeface="Arial MT"/>
                          <a:cs typeface="Arial MT"/>
                        </a:rPr>
                        <a:t> </a:t>
                      </a:r>
                      <a:r>
                        <a:rPr lang="en-US" sz="1600" dirty="0" err="1">
                          <a:effectLst/>
                          <a:latin typeface="+mn-lt"/>
                          <a:ea typeface="Arial MT"/>
                          <a:cs typeface="Arial MT"/>
                        </a:rPr>
                        <a:t>programmes</a:t>
                      </a:r>
                      <a:r>
                        <a:rPr lang="en-US" sz="1600" spc="-30" dirty="0">
                          <a:effectLst/>
                          <a:latin typeface="+mn-lt"/>
                          <a:ea typeface="Arial MT"/>
                          <a:cs typeface="Arial MT"/>
                        </a:rPr>
                        <a:t> </a:t>
                      </a:r>
                      <a:r>
                        <a:rPr lang="en-US" sz="1600" dirty="0">
                          <a:effectLst/>
                          <a:latin typeface="+mn-lt"/>
                          <a:ea typeface="Arial MT"/>
                          <a:cs typeface="Arial MT"/>
                        </a:rPr>
                        <a:t>adopted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684486663"/>
                  </a:ext>
                </a:extLst>
              </a:tr>
              <a:tr h="365760">
                <a:tc vMerge="1">
                  <a:txBody>
                    <a:bodyPr/>
                    <a:lstStyle/>
                    <a:p>
                      <a:endParaRPr lang="en-US"/>
                    </a:p>
                  </a:txBody>
                  <a:tcPr/>
                </a:tc>
                <a:tc gridSpan="2">
                  <a:txBody>
                    <a:bodyPr/>
                    <a:lstStyle/>
                    <a:p>
                      <a:pPr marL="64770" marR="0">
                        <a:spcBef>
                          <a:spcPts val="0"/>
                        </a:spcBef>
                        <a:spcAft>
                          <a:spcPts val="0"/>
                        </a:spcAft>
                      </a:pPr>
                      <a:r>
                        <a:rPr lang="en-US" sz="1600" dirty="0">
                          <a:effectLst/>
                          <a:latin typeface="+mn-lt"/>
                          <a:ea typeface="Arial MT"/>
                          <a:cs typeface="Arial MT"/>
                        </a:rPr>
                        <a:t>%</a:t>
                      </a:r>
                      <a:r>
                        <a:rPr lang="en-US" sz="1600" spc="-10" dirty="0">
                          <a:effectLst/>
                          <a:latin typeface="+mn-lt"/>
                          <a:ea typeface="Arial MT"/>
                          <a:cs typeface="Arial MT"/>
                        </a:rPr>
                        <a:t> </a:t>
                      </a:r>
                      <a:r>
                        <a:rPr lang="en-US" sz="1600" dirty="0">
                          <a:effectLst/>
                          <a:latin typeface="+mn-lt"/>
                          <a:ea typeface="Arial MT"/>
                          <a:cs typeface="Arial MT"/>
                        </a:rPr>
                        <a:t>of information</a:t>
                      </a:r>
                      <a:r>
                        <a:rPr lang="en-US" sz="1600" spc="-20" dirty="0">
                          <a:effectLst/>
                          <a:latin typeface="+mn-lt"/>
                          <a:ea typeface="Arial MT"/>
                          <a:cs typeface="Arial MT"/>
                        </a:rPr>
                        <a:t> </a:t>
                      </a:r>
                      <a:r>
                        <a:rPr lang="en-US" sz="1600" dirty="0">
                          <a:effectLst/>
                          <a:latin typeface="+mn-lt"/>
                          <a:ea typeface="Arial MT"/>
                          <a:cs typeface="Arial MT"/>
                        </a:rPr>
                        <a:t>available</a:t>
                      </a:r>
                      <a:r>
                        <a:rPr lang="en-US" sz="1600" spc="-20" dirty="0">
                          <a:effectLst/>
                          <a:latin typeface="+mn-lt"/>
                          <a:ea typeface="Arial MT"/>
                          <a:cs typeface="Arial MT"/>
                        </a:rPr>
                        <a:t> </a:t>
                      </a:r>
                      <a:r>
                        <a:rPr lang="en-US" sz="1600" dirty="0">
                          <a:effectLst/>
                          <a:latin typeface="+mn-lt"/>
                          <a:ea typeface="Arial MT"/>
                          <a:cs typeface="Arial MT"/>
                        </a:rPr>
                        <a:t>as</a:t>
                      </a:r>
                      <a:r>
                        <a:rPr lang="en-US" sz="1600" spc="-30" dirty="0">
                          <a:effectLst/>
                          <a:latin typeface="+mn-lt"/>
                          <a:ea typeface="Arial MT"/>
                          <a:cs typeface="Arial MT"/>
                        </a:rPr>
                        <a:t> </a:t>
                      </a:r>
                      <a:r>
                        <a:rPr lang="en-US" sz="1600" dirty="0">
                          <a:effectLst/>
                          <a:latin typeface="+mn-lt"/>
                          <a:ea typeface="Arial MT"/>
                          <a:cs typeface="Arial MT"/>
                        </a:rPr>
                        <a:t>per</a:t>
                      </a:r>
                      <a:r>
                        <a:rPr lang="en-US" sz="1600" spc="-40" dirty="0">
                          <a:effectLst/>
                          <a:latin typeface="+mn-lt"/>
                          <a:ea typeface="Arial MT"/>
                          <a:cs typeface="Arial MT"/>
                        </a:rPr>
                        <a:t> </a:t>
                      </a:r>
                      <a:r>
                        <a:rPr lang="en-US" sz="1600" dirty="0">
                          <a:effectLst/>
                          <a:latin typeface="+mn-lt"/>
                          <a:ea typeface="Arial MT"/>
                          <a:cs typeface="Arial MT"/>
                        </a:rPr>
                        <a:t>Service Charter</a:t>
                      </a:r>
                      <a:r>
                        <a:rPr lang="en-US" sz="1600" spc="-15" dirty="0">
                          <a:effectLst/>
                          <a:latin typeface="+mn-lt"/>
                          <a:ea typeface="Arial MT"/>
                          <a:cs typeface="Arial MT"/>
                        </a:rPr>
                        <a:t> </a:t>
                      </a:r>
                      <a:r>
                        <a:rPr lang="en-US" sz="1600" dirty="0">
                          <a:effectLst/>
                          <a:latin typeface="+mn-lt"/>
                          <a:ea typeface="Arial MT"/>
                          <a:cs typeface="Arial MT"/>
                        </a:rPr>
                        <a:t>levels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839574257"/>
                  </a:ext>
                </a:extLst>
              </a:tr>
              <a:tr h="300446">
                <a:tc vMerge="1">
                  <a:txBody>
                    <a:bodyPr/>
                    <a:lstStyle/>
                    <a:p>
                      <a:endParaRPr lang="en-US"/>
                    </a:p>
                  </a:txBody>
                  <a:tcPr/>
                </a:tc>
                <a:tc gridSpan="2">
                  <a:txBody>
                    <a:bodyPr/>
                    <a:lstStyle/>
                    <a:p>
                      <a:pPr marL="64770" marR="0">
                        <a:spcBef>
                          <a:spcPts val="0"/>
                        </a:spcBef>
                        <a:spcAft>
                          <a:spcPts val="0"/>
                        </a:spcAft>
                      </a:pPr>
                      <a:r>
                        <a:rPr lang="en-US" sz="1600" dirty="0">
                          <a:effectLst/>
                          <a:latin typeface="+mn-lt"/>
                          <a:ea typeface="Arial MT"/>
                          <a:cs typeface="Arial MT"/>
                        </a:rPr>
                        <a:t>%</a:t>
                      </a:r>
                      <a:r>
                        <a:rPr lang="en-US" sz="1600" spc="-15" dirty="0">
                          <a:effectLst/>
                          <a:latin typeface="+mn-lt"/>
                          <a:ea typeface="Arial MT"/>
                          <a:cs typeface="Arial MT"/>
                        </a:rPr>
                        <a:t> </a:t>
                      </a:r>
                      <a:r>
                        <a:rPr lang="en-US" sz="1600" dirty="0">
                          <a:effectLst/>
                          <a:latin typeface="+mn-lt"/>
                          <a:ea typeface="Arial MT"/>
                          <a:cs typeface="Arial MT"/>
                        </a:rPr>
                        <a:t>Population</a:t>
                      </a:r>
                      <a:r>
                        <a:rPr lang="en-US" sz="1600" spc="-25" dirty="0">
                          <a:effectLst/>
                          <a:latin typeface="+mn-lt"/>
                          <a:ea typeface="Arial MT"/>
                          <a:cs typeface="Arial MT"/>
                        </a:rPr>
                        <a:t> </a:t>
                      </a:r>
                      <a:r>
                        <a:rPr lang="en-US" sz="1600" dirty="0">
                          <a:effectLst/>
                          <a:latin typeface="+mn-lt"/>
                          <a:ea typeface="Arial MT"/>
                          <a:cs typeface="Arial MT"/>
                        </a:rPr>
                        <a:t>having</a:t>
                      </a:r>
                      <a:r>
                        <a:rPr lang="en-US" sz="1600" spc="-10" dirty="0">
                          <a:effectLst/>
                          <a:latin typeface="+mn-lt"/>
                          <a:ea typeface="Arial MT"/>
                          <a:cs typeface="Arial MT"/>
                        </a:rPr>
                        <a:t> </a:t>
                      </a:r>
                      <a:r>
                        <a:rPr lang="en-US" sz="1600" dirty="0">
                          <a:effectLst/>
                          <a:latin typeface="+mn-lt"/>
                          <a:ea typeface="Arial MT"/>
                          <a:cs typeface="Arial MT"/>
                        </a:rPr>
                        <a:t>access</a:t>
                      </a:r>
                      <a:r>
                        <a:rPr lang="en-US" sz="1600" spc="-10" dirty="0">
                          <a:effectLst/>
                          <a:latin typeface="+mn-lt"/>
                          <a:ea typeface="Arial MT"/>
                          <a:cs typeface="Arial MT"/>
                        </a:rPr>
                        <a:t> </a:t>
                      </a:r>
                      <a:r>
                        <a:rPr lang="en-US" sz="1600" dirty="0">
                          <a:effectLst/>
                          <a:latin typeface="+mn-lt"/>
                          <a:ea typeface="Arial MT"/>
                          <a:cs typeface="Arial MT"/>
                        </a:rPr>
                        <a:t>to</a:t>
                      </a:r>
                      <a:r>
                        <a:rPr lang="en-US" sz="1600" spc="-25" dirty="0">
                          <a:effectLst/>
                          <a:latin typeface="+mn-lt"/>
                          <a:ea typeface="Arial MT"/>
                          <a:cs typeface="Arial MT"/>
                        </a:rPr>
                        <a:t> </a:t>
                      </a:r>
                      <a:r>
                        <a:rPr lang="en-US" sz="1600" dirty="0">
                          <a:effectLst/>
                          <a:latin typeface="+mn-lt"/>
                          <a:ea typeface="Arial MT"/>
                          <a:cs typeface="Arial MT"/>
                        </a:rPr>
                        <a:t>participate</a:t>
                      </a:r>
                      <a:r>
                        <a:rPr lang="en-US" sz="1600" spc="-10" dirty="0">
                          <a:effectLst/>
                          <a:latin typeface="+mn-lt"/>
                          <a:ea typeface="Arial MT"/>
                          <a:cs typeface="Arial MT"/>
                        </a:rPr>
                        <a:t> </a:t>
                      </a:r>
                      <a:r>
                        <a:rPr lang="en-US" sz="1600" dirty="0">
                          <a:effectLst/>
                          <a:latin typeface="+mn-lt"/>
                          <a:ea typeface="Arial MT"/>
                          <a:cs typeface="Arial MT"/>
                        </a:rPr>
                        <a:t>in</a:t>
                      </a:r>
                      <a:r>
                        <a:rPr lang="en-US" sz="1600" spc="-25" dirty="0">
                          <a:effectLst/>
                          <a:latin typeface="+mn-lt"/>
                          <a:ea typeface="Arial MT"/>
                          <a:cs typeface="Arial MT"/>
                        </a:rPr>
                        <a:t> </a:t>
                      </a:r>
                      <a:r>
                        <a:rPr lang="en-US" sz="1600" dirty="0">
                          <a:effectLst/>
                          <a:latin typeface="+mn-lt"/>
                          <a:ea typeface="Arial MT"/>
                          <a:cs typeface="Arial MT"/>
                        </a:rPr>
                        <a:t>parliamentary</a:t>
                      </a:r>
                      <a:r>
                        <a:rPr lang="en-US" sz="1600" spc="-10" dirty="0">
                          <a:effectLst/>
                          <a:latin typeface="+mn-lt"/>
                          <a:ea typeface="Arial MT"/>
                          <a:cs typeface="Arial MT"/>
                        </a:rPr>
                        <a:t> </a:t>
                      </a:r>
                      <a:r>
                        <a:rPr lang="en-US" sz="1600" dirty="0">
                          <a:effectLst/>
                          <a:latin typeface="+mn-lt"/>
                          <a:ea typeface="Arial MT"/>
                          <a:cs typeface="Arial MT"/>
                        </a:rPr>
                        <a:t>processes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87486030"/>
                  </a:ext>
                </a:extLst>
              </a:tr>
              <a:tr h="339634">
                <a:tc vMerge="1">
                  <a:txBody>
                    <a:bodyPr/>
                    <a:lstStyle/>
                    <a:p>
                      <a:endParaRPr lang="en-US"/>
                    </a:p>
                  </a:txBody>
                  <a:tcPr/>
                </a:tc>
                <a:tc gridSpan="2">
                  <a:txBody>
                    <a:bodyPr/>
                    <a:lstStyle/>
                    <a:p>
                      <a:pPr marL="64770" marR="0">
                        <a:spcBef>
                          <a:spcPts val="0"/>
                        </a:spcBef>
                        <a:spcAft>
                          <a:spcPts val="0"/>
                        </a:spcAft>
                      </a:pPr>
                      <a:r>
                        <a:rPr lang="en-US" sz="1600" dirty="0">
                          <a:effectLst/>
                          <a:latin typeface="+mn-lt"/>
                          <a:ea typeface="Arial MT"/>
                          <a:cs typeface="Arial MT"/>
                        </a:rPr>
                        <a:t>%</a:t>
                      </a:r>
                      <a:r>
                        <a:rPr lang="en-US" sz="1600" spc="-25" dirty="0">
                          <a:effectLst/>
                          <a:latin typeface="+mn-lt"/>
                          <a:ea typeface="Arial MT"/>
                          <a:cs typeface="Arial MT"/>
                        </a:rPr>
                        <a:t> </a:t>
                      </a:r>
                      <a:r>
                        <a:rPr lang="en-US" sz="1600" dirty="0">
                          <a:effectLst/>
                          <a:latin typeface="+mn-lt"/>
                          <a:ea typeface="Arial MT"/>
                          <a:cs typeface="Arial MT"/>
                        </a:rPr>
                        <a:t>Population</a:t>
                      </a:r>
                      <a:r>
                        <a:rPr lang="en-US" sz="1600" spc="-35" dirty="0">
                          <a:effectLst/>
                          <a:latin typeface="+mn-lt"/>
                          <a:ea typeface="Arial MT"/>
                          <a:cs typeface="Arial MT"/>
                        </a:rPr>
                        <a:t> </a:t>
                      </a:r>
                      <a:r>
                        <a:rPr lang="en-US" sz="1600" dirty="0">
                          <a:effectLst/>
                          <a:latin typeface="+mn-lt"/>
                          <a:ea typeface="Arial MT"/>
                          <a:cs typeface="Arial MT"/>
                        </a:rPr>
                        <a:t>participating</a:t>
                      </a:r>
                      <a:r>
                        <a:rPr lang="en-US" sz="1600" spc="-20" dirty="0">
                          <a:effectLst/>
                          <a:latin typeface="+mn-lt"/>
                          <a:ea typeface="Arial MT"/>
                          <a:cs typeface="Arial MT"/>
                        </a:rPr>
                        <a:t> </a:t>
                      </a:r>
                      <a:r>
                        <a:rPr lang="en-US" sz="1600" dirty="0">
                          <a:effectLst/>
                          <a:latin typeface="+mn-lt"/>
                          <a:ea typeface="Arial MT"/>
                          <a:cs typeface="Arial MT"/>
                        </a:rPr>
                        <a:t>in</a:t>
                      </a:r>
                      <a:r>
                        <a:rPr lang="en-US" sz="1600" spc="-15" dirty="0">
                          <a:effectLst/>
                          <a:latin typeface="+mn-lt"/>
                          <a:ea typeface="Arial MT"/>
                          <a:cs typeface="Arial MT"/>
                        </a:rPr>
                        <a:t> </a:t>
                      </a:r>
                      <a:r>
                        <a:rPr lang="en-US" sz="1600" dirty="0">
                          <a:effectLst/>
                          <a:latin typeface="+mn-lt"/>
                          <a:ea typeface="Arial MT"/>
                          <a:cs typeface="Arial MT"/>
                        </a:rPr>
                        <a:t>parliamentary</a:t>
                      </a:r>
                      <a:r>
                        <a:rPr lang="en-US" sz="1600" spc="-25" dirty="0">
                          <a:effectLst/>
                          <a:latin typeface="+mn-lt"/>
                          <a:ea typeface="Arial MT"/>
                          <a:cs typeface="Arial MT"/>
                        </a:rPr>
                        <a:t> </a:t>
                      </a:r>
                      <a:r>
                        <a:rPr lang="en-US" sz="1600" dirty="0">
                          <a:effectLst/>
                          <a:latin typeface="+mn-lt"/>
                          <a:ea typeface="Arial MT"/>
                          <a:cs typeface="Arial MT"/>
                        </a:rPr>
                        <a:t>processes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820804171"/>
                  </a:ext>
                </a:extLst>
              </a:tr>
              <a:tr h="287383">
                <a:tc rowSpan="4">
                  <a:txBody>
                    <a:bodyPr/>
                    <a:lstStyle/>
                    <a:p>
                      <a:pPr marL="72390" marR="0">
                        <a:spcBef>
                          <a:spcPts val="525"/>
                        </a:spcBef>
                        <a:spcAft>
                          <a:spcPts val="0"/>
                        </a:spcAft>
                      </a:pPr>
                      <a:r>
                        <a:rPr lang="en-US" sz="1400" b="1">
                          <a:effectLst/>
                          <a:latin typeface="+mn-lt"/>
                          <a:ea typeface="Arial MT"/>
                          <a:cs typeface="Arial MT"/>
                        </a:rPr>
                        <a:t>Programme 4</a:t>
                      </a:r>
                      <a:endParaRPr lang="en-US" sz="1400">
                        <a:effectLst/>
                        <a:latin typeface="+mn-lt"/>
                        <a:ea typeface="Arial MT"/>
                        <a:cs typeface="Arial MT"/>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4770" marR="0">
                        <a:spcBef>
                          <a:spcPts val="0"/>
                        </a:spcBef>
                        <a:spcAft>
                          <a:spcPts val="0"/>
                        </a:spcAft>
                      </a:pPr>
                      <a:r>
                        <a:rPr lang="en-US" sz="1600" dirty="0">
                          <a:effectLst/>
                          <a:latin typeface="+mn-lt"/>
                          <a:ea typeface="Arial MT"/>
                          <a:cs typeface="Arial MT"/>
                        </a:rPr>
                        <a:t>%</a:t>
                      </a:r>
                      <a:r>
                        <a:rPr lang="en-US" sz="1600" spc="-10" dirty="0">
                          <a:effectLst/>
                          <a:latin typeface="+mn-lt"/>
                          <a:ea typeface="Arial MT"/>
                          <a:cs typeface="Arial MT"/>
                        </a:rPr>
                        <a:t> </a:t>
                      </a:r>
                      <a:r>
                        <a:rPr lang="en-US" sz="1600" dirty="0">
                          <a:effectLst/>
                          <a:latin typeface="+mn-lt"/>
                          <a:ea typeface="Arial MT"/>
                          <a:cs typeface="Arial MT"/>
                        </a:rPr>
                        <a:t>of</a:t>
                      </a:r>
                      <a:r>
                        <a:rPr lang="en-US" sz="1600" spc="-5" dirty="0">
                          <a:effectLst/>
                          <a:latin typeface="+mn-lt"/>
                          <a:ea typeface="Arial MT"/>
                          <a:cs typeface="Arial MT"/>
                        </a:rPr>
                        <a:t> </a:t>
                      </a:r>
                      <a:r>
                        <a:rPr lang="en-US" sz="1600" dirty="0">
                          <a:effectLst/>
                          <a:latin typeface="+mn-lt"/>
                          <a:ea typeface="Arial MT"/>
                          <a:cs typeface="Arial MT"/>
                        </a:rPr>
                        <a:t>population who</a:t>
                      </a:r>
                      <a:r>
                        <a:rPr lang="en-US" sz="1600" spc="-25" dirty="0">
                          <a:effectLst/>
                          <a:latin typeface="+mn-lt"/>
                          <a:ea typeface="Arial MT"/>
                          <a:cs typeface="Arial MT"/>
                        </a:rPr>
                        <a:t> </a:t>
                      </a:r>
                      <a:r>
                        <a:rPr lang="en-US" sz="1600" dirty="0">
                          <a:effectLst/>
                          <a:latin typeface="+mn-lt"/>
                          <a:ea typeface="Arial MT"/>
                          <a:cs typeface="Arial MT"/>
                        </a:rPr>
                        <a:t>are</a:t>
                      </a:r>
                      <a:r>
                        <a:rPr lang="en-US" sz="1600" spc="-20" dirty="0">
                          <a:effectLst/>
                          <a:latin typeface="+mn-lt"/>
                          <a:ea typeface="Arial MT"/>
                          <a:cs typeface="Arial MT"/>
                        </a:rPr>
                        <a:t> </a:t>
                      </a:r>
                      <a:r>
                        <a:rPr lang="en-US" sz="1600" dirty="0">
                          <a:effectLst/>
                          <a:latin typeface="+mn-lt"/>
                          <a:ea typeface="Arial MT"/>
                          <a:cs typeface="Arial MT"/>
                        </a:rPr>
                        <a:t>aware</a:t>
                      </a:r>
                      <a:r>
                        <a:rPr lang="en-US" sz="1600" spc="-25" dirty="0">
                          <a:effectLst/>
                          <a:latin typeface="+mn-lt"/>
                          <a:ea typeface="Arial MT"/>
                          <a:cs typeface="Arial MT"/>
                        </a:rPr>
                        <a:t> </a:t>
                      </a:r>
                      <a:r>
                        <a:rPr lang="en-US" sz="1600" dirty="0">
                          <a:effectLst/>
                          <a:latin typeface="+mn-lt"/>
                          <a:ea typeface="Arial MT"/>
                          <a:cs typeface="Arial MT"/>
                        </a:rPr>
                        <a:t>of</a:t>
                      </a:r>
                      <a:r>
                        <a:rPr lang="en-US" sz="1600" spc="15" dirty="0">
                          <a:effectLst/>
                          <a:latin typeface="+mn-lt"/>
                          <a:ea typeface="Arial MT"/>
                          <a:cs typeface="Arial MT"/>
                        </a:rPr>
                        <a:t> </a:t>
                      </a:r>
                      <a:r>
                        <a:rPr lang="en-US" sz="1600" dirty="0">
                          <a:effectLst/>
                          <a:latin typeface="+mn-lt"/>
                          <a:ea typeface="Arial MT"/>
                          <a:cs typeface="Arial MT"/>
                        </a:rPr>
                        <a:t>the</a:t>
                      </a:r>
                      <a:r>
                        <a:rPr lang="en-US" sz="1600" spc="-20" dirty="0">
                          <a:effectLst/>
                          <a:latin typeface="+mn-lt"/>
                          <a:ea typeface="Arial MT"/>
                          <a:cs typeface="Arial MT"/>
                        </a:rPr>
                        <a:t> </a:t>
                      </a:r>
                      <a:r>
                        <a:rPr lang="en-US" sz="1600" dirty="0">
                          <a:effectLst/>
                          <a:latin typeface="+mn-lt"/>
                          <a:ea typeface="Arial MT"/>
                          <a:cs typeface="Arial MT"/>
                        </a:rPr>
                        <a:t>business</a:t>
                      </a:r>
                      <a:r>
                        <a:rPr lang="en-US" sz="1600" spc="-30" dirty="0">
                          <a:effectLst/>
                          <a:latin typeface="+mn-lt"/>
                          <a:ea typeface="Arial MT"/>
                          <a:cs typeface="Arial MT"/>
                        </a:rPr>
                        <a:t> </a:t>
                      </a:r>
                      <a:r>
                        <a:rPr lang="en-US" sz="1600" dirty="0">
                          <a:effectLst/>
                          <a:latin typeface="+mn-lt"/>
                          <a:ea typeface="Arial MT"/>
                          <a:cs typeface="Arial MT"/>
                        </a:rPr>
                        <a:t>of</a:t>
                      </a:r>
                      <a:r>
                        <a:rPr lang="en-US" sz="1600" spc="-5" dirty="0">
                          <a:effectLst/>
                          <a:latin typeface="+mn-lt"/>
                          <a:ea typeface="Arial MT"/>
                          <a:cs typeface="Arial MT"/>
                        </a:rPr>
                        <a:t> </a:t>
                      </a:r>
                      <a:r>
                        <a:rPr lang="en-US" sz="1600" dirty="0">
                          <a:effectLst/>
                          <a:latin typeface="+mn-lt"/>
                          <a:ea typeface="Arial MT"/>
                          <a:cs typeface="Arial MT"/>
                        </a:rPr>
                        <a:t>Parliament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045360409"/>
                  </a:ext>
                </a:extLst>
              </a:tr>
              <a:tr h="366068">
                <a:tc vMerge="1">
                  <a:txBody>
                    <a:bodyPr/>
                    <a:lstStyle/>
                    <a:p>
                      <a:endParaRPr lang="en-US"/>
                    </a:p>
                  </a:txBody>
                  <a:tcPr/>
                </a:tc>
                <a:tc gridSpan="2">
                  <a:txBody>
                    <a:bodyPr/>
                    <a:lstStyle/>
                    <a:p>
                      <a:pPr marL="64770" marR="0">
                        <a:spcBef>
                          <a:spcPts val="0"/>
                        </a:spcBef>
                        <a:spcAft>
                          <a:spcPts val="0"/>
                        </a:spcAft>
                      </a:pPr>
                      <a:r>
                        <a:rPr lang="en-US" sz="1600" dirty="0">
                          <a:effectLst/>
                          <a:latin typeface="+mn-lt"/>
                          <a:ea typeface="Arial MT"/>
                          <a:cs typeface="Arial MT"/>
                        </a:rPr>
                        <a:t>% of</a:t>
                      </a:r>
                      <a:r>
                        <a:rPr lang="en-US" sz="1600" spc="5" dirty="0">
                          <a:effectLst/>
                          <a:latin typeface="+mn-lt"/>
                          <a:ea typeface="Arial MT"/>
                          <a:cs typeface="Arial MT"/>
                        </a:rPr>
                        <a:t> </a:t>
                      </a:r>
                      <a:r>
                        <a:rPr lang="en-US" sz="1600" dirty="0">
                          <a:effectLst/>
                          <a:latin typeface="+mn-lt"/>
                          <a:ea typeface="Arial MT"/>
                          <a:cs typeface="Arial MT"/>
                        </a:rPr>
                        <a:t>universal</a:t>
                      </a:r>
                      <a:r>
                        <a:rPr lang="en-US" sz="1600" spc="-30" dirty="0">
                          <a:effectLst/>
                          <a:latin typeface="+mn-lt"/>
                          <a:ea typeface="Arial MT"/>
                          <a:cs typeface="Arial MT"/>
                        </a:rPr>
                        <a:t> </a:t>
                      </a:r>
                      <a:r>
                        <a:rPr lang="en-US" sz="1600" dirty="0">
                          <a:effectLst/>
                          <a:latin typeface="+mn-lt"/>
                          <a:ea typeface="Arial MT"/>
                          <a:cs typeface="Arial MT"/>
                        </a:rPr>
                        <a:t>access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2129428348"/>
                  </a:ext>
                </a:extLst>
              </a:tr>
              <a:tr h="397855">
                <a:tc vMerge="1">
                  <a:txBody>
                    <a:bodyPr/>
                    <a:lstStyle/>
                    <a:p>
                      <a:endParaRPr lang="en-US"/>
                    </a:p>
                  </a:txBody>
                  <a:tcPr/>
                </a:tc>
                <a:tc gridSpan="2">
                  <a:txBody>
                    <a:bodyPr/>
                    <a:lstStyle/>
                    <a:p>
                      <a:pPr marL="64770" marR="0">
                        <a:spcBef>
                          <a:spcPts val="0"/>
                        </a:spcBef>
                        <a:spcAft>
                          <a:spcPts val="0"/>
                        </a:spcAft>
                      </a:pPr>
                      <a:r>
                        <a:rPr lang="en-US" sz="1600" dirty="0">
                          <a:effectLst/>
                          <a:latin typeface="+mn-lt"/>
                          <a:ea typeface="Arial MT"/>
                          <a:cs typeface="Arial MT"/>
                        </a:rPr>
                        <a:t>Client</a:t>
                      </a:r>
                      <a:r>
                        <a:rPr lang="en-US" sz="1600" spc="-15" dirty="0">
                          <a:effectLst/>
                          <a:latin typeface="+mn-lt"/>
                          <a:ea typeface="Arial MT"/>
                          <a:cs typeface="Arial MT"/>
                        </a:rPr>
                        <a:t> </a:t>
                      </a:r>
                      <a:r>
                        <a:rPr lang="en-US" sz="1600" dirty="0">
                          <a:effectLst/>
                          <a:latin typeface="+mn-lt"/>
                          <a:ea typeface="Arial MT"/>
                          <a:cs typeface="Arial MT"/>
                        </a:rPr>
                        <a:t>satisfaction</a:t>
                      </a:r>
                      <a:r>
                        <a:rPr lang="en-US" sz="1600" spc="-10" dirty="0">
                          <a:effectLst/>
                          <a:latin typeface="+mn-lt"/>
                          <a:ea typeface="Arial MT"/>
                          <a:cs typeface="Arial MT"/>
                        </a:rPr>
                        <a:t> </a:t>
                      </a:r>
                      <a:r>
                        <a:rPr lang="en-US" sz="1600" dirty="0">
                          <a:effectLst/>
                          <a:latin typeface="+mn-lt"/>
                          <a:ea typeface="Arial MT"/>
                          <a:cs typeface="Arial MT"/>
                        </a:rPr>
                        <a:t>level</a:t>
                      </a:r>
                      <a:r>
                        <a:rPr lang="en-US" sz="1600" spc="-20" dirty="0">
                          <a:effectLst/>
                          <a:latin typeface="+mn-lt"/>
                          <a:ea typeface="Arial MT"/>
                          <a:cs typeface="Arial MT"/>
                        </a:rPr>
                        <a:t> </a:t>
                      </a:r>
                      <a:r>
                        <a:rPr lang="en-US" sz="1600" dirty="0">
                          <a:effectLst/>
                          <a:latin typeface="+mn-lt"/>
                          <a:ea typeface="Arial MT"/>
                          <a:cs typeface="Arial MT"/>
                        </a:rPr>
                        <a:t>(%</a:t>
                      </a:r>
                      <a:r>
                        <a:rPr lang="en-US" sz="1600" spc="-15" dirty="0">
                          <a:effectLst/>
                          <a:latin typeface="+mn-lt"/>
                          <a:ea typeface="Arial MT"/>
                          <a:cs typeface="Arial MT"/>
                        </a:rPr>
                        <a:t> </a:t>
                      </a:r>
                      <a:r>
                        <a:rPr lang="en-US" sz="1600" dirty="0">
                          <a:effectLst/>
                          <a:latin typeface="+mn-lt"/>
                          <a:ea typeface="Arial MT"/>
                          <a:cs typeface="Arial MT"/>
                        </a:rPr>
                        <a:t>clients</a:t>
                      </a:r>
                      <a:r>
                        <a:rPr lang="en-US" sz="1600" spc="5" dirty="0">
                          <a:effectLst/>
                          <a:latin typeface="+mn-lt"/>
                          <a:ea typeface="Arial MT"/>
                          <a:cs typeface="Arial MT"/>
                        </a:rPr>
                        <a:t> </a:t>
                      </a:r>
                      <a:r>
                        <a:rPr lang="en-US" sz="1600" dirty="0">
                          <a:effectLst/>
                          <a:latin typeface="+mn-lt"/>
                          <a:ea typeface="Arial MT"/>
                          <a:cs typeface="Arial MT"/>
                        </a:rPr>
                        <a:t>satisfied</a:t>
                      </a:r>
                      <a:r>
                        <a:rPr lang="en-US" sz="1600" spc="-10" dirty="0">
                          <a:effectLst/>
                          <a:latin typeface="+mn-lt"/>
                          <a:ea typeface="Arial MT"/>
                          <a:cs typeface="Arial MT"/>
                        </a:rPr>
                        <a:t> </a:t>
                      </a:r>
                      <a:r>
                        <a:rPr lang="en-US" sz="1600" dirty="0">
                          <a:effectLst/>
                          <a:latin typeface="+mn-lt"/>
                          <a:ea typeface="Arial MT"/>
                          <a:cs typeface="Arial MT"/>
                        </a:rPr>
                        <a:t>with</a:t>
                      </a:r>
                      <a:r>
                        <a:rPr lang="en-US" sz="1600" spc="-30" dirty="0">
                          <a:effectLst/>
                          <a:latin typeface="+mn-lt"/>
                          <a:ea typeface="Arial MT"/>
                          <a:cs typeface="Arial MT"/>
                        </a:rPr>
                        <a:t> </a:t>
                      </a:r>
                      <a:r>
                        <a:rPr lang="en-US" sz="1600" dirty="0">
                          <a:effectLst/>
                          <a:latin typeface="+mn-lt"/>
                          <a:ea typeface="Arial MT"/>
                          <a:cs typeface="Arial MT"/>
                        </a:rPr>
                        <a:t>service</a:t>
                      </a:r>
                      <a:r>
                        <a:rPr lang="en-US" sz="1600" spc="-10" dirty="0">
                          <a:effectLst/>
                          <a:latin typeface="+mn-lt"/>
                          <a:ea typeface="Arial MT"/>
                          <a:cs typeface="Arial MT"/>
                        </a:rPr>
                        <a:t> </a:t>
                      </a:r>
                      <a:r>
                        <a:rPr lang="en-US" sz="1600" dirty="0">
                          <a:effectLst/>
                          <a:latin typeface="+mn-lt"/>
                          <a:ea typeface="Arial MT"/>
                          <a:cs typeface="Arial MT"/>
                        </a:rPr>
                        <a:t>levels)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747275009"/>
                  </a:ext>
                </a:extLst>
              </a:tr>
              <a:tr h="354928">
                <a:tc vMerge="1">
                  <a:txBody>
                    <a:bodyPr/>
                    <a:lstStyle/>
                    <a:p>
                      <a:endParaRPr lang="en-US"/>
                    </a:p>
                  </a:txBody>
                  <a:tcPr/>
                </a:tc>
                <a:tc gridSpan="2">
                  <a:txBody>
                    <a:bodyPr/>
                    <a:lstStyle/>
                    <a:p>
                      <a:pPr marL="64770" marR="0">
                        <a:spcBef>
                          <a:spcPts val="0"/>
                        </a:spcBef>
                        <a:spcAft>
                          <a:spcPts val="0"/>
                        </a:spcAft>
                      </a:pPr>
                      <a:r>
                        <a:rPr lang="en-US" sz="1600" dirty="0">
                          <a:effectLst/>
                          <a:latin typeface="+mn-lt"/>
                          <a:ea typeface="Arial MT"/>
                          <a:cs typeface="Arial MT"/>
                        </a:rPr>
                        <a:t>%</a:t>
                      </a:r>
                      <a:r>
                        <a:rPr lang="en-US" sz="1600" spc="-15" dirty="0">
                          <a:effectLst/>
                          <a:latin typeface="+mn-lt"/>
                          <a:ea typeface="Arial MT"/>
                          <a:cs typeface="Arial MT"/>
                        </a:rPr>
                        <a:t> </a:t>
                      </a:r>
                      <a:r>
                        <a:rPr lang="en-US" sz="1600" dirty="0">
                          <a:effectLst/>
                          <a:latin typeface="+mn-lt"/>
                          <a:ea typeface="Arial MT"/>
                          <a:cs typeface="Arial MT"/>
                        </a:rPr>
                        <a:t>increase</a:t>
                      </a:r>
                      <a:r>
                        <a:rPr lang="en-US" sz="1600" spc="-30" dirty="0">
                          <a:effectLst/>
                          <a:latin typeface="+mn-lt"/>
                          <a:ea typeface="Arial MT"/>
                          <a:cs typeface="Arial MT"/>
                        </a:rPr>
                        <a:t> </a:t>
                      </a:r>
                      <a:r>
                        <a:rPr lang="en-US" sz="1600" dirty="0">
                          <a:effectLst/>
                          <a:latin typeface="+mn-lt"/>
                          <a:ea typeface="Arial MT"/>
                          <a:cs typeface="Arial MT"/>
                        </a:rPr>
                        <a:t>in</a:t>
                      </a:r>
                      <a:r>
                        <a:rPr lang="en-US" sz="1600" spc="-5" dirty="0">
                          <a:effectLst/>
                          <a:latin typeface="+mn-lt"/>
                          <a:ea typeface="Arial MT"/>
                          <a:cs typeface="Arial MT"/>
                        </a:rPr>
                        <a:t> </a:t>
                      </a:r>
                      <a:r>
                        <a:rPr lang="en-US" sz="1600" dirty="0">
                          <a:effectLst/>
                          <a:latin typeface="+mn-lt"/>
                          <a:ea typeface="Arial MT"/>
                          <a:cs typeface="Arial MT"/>
                        </a:rPr>
                        <a:t>talent</a:t>
                      </a:r>
                      <a:r>
                        <a:rPr lang="en-US" sz="1600" spc="-10" dirty="0">
                          <a:effectLst/>
                          <a:latin typeface="+mn-lt"/>
                          <a:ea typeface="Arial MT"/>
                          <a:cs typeface="Arial MT"/>
                        </a:rPr>
                        <a:t> </a:t>
                      </a:r>
                      <a:r>
                        <a:rPr lang="en-US" sz="1600" dirty="0">
                          <a:effectLst/>
                          <a:latin typeface="+mn-lt"/>
                          <a:ea typeface="Arial MT"/>
                          <a:cs typeface="Arial MT"/>
                        </a:rPr>
                        <a:t>management</a:t>
                      </a:r>
                      <a:r>
                        <a:rPr lang="en-US" sz="1600" spc="-10" dirty="0">
                          <a:effectLst/>
                          <a:latin typeface="+mn-lt"/>
                          <a:ea typeface="Arial MT"/>
                          <a:cs typeface="Arial MT"/>
                        </a:rPr>
                        <a:t> </a:t>
                      </a:r>
                      <a:r>
                        <a:rPr lang="en-US" sz="1600" dirty="0">
                          <a:effectLst/>
                          <a:latin typeface="+mn-lt"/>
                          <a:ea typeface="Arial MT"/>
                          <a:cs typeface="Arial MT"/>
                        </a:rPr>
                        <a:t>index</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400">
                          <a:effectLst/>
                          <a:latin typeface="+mn-l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2064723415"/>
                  </a:ext>
                </a:extLst>
              </a:tr>
              <a:tr h="584079">
                <a:tc gridSpan="2">
                  <a:txBody>
                    <a:bodyPr/>
                    <a:lstStyle/>
                    <a:p>
                      <a:pPr marL="1115695" marR="1113790" algn="ctr">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1115695" marR="1113790" algn="ctr">
                        <a:lnSpc>
                          <a:spcPts val="1240"/>
                        </a:lnSpc>
                        <a:spcBef>
                          <a:spcPts val="0"/>
                        </a:spcBef>
                        <a:spcAft>
                          <a:spcPts val="0"/>
                        </a:spcAft>
                      </a:pPr>
                      <a:r>
                        <a:rPr lang="en-US" sz="1400" b="1" dirty="0" smtClean="0">
                          <a:solidFill>
                            <a:srgbClr val="FFFFFF"/>
                          </a:solidFill>
                          <a:effectLst/>
                          <a:latin typeface="+mn-lt"/>
                          <a:ea typeface="Arial MT"/>
                          <a:cs typeface="Arial MT"/>
                        </a:rPr>
                        <a:t>Target</a:t>
                      </a:r>
                      <a:r>
                        <a:rPr lang="en-US" sz="1400" b="1" spc="-1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Met</a:t>
                      </a:r>
                      <a:endParaRPr lang="en-US" sz="1400" dirty="0">
                        <a:effectLst/>
                        <a:latin typeface="+mn-l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gridSpan="2">
                  <a:txBody>
                    <a:bodyPr/>
                    <a:lstStyle/>
                    <a:p>
                      <a:pPr marL="981710" marR="982345" algn="ctr">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81710" marR="982345" algn="ctr">
                        <a:lnSpc>
                          <a:spcPts val="1240"/>
                        </a:lnSpc>
                        <a:spcBef>
                          <a:spcPts val="0"/>
                        </a:spcBef>
                        <a:spcAft>
                          <a:spcPts val="0"/>
                        </a:spcAft>
                      </a:pPr>
                      <a:r>
                        <a:rPr lang="en-US" sz="1400" b="1" dirty="0" smtClean="0">
                          <a:solidFill>
                            <a:srgbClr val="FFFFFF"/>
                          </a:solidFill>
                          <a:effectLst/>
                          <a:latin typeface="+mn-lt"/>
                          <a:ea typeface="Arial MT"/>
                          <a:cs typeface="Arial MT"/>
                        </a:rPr>
                        <a:t>Target</a:t>
                      </a:r>
                      <a:r>
                        <a:rPr lang="en-US" sz="1400" b="1" spc="-15"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Not</a:t>
                      </a:r>
                      <a:r>
                        <a:rPr lang="en-US" sz="1400" b="1" spc="-1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Met</a:t>
                      </a:r>
                      <a:endParaRPr lang="en-US" sz="1400" dirty="0">
                        <a:effectLst/>
                        <a:latin typeface="+mn-l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2605076035"/>
                  </a:ext>
                </a:extLst>
              </a:tr>
            </a:tbl>
          </a:graphicData>
        </a:graphic>
      </p:graphicFrame>
      <p:sp>
        <p:nvSpPr>
          <p:cNvPr id="4" name="Slide Number Placeholder 3"/>
          <p:cNvSpPr>
            <a:spLocks noGrp="1"/>
          </p:cNvSpPr>
          <p:nvPr>
            <p:ph type="sldNum" sz="quarter" idx="12"/>
          </p:nvPr>
        </p:nvSpPr>
        <p:spPr>
          <a:xfrm>
            <a:off x="9356549" y="6450541"/>
            <a:ext cx="419630" cy="365125"/>
          </a:xfrm>
        </p:spPr>
        <p:txBody>
          <a:bodyPr/>
          <a:lstStyle/>
          <a:p>
            <a:fld id="{EEB29583-44FC-AA46-9A7F-8FCB60537618}" type="slidenum">
              <a:rPr lang="en-US" b="1" smtClean="0"/>
              <a:pPr/>
              <a:t>13</a:t>
            </a:fld>
            <a:endParaRPr lang="en-US" b="1" dirty="0"/>
          </a:p>
        </p:txBody>
      </p:sp>
    </p:spTree>
    <p:extLst>
      <p:ext uri="{BB962C8B-B14F-4D97-AF65-F5344CB8AC3E}">
        <p14:creationId xmlns:p14="http://schemas.microsoft.com/office/powerpoint/2010/main" val="4148066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1: Strategic Leadership &amp; Governance</a:t>
            </a: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14</a:t>
            </a:fld>
            <a:endParaRPr lang="en-US" b="1" dirty="0">
              <a:solidFill>
                <a:schemeClr val="tx1"/>
              </a:solidFill>
            </a:endParaRPr>
          </a:p>
        </p:txBody>
      </p:sp>
      <p:sp>
        <p:nvSpPr>
          <p:cNvPr id="3" name="Rectangle 9"/>
          <p:cNvSpPr>
            <a:spLocks noChangeArrowheads="1"/>
          </p:cNvSpPr>
          <p:nvPr/>
        </p:nvSpPr>
        <p:spPr bwMode="auto">
          <a:xfrm>
            <a:off x="3032759" y="1088012"/>
            <a:ext cx="39449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PROGRAMME 1 ANNUAL PERFORMANCE 2020/21</a:t>
            </a:r>
            <a:endParaRPr kumimoji="0" lang="en-US" altLang="en-US" sz="14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6" name="Group 1"/>
          <p:cNvGrpSpPr>
            <a:grpSpLocks/>
          </p:cNvGrpSpPr>
          <p:nvPr/>
        </p:nvGrpSpPr>
        <p:grpSpPr bwMode="auto">
          <a:xfrm>
            <a:off x="3384862" y="1644113"/>
            <a:ext cx="5555297" cy="3135461"/>
            <a:chOff x="4146" y="248"/>
            <a:chExt cx="6187" cy="3819"/>
          </a:xfrm>
        </p:grpSpPr>
        <p:sp>
          <p:nvSpPr>
            <p:cNvPr id="8" name="Freeform 8"/>
            <p:cNvSpPr>
              <a:spLocks/>
            </p:cNvSpPr>
            <p:nvPr/>
          </p:nvSpPr>
          <p:spPr bwMode="auto">
            <a:xfrm>
              <a:off x="5945" y="248"/>
              <a:ext cx="1800" cy="3599"/>
            </a:xfrm>
            <a:custGeom>
              <a:avLst/>
              <a:gdLst>
                <a:gd name="T0" fmla="+- 0 6022 5945"/>
                <a:gd name="T1" fmla="*/ T0 w 1800"/>
                <a:gd name="T2" fmla="+- 0 790 248"/>
                <a:gd name="T3" fmla="*/ 790 h 3599"/>
                <a:gd name="T4" fmla="+- 0 6244 5945"/>
                <a:gd name="T5" fmla="*/ T4 w 1800"/>
                <a:gd name="T6" fmla="+- 0 824 248"/>
                <a:gd name="T7" fmla="*/ 824 h 3599"/>
                <a:gd name="T8" fmla="+- 0 6452 5945"/>
                <a:gd name="T9" fmla="*/ T8 w 1800"/>
                <a:gd name="T10" fmla="+- 0 894 248"/>
                <a:gd name="T11" fmla="*/ 894 h 3599"/>
                <a:gd name="T12" fmla="+- 0 6642 5945"/>
                <a:gd name="T13" fmla="*/ T12 w 1800"/>
                <a:gd name="T14" fmla="+- 0 998 248"/>
                <a:gd name="T15" fmla="*/ 998 h 3599"/>
                <a:gd name="T16" fmla="+- 0 6810 5945"/>
                <a:gd name="T17" fmla="*/ T16 w 1800"/>
                <a:gd name="T18" fmla="+- 0 1132 248"/>
                <a:gd name="T19" fmla="*/ 1132 h 3599"/>
                <a:gd name="T20" fmla="+- 0 6953 5945"/>
                <a:gd name="T21" fmla="*/ T20 w 1800"/>
                <a:gd name="T22" fmla="+- 0 1292 248"/>
                <a:gd name="T23" fmla="*/ 1292 h 3599"/>
                <a:gd name="T24" fmla="+- 0 7068 5945"/>
                <a:gd name="T25" fmla="*/ T24 w 1800"/>
                <a:gd name="T26" fmla="+- 0 1475 248"/>
                <a:gd name="T27" fmla="*/ 1475 h 3599"/>
                <a:gd name="T28" fmla="+- 0 7150 5945"/>
                <a:gd name="T29" fmla="*/ T28 w 1800"/>
                <a:gd name="T30" fmla="+- 0 1677 248"/>
                <a:gd name="T31" fmla="*/ 1677 h 3599"/>
                <a:gd name="T32" fmla="+- 0 7196 5945"/>
                <a:gd name="T33" fmla="*/ T32 w 1800"/>
                <a:gd name="T34" fmla="+- 0 1895 248"/>
                <a:gd name="T35" fmla="*/ 1895 h 3599"/>
                <a:gd name="T36" fmla="+- 0 7203 5945"/>
                <a:gd name="T37" fmla="*/ T36 w 1800"/>
                <a:gd name="T38" fmla="+- 0 2124 248"/>
                <a:gd name="T39" fmla="*/ 2124 h 3599"/>
                <a:gd name="T40" fmla="+- 0 7169 5945"/>
                <a:gd name="T41" fmla="*/ T40 w 1800"/>
                <a:gd name="T42" fmla="+- 0 2346 248"/>
                <a:gd name="T43" fmla="*/ 2346 h 3599"/>
                <a:gd name="T44" fmla="+- 0 7099 5945"/>
                <a:gd name="T45" fmla="*/ T44 w 1800"/>
                <a:gd name="T46" fmla="+- 0 2554 248"/>
                <a:gd name="T47" fmla="*/ 2554 h 3599"/>
                <a:gd name="T48" fmla="+- 0 6995 5945"/>
                <a:gd name="T49" fmla="*/ T48 w 1800"/>
                <a:gd name="T50" fmla="+- 0 2744 248"/>
                <a:gd name="T51" fmla="*/ 2744 h 3599"/>
                <a:gd name="T52" fmla="+- 0 6861 5945"/>
                <a:gd name="T53" fmla="*/ T52 w 1800"/>
                <a:gd name="T54" fmla="+- 0 2912 248"/>
                <a:gd name="T55" fmla="*/ 2912 h 3599"/>
                <a:gd name="T56" fmla="+- 0 6701 5945"/>
                <a:gd name="T57" fmla="*/ T56 w 1800"/>
                <a:gd name="T58" fmla="+- 0 3055 248"/>
                <a:gd name="T59" fmla="*/ 3055 h 3599"/>
                <a:gd name="T60" fmla="+- 0 6518 5945"/>
                <a:gd name="T61" fmla="*/ T60 w 1800"/>
                <a:gd name="T62" fmla="+- 0 3169 248"/>
                <a:gd name="T63" fmla="*/ 3169 h 3599"/>
                <a:gd name="T64" fmla="+- 0 6316 5945"/>
                <a:gd name="T65" fmla="*/ T64 w 1800"/>
                <a:gd name="T66" fmla="+- 0 3251 248"/>
                <a:gd name="T67" fmla="*/ 3251 h 3599"/>
                <a:gd name="T68" fmla="+- 0 6098 5945"/>
                <a:gd name="T69" fmla="*/ T68 w 1800"/>
                <a:gd name="T70" fmla="+- 0 3298 248"/>
                <a:gd name="T71" fmla="*/ 3298 h 3599"/>
                <a:gd name="T72" fmla="+- 0 5945 5945"/>
                <a:gd name="T73" fmla="*/ T72 w 1800"/>
                <a:gd name="T74" fmla="+- 0 3846 248"/>
                <a:gd name="T75" fmla="*/ 3846 h 3599"/>
                <a:gd name="T76" fmla="+- 0 6171 5945"/>
                <a:gd name="T77" fmla="*/ T76 w 1800"/>
                <a:gd name="T78" fmla="+- 0 3832 248"/>
                <a:gd name="T79" fmla="*/ 3832 h 3599"/>
                <a:gd name="T80" fmla="+- 0 6388 5945"/>
                <a:gd name="T81" fmla="*/ T80 w 1800"/>
                <a:gd name="T82" fmla="+- 0 3791 248"/>
                <a:gd name="T83" fmla="*/ 3791 h 3599"/>
                <a:gd name="T84" fmla="+- 0 6596 5945"/>
                <a:gd name="T85" fmla="*/ T84 w 1800"/>
                <a:gd name="T86" fmla="+- 0 3725 248"/>
                <a:gd name="T87" fmla="*/ 3725 h 3599"/>
                <a:gd name="T88" fmla="+- 0 6791 5945"/>
                <a:gd name="T89" fmla="*/ T88 w 1800"/>
                <a:gd name="T90" fmla="+- 0 3636 248"/>
                <a:gd name="T91" fmla="*/ 3636 h 3599"/>
                <a:gd name="T92" fmla="+- 0 6973 5945"/>
                <a:gd name="T93" fmla="*/ T92 w 1800"/>
                <a:gd name="T94" fmla="+- 0 3524 248"/>
                <a:gd name="T95" fmla="*/ 3524 h 3599"/>
                <a:gd name="T96" fmla="+- 0 7140 5945"/>
                <a:gd name="T97" fmla="*/ T96 w 1800"/>
                <a:gd name="T98" fmla="+- 0 3392 248"/>
                <a:gd name="T99" fmla="*/ 3392 h 3599"/>
                <a:gd name="T100" fmla="+- 0 7291 5945"/>
                <a:gd name="T101" fmla="*/ T100 w 1800"/>
                <a:gd name="T102" fmla="+- 0 3242 248"/>
                <a:gd name="T103" fmla="*/ 3242 h 3599"/>
                <a:gd name="T104" fmla="+- 0 7422 5945"/>
                <a:gd name="T105" fmla="*/ T104 w 1800"/>
                <a:gd name="T106" fmla="+- 0 3075 248"/>
                <a:gd name="T107" fmla="*/ 3075 h 3599"/>
                <a:gd name="T108" fmla="+- 0 7534 5945"/>
                <a:gd name="T109" fmla="*/ T108 w 1800"/>
                <a:gd name="T110" fmla="+- 0 2893 248"/>
                <a:gd name="T111" fmla="*/ 2893 h 3599"/>
                <a:gd name="T112" fmla="+- 0 7624 5945"/>
                <a:gd name="T113" fmla="*/ T112 w 1800"/>
                <a:gd name="T114" fmla="+- 0 2698 248"/>
                <a:gd name="T115" fmla="*/ 2698 h 3599"/>
                <a:gd name="T116" fmla="+- 0 7690 5945"/>
                <a:gd name="T117" fmla="*/ T116 w 1800"/>
                <a:gd name="T118" fmla="+- 0 2490 248"/>
                <a:gd name="T119" fmla="*/ 2490 h 3599"/>
                <a:gd name="T120" fmla="+- 0 7731 5945"/>
                <a:gd name="T121" fmla="*/ T120 w 1800"/>
                <a:gd name="T122" fmla="+- 0 2273 248"/>
                <a:gd name="T123" fmla="*/ 2273 h 3599"/>
                <a:gd name="T124" fmla="+- 0 7745 5945"/>
                <a:gd name="T125" fmla="*/ T124 w 1800"/>
                <a:gd name="T126" fmla="+- 0 2047 248"/>
                <a:gd name="T127" fmla="*/ 2047 h 3599"/>
                <a:gd name="T128" fmla="+- 0 7731 5945"/>
                <a:gd name="T129" fmla="*/ T128 w 1800"/>
                <a:gd name="T130" fmla="+- 0 1822 248"/>
                <a:gd name="T131" fmla="*/ 1822 h 3599"/>
                <a:gd name="T132" fmla="+- 0 7690 5945"/>
                <a:gd name="T133" fmla="*/ T132 w 1800"/>
                <a:gd name="T134" fmla="+- 0 1604 248"/>
                <a:gd name="T135" fmla="*/ 1604 h 3599"/>
                <a:gd name="T136" fmla="+- 0 7624 5945"/>
                <a:gd name="T137" fmla="*/ T136 w 1800"/>
                <a:gd name="T138" fmla="+- 0 1397 248"/>
                <a:gd name="T139" fmla="*/ 1397 h 3599"/>
                <a:gd name="T140" fmla="+- 0 7534 5945"/>
                <a:gd name="T141" fmla="*/ T140 w 1800"/>
                <a:gd name="T142" fmla="+- 0 1202 248"/>
                <a:gd name="T143" fmla="*/ 1202 h 3599"/>
                <a:gd name="T144" fmla="+- 0 7422 5945"/>
                <a:gd name="T145" fmla="*/ T144 w 1800"/>
                <a:gd name="T146" fmla="+- 0 1019 248"/>
                <a:gd name="T147" fmla="*/ 1019 h 3599"/>
                <a:gd name="T148" fmla="+- 0 7291 5945"/>
                <a:gd name="T149" fmla="*/ T148 w 1800"/>
                <a:gd name="T150" fmla="+- 0 852 248"/>
                <a:gd name="T151" fmla="*/ 852 h 3599"/>
                <a:gd name="T152" fmla="+- 0 7140 5945"/>
                <a:gd name="T153" fmla="*/ T152 w 1800"/>
                <a:gd name="T154" fmla="+- 0 702 248"/>
                <a:gd name="T155" fmla="*/ 702 h 3599"/>
                <a:gd name="T156" fmla="+- 0 6973 5945"/>
                <a:gd name="T157" fmla="*/ T156 w 1800"/>
                <a:gd name="T158" fmla="+- 0 570 248"/>
                <a:gd name="T159" fmla="*/ 570 h 3599"/>
                <a:gd name="T160" fmla="+- 0 6791 5945"/>
                <a:gd name="T161" fmla="*/ T160 w 1800"/>
                <a:gd name="T162" fmla="+- 0 459 248"/>
                <a:gd name="T163" fmla="*/ 459 h 3599"/>
                <a:gd name="T164" fmla="+- 0 6596 5945"/>
                <a:gd name="T165" fmla="*/ T164 w 1800"/>
                <a:gd name="T166" fmla="+- 0 369 248"/>
                <a:gd name="T167" fmla="*/ 369 h 3599"/>
                <a:gd name="T168" fmla="+- 0 6388 5945"/>
                <a:gd name="T169" fmla="*/ T168 w 1800"/>
                <a:gd name="T170" fmla="+- 0 303 248"/>
                <a:gd name="T171" fmla="*/ 303 h 3599"/>
                <a:gd name="T172" fmla="+- 0 6171 5945"/>
                <a:gd name="T173" fmla="*/ T172 w 1800"/>
                <a:gd name="T174" fmla="+- 0 262 248"/>
                <a:gd name="T175" fmla="*/ 262 h 3599"/>
                <a:gd name="T176" fmla="+- 0 5945 5945"/>
                <a:gd name="T177" fmla="*/ T176 w 1800"/>
                <a:gd name="T178" fmla="+- 0 248 248"/>
                <a:gd name="T179" fmla="*/ 248 h 35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800" h="3599">
                  <a:moveTo>
                    <a:pt x="0" y="0"/>
                  </a:moveTo>
                  <a:lnTo>
                    <a:pt x="0" y="540"/>
                  </a:lnTo>
                  <a:lnTo>
                    <a:pt x="77" y="542"/>
                  </a:lnTo>
                  <a:lnTo>
                    <a:pt x="153" y="549"/>
                  </a:lnTo>
                  <a:lnTo>
                    <a:pt x="227" y="560"/>
                  </a:lnTo>
                  <a:lnTo>
                    <a:pt x="299" y="576"/>
                  </a:lnTo>
                  <a:lnTo>
                    <a:pt x="371" y="595"/>
                  </a:lnTo>
                  <a:lnTo>
                    <a:pt x="440" y="619"/>
                  </a:lnTo>
                  <a:lnTo>
                    <a:pt x="507" y="646"/>
                  </a:lnTo>
                  <a:lnTo>
                    <a:pt x="573" y="677"/>
                  </a:lnTo>
                  <a:lnTo>
                    <a:pt x="636" y="712"/>
                  </a:lnTo>
                  <a:lnTo>
                    <a:pt x="697" y="750"/>
                  </a:lnTo>
                  <a:lnTo>
                    <a:pt x="756" y="791"/>
                  </a:lnTo>
                  <a:lnTo>
                    <a:pt x="812" y="836"/>
                  </a:lnTo>
                  <a:lnTo>
                    <a:pt x="865" y="884"/>
                  </a:lnTo>
                  <a:lnTo>
                    <a:pt x="916" y="934"/>
                  </a:lnTo>
                  <a:lnTo>
                    <a:pt x="964" y="988"/>
                  </a:lnTo>
                  <a:lnTo>
                    <a:pt x="1008" y="1044"/>
                  </a:lnTo>
                  <a:lnTo>
                    <a:pt x="1050" y="1103"/>
                  </a:lnTo>
                  <a:lnTo>
                    <a:pt x="1088" y="1164"/>
                  </a:lnTo>
                  <a:lnTo>
                    <a:pt x="1123" y="1227"/>
                  </a:lnTo>
                  <a:lnTo>
                    <a:pt x="1154" y="1292"/>
                  </a:lnTo>
                  <a:lnTo>
                    <a:pt x="1181" y="1360"/>
                  </a:lnTo>
                  <a:lnTo>
                    <a:pt x="1205" y="1429"/>
                  </a:lnTo>
                  <a:lnTo>
                    <a:pt x="1224" y="1500"/>
                  </a:lnTo>
                  <a:lnTo>
                    <a:pt x="1240" y="1573"/>
                  </a:lnTo>
                  <a:lnTo>
                    <a:pt x="1251" y="1647"/>
                  </a:lnTo>
                  <a:lnTo>
                    <a:pt x="1258" y="1723"/>
                  </a:lnTo>
                  <a:lnTo>
                    <a:pt x="1260" y="1799"/>
                  </a:lnTo>
                  <a:lnTo>
                    <a:pt x="1258" y="1876"/>
                  </a:lnTo>
                  <a:lnTo>
                    <a:pt x="1251" y="1952"/>
                  </a:lnTo>
                  <a:lnTo>
                    <a:pt x="1240" y="2026"/>
                  </a:lnTo>
                  <a:lnTo>
                    <a:pt x="1224" y="2098"/>
                  </a:lnTo>
                  <a:lnTo>
                    <a:pt x="1205" y="2169"/>
                  </a:lnTo>
                  <a:lnTo>
                    <a:pt x="1181" y="2239"/>
                  </a:lnTo>
                  <a:lnTo>
                    <a:pt x="1154" y="2306"/>
                  </a:lnTo>
                  <a:lnTo>
                    <a:pt x="1123" y="2372"/>
                  </a:lnTo>
                  <a:lnTo>
                    <a:pt x="1088" y="2435"/>
                  </a:lnTo>
                  <a:lnTo>
                    <a:pt x="1050" y="2496"/>
                  </a:lnTo>
                  <a:lnTo>
                    <a:pt x="1008" y="2555"/>
                  </a:lnTo>
                  <a:lnTo>
                    <a:pt x="964" y="2611"/>
                  </a:lnTo>
                  <a:lnTo>
                    <a:pt x="916" y="2664"/>
                  </a:lnTo>
                  <a:lnTo>
                    <a:pt x="865" y="2715"/>
                  </a:lnTo>
                  <a:lnTo>
                    <a:pt x="812" y="2762"/>
                  </a:lnTo>
                  <a:lnTo>
                    <a:pt x="756" y="2807"/>
                  </a:lnTo>
                  <a:lnTo>
                    <a:pt x="697" y="2849"/>
                  </a:lnTo>
                  <a:lnTo>
                    <a:pt x="636" y="2887"/>
                  </a:lnTo>
                  <a:lnTo>
                    <a:pt x="573" y="2921"/>
                  </a:lnTo>
                  <a:lnTo>
                    <a:pt x="507" y="2953"/>
                  </a:lnTo>
                  <a:lnTo>
                    <a:pt x="440" y="2980"/>
                  </a:lnTo>
                  <a:lnTo>
                    <a:pt x="371" y="3003"/>
                  </a:lnTo>
                  <a:lnTo>
                    <a:pt x="299" y="3023"/>
                  </a:lnTo>
                  <a:lnTo>
                    <a:pt x="227" y="3038"/>
                  </a:lnTo>
                  <a:lnTo>
                    <a:pt x="153" y="3050"/>
                  </a:lnTo>
                  <a:lnTo>
                    <a:pt x="77" y="3056"/>
                  </a:lnTo>
                  <a:lnTo>
                    <a:pt x="0" y="3059"/>
                  </a:lnTo>
                  <a:lnTo>
                    <a:pt x="0" y="3598"/>
                  </a:lnTo>
                  <a:lnTo>
                    <a:pt x="76" y="3597"/>
                  </a:lnTo>
                  <a:lnTo>
                    <a:pt x="152" y="3592"/>
                  </a:lnTo>
                  <a:lnTo>
                    <a:pt x="226" y="3584"/>
                  </a:lnTo>
                  <a:lnTo>
                    <a:pt x="300" y="3574"/>
                  </a:lnTo>
                  <a:lnTo>
                    <a:pt x="372" y="3560"/>
                  </a:lnTo>
                  <a:lnTo>
                    <a:pt x="443" y="3543"/>
                  </a:lnTo>
                  <a:lnTo>
                    <a:pt x="514" y="3524"/>
                  </a:lnTo>
                  <a:lnTo>
                    <a:pt x="583" y="3502"/>
                  </a:lnTo>
                  <a:lnTo>
                    <a:pt x="651" y="3477"/>
                  </a:lnTo>
                  <a:lnTo>
                    <a:pt x="717" y="3450"/>
                  </a:lnTo>
                  <a:lnTo>
                    <a:pt x="783" y="3420"/>
                  </a:lnTo>
                  <a:lnTo>
                    <a:pt x="846" y="3388"/>
                  </a:lnTo>
                  <a:lnTo>
                    <a:pt x="909" y="3353"/>
                  </a:lnTo>
                  <a:lnTo>
                    <a:pt x="969" y="3316"/>
                  </a:lnTo>
                  <a:lnTo>
                    <a:pt x="1028" y="3276"/>
                  </a:lnTo>
                  <a:lnTo>
                    <a:pt x="1086" y="3234"/>
                  </a:lnTo>
                  <a:lnTo>
                    <a:pt x="1141" y="3190"/>
                  </a:lnTo>
                  <a:lnTo>
                    <a:pt x="1195" y="3144"/>
                  </a:lnTo>
                  <a:lnTo>
                    <a:pt x="1247" y="3096"/>
                  </a:lnTo>
                  <a:lnTo>
                    <a:pt x="1297" y="3046"/>
                  </a:lnTo>
                  <a:lnTo>
                    <a:pt x="1346" y="2994"/>
                  </a:lnTo>
                  <a:lnTo>
                    <a:pt x="1392" y="2940"/>
                  </a:lnTo>
                  <a:lnTo>
                    <a:pt x="1436" y="2885"/>
                  </a:lnTo>
                  <a:lnTo>
                    <a:pt x="1477" y="2827"/>
                  </a:lnTo>
                  <a:lnTo>
                    <a:pt x="1517" y="2768"/>
                  </a:lnTo>
                  <a:lnTo>
                    <a:pt x="1554" y="2707"/>
                  </a:lnTo>
                  <a:lnTo>
                    <a:pt x="1589" y="2645"/>
                  </a:lnTo>
                  <a:lnTo>
                    <a:pt x="1621" y="2581"/>
                  </a:lnTo>
                  <a:lnTo>
                    <a:pt x="1651" y="2516"/>
                  </a:lnTo>
                  <a:lnTo>
                    <a:pt x="1679" y="2450"/>
                  </a:lnTo>
                  <a:lnTo>
                    <a:pt x="1703" y="2382"/>
                  </a:lnTo>
                  <a:lnTo>
                    <a:pt x="1725" y="2313"/>
                  </a:lnTo>
                  <a:lnTo>
                    <a:pt x="1745" y="2242"/>
                  </a:lnTo>
                  <a:lnTo>
                    <a:pt x="1761" y="2171"/>
                  </a:lnTo>
                  <a:lnTo>
                    <a:pt x="1775" y="2098"/>
                  </a:lnTo>
                  <a:lnTo>
                    <a:pt x="1786" y="2025"/>
                  </a:lnTo>
                  <a:lnTo>
                    <a:pt x="1793" y="1951"/>
                  </a:lnTo>
                  <a:lnTo>
                    <a:pt x="1798" y="1875"/>
                  </a:lnTo>
                  <a:lnTo>
                    <a:pt x="1800" y="1799"/>
                  </a:lnTo>
                  <a:lnTo>
                    <a:pt x="1798" y="1723"/>
                  </a:lnTo>
                  <a:lnTo>
                    <a:pt x="1793" y="1648"/>
                  </a:lnTo>
                  <a:lnTo>
                    <a:pt x="1786" y="1574"/>
                  </a:lnTo>
                  <a:lnTo>
                    <a:pt x="1775" y="1500"/>
                  </a:lnTo>
                  <a:lnTo>
                    <a:pt x="1761" y="1428"/>
                  </a:lnTo>
                  <a:lnTo>
                    <a:pt x="1745" y="1356"/>
                  </a:lnTo>
                  <a:lnTo>
                    <a:pt x="1725" y="1286"/>
                  </a:lnTo>
                  <a:lnTo>
                    <a:pt x="1703" y="1217"/>
                  </a:lnTo>
                  <a:lnTo>
                    <a:pt x="1679" y="1149"/>
                  </a:lnTo>
                  <a:lnTo>
                    <a:pt x="1651" y="1083"/>
                  </a:lnTo>
                  <a:lnTo>
                    <a:pt x="1621" y="1017"/>
                  </a:lnTo>
                  <a:lnTo>
                    <a:pt x="1589" y="954"/>
                  </a:lnTo>
                  <a:lnTo>
                    <a:pt x="1554" y="891"/>
                  </a:lnTo>
                  <a:lnTo>
                    <a:pt x="1517" y="831"/>
                  </a:lnTo>
                  <a:lnTo>
                    <a:pt x="1477" y="771"/>
                  </a:lnTo>
                  <a:lnTo>
                    <a:pt x="1436" y="714"/>
                  </a:lnTo>
                  <a:lnTo>
                    <a:pt x="1392" y="658"/>
                  </a:lnTo>
                  <a:lnTo>
                    <a:pt x="1346" y="604"/>
                  </a:lnTo>
                  <a:lnTo>
                    <a:pt x="1297" y="552"/>
                  </a:lnTo>
                  <a:lnTo>
                    <a:pt x="1247" y="502"/>
                  </a:lnTo>
                  <a:lnTo>
                    <a:pt x="1195" y="454"/>
                  </a:lnTo>
                  <a:lnTo>
                    <a:pt x="1141" y="408"/>
                  </a:lnTo>
                  <a:lnTo>
                    <a:pt x="1086" y="364"/>
                  </a:lnTo>
                  <a:lnTo>
                    <a:pt x="1028" y="322"/>
                  </a:lnTo>
                  <a:lnTo>
                    <a:pt x="969" y="283"/>
                  </a:lnTo>
                  <a:lnTo>
                    <a:pt x="909" y="246"/>
                  </a:lnTo>
                  <a:lnTo>
                    <a:pt x="846" y="211"/>
                  </a:lnTo>
                  <a:lnTo>
                    <a:pt x="783" y="179"/>
                  </a:lnTo>
                  <a:lnTo>
                    <a:pt x="717" y="149"/>
                  </a:lnTo>
                  <a:lnTo>
                    <a:pt x="651" y="121"/>
                  </a:lnTo>
                  <a:lnTo>
                    <a:pt x="583" y="96"/>
                  </a:lnTo>
                  <a:lnTo>
                    <a:pt x="514" y="74"/>
                  </a:lnTo>
                  <a:lnTo>
                    <a:pt x="443" y="55"/>
                  </a:lnTo>
                  <a:lnTo>
                    <a:pt x="372" y="39"/>
                  </a:lnTo>
                  <a:lnTo>
                    <a:pt x="300" y="25"/>
                  </a:lnTo>
                  <a:lnTo>
                    <a:pt x="226" y="14"/>
                  </a:lnTo>
                  <a:lnTo>
                    <a:pt x="152" y="6"/>
                  </a:lnTo>
                  <a:lnTo>
                    <a:pt x="7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5945" y="248"/>
              <a:ext cx="1800" cy="3599"/>
            </a:xfrm>
            <a:custGeom>
              <a:avLst/>
              <a:gdLst>
                <a:gd name="T0" fmla="+- 0 6097 5945"/>
                <a:gd name="T1" fmla="*/ T0 w 1800"/>
                <a:gd name="T2" fmla="+- 0 254 248"/>
                <a:gd name="T3" fmla="*/ 254 h 3599"/>
                <a:gd name="T4" fmla="+- 0 6317 5945"/>
                <a:gd name="T5" fmla="*/ T4 w 1800"/>
                <a:gd name="T6" fmla="+- 0 287 248"/>
                <a:gd name="T7" fmla="*/ 287 h 3599"/>
                <a:gd name="T8" fmla="+- 0 6528 5945"/>
                <a:gd name="T9" fmla="*/ T8 w 1800"/>
                <a:gd name="T10" fmla="+- 0 344 248"/>
                <a:gd name="T11" fmla="*/ 344 h 3599"/>
                <a:gd name="T12" fmla="+- 0 6728 5945"/>
                <a:gd name="T13" fmla="*/ T12 w 1800"/>
                <a:gd name="T14" fmla="+- 0 427 248"/>
                <a:gd name="T15" fmla="*/ 427 h 3599"/>
                <a:gd name="T16" fmla="+- 0 6914 5945"/>
                <a:gd name="T17" fmla="*/ T16 w 1800"/>
                <a:gd name="T18" fmla="+- 0 531 248"/>
                <a:gd name="T19" fmla="*/ 531 h 3599"/>
                <a:gd name="T20" fmla="+- 0 7086 5945"/>
                <a:gd name="T21" fmla="*/ T20 w 1800"/>
                <a:gd name="T22" fmla="+- 0 656 248"/>
                <a:gd name="T23" fmla="*/ 656 h 3599"/>
                <a:gd name="T24" fmla="+- 0 7242 5945"/>
                <a:gd name="T25" fmla="*/ T24 w 1800"/>
                <a:gd name="T26" fmla="+- 0 800 248"/>
                <a:gd name="T27" fmla="*/ 800 h 3599"/>
                <a:gd name="T28" fmla="+- 0 7381 5945"/>
                <a:gd name="T29" fmla="*/ T28 w 1800"/>
                <a:gd name="T30" fmla="+- 0 962 248"/>
                <a:gd name="T31" fmla="*/ 962 h 3599"/>
                <a:gd name="T32" fmla="+- 0 7499 5945"/>
                <a:gd name="T33" fmla="*/ T32 w 1800"/>
                <a:gd name="T34" fmla="+- 0 1139 248"/>
                <a:gd name="T35" fmla="*/ 1139 h 3599"/>
                <a:gd name="T36" fmla="+- 0 7596 5945"/>
                <a:gd name="T37" fmla="*/ T36 w 1800"/>
                <a:gd name="T38" fmla="+- 0 1331 248"/>
                <a:gd name="T39" fmla="*/ 1331 h 3599"/>
                <a:gd name="T40" fmla="+- 0 7670 5945"/>
                <a:gd name="T41" fmla="*/ T40 w 1800"/>
                <a:gd name="T42" fmla="+- 0 1534 248"/>
                <a:gd name="T43" fmla="*/ 1534 h 3599"/>
                <a:gd name="T44" fmla="+- 0 7720 5945"/>
                <a:gd name="T45" fmla="*/ T44 w 1800"/>
                <a:gd name="T46" fmla="+- 0 1748 248"/>
                <a:gd name="T47" fmla="*/ 1748 h 3599"/>
                <a:gd name="T48" fmla="+- 0 7743 5945"/>
                <a:gd name="T49" fmla="*/ T48 w 1800"/>
                <a:gd name="T50" fmla="+- 0 1971 248"/>
                <a:gd name="T51" fmla="*/ 1971 h 3599"/>
                <a:gd name="T52" fmla="+- 0 7738 5945"/>
                <a:gd name="T53" fmla="*/ T52 w 1800"/>
                <a:gd name="T54" fmla="+- 0 2199 248"/>
                <a:gd name="T55" fmla="*/ 2199 h 3599"/>
                <a:gd name="T56" fmla="+- 0 7706 5945"/>
                <a:gd name="T57" fmla="*/ T56 w 1800"/>
                <a:gd name="T58" fmla="+- 0 2419 248"/>
                <a:gd name="T59" fmla="*/ 2419 h 3599"/>
                <a:gd name="T60" fmla="+- 0 7648 5945"/>
                <a:gd name="T61" fmla="*/ T60 w 1800"/>
                <a:gd name="T62" fmla="+- 0 2630 248"/>
                <a:gd name="T63" fmla="*/ 2630 h 3599"/>
                <a:gd name="T64" fmla="+- 0 7566 5945"/>
                <a:gd name="T65" fmla="*/ T64 w 1800"/>
                <a:gd name="T66" fmla="+- 0 2829 248"/>
                <a:gd name="T67" fmla="*/ 2829 h 3599"/>
                <a:gd name="T68" fmla="+- 0 7462 5945"/>
                <a:gd name="T69" fmla="*/ T68 w 1800"/>
                <a:gd name="T70" fmla="+- 0 3016 248"/>
                <a:gd name="T71" fmla="*/ 3016 h 3599"/>
                <a:gd name="T72" fmla="+- 0 7337 5945"/>
                <a:gd name="T73" fmla="*/ T72 w 1800"/>
                <a:gd name="T74" fmla="+- 0 3188 248"/>
                <a:gd name="T75" fmla="*/ 3188 h 3599"/>
                <a:gd name="T76" fmla="+- 0 7192 5945"/>
                <a:gd name="T77" fmla="*/ T76 w 1800"/>
                <a:gd name="T78" fmla="+- 0 3344 248"/>
                <a:gd name="T79" fmla="*/ 3344 h 3599"/>
                <a:gd name="T80" fmla="+- 0 7031 5945"/>
                <a:gd name="T81" fmla="*/ T80 w 1800"/>
                <a:gd name="T82" fmla="+- 0 3482 248"/>
                <a:gd name="T83" fmla="*/ 3482 h 3599"/>
                <a:gd name="T84" fmla="+- 0 6854 5945"/>
                <a:gd name="T85" fmla="*/ T84 w 1800"/>
                <a:gd name="T86" fmla="+- 0 3601 248"/>
                <a:gd name="T87" fmla="*/ 3601 h 3599"/>
                <a:gd name="T88" fmla="+- 0 6662 5945"/>
                <a:gd name="T89" fmla="*/ T88 w 1800"/>
                <a:gd name="T90" fmla="+- 0 3698 248"/>
                <a:gd name="T91" fmla="*/ 3698 h 3599"/>
                <a:gd name="T92" fmla="+- 0 6459 5945"/>
                <a:gd name="T93" fmla="*/ T92 w 1800"/>
                <a:gd name="T94" fmla="+- 0 3772 248"/>
                <a:gd name="T95" fmla="*/ 3772 h 3599"/>
                <a:gd name="T96" fmla="+- 0 6245 5945"/>
                <a:gd name="T97" fmla="*/ T96 w 1800"/>
                <a:gd name="T98" fmla="+- 0 3822 248"/>
                <a:gd name="T99" fmla="*/ 3822 h 3599"/>
                <a:gd name="T100" fmla="+- 0 6021 5945"/>
                <a:gd name="T101" fmla="*/ T100 w 1800"/>
                <a:gd name="T102" fmla="+- 0 3845 248"/>
                <a:gd name="T103" fmla="*/ 3845 h 3599"/>
                <a:gd name="T104" fmla="+- 0 6022 5945"/>
                <a:gd name="T105" fmla="*/ T104 w 1800"/>
                <a:gd name="T106" fmla="+- 0 3304 248"/>
                <a:gd name="T107" fmla="*/ 3304 h 3599"/>
                <a:gd name="T108" fmla="+- 0 6244 5945"/>
                <a:gd name="T109" fmla="*/ T108 w 1800"/>
                <a:gd name="T110" fmla="+- 0 3271 248"/>
                <a:gd name="T111" fmla="*/ 3271 h 3599"/>
                <a:gd name="T112" fmla="+- 0 6452 5945"/>
                <a:gd name="T113" fmla="*/ T112 w 1800"/>
                <a:gd name="T114" fmla="+- 0 3201 248"/>
                <a:gd name="T115" fmla="*/ 3201 h 3599"/>
                <a:gd name="T116" fmla="+- 0 6642 5945"/>
                <a:gd name="T117" fmla="*/ T116 w 1800"/>
                <a:gd name="T118" fmla="+- 0 3097 248"/>
                <a:gd name="T119" fmla="*/ 3097 h 3599"/>
                <a:gd name="T120" fmla="+- 0 6810 5945"/>
                <a:gd name="T121" fmla="*/ T120 w 1800"/>
                <a:gd name="T122" fmla="+- 0 2963 248"/>
                <a:gd name="T123" fmla="*/ 2963 h 3599"/>
                <a:gd name="T124" fmla="+- 0 6953 5945"/>
                <a:gd name="T125" fmla="*/ T124 w 1800"/>
                <a:gd name="T126" fmla="+- 0 2803 248"/>
                <a:gd name="T127" fmla="*/ 2803 h 3599"/>
                <a:gd name="T128" fmla="+- 0 7068 5945"/>
                <a:gd name="T129" fmla="*/ T128 w 1800"/>
                <a:gd name="T130" fmla="+- 0 2620 248"/>
                <a:gd name="T131" fmla="*/ 2620 h 3599"/>
                <a:gd name="T132" fmla="+- 0 7150 5945"/>
                <a:gd name="T133" fmla="*/ T132 w 1800"/>
                <a:gd name="T134" fmla="+- 0 2417 248"/>
                <a:gd name="T135" fmla="*/ 2417 h 3599"/>
                <a:gd name="T136" fmla="+- 0 7196 5945"/>
                <a:gd name="T137" fmla="*/ T136 w 1800"/>
                <a:gd name="T138" fmla="+- 0 2200 248"/>
                <a:gd name="T139" fmla="*/ 2200 h 3599"/>
                <a:gd name="T140" fmla="+- 0 7203 5945"/>
                <a:gd name="T141" fmla="*/ T140 w 1800"/>
                <a:gd name="T142" fmla="+- 0 1971 248"/>
                <a:gd name="T143" fmla="*/ 1971 h 3599"/>
                <a:gd name="T144" fmla="+- 0 7169 5945"/>
                <a:gd name="T145" fmla="*/ T144 w 1800"/>
                <a:gd name="T146" fmla="+- 0 1748 248"/>
                <a:gd name="T147" fmla="*/ 1748 h 3599"/>
                <a:gd name="T148" fmla="+- 0 7099 5945"/>
                <a:gd name="T149" fmla="*/ T148 w 1800"/>
                <a:gd name="T150" fmla="+- 0 1540 248"/>
                <a:gd name="T151" fmla="*/ 1540 h 3599"/>
                <a:gd name="T152" fmla="+- 0 6995 5945"/>
                <a:gd name="T153" fmla="*/ T152 w 1800"/>
                <a:gd name="T154" fmla="+- 0 1351 248"/>
                <a:gd name="T155" fmla="*/ 1351 h 3599"/>
                <a:gd name="T156" fmla="+- 0 6861 5945"/>
                <a:gd name="T157" fmla="*/ T156 w 1800"/>
                <a:gd name="T158" fmla="+- 0 1182 248"/>
                <a:gd name="T159" fmla="*/ 1182 h 3599"/>
                <a:gd name="T160" fmla="+- 0 6701 5945"/>
                <a:gd name="T161" fmla="*/ T160 w 1800"/>
                <a:gd name="T162" fmla="+- 0 1039 248"/>
                <a:gd name="T163" fmla="*/ 1039 h 3599"/>
                <a:gd name="T164" fmla="+- 0 6518 5945"/>
                <a:gd name="T165" fmla="*/ T164 w 1800"/>
                <a:gd name="T166" fmla="+- 0 925 248"/>
                <a:gd name="T167" fmla="*/ 925 h 3599"/>
                <a:gd name="T168" fmla="+- 0 6316 5945"/>
                <a:gd name="T169" fmla="*/ T168 w 1800"/>
                <a:gd name="T170" fmla="+- 0 843 248"/>
                <a:gd name="T171" fmla="*/ 843 h 3599"/>
                <a:gd name="T172" fmla="+- 0 6098 5945"/>
                <a:gd name="T173" fmla="*/ T172 w 1800"/>
                <a:gd name="T174" fmla="+- 0 797 248"/>
                <a:gd name="T175" fmla="*/ 797 h 3599"/>
                <a:gd name="T176" fmla="+- 0 5945 5945"/>
                <a:gd name="T177" fmla="*/ T176 w 1800"/>
                <a:gd name="T178" fmla="+- 0 248 248"/>
                <a:gd name="T179" fmla="*/ 248 h 35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800" h="3599">
                  <a:moveTo>
                    <a:pt x="0" y="0"/>
                  </a:moveTo>
                  <a:lnTo>
                    <a:pt x="76" y="2"/>
                  </a:lnTo>
                  <a:lnTo>
                    <a:pt x="152" y="6"/>
                  </a:lnTo>
                  <a:lnTo>
                    <a:pt x="226" y="14"/>
                  </a:lnTo>
                  <a:lnTo>
                    <a:pt x="300" y="25"/>
                  </a:lnTo>
                  <a:lnTo>
                    <a:pt x="372" y="39"/>
                  </a:lnTo>
                  <a:lnTo>
                    <a:pt x="443" y="55"/>
                  </a:lnTo>
                  <a:lnTo>
                    <a:pt x="514" y="74"/>
                  </a:lnTo>
                  <a:lnTo>
                    <a:pt x="583" y="96"/>
                  </a:lnTo>
                  <a:lnTo>
                    <a:pt x="651" y="121"/>
                  </a:lnTo>
                  <a:lnTo>
                    <a:pt x="717" y="149"/>
                  </a:lnTo>
                  <a:lnTo>
                    <a:pt x="783" y="179"/>
                  </a:lnTo>
                  <a:lnTo>
                    <a:pt x="846" y="211"/>
                  </a:lnTo>
                  <a:lnTo>
                    <a:pt x="909" y="246"/>
                  </a:lnTo>
                  <a:lnTo>
                    <a:pt x="969" y="283"/>
                  </a:lnTo>
                  <a:lnTo>
                    <a:pt x="1028" y="322"/>
                  </a:lnTo>
                  <a:lnTo>
                    <a:pt x="1086" y="364"/>
                  </a:lnTo>
                  <a:lnTo>
                    <a:pt x="1141" y="408"/>
                  </a:lnTo>
                  <a:lnTo>
                    <a:pt x="1195" y="454"/>
                  </a:lnTo>
                  <a:lnTo>
                    <a:pt x="1247" y="502"/>
                  </a:lnTo>
                  <a:lnTo>
                    <a:pt x="1297" y="552"/>
                  </a:lnTo>
                  <a:lnTo>
                    <a:pt x="1346" y="604"/>
                  </a:lnTo>
                  <a:lnTo>
                    <a:pt x="1392" y="658"/>
                  </a:lnTo>
                  <a:lnTo>
                    <a:pt x="1436" y="714"/>
                  </a:lnTo>
                  <a:lnTo>
                    <a:pt x="1477" y="771"/>
                  </a:lnTo>
                  <a:lnTo>
                    <a:pt x="1517" y="831"/>
                  </a:lnTo>
                  <a:lnTo>
                    <a:pt x="1554" y="891"/>
                  </a:lnTo>
                  <a:lnTo>
                    <a:pt x="1589" y="954"/>
                  </a:lnTo>
                  <a:lnTo>
                    <a:pt x="1621" y="1017"/>
                  </a:lnTo>
                  <a:lnTo>
                    <a:pt x="1651" y="1083"/>
                  </a:lnTo>
                  <a:lnTo>
                    <a:pt x="1679" y="1149"/>
                  </a:lnTo>
                  <a:lnTo>
                    <a:pt x="1703" y="1217"/>
                  </a:lnTo>
                  <a:lnTo>
                    <a:pt x="1725" y="1286"/>
                  </a:lnTo>
                  <a:lnTo>
                    <a:pt x="1745" y="1356"/>
                  </a:lnTo>
                  <a:lnTo>
                    <a:pt x="1761" y="1428"/>
                  </a:lnTo>
                  <a:lnTo>
                    <a:pt x="1775" y="1500"/>
                  </a:lnTo>
                  <a:lnTo>
                    <a:pt x="1786" y="1574"/>
                  </a:lnTo>
                  <a:lnTo>
                    <a:pt x="1793" y="1648"/>
                  </a:lnTo>
                  <a:lnTo>
                    <a:pt x="1798" y="1723"/>
                  </a:lnTo>
                  <a:lnTo>
                    <a:pt x="1800" y="1799"/>
                  </a:lnTo>
                  <a:lnTo>
                    <a:pt x="1798" y="1875"/>
                  </a:lnTo>
                  <a:lnTo>
                    <a:pt x="1793" y="1951"/>
                  </a:lnTo>
                  <a:lnTo>
                    <a:pt x="1786" y="2025"/>
                  </a:lnTo>
                  <a:lnTo>
                    <a:pt x="1775" y="2098"/>
                  </a:lnTo>
                  <a:lnTo>
                    <a:pt x="1761" y="2171"/>
                  </a:lnTo>
                  <a:lnTo>
                    <a:pt x="1745" y="2242"/>
                  </a:lnTo>
                  <a:lnTo>
                    <a:pt x="1725" y="2313"/>
                  </a:lnTo>
                  <a:lnTo>
                    <a:pt x="1703" y="2382"/>
                  </a:lnTo>
                  <a:lnTo>
                    <a:pt x="1679" y="2450"/>
                  </a:lnTo>
                  <a:lnTo>
                    <a:pt x="1651" y="2516"/>
                  </a:lnTo>
                  <a:lnTo>
                    <a:pt x="1621" y="2581"/>
                  </a:lnTo>
                  <a:lnTo>
                    <a:pt x="1589" y="2645"/>
                  </a:lnTo>
                  <a:lnTo>
                    <a:pt x="1554" y="2707"/>
                  </a:lnTo>
                  <a:lnTo>
                    <a:pt x="1517" y="2768"/>
                  </a:lnTo>
                  <a:lnTo>
                    <a:pt x="1477" y="2827"/>
                  </a:lnTo>
                  <a:lnTo>
                    <a:pt x="1436" y="2885"/>
                  </a:lnTo>
                  <a:lnTo>
                    <a:pt x="1392" y="2940"/>
                  </a:lnTo>
                  <a:lnTo>
                    <a:pt x="1346" y="2994"/>
                  </a:lnTo>
                  <a:lnTo>
                    <a:pt x="1297" y="3046"/>
                  </a:lnTo>
                  <a:lnTo>
                    <a:pt x="1247" y="3096"/>
                  </a:lnTo>
                  <a:lnTo>
                    <a:pt x="1195" y="3144"/>
                  </a:lnTo>
                  <a:lnTo>
                    <a:pt x="1141" y="3190"/>
                  </a:lnTo>
                  <a:lnTo>
                    <a:pt x="1086" y="3234"/>
                  </a:lnTo>
                  <a:lnTo>
                    <a:pt x="1028" y="3276"/>
                  </a:lnTo>
                  <a:lnTo>
                    <a:pt x="969" y="3316"/>
                  </a:lnTo>
                  <a:lnTo>
                    <a:pt x="909" y="3353"/>
                  </a:lnTo>
                  <a:lnTo>
                    <a:pt x="846" y="3388"/>
                  </a:lnTo>
                  <a:lnTo>
                    <a:pt x="783" y="3420"/>
                  </a:lnTo>
                  <a:lnTo>
                    <a:pt x="717" y="3450"/>
                  </a:lnTo>
                  <a:lnTo>
                    <a:pt x="651" y="3477"/>
                  </a:lnTo>
                  <a:lnTo>
                    <a:pt x="583" y="3502"/>
                  </a:lnTo>
                  <a:lnTo>
                    <a:pt x="514" y="3524"/>
                  </a:lnTo>
                  <a:lnTo>
                    <a:pt x="443" y="3543"/>
                  </a:lnTo>
                  <a:lnTo>
                    <a:pt x="372" y="3560"/>
                  </a:lnTo>
                  <a:lnTo>
                    <a:pt x="300" y="3574"/>
                  </a:lnTo>
                  <a:lnTo>
                    <a:pt x="226" y="3584"/>
                  </a:lnTo>
                  <a:lnTo>
                    <a:pt x="152" y="3592"/>
                  </a:lnTo>
                  <a:lnTo>
                    <a:pt x="76" y="3597"/>
                  </a:lnTo>
                  <a:lnTo>
                    <a:pt x="0" y="3598"/>
                  </a:lnTo>
                  <a:lnTo>
                    <a:pt x="0" y="3059"/>
                  </a:lnTo>
                  <a:lnTo>
                    <a:pt x="77" y="3056"/>
                  </a:lnTo>
                  <a:lnTo>
                    <a:pt x="153" y="3050"/>
                  </a:lnTo>
                  <a:lnTo>
                    <a:pt x="227" y="3038"/>
                  </a:lnTo>
                  <a:lnTo>
                    <a:pt x="299" y="3023"/>
                  </a:lnTo>
                  <a:lnTo>
                    <a:pt x="371" y="3003"/>
                  </a:lnTo>
                  <a:lnTo>
                    <a:pt x="440" y="2980"/>
                  </a:lnTo>
                  <a:lnTo>
                    <a:pt x="507" y="2953"/>
                  </a:lnTo>
                  <a:lnTo>
                    <a:pt x="573" y="2921"/>
                  </a:lnTo>
                  <a:lnTo>
                    <a:pt x="636" y="2887"/>
                  </a:lnTo>
                  <a:lnTo>
                    <a:pt x="697" y="2849"/>
                  </a:lnTo>
                  <a:lnTo>
                    <a:pt x="756" y="2807"/>
                  </a:lnTo>
                  <a:lnTo>
                    <a:pt x="812" y="2762"/>
                  </a:lnTo>
                  <a:lnTo>
                    <a:pt x="865" y="2715"/>
                  </a:lnTo>
                  <a:lnTo>
                    <a:pt x="916" y="2664"/>
                  </a:lnTo>
                  <a:lnTo>
                    <a:pt x="964" y="2611"/>
                  </a:lnTo>
                  <a:lnTo>
                    <a:pt x="1008" y="2555"/>
                  </a:lnTo>
                  <a:lnTo>
                    <a:pt x="1050" y="2496"/>
                  </a:lnTo>
                  <a:lnTo>
                    <a:pt x="1088" y="2435"/>
                  </a:lnTo>
                  <a:lnTo>
                    <a:pt x="1123" y="2372"/>
                  </a:lnTo>
                  <a:lnTo>
                    <a:pt x="1154" y="2306"/>
                  </a:lnTo>
                  <a:lnTo>
                    <a:pt x="1181" y="2239"/>
                  </a:lnTo>
                  <a:lnTo>
                    <a:pt x="1205" y="2169"/>
                  </a:lnTo>
                  <a:lnTo>
                    <a:pt x="1224" y="2098"/>
                  </a:lnTo>
                  <a:lnTo>
                    <a:pt x="1240" y="2026"/>
                  </a:lnTo>
                  <a:lnTo>
                    <a:pt x="1251" y="1952"/>
                  </a:lnTo>
                  <a:lnTo>
                    <a:pt x="1258" y="1876"/>
                  </a:lnTo>
                  <a:lnTo>
                    <a:pt x="1260" y="1799"/>
                  </a:lnTo>
                  <a:lnTo>
                    <a:pt x="1258" y="1723"/>
                  </a:lnTo>
                  <a:lnTo>
                    <a:pt x="1251" y="1647"/>
                  </a:lnTo>
                  <a:lnTo>
                    <a:pt x="1240" y="1573"/>
                  </a:lnTo>
                  <a:lnTo>
                    <a:pt x="1224" y="1500"/>
                  </a:lnTo>
                  <a:lnTo>
                    <a:pt x="1205" y="1429"/>
                  </a:lnTo>
                  <a:lnTo>
                    <a:pt x="1181" y="1360"/>
                  </a:lnTo>
                  <a:lnTo>
                    <a:pt x="1154" y="1292"/>
                  </a:lnTo>
                  <a:lnTo>
                    <a:pt x="1123" y="1227"/>
                  </a:lnTo>
                  <a:lnTo>
                    <a:pt x="1088" y="1164"/>
                  </a:lnTo>
                  <a:lnTo>
                    <a:pt x="1050" y="1103"/>
                  </a:lnTo>
                  <a:lnTo>
                    <a:pt x="1008" y="1044"/>
                  </a:lnTo>
                  <a:lnTo>
                    <a:pt x="964" y="988"/>
                  </a:lnTo>
                  <a:lnTo>
                    <a:pt x="916" y="934"/>
                  </a:lnTo>
                  <a:lnTo>
                    <a:pt x="865" y="884"/>
                  </a:lnTo>
                  <a:lnTo>
                    <a:pt x="812" y="836"/>
                  </a:lnTo>
                  <a:lnTo>
                    <a:pt x="756" y="791"/>
                  </a:lnTo>
                  <a:lnTo>
                    <a:pt x="697" y="750"/>
                  </a:lnTo>
                  <a:lnTo>
                    <a:pt x="636" y="712"/>
                  </a:lnTo>
                  <a:lnTo>
                    <a:pt x="573" y="677"/>
                  </a:lnTo>
                  <a:lnTo>
                    <a:pt x="507" y="646"/>
                  </a:lnTo>
                  <a:lnTo>
                    <a:pt x="440" y="619"/>
                  </a:lnTo>
                  <a:lnTo>
                    <a:pt x="371" y="595"/>
                  </a:lnTo>
                  <a:lnTo>
                    <a:pt x="299" y="576"/>
                  </a:lnTo>
                  <a:lnTo>
                    <a:pt x="227" y="560"/>
                  </a:lnTo>
                  <a:lnTo>
                    <a:pt x="153" y="549"/>
                  </a:lnTo>
                  <a:lnTo>
                    <a:pt x="77" y="542"/>
                  </a:lnTo>
                  <a:lnTo>
                    <a:pt x="0" y="540"/>
                  </a:lnTo>
                  <a:lnTo>
                    <a:pt x="0" y="0"/>
                  </a:lnTo>
                  <a:close/>
                </a:path>
              </a:pathLst>
            </a:custGeom>
            <a:noFill/>
            <a:ln w="18288">
              <a:solidFill>
                <a:srgbClr val="0066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4146" y="248"/>
              <a:ext cx="1799" cy="3599"/>
            </a:xfrm>
            <a:custGeom>
              <a:avLst/>
              <a:gdLst>
                <a:gd name="T0" fmla="+- 0 5794 4146"/>
                <a:gd name="T1" fmla="*/ T0 w 1799"/>
                <a:gd name="T2" fmla="+- 0 254 248"/>
                <a:gd name="T3" fmla="*/ 254 h 3599"/>
                <a:gd name="T4" fmla="+- 0 5574 4146"/>
                <a:gd name="T5" fmla="*/ T4 w 1799"/>
                <a:gd name="T6" fmla="+- 0 287 248"/>
                <a:gd name="T7" fmla="*/ 287 h 3599"/>
                <a:gd name="T8" fmla="+- 0 5363 4146"/>
                <a:gd name="T9" fmla="*/ T8 w 1799"/>
                <a:gd name="T10" fmla="+- 0 344 248"/>
                <a:gd name="T11" fmla="*/ 344 h 3599"/>
                <a:gd name="T12" fmla="+- 0 5163 4146"/>
                <a:gd name="T13" fmla="*/ T12 w 1799"/>
                <a:gd name="T14" fmla="+- 0 427 248"/>
                <a:gd name="T15" fmla="*/ 427 h 3599"/>
                <a:gd name="T16" fmla="+- 0 4977 4146"/>
                <a:gd name="T17" fmla="*/ T16 w 1799"/>
                <a:gd name="T18" fmla="+- 0 531 248"/>
                <a:gd name="T19" fmla="*/ 531 h 3599"/>
                <a:gd name="T20" fmla="+- 0 4804 4146"/>
                <a:gd name="T21" fmla="*/ T20 w 1799"/>
                <a:gd name="T22" fmla="+- 0 656 248"/>
                <a:gd name="T23" fmla="*/ 656 h 3599"/>
                <a:gd name="T24" fmla="+- 0 4649 4146"/>
                <a:gd name="T25" fmla="*/ T24 w 1799"/>
                <a:gd name="T26" fmla="+- 0 800 248"/>
                <a:gd name="T27" fmla="*/ 800 h 3599"/>
                <a:gd name="T28" fmla="+- 0 4510 4146"/>
                <a:gd name="T29" fmla="*/ T28 w 1799"/>
                <a:gd name="T30" fmla="+- 0 962 248"/>
                <a:gd name="T31" fmla="*/ 962 h 3599"/>
                <a:gd name="T32" fmla="+- 0 4392 4146"/>
                <a:gd name="T33" fmla="*/ T32 w 1799"/>
                <a:gd name="T34" fmla="+- 0 1139 248"/>
                <a:gd name="T35" fmla="*/ 1139 h 3599"/>
                <a:gd name="T36" fmla="+- 0 4295 4146"/>
                <a:gd name="T37" fmla="*/ T36 w 1799"/>
                <a:gd name="T38" fmla="+- 0 1331 248"/>
                <a:gd name="T39" fmla="*/ 1331 h 3599"/>
                <a:gd name="T40" fmla="+- 0 4221 4146"/>
                <a:gd name="T41" fmla="*/ T40 w 1799"/>
                <a:gd name="T42" fmla="+- 0 1534 248"/>
                <a:gd name="T43" fmla="*/ 1534 h 3599"/>
                <a:gd name="T44" fmla="+- 0 4171 4146"/>
                <a:gd name="T45" fmla="*/ T44 w 1799"/>
                <a:gd name="T46" fmla="+- 0 1748 248"/>
                <a:gd name="T47" fmla="*/ 1748 h 3599"/>
                <a:gd name="T48" fmla="+- 0 4148 4146"/>
                <a:gd name="T49" fmla="*/ T48 w 1799"/>
                <a:gd name="T50" fmla="+- 0 1971 248"/>
                <a:gd name="T51" fmla="*/ 1971 h 3599"/>
                <a:gd name="T52" fmla="+- 0 4153 4146"/>
                <a:gd name="T53" fmla="*/ T52 w 1799"/>
                <a:gd name="T54" fmla="+- 0 2199 248"/>
                <a:gd name="T55" fmla="*/ 2199 h 3599"/>
                <a:gd name="T56" fmla="+- 0 4185 4146"/>
                <a:gd name="T57" fmla="*/ T56 w 1799"/>
                <a:gd name="T58" fmla="+- 0 2419 248"/>
                <a:gd name="T59" fmla="*/ 2419 h 3599"/>
                <a:gd name="T60" fmla="+- 0 4243 4146"/>
                <a:gd name="T61" fmla="*/ T60 w 1799"/>
                <a:gd name="T62" fmla="+- 0 2630 248"/>
                <a:gd name="T63" fmla="*/ 2630 h 3599"/>
                <a:gd name="T64" fmla="+- 0 4325 4146"/>
                <a:gd name="T65" fmla="*/ T64 w 1799"/>
                <a:gd name="T66" fmla="+- 0 2829 248"/>
                <a:gd name="T67" fmla="*/ 2829 h 3599"/>
                <a:gd name="T68" fmla="+- 0 4429 4146"/>
                <a:gd name="T69" fmla="*/ T68 w 1799"/>
                <a:gd name="T70" fmla="+- 0 3016 248"/>
                <a:gd name="T71" fmla="*/ 3016 h 3599"/>
                <a:gd name="T72" fmla="+- 0 4554 4146"/>
                <a:gd name="T73" fmla="*/ T72 w 1799"/>
                <a:gd name="T74" fmla="+- 0 3188 248"/>
                <a:gd name="T75" fmla="*/ 3188 h 3599"/>
                <a:gd name="T76" fmla="+- 0 4699 4146"/>
                <a:gd name="T77" fmla="*/ T76 w 1799"/>
                <a:gd name="T78" fmla="+- 0 3344 248"/>
                <a:gd name="T79" fmla="*/ 3344 h 3599"/>
                <a:gd name="T80" fmla="+- 0 4860 4146"/>
                <a:gd name="T81" fmla="*/ T80 w 1799"/>
                <a:gd name="T82" fmla="+- 0 3482 248"/>
                <a:gd name="T83" fmla="*/ 3482 h 3599"/>
                <a:gd name="T84" fmla="+- 0 5037 4146"/>
                <a:gd name="T85" fmla="*/ T84 w 1799"/>
                <a:gd name="T86" fmla="+- 0 3601 248"/>
                <a:gd name="T87" fmla="*/ 3601 h 3599"/>
                <a:gd name="T88" fmla="+- 0 5229 4146"/>
                <a:gd name="T89" fmla="*/ T88 w 1799"/>
                <a:gd name="T90" fmla="+- 0 3698 248"/>
                <a:gd name="T91" fmla="*/ 3698 h 3599"/>
                <a:gd name="T92" fmla="+- 0 5432 4146"/>
                <a:gd name="T93" fmla="*/ T92 w 1799"/>
                <a:gd name="T94" fmla="+- 0 3772 248"/>
                <a:gd name="T95" fmla="*/ 3772 h 3599"/>
                <a:gd name="T96" fmla="+- 0 5646 4146"/>
                <a:gd name="T97" fmla="*/ T96 w 1799"/>
                <a:gd name="T98" fmla="+- 0 3822 248"/>
                <a:gd name="T99" fmla="*/ 3822 h 3599"/>
                <a:gd name="T100" fmla="+- 0 5869 4146"/>
                <a:gd name="T101" fmla="*/ T100 w 1799"/>
                <a:gd name="T102" fmla="+- 0 3845 248"/>
                <a:gd name="T103" fmla="*/ 3845 h 3599"/>
                <a:gd name="T104" fmla="+- 0 5869 4146"/>
                <a:gd name="T105" fmla="*/ T104 w 1799"/>
                <a:gd name="T106" fmla="+- 0 3304 248"/>
                <a:gd name="T107" fmla="*/ 3304 h 3599"/>
                <a:gd name="T108" fmla="+- 0 5646 4146"/>
                <a:gd name="T109" fmla="*/ T108 w 1799"/>
                <a:gd name="T110" fmla="+- 0 3271 248"/>
                <a:gd name="T111" fmla="*/ 3271 h 3599"/>
                <a:gd name="T112" fmla="+- 0 5439 4146"/>
                <a:gd name="T113" fmla="*/ T112 w 1799"/>
                <a:gd name="T114" fmla="+- 0 3201 248"/>
                <a:gd name="T115" fmla="*/ 3201 h 3599"/>
                <a:gd name="T116" fmla="+- 0 5249 4146"/>
                <a:gd name="T117" fmla="*/ T116 w 1799"/>
                <a:gd name="T118" fmla="+- 0 3097 248"/>
                <a:gd name="T119" fmla="*/ 3097 h 3599"/>
                <a:gd name="T120" fmla="+- 0 5081 4146"/>
                <a:gd name="T121" fmla="*/ T120 w 1799"/>
                <a:gd name="T122" fmla="+- 0 2963 248"/>
                <a:gd name="T123" fmla="*/ 2963 h 3599"/>
                <a:gd name="T124" fmla="+- 0 4938 4146"/>
                <a:gd name="T125" fmla="*/ T124 w 1799"/>
                <a:gd name="T126" fmla="+- 0 2803 248"/>
                <a:gd name="T127" fmla="*/ 2803 h 3599"/>
                <a:gd name="T128" fmla="+- 0 4823 4146"/>
                <a:gd name="T129" fmla="*/ T128 w 1799"/>
                <a:gd name="T130" fmla="+- 0 2620 248"/>
                <a:gd name="T131" fmla="*/ 2620 h 3599"/>
                <a:gd name="T132" fmla="+- 0 4741 4146"/>
                <a:gd name="T133" fmla="*/ T132 w 1799"/>
                <a:gd name="T134" fmla="+- 0 2417 248"/>
                <a:gd name="T135" fmla="*/ 2417 h 3599"/>
                <a:gd name="T136" fmla="+- 0 4695 4146"/>
                <a:gd name="T137" fmla="*/ T136 w 1799"/>
                <a:gd name="T138" fmla="+- 0 2200 248"/>
                <a:gd name="T139" fmla="*/ 2200 h 3599"/>
                <a:gd name="T140" fmla="+- 0 4688 4146"/>
                <a:gd name="T141" fmla="*/ T140 w 1799"/>
                <a:gd name="T142" fmla="+- 0 1971 248"/>
                <a:gd name="T143" fmla="*/ 1971 h 3599"/>
                <a:gd name="T144" fmla="+- 0 4722 4146"/>
                <a:gd name="T145" fmla="*/ T144 w 1799"/>
                <a:gd name="T146" fmla="+- 0 1748 248"/>
                <a:gd name="T147" fmla="*/ 1748 h 3599"/>
                <a:gd name="T148" fmla="+- 0 4792 4146"/>
                <a:gd name="T149" fmla="*/ T148 w 1799"/>
                <a:gd name="T150" fmla="+- 0 1540 248"/>
                <a:gd name="T151" fmla="*/ 1540 h 3599"/>
                <a:gd name="T152" fmla="+- 0 4896 4146"/>
                <a:gd name="T153" fmla="*/ T152 w 1799"/>
                <a:gd name="T154" fmla="+- 0 1351 248"/>
                <a:gd name="T155" fmla="*/ 1351 h 3599"/>
                <a:gd name="T156" fmla="+- 0 5030 4146"/>
                <a:gd name="T157" fmla="*/ T156 w 1799"/>
                <a:gd name="T158" fmla="+- 0 1182 248"/>
                <a:gd name="T159" fmla="*/ 1182 h 3599"/>
                <a:gd name="T160" fmla="+- 0 5190 4146"/>
                <a:gd name="T161" fmla="*/ T160 w 1799"/>
                <a:gd name="T162" fmla="+- 0 1039 248"/>
                <a:gd name="T163" fmla="*/ 1039 h 3599"/>
                <a:gd name="T164" fmla="+- 0 5373 4146"/>
                <a:gd name="T165" fmla="*/ T164 w 1799"/>
                <a:gd name="T166" fmla="+- 0 925 248"/>
                <a:gd name="T167" fmla="*/ 925 h 3599"/>
                <a:gd name="T168" fmla="+- 0 5575 4146"/>
                <a:gd name="T169" fmla="*/ T168 w 1799"/>
                <a:gd name="T170" fmla="+- 0 843 248"/>
                <a:gd name="T171" fmla="*/ 843 h 3599"/>
                <a:gd name="T172" fmla="+- 0 5793 4146"/>
                <a:gd name="T173" fmla="*/ T172 w 1799"/>
                <a:gd name="T174" fmla="+- 0 797 248"/>
                <a:gd name="T175" fmla="*/ 797 h 3599"/>
                <a:gd name="T176" fmla="+- 0 5945 4146"/>
                <a:gd name="T177" fmla="*/ T176 w 1799"/>
                <a:gd name="T178" fmla="+- 0 248 248"/>
                <a:gd name="T179" fmla="*/ 248 h 35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799" h="3599">
                  <a:moveTo>
                    <a:pt x="1799" y="0"/>
                  </a:moveTo>
                  <a:lnTo>
                    <a:pt x="1723" y="2"/>
                  </a:lnTo>
                  <a:lnTo>
                    <a:pt x="1648" y="6"/>
                  </a:lnTo>
                  <a:lnTo>
                    <a:pt x="1574" y="14"/>
                  </a:lnTo>
                  <a:lnTo>
                    <a:pt x="1500" y="25"/>
                  </a:lnTo>
                  <a:lnTo>
                    <a:pt x="1428" y="39"/>
                  </a:lnTo>
                  <a:lnTo>
                    <a:pt x="1356" y="55"/>
                  </a:lnTo>
                  <a:lnTo>
                    <a:pt x="1286" y="74"/>
                  </a:lnTo>
                  <a:lnTo>
                    <a:pt x="1217" y="96"/>
                  </a:lnTo>
                  <a:lnTo>
                    <a:pt x="1149" y="121"/>
                  </a:lnTo>
                  <a:lnTo>
                    <a:pt x="1083" y="149"/>
                  </a:lnTo>
                  <a:lnTo>
                    <a:pt x="1017" y="179"/>
                  </a:lnTo>
                  <a:lnTo>
                    <a:pt x="954" y="211"/>
                  </a:lnTo>
                  <a:lnTo>
                    <a:pt x="891" y="246"/>
                  </a:lnTo>
                  <a:lnTo>
                    <a:pt x="831" y="283"/>
                  </a:lnTo>
                  <a:lnTo>
                    <a:pt x="772" y="322"/>
                  </a:lnTo>
                  <a:lnTo>
                    <a:pt x="714" y="364"/>
                  </a:lnTo>
                  <a:lnTo>
                    <a:pt x="658" y="408"/>
                  </a:lnTo>
                  <a:lnTo>
                    <a:pt x="605" y="454"/>
                  </a:lnTo>
                  <a:lnTo>
                    <a:pt x="553" y="502"/>
                  </a:lnTo>
                  <a:lnTo>
                    <a:pt x="503" y="552"/>
                  </a:lnTo>
                  <a:lnTo>
                    <a:pt x="454" y="604"/>
                  </a:lnTo>
                  <a:lnTo>
                    <a:pt x="408" y="658"/>
                  </a:lnTo>
                  <a:lnTo>
                    <a:pt x="364" y="714"/>
                  </a:lnTo>
                  <a:lnTo>
                    <a:pt x="323" y="771"/>
                  </a:lnTo>
                  <a:lnTo>
                    <a:pt x="283" y="831"/>
                  </a:lnTo>
                  <a:lnTo>
                    <a:pt x="246" y="891"/>
                  </a:lnTo>
                  <a:lnTo>
                    <a:pt x="211" y="954"/>
                  </a:lnTo>
                  <a:lnTo>
                    <a:pt x="179" y="1017"/>
                  </a:lnTo>
                  <a:lnTo>
                    <a:pt x="149" y="1083"/>
                  </a:lnTo>
                  <a:lnTo>
                    <a:pt x="121" y="1149"/>
                  </a:lnTo>
                  <a:lnTo>
                    <a:pt x="97" y="1217"/>
                  </a:lnTo>
                  <a:lnTo>
                    <a:pt x="75" y="1286"/>
                  </a:lnTo>
                  <a:lnTo>
                    <a:pt x="55" y="1356"/>
                  </a:lnTo>
                  <a:lnTo>
                    <a:pt x="39" y="1428"/>
                  </a:lnTo>
                  <a:lnTo>
                    <a:pt x="25" y="1500"/>
                  </a:lnTo>
                  <a:lnTo>
                    <a:pt x="14" y="1574"/>
                  </a:lnTo>
                  <a:lnTo>
                    <a:pt x="7" y="1648"/>
                  </a:lnTo>
                  <a:lnTo>
                    <a:pt x="2" y="1723"/>
                  </a:lnTo>
                  <a:lnTo>
                    <a:pt x="0" y="1799"/>
                  </a:lnTo>
                  <a:lnTo>
                    <a:pt x="2" y="1875"/>
                  </a:lnTo>
                  <a:lnTo>
                    <a:pt x="7" y="1951"/>
                  </a:lnTo>
                  <a:lnTo>
                    <a:pt x="14" y="2025"/>
                  </a:lnTo>
                  <a:lnTo>
                    <a:pt x="25" y="2098"/>
                  </a:lnTo>
                  <a:lnTo>
                    <a:pt x="39" y="2171"/>
                  </a:lnTo>
                  <a:lnTo>
                    <a:pt x="55" y="2242"/>
                  </a:lnTo>
                  <a:lnTo>
                    <a:pt x="75" y="2313"/>
                  </a:lnTo>
                  <a:lnTo>
                    <a:pt x="97" y="2382"/>
                  </a:lnTo>
                  <a:lnTo>
                    <a:pt x="121" y="2450"/>
                  </a:lnTo>
                  <a:lnTo>
                    <a:pt x="149" y="2516"/>
                  </a:lnTo>
                  <a:lnTo>
                    <a:pt x="179" y="2581"/>
                  </a:lnTo>
                  <a:lnTo>
                    <a:pt x="211" y="2645"/>
                  </a:lnTo>
                  <a:lnTo>
                    <a:pt x="246" y="2707"/>
                  </a:lnTo>
                  <a:lnTo>
                    <a:pt x="283" y="2768"/>
                  </a:lnTo>
                  <a:lnTo>
                    <a:pt x="323" y="2827"/>
                  </a:lnTo>
                  <a:lnTo>
                    <a:pt x="364" y="2885"/>
                  </a:lnTo>
                  <a:lnTo>
                    <a:pt x="408" y="2940"/>
                  </a:lnTo>
                  <a:lnTo>
                    <a:pt x="454" y="2994"/>
                  </a:lnTo>
                  <a:lnTo>
                    <a:pt x="503" y="3046"/>
                  </a:lnTo>
                  <a:lnTo>
                    <a:pt x="553" y="3096"/>
                  </a:lnTo>
                  <a:lnTo>
                    <a:pt x="605" y="3144"/>
                  </a:lnTo>
                  <a:lnTo>
                    <a:pt x="658" y="3190"/>
                  </a:lnTo>
                  <a:lnTo>
                    <a:pt x="714" y="3234"/>
                  </a:lnTo>
                  <a:lnTo>
                    <a:pt x="772" y="3276"/>
                  </a:lnTo>
                  <a:lnTo>
                    <a:pt x="831" y="3316"/>
                  </a:lnTo>
                  <a:lnTo>
                    <a:pt x="891" y="3353"/>
                  </a:lnTo>
                  <a:lnTo>
                    <a:pt x="954" y="3388"/>
                  </a:lnTo>
                  <a:lnTo>
                    <a:pt x="1017" y="3420"/>
                  </a:lnTo>
                  <a:lnTo>
                    <a:pt x="1083" y="3450"/>
                  </a:lnTo>
                  <a:lnTo>
                    <a:pt x="1149" y="3477"/>
                  </a:lnTo>
                  <a:lnTo>
                    <a:pt x="1217" y="3502"/>
                  </a:lnTo>
                  <a:lnTo>
                    <a:pt x="1286" y="3524"/>
                  </a:lnTo>
                  <a:lnTo>
                    <a:pt x="1356" y="3543"/>
                  </a:lnTo>
                  <a:lnTo>
                    <a:pt x="1428" y="3560"/>
                  </a:lnTo>
                  <a:lnTo>
                    <a:pt x="1500" y="3574"/>
                  </a:lnTo>
                  <a:lnTo>
                    <a:pt x="1574" y="3584"/>
                  </a:lnTo>
                  <a:lnTo>
                    <a:pt x="1648" y="3592"/>
                  </a:lnTo>
                  <a:lnTo>
                    <a:pt x="1723" y="3597"/>
                  </a:lnTo>
                  <a:lnTo>
                    <a:pt x="1799" y="3598"/>
                  </a:lnTo>
                  <a:lnTo>
                    <a:pt x="1799" y="3059"/>
                  </a:lnTo>
                  <a:lnTo>
                    <a:pt x="1723" y="3056"/>
                  </a:lnTo>
                  <a:lnTo>
                    <a:pt x="1647" y="3050"/>
                  </a:lnTo>
                  <a:lnTo>
                    <a:pt x="1573" y="3038"/>
                  </a:lnTo>
                  <a:lnTo>
                    <a:pt x="1500" y="3023"/>
                  </a:lnTo>
                  <a:lnTo>
                    <a:pt x="1429" y="3003"/>
                  </a:lnTo>
                  <a:lnTo>
                    <a:pt x="1360" y="2980"/>
                  </a:lnTo>
                  <a:lnTo>
                    <a:pt x="1293" y="2953"/>
                  </a:lnTo>
                  <a:lnTo>
                    <a:pt x="1227" y="2921"/>
                  </a:lnTo>
                  <a:lnTo>
                    <a:pt x="1164" y="2887"/>
                  </a:lnTo>
                  <a:lnTo>
                    <a:pt x="1103" y="2849"/>
                  </a:lnTo>
                  <a:lnTo>
                    <a:pt x="1044" y="2807"/>
                  </a:lnTo>
                  <a:lnTo>
                    <a:pt x="988" y="2762"/>
                  </a:lnTo>
                  <a:lnTo>
                    <a:pt x="935" y="2715"/>
                  </a:lnTo>
                  <a:lnTo>
                    <a:pt x="884" y="2664"/>
                  </a:lnTo>
                  <a:lnTo>
                    <a:pt x="836" y="2611"/>
                  </a:lnTo>
                  <a:lnTo>
                    <a:pt x="792" y="2555"/>
                  </a:lnTo>
                  <a:lnTo>
                    <a:pt x="750" y="2496"/>
                  </a:lnTo>
                  <a:lnTo>
                    <a:pt x="712" y="2435"/>
                  </a:lnTo>
                  <a:lnTo>
                    <a:pt x="677" y="2372"/>
                  </a:lnTo>
                  <a:lnTo>
                    <a:pt x="646" y="2306"/>
                  </a:lnTo>
                  <a:lnTo>
                    <a:pt x="619" y="2239"/>
                  </a:lnTo>
                  <a:lnTo>
                    <a:pt x="595" y="2169"/>
                  </a:lnTo>
                  <a:lnTo>
                    <a:pt x="576" y="2098"/>
                  </a:lnTo>
                  <a:lnTo>
                    <a:pt x="560" y="2026"/>
                  </a:lnTo>
                  <a:lnTo>
                    <a:pt x="549" y="1952"/>
                  </a:lnTo>
                  <a:lnTo>
                    <a:pt x="542" y="1876"/>
                  </a:lnTo>
                  <a:lnTo>
                    <a:pt x="540" y="1799"/>
                  </a:lnTo>
                  <a:lnTo>
                    <a:pt x="542" y="1723"/>
                  </a:lnTo>
                  <a:lnTo>
                    <a:pt x="549" y="1647"/>
                  </a:lnTo>
                  <a:lnTo>
                    <a:pt x="560" y="1573"/>
                  </a:lnTo>
                  <a:lnTo>
                    <a:pt x="576" y="1500"/>
                  </a:lnTo>
                  <a:lnTo>
                    <a:pt x="595" y="1429"/>
                  </a:lnTo>
                  <a:lnTo>
                    <a:pt x="619" y="1360"/>
                  </a:lnTo>
                  <a:lnTo>
                    <a:pt x="646" y="1292"/>
                  </a:lnTo>
                  <a:lnTo>
                    <a:pt x="677" y="1227"/>
                  </a:lnTo>
                  <a:lnTo>
                    <a:pt x="712" y="1164"/>
                  </a:lnTo>
                  <a:lnTo>
                    <a:pt x="750" y="1103"/>
                  </a:lnTo>
                  <a:lnTo>
                    <a:pt x="792" y="1044"/>
                  </a:lnTo>
                  <a:lnTo>
                    <a:pt x="836" y="988"/>
                  </a:lnTo>
                  <a:lnTo>
                    <a:pt x="884" y="934"/>
                  </a:lnTo>
                  <a:lnTo>
                    <a:pt x="935" y="884"/>
                  </a:lnTo>
                  <a:lnTo>
                    <a:pt x="988" y="836"/>
                  </a:lnTo>
                  <a:lnTo>
                    <a:pt x="1044" y="791"/>
                  </a:lnTo>
                  <a:lnTo>
                    <a:pt x="1103" y="750"/>
                  </a:lnTo>
                  <a:lnTo>
                    <a:pt x="1164" y="712"/>
                  </a:lnTo>
                  <a:lnTo>
                    <a:pt x="1227" y="677"/>
                  </a:lnTo>
                  <a:lnTo>
                    <a:pt x="1293" y="646"/>
                  </a:lnTo>
                  <a:lnTo>
                    <a:pt x="1360" y="619"/>
                  </a:lnTo>
                  <a:lnTo>
                    <a:pt x="1429" y="595"/>
                  </a:lnTo>
                  <a:lnTo>
                    <a:pt x="1500" y="576"/>
                  </a:lnTo>
                  <a:lnTo>
                    <a:pt x="1573" y="560"/>
                  </a:lnTo>
                  <a:lnTo>
                    <a:pt x="1647" y="549"/>
                  </a:lnTo>
                  <a:lnTo>
                    <a:pt x="1723" y="542"/>
                  </a:lnTo>
                  <a:lnTo>
                    <a:pt x="1799" y="540"/>
                  </a:lnTo>
                  <a:lnTo>
                    <a:pt x="1799"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p:cNvSpPr>
            <p:nvPr/>
          </p:nvSpPr>
          <p:spPr bwMode="auto">
            <a:xfrm>
              <a:off x="4146" y="248"/>
              <a:ext cx="1799" cy="3599"/>
            </a:xfrm>
            <a:custGeom>
              <a:avLst/>
              <a:gdLst>
                <a:gd name="T0" fmla="+- 0 5794 4146"/>
                <a:gd name="T1" fmla="*/ T0 w 1799"/>
                <a:gd name="T2" fmla="+- 0 3840 248"/>
                <a:gd name="T3" fmla="*/ 3840 h 3599"/>
                <a:gd name="T4" fmla="+- 0 5574 4146"/>
                <a:gd name="T5" fmla="*/ T4 w 1799"/>
                <a:gd name="T6" fmla="+- 0 3808 248"/>
                <a:gd name="T7" fmla="*/ 3808 h 3599"/>
                <a:gd name="T8" fmla="+- 0 5363 4146"/>
                <a:gd name="T9" fmla="*/ T8 w 1799"/>
                <a:gd name="T10" fmla="+- 0 3750 248"/>
                <a:gd name="T11" fmla="*/ 3750 h 3599"/>
                <a:gd name="T12" fmla="+- 0 5163 4146"/>
                <a:gd name="T13" fmla="*/ T12 w 1799"/>
                <a:gd name="T14" fmla="+- 0 3668 248"/>
                <a:gd name="T15" fmla="*/ 3668 h 3599"/>
                <a:gd name="T16" fmla="+- 0 4977 4146"/>
                <a:gd name="T17" fmla="*/ T16 w 1799"/>
                <a:gd name="T18" fmla="+- 0 3564 248"/>
                <a:gd name="T19" fmla="*/ 3564 h 3599"/>
                <a:gd name="T20" fmla="+- 0 4804 4146"/>
                <a:gd name="T21" fmla="*/ T20 w 1799"/>
                <a:gd name="T22" fmla="+- 0 3438 248"/>
                <a:gd name="T23" fmla="*/ 3438 h 3599"/>
                <a:gd name="T24" fmla="+- 0 4649 4146"/>
                <a:gd name="T25" fmla="*/ T24 w 1799"/>
                <a:gd name="T26" fmla="+- 0 3294 248"/>
                <a:gd name="T27" fmla="*/ 3294 h 3599"/>
                <a:gd name="T28" fmla="+- 0 4510 4146"/>
                <a:gd name="T29" fmla="*/ T28 w 1799"/>
                <a:gd name="T30" fmla="+- 0 3133 248"/>
                <a:gd name="T31" fmla="*/ 3133 h 3599"/>
                <a:gd name="T32" fmla="+- 0 4392 4146"/>
                <a:gd name="T33" fmla="*/ T32 w 1799"/>
                <a:gd name="T34" fmla="+- 0 2955 248"/>
                <a:gd name="T35" fmla="*/ 2955 h 3599"/>
                <a:gd name="T36" fmla="+- 0 4295 4146"/>
                <a:gd name="T37" fmla="*/ T36 w 1799"/>
                <a:gd name="T38" fmla="+- 0 2764 248"/>
                <a:gd name="T39" fmla="*/ 2764 h 3599"/>
                <a:gd name="T40" fmla="+- 0 4221 4146"/>
                <a:gd name="T41" fmla="*/ T40 w 1799"/>
                <a:gd name="T42" fmla="+- 0 2561 248"/>
                <a:gd name="T43" fmla="*/ 2561 h 3599"/>
                <a:gd name="T44" fmla="+- 0 4171 4146"/>
                <a:gd name="T45" fmla="*/ T44 w 1799"/>
                <a:gd name="T46" fmla="+- 0 2346 248"/>
                <a:gd name="T47" fmla="*/ 2346 h 3599"/>
                <a:gd name="T48" fmla="+- 0 4148 4146"/>
                <a:gd name="T49" fmla="*/ T48 w 1799"/>
                <a:gd name="T50" fmla="+- 0 2123 248"/>
                <a:gd name="T51" fmla="*/ 2123 h 3599"/>
                <a:gd name="T52" fmla="+- 0 4153 4146"/>
                <a:gd name="T53" fmla="*/ T52 w 1799"/>
                <a:gd name="T54" fmla="+- 0 1896 248"/>
                <a:gd name="T55" fmla="*/ 1896 h 3599"/>
                <a:gd name="T56" fmla="+- 0 4185 4146"/>
                <a:gd name="T57" fmla="*/ T56 w 1799"/>
                <a:gd name="T58" fmla="+- 0 1676 248"/>
                <a:gd name="T59" fmla="*/ 1676 h 3599"/>
                <a:gd name="T60" fmla="+- 0 4243 4146"/>
                <a:gd name="T61" fmla="*/ T60 w 1799"/>
                <a:gd name="T62" fmla="+- 0 1465 248"/>
                <a:gd name="T63" fmla="*/ 1465 h 3599"/>
                <a:gd name="T64" fmla="+- 0 4325 4146"/>
                <a:gd name="T65" fmla="*/ T64 w 1799"/>
                <a:gd name="T66" fmla="+- 0 1265 248"/>
                <a:gd name="T67" fmla="*/ 1265 h 3599"/>
                <a:gd name="T68" fmla="+- 0 4429 4146"/>
                <a:gd name="T69" fmla="*/ T68 w 1799"/>
                <a:gd name="T70" fmla="+- 0 1079 248"/>
                <a:gd name="T71" fmla="*/ 1079 h 3599"/>
                <a:gd name="T72" fmla="+- 0 4554 4146"/>
                <a:gd name="T73" fmla="*/ T72 w 1799"/>
                <a:gd name="T74" fmla="+- 0 906 248"/>
                <a:gd name="T75" fmla="*/ 906 h 3599"/>
                <a:gd name="T76" fmla="+- 0 4699 4146"/>
                <a:gd name="T77" fmla="*/ T76 w 1799"/>
                <a:gd name="T78" fmla="+- 0 750 248"/>
                <a:gd name="T79" fmla="*/ 750 h 3599"/>
                <a:gd name="T80" fmla="+- 0 4860 4146"/>
                <a:gd name="T81" fmla="*/ T80 w 1799"/>
                <a:gd name="T82" fmla="+- 0 612 248"/>
                <a:gd name="T83" fmla="*/ 612 h 3599"/>
                <a:gd name="T84" fmla="+- 0 5037 4146"/>
                <a:gd name="T85" fmla="*/ T84 w 1799"/>
                <a:gd name="T86" fmla="+- 0 494 248"/>
                <a:gd name="T87" fmla="*/ 494 h 3599"/>
                <a:gd name="T88" fmla="+- 0 5229 4146"/>
                <a:gd name="T89" fmla="*/ T88 w 1799"/>
                <a:gd name="T90" fmla="+- 0 397 248"/>
                <a:gd name="T91" fmla="*/ 397 h 3599"/>
                <a:gd name="T92" fmla="+- 0 5432 4146"/>
                <a:gd name="T93" fmla="*/ T92 w 1799"/>
                <a:gd name="T94" fmla="+- 0 322 248"/>
                <a:gd name="T95" fmla="*/ 322 h 3599"/>
                <a:gd name="T96" fmla="+- 0 5646 4146"/>
                <a:gd name="T97" fmla="*/ T96 w 1799"/>
                <a:gd name="T98" fmla="+- 0 273 248"/>
                <a:gd name="T99" fmla="*/ 273 h 3599"/>
                <a:gd name="T100" fmla="+- 0 5869 4146"/>
                <a:gd name="T101" fmla="*/ T100 w 1799"/>
                <a:gd name="T102" fmla="+- 0 250 248"/>
                <a:gd name="T103" fmla="*/ 250 h 3599"/>
                <a:gd name="T104" fmla="+- 0 5869 4146"/>
                <a:gd name="T105" fmla="*/ T104 w 1799"/>
                <a:gd name="T106" fmla="+- 0 790 248"/>
                <a:gd name="T107" fmla="*/ 790 h 3599"/>
                <a:gd name="T108" fmla="+- 0 5646 4146"/>
                <a:gd name="T109" fmla="*/ T108 w 1799"/>
                <a:gd name="T110" fmla="+- 0 824 248"/>
                <a:gd name="T111" fmla="*/ 824 h 3599"/>
                <a:gd name="T112" fmla="+- 0 5439 4146"/>
                <a:gd name="T113" fmla="*/ T112 w 1799"/>
                <a:gd name="T114" fmla="+- 0 894 248"/>
                <a:gd name="T115" fmla="*/ 894 h 3599"/>
                <a:gd name="T116" fmla="+- 0 5249 4146"/>
                <a:gd name="T117" fmla="*/ T116 w 1799"/>
                <a:gd name="T118" fmla="+- 0 998 248"/>
                <a:gd name="T119" fmla="*/ 998 h 3599"/>
                <a:gd name="T120" fmla="+- 0 5081 4146"/>
                <a:gd name="T121" fmla="*/ T120 w 1799"/>
                <a:gd name="T122" fmla="+- 0 1132 248"/>
                <a:gd name="T123" fmla="*/ 1132 h 3599"/>
                <a:gd name="T124" fmla="+- 0 4938 4146"/>
                <a:gd name="T125" fmla="*/ T124 w 1799"/>
                <a:gd name="T126" fmla="+- 0 1292 248"/>
                <a:gd name="T127" fmla="*/ 1292 h 3599"/>
                <a:gd name="T128" fmla="+- 0 4823 4146"/>
                <a:gd name="T129" fmla="*/ T128 w 1799"/>
                <a:gd name="T130" fmla="+- 0 1475 248"/>
                <a:gd name="T131" fmla="*/ 1475 h 3599"/>
                <a:gd name="T132" fmla="+- 0 4741 4146"/>
                <a:gd name="T133" fmla="*/ T132 w 1799"/>
                <a:gd name="T134" fmla="+- 0 1677 248"/>
                <a:gd name="T135" fmla="*/ 1677 h 3599"/>
                <a:gd name="T136" fmla="+- 0 4695 4146"/>
                <a:gd name="T137" fmla="*/ T136 w 1799"/>
                <a:gd name="T138" fmla="+- 0 1895 248"/>
                <a:gd name="T139" fmla="*/ 1895 h 3599"/>
                <a:gd name="T140" fmla="+- 0 4688 4146"/>
                <a:gd name="T141" fmla="*/ T140 w 1799"/>
                <a:gd name="T142" fmla="+- 0 2124 248"/>
                <a:gd name="T143" fmla="*/ 2124 h 3599"/>
                <a:gd name="T144" fmla="+- 0 4722 4146"/>
                <a:gd name="T145" fmla="*/ T144 w 1799"/>
                <a:gd name="T146" fmla="+- 0 2346 248"/>
                <a:gd name="T147" fmla="*/ 2346 h 3599"/>
                <a:gd name="T148" fmla="+- 0 4792 4146"/>
                <a:gd name="T149" fmla="*/ T148 w 1799"/>
                <a:gd name="T150" fmla="+- 0 2554 248"/>
                <a:gd name="T151" fmla="*/ 2554 h 3599"/>
                <a:gd name="T152" fmla="+- 0 4896 4146"/>
                <a:gd name="T153" fmla="*/ T152 w 1799"/>
                <a:gd name="T154" fmla="+- 0 2744 248"/>
                <a:gd name="T155" fmla="*/ 2744 h 3599"/>
                <a:gd name="T156" fmla="+- 0 5030 4146"/>
                <a:gd name="T157" fmla="*/ T156 w 1799"/>
                <a:gd name="T158" fmla="+- 0 2912 248"/>
                <a:gd name="T159" fmla="*/ 2912 h 3599"/>
                <a:gd name="T160" fmla="+- 0 5190 4146"/>
                <a:gd name="T161" fmla="*/ T160 w 1799"/>
                <a:gd name="T162" fmla="+- 0 3055 248"/>
                <a:gd name="T163" fmla="*/ 3055 h 3599"/>
                <a:gd name="T164" fmla="+- 0 5373 4146"/>
                <a:gd name="T165" fmla="*/ T164 w 1799"/>
                <a:gd name="T166" fmla="+- 0 3169 248"/>
                <a:gd name="T167" fmla="*/ 3169 h 3599"/>
                <a:gd name="T168" fmla="+- 0 5575 4146"/>
                <a:gd name="T169" fmla="*/ T168 w 1799"/>
                <a:gd name="T170" fmla="+- 0 3251 248"/>
                <a:gd name="T171" fmla="*/ 3251 h 3599"/>
                <a:gd name="T172" fmla="+- 0 5793 4146"/>
                <a:gd name="T173" fmla="*/ T172 w 1799"/>
                <a:gd name="T174" fmla="+- 0 3298 248"/>
                <a:gd name="T175" fmla="*/ 3298 h 3599"/>
                <a:gd name="T176" fmla="+- 0 5945 4146"/>
                <a:gd name="T177" fmla="*/ T176 w 1799"/>
                <a:gd name="T178" fmla="+- 0 3846 248"/>
                <a:gd name="T179" fmla="*/ 3846 h 35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799" h="3599">
                  <a:moveTo>
                    <a:pt x="1799" y="3598"/>
                  </a:moveTo>
                  <a:lnTo>
                    <a:pt x="1723" y="3597"/>
                  </a:lnTo>
                  <a:lnTo>
                    <a:pt x="1648" y="3592"/>
                  </a:lnTo>
                  <a:lnTo>
                    <a:pt x="1574" y="3584"/>
                  </a:lnTo>
                  <a:lnTo>
                    <a:pt x="1500" y="3574"/>
                  </a:lnTo>
                  <a:lnTo>
                    <a:pt x="1428" y="3560"/>
                  </a:lnTo>
                  <a:lnTo>
                    <a:pt x="1356" y="3543"/>
                  </a:lnTo>
                  <a:lnTo>
                    <a:pt x="1286" y="3524"/>
                  </a:lnTo>
                  <a:lnTo>
                    <a:pt x="1217" y="3502"/>
                  </a:lnTo>
                  <a:lnTo>
                    <a:pt x="1149" y="3477"/>
                  </a:lnTo>
                  <a:lnTo>
                    <a:pt x="1083" y="3450"/>
                  </a:lnTo>
                  <a:lnTo>
                    <a:pt x="1017" y="3420"/>
                  </a:lnTo>
                  <a:lnTo>
                    <a:pt x="954" y="3388"/>
                  </a:lnTo>
                  <a:lnTo>
                    <a:pt x="891" y="3353"/>
                  </a:lnTo>
                  <a:lnTo>
                    <a:pt x="831" y="3316"/>
                  </a:lnTo>
                  <a:lnTo>
                    <a:pt x="772" y="3276"/>
                  </a:lnTo>
                  <a:lnTo>
                    <a:pt x="714" y="3234"/>
                  </a:lnTo>
                  <a:lnTo>
                    <a:pt x="658" y="3190"/>
                  </a:lnTo>
                  <a:lnTo>
                    <a:pt x="605" y="3144"/>
                  </a:lnTo>
                  <a:lnTo>
                    <a:pt x="553" y="3096"/>
                  </a:lnTo>
                  <a:lnTo>
                    <a:pt x="503" y="3046"/>
                  </a:lnTo>
                  <a:lnTo>
                    <a:pt x="454" y="2994"/>
                  </a:lnTo>
                  <a:lnTo>
                    <a:pt x="408" y="2940"/>
                  </a:lnTo>
                  <a:lnTo>
                    <a:pt x="364" y="2885"/>
                  </a:lnTo>
                  <a:lnTo>
                    <a:pt x="323" y="2827"/>
                  </a:lnTo>
                  <a:lnTo>
                    <a:pt x="283" y="2768"/>
                  </a:lnTo>
                  <a:lnTo>
                    <a:pt x="246" y="2707"/>
                  </a:lnTo>
                  <a:lnTo>
                    <a:pt x="211" y="2645"/>
                  </a:lnTo>
                  <a:lnTo>
                    <a:pt x="179" y="2581"/>
                  </a:lnTo>
                  <a:lnTo>
                    <a:pt x="149" y="2516"/>
                  </a:lnTo>
                  <a:lnTo>
                    <a:pt x="121" y="2450"/>
                  </a:lnTo>
                  <a:lnTo>
                    <a:pt x="97" y="2382"/>
                  </a:lnTo>
                  <a:lnTo>
                    <a:pt x="75" y="2313"/>
                  </a:lnTo>
                  <a:lnTo>
                    <a:pt x="55" y="2242"/>
                  </a:lnTo>
                  <a:lnTo>
                    <a:pt x="39" y="2171"/>
                  </a:lnTo>
                  <a:lnTo>
                    <a:pt x="25" y="2098"/>
                  </a:lnTo>
                  <a:lnTo>
                    <a:pt x="14" y="2025"/>
                  </a:lnTo>
                  <a:lnTo>
                    <a:pt x="7" y="1951"/>
                  </a:lnTo>
                  <a:lnTo>
                    <a:pt x="2" y="1875"/>
                  </a:lnTo>
                  <a:lnTo>
                    <a:pt x="0" y="1799"/>
                  </a:lnTo>
                  <a:lnTo>
                    <a:pt x="2" y="1723"/>
                  </a:lnTo>
                  <a:lnTo>
                    <a:pt x="7" y="1648"/>
                  </a:lnTo>
                  <a:lnTo>
                    <a:pt x="14" y="1574"/>
                  </a:lnTo>
                  <a:lnTo>
                    <a:pt x="25" y="1500"/>
                  </a:lnTo>
                  <a:lnTo>
                    <a:pt x="39" y="1428"/>
                  </a:lnTo>
                  <a:lnTo>
                    <a:pt x="55" y="1356"/>
                  </a:lnTo>
                  <a:lnTo>
                    <a:pt x="75" y="1286"/>
                  </a:lnTo>
                  <a:lnTo>
                    <a:pt x="97" y="1217"/>
                  </a:lnTo>
                  <a:lnTo>
                    <a:pt x="121" y="1149"/>
                  </a:lnTo>
                  <a:lnTo>
                    <a:pt x="149" y="1083"/>
                  </a:lnTo>
                  <a:lnTo>
                    <a:pt x="179" y="1017"/>
                  </a:lnTo>
                  <a:lnTo>
                    <a:pt x="211" y="954"/>
                  </a:lnTo>
                  <a:lnTo>
                    <a:pt x="246" y="891"/>
                  </a:lnTo>
                  <a:lnTo>
                    <a:pt x="283" y="831"/>
                  </a:lnTo>
                  <a:lnTo>
                    <a:pt x="323" y="771"/>
                  </a:lnTo>
                  <a:lnTo>
                    <a:pt x="364" y="714"/>
                  </a:lnTo>
                  <a:lnTo>
                    <a:pt x="408" y="658"/>
                  </a:lnTo>
                  <a:lnTo>
                    <a:pt x="454" y="604"/>
                  </a:lnTo>
                  <a:lnTo>
                    <a:pt x="503" y="552"/>
                  </a:lnTo>
                  <a:lnTo>
                    <a:pt x="553" y="502"/>
                  </a:lnTo>
                  <a:lnTo>
                    <a:pt x="605" y="454"/>
                  </a:lnTo>
                  <a:lnTo>
                    <a:pt x="658" y="408"/>
                  </a:lnTo>
                  <a:lnTo>
                    <a:pt x="714" y="364"/>
                  </a:lnTo>
                  <a:lnTo>
                    <a:pt x="772" y="322"/>
                  </a:lnTo>
                  <a:lnTo>
                    <a:pt x="831" y="283"/>
                  </a:lnTo>
                  <a:lnTo>
                    <a:pt x="891" y="246"/>
                  </a:lnTo>
                  <a:lnTo>
                    <a:pt x="954" y="211"/>
                  </a:lnTo>
                  <a:lnTo>
                    <a:pt x="1017" y="179"/>
                  </a:lnTo>
                  <a:lnTo>
                    <a:pt x="1083" y="149"/>
                  </a:lnTo>
                  <a:lnTo>
                    <a:pt x="1149" y="121"/>
                  </a:lnTo>
                  <a:lnTo>
                    <a:pt x="1217" y="96"/>
                  </a:lnTo>
                  <a:lnTo>
                    <a:pt x="1286" y="74"/>
                  </a:lnTo>
                  <a:lnTo>
                    <a:pt x="1356" y="55"/>
                  </a:lnTo>
                  <a:lnTo>
                    <a:pt x="1428" y="39"/>
                  </a:lnTo>
                  <a:lnTo>
                    <a:pt x="1500" y="25"/>
                  </a:lnTo>
                  <a:lnTo>
                    <a:pt x="1574" y="14"/>
                  </a:lnTo>
                  <a:lnTo>
                    <a:pt x="1648" y="6"/>
                  </a:lnTo>
                  <a:lnTo>
                    <a:pt x="1723" y="2"/>
                  </a:lnTo>
                  <a:lnTo>
                    <a:pt x="1799" y="0"/>
                  </a:lnTo>
                  <a:lnTo>
                    <a:pt x="1799" y="540"/>
                  </a:lnTo>
                  <a:lnTo>
                    <a:pt x="1723" y="542"/>
                  </a:lnTo>
                  <a:lnTo>
                    <a:pt x="1647" y="549"/>
                  </a:lnTo>
                  <a:lnTo>
                    <a:pt x="1573" y="560"/>
                  </a:lnTo>
                  <a:lnTo>
                    <a:pt x="1500" y="576"/>
                  </a:lnTo>
                  <a:lnTo>
                    <a:pt x="1429" y="595"/>
                  </a:lnTo>
                  <a:lnTo>
                    <a:pt x="1360" y="619"/>
                  </a:lnTo>
                  <a:lnTo>
                    <a:pt x="1293" y="646"/>
                  </a:lnTo>
                  <a:lnTo>
                    <a:pt x="1227" y="677"/>
                  </a:lnTo>
                  <a:lnTo>
                    <a:pt x="1164" y="712"/>
                  </a:lnTo>
                  <a:lnTo>
                    <a:pt x="1103" y="750"/>
                  </a:lnTo>
                  <a:lnTo>
                    <a:pt x="1044" y="791"/>
                  </a:lnTo>
                  <a:lnTo>
                    <a:pt x="988" y="836"/>
                  </a:lnTo>
                  <a:lnTo>
                    <a:pt x="935" y="884"/>
                  </a:lnTo>
                  <a:lnTo>
                    <a:pt x="884" y="934"/>
                  </a:lnTo>
                  <a:lnTo>
                    <a:pt x="836" y="988"/>
                  </a:lnTo>
                  <a:lnTo>
                    <a:pt x="792" y="1044"/>
                  </a:lnTo>
                  <a:lnTo>
                    <a:pt x="750" y="1103"/>
                  </a:lnTo>
                  <a:lnTo>
                    <a:pt x="712" y="1164"/>
                  </a:lnTo>
                  <a:lnTo>
                    <a:pt x="677" y="1227"/>
                  </a:lnTo>
                  <a:lnTo>
                    <a:pt x="646" y="1292"/>
                  </a:lnTo>
                  <a:lnTo>
                    <a:pt x="619" y="1360"/>
                  </a:lnTo>
                  <a:lnTo>
                    <a:pt x="595" y="1429"/>
                  </a:lnTo>
                  <a:lnTo>
                    <a:pt x="576" y="1500"/>
                  </a:lnTo>
                  <a:lnTo>
                    <a:pt x="560" y="1573"/>
                  </a:lnTo>
                  <a:lnTo>
                    <a:pt x="549" y="1647"/>
                  </a:lnTo>
                  <a:lnTo>
                    <a:pt x="542" y="1723"/>
                  </a:lnTo>
                  <a:lnTo>
                    <a:pt x="540" y="1799"/>
                  </a:lnTo>
                  <a:lnTo>
                    <a:pt x="542" y="1876"/>
                  </a:lnTo>
                  <a:lnTo>
                    <a:pt x="549" y="1952"/>
                  </a:lnTo>
                  <a:lnTo>
                    <a:pt x="560" y="2026"/>
                  </a:lnTo>
                  <a:lnTo>
                    <a:pt x="576" y="2098"/>
                  </a:lnTo>
                  <a:lnTo>
                    <a:pt x="595" y="2169"/>
                  </a:lnTo>
                  <a:lnTo>
                    <a:pt x="619" y="2239"/>
                  </a:lnTo>
                  <a:lnTo>
                    <a:pt x="646" y="2306"/>
                  </a:lnTo>
                  <a:lnTo>
                    <a:pt x="677" y="2372"/>
                  </a:lnTo>
                  <a:lnTo>
                    <a:pt x="712" y="2435"/>
                  </a:lnTo>
                  <a:lnTo>
                    <a:pt x="750" y="2496"/>
                  </a:lnTo>
                  <a:lnTo>
                    <a:pt x="792" y="2555"/>
                  </a:lnTo>
                  <a:lnTo>
                    <a:pt x="836" y="2611"/>
                  </a:lnTo>
                  <a:lnTo>
                    <a:pt x="884" y="2664"/>
                  </a:lnTo>
                  <a:lnTo>
                    <a:pt x="935" y="2715"/>
                  </a:lnTo>
                  <a:lnTo>
                    <a:pt x="988" y="2762"/>
                  </a:lnTo>
                  <a:lnTo>
                    <a:pt x="1044" y="2807"/>
                  </a:lnTo>
                  <a:lnTo>
                    <a:pt x="1103" y="2849"/>
                  </a:lnTo>
                  <a:lnTo>
                    <a:pt x="1164" y="2887"/>
                  </a:lnTo>
                  <a:lnTo>
                    <a:pt x="1227" y="2921"/>
                  </a:lnTo>
                  <a:lnTo>
                    <a:pt x="1293" y="2953"/>
                  </a:lnTo>
                  <a:lnTo>
                    <a:pt x="1360" y="2980"/>
                  </a:lnTo>
                  <a:lnTo>
                    <a:pt x="1429" y="3003"/>
                  </a:lnTo>
                  <a:lnTo>
                    <a:pt x="1500" y="3023"/>
                  </a:lnTo>
                  <a:lnTo>
                    <a:pt x="1573" y="3038"/>
                  </a:lnTo>
                  <a:lnTo>
                    <a:pt x="1647" y="3050"/>
                  </a:lnTo>
                  <a:lnTo>
                    <a:pt x="1723" y="3056"/>
                  </a:lnTo>
                  <a:lnTo>
                    <a:pt x="1799" y="3059"/>
                  </a:lnTo>
                  <a:lnTo>
                    <a:pt x="1799" y="3598"/>
                  </a:lnTo>
                  <a:close/>
                </a:path>
              </a:pathLst>
            </a:custGeom>
            <a:noFill/>
            <a:ln w="18288">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4"/>
            <p:cNvSpPr>
              <a:spLocks noChangeArrowheads="1"/>
            </p:cNvSpPr>
            <p:nvPr/>
          </p:nvSpPr>
          <p:spPr bwMode="auto">
            <a:xfrm>
              <a:off x="7618" y="2885"/>
              <a:ext cx="2715" cy="1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Text Box 3"/>
            <p:cNvSpPr txBox="1">
              <a:spLocks noChangeArrowheads="1"/>
            </p:cNvSpPr>
            <p:nvPr/>
          </p:nvSpPr>
          <p:spPr bwMode="auto">
            <a:xfrm>
              <a:off x="5557" y="1751"/>
              <a:ext cx="1071"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chemeClr val="tx1"/>
                  </a:solidFill>
                  <a:effectLst/>
                  <a:latin typeface="Calibri" panose="020F0502020204030204" pitchFamily="34" charset="0"/>
                  <a:ea typeface="Arial MT"/>
                  <a:cs typeface="Calibri" panose="020F0502020204030204" pitchFamily="34" charset="0"/>
                </a:rPr>
                <a:t>50%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Text Box 2"/>
            <p:cNvSpPr txBox="1">
              <a:spLocks noChangeArrowheads="1"/>
            </p:cNvSpPr>
            <p:nvPr/>
          </p:nvSpPr>
          <p:spPr bwMode="auto">
            <a:xfrm>
              <a:off x="7765" y="2959"/>
              <a:ext cx="2568"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Indicators Measured: 2</a:t>
              </a:r>
              <a:endParaRPr kumimoji="0" lang="en-US" altLang="en-US" sz="14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Total Met: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Targets Not Met: 1</a:t>
              </a:r>
              <a:endParaRPr kumimoji="0" lang="en-US" altLang="en-US" sz="1400" b="1" i="0" u="none" strike="noStrike" cap="none" normalizeH="0" baseline="0" dirty="0" smtClean="0">
                <a:ln>
                  <a:noFill/>
                </a:ln>
                <a:solidFill>
                  <a:schemeClr val="tx1"/>
                </a:solidFill>
                <a:effectLst/>
              </a:endParaRPr>
            </a:p>
          </p:txBody>
        </p:sp>
      </p:grpSp>
      <p:sp>
        <p:nvSpPr>
          <p:cNvPr id="17" name="Rectangle 12"/>
          <p:cNvSpPr>
            <a:spLocks noChangeArrowheads="1"/>
          </p:cNvSpPr>
          <p:nvPr/>
        </p:nvSpPr>
        <p:spPr bwMode="auto">
          <a:xfrm>
            <a:off x="0" y="188581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t/>
            </a:r>
            <a:b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3880819038"/>
              </p:ext>
            </p:extLst>
          </p:nvPr>
        </p:nvGraphicFramePr>
        <p:xfrm>
          <a:off x="849085" y="4699848"/>
          <a:ext cx="8091074" cy="1981599"/>
        </p:xfrm>
        <a:graphic>
          <a:graphicData uri="http://schemas.openxmlformats.org/drawingml/2006/table">
            <a:tbl>
              <a:tblPr firstRow="1" firstCol="1" lastRow="1" lastCol="1" bandRow="1" bandCol="1"/>
              <a:tblGrid>
                <a:gridCol w="5453275">
                  <a:extLst>
                    <a:ext uri="{9D8B030D-6E8A-4147-A177-3AD203B41FA5}">
                      <a16:colId xmlns:a16="http://schemas.microsoft.com/office/drawing/2014/main" val="863356746"/>
                    </a:ext>
                  </a:extLst>
                </a:gridCol>
                <a:gridCol w="1316274">
                  <a:extLst>
                    <a:ext uri="{9D8B030D-6E8A-4147-A177-3AD203B41FA5}">
                      <a16:colId xmlns:a16="http://schemas.microsoft.com/office/drawing/2014/main" val="314448322"/>
                    </a:ext>
                  </a:extLst>
                </a:gridCol>
                <a:gridCol w="1321525">
                  <a:extLst>
                    <a:ext uri="{9D8B030D-6E8A-4147-A177-3AD203B41FA5}">
                      <a16:colId xmlns:a16="http://schemas.microsoft.com/office/drawing/2014/main" val="1760916460"/>
                    </a:ext>
                  </a:extLst>
                </a:gridCol>
              </a:tblGrid>
              <a:tr h="255075">
                <a:tc gridSpan="3">
                  <a:txBody>
                    <a:bodyPr/>
                    <a:lstStyle/>
                    <a:p>
                      <a:pPr marL="1744980" marR="1743710" algn="ctr">
                        <a:lnSpc>
                          <a:spcPts val="1355"/>
                        </a:lnSpc>
                        <a:spcBef>
                          <a:spcPts val="0"/>
                        </a:spcBef>
                        <a:spcAft>
                          <a:spcPts val="0"/>
                        </a:spcAft>
                      </a:pPr>
                      <a:endParaRPr lang="en-US" sz="2000" b="1" i="1" dirty="0" smtClean="0">
                        <a:effectLst/>
                        <a:latin typeface="+mn-lt"/>
                        <a:ea typeface="Arial MT"/>
                        <a:cs typeface="Arial MT"/>
                      </a:endParaRPr>
                    </a:p>
                    <a:p>
                      <a:pPr marL="1744980" marR="1743710" algn="ctr">
                        <a:lnSpc>
                          <a:spcPts val="1355"/>
                        </a:lnSpc>
                        <a:spcBef>
                          <a:spcPts val="0"/>
                        </a:spcBef>
                        <a:spcAft>
                          <a:spcPts val="0"/>
                        </a:spcAft>
                      </a:pPr>
                      <a:r>
                        <a:rPr lang="en-US" sz="2000" b="1" i="1" dirty="0" smtClean="0">
                          <a:effectLst/>
                          <a:latin typeface="+mn-lt"/>
                          <a:ea typeface="Arial MT"/>
                          <a:cs typeface="Arial MT"/>
                        </a:rPr>
                        <a:t>Strategic</a:t>
                      </a:r>
                      <a:r>
                        <a:rPr lang="en-US" sz="2000" b="1" i="1" spc="-40" dirty="0" smtClean="0">
                          <a:effectLst/>
                          <a:latin typeface="+mn-lt"/>
                          <a:ea typeface="Arial MT"/>
                          <a:cs typeface="Arial MT"/>
                        </a:rPr>
                        <a:t> </a:t>
                      </a:r>
                      <a:r>
                        <a:rPr lang="en-US" sz="2000" b="1" i="1" dirty="0">
                          <a:effectLst/>
                          <a:latin typeface="+mn-lt"/>
                          <a:ea typeface="Arial MT"/>
                          <a:cs typeface="Arial MT"/>
                        </a:rPr>
                        <a:t>Leadership</a:t>
                      </a:r>
                      <a:r>
                        <a:rPr lang="en-US" sz="2000" b="1" i="1" spc="-35" dirty="0">
                          <a:effectLst/>
                          <a:latin typeface="+mn-lt"/>
                          <a:ea typeface="Arial MT"/>
                          <a:cs typeface="Arial MT"/>
                        </a:rPr>
                        <a:t> </a:t>
                      </a:r>
                      <a:r>
                        <a:rPr lang="en-US" sz="2000" b="1" i="1" dirty="0">
                          <a:effectLst/>
                          <a:latin typeface="+mn-lt"/>
                          <a:ea typeface="Arial MT"/>
                          <a:cs typeface="Arial MT"/>
                        </a:rPr>
                        <a:t>and</a:t>
                      </a:r>
                      <a:r>
                        <a:rPr lang="en-US" sz="2000" b="1" i="1" spc="-15" dirty="0">
                          <a:effectLst/>
                          <a:latin typeface="+mn-lt"/>
                          <a:ea typeface="Arial MT"/>
                          <a:cs typeface="Arial MT"/>
                        </a:rPr>
                        <a:t> </a:t>
                      </a:r>
                      <a:r>
                        <a:rPr lang="en-US" sz="2000" b="1" i="1" dirty="0">
                          <a:effectLst/>
                          <a:latin typeface="+mn-lt"/>
                          <a:ea typeface="Arial MT"/>
                          <a:cs typeface="Arial MT"/>
                        </a:rPr>
                        <a:t>Governance</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4510969"/>
                  </a:ext>
                </a:extLst>
              </a:tr>
              <a:tr h="295487">
                <a:tc rowSpan="2">
                  <a:txBody>
                    <a:bodyPr/>
                    <a:lstStyle/>
                    <a:p>
                      <a:pPr marL="102870" marR="0">
                        <a:lnSpc>
                          <a:spcPts val="1125"/>
                        </a:lnSpc>
                        <a:spcBef>
                          <a:spcPts val="0"/>
                        </a:spcBef>
                        <a:spcAft>
                          <a:spcPts val="0"/>
                        </a:spcAft>
                      </a:pPr>
                      <a:endParaRPr lang="en-US" sz="2000" b="1" i="1" dirty="0" smtClean="0">
                        <a:solidFill>
                          <a:srgbClr val="665B47"/>
                        </a:solidFill>
                        <a:effectLst/>
                        <a:latin typeface="+mn-lt"/>
                        <a:ea typeface="Arial MT"/>
                        <a:cs typeface="Arial MT"/>
                      </a:endParaRPr>
                    </a:p>
                    <a:p>
                      <a:pPr marL="102870" marR="0">
                        <a:lnSpc>
                          <a:spcPts val="1125"/>
                        </a:lnSpc>
                        <a:spcBef>
                          <a:spcPts val="0"/>
                        </a:spcBef>
                        <a:spcAft>
                          <a:spcPts val="0"/>
                        </a:spcAft>
                      </a:pPr>
                      <a:r>
                        <a:rPr lang="en-US" sz="2000" b="1" i="1" dirty="0" smtClean="0">
                          <a:solidFill>
                            <a:srgbClr val="665B47"/>
                          </a:solidFill>
                          <a:effectLst/>
                          <a:latin typeface="+mn-lt"/>
                          <a:ea typeface="Arial MT"/>
                          <a:cs typeface="Arial MT"/>
                        </a:rPr>
                        <a:t>Indicator</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gridSpan="2">
                  <a:txBody>
                    <a:bodyPr/>
                    <a:lstStyle/>
                    <a:p>
                      <a:pPr marL="102870" marR="0" algn="l" defTabSz="914400" rtl="0" eaLnBrk="1" latinLnBrk="0" hangingPunct="1">
                        <a:lnSpc>
                          <a:spcPts val="1125"/>
                        </a:lnSpc>
                        <a:spcBef>
                          <a:spcPts val="0"/>
                        </a:spcBef>
                        <a:spcAft>
                          <a:spcPts val="0"/>
                        </a:spcAft>
                      </a:pPr>
                      <a:endParaRPr lang="en-ZA" sz="2000" b="1" i="1" kern="1200" dirty="0" smtClean="0">
                        <a:solidFill>
                          <a:srgbClr val="665B47"/>
                        </a:solidFill>
                        <a:effectLst/>
                        <a:latin typeface="+mn-lt"/>
                        <a:ea typeface="Arial MT"/>
                        <a:cs typeface="Arial MT"/>
                      </a:endParaRPr>
                    </a:p>
                    <a:p>
                      <a:pPr marL="102870" marR="0" algn="ctr" defTabSz="914400" rtl="0" eaLnBrk="1" latinLnBrk="0" hangingPunct="1">
                        <a:lnSpc>
                          <a:spcPts val="1125"/>
                        </a:lnSpc>
                        <a:spcBef>
                          <a:spcPts val="0"/>
                        </a:spcBef>
                        <a:spcAft>
                          <a:spcPts val="0"/>
                        </a:spcAft>
                      </a:pPr>
                      <a:r>
                        <a:rPr lang="en-ZA" sz="2000" b="1" i="1" kern="1200" dirty="0" smtClean="0">
                          <a:solidFill>
                            <a:srgbClr val="665B47"/>
                          </a:solidFill>
                          <a:effectLst/>
                          <a:latin typeface="+mn-lt"/>
                          <a:ea typeface="Arial MT"/>
                          <a:cs typeface="Arial MT"/>
                        </a:rPr>
                        <a:t>Performance</a:t>
                      </a:r>
                      <a:endParaRPr lang="en-US" sz="2000" b="1"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solidFill>
                      <a:srgbClr val="E8E3DE"/>
                    </a:solidFill>
                  </a:tcPr>
                </a:tc>
                <a:tc hMerge="1">
                  <a:txBody>
                    <a:bodyPr/>
                    <a:lstStyle/>
                    <a:p>
                      <a:endParaRPr lang="en-US"/>
                    </a:p>
                  </a:txBody>
                  <a:tcPr/>
                </a:tc>
                <a:extLst>
                  <a:ext uri="{0D108BD9-81ED-4DB2-BD59-A6C34878D82A}">
                    <a16:rowId xmlns:a16="http://schemas.microsoft.com/office/drawing/2014/main" val="2802177325"/>
                  </a:ext>
                </a:extLst>
              </a:tr>
              <a:tr h="312980">
                <a:tc vMerge="1">
                  <a:txBody>
                    <a:bodyPr/>
                    <a:lstStyle/>
                    <a:p>
                      <a:endParaRPr lang="en-US"/>
                    </a:p>
                  </a:txBody>
                  <a:tcPr/>
                </a:tc>
                <a:tc>
                  <a:txBody>
                    <a:bodyPr/>
                    <a:lstStyle/>
                    <a:p>
                      <a:pPr marL="83185" marR="85090" algn="ctr">
                        <a:lnSpc>
                          <a:spcPts val="1125"/>
                        </a:lnSpc>
                        <a:spcBef>
                          <a:spcPts val="0"/>
                        </a:spcBef>
                        <a:spcAft>
                          <a:spcPts val="0"/>
                        </a:spcAft>
                      </a:pPr>
                      <a:endParaRPr lang="en-US" sz="2000" b="1" dirty="0" smtClean="0">
                        <a:solidFill>
                          <a:srgbClr val="665B47"/>
                        </a:solidFill>
                        <a:effectLst/>
                        <a:latin typeface="+mn-lt"/>
                        <a:ea typeface="Arial MT"/>
                        <a:cs typeface="Arial MT"/>
                      </a:endParaRPr>
                    </a:p>
                    <a:p>
                      <a:pPr marL="83185" marR="85090" algn="ctr">
                        <a:lnSpc>
                          <a:spcPts val="1125"/>
                        </a:lnSpc>
                        <a:spcBef>
                          <a:spcPts val="0"/>
                        </a:spcBef>
                        <a:spcAft>
                          <a:spcPts val="0"/>
                        </a:spcAft>
                      </a:pPr>
                      <a:r>
                        <a:rPr lang="en-US" sz="2000" b="1" dirty="0" smtClean="0">
                          <a:solidFill>
                            <a:srgbClr val="665B47"/>
                          </a:solidFill>
                          <a:effectLst/>
                          <a:latin typeface="+mn-lt"/>
                          <a:ea typeface="Arial MT"/>
                          <a:cs typeface="Arial MT"/>
                        </a:rPr>
                        <a:t>2019/20</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0165" marR="50800" algn="ctr">
                        <a:lnSpc>
                          <a:spcPts val="1125"/>
                        </a:lnSpc>
                        <a:spcBef>
                          <a:spcPts val="0"/>
                        </a:spcBef>
                        <a:spcAft>
                          <a:spcPts val="0"/>
                        </a:spcAft>
                      </a:pPr>
                      <a:endParaRPr lang="en-US" sz="2000" b="1" dirty="0" smtClean="0">
                        <a:solidFill>
                          <a:srgbClr val="665B47"/>
                        </a:solidFill>
                        <a:effectLst/>
                        <a:latin typeface="+mn-lt"/>
                        <a:ea typeface="Arial MT"/>
                        <a:cs typeface="Arial MT"/>
                      </a:endParaRPr>
                    </a:p>
                    <a:p>
                      <a:pPr marL="50165" marR="50800" algn="ctr">
                        <a:lnSpc>
                          <a:spcPts val="1125"/>
                        </a:lnSpc>
                        <a:spcBef>
                          <a:spcPts val="0"/>
                        </a:spcBef>
                        <a:spcAft>
                          <a:spcPts val="0"/>
                        </a:spcAft>
                      </a:pPr>
                      <a:r>
                        <a:rPr lang="en-US" sz="2000" b="1" dirty="0" smtClean="0">
                          <a:solidFill>
                            <a:srgbClr val="665B47"/>
                          </a:solidFill>
                          <a:effectLst/>
                          <a:latin typeface="+mn-lt"/>
                          <a:ea typeface="Arial MT"/>
                          <a:cs typeface="Arial MT"/>
                        </a:rPr>
                        <a:t>2020/21</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2726835421"/>
                  </a:ext>
                </a:extLst>
              </a:tr>
              <a:tr h="545148">
                <a:tc>
                  <a:txBody>
                    <a:bodyPr/>
                    <a:lstStyle/>
                    <a:p>
                      <a:pPr marL="66675" marR="0">
                        <a:lnSpc>
                          <a:spcPts val="1240"/>
                        </a:lnSpc>
                        <a:spcBef>
                          <a:spcPts val="0"/>
                        </a:spcBef>
                        <a:spcAft>
                          <a:spcPts val="0"/>
                        </a:spcAft>
                      </a:pPr>
                      <a:endParaRPr lang="en-US" sz="2000" i="1" dirty="0" smtClean="0">
                        <a:solidFill>
                          <a:srgbClr val="665B47"/>
                        </a:solidFill>
                        <a:effectLst/>
                        <a:latin typeface="+mn-lt"/>
                        <a:ea typeface="Arial MT"/>
                        <a:cs typeface="Arial MT"/>
                      </a:endParaRPr>
                    </a:p>
                    <a:p>
                      <a:pPr marL="66675" marR="0">
                        <a:lnSpc>
                          <a:spcPts val="1240"/>
                        </a:lnSpc>
                        <a:spcBef>
                          <a:spcPts val="0"/>
                        </a:spcBef>
                        <a:spcAft>
                          <a:spcPts val="0"/>
                        </a:spcAft>
                      </a:pPr>
                      <a:r>
                        <a:rPr lang="en-US" sz="2000" i="1" dirty="0" smtClean="0">
                          <a:solidFill>
                            <a:srgbClr val="665B47"/>
                          </a:solidFill>
                          <a:effectLst/>
                          <a:latin typeface="+mn-lt"/>
                          <a:ea typeface="Arial MT"/>
                          <a:cs typeface="Arial MT"/>
                        </a:rPr>
                        <a:t>%</a:t>
                      </a:r>
                      <a:r>
                        <a:rPr lang="en-US" sz="2000" i="1" spc="-5" dirty="0" smtClean="0">
                          <a:solidFill>
                            <a:srgbClr val="665B47"/>
                          </a:solidFill>
                          <a:effectLst/>
                          <a:latin typeface="+mn-lt"/>
                          <a:ea typeface="Arial MT"/>
                          <a:cs typeface="Arial MT"/>
                        </a:rPr>
                        <a:t> </a:t>
                      </a:r>
                      <a:r>
                        <a:rPr lang="en-US" sz="2000" i="1" dirty="0">
                          <a:solidFill>
                            <a:srgbClr val="665B47"/>
                          </a:solidFill>
                          <a:effectLst/>
                          <a:latin typeface="+mn-lt"/>
                          <a:ea typeface="Arial MT"/>
                          <a:cs typeface="Arial MT"/>
                        </a:rPr>
                        <a:t>of</a:t>
                      </a:r>
                      <a:r>
                        <a:rPr lang="en-US" sz="2000" i="1" spc="-20" dirty="0">
                          <a:solidFill>
                            <a:srgbClr val="665B47"/>
                          </a:solidFill>
                          <a:effectLst/>
                          <a:latin typeface="+mn-lt"/>
                          <a:ea typeface="Arial MT"/>
                          <a:cs typeface="Arial MT"/>
                        </a:rPr>
                        <a:t> </a:t>
                      </a:r>
                      <a:r>
                        <a:rPr lang="en-US" sz="2000" i="1" dirty="0">
                          <a:solidFill>
                            <a:srgbClr val="665B47"/>
                          </a:solidFill>
                          <a:effectLst/>
                          <a:latin typeface="+mn-lt"/>
                          <a:ea typeface="Arial MT"/>
                          <a:cs typeface="Arial MT"/>
                        </a:rPr>
                        <a:t>legal</a:t>
                      </a:r>
                      <a:r>
                        <a:rPr lang="en-US" sz="2000" i="1" spc="-35" dirty="0">
                          <a:solidFill>
                            <a:srgbClr val="665B47"/>
                          </a:solidFill>
                          <a:effectLst/>
                          <a:latin typeface="+mn-lt"/>
                          <a:ea typeface="Arial MT"/>
                          <a:cs typeface="Arial MT"/>
                        </a:rPr>
                        <a:t> </a:t>
                      </a:r>
                      <a:r>
                        <a:rPr lang="en-US" sz="2000" i="1" dirty="0">
                          <a:solidFill>
                            <a:srgbClr val="665B47"/>
                          </a:solidFill>
                          <a:effectLst/>
                          <a:latin typeface="+mn-lt"/>
                          <a:ea typeface="Arial MT"/>
                          <a:cs typeface="Arial MT"/>
                        </a:rPr>
                        <a:t>and</a:t>
                      </a:r>
                      <a:r>
                        <a:rPr lang="en-US" sz="2000" i="1" spc="5" dirty="0">
                          <a:solidFill>
                            <a:srgbClr val="665B47"/>
                          </a:solidFill>
                          <a:effectLst/>
                          <a:latin typeface="+mn-lt"/>
                          <a:ea typeface="Arial MT"/>
                          <a:cs typeface="Arial MT"/>
                        </a:rPr>
                        <a:t> </a:t>
                      </a:r>
                      <a:r>
                        <a:rPr lang="en-US" sz="2000" i="1" dirty="0">
                          <a:solidFill>
                            <a:srgbClr val="665B47"/>
                          </a:solidFill>
                          <a:effectLst/>
                          <a:latin typeface="+mn-lt"/>
                          <a:ea typeface="Arial MT"/>
                          <a:cs typeface="Arial MT"/>
                        </a:rPr>
                        <a:t>procedural</a:t>
                      </a:r>
                      <a:r>
                        <a:rPr lang="en-US" sz="2000" i="1" spc="-35" dirty="0">
                          <a:solidFill>
                            <a:srgbClr val="665B47"/>
                          </a:solidFill>
                          <a:effectLst/>
                          <a:latin typeface="+mn-lt"/>
                          <a:ea typeface="Arial MT"/>
                          <a:cs typeface="Arial MT"/>
                        </a:rPr>
                        <a:t> </a:t>
                      </a:r>
                      <a:r>
                        <a:rPr lang="en-US" sz="2000" i="1" dirty="0">
                          <a:solidFill>
                            <a:srgbClr val="665B47"/>
                          </a:solidFill>
                          <a:effectLst/>
                          <a:latin typeface="+mn-lt"/>
                          <a:ea typeface="Arial MT"/>
                          <a:cs typeface="Arial MT"/>
                        </a:rPr>
                        <a:t>provided</a:t>
                      </a:r>
                      <a:r>
                        <a:rPr lang="en-US" sz="2000" i="1" spc="-15" dirty="0">
                          <a:solidFill>
                            <a:srgbClr val="665B47"/>
                          </a:solidFill>
                          <a:effectLst/>
                          <a:latin typeface="+mn-lt"/>
                          <a:ea typeface="Arial MT"/>
                          <a:cs typeface="Arial MT"/>
                        </a:rPr>
                        <a:t> </a:t>
                      </a:r>
                      <a:r>
                        <a:rPr lang="en-US" sz="2000" i="1" dirty="0" smtClean="0">
                          <a:solidFill>
                            <a:srgbClr val="665B47"/>
                          </a:solidFill>
                          <a:effectLst/>
                          <a:latin typeface="+mn-lt"/>
                          <a:ea typeface="Arial MT"/>
                          <a:cs typeface="Arial MT"/>
                        </a:rPr>
                        <a:t>within 7</a:t>
                      </a:r>
                      <a:r>
                        <a:rPr lang="en-US" sz="2000" i="1" spc="10" dirty="0" smtClean="0">
                          <a:solidFill>
                            <a:srgbClr val="665B47"/>
                          </a:solidFill>
                          <a:effectLst/>
                          <a:latin typeface="+mn-lt"/>
                          <a:ea typeface="Arial MT"/>
                          <a:cs typeface="Arial MT"/>
                        </a:rPr>
                        <a:t> </a:t>
                      </a:r>
                      <a:r>
                        <a:rPr lang="en-US" sz="2000" i="1" dirty="0">
                          <a:solidFill>
                            <a:srgbClr val="665B47"/>
                          </a:solidFill>
                          <a:effectLst/>
                          <a:latin typeface="+mn-lt"/>
                          <a:ea typeface="Arial MT"/>
                          <a:cs typeface="Arial MT"/>
                        </a:rPr>
                        <a:t>days</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0" marR="0">
                        <a:spcBef>
                          <a:spcPts val="0"/>
                        </a:spcBef>
                        <a:spcAft>
                          <a:spcPts val="0"/>
                        </a:spcAft>
                      </a:pPr>
                      <a:r>
                        <a:rPr lang="en-US" sz="2000" b="1" i="1" dirty="0">
                          <a:solidFill>
                            <a:schemeClr val="tx1"/>
                          </a:solidFill>
                          <a:effectLst/>
                          <a:latin typeface="+mn-lt"/>
                          <a:ea typeface="Arial MT"/>
                          <a:cs typeface="Arial MT"/>
                        </a:rPr>
                        <a:t> </a:t>
                      </a:r>
                      <a:endParaRPr lang="en-US" sz="2000" b="1" dirty="0">
                        <a:solidFill>
                          <a:schemeClr val="tx1"/>
                        </a:solidFill>
                        <a:effectLst/>
                        <a:latin typeface="+mn-lt"/>
                        <a:ea typeface="Arial MT"/>
                        <a:cs typeface="Arial MT"/>
                      </a:endParaRPr>
                    </a:p>
                    <a:p>
                      <a:pPr marL="81915" marR="85090" algn="ctr" defTabSz="914400" rtl="0" eaLnBrk="1" latinLnBrk="0" hangingPunct="1">
                        <a:lnSpc>
                          <a:spcPts val="1145"/>
                        </a:lnSpc>
                        <a:spcBef>
                          <a:spcPts val="0"/>
                        </a:spcBef>
                        <a:spcAft>
                          <a:spcPts val="0"/>
                        </a:spcAft>
                      </a:pPr>
                      <a:r>
                        <a:rPr lang="en-US" sz="2000" kern="1200" dirty="0">
                          <a:solidFill>
                            <a:srgbClr val="665B47"/>
                          </a:solidFill>
                          <a:effectLst/>
                          <a:latin typeface="+mn-lt"/>
                          <a:ea typeface="Arial MT"/>
                          <a:cs typeface="Arial MT"/>
                        </a:rPr>
                        <a:t>80%</a:t>
                      </a: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noFill/>
                  </a:tcPr>
                </a:tc>
                <a:tc>
                  <a:txBody>
                    <a:bodyPr/>
                    <a:lstStyle/>
                    <a:p>
                      <a:pPr marL="0" marR="0">
                        <a:spcBef>
                          <a:spcPts val="0"/>
                        </a:spcBef>
                        <a:spcAft>
                          <a:spcPts val="0"/>
                        </a:spcAft>
                      </a:pPr>
                      <a:r>
                        <a:rPr lang="en-US" sz="2000" b="1" i="1" dirty="0">
                          <a:solidFill>
                            <a:schemeClr val="tx1"/>
                          </a:solidFill>
                          <a:effectLst/>
                          <a:latin typeface="+mn-lt"/>
                          <a:ea typeface="Arial MT"/>
                          <a:cs typeface="Arial MT"/>
                        </a:rPr>
                        <a:t> </a:t>
                      </a:r>
                      <a:endParaRPr lang="en-US" sz="2000" b="1" dirty="0">
                        <a:solidFill>
                          <a:schemeClr val="tx1"/>
                        </a:solidFill>
                        <a:effectLst/>
                        <a:latin typeface="+mn-lt"/>
                        <a:ea typeface="Arial MT"/>
                        <a:cs typeface="Arial MT"/>
                      </a:endParaRPr>
                    </a:p>
                    <a:p>
                      <a:pPr marL="81915" marR="85090" algn="ctr" defTabSz="914400" rtl="0" eaLnBrk="1" latinLnBrk="0" hangingPunct="1">
                        <a:lnSpc>
                          <a:spcPts val="1145"/>
                        </a:lnSpc>
                        <a:spcBef>
                          <a:spcPts val="0"/>
                        </a:spcBef>
                        <a:spcAft>
                          <a:spcPts val="0"/>
                        </a:spcAft>
                      </a:pPr>
                      <a:r>
                        <a:rPr lang="en-US" sz="2000" kern="1200" dirty="0">
                          <a:solidFill>
                            <a:srgbClr val="665B47"/>
                          </a:solidFill>
                          <a:effectLst/>
                          <a:latin typeface="+mn-lt"/>
                          <a:ea typeface="Arial MT"/>
                          <a:cs typeface="Arial MT"/>
                        </a:rPr>
                        <a:t>83,33%</a:t>
                      </a: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noFill/>
                  </a:tcPr>
                </a:tc>
                <a:extLst>
                  <a:ext uri="{0D108BD9-81ED-4DB2-BD59-A6C34878D82A}">
                    <a16:rowId xmlns:a16="http://schemas.microsoft.com/office/drawing/2014/main" val="2682219204"/>
                  </a:ext>
                </a:extLst>
              </a:tr>
              <a:tr h="472384">
                <a:tc>
                  <a:txBody>
                    <a:bodyPr/>
                    <a:lstStyle/>
                    <a:p>
                      <a:pPr marL="66675" marR="0">
                        <a:lnSpc>
                          <a:spcPts val="1240"/>
                        </a:lnSpc>
                        <a:spcBef>
                          <a:spcPts val="0"/>
                        </a:spcBef>
                        <a:spcAft>
                          <a:spcPts val="0"/>
                        </a:spcAft>
                      </a:pPr>
                      <a:endParaRPr lang="en-US" sz="2000" i="1" dirty="0" smtClean="0">
                        <a:solidFill>
                          <a:srgbClr val="665B47"/>
                        </a:solidFill>
                        <a:effectLst/>
                        <a:latin typeface="+mn-lt"/>
                        <a:ea typeface="Arial MT"/>
                        <a:cs typeface="Arial MT"/>
                      </a:endParaRPr>
                    </a:p>
                    <a:p>
                      <a:pPr marL="66675" marR="0">
                        <a:lnSpc>
                          <a:spcPts val="1240"/>
                        </a:lnSpc>
                        <a:spcBef>
                          <a:spcPts val="0"/>
                        </a:spcBef>
                        <a:spcAft>
                          <a:spcPts val="0"/>
                        </a:spcAft>
                      </a:pPr>
                      <a:r>
                        <a:rPr lang="en-US" sz="2000" i="1" dirty="0" smtClean="0">
                          <a:solidFill>
                            <a:srgbClr val="665B47"/>
                          </a:solidFill>
                          <a:effectLst/>
                          <a:latin typeface="+mn-lt"/>
                          <a:ea typeface="Arial MT"/>
                          <a:cs typeface="Arial MT"/>
                        </a:rPr>
                        <a:t>%</a:t>
                      </a:r>
                      <a:r>
                        <a:rPr lang="en-US" sz="2000" i="1" spc="-10" dirty="0" smtClean="0">
                          <a:solidFill>
                            <a:srgbClr val="665B47"/>
                          </a:solidFill>
                          <a:effectLst/>
                          <a:latin typeface="+mn-lt"/>
                          <a:ea typeface="Arial MT"/>
                          <a:cs typeface="Arial MT"/>
                        </a:rPr>
                        <a:t> </a:t>
                      </a:r>
                      <a:r>
                        <a:rPr lang="en-US" sz="2000" i="1" dirty="0">
                          <a:solidFill>
                            <a:srgbClr val="665B47"/>
                          </a:solidFill>
                          <a:effectLst/>
                          <a:latin typeface="+mn-lt"/>
                          <a:ea typeface="Arial MT"/>
                          <a:cs typeface="Arial MT"/>
                        </a:rPr>
                        <a:t>of</a:t>
                      </a:r>
                      <a:r>
                        <a:rPr lang="en-US" sz="2000" i="1" spc="-30" dirty="0">
                          <a:solidFill>
                            <a:srgbClr val="665B47"/>
                          </a:solidFill>
                          <a:effectLst/>
                          <a:latin typeface="+mn-lt"/>
                          <a:ea typeface="Arial MT"/>
                          <a:cs typeface="Arial MT"/>
                        </a:rPr>
                        <a:t> </a:t>
                      </a:r>
                      <a:r>
                        <a:rPr lang="en-US" sz="2000" i="1" dirty="0">
                          <a:solidFill>
                            <a:srgbClr val="665B47"/>
                          </a:solidFill>
                          <a:effectLst/>
                          <a:latin typeface="+mn-lt"/>
                          <a:ea typeface="Arial MT"/>
                          <a:cs typeface="Arial MT"/>
                        </a:rPr>
                        <a:t>analysis</a:t>
                      </a:r>
                      <a:r>
                        <a:rPr lang="en-US" sz="2000" i="1" spc="-5" dirty="0">
                          <a:solidFill>
                            <a:srgbClr val="665B47"/>
                          </a:solidFill>
                          <a:effectLst/>
                          <a:latin typeface="+mn-lt"/>
                          <a:ea typeface="Arial MT"/>
                          <a:cs typeface="Arial MT"/>
                        </a:rPr>
                        <a:t> </a:t>
                      </a:r>
                      <a:r>
                        <a:rPr lang="en-US" sz="2000" i="1" dirty="0">
                          <a:solidFill>
                            <a:srgbClr val="665B47"/>
                          </a:solidFill>
                          <a:effectLst/>
                          <a:latin typeface="+mn-lt"/>
                          <a:ea typeface="Arial MT"/>
                          <a:cs typeface="Arial MT"/>
                        </a:rPr>
                        <a:t>reports</a:t>
                      </a:r>
                      <a:r>
                        <a:rPr lang="en-US" sz="2000" i="1" spc="-10" dirty="0">
                          <a:solidFill>
                            <a:srgbClr val="665B47"/>
                          </a:solidFill>
                          <a:effectLst/>
                          <a:latin typeface="+mn-lt"/>
                          <a:ea typeface="Arial MT"/>
                          <a:cs typeface="Arial MT"/>
                        </a:rPr>
                        <a:t> </a:t>
                      </a:r>
                      <a:r>
                        <a:rPr lang="en-US" sz="2000" i="1" dirty="0">
                          <a:solidFill>
                            <a:srgbClr val="665B47"/>
                          </a:solidFill>
                          <a:effectLst/>
                          <a:latin typeface="+mn-lt"/>
                          <a:ea typeface="Arial MT"/>
                          <a:cs typeface="Arial MT"/>
                        </a:rPr>
                        <a:t>provided</a:t>
                      </a:r>
                      <a:r>
                        <a:rPr lang="en-US" sz="2000" i="1" spc="-20" dirty="0">
                          <a:solidFill>
                            <a:srgbClr val="665B47"/>
                          </a:solidFill>
                          <a:effectLst/>
                          <a:latin typeface="+mn-lt"/>
                          <a:ea typeface="Arial MT"/>
                          <a:cs typeface="Arial MT"/>
                        </a:rPr>
                        <a:t> </a:t>
                      </a:r>
                      <a:r>
                        <a:rPr lang="en-US" sz="2000" i="1" dirty="0" smtClean="0">
                          <a:solidFill>
                            <a:srgbClr val="665B47"/>
                          </a:solidFill>
                          <a:effectLst/>
                          <a:latin typeface="+mn-lt"/>
                          <a:ea typeface="Arial MT"/>
                          <a:cs typeface="Arial MT"/>
                        </a:rPr>
                        <a:t>within agreed</a:t>
                      </a:r>
                      <a:r>
                        <a:rPr lang="en-US" sz="2000" i="1" spc="-25" dirty="0" smtClean="0">
                          <a:solidFill>
                            <a:srgbClr val="665B47"/>
                          </a:solidFill>
                          <a:effectLst/>
                          <a:latin typeface="+mn-lt"/>
                          <a:ea typeface="Arial MT"/>
                          <a:cs typeface="Arial MT"/>
                        </a:rPr>
                        <a:t> </a:t>
                      </a:r>
                      <a:r>
                        <a:rPr lang="en-US" sz="2000" i="1" dirty="0">
                          <a:solidFill>
                            <a:srgbClr val="665B47"/>
                          </a:solidFill>
                          <a:effectLst/>
                          <a:latin typeface="+mn-lt"/>
                          <a:ea typeface="Arial MT"/>
                          <a:cs typeface="Arial MT"/>
                        </a:rPr>
                        <a:t>timeframes</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81915" marR="85090" algn="ctr">
                        <a:lnSpc>
                          <a:spcPts val="1145"/>
                        </a:lnSpc>
                        <a:spcBef>
                          <a:spcPts val="0"/>
                        </a:spcBef>
                        <a:spcAft>
                          <a:spcPts val="0"/>
                        </a:spcAft>
                      </a:pPr>
                      <a:endParaRPr lang="en-US" sz="2000" dirty="0" smtClean="0">
                        <a:solidFill>
                          <a:srgbClr val="665B47"/>
                        </a:solidFill>
                        <a:effectLst/>
                        <a:latin typeface="+mn-lt"/>
                        <a:ea typeface="Arial MT"/>
                        <a:cs typeface="Arial MT"/>
                      </a:endParaRPr>
                    </a:p>
                    <a:p>
                      <a:pPr marL="81915" marR="85090" algn="ctr">
                        <a:lnSpc>
                          <a:spcPts val="1145"/>
                        </a:lnSpc>
                        <a:spcBef>
                          <a:spcPts val="0"/>
                        </a:spcBef>
                        <a:spcAft>
                          <a:spcPts val="0"/>
                        </a:spcAft>
                      </a:pPr>
                      <a:r>
                        <a:rPr lang="en-US" sz="2000" dirty="0" smtClean="0">
                          <a:solidFill>
                            <a:srgbClr val="665B47"/>
                          </a:solidFill>
                          <a:effectLst/>
                          <a:latin typeface="+mn-lt"/>
                          <a:ea typeface="Arial MT"/>
                          <a:cs typeface="Arial MT"/>
                        </a:rPr>
                        <a:t>100</a:t>
                      </a:r>
                      <a:r>
                        <a:rPr lang="en-US" sz="2000" dirty="0">
                          <a:solidFill>
                            <a:srgbClr val="665B47"/>
                          </a:solidFill>
                          <a:effectLst/>
                          <a:latin typeface="+mn-lt"/>
                          <a:ea typeface="Arial MT"/>
                          <a:cs typeface="Arial MT"/>
                        </a:rPr>
                        <a:t>%</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0165" marR="50800" algn="ctr">
                        <a:lnSpc>
                          <a:spcPts val="1145"/>
                        </a:lnSpc>
                        <a:spcBef>
                          <a:spcPts val="0"/>
                        </a:spcBef>
                        <a:spcAft>
                          <a:spcPts val="0"/>
                        </a:spcAft>
                      </a:pPr>
                      <a:endParaRPr lang="en-US" sz="2000" dirty="0" smtClean="0">
                        <a:solidFill>
                          <a:srgbClr val="665B47"/>
                        </a:solidFill>
                        <a:effectLst/>
                        <a:latin typeface="+mn-lt"/>
                        <a:ea typeface="Arial MT"/>
                        <a:cs typeface="Arial MT"/>
                      </a:endParaRPr>
                    </a:p>
                    <a:p>
                      <a:pPr marL="50165" marR="50800" algn="ctr">
                        <a:lnSpc>
                          <a:spcPts val="1145"/>
                        </a:lnSpc>
                        <a:spcBef>
                          <a:spcPts val="0"/>
                        </a:spcBef>
                        <a:spcAft>
                          <a:spcPts val="0"/>
                        </a:spcAft>
                      </a:pPr>
                      <a:r>
                        <a:rPr lang="en-US" sz="2000" dirty="0" smtClean="0">
                          <a:solidFill>
                            <a:srgbClr val="665B47"/>
                          </a:solidFill>
                          <a:effectLst/>
                          <a:latin typeface="+mn-lt"/>
                          <a:ea typeface="Arial MT"/>
                          <a:cs typeface="Arial MT"/>
                        </a:rPr>
                        <a:t>100</a:t>
                      </a:r>
                      <a:r>
                        <a:rPr lang="en-US" sz="2000" dirty="0">
                          <a:solidFill>
                            <a:srgbClr val="665B47"/>
                          </a:solidFill>
                          <a:effectLst/>
                          <a:latin typeface="+mn-lt"/>
                          <a:ea typeface="Arial MT"/>
                          <a:cs typeface="Arial MT"/>
                        </a:rPr>
                        <a:t>%</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3608250170"/>
                  </a:ext>
                </a:extLst>
              </a:tr>
            </a:tbl>
          </a:graphicData>
        </a:graphic>
      </p:graphicFrame>
    </p:spTree>
    <p:extLst>
      <p:ext uri="{BB962C8B-B14F-4D97-AF65-F5344CB8AC3E}">
        <p14:creationId xmlns:p14="http://schemas.microsoft.com/office/powerpoint/2010/main" val="1329249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1: Strategic Leadership &amp; Governance</a:t>
            </a: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15</a:t>
            </a:fld>
            <a:endParaRPr lang="en-US"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279964904"/>
              </p:ext>
            </p:extLst>
          </p:nvPr>
        </p:nvGraphicFramePr>
        <p:xfrm>
          <a:off x="274320" y="1136467"/>
          <a:ext cx="9196257" cy="3579223"/>
        </p:xfrm>
        <a:graphic>
          <a:graphicData uri="http://schemas.openxmlformats.org/drawingml/2006/table">
            <a:tbl>
              <a:tblPr firstRow="1" firstCol="1" lastRow="1" lastCol="1" bandRow="1" bandCol="1"/>
              <a:tblGrid>
                <a:gridCol w="1569900">
                  <a:extLst>
                    <a:ext uri="{9D8B030D-6E8A-4147-A177-3AD203B41FA5}">
                      <a16:colId xmlns:a16="http://schemas.microsoft.com/office/drawing/2014/main" val="1141784171"/>
                    </a:ext>
                  </a:extLst>
                </a:gridCol>
                <a:gridCol w="1138330">
                  <a:extLst>
                    <a:ext uri="{9D8B030D-6E8A-4147-A177-3AD203B41FA5}">
                      <a16:colId xmlns:a16="http://schemas.microsoft.com/office/drawing/2014/main" val="1079567108"/>
                    </a:ext>
                  </a:extLst>
                </a:gridCol>
                <a:gridCol w="1184501">
                  <a:extLst>
                    <a:ext uri="{9D8B030D-6E8A-4147-A177-3AD203B41FA5}">
                      <a16:colId xmlns:a16="http://schemas.microsoft.com/office/drawing/2014/main" val="3418086573"/>
                    </a:ext>
                  </a:extLst>
                </a:gridCol>
                <a:gridCol w="1201783">
                  <a:extLst>
                    <a:ext uri="{9D8B030D-6E8A-4147-A177-3AD203B41FA5}">
                      <a16:colId xmlns:a16="http://schemas.microsoft.com/office/drawing/2014/main" val="4246596492"/>
                    </a:ext>
                  </a:extLst>
                </a:gridCol>
                <a:gridCol w="862149">
                  <a:extLst>
                    <a:ext uri="{9D8B030D-6E8A-4147-A177-3AD203B41FA5}">
                      <a16:colId xmlns:a16="http://schemas.microsoft.com/office/drawing/2014/main" val="567411046"/>
                    </a:ext>
                  </a:extLst>
                </a:gridCol>
                <a:gridCol w="1058091">
                  <a:extLst>
                    <a:ext uri="{9D8B030D-6E8A-4147-A177-3AD203B41FA5}">
                      <a16:colId xmlns:a16="http://schemas.microsoft.com/office/drawing/2014/main" val="1530495095"/>
                    </a:ext>
                  </a:extLst>
                </a:gridCol>
                <a:gridCol w="2181503">
                  <a:extLst>
                    <a:ext uri="{9D8B030D-6E8A-4147-A177-3AD203B41FA5}">
                      <a16:colId xmlns:a16="http://schemas.microsoft.com/office/drawing/2014/main" val="2630928115"/>
                    </a:ext>
                  </a:extLst>
                </a:gridCol>
              </a:tblGrid>
              <a:tr h="1110793">
                <a:tc>
                  <a:txBody>
                    <a:bodyPr/>
                    <a:lstStyle/>
                    <a:p>
                      <a:pPr marL="66675" marR="264795">
                        <a:lnSpc>
                          <a:spcPct val="150000"/>
                        </a:lnSpc>
                        <a:spcBef>
                          <a:spcPts val="0"/>
                        </a:spcBef>
                        <a:spcAft>
                          <a:spcPts val="0"/>
                        </a:spcAft>
                      </a:pPr>
                      <a:r>
                        <a:rPr lang="en-US" sz="1400" b="1" dirty="0">
                          <a:solidFill>
                            <a:srgbClr val="FFFFFF"/>
                          </a:solidFill>
                          <a:effectLst/>
                          <a:latin typeface="+mn-lt"/>
                          <a:ea typeface="Arial MT"/>
                          <a:cs typeface="Arial MT"/>
                        </a:rPr>
                        <a:t>Parliamentary</a:t>
                      </a:r>
                      <a:r>
                        <a:rPr lang="en-US" sz="1400" b="1" spc="-29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Service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93980"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3980" marR="0">
                        <a:lnSpc>
                          <a:spcPts val="1240"/>
                        </a:lnSpc>
                        <a:spcBef>
                          <a:spcPts val="0"/>
                        </a:spcBef>
                        <a:spcAft>
                          <a:spcPts val="0"/>
                        </a:spcAft>
                      </a:pPr>
                      <a:r>
                        <a:rPr lang="en-US" sz="1400" b="1" dirty="0" smtClean="0">
                          <a:solidFill>
                            <a:srgbClr val="FFFFFF"/>
                          </a:solidFill>
                          <a:effectLst/>
                          <a:latin typeface="+mn-lt"/>
                          <a:ea typeface="Arial MT"/>
                          <a:cs typeface="Arial MT"/>
                        </a:rPr>
                        <a:t>Indicator</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850" marR="207010">
                        <a:lnSpc>
                          <a:spcPct val="150000"/>
                        </a:lnSpc>
                        <a:spcBef>
                          <a:spcPts val="0"/>
                        </a:spcBef>
                        <a:spcAft>
                          <a:spcPts val="0"/>
                        </a:spcAft>
                      </a:pPr>
                      <a:r>
                        <a:rPr lang="en-US" sz="1400" b="1" spc="-5" dirty="0" smtClean="0">
                          <a:solidFill>
                            <a:srgbClr val="FFFFFF"/>
                          </a:solidFill>
                          <a:effectLst/>
                          <a:latin typeface="+mn-lt"/>
                          <a:ea typeface="Arial MT"/>
                          <a:cs typeface="Arial MT"/>
                        </a:rPr>
                        <a:t>Annual </a:t>
                      </a:r>
                      <a:r>
                        <a:rPr lang="en-US" sz="1400" b="1" spc="-29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Target 2020/21</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675" marR="101600">
                        <a:lnSpc>
                          <a:spcPct val="150000"/>
                        </a:lnSpc>
                        <a:spcBef>
                          <a:spcPts val="0"/>
                        </a:spcBef>
                        <a:spcAft>
                          <a:spcPts val="0"/>
                        </a:spcAft>
                      </a:pPr>
                      <a:r>
                        <a:rPr lang="en-US" sz="1400" b="1" dirty="0" smtClean="0">
                          <a:solidFill>
                            <a:srgbClr val="FFFFFF"/>
                          </a:solidFill>
                          <a:effectLst/>
                          <a:latin typeface="+mn-lt"/>
                          <a:ea typeface="Arial MT"/>
                          <a:cs typeface="Arial MT"/>
                        </a:rPr>
                        <a:t>Actual performance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69215" marR="0">
                        <a:lnSpc>
                          <a:spcPts val="1240"/>
                        </a:lnSpc>
                        <a:spcBef>
                          <a:spcPts val="0"/>
                        </a:spcBef>
                        <a:spcAft>
                          <a:spcPts val="0"/>
                        </a:spcAft>
                      </a:pPr>
                      <a:r>
                        <a:rPr lang="en-US" sz="1400" b="1" dirty="0" smtClean="0">
                          <a:solidFill>
                            <a:srgbClr val="FFFFFF"/>
                          </a:solidFill>
                          <a:effectLst/>
                          <a:latin typeface="+mn-lt"/>
                          <a:ea typeface="Arial MT"/>
                          <a:cs typeface="Arial MT"/>
                        </a:rPr>
                        <a:t>Variance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gn="l" defTabSz="914400" rtl="0" eaLnBrk="1" latinLnBrk="0" hangingPunct="1">
                        <a:lnSpc>
                          <a:spcPts val="1240"/>
                        </a:lnSpc>
                        <a:spcBef>
                          <a:spcPts val="0"/>
                        </a:spcBef>
                        <a:spcAft>
                          <a:spcPts val="0"/>
                        </a:spcAft>
                      </a:pPr>
                      <a:endParaRPr lang="en-ZA" sz="1400" b="1" kern="1200" dirty="0" smtClean="0">
                        <a:solidFill>
                          <a:srgbClr val="FFFFFF"/>
                        </a:solidFill>
                        <a:effectLst/>
                        <a:latin typeface="+mn-lt"/>
                        <a:ea typeface="Arial MT"/>
                        <a:cs typeface="Arial MT"/>
                      </a:endParaRPr>
                    </a:p>
                    <a:p>
                      <a:pPr marL="69215" marR="0" algn="l" defTabSz="914400" rtl="0" eaLnBrk="1" latinLnBrk="0" hangingPunct="1">
                        <a:lnSpc>
                          <a:spcPts val="1240"/>
                        </a:lnSpc>
                        <a:spcBef>
                          <a:spcPts val="0"/>
                        </a:spcBef>
                        <a:spcAft>
                          <a:spcPts val="0"/>
                        </a:spcAft>
                      </a:pPr>
                      <a:r>
                        <a:rPr lang="en-ZA" sz="1400" b="1" kern="1200" dirty="0" smtClean="0">
                          <a:solidFill>
                            <a:srgbClr val="FFFFFF"/>
                          </a:solidFill>
                          <a:effectLst/>
                          <a:latin typeface="+mn-lt"/>
                          <a:ea typeface="Arial MT"/>
                          <a:cs typeface="Arial MT"/>
                        </a:rPr>
                        <a:t>Status</a:t>
                      </a:r>
                      <a:endParaRPr lang="en-US" sz="1400" b="1" kern="1200" dirty="0">
                        <a:solidFill>
                          <a:srgbClr val="FFFFFF"/>
                        </a:solidFill>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040" marR="431165">
                        <a:lnSpc>
                          <a:spcPct val="150000"/>
                        </a:lnSpc>
                        <a:spcBef>
                          <a:spcPts val="0"/>
                        </a:spcBef>
                        <a:spcAft>
                          <a:spcPts val="0"/>
                        </a:spcAft>
                      </a:pPr>
                      <a:r>
                        <a:rPr lang="en-US" sz="1400" b="1" dirty="0">
                          <a:solidFill>
                            <a:srgbClr val="FFFFFF"/>
                          </a:solidFill>
                          <a:effectLst/>
                          <a:latin typeface="+mn-lt"/>
                          <a:ea typeface="Arial MT"/>
                          <a:cs typeface="Arial MT"/>
                        </a:rPr>
                        <a:t>Reasons for</a:t>
                      </a:r>
                      <a:r>
                        <a:rPr lang="en-US" sz="1400" b="1" spc="-300"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variance</a:t>
                      </a:r>
                      <a:r>
                        <a:rPr lang="en-US" sz="1400" b="1" spc="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&amp; mitigation</a:t>
                      </a:r>
                      <a:r>
                        <a:rPr lang="en-US" sz="1400" b="1" spc="-2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factors</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extLst>
                  <a:ext uri="{0D108BD9-81ED-4DB2-BD59-A6C34878D82A}">
                    <a16:rowId xmlns:a16="http://schemas.microsoft.com/office/drawing/2014/main" val="466675171"/>
                  </a:ext>
                </a:extLst>
              </a:tr>
              <a:tr h="2468430">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effectLst/>
                          <a:latin typeface="+mn-lt"/>
                          <a:ea typeface="Arial MT"/>
                          <a:cs typeface="Arial MT"/>
                        </a:rPr>
                        <a:t>Procedural</a:t>
                      </a:r>
                      <a:r>
                        <a:rPr lang="en-US" sz="1400" b="1" spc="-1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and legal</a:t>
                      </a:r>
                      <a:r>
                        <a:rPr lang="en-US" sz="1400" b="1" spc="-1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to</a:t>
                      </a:r>
                      <a:r>
                        <a:rPr lang="en-US" sz="1400" b="1" spc="-10"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support Parliament</a:t>
                      </a:r>
                      <a:r>
                        <a:rPr lang="en-US" sz="1400" b="1" spc="-20"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on ISDs related matters.</a:t>
                      </a:r>
                      <a:endParaRPr lang="en-US" sz="1400" dirty="0" smtClean="0">
                        <a:effectLst/>
                        <a:latin typeface="+mn-lt"/>
                        <a:ea typeface="Arial MT"/>
                        <a:cs typeface="Arial MT"/>
                      </a:endParaRPr>
                    </a:p>
                    <a:p>
                      <a:pPr marL="66675" marR="0" indent="0" algn="l" defTabSz="914400" rtl="0" eaLnBrk="1" fontAlgn="auto" latinLnBrk="0" hangingPunct="1">
                        <a:lnSpc>
                          <a:spcPts val="1125"/>
                        </a:lnSpc>
                        <a:spcBef>
                          <a:spcPts val="0"/>
                        </a:spcBef>
                        <a:spcAft>
                          <a:spcPts val="0"/>
                        </a:spcAft>
                        <a:buClrTx/>
                        <a:buSzTx/>
                        <a:buFontTx/>
                        <a:buNone/>
                        <a:tabLst/>
                        <a:defRPr/>
                      </a:pPr>
                      <a:endParaRPr lang="en-US" sz="1400" dirty="0" smtClean="0">
                        <a:effectLst/>
                        <a:latin typeface="+mn-lt"/>
                        <a:ea typeface="Arial MT"/>
                        <a:cs typeface="Arial MT"/>
                      </a:endParaRPr>
                    </a:p>
                    <a:p>
                      <a:pPr marL="66675" marR="0" indent="0" algn="l" defTabSz="914400" rtl="0" eaLnBrk="1" fontAlgn="auto" latinLnBrk="0" hangingPunct="1">
                        <a:lnSpc>
                          <a:spcPts val="1125"/>
                        </a:lnSpc>
                        <a:spcBef>
                          <a:spcPts val="0"/>
                        </a:spcBef>
                        <a:spcAft>
                          <a:spcPts val="0"/>
                        </a:spcAft>
                        <a:buClrTx/>
                        <a:buSzTx/>
                        <a:buFontTx/>
                        <a:buNone/>
                        <a:tabLst/>
                        <a:defRPr/>
                      </a:pPr>
                      <a:endParaRPr lang="en-US" sz="1400" dirty="0" smtClean="0">
                        <a:effectLst/>
                        <a:latin typeface="+mn-lt"/>
                        <a:ea typeface="Arial MT"/>
                        <a:cs typeface="Arial MT"/>
                      </a:endParaRPr>
                    </a:p>
                    <a:p>
                      <a:pPr marL="66675" marR="0" indent="0" algn="l" defTabSz="914400" rtl="0" eaLnBrk="1" fontAlgn="auto" latinLnBrk="0" hangingPunct="1">
                        <a:lnSpc>
                          <a:spcPts val="1125"/>
                        </a:lnSpc>
                        <a:spcBef>
                          <a:spcPts val="0"/>
                        </a:spcBef>
                        <a:spcAft>
                          <a:spcPts val="0"/>
                        </a:spcAft>
                        <a:buClrTx/>
                        <a:buSzTx/>
                        <a:buFontTx/>
                        <a:buNone/>
                        <a:tabLst/>
                        <a:defRPr/>
                      </a:pPr>
                      <a:endParaRPr lang="en-US" sz="1400" dirty="0" smtClean="0">
                        <a:effectLst/>
                        <a:latin typeface="+mn-lt"/>
                        <a:ea typeface="Arial MT"/>
                        <a:cs typeface="Arial MT"/>
                      </a:endParaRPr>
                    </a:p>
                    <a:p>
                      <a:pPr marL="66675" marR="0">
                        <a:lnSpc>
                          <a:spcPts val="1125"/>
                        </a:lnSpc>
                        <a:spcBef>
                          <a:spcPts val="0"/>
                        </a:spcBef>
                        <a:spcAft>
                          <a:spcPts val="0"/>
                        </a:spcAft>
                      </a:pPr>
                      <a:endParaRPr lang="en-US" sz="1400" dirty="0">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US" sz="1400" dirty="0">
                          <a:effectLst/>
                          <a:latin typeface="+mn-lt"/>
                          <a:ea typeface="Arial MT"/>
                          <a:cs typeface="Arial MT"/>
                        </a:rPr>
                        <a:t>%</a:t>
                      </a:r>
                      <a:r>
                        <a:rPr lang="en-US" sz="1400" spc="-10" dirty="0">
                          <a:effectLst/>
                          <a:latin typeface="+mn-lt"/>
                          <a:ea typeface="Arial MT"/>
                          <a:cs typeface="Arial MT"/>
                        </a:rPr>
                        <a:t> </a:t>
                      </a:r>
                      <a:r>
                        <a:rPr lang="en-US" sz="1400" dirty="0">
                          <a:effectLst/>
                          <a:latin typeface="+mn-lt"/>
                          <a:ea typeface="Arial MT"/>
                          <a:cs typeface="Arial MT"/>
                        </a:rPr>
                        <a:t>of</a:t>
                      </a:r>
                      <a:r>
                        <a:rPr lang="en-US" sz="1400" spc="10" dirty="0">
                          <a:effectLst/>
                          <a:latin typeface="+mn-lt"/>
                          <a:ea typeface="Arial MT"/>
                          <a:cs typeface="Arial MT"/>
                        </a:rPr>
                        <a:t> </a:t>
                      </a:r>
                      <a:r>
                        <a:rPr lang="en-US" sz="1400" dirty="0">
                          <a:effectLst/>
                          <a:latin typeface="+mn-lt"/>
                          <a:ea typeface="Arial MT"/>
                          <a:cs typeface="Arial MT"/>
                        </a:rPr>
                        <a:t>legal</a:t>
                      </a:r>
                      <a:r>
                        <a:rPr lang="en-US" sz="1400" spc="15" dirty="0">
                          <a:effectLst/>
                          <a:latin typeface="+mn-lt"/>
                          <a:ea typeface="Arial MT"/>
                          <a:cs typeface="Arial MT"/>
                        </a:rPr>
                        <a:t> </a:t>
                      </a:r>
                      <a:r>
                        <a:rPr lang="en-US" sz="1400" dirty="0" smtClean="0">
                          <a:effectLst/>
                          <a:latin typeface="+mn-lt"/>
                          <a:ea typeface="Arial MT"/>
                          <a:cs typeface="Arial MT"/>
                        </a:rPr>
                        <a:t>and procedural provided within 7 days</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US" sz="1400">
                          <a:effectLst/>
                          <a:latin typeface="+mn-lt"/>
                          <a:ea typeface="Arial MT"/>
                          <a:cs typeface="Arial MT"/>
                        </a:rPr>
                        <a:t>90%</a:t>
                      </a: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US" sz="1400" dirty="0">
                          <a:effectLst/>
                          <a:latin typeface="+mn-lt"/>
                          <a:ea typeface="Arial MT"/>
                          <a:cs typeface="Arial MT"/>
                        </a:rPr>
                        <a:t>83,33%</a:t>
                      </a:r>
                      <a:r>
                        <a:rPr lang="en-US" sz="1400" spc="-15" dirty="0">
                          <a:effectLst/>
                          <a:latin typeface="+mn-lt"/>
                          <a:ea typeface="Arial MT"/>
                          <a:cs typeface="Arial MT"/>
                        </a:rPr>
                        <a:t> </a:t>
                      </a:r>
                      <a:endParaRPr lang="en-US" sz="1400" spc="-15" dirty="0" smtClean="0">
                        <a:effectLst/>
                        <a:latin typeface="+mn-lt"/>
                        <a:ea typeface="Arial MT"/>
                        <a:cs typeface="Arial MT"/>
                      </a:endParaRPr>
                    </a:p>
                    <a:p>
                      <a:pPr marL="66675" marR="0">
                        <a:spcBef>
                          <a:spcPts val="0"/>
                        </a:spcBef>
                        <a:spcAft>
                          <a:spcPts val="0"/>
                        </a:spcAft>
                      </a:pPr>
                      <a:r>
                        <a:rPr lang="en-US" sz="1400" dirty="0" smtClean="0">
                          <a:effectLst/>
                          <a:latin typeface="+mn-lt"/>
                          <a:ea typeface="Arial MT"/>
                          <a:cs typeface="Arial MT"/>
                        </a:rPr>
                        <a:t>(</a:t>
                      </a:r>
                      <a:r>
                        <a:rPr lang="en-US" sz="1400" dirty="0">
                          <a:effectLst/>
                          <a:latin typeface="+mn-lt"/>
                          <a:ea typeface="Arial MT"/>
                          <a:cs typeface="Arial MT"/>
                        </a:rPr>
                        <a:t>65</a:t>
                      </a:r>
                      <a:r>
                        <a:rPr lang="en-US" sz="1400" spc="-10" dirty="0">
                          <a:effectLst/>
                          <a:latin typeface="+mn-lt"/>
                          <a:ea typeface="Arial MT"/>
                          <a:cs typeface="Arial MT"/>
                        </a:rPr>
                        <a:t> </a:t>
                      </a:r>
                      <a:r>
                        <a:rPr lang="en-US" sz="1400" dirty="0" smtClean="0">
                          <a:effectLst/>
                          <a:latin typeface="+mn-lt"/>
                          <a:ea typeface="Arial MT"/>
                          <a:cs typeface="Arial MT"/>
                        </a:rPr>
                        <a:t>of 78)</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US" sz="1400">
                          <a:effectLst/>
                          <a:latin typeface="+mn-lt"/>
                          <a:ea typeface="Arial MT"/>
                          <a:cs typeface="Arial MT"/>
                        </a:rPr>
                        <a:t>-6,67%</a:t>
                      </a: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Arial MT"/>
                          <a:cs typeface="Arial MT"/>
                        </a:rPr>
                        <a:t>All</a:t>
                      </a:r>
                      <a:r>
                        <a:rPr lang="en-US" sz="1400" spc="10" dirty="0">
                          <a:effectLst/>
                          <a:latin typeface="+mn-lt"/>
                          <a:ea typeface="Arial MT"/>
                          <a:cs typeface="Arial MT"/>
                        </a:rPr>
                        <a:t> </a:t>
                      </a:r>
                      <a:r>
                        <a:rPr lang="en-US" sz="1400" dirty="0">
                          <a:effectLst/>
                          <a:latin typeface="+mn-lt"/>
                          <a:ea typeface="Arial MT"/>
                          <a:cs typeface="Arial MT"/>
                        </a:rPr>
                        <a:t>reports</a:t>
                      </a:r>
                      <a:r>
                        <a:rPr lang="en-US" sz="1400" spc="-25" dirty="0">
                          <a:effectLst/>
                          <a:latin typeface="+mn-lt"/>
                          <a:ea typeface="Arial MT"/>
                          <a:cs typeface="Arial MT"/>
                        </a:rPr>
                        <a:t> </a:t>
                      </a:r>
                      <a:r>
                        <a:rPr lang="en-US" sz="1400" dirty="0" smtClean="0">
                          <a:effectLst/>
                          <a:latin typeface="+mn-lt"/>
                          <a:ea typeface="Arial MT"/>
                          <a:cs typeface="Arial MT"/>
                        </a:rPr>
                        <a:t>were produced, however 18</a:t>
                      </a:r>
                      <a:r>
                        <a:rPr lang="en-US" sz="1400" spc="-15" dirty="0" smtClean="0">
                          <a:effectLst/>
                          <a:latin typeface="+mn-lt"/>
                          <a:ea typeface="Arial MT"/>
                          <a:cs typeface="Arial MT"/>
                        </a:rPr>
                        <a:t> </a:t>
                      </a:r>
                      <a:r>
                        <a:rPr lang="en-US" sz="1400" dirty="0" smtClean="0">
                          <a:effectLst/>
                          <a:latin typeface="+mn-lt"/>
                          <a:ea typeface="Arial MT"/>
                          <a:cs typeface="Arial MT"/>
                        </a:rPr>
                        <a:t>were</a:t>
                      </a:r>
                      <a:r>
                        <a:rPr lang="en-US" sz="1400" spc="-10" dirty="0" smtClean="0">
                          <a:effectLst/>
                          <a:latin typeface="+mn-lt"/>
                          <a:ea typeface="Arial MT"/>
                          <a:cs typeface="Arial MT"/>
                        </a:rPr>
                        <a:t> </a:t>
                      </a:r>
                      <a:r>
                        <a:rPr lang="en-US" sz="1400" dirty="0" smtClean="0">
                          <a:effectLst/>
                          <a:latin typeface="+mn-lt"/>
                          <a:ea typeface="Arial MT"/>
                          <a:cs typeface="Arial MT"/>
                        </a:rPr>
                        <a:t>not done</a:t>
                      </a:r>
                    </a:p>
                    <a:p>
                      <a:pPr marL="6604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Arial MT"/>
                          <a:cs typeface="Arial MT"/>
                        </a:rPr>
                        <a:t>within the</a:t>
                      </a:r>
                      <a:r>
                        <a:rPr lang="en-US" sz="1400" spc="5" dirty="0" smtClean="0">
                          <a:effectLst/>
                          <a:latin typeface="+mn-lt"/>
                          <a:ea typeface="Arial MT"/>
                          <a:cs typeface="Arial MT"/>
                        </a:rPr>
                        <a:t> </a:t>
                      </a:r>
                      <a:r>
                        <a:rPr lang="en-US" sz="1400" dirty="0" smtClean="0">
                          <a:effectLst/>
                          <a:latin typeface="+mn-lt"/>
                          <a:ea typeface="Arial MT"/>
                          <a:cs typeface="Arial MT"/>
                        </a:rPr>
                        <a:t>7-day timeframe due</a:t>
                      </a:r>
                      <a:r>
                        <a:rPr lang="en-US" sz="1400" spc="-20" dirty="0" smtClean="0">
                          <a:effectLst/>
                          <a:latin typeface="+mn-lt"/>
                          <a:ea typeface="Arial MT"/>
                          <a:cs typeface="Arial MT"/>
                        </a:rPr>
                        <a:t> </a:t>
                      </a:r>
                      <a:r>
                        <a:rPr lang="en-US" sz="1400" dirty="0" smtClean="0">
                          <a:effectLst/>
                          <a:latin typeface="+mn-lt"/>
                          <a:ea typeface="Arial MT"/>
                          <a:cs typeface="Arial MT"/>
                        </a:rPr>
                        <a:t>to</a:t>
                      </a:r>
                      <a:r>
                        <a:rPr lang="en-US" sz="1400" spc="5" dirty="0" smtClean="0">
                          <a:effectLst/>
                          <a:latin typeface="+mn-lt"/>
                          <a:ea typeface="Arial MT"/>
                          <a:cs typeface="Arial MT"/>
                        </a:rPr>
                        <a:t> </a:t>
                      </a:r>
                      <a:r>
                        <a:rPr lang="en-US" sz="1400" dirty="0" smtClean="0">
                          <a:effectLst/>
                          <a:latin typeface="+mn-lt"/>
                          <a:ea typeface="Arial MT"/>
                          <a:cs typeface="Arial MT"/>
                        </a:rPr>
                        <a:t>the fact</a:t>
                      </a:r>
                      <a:r>
                        <a:rPr lang="en-US" sz="1400" spc="-15" dirty="0" smtClean="0">
                          <a:effectLst/>
                          <a:latin typeface="+mn-lt"/>
                          <a:ea typeface="Arial MT"/>
                          <a:cs typeface="Arial MT"/>
                        </a:rPr>
                        <a:t> </a:t>
                      </a:r>
                      <a:r>
                        <a:rPr lang="en-US" sz="1400" dirty="0" smtClean="0">
                          <a:effectLst/>
                          <a:latin typeface="+mn-lt"/>
                          <a:ea typeface="Arial MT"/>
                          <a:cs typeface="Arial MT"/>
                        </a:rPr>
                        <a:t>that</a:t>
                      </a:r>
                      <a:r>
                        <a:rPr lang="en-US" sz="1400" spc="-15" dirty="0" smtClean="0">
                          <a:effectLst/>
                          <a:latin typeface="+mn-lt"/>
                          <a:ea typeface="Arial MT"/>
                          <a:cs typeface="Arial MT"/>
                        </a:rPr>
                        <a:t> </a:t>
                      </a:r>
                      <a:r>
                        <a:rPr lang="en-US" sz="1400" dirty="0" smtClean="0">
                          <a:effectLst/>
                          <a:latin typeface="+mn-lt"/>
                          <a:ea typeface="Arial MT"/>
                          <a:cs typeface="Arial MT"/>
                        </a:rPr>
                        <a:t>there</a:t>
                      </a:r>
                      <a:r>
                        <a:rPr lang="en-US" sz="1400" spc="-5" dirty="0" smtClean="0">
                          <a:effectLst/>
                          <a:latin typeface="+mn-lt"/>
                          <a:ea typeface="Arial MT"/>
                          <a:cs typeface="Arial MT"/>
                        </a:rPr>
                        <a:t> </a:t>
                      </a:r>
                      <a:r>
                        <a:rPr lang="en-US" sz="1400" dirty="0" smtClean="0">
                          <a:effectLst/>
                          <a:latin typeface="+mn-lt"/>
                          <a:ea typeface="Arial MT"/>
                          <a:cs typeface="Arial MT"/>
                        </a:rPr>
                        <a:t>was</a:t>
                      </a:r>
                      <a:r>
                        <a:rPr lang="en-US" sz="1400" spc="-10" dirty="0" smtClean="0">
                          <a:effectLst/>
                          <a:latin typeface="+mn-lt"/>
                          <a:ea typeface="Arial MT"/>
                          <a:cs typeface="Arial MT"/>
                        </a:rPr>
                        <a:t> </a:t>
                      </a:r>
                      <a:r>
                        <a:rPr lang="en-US" sz="1400" dirty="0" smtClean="0">
                          <a:effectLst/>
                          <a:latin typeface="+mn-lt"/>
                          <a:ea typeface="Arial MT"/>
                          <a:cs typeface="Arial MT"/>
                        </a:rPr>
                        <a:t>a significant</a:t>
                      </a:r>
                      <a:r>
                        <a:rPr lang="en-US" sz="1400" spc="-20" dirty="0" smtClean="0">
                          <a:effectLst/>
                          <a:latin typeface="+mn-lt"/>
                          <a:ea typeface="Arial MT"/>
                          <a:cs typeface="Arial MT"/>
                        </a:rPr>
                        <a:t> </a:t>
                      </a:r>
                      <a:r>
                        <a:rPr lang="en-US" sz="1400" dirty="0" smtClean="0">
                          <a:effectLst/>
                          <a:latin typeface="+mn-lt"/>
                          <a:ea typeface="Arial MT"/>
                          <a:cs typeface="Arial MT"/>
                        </a:rPr>
                        <a:t>increase</a:t>
                      </a:r>
                      <a:r>
                        <a:rPr lang="en-US" sz="1400" baseline="0" dirty="0" smtClean="0">
                          <a:effectLst/>
                          <a:latin typeface="+mn-lt"/>
                          <a:ea typeface="Arial MT"/>
                          <a:cs typeface="Arial MT"/>
                        </a:rPr>
                        <a:t> </a:t>
                      </a:r>
                      <a:r>
                        <a:rPr lang="en-US" sz="1400" dirty="0" smtClean="0">
                          <a:effectLst/>
                          <a:latin typeface="+mn-lt"/>
                          <a:ea typeface="Arial MT"/>
                          <a:cs typeface="Arial MT"/>
                        </a:rPr>
                        <a:t>in</a:t>
                      </a:r>
                      <a:r>
                        <a:rPr lang="en-US" sz="1400" spc="5" dirty="0" smtClean="0">
                          <a:effectLst/>
                          <a:latin typeface="+mn-lt"/>
                          <a:ea typeface="Arial MT"/>
                          <a:cs typeface="Arial MT"/>
                        </a:rPr>
                        <a:t> </a:t>
                      </a:r>
                      <a:r>
                        <a:rPr lang="en-US" sz="1400" dirty="0" smtClean="0">
                          <a:effectLst/>
                          <a:latin typeface="+mn-lt"/>
                          <a:ea typeface="Arial MT"/>
                          <a:cs typeface="Arial MT"/>
                        </a:rPr>
                        <a:t>work</a:t>
                      </a:r>
                      <a:r>
                        <a:rPr lang="en-US" sz="1400" spc="-10" dirty="0" smtClean="0">
                          <a:effectLst/>
                          <a:latin typeface="+mn-lt"/>
                          <a:ea typeface="Arial MT"/>
                          <a:cs typeface="Arial MT"/>
                        </a:rPr>
                        <a:t> </a:t>
                      </a:r>
                      <a:r>
                        <a:rPr lang="en-US" sz="1400" dirty="0" smtClean="0">
                          <a:effectLst/>
                          <a:latin typeface="+mn-lt"/>
                          <a:ea typeface="Arial MT"/>
                          <a:cs typeface="Arial MT"/>
                        </a:rPr>
                        <a:t>volumes</a:t>
                      </a:r>
                      <a:r>
                        <a:rPr lang="en-US" sz="1400" baseline="0" dirty="0" smtClean="0">
                          <a:effectLst/>
                          <a:latin typeface="+mn-lt"/>
                          <a:ea typeface="Arial MT"/>
                          <a:cs typeface="Arial MT"/>
                        </a:rPr>
                        <a:t> </a:t>
                      </a:r>
                      <a:r>
                        <a:rPr lang="en-US" sz="1400" dirty="0" smtClean="0">
                          <a:effectLst/>
                          <a:latin typeface="+mn-lt"/>
                          <a:ea typeface="Arial MT"/>
                          <a:cs typeface="Arial MT"/>
                        </a:rPr>
                        <a:t>arising</a:t>
                      </a:r>
                      <a:r>
                        <a:rPr lang="en-US" sz="1400" spc="-20" dirty="0" smtClean="0">
                          <a:effectLst/>
                          <a:latin typeface="+mn-lt"/>
                          <a:ea typeface="Arial MT"/>
                          <a:cs typeface="Arial MT"/>
                        </a:rPr>
                        <a:t> </a:t>
                      </a:r>
                      <a:r>
                        <a:rPr lang="en-US" sz="1400" dirty="0" smtClean="0">
                          <a:effectLst/>
                          <a:latin typeface="+mn-lt"/>
                          <a:ea typeface="Arial MT"/>
                          <a:cs typeface="Arial MT"/>
                        </a:rPr>
                        <a:t>from</a:t>
                      </a:r>
                    </a:p>
                    <a:p>
                      <a:pPr marL="6604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Arial MT"/>
                          <a:cs typeface="Arial MT"/>
                        </a:rPr>
                        <a:t>committee</a:t>
                      </a:r>
                      <a:r>
                        <a:rPr lang="en-US" sz="1400" spc="-20" dirty="0" smtClean="0">
                          <a:effectLst/>
                          <a:latin typeface="+mn-lt"/>
                          <a:ea typeface="Arial MT"/>
                          <a:cs typeface="Arial MT"/>
                        </a:rPr>
                        <a:t> </a:t>
                      </a:r>
                      <a:r>
                        <a:rPr lang="en-US" sz="1400" dirty="0" smtClean="0">
                          <a:effectLst/>
                          <a:latin typeface="+mn-lt"/>
                          <a:ea typeface="Arial MT"/>
                          <a:cs typeface="Arial MT"/>
                        </a:rPr>
                        <a:t>activities.</a:t>
                      </a:r>
                    </a:p>
                    <a:p>
                      <a:pPr marL="6604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latin typeface="+mn-lt"/>
                        <a:ea typeface="Arial MT"/>
                        <a:cs typeface="Arial MT"/>
                      </a:endParaRPr>
                    </a:p>
                    <a:p>
                      <a:pPr marL="6604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latin typeface="+mn-lt"/>
                        <a:ea typeface="Arial MT"/>
                        <a:cs typeface="Arial MT"/>
                      </a:endParaRPr>
                    </a:p>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4256820046"/>
                  </a:ext>
                </a:extLst>
              </a:tr>
            </a:tbl>
          </a:graphicData>
        </a:graphic>
      </p:graphicFrame>
      <p:sp>
        <p:nvSpPr>
          <p:cNvPr id="13" name="TextBox 12"/>
          <p:cNvSpPr txBox="1"/>
          <p:nvPr/>
        </p:nvSpPr>
        <p:spPr>
          <a:xfrm>
            <a:off x="274320" y="5290457"/>
            <a:ext cx="9183193" cy="1200329"/>
          </a:xfrm>
          <a:prstGeom prst="rect">
            <a:avLst/>
          </a:prstGeom>
          <a:noFill/>
        </p:spPr>
        <p:txBody>
          <a:bodyPr wrap="square" rtlCol="0">
            <a:spAutoFit/>
          </a:bodyPr>
          <a:lstStyle/>
          <a:p>
            <a:r>
              <a:rPr lang="en-ZA" sz="2400" b="1" dirty="0" smtClean="0"/>
              <a:t>PERFORMANCE TREND</a:t>
            </a:r>
          </a:p>
          <a:p>
            <a:r>
              <a:rPr lang="en-US" sz="2400" dirty="0" smtClean="0"/>
              <a:t>In respect of </a:t>
            </a:r>
            <a:r>
              <a:rPr lang="en-US" sz="2400" dirty="0"/>
              <a:t>the strategic, procedural and legal advice prepared, within the required 7-day turnaround time – 100% of advice was </a:t>
            </a:r>
            <a:r>
              <a:rPr lang="en-US" sz="2400" dirty="0" smtClean="0"/>
              <a:t>provided.</a:t>
            </a:r>
            <a:endParaRPr lang="en-US" sz="2400" dirty="0"/>
          </a:p>
        </p:txBody>
      </p:sp>
      <p:sp>
        <p:nvSpPr>
          <p:cNvPr id="14" name="Rounded Rectangle 13"/>
          <p:cNvSpPr/>
          <p:nvPr/>
        </p:nvSpPr>
        <p:spPr>
          <a:xfrm>
            <a:off x="6388303" y="2324078"/>
            <a:ext cx="638293" cy="434430"/>
          </a:xfrm>
          <a:prstGeom prst="roundRect">
            <a:avLst/>
          </a:prstGeom>
          <a:solidFill>
            <a:srgbClr val="FF0000"/>
          </a:soli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68186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1: Strategic Leadership &amp; Governance</a:t>
            </a: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16</a:t>
            </a:fld>
            <a:endParaRPr lang="en-US"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923450738"/>
              </p:ext>
            </p:extLst>
          </p:nvPr>
        </p:nvGraphicFramePr>
        <p:xfrm>
          <a:off x="274320" y="1136467"/>
          <a:ext cx="9196257" cy="3579223"/>
        </p:xfrm>
        <a:graphic>
          <a:graphicData uri="http://schemas.openxmlformats.org/drawingml/2006/table">
            <a:tbl>
              <a:tblPr firstRow="1" firstCol="1" lastRow="1" lastCol="1" bandRow="1" bandCol="1"/>
              <a:tblGrid>
                <a:gridCol w="1569900">
                  <a:extLst>
                    <a:ext uri="{9D8B030D-6E8A-4147-A177-3AD203B41FA5}">
                      <a16:colId xmlns:a16="http://schemas.microsoft.com/office/drawing/2014/main" val="1141784171"/>
                    </a:ext>
                  </a:extLst>
                </a:gridCol>
                <a:gridCol w="1138330">
                  <a:extLst>
                    <a:ext uri="{9D8B030D-6E8A-4147-A177-3AD203B41FA5}">
                      <a16:colId xmlns:a16="http://schemas.microsoft.com/office/drawing/2014/main" val="1079567108"/>
                    </a:ext>
                  </a:extLst>
                </a:gridCol>
                <a:gridCol w="1184501">
                  <a:extLst>
                    <a:ext uri="{9D8B030D-6E8A-4147-A177-3AD203B41FA5}">
                      <a16:colId xmlns:a16="http://schemas.microsoft.com/office/drawing/2014/main" val="3418086573"/>
                    </a:ext>
                  </a:extLst>
                </a:gridCol>
                <a:gridCol w="1201783">
                  <a:extLst>
                    <a:ext uri="{9D8B030D-6E8A-4147-A177-3AD203B41FA5}">
                      <a16:colId xmlns:a16="http://schemas.microsoft.com/office/drawing/2014/main" val="4246596492"/>
                    </a:ext>
                  </a:extLst>
                </a:gridCol>
                <a:gridCol w="862149">
                  <a:extLst>
                    <a:ext uri="{9D8B030D-6E8A-4147-A177-3AD203B41FA5}">
                      <a16:colId xmlns:a16="http://schemas.microsoft.com/office/drawing/2014/main" val="567411046"/>
                    </a:ext>
                  </a:extLst>
                </a:gridCol>
                <a:gridCol w="1058091">
                  <a:extLst>
                    <a:ext uri="{9D8B030D-6E8A-4147-A177-3AD203B41FA5}">
                      <a16:colId xmlns:a16="http://schemas.microsoft.com/office/drawing/2014/main" val="1530495095"/>
                    </a:ext>
                  </a:extLst>
                </a:gridCol>
                <a:gridCol w="2181503">
                  <a:extLst>
                    <a:ext uri="{9D8B030D-6E8A-4147-A177-3AD203B41FA5}">
                      <a16:colId xmlns:a16="http://schemas.microsoft.com/office/drawing/2014/main" val="2630928115"/>
                    </a:ext>
                  </a:extLst>
                </a:gridCol>
              </a:tblGrid>
              <a:tr h="1110793">
                <a:tc>
                  <a:txBody>
                    <a:bodyPr/>
                    <a:lstStyle/>
                    <a:p>
                      <a:pPr marL="66675" marR="264795">
                        <a:lnSpc>
                          <a:spcPct val="150000"/>
                        </a:lnSpc>
                        <a:spcBef>
                          <a:spcPts val="0"/>
                        </a:spcBef>
                        <a:spcAft>
                          <a:spcPts val="0"/>
                        </a:spcAft>
                      </a:pPr>
                      <a:r>
                        <a:rPr lang="en-US" sz="1400" b="1" dirty="0">
                          <a:solidFill>
                            <a:srgbClr val="FFFFFF"/>
                          </a:solidFill>
                          <a:effectLst/>
                          <a:latin typeface="+mn-lt"/>
                          <a:ea typeface="Arial MT"/>
                          <a:cs typeface="Arial MT"/>
                        </a:rPr>
                        <a:t>Parliamentary</a:t>
                      </a:r>
                      <a:r>
                        <a:rPr lang="en-US" sz="1400" b="1" spc="-29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Service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93980"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3980" marR="0">
                        <a:lnSpc>
                          <a:spcPts val="1240"/>
                        </a:lnSpc>
                        <a:spcBef>
                          <a:spcPts val="0"/>
                        </a:spcBef>
                        <a:spcAft>
                          <a:spcPts val="0"/>
                        </a:spcAft>
                      </a:pPr>
                      <a:r>
                        <a:rPr lang="en-US" sz="1400" b="1" dirty="0" smtClean="0">
                          <a:solidFill>
                            <a:srgbClr val="FFFFFF"/>
                          </a:solidFill>
                          <a:effectLst/>
                          <a:latin typeface="+mn-lt"/>
                          <a:ea typeface="Arial MT"/>
                          <a:cs typeface="Arial MT"/>
                        </a:rPr>
                        <a:t>Indicator</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850" marR="207010">
                        <a:lnSpc>
                          <a:spcPct val="150000"/>
                        </a:lnSpc>
                        <a:spcBef>
                          <a:spcPts val="0"/>
                        </a:spcBef>
                        <a:spcAft>
                          <a:spcPts val="0"/>
                        </a:spcAft>
                      </a:pPr>
                      <a:r>
                        <a:rPr lang="en-US" sz="1400" b="1" spc="-5" dirty="0" smtClean="0">
                          <a:solidFill>
                            <a:srgbClr val="FFFFFF"/>
                          </a:solidFill>
                          <a:effectLst/>
                          <a:latin typeface="+mn-lt"/>
                          <a:ea typeface="Arial MT"/>
                          <a:cs typeface="Arial MT"/>
                        </a:rPr>
                        <a:t>Annual </a:t>
                      </a:r>
                      <a:r>
                        <a:rPr lang="en-US" sz="1400" b="1" spc="-29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Target 2020/21</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675" marR="101600">
                        <a:lnSpc>
                          <a:spcPct val="150000"/>
                        </a:lnSpc>
                        <a:spcBef>
                          <a:spcPts val="0"/>
                        </a:spcBef>
                        <a:spcAft>
                          <a:spcPts val="0"/>
                        </a:spcAft>
                      </a:pPr>
                      <a:r>
                        <a:rPr lang="en-US" sz="1400" b="1" dirty="0" smtClean="0">
                          <a:solidFill>
                            <a:srgbClr val="FFFFFF"/>
                          </a:solidFill>
                          <a:effectLst/>
                          <a:latin typeface="+mn-lt"/>
                          <a:ea typeface="Arial MT"/>
                          <a:cs typeface="Arial MT"/>
                        </a:rPr>
                        <a:t>Actual performance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69215" marR="0">
                        <a:lnSpc>
                          <a:spcPts val="1240"/>
                        </a:lnSpc>
                        <a:spcBef>
                          <a:spcPts val="0"/>
                        </a:spcBef>
                        <a:spcAft>
                          <a:spcPts val="0"/>
                        </a:spcAft>
                      </a:pPr>
                      <a:r>
                        <a:rPr lang="en-US" sz="1400" b="1" dirty="0" smtClean="0">
                          <a:solidFill>
                            <a:srgbClr val="FFFFFF"/>
                          </a:solidFill>
                          <a:effectLst/>
                          <a:latin typeface="+mn-lt"/>
                          <a:ea typeface="Arial MT"/>
                          <a:cs typeface="Arial MT"/>
                        </a:rPr>
                        <a:t>Variance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gn="l" defTabSz="914400" rtl="0" eaLnBrk="1" latinLnBrk="0" hangingPunct="1">
                        <a:lnSpc>
                          <a:spcPts val="1240"/>
                        </a:lnSpc>
                        <a:spcBef>
                          <a:spcPts val="0"/>
                        </a:spcBef>
                        <a:spcAft>
                          <a:spcPts val="0"/>
                        </a:spcAft>
                      </a:pPr>
                      <a:endParaRPr lang="en-ZA" sz="1400" b="1" kern="1200" dirty="0" smtClean="0">
                        <a:solidFill>
                          <a:srgbClr val="FFFFFF"/>
                        </a:solidFill>
                        <a:effectLst/>
                        <a:latin typeface="+mn-lt"/>
                        <a:ea typeface="Arial MT"/>
                        <a:cs typeface="Arial MT"/>
                      </a:endParaRPr>
                    </a:p>
                    <a:p>
                      <a:pPr marL="69215" marR="0" algn="l" defTabSz="914400" rtl="0" eaLnBrk="1" latinLnBrk="0" hangingPunct="1">
                        <a:lnSpc>
                          <a:spcPts val="1240"/>
                        </a:lnSpc>
                        <a:spcBef>
                          <a:spcPts val="0"/>
                        </a:spcBef>
                        <a:spcAft>
                          <a:spcPts val="0"/>
                        </a:spcAft>
                      </a:pPr>
                      <a:r>
                        <a:rPr lang="en-ZA" sz="1400" b="1" kern="1200" dirty="0" smtClean="0">
                          <a:solidFill>
                            <a:srgbClr val="FFFFFF"/>
                          </a:solidFill>
                          <a:effectLst/>
                          <a:latin typeface="+mn-lt"/>
                          <a:ea typeface="Arial MT"/>
                          <a:cs typeface="Arial MT"/>
                        </a:rPr>
                        <a:t>Status</a:t>
                      </a:r>
                      <a:endParaRPr lang="en-US" sz="1400" b="1" kern="1200" dirty="0">
                        <a:solidFill>
                          <a:srgbClr val="FFFFFF"/>
                        </a:solidFill>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040" marR="431165">
                        <a:lnSpc>
                          <a:spcPct val="150000"/>
                        </a:lnSpc>
                        <a:spcBef>
                          <a:spcPts val="0"/>
                        </a:spcBef>
                        <a:spcAft>
                          <a:spcPts val="0"/>
                        </a:spcAft>
                      </a:pPr>
                      <a:r>
                        <a:rPr lang="en-US" sz="1400" b="1" dirty="0">
                          <a:solidFill>
                            <a:srgbClr val="FFFFFF"/>
                          </a:solidFill>
                          <a:effectLst/>
                          <a:latin typeface="+mn-lt"/>
                          <a:ea typeface="Arial MT"/>
                          <a:cs typeface="Arial MT"/>
                        </a:rPr>
                        <a:t>Reasons for</a:t>
                      </a:r>
                      <a:r>
                        <a:rPr lang="en-US" sz="1400" b="1" spc="-300"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variance</a:t>
                      </a:r>
                      <a:r>
                        <a:rPr lang="en-US" sz="1400" b="1" spc="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&amp; mitigation</a:t>
                      </a:r>
                      <a:r>
                        <a:rPr lang="en-US" sz="1400" b="1" spc="-2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factors</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extLst>
                  <a:ext uri="{0D108BD9-81ED-4DB2-BD59-A6C34878D82A}">
                    <a16:rowId xmlns:a16="http://schemas.microsoft.com/office/drawing/2014/main" val="466675171"/>
                  </a:ext>
                </a:extLst>
              </a:tr>
              <a:tr h="2468430">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Analytical services (research, content and secretariat support) to  support Parliament on ISDs related matters</a:t>
                      </a:r>
                      <a:endParaRPr lang="en-US" sz="1400" b="1" kern="1200" dirty="0" smtClean="0">
                        <a:solidFill>
                          <a:srgbClr val="FFFFFF"/>
                        </a:solidFill>
                        <a:effectLst/>
                        <a:latin typeface="+mn-lt"/>
                        <a:ea typeface="Arial MT"/>
                        <a:cs typeface="Arial MT"/>
                      </a:endParaRPr>
                    </a:p>
                    <a:p>
                      <a:pPr marL="66675" marR="0" indent="0" algn="l" defTabSz="914400" rtl="0" eaLnBrk="1" fontAlgn="auto" latinLnBrk="0" hangingPunct="1">
                        <a:lnSpc>
                          <a:spcPts val="1125"/>
                        </a:lnSpc>
                        <a:spcBef>
                          <a:spcPts val="0"/>
                        </a:spcBef>
                        <a:spcAft>
                          <a:spcPts val="0"/>
                        </a:spcAft>
                        <a:buClrTx/>
                        <a:buSzTx/>
                        <a:buFontTx/>
                        <a:buNone/>
                        <a:tabLst/>
                        <a:defRPr/>
                      </a:pPr>
                      <a:endParaRPr lang="en-US" sz="1400" dirty="0" smtClean="0">
                        <a:effectLst/>
                        <a:latin typeface="+mn-lt"/>
                        <a:ea typeface="Arial MT"/>
                        <a:cs typeface="Arial MT"/>
                      </a:endParaRPr>
                    </a:p>
                    <a:p>
                      <a:pPr marL="66675" marR="0">
                        <a:lnSpc>
                          <a:spcPts val="1125"/>
                        </a:lnSpc>
                        <a:spcBef>
                          <a:spcPts val="0"/>
                        </a:spcBef>
                        <a:spcAft>
                          <a:spcPts val="0"/>
                        </a:spcAft>
                      </a:pPr>
                      <a:endParaRPr lang="en-US" sz="1400" dirty="0">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US" sz="1400" dirty="0">
                          <a:effectLst/>
                          <a:latin typeface="+mn-lt"/>
                          <a:ea typeface="Arial MT"/>
                          <a:cs typeface="Arial MT"/>
                        </a:rPr>
                        <a:t>%</a:t>
                      </a:r>
                      <a:r>
                        <a:rPr lang="en-US" sz="1400" spc="-10" dirty="0">
                          <a:effectLst/>
                          <a:latin typeface="+mn-lt"/>
                          <a:ea typeface="Arial MT"/>
                          <a:cs typeface="Arial MT"/>
                        </a:rPr>
                        <a:t> </a:t>
                      </a:r>
                      <a:r>
                        <a:rPr lang="en-US" sz="1400" dirty="0">
                          <a:effectLst/>
                          <a:latin typeface="+mn-lt"/>
                          <a:ea typeface="Arial MT"/>
                          <a:cs typeface="Arial MT"/>
                        </a:rPr>
                        <a:t>of</a:t>
                      </a:r>
                      <a:r>
                        <a:rPr lang="en-US" sz="1400" spc="10" dirty="0">
                          <a:effectLst/>
                          <a:latin typeface="+mn-lt"/>
                          <a:ea typeface="Arial MT"/>
                          <a:cs typeface="Arial MT"/>
                        </a:rPr>
                        <a:t> </a:t>
                      </a:r>
                      <a:r>
                        <a:rPr lang="en-US" sz="1400" dirty="0" smtClean="0">
                          <a:effectLst/>
                          <a:latin typeface="+mn-lt"/>
                          <a:ea typeface="Arial MT"/>
                          <a:cs typeface="Arial MT"/>
                        </a:rPr>
                        <a:t>analysis reports provided within agreed timeframes</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US" sz="1400" dirty="0" smtClean="0">
                          <a:effectLst/>
                          <a:latin typeface="+mn-lt"/>
                          <a:ea typeface="Arial MT"/>
                          <a:cs typeface="Arial MT"/>
                        </a:rPr>
                        <a:t>100%</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US" sz="1400" dirty="0" smtClean="0">
                          <a:effectLst/>
                          <a:latin typeface="+mn-lt"/>
                          <a:ea typeface="Arial MT"/>
                          <a:cs typeface="Arial MT"/>
                        </a:rPr>
                        <a:t>100%</a:t>
                      </a:r>
                      <a:endParaRPr lang="en-US" sz="1400" spc="-15" dirty="0" smtClean="0">
                        <a:effectLst/>
                        <a:latin typeface="+mn-lt"/>
                        <a:ea typeface="Arial MT"/>
                        <a:cs typeface="Arial MT"/>
                      </a:endParaRPr>
                    </a:p>
                    <a:p>
                      <a:pPr marL="66675" marR="0">
                        <a:spcBef>
                          <a:spcPts val="0"/>
                        </a:spcBef>
                        <a:spcAft>
                          <a:spcPts val="0"/>
                        </a:spcAft>
                      </a:pPr>
                      <a:r>
                        <a:rPr lang="en-US" sz="1400" dirty="0" smtClean="0">
                          <a:effectLst/>
                          <a:latin typeface="+mn-lt"/>
                          <a:ea typeface="Arial MT"/>
                          <a:cs typeface="Arial MT"/>
                        </a:rPr>
                        <a:t>(12 of 12)</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US" sz="1400" dirty="0" smtClean="0">
                          <a:effectLst/>
                          <a:latin typeface="+mn-lt"/>
                          <a:ea typeface="Arial MT"/>
                          <a:cs typeface="Arial MT"/>
                        </a:rPr>
                        <a:t>0%</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latin typeface="+mn-lt"/>
                        <a:ea typeface="Arial MT"/>
                        <a:cs typeface="Arial MT"/>
                      </a:endParaRPr>
                    </a:p>
                    <a:p>
                      <a:pPr marL="6604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latin typeface="+mn-lt"/>
                        <a:ea typeface="Arial MT"/>
                        <a:cs typeface="Arial MT"/>
                      </a:endParaRPr>
                    </a:p>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4256820046"/>
                  </a:ext>
                </a:extLst>
              </a:tr>
            </a:tbl>
          </a:graphicData>
        </a:graphic>
      </p:graphicFrame>
      <p:sp>
        <p:nvSpPr>
          <p:cNvPr id="13" name="TextBox 12"/>
          <p:cNvSpPr txBox="1"/>
          <p:nvPr/>
        </p:nvSpPr>
        <p:spPr>
          <a:xfrm>
            <a:off x="274320" y="5290457"/>
            <a:ext cx="9183193" cy="1200329"/>
          </a:xfrm>
          <a:prstGeom prst="rect">
            <a:avLst/>
          </a:prstGeom>
          <a:noFill/>
        </p:spPr>
        <p:txBody>
          <a:bodyPr wrap="square" rtlCol="0">
            <a:spAutoFit/>
          </a:bodyPr>
          <a:lstStyle/>
          <a:p>
            <a:r>
              <a:rPr lang="en-ZA" sz="2400" b="1" dirty="0" smtClean="0"/>
              <a:t>PERFORMANCE TREND</a:t>
            </a:r>
          </a:p>
          <a:p>
            <a:r>
              <a:rPr lang="en-US" sz="2400" dirty="0"/>
              <a:t>All analysis reports for the year were produced within the agreed timeframes.</a:t>
            </a:r>
          </a:p>
        </p:txBody>
      </p:sp>
      <p:sp>
        <p:nvSpPr>
          <p:cNvPr id="7" name="Rounded Rectangle 6"/>
          <p:cNvSpPr/>
          <p:nvPr/>
        </p:nvSpPr>
        <p:spPr>
          <a:xfrm>
            <a:off x="6407338" y="2340431"/>
            <a:ext cx="574099" cy="436659"/>
          </a:xfrm>
          <a:prstGeom prst="roundRect">
            <a:avLst/>
          </a:prstGeom>
          <a:solidFill>
            <a:srgbClr val="00B050"/>
          </a:solidFill>
          <a:ln>
            <a:solidFill>
              <a:srgbClr val="00B05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16541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a:t>
            </a:r>
            <a:r>
              <a:rPr lang="en-ZA" sz="3200" b="1" dirty="0" smtClean="0">
                <a:latin typeface="+mn-lt"/>
                <a:cs typeface="Arial" panose="020B0604020202020204" pitchFamily="34" charset="0"/>
              </a:rPr>
              <a:t>2: Administration</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17</a:t>
            </a:fld>
            <a:endParaRPr lang="en-US" b="1" dirty="0">
              <a:solidFill>
                <a:schemeClr val="tx1"/>
              </a:solidFill>
            </a:endParaRPr>
          </a:p>
        </p:txBody>
      </p:sp>
      <p:sp>
        <p:nvSpPr>
          <p:cNvPr id="17" name="Rectangle 12"/>
          <p:cNvSpPr>
            <a:spLocks noChangeArrowheads="1"/>
          </p:cNvSpPr>
          <p:nvPr/>
        </p:nvSpPr>
        <p:spPr bwMode="auto">
          <a:xfrm>
            <a:off x="0" y="188581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t/>
            </a:r>
            <a:b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5794407"/>
              </p:ext>
            </p:extLst>
          </p:nvPr>
        </p:nvGraphicFramePr>
        <p:xfrm>
          <a:off x="117566" y="4486470"/>
          <a:ext cx="9653451" cy="2234067"/>
        </p:xfrm>
        <a:graphic>
          <a:graphicData uri="http://schemas.openxmlformats.org/drawingml/2006/table">
            <a:tbl>
              <a:tblPr firstRow="1" firstCol="1" lastRow="1" lastCol="1" bandRow="1" bandCol="1"/>
              <a:tblGrid>
                <a:gridCol w="6506296">
                  <a:extLst>
                    <a:ext uri="{9D8B030D-6E8A-4147-A177-3AD203B41FA5}">
                      <a16:colId xmlns:a16="http://schemas.microsoft.com/office/drawing/2014/main" val="863356746"/>
                    </a:ext>
                  </a:extLst>
                </a:gridCol>
                <a:gridCol w="1570445">
                  <a:extLst>
                    <a:ext uri="{9D8B030D-6E8A-4147-A177-3AD203B41FA5}">
                      <a16:colId xmlns:a16="http://schemas.microsoft.com/office/drawing/2014/main" val="314448322"/>
                    </a:ext>
                  </a:extLst>
                </a:gridCol>
                <a:gridCol w="1576710">
                  <a:extLst>
                    <a:ext uri="{9D8B030D-6E8A-4147-A177-3AD203B41FA5}">
                      <a16:colId xmlns:a16="http://schemas.microsoft.com/office/drawing/2014/main" val="1760916460"/>
                    </a:ext>
                  </a:extLst>
                </a:gridCol>
              </a:tblGrid>
              <a:tr h="255075">
                <a:tc gridSpan="3">
                  <a:txBody>
                    <a:bodyPr/>
                    <a:lstStyle/>
                    <a:p>
                      <a:pPr marL="1744980" marR="1743710" algn="ctr">
                        <a:lnSpc>
                          <a:spcPts val="1355"/>
                        </a:lnSpc>
                        <a:spcBef>
                          <a:spcPts val="0"/>
                        </a:spcBef>
                        <a:spcAft>
                          <a:spcPts val="0"/>
                        </a:spcAft>
                      </a:pPr>
                      <a:endParaRPr lang="en-US" sz="2000" b="1" i="1" dirty="0" smtClean="0">
                        <a:effectLst/>
                        <a:latin typeface="+mn-lt"/>
                        <a:ea typeface="Arial MT"/>
                        <a:cs typeface="Arial MT"/>
                      </a:endParaRPr>
                    </a:p>
                    <a:p>
                      <a:pPr marL="1744980" marR="1743710" algn="ctr">
                        <a:lnSpc>
                          <a:spcPts val="1355"/>
                        </a:lnSpc>
                        <a:spcBef>
                          <a:spcPts val="0"/>
                        </a:spcBef>
                        <a:spcAft>
                          <a:spcPts val="0"/>
                        </a:spcAft>
                      </a:pPr>
                      <a:r>
                        <a:rPr lang="en-US" sz="2000" b="1" i="1" dirty="0" smtClean="0">
                          <a:effectLst/>
                          <a:latin typeface="+mn-lt"/>
                          <a:ea typeface="Arial MT"/>
                          <a:cs typeface="Arial MT"/>
                        </a:rPr>
                        <a:t>Administration</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4510969"/>
                  </a:ext>
                </a:extLst>
              </a:tr>
              <a:tr h="295487">
                <a:tc rowSpan="2">
                  <a:txBody>
                    <a:bodyPr/>
                    <a:lstStyle/>
                    <a:p>
                      <a:pPr marL="102870" marR="0">
                        <a:lnSpc>
                          <a:spcPts val="1125"/>
                        </a:lnSpc>
                        <a:spcBef>
                          <a:spcPts val="0"/>
                        </a:spcBef>
                        <a:spcAft>
                          <a:spcPts val="0"/>
                        </a:spcAft>
                      </a:pPr>
                      <a:endParaRPr lang="en-US" sz="2000" b="1" i="1" dirty="0" smtClean="0">
                        <a:solidFill>
                          <a:srgbClr val="665B47"/>
                        </a:solidFill>
                        <a:effectLst/>
                        <a:latin typeface="+mn-lt"/>
                        <a:ea typeface="Arial MT"/>
                        <a:cs typeface="Arial MT"/>
                      </a:endParaRPr>
                    </a:p>
                    <a:p>
                      <a:pPr marL="102870" marR="0">
                        <a:lnSpc>
                          <a:spcPts val="1125"/>
                        </a:lnSpc>
                        <a:spcBef>
                          <a:spcPts val="0"/>
                        </a:spcBef>
                        <a:spcAft>
                          <a:spcPts val="0"/>
                        </a:spcAft>
                      </a:pPr>
                      <a:r>
                        <a:rPr lang="en-US" sz="2000" b="1" i="1" dirty="0" smtClean="0">
                          <a:solidFill>
                            <a:srgbClr val="665B47"/>
                          </a:solidFill>
                          <a:effectLst/>
                          <a:latin typeface="+mn-lt"/>
                          <a:ea typeface="Arial MT"/>
                          <a:cs typeface="Arial MT"/>
                        </a:rPr>
                        <a:t>Indicator</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gridSpan="2">
                  <a:txBody>
                    <a:bodyPr/>
                    <a:lstStyle/>
                    <a:p>
                      <a:pPr marL="102870" marR="0" algn="l" defTabSz="914400" rtl="0" eaLnBrk="1" latinLnBrk="0" hangingPunct="1">
                        <a:lnSpc>
                          <a:spcPts val="1125"/>
                        </a:lnSpc>
                        <a:spcBef>
                          <a:spcPts val="0"/>
                        </a:spcBef>
                        <a:spcAft>
                          <a:spcPts val="0"/>
                        </a:spcAft>
                      </a:pPr>
                      <a:endParaRPr lang="en-ZA" sz="2000" b="1" i="1" kern="1200" dirty="0" smtClean="0">
                        <a:solidFill>
                          <a:srgbClr val="665B47"/>
                        </a:solidFill>
                        <a:effectLst/>
                        <a:latin typeface="+mn-lt"/>
                        <a:ea typeface="Arial MT"/>
                        <a:cs typeface="Arial MT"/>
                      </a:endParaRPr>
                    </a:p>
                    <a:p>
                      <a:pPr marL="102870" marR="0" algn="ctr" defTabSz="914400" rtl="0" eaLnBrk="1" latinLnBrk="0" hangingPunct="1">
                        <a:lnSpc>
                          <a:spcPts val="1125"/>
                        </a:lnSpc>
                        <a:spcBef>
                          <a:spcPts val="0"/>
                        </a:spcBef>
                        <a:spcAft>
                          <a:spcPts val="0"/>
                        </a:spcAft>
                      </a:pPr>
                      <a:r>
                        <a:rPr lang="en-ZA" sz="2000" b="1" i="1" kern="1200" dirty="0" smtClean="0">
                          <a:solidFill>
                            <a:srgbClr val="665B47"/>
                          </a:solidFill>
                          <a:effectLst/>
                          <a:latin typeface="+mn-lt"/>
                          <a:ea typeface="Arial MT"/>
                          <a:cs typeface="Arial MT"/>
                        </a:rPr>
                        <a:t>Performance</a:t>
                      </a:r>
                      <a:endParaRPr lang="en-US" sz="2000" b="1"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solidFill>
                      <a:srgbClr val="E8E3DE"/>
                    </a:solidFill>
                  </a:tcPr>
                </a:tc>
                <a:tc hMerge="1">
                  <a:txBody>
                    <a:bodyPr/>
                    <a:lstStyle/>
                    <a:p>
                      <a:endParaRPr lang="en-US" dirty="0"/>
                    </a:p>
                  </a:txBody>
                  <a:tcPr/>
                </a:tc>
                <a:extLst>
                  <a:ext uri="{0D108BD9-81ED-4DB2-BD59-A6C34878D82A}">
                    <a16:rowId xmlns:a16="http://schemas.microsoft.com/office/drawing/2014/main" val="2802177325"/>
                  </a:ext>
                </a:extLst>
              </a:tr>
              <a:tr h="312980">
                <a:tc vMerge="1">
                  <a:txBody>
                    <a:bodyPr/>
                    <a:lstStyle/>
                    <a:p>
                      <a:endParaRPr lang="en-US"/>
                    </a:p>
                  </a:txBody>
                  <a:tcPr/>
                </a:tc>
                <a:tc>
                  <a:txBody>
                    <a:bodyPr/>
                    <a:lstStyle/>
                    <a:p>
                      <a:pPr marL="83185" marR="85090" algn="ctr">
                        <a:lnSpc>
                          <a:spcPts val="1125"/>
                        </a:lnSpc>
                        <a:spcBef>
                          <a:spcPts val="0"/>
                        </a:spcBef>
                        <a:spcAft>
                          <a:spcPts val="0"/>
                        </a:spcAft>
                      </a:pPr>
                      <a:endParaRPr lang="en-US" sz="2000" b="1" dirty="0" smtClean="0">
                        <a:solidFill>
                          <a:srgbClr val="665B47"/>
                        </a:solidFill>
                        <a:effectLst/>
                        <a:latin typeface="+mn-lt"/>
                        <a:ea typeface="Arial MT"/>
                        <a:cs typeface="Arial MT"/>
                      </a:endParaRPr>
                    </a:p>
                    <a:p>
                      <a:pPr marL="83185" marR="85090" algn="ctr">
                        <a:lnSpc>
                          <a:spcPts val="1125"/>
                        </a:lnSpc>
                        <a:spcBef>
                          <a:spcPts val="0"/>
                        </a:spcBef>
                        <a:spcAft>
                          <a:spcPts val="0"/>
                        </a:spcAft>
                      </a:pPr>
                      <a:r>
                        <a:rPr lang="en-US" sz="2000" b="1" dirty="0" smtClean="0">
                          <a:solidFill>
                            <a:srgbClr val="665B47"/>
                          </a:solidFill>
                          <a:effectLst/>
                          <a:latin typeface="+mn-lt"/>
                          <a:ea typeface="Arial MT"/>
                          <a:cs typeface="Arial MT"/>
                        </a:rPr>
                        <a:t>2019/20</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0165" marR="50800" algn="ctr">
                        <a:lnSpc>
                          <a:spcPts val="1125"/>
                        </a:lnSpc>
                        <a:spcBef>
                          <a:spcPts val="0"/>
                        </a:spcBef>
                        <a:spcAft>
                          <a:spcPts val="0"/>
                        </a:spcAft>
                      </a:pPr>
                      <a:endParaRPr lang="en-US" sz="2000" b="1" dirty="0" smtClean="0">
                        <a:solidFill>
                          <a:srgbClr val="665B47"/>
                        </a:solidFill>
                        <a:effectLst/>
                        <a:latin typeface="+mn-lt"/>
                        <a:ea typeface="Arial MT"/>
                        <a:cs typeface="Arial MT"/>
                      </a:endParaRPr>
                    </a:p>
                    <a:p>
                      <a:pPr marL="50165" marR="50800" algn="ctr">
                        <a:lnSpc>
                          <a:spcPts val="1125"/>
                        </a:lnSpc>
                        <a:spcBef>
                          <a:spcPts val="0"/>
                        </a:spcBef>
                        <a:spcAft>
                          <a:spcPts val="0"/>
                        </a:spcAft>
                      </a:pPr>
                      <a:r>
                        <a:rPr lang="en-US" sz="2000" b="1" dirty="0" smtClean="0">
                          <a:solidFill>
                            <a:srgbClr val="665B47"/>
                          </a:solidFill>
                          <a:effectLst/>
                          <a:latin typeface="+mn-lt"/>
                          <a:ea typeface="Arial MT"/>
                          <a:cs typeface="Arial MT"/>
                        </a:rPr>
                        <a:t>2020/21</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2726835421"/>
                  </a:ext>
                </a:extLst>
              </a:tr>
              <a:tr h="545148">
                <a:tc>
                  <a:txBody>
                    <a:bodyPr/>
                    <a:lstStyle/>
                    <a:p>
                      <a:pPr marL="66675" marR="0" algn="l" defTabSz="914400" rtl="0" eaLnBrk="1" latinLnBrk="0" hangingPunct="1">
                        <a:spcAft>
                          <a:spcPts val="0"/>
                        </a:spcAft>
                      </a:pPr>
                      <a:r>
                        <a:rPr lang="en-US" sz="2000" i="1" kern="1200" dirty="0" smtClean="0">
                          <a:solidFill>
                            <a:srgbClr val="665B47"/>
                          </a:solidFill>
                          <a:effectLst/>
                          <a:latin typeface="+mn-lt"/>
                          <a:ea typeface="Arial MT"/>
                          <a:cs typeface="Arial MT"/>
                        </a:rPr>
                        <a:t>% of </a:t>
                      </a:r>
                      <a:r>
                        <a:rPr lang="en-US" sz="2000" i="1" kern="1200" dirty="0" err="1" smtClean="0">
                          <a:solidFill>
                            <a:srgbClr val="665B47"/>
                          </a:solidFill>
                          <a:effectLst/>
                          <a:latin typeface="+mn-lt"/>
                          <a:ea typeface="Arial MT"/>
                          <a:cs typeface="Arial MT"/>
                        </a:rPr>
                        <a:t>programmes</a:t>
                      </a:r>
                      <a:r>
                        <a:rPr lang="en-US" sz="2000" i="1" kern="1200" dirty="0" smtClean="0">
                          <a:solidFill>
                            <a:srgbClr val="665B47"/>
                          </a:solidFill>
                          <a:effectLst/>
                          <a:latin typeface="+mn-lt"/>
                          <a:ea typeface="Arial MT"/>
                          <a:cs typeface="Arial MT"/>
                        </a:rPr>
                        <a:t> implemented (Number of </a:t>
                      </a:r>
                      <a:r>
                        <a:rPr lang="en-US" sz="2000" i="1" kern="1200" dirty="0" err="1" smtClean="0">
                          <a:solidFill>
                            <a:srgbClr val="665B47"/>
                          </a:solidFill>
                          <a:effectLst/>
                          <a:latin typeface="+mn-lt"/>
                          <a:ea typeface="Arial MT"/>
                          <a:cs typeface="Arial MT"/>
                        </a:rPr>
                        <a:t>programmes</a:t>
                      </a:r>
                      <a:r>
                        <a:rPr lang="en-US" sz="2000" i="1" kern="1200" dirty="0" smtClean="0">
                          <a:solidFill>
                            <a:srgbClr val="665B47"/>
                          </a:solidFill>
                          <a:effectLst/>
                          <a:latin typeface="+mn-lt"/>
                          <a:ea typeface="Arial MT"/>
                          <a:cs typeface="Arial MT"/>
                        </a:rPr>
                        <a:t> implemented)</a:t>
                      </a:r>
                      <a:endParaRPr lang="en-US" sz="2000"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8890" marR="0" algn="ctr">
                        <a:lnSpc>
                          <a:spcPts val="1145"/>
                        </a:lnSpc>
                        <a:spcBef>
                          <a:spcPts val="0"/>
                        </a:spcBef>
                        <a:spcAft>
                          <a:spcPts val="0"/>
                        </a:spcAft>
                      </a:pPr>
                      <a:endParaRPr lang="en-US" sz="2000" dirty="0" smtClean="0">
                        <a:solidFill>
                          <a:srgbClr val="665B47"/>
                        </a:solidFill>
                        <a:effectLst/>
                        <a:latin typeface="+mn-lt"/>
                        <a:ea typeface="Arial MT"/>
                        <a:cs typeface="Arial MT"/>
                      </a:endParaRPr>
                    </a:p>
                    <a:p>
                      <a:pPr marL="8890" marR="0" algn="ctr">
                        <a:lnSpc>
                          <a:spcPts val="1145"/>
                        </a:lnSpc>
                        <a:spcBef>
                          <a:spcPts val="0"/>
                        </a:spcBef>
                        <a:spcAft>
                          <a:spcPts val="0"/>
                        </a:spcAft>
                      </a:pPr>
                      <a:r>
                        <a:rPr lang="en-US" sz="2000" dirty="0" smtClean="0">
                          <a:solidFill>
                            <a:srgbClr val="665B47"/>
                          </a:solidFill>
                          <a:effectLst/>
                          <a:latin typeface="+mn-lt"/>
                          <a:ea typeface="Arial MT"/>
                          <a:cs typeface="Arial MT"/>
                        </a:rPr>
                        <a:t>1</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noFill/>
                  </a:tcPr>
                </a:tc>
                <a:tc>
                  <a:txBody>
                    <a:bodyPr/>
                    <a:lstStyle/>
                    <a:p>
                      <a:pPr marL="133350" marR="0" algn="ctr">
                        <a:lnSpc>
                          <a:spcPts val="1145"/>
                        </a:lnSpc>
                        <a:spcBef>
                          <a:spcPts val="0"/>
                        </a:spcBef>
                        <a:spcAft>
                          <a:spcPts val="0"/>
                        </a:spcAft>
                      </a:pPr>
                      <a:endParaRPr lang="en-US" sz="2000" dirty="0" smtClean="0">
                        <a:solidFill>
                          <a:srgbClr val="665B47"/>
                        </a:solidFill>
                        <a:effectLst/>
                        <a:latin typeface="+mn-lt"/>
                        <a:ea typeface="Arial MT"/>
                        <a:cs typeface="Arial MT"/>
                      </a:endParaRPr>
                    </a:p>
                    <a:p>
                      <a:pPr marL="133350" marR="0" algn="ctr">
                        <a:lnSpc>
                          <a:spcPts val="1145"/>
                        </a:lnSpc>
                        <a:spcBef>
                          <a:spcPts val="0"/>
                        </a:spcBef>
                        <a:spcAft>
                          <a:spcPts val="0"/>
                        </a:spcAft>
                      </a:pPr>
                      <a:r>
                        <a:rPr lang="en-US" sz="2000" dirty="0" smtClean="0">
                          <a:solidFill>
                            <a:srgbClr val="665B47"/>
                          </a:solidFill>
                          <a:effectLst/>
                          <a:latin typeface="+mn-lt"/>
                          <a:ea typeface="Arial MT"/>
                          <a:cs typeface="Arial MT"/>
                        </a:rPr>
                        <a:t>100</a:t>
                      </a:r>
                      <a:r>
                        <a:rPr lang="en-US" sz="2000" dirty="0">
                          <a:solidFill>
                            <a:srgbClr val="665B47"/>
                          </a:solidFill>
                          <a:effectLst/>
                          <a:latin typeface="+mn-lt"/>
                          <a:ea typeface="Arial MT"/>
                          <a:cs typeface="Arial MT"/>
                        </a:rPr>
                        <a:t>%</a:t>
                      </a:r>
                      <a:endParaRPr lang="en-US" sz="2000" dirty="0">
                        <a:effectLst/>
                        <a:latin typeface="+mn-lt"/>
                        <a:ea typeface="Arial MT"/>
                        <a:cs typeface="Arial MT"/>
                      </a:endParaRPr>
                    </a:p>
                    <a:p>
                      <a:pPr marL="93345" marR="0" algn="ctr">
                        <a:spcBef>
                          <a:spcPts val="575"/>
                        </a:spcBef>
                        <a:spcAft>
                          <a:spcPts val="0"/>
                        </a:spcAft>
                      </a:pPr>
                      <a:r>
                        <a:rPr lang="en-US" sz="2000" dirty="0">
                          <a:solidFill>
                            <a:srgbClr val="665B47"/>
                          </a:solidFill>
                          <a:effectLst/>
                          <a:latin typeface="+mn-lt"/>
                          <a:ea typeface="Arial MT"/>
                          <a:cs typeface="Arial MT"/>
                        </a:rPr>
                        <a:t>(4</a:t>
                      </a:r>
                      <a:r>
                        <a:rPr lang="en-US" sz="2000" spc="-10" dirty="0">
                          <a:solidFill>
                            <a:srgbClr val="665B47"/>
                          </a:solidFill>
                          <a:effectLst/>
                          <a:latin typeface="+mn-lt"/>
                          <a:ea typeface="Arial MT"/>
                          <a:cs typeface="Arial MT"/>
                        </a:rPr>
                        <a:t> </a:t>
                      </a:r>
                      <a:r>
                        <a:rPr lang="en-US" sz="2000" dirty="0">
                          <a:solidFill>
                            <a:srgbClr val="665B47"/>
                          </a:solidFill>
                          <a:effectLst/>
                          <a:latin typeface="+mn-lt"/>
                          <a:ea typeface="Arial MT"/>
                          <a:cs typeface="Arial MT"/>
                        </a:rPr>
                        <a:t>of</a:t>
                      </a:r>
                      <a:r>
                        <a:rPr lang="en-US" sz="2000" spc="30" dirty="0">
                          <a:solidFill>
                            <a:srgbClr val="665B47"/>
                          </a:solidFill>
                          <a:effectLst/>
                          <a:latin typeface="+mn-lt"/>
                          <a:ea typeface="Arial MT"/>
                          <a:cs typeface="Arial MT"/>
                        </a:rPr>
                        <a:t> </a:t>
                      </a:r>
                      <a:r>
                        <a:rPr lang="en-US" sz="2000" dirty="0">
                          <a:solidFill>
                            <a:srgbClr val="665B47"/>
                          </a:solidFill>
                          <a:effectLst/>
                          <a:latin typeface="+mn-lt"/>
                          <a:ea typeface="Arial MT"/>
                          <a:cs typeface="Arial MT"/>
                        </a:rPr>
                        <a:t>4)</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noFill/>
                  </a:tcPr>
                </a:tc>
                <a:extLst>
                  <a:ext uri="{0D108BD9-81ED-4DB2-BD59-A6C34878D82A}">
                    <a16:rowId xmlns:a16="http://schemas.microsoft.com/office/drawing/2014/main" val="2682219204"/>
                  </a:ext>
                </a:extLst>
              </a:tr>
              <a:tr h="472384">
                <a:tc>
                  <a:txBody>
                    <a:bodyPr/>
                    <a:lstStyle/>
                    <a:p>
                      <a:r>
                        <a:rPr lang="en-US" sz="2000" i="1" kern="1200" dirty="0" smtClean="0">
                          <a:solidFill>
                            <a:srgbClr val="665B47"/>
                          </a:solidFill>
                          <a:effectLst/>
                          <a:latin typeface="+mn-lt"/>
                          <a:ea typeface="Arial MT"/>
                          <a:cs typeface="Arial MT"/>
                        </a:rPr>
                        <a:t>Number of reports prepared on implementation of Sector Strategy</a:t>
                      </a:r>
                      <a:endParaRPr lang="en-US" sz="2000"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8890" marR="0" algn="ctr">
                        <a:lnSpc>
                          <a:spcPts val="1145"/>
                        </a:lnSpc>
                        <a:spcBef>
                          <a:spcPts val="0"/>
                        </a:spcBef>
                        <a:spcAft>
                          <a:spcPts val="0"/>
                        </a:spcAft>
                      </a:pPr>
                      <a:endParaRPr lang="en-US" sz="2000" dirty="0" smtClean="0">
                        <a:solidFill>
                          <a:srgbClr val="665B47"/>
                        </a:solidFill>
                        <a:effectLst/>
                        <a:latin typeface="+mn-lt"/>
                        <a:ea typeface="Arial MT"/>
                        <a:cs typeface="Arial MT"/>
                      </a:endParaRPr>
                    </a:p>
                    <a:p>
                      <a:pPr marL="8890" marR="0" algn="ctr">
                        <a:lnSpc>
                          <a:spcPts val="1145"/>
                        </a:lnSpc>
                        <a:spcBef>
                          <a:spcPts val="0"/>
                        </a:spcBef>
                        <a:spcAft>
                          <a:spcPts val="0"/>
                        </a:spcAft>
                      </a:pPr>
                      <a:r>
                        <a:rPr lang="en-US" sz="2000" dirty="0" smtClean="0">
                          <a:solidFill>
                            <a:srgbClr val="665B47"/>
                          </a:solidFill>
                          <a:effectLst/>
                          <a:latin typeface="+mn-lt"/>
                          <a:ea typeface="Arial MT"/>
                          <a:cs typeface="Arial MT"/>
                        </a:rPr>
                        <a:t>4</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715" marR="0" algn="ctr">
                        <a:lnSpc>
                          <a:spcPts val="1145"/>
                        </a:lnSpc>
                        <a:spcBef>
                          <a:spcPts val="0"/>
                        </a:spcBef>
                        <a:spcAft>
                          <a:spcPts val="0"/>
                        </a:spcAft>
                      </a:pPr>
                      <a:endParaRPr lang="en-US" sz="2000" dirty="0" smtClean="0">
                        <a:solidFill>
                          <a:srgbClr val="665B47"/>
                        </a:solidFill>
                        <a:effectLst/>
                        <a:latin typeface="+mn-lt"/>
                        <a:ea typeface="Arial MT"/>
                        <a:cs typeface="Arial MT"/>
                      </a:endParaRPr>
                    </a:p>
                    <a:p>
                      <a:pPr marL="5715" marR="0" algn="ctr">
                        <a:lnSpc>
                          <a:spcPts val="1145"/>
                        </a:lnSpc>
                        <a:spcBef>
                          <a:spcPts val="0"/>
                        </a:spcBef>
                        <a:spcAft>
                          <a:spcPts val="0"/>
                        </a:spcAft>
                      </a:pPr>
                      <a:r>
                        <a:rPr lang="en-US" sz="2000" dirty="0" smtClean="0">
                          <a:solidFill>
                            <a:srgbClr val="665B47"/>
                          </a:solidFill>
                          <a:effectLst/>
                          <a:latin typeface="+mn-lt"/>
                          <a:ea typeface="Arial MT"/>
                          <a:cs typeface="Arial MT"/>
                        </a:rPr>
                        <a:t>4</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3608250170"/>
                  </a:ext>
                </a:extLst>
              </a:tr>
            </a:tbl>
          </a:graphicData>
        </a:graphic>
      </p:graphicFrame>
      <p:sp>
        <p:nvSpPr>
          <p:cNvPr id="5" name="Rectangle 7"/>
          <p:cNvSpPr>
            <a:spLocks noChangeArrowheads="1"/>
          </p:cNvSpPr>
          <p:nvPr/>
        </p:nvSpPr>
        <p:spPr bwMode="auto">
          <a:xfrm>
            <a:off x="0" y="854334"/>
            <a:ext cx="9880967" cy="36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69315" tIns="149178" rIns="2788359" bIns="0" numCol="1" anchor="ctr" anchorCtr="0" compatLnSpc="1">
            <a:prstTxWarp prst="textNoShape">
              <a:avLst/>
            </a:prstTxWarp>
            <a:spAutoFit/>
          </a:bodyPr>
          <a:lstStyle/>
          <a:p>
            <a:pPr algn="ctr" eaLnBrk="0" fontAlgn="base" hangingPunct="0">
              <a:spcBef>
                <a:spcPct val="0"/>
              </a:spcBef>
              <a:spcAft>
                <a:spcPct val="0"/>
              </a:spcAft>
            </a:pPr>
            <a:r>
              <a:rPr lang="en-US" altLang="en-US" sz="1400" b="1" dirty="0">
                <a:ea typeface="Arial MT"/>
                <a:cs typeface="Arial MT"/>
              </a:rPr>
              <a:t>PROGRAMME </a:t>
            </a:r>
            <a:r>
              <a:rPr lang="en-US" altLang="en-US" sz="1400" b="1" dirty="0" smtClean="0">
                <a:ea typeface="Arial MT"/>
                <a:cs typeface="Arial MT"/>
              </a:rPr>
              <a:t>2 ANNUAL PERFORMANCE 2020/21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7" name="Group 1"/>
          <p:cNvGrpSpPr>
            <a:grpSpLocks/>
          </p:cNvGrpSpPr>
          <p:nvPr/>
        </p:nvGrpSpPr>
        <p:grpSpPr bwMode="auto">
          <a:xfrm>
            <a:off x="3029804" y="1313650"/>
            <a:ext cx="6152634" cy="3120568"/>
            <a:chOff x="4311" y="248"/>
            <a:chExt cx="5962" cy="3420"/>
          </a:xfrm>
        </p:grpSpPr>
        <p:sp>
          <p:nvSpPr>
            <p:cNvPr id="10" name="AutoShape 6"/>
            <p:cNvSpPr>
              <a:spLocks/>
            </p:cNvSpPr>
            <p:nvPr/>
          </p:nvSpPr>
          <p:spPr bwMode="auto">
            <a:xfrm>
              <a:off x="4311" y="248"/>
              <a:ext cx="3269" cy="3269"/>
            </a:xfrm>
            <a:custGeom>
              <a:avLst/>
              <a:gdLst>
                <a:gd name="T0" fmla="+- 0 5717 4311"/>
                <a:gd name="T1" fmla="*/ T0 w 3269"/>
                <a:gd name="T2" fmla="+- 0 264 249"/>
                <a:gd name="T3" fmla="*/ 264 h 3269"/>
                <a:gd name="T4" fmla="+- 0 5429 4311"/>
                <a:gd name="T5" fmla="*/ T4 w 3269"/>
                <a:gd name="T6" fmla="+- 0 332 249"/>
                <a:gd name="T7" fmla="*/ 332 h 3269"/>
                <a:gd name="T8" fmla="+- 0 5163 4311"/>
                <a:gd name="T9" fmla="*/ T8 w 3269"/>
                <a:gd name="T10" fmla="+- 0 448 249"/>
                <a:gd name="T11" fmla="*/ 448 h 3269"/>
                <a:gd name="T12" fmla="+- 0 4923 4311"/>
                <a:gd name="T13" fmla="*/ T12 w 3269"/>
                <a:gd name="T14" fmla="+- 0 608 249"/>
                <a:gd name="T15" fmla="*/ 608 h 3269"/>
                <a:gd name="T16" fmla="+- 0 4716 4311"/>
                <a:gd name="T17" fmla="*/ T16 w 3269"/>
                <a:gd name="T18" fmla="+- 0 806 249"/>
                <a:gd name="T19" fmla="*/ 806 h 3269"/>
                <a:gd name="T20" fmla="+- 0 4547 4311"/>
                <a:gd name="T21" fmla="*/ T20 w 3269"/>
                <a:gd name="T22" fmla="+- 0 1037 249"/>
                <a:gd name="T23" fmla="*/ 1037 h 3269"/>
                <a:gd name="T24" fmla="+- 0 4419 4311"/>
                <a:gd name="T25" fmla="*/ T24 w 3269"/>
                <a:gd name="T26" fmla="+- 0 1297 249"/>
                <a:gd name="T27" fmla="*/ 1297 h 3269"/>
                <a:gd name="T28" fmla="+- 0 4339 4311"/>
                <a:gd name="T29" fmla="*/ T28 w 3269"/>
                <a:gd name="T30" fmla="+- 0 1581 249"/>
                <a:gd name="T31" fmla="*/ 1581 h 3269"/>
                <a:gd name="T32" fmla="+- 0 4311 4311"/>
                <a:gd name="T33" fmla="*/ T32 w 3269"/>
                <a:gd name="T34" fmla="+- 0 1883 249"/>
                <a:gd name="T35" fmla="*/ 1883 h 3269"/>
                <a:gd name="T36" fmla="+- 0 4339 4311"/>
                <a:gd name="T37" fmla="*/ T36 w 3269"/>
                <a:gd name="T38" fmla="+- 0 2185 249"/>
                <a:gd name="T39" fmla="*/ 2185 h 3269"/>
                <a:gd name="T40" fmla="+- 0 4419 4311"/>
                <a:gd name="T41" fmla="*/ T40 w 3269"/>
                <a:gd name="T42" fmla="+- 0 2468 249"/>
                <a:gd name="T43" fmla="*/ 2468 h 3269"/>
                <a:gd name="T44" fmla="+- 0 4547 4311"/>
                <a:gd name="T45" fmla="*/ T44 w 3269"/>
                <a:gd name="T46" fmla="+- 0 2728 249"/>
                <a:gd name="T47" fmla="*/ 2728 h 3269"/>
                <a:gd name="T48" fmla="+- 0 4716 4311"/>
                <a:gd name="T49" fmla="*/ T48 w 3269"/>
                <a:gd name="T50" fmla="+- 0 2960 249"/>
                <a:gd name="T51" fmla="*/ 2960 h 3269"/>
                <a:gd name="T52" fmla="+- 0 4923 4311"/>
                <a:gd name="T53" fmla="*/ T52 w 3269"/>
                <a:gd name="T54" fmla="+- 0 3158 249"/>
                <a:gd name="T55" fmla="*/ 3158 h 3269"/>
                <a:gd name="T56" fmla="+- 0 5163 4311"/>
                <a:gd name="T57" fmla="*/ T56 w 3269"/>
                <a:gd name="T58" fmla="+- 0 3317 249"/>
                <a:gd name="T59" fmla="*/ 3317 h 3269"/>
                <a:gd name="T60" fmla="+- 0 5429 4311"/>
                <a:gd name="T61" fmla="*/ T60 w 3269"/>
                <a:gd name="T62" fmla="+- 0 3434 249"/>
                <a:gd name="T63" fmla="*/ 3434 h 3269"/>
                <a:gd name="T64" fmla="+- 0 5717 4311"/>
                <a:gd name="T65" fmla="*/ T64 w 3269"/>
                <a:gd name="T66" fmla="+- 0 3501 249"/>
                <a:gd name="T67" fmla="*/ 3501 h 3269"/>
                <a:gd name="T68" fmla="+- 0 6022 4311"/>
                <a:gd name="T69" fmla="*/ T68 w 3269"/>
                <a:gd name="T70" fmla="+- 0 3515 249"/>
                <a:gd name="T71" fmla="*/ 3515 h 3269"/>
                <a:gd name="T72" fmla="+- 0 6320 4311"/>
                <a:gd name="T73" fmla="*/ T72 w 3269"/>
                <a:gd name="T74" fmla="+- 0 3474 249"/>
                <a:gd name="T75" fmla="*/ 3474 h 3269"/>
                <a:gd name="T76" fmla="+- 0 6598 4311"/>
                <a:gd name="T77" fmla="*/ T76 w 3269"/>
                <a:gd name="T78" fmla="+- 0 3381 249"/>
                <a:gd name="T79" fmla="*/ 3381 h 3269"/>
                <a:gd name="T80" fmla="+- 0 6852 4311"/>
                <a:gd name="T81" fmla="*/ T80 w 3269"/>
                <a:gd name="T82" fmla="+- 0 3243 249"/>
                <a:gd name="T83" fmla="*/ 3243 h 3269"/>
                <a:gd name="T84" fmla="+- 0 7075 4311"/>
                <a:gd name="T85" fmla="*/ T84 w 3269"/>
                <a:gd name="T86" fmla="+- 0 3063 249"/>
                <a:gd name="T87" fmla="*/ 3063 h 3269"/>
                <a:gd name="T88" fmla="+- 0 5796 4311"/>
                <a:gd name="T89" fmla="*/ T88 w 3269"/>
                <a:gd name="T90" fmla="+- 0 3017 249"/>
                <a:gd name="T91" fmla="*/ 3017 h 3269"/>
                <a:gd name="T92" fmla="+- 0 5517 4311"/>
                <a:gd name="T93" fmla="*/ T92 w 3269"/>
                <a:gd name="T94" fmla="+- 0 2944 249"/>
                <a:gd name="T95" fmla="*/ 2944 h 3269"/>
                <a:gd name="T96" fmla="+- 0 5270 4311"/>
                <a:gd name="T97" fmla="*/ T96 w 3269"/>
                <a:gd name="T98" fmla="+- 0 2806 249"/>
                <a:gd name="T99" fmla="*/ 2806 h 3269"/>
                <a:gd name="T100" fmla="+- 0 5066 4311"/>
                <a:gd name="T101" fmla="*/ T100 w 3269"/>
                <a:gd name="T102" fmla="+- 0 2614 249"/>
                <a:gd name="T103" fmla="*/ 2614 h 3269"/>
                <a:gd name="T104" fmla="+- 0 4913 4311"/>
                <a:gd name="T105" fmla="*/ T104 w 3269"/>
                <a:gd name="T106" fmla="+- 0 2377 249"/>
                <a:gd name="T107" fmla="*/ 2377 h 3269"/>
                <a:gd name="T108" fmla="+- 0 4823 4311"/>
                <a:gd name="T109" fmla="*/ T108 w 3269"/>
                <a:gd name="T110" fmla="+- 0 2104 249"/>
                <a:gd name="T111" fmla="*/ 2104 h 3269"/>
                <a:gd name="T112" fmla="+- 0 4804 4311"/>
                <a:gd name="T113" fmla="*/ T112 w 3269"/>
                <a:gd name="T114" fmla="+- 0 1808 249"/>
                <a:gd name="T115" fmla="*/ 1808 h 3269"/>
                <a:gd name="T116" fmla="+- 0 4860 4311"/>
                <a:gd name="T117" fmla="*/ T116 w 3269"/>
                <a:gd name="T118" fmla="+- 0 1521 249"/>
                <a:gd name="T119" fmla="*/ 1521 h 3269"/>
                <a:gd name="T120" fmla="+- 0 4982 4311"/>
                <a:gd name="T121" fmla="*/ T120 w 3269"/>
                <a:gd name="T122" fmla="+- 0 1265 249"/>
                <a:gd name="T123" fmla="*/ 1265 h 3269"/>
                <a:gd name="T124" fmla="+- 0 5162 4311"/>
                <a:gd name="T125" fmla="*/ T124 w 3269"/>
                <a:gd name="T126" fmla="+- 0 1049 249"/>
                <a:gd name="T127" fmla="*/ 1049 h 3269"/>
                <a:gd name="T128" fmla="+- 0 5389 4311"/>
                <a:gd name="T129" fmla="*/ T128 w 3269"/>
                <a:gd name="T130" fmla="+- 0 883 249"/>
                <a:gd name="T131" fmla="*/ 883 h 3269"/>
                <a:gd name="T132" fmla="+- 0 5653 4311"/>
                <a:gd name="T133" fmla="*/ T132 w 3269"/>
                <a:gd name="T134" fmla="+- 0 777 249"/>
                <a:gd name="T135" fmla="*/ 777 h 3269"/>
                <a:gd name="T136" fmla="+- 0 5870 4311"/>
                <a:gd name="T137" fmla="*/ T136 w 3269"/>
                <a:gd name="T138" fmla="+- 0 741 249"/>
                <a:gd name="T139" fmla="*/ 741 h 3269"/>
                <a:gd name="T140" fmla="+- 0 5945 4311"/>
                <a:gd name="T141" fmla="*/ T140 w 3269"/>
                <a:gd name="T142" fmla="+- 0 739 249"/>
                <a:gd name="T143" fmla="*/ 739 h 3269"/>
                <a:gd name="T144" fmla="+- 0 6238 4311"/>
                <a:gd name="T145" fmla="*/ T144 w 3269"/>
                <a:gd name="T146" fmla="+- 0 777 249"/>
                <a:gd name="T147" fmla="*/ 777 h 3269"/>
                <a:gd name="T148" fmla="+- 0 6502 4311"/>
                <a:gd name="T149" fmla="*/ T148 w 3269"/>
                <a:gd name="T150" fmla="+- 0 883 249"/>
                <a:gd name="T151" fmla="*/ 883 h 3269"/>
                <a:gd name="T152" fmla="+- 0 6729 4311"/>
                <a:gd name="T153" fmla="*/ T152 w 3269"/>
                <a:gd name="T154" fmla="+- 0 1049 249"/>
                <a:gd name="T155" fmla="*/ 1049 h 3269"/>
                <a:gd name="T156" fmla="+- 0 6909 4311"/>
                <a:gd name="T157" fmla="*/ T156 w 3269"/>
                <a:gd name="T158" fmla="+- 0 1265 249"/>
                <a:gd name="T159" fmla="*/ 1265 h 3269"/>
                <a:gd name="T160" fmla="+- 0 7031 4311"/>
                <a:gd name="T161" fmla="*/ T160 w 3269"/>
                <a:gd name="T162" fmla="+- 0 1521 249"/>
                <a:gd name="T163" fmla="*/ 1521 h 3269"/>
                <a:gd name="T164" fmla="+- 0 7087 4311"/>
                <a:gd name="T165" fmla="*/ T164 w 3269"/>
                <a:gd name="T166" fmla="+- 0 1808 249"/>
                <a:gd name="T167" fmla="*/ 1808 h 3269"/>
                <a:gd name="T168" fmla="+- 0 7068 4311"/>
                <a:gd name="T169" fmla="*/ T168 w 3269"/>
                <a:gd name="T170" fmla="+- 0 2104 249"/>
                <a:gd name="T171" fmla="*/ 2104 h 3269"/>
                <a:gd name="T172" fmla="+- 0 6978 4311"/>
                <a:gd name="T173" fmla="*/ T172 w 3269"/>
                <a:gd name="T174" fmla="+- 0 2377 249"/>
                <a:gd name="T175" fmla="*/ 2377 h 3269"/>
                <a:gd name="T176" fmla="+- 0 6825 4311"/>
                <a:gd name="T177" fmla="*/ T176 w 3269"/>
                <a:gd name="T178" fmla="+- 0 2614 249"/>
                <a:gd name="T179" fmla="*/ 2614 h 3269"/>
                <a:gd name="T180" fmla="+- 0 6621 4311"/>
                <a:gd name="T181" fmla="*/ T180 w 3269"/>
                <a:gd name="T182" fmla="+- 0 2806 249"/>
                <a:gd name="T183" fmla="*/ 2806 h 3269"/>
                <a:gd name="T184" fmla="+- 0 6374 4311"/>
                <a:gd name="T185" fmla="*/ T184 w 3269"/>
                <a:gd name="T186" fmla="+- 0 2944 249"/>
                <a:gd name="T187" fmla="*/ 2944 h 3269"/>
                <a:gd name="T188" fmla="+- 0 6095 4311"/>
                <a:gd name="T189" fmla="*/ T188 w 3269"/>
                <a:gd name="T190" fmla="+- 0 3017 249"/>
                <a:gd name="T191" fmla="*/ 3017 h 3269"/>
                <a:gd name="T192" fmla="+- 0 7126 4311"/>
                <a:gd name="T193" fmla="*/ T192 w 3269"/>
                <a:gd name="T194" fmla="+- 0 3013 249"/>
                <a:gd name="T195" fmla="*/ 3013 h 3269"/>
                <a:gd name="T196" fmla="+- 0 7306 4311"/>
                <a:gd name="T197" fmla="*/ T196 w 3269"/>
                <a:gd name="T198" fmla="+- 0 2789 249"/>
                <a:gd name="T199" fmla="*/ 2789 h 3269"/>
                <a:gd name="T200" fmla="+- 0 7444 4311"/>
                <a:gd name="T201" fmla="*/ T200 w 3269"/>
                <a:gd name="T202" fmla="+- 0 2536 249"/>
                <a:gd name="T203" fmla="*/ 2536 h 3269"/>
                <a:gd name="T204" fmla="+- 0 7536 4311"/>
                <a:gd name="T205" fmla="*/ T204 w 3269"/>
                <a:gd name="T206" fmla="+- 0 2257 249"/>
                <a:gd name="T207" fmla="*/ 2257 h 3269"/>
                <a:gd name="T208" fmla="+- 0 7578 4311"/>
                <a:gd name="T209" fmla="*/ T208 w 3269"/>
                <a:gd name="T210" fmla="+- 0 1960 249"/>
                <a:gd name="T211" fmla="*/ 1960 h 3269"/>
                <a:gd name="T212" fmla="+- 0 7564 4311"/>
                <a:gd name="T213" fmla="*/ T212 w 3269"/>
                <a:gd name="T214" fmla="+- 0 1655 249"/>
                <a:gd name="T215" fmla="*/ 1655 h 3269"/>
                <a:gd name="T216" fmla="+- 0 7496 4311"/>
                <a:gd name="T217" fmla="*/ T216 w 3269"/>
                <a:gd name="T218" fmla="+- 0 1366 249"/>
                <a:gd name="T219" fmla="*/ 1366 h 3269"/>
                <a:gd name="T220" fmla="+- 0 7380 4311"/>
                <a:gd name="T221" fmla="*/ T220 w 3269"/>
                <a:gd name="T222" fmla="+- 0 1100 249"/>
                <a:gd name="T223" fmla="*/ 1100 h 3269"/>
                <a:gd name="T224" fmla="+- 0 7221 4311"/>
                <a:gd name="T225" fmla="*/ T224 w 3269"/>
                <a:gd name="T226" fmla="+- 0 861 249"/>
                <a:gd name="T227" fmla="*/ 861 h 3269"/>
                <a:gd name="T228" fmla="+- 0 7022 4311"/>
                <a:gd name="T229" fmla="*/ T228 w 3269"/>
                <a:gd name="T230" fmla="+- 0 654 249"/>
                <a:gd name="T231" fmla="*/ 654 h 3269"/>
                <a:gd name="T232" fmla="+- 0 6791 4311"/>
                <a:gd name="T233" fmla="*/ T232 w 3269"/>
                <a:gd name="T234" fmla="+- 0 484 249"/>
                <a:gd name="T235" fmla="*/ 484 h 3269"/>
                <a:gd name="T236" fmla="+- 0 6531 4311"/>
                <a:gd name="T237" fmla="*/ T236 w 3269"/>
                <a:gd name="T238" fmla="+- 0 357 249"/>
                <a:gd name="T239" fmla="*/ 357 h 3269"/>
                <a:gd name="T240" fmla="+- 0 6247 4311"/>
                <a:gd name="T241" fmla="*/ T240 w 3269"/>
                <a:gd name="T242" fmla="+- 0 276 249"/>
                <a:gd name="T243" fmla="*/ 276 h 3269"/>
                <a:gd name="T244" fmla="+- 0 5945 4311"/>
                <a:gd name="T245" fmla="*/ T244 w 3269"/>
                <a:gd name="T246" fmla="+- 0 249 249"/>
                <a:gd name="T247" fmla="*/ 249 h 32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3269" h="3269">
                  <a:moveTo>
                    <a:pt x="1634" y="0"/>
                  </a:moveTo>
                  <a:lnTo>
                    <a:pt x="1557" y="1"/>
                  </a:lnTo>
                  <a:lnTo>
                    <a:pt x="1481" y="7"/>
                  </a:lnTo>
                  <a:lnTo>
                    <a:pt x="1406" y="15"/>
                  </a:lnTo>
                  <a:lnTo>
                    <a:pt x="1333" y="27"/>
                  </a:lnTo>
                  <a:lnTo>
                    <a:pt x="1260" y="43"/>
                  </a:lnTo>
                  <a:lnTo>
                    <a:pt x="1188" y="61"/>
                  </a:lnTo>
                  <a:lnTo>
                    <a:pt x="1118" y="83"/>
                  </a:lnTo>
                  <a:lnTo>
                    <a:pt x="1049" y="108"/>
                  </a:lnTo>
                  <a:lnTo>
                    <a:pt x="982" y="135"/>
                  </a:lnTo>
                  <a:lnTo>
                    <a:pt x="916" y="166"/>
                  </a:lnTo>
                  <a:lnTo>
                    <a:pt x="852" y="199"/>
                  </a:lnTo>
                  <a:lnTo>
                    <a:pt x="789" y="235"/>
                  </a:lnTo>
                  <a:lnTo>
                    <a:pt x="728" y="274"/>
                  </a:lnTo>
                  <a:lnTo>
                    <a:pt x="669" y="315"/>
                  </a:lnTo>
                  <a:lnTo>
                    <a:pt x="612" y="359"/>
                  </a:lnTo>
                  <a:lnTo>
                    <a:pt x="557" y="405"/>
                  </a:lnTo>
                  <a:lnTo>
                    <a:pt x="505" y="453"/>
                  </a:lnTo>
                  <a:lnTo>
                    <a:pt x="454" y="504"/>
                  </a:lnTo>
                  <a:lnTo>
                    <a:pt x="405" y="557"/>
                  </a:lnTo>
                  <a:lnTo>
                    <a:pt x="359" y="612"/>
                  </a:lnTo>
                  <a:lnTo>
                    <a:pt x="316" y="669"/>
                  </a:lnTo>
                  <a:lnTo>
                    <a:pt x="274" y="728"/>
                  </a:lnTo>
                  <a:lnTo>
                    <a:pt x="236" y="788"/>
                  </a:lnTo>
                  <a:lnTo>
                    <a:pt x="200" y="851"/>
                  </a:lnTo>
                  <a:lnTo>
                    <a:pt x="166" y="915"/>
                  </a:lnTo>
                  <a:lnTo>
                    <a:pt x="136" y="981"/>
                  </a:lnTo>
                  <a:lnTo>
                    <a:pt x="108" y="1048"/>
                  </a:lnTo>
                  <a:lnTo>
                    <a:pt x="84" y="1117"/>
                  </a:lnTo>
                  <a:lnTo>
                    <a:pt x="62" y="1188"/>
                  </a:lnTo>
                  <a:lnTo>
                    <a:pt x="44" y="1259"/>
                  </a:lnTo>
                  <a:lnTo>
                    <a:pt x="28" y="1332"/>
                  </a:lnTo>
                  <a:lnTo>
                    <a:pt x="16" y="1406"/>
                  </a:lnTo>
                  <a:lnTo>
                    <a:pt x="7" y="1481"/>
                  </a:lnTo>
                  <a:lnTo>
                    <a:pt x="2" y="1557"/>
                  </a:lnTo>
                  <a:lnTo>
                    <a:pt x="0" y="1634"/>
                  </a:lnTo>
                  <a:lnTo>
                    <a:pt x="2" y="1711"/>
                  </a:lnTo>
                  <a:lnTo>
                    <a:pt x="7" y="1787"/>
                  </a:lnTo>
                  <a:lnTo>
                    <a:pt x="16" y="1862"/>
                  </a:lnTo>
                  <a:lnTo>
                    <a:pt x="28" y="1936"/>
                  </a:lnTo>
                  <a:lnTo>
                    <a:pt x="44" y="2008"/>
                  </a:lnTo>
                  <a:lnTo>
                    <a:pt x="62" y="2080"/>
                  </a:lnTo>
                  <a:lnTo>
                    <a:pt x="84" y="2150"/>
                  </a:lnTo>
                  <a:lnTo>
                    <a:pt x="108" y="2219"/>
                  </a:lnTo>
                  <a:lnTo>
                    <a:pt x="136" y="2287"/>
                  </a:lnTo>
                  <a:lnTo>
                    <a:pt x="166" y="2352"/>
                  </a:lnTo>
                  <a:lnTo>
                    <a:pt x="200" y="2417"/>
                  </a:lnTo>
                  <a:lnTo>
                    <a:pt x="236" y="2479"/>
                  </a:lnTo>
                  <a:lnTo>
                    <a:pt x="274" y="2540"/>
                  </a:lnTo>
                  <a:lnTo>
                    <a:pt x="316" y="2599"/>
                  </a:lnTo>
                  <a:lnTo>
                    <a:pt x="359" y="2656"/>
                  </a:lnTo>
                  <a:lnTo>
                    <a:pt x="405" y="2711"/>
                  </a:lnTo>
                  <a:lnTo>
                    <a:pt x="454" y="2764"/>
                  </a:lnTo>
                  <a:lnTo>
                    <a:pt x="505" y="2814"/>
                  </a:lnTo>
                  <a:lnTo>
                    <a:pt x="557" y="2863"/>
                  </a:lnTo>
                  <a:lnTo>
                    <a:pt x="612" y="2909"/>
                  </a:lnTo>
                  <a:lnTo>
                    <a:pt x="669" y="2953"/>
                  </a:lnTo>
                  <a:lnTo>
                    <a:pt x="728" y="2994"/>
                  </a:lnTo>
                  <a:lnTo>
                    <a:pt x="789" y="3032"/>
                  </a:lnTo>
                  <a:lnTo>
                    <a:pt x="852" y="3068"/>
                  </a:lnTo>
                  <a:lnTo>
                    <a:pt x="916" y="3102"/>
                  </a:lnTo>
                  <a:lnTo>
                    <a:pt x="982" y="3132"/>
                  </a:lnTo>
                  <a:lnTo>
                    <a:pt x="1049" y="3160"/>
                  </a:lnTo>
                  <a:lnTo>
                    <a:pt x="1118" y="3185"/>
                  </a:lnTo>
                  <a:lnTo>
                    <a:pt x="1188" y="3206"/>
                  </a:lnTo>
                  <a:lnTo>
                    <a:pt x="1260" y="3225"/>
                  </a:lnTo>
                  <a:lnTo>
                    <a:pt x="1333" y="3240"/>
                  </a:lnTo>
                  <a:lnTo>
                    <a:pt x="1406" y="3252"/>
                  </a:lnTo>
                  <a:lnTo>
                    <a:pt x="1481" y="3261"/>
                  </a:lnTo>
                  <a:lnTo>
                    <a:pt x="1557" y="3266"/>
                  </a:lnTo>
                  <a:lnTo>
                    <a:pt x="1634" y="3268"/>
                  </a:lnTo>
                  <a:lnTo>
                    <a:pt x="1711" y="3266"/>
                  </a:lnTo>
                  <a:lnTo>
                    <a:pt x="1787" y="3261"/>
                  </a:lnTo>
                  <a:lnTo>
                    <a:pt x="1862" y="3252"/>
                  </a:lnTo>
                  <a:lnTo>
                    <a:pt x="1936" y="3240"/>
                  </a:lnTo>
                  <a:lnTo>
                    <a:pt x="2009" y="3225"/>
                  </a:lnTo>
                  <a:lnTo>
                    <a:pt x="2081" y="3206"/>
                  </a:lnTo>
                  <a:lnTo>
                    <a:pt x="2151" y="3185"/>
                  </a:lnTo>
                  <a:lnTo>
                    <a:pt x="2220" y="3160"/>
                  </a:lnTo>
                  <a:lnTo>
                    <a:pt x="2287" y="3132"/>
                  </a:lnTo>
                  <a:lnTo>
                    <a:pt x="2353" y="3102"/>
                  </a:lnTo>
                  <a:lnTo>
                    <a:pt x="2417" y="3068"/>
                  </a:lnTo>
                  <a:lnTo>
                    <a:pt x="2480" y="3032"/>
                  </a:lnTo>
                  <a:lnTo>
                    <a:pt x="2541" y="2994"/>
                  </a:lnTo>
                  <a:lnTo>
                    <a:pt x="2600" y="2953"/>
                  </a:lnTo>
                  <a:lnTo>
                    <a:pt x="2657" y="2909"/>
                  </a:lnTo>
                  <a:lnTo>
                    <a:pt x="2711" y="2863"/>
                  </a:lnTo>
                  <a:lnTo>
                    <a:pt x="2764" y="2814"/>
                  </a:lnTo>
                  <a:lnTo>
                    <a:pt x="2801" y="2778"/>
                  </a:lnTo>
                  <a:lnTo>
                    <a:pt x="1634" y="2778"/>
                  </a:lnTo>
                  <a:lnTo>
                    <a:pt x="1559" y="2775"/>
                  </a:lnTo>
                  <a:lnTo>
                    <a:pt x="1485" y="2768"/>
                  </a:lnTo>
                  <a:lnTo>
                    <a:pt x="1413" y="2756"/>
                  </a:lnTo>
                  <a:lnTo>
                    <a:pt x="1342" y="2740"/>
                  </a:lnTo>
                  <a:lnTo>
                    <a:pt x="1273" y="2719"/>
                  </a:lnTo>
                  <a:lnTo>
                    <a:pt x="1206" y="2695"/>
                  </a:lnTo>
                  <a:lnTo>
                    <a:pt x="1141" y="2666"/>
                  </a:lnTo>
                  <a:lnTo>
                    <a:pt x="1078" y="2633"/>
                  </a:lnTo>
                  <a:lnTo>
                    <a:pt x="1017" y="2597"/>
                  </a:lnTo>
                  <a:lnTo>
                    <a:pt x="959" y="2557"/>
                  </a:lnTo>
                  <a:lnTo>
                    <a:pt x="903" y="2514"/>
                  </a:lnTo>
                  <a:lnTo>
                    <a:pt x="851" y="2467"/>
                  </a:lnTo>
                  <a:lnTo>
                    <a:pt x="801" y="2417"/>
                  </a:lnTo>
                  <a:lnTo>
                    <a:pt x="755" y="2365"/>
                  </a:lnTo>
                  <a:lnTo>
                    <a:pt x="711" y="2309"/>
                  </a:lnTo>
                  <a:lnTo>
                    <a:pt x="671" y="2251"/>
                  </a:lnTo>
                  <a:lnTo>
                    <a:pt x="635" y="2191"/>
                  </a:lnTo>
                  <a:lnTo>
                    <a:pt x="602" y="2128"/>
                  </a:lnTo>
                  <a:lnTo>
                    <a:pt x="574" y="2062"/>
                  </a:lnTo>
                  <a:lnTo>
                    <a:pt x="549" y="1995"/>
                  </a:lnTo>
                  <a:lnTo>
                    <a:pt x="528" y="1926"/>
                  </a:lnTo>
                  <a:lnTo>
                    <a:pt x="512" y="1855"/>
                  </a:lnTo>
                  <a:lnTo>
                    <a:pt x="500" y="1783"/>
                  </a:lnTo>
                  <a:lnTo>
                    <a:pt x="493" y="1709"/>
                  </a:lnTo>
                  <a:lnTo>
                    <a:pt x="491" y="1634"/>
                  </a:lnTo>
                  <a:lnTo>
                    <a:pt x="493" y="1559"/>
                  </a:lnTo>
                  <a:lnTo>
                    <a:pt x="500" y="1485"/>
                  </a:lnTo>
                  <a:lnTo>
                    <a:pt x="512" y="1412"/>
                  </a:lnTo>
                  <a:lnTo>
                    <a:pt x="528" y="1341"/>
                  </a:lnTo>
                  <a:lnTo>
                    <a:pt x="549" y="1272"/>
                  </a:lnTo>
                  <a:lnTo>
                    <a:pt x="574" y="1205"/>
                  </a:lnTo>
                  <a:lnTo>
                    <a:pt x="602" y="1140"/>
                  </a:lnTo>
                  <a:lnTo>
                    <a:pt x="635" y="1077"/>
                  </a:lnTo>
                  <a:lnTo>
                    <a:pt x="671" y="1016"/>
                  </a:lnTo>
                  <a:lnTo>
                    <a:pt x="711" y="958"/>
                  </a:lnTo>
                  <a:lnTo>
                    <a:pt x="755" y="903"/>
                  </a:lnTo>
                  <a:lnTo>
                    <a:pt x="801" y="850"/>
                  </a:lnTo>
                  <a:lnTo>
                    <a:pt x="851" y="800"/>
                  </a:lnTo>
                  <a:lnTo>
                    <a:pt x="903" y="754"/>
                  </a:lnTo>
                  <a:lnTo>
                    <a:pt x="959" y="711"/>
                  </a:lnTo>
                  <a:lnTo>
                    <a:pt x="1017" y="671"/>
                  </a:lnTo>
                  <a:lnTo>
                    <a:pt x="1078" y="634"/>
                  </a:lnTo>
                  <a:lnTo>
                    <a:pt x="1141" y="602"/>
                  </a:lnTo>
                  <a:lnTo>
                    <a:pt x="1206" y="573"/>
                  </a:lnTo>
                  <a:lnTo>
                    <a:pt x="1273" y="548"/>
                  </a:lnTo>
                  <a:lnTo>
                    <a:pt x="1342" y="528"/>
                  </a:lnTo>
                  <a:lnTo>
                    <a:pt x="1413" y="511"/>
                  </a:lnTo>
                  <a:lnTo>
                    <a:pt x="1485" y="499"/>
                  </a:lnTo>
                  <a:lnTo>
                    <a:pt x="1559" y="492"/>
                  </a:lnTo>
                  <a:lnTo>
                    <a:pt x="1634" y="490"/>
                  </a:lnTo>
                  <a:lnTo>
                    <a:pt x="1634" y="0"/>
                  </a:lnTo>
                  <a:close/>
                  <a:moveTo>
                    <a:pt x="1634" y="0"/>
                  </a:moveTo>
                  <a:lnTo>
                    <a:pt x="1634" y="490"/>
                  </a:lnTo>
                  <a:lnTo>
                    <a:pt x="1710" y="492"/>
                  </a:lnTo>
                  <a:lnTo>
                    <a:pt x="1784" y="499"/>
                  </a:lnTo>
                  <a:lnTo>
                    <a:pt x="1856" y="511"/>
                  </a:lnTo>
                  <a:lnTo>
                    <a:pt x="1927" y="528"/>
                  </a:lnTo>
                  <a:lnTo>
                    <a:pt x="1996" y="548"/>
                  </a:lnTo>
                  <a:lnTo>
                    <a:pt x="2063" y="573"/>
                  </a:lnTo>
                  <a:lnTo>
                    <a:pt x="2128" y="602"/>
                  </a:lnTo>
                  <a:lnTo>
                    <a:pt x="2191" y="634"/>
                  </a:lnTo>
                  <a:lnTo>
                    <a:pt x="2252" y="671"/>
                  </a:lnTo>
                  <a:lnTo>
                    <a:pt x="2310" y="711"/>
                  </a:lnTo>
                  <a:lnTo>
                    <a:pt x="2365" y="754"/>
                  </a:lnTo>
                  <a:lnTo>
                    <a:pt x="2418" y="800"/>
                  </a:lnTo>
                  <a:lnTo>
                    <a:pt x="2468" y="850"/>
                  </a:lnTo>
                  <a:lnTo>
                    <a:pt x="2514" y="903"/>
                  </a:lnTo>
                  <a:lnTo>
                    <a:pt x="2558" y="958"/>
                  </a:lnTo>
                  <a:lnTo>
                    <a:pt x="2598" y="1016"/>
                  </a:lnTo>
                  <a:lnTo>
                    <a:pt x="2634" y="1077"/>
                  </a:lnTo>
                  <a:lnTo>
                    <a:pt x="2667" y="1140"/>
                  </a:lnTo>
                  <a:lnTo>
                    <a:pt x="2695" y="1205"/>
                  </a:lnTo>
                  <a:lnTo>
                    <a:pt x="2720" y="1272"/>
                  </a:lnTo>
                  <a:lnTo>
                    <a:pt x="2741" y="1341"/>
                  </a:lnTo>
                  <a:lnTo>
                    <a:pt x="2757" y="1412"/>
                  </a:lnTo>
                  <a:lnTo>
                    <a:pt x="2769" y="1485"/>
                  </a:lnTo>
                  <a:lnTo>
                    <a:pt x="2776" y="1559"/>
                  </a:lnTo>
                  <a:lnTo>
                    <a:pt x="2778" y="1634"/>
                  </a:lnTo>
                  <a:lnTo>
                    <a:pt x="2776" y="1709"/>
                  </a:lnTo>
                  <a:lnTo>
                    <a:pt x="2769" y="1783"/>
                  </a:lnTo>
                  <a:lnTo>
                    <a:pt x="2757" y="1855"/>
                  </a:lnTo>
                  <a:lnTo>
                    <a:pt x="2741" y="1926"/>
                  </a:lnTo>
                  <a:lnTo>
                    <a:pt x="2720" y="1995"/>
                  </a:lnTo>
                  <a:lnTo>
                    <a:pt x="2695" y="2062"/>
                  </a:lnTo>
                  <a:lnTo>
                    <a:pt x="2667" y="2128"/>
                  </a:lnTo>
                  <a:lnTo>
                    <a:pt x="2634" y="2191"/>
                  </a:lnTo>
                  <a:lnTo>
                    <a:pt x="2598" y="2251"/>
                  </a:lnTo>
                  <a:lnTo>
                    <a:pt x="2558" y="2309"/>
                  </a:lnTo>
                  <a:lnTo>
                    <a:pt x="2514" y="2365"/>
                  </a:lnTo>
                  <a:lnTo>
                    <a:pt x="2468" y="2417"/>
                  </a:lnTo>
                  <a:lnTo>
                    <a:pt x="2418" y="2467"/>
                  </a:lnTo>
                  <a:lnTo>
                    <a:pt x="2365" y="2514"/>
                  </a:lnTo>
                  <a:lnTo>
                    <a:pt x="2310" y="2557"/>
                  </a:lnTo>
                  <a:lnTo>
                    <a:pt x="2252" y="2597"/>
                  </a:lnTo>
                  <a:lnTo>
                    <a:pt x="2191" y="2633"/>
                  </a:lnTo>
                  <a:lnTo>
                    <a:pt x="2128" y="2666"/>
                  </a:lnTo>
                  <a:lnTo>
                    <a:pt x="2063" y="2695"/>
                  </a:lnTo>
                  <a:lnTo>
                    <a:pt x="1996" y="2719"/>
                  </a:lnTo>
                  <a:lnTo>
                    <a:pt x="1927" y="2740"/>
                  </a:lnTo>
                  <a:lnTo>
                    <a:pt x="1856" y="2756"/>
                  </a:lnTo>
                  <a:lnTo>
                    <a:pt x="1784" y="2768"/>
                  </a:lnTo>
                  <a:lnTo>
                    <a:pt x="1710" y="2775"/>
                  </a:lnTo>
                  <a:lnTo>
                    <a:pt x="1634" y="2778"/>
                  </a:lnTo>
                  <a:lnTo>
                    <a:pt x="2801" y="2778"/>
                  </a:lnTo>
                  <a:lnTo>
                    <a:pt x="2815" y="2764"/>
                  </a:lnTo>
                  <a:lnTo>
                    <a:pt x="2863" y="2711"/>
                  </a:lnTo>
                  <a:lnTo>
                    <a:pt x="2910" y="2656"/>
                  </a:lnTo>
                  <a:lnTo>
                    <a:pt x="2953" y="2599"/>
                  </a:lnTo>
                  <a:lnTo>
                    <a:pt x="2995" y="2540"/>
                  </a:lnTo>
                  <a:lnTo>
                    <a:pt x="3033" y="2479"/>
                  </a:lnTo>
                  <a:lnTo>
                    <a:pt x="3069" y="2417"/>
                  </a:lnTo>
                  <a:lnTo>
                    <a:pt x="3103" y="2352"/>
                  </a:lnTo>
                  <a:lnTo>
                    <a:pt x="3133" y="2287"/>
                  </a:lnTo>
                  <a:lnTo>
                    <a:pt x="3161" y="2219"/>
                  </a:lnTo>
                  <a:lnTo>
                    <a:pt x="3185" y="2150"/>
                  </a:lnTo>
                  <a:lnTo>
                    <a:pt x="3207" y="2080"/>
                  </a:lnTo>
                  <a:lnTo>
                    <a:pt x="3225" y="2008"/>
                  </a:lnTo>
                  <a:lnTo>
                    <a:pt x="3241" y="1936"/>
                  </a:lnTo>
                  <a:lnTo>
                    <a:pt x="3253" y="1862"/>
                  </a:lnTo>
                  <a:lnTo>
                    <a:pt x="3262" y="1787"/>
                  </a:lnTo>
                  <a:lnTo>
                    <a:pt x="3267" y="1711"/>
                  </a:lnTo>
                  <a:lnTo>
                    <a:pt x="3269" y="1634"/>
                  </a:lnTo>
                  <a:lnTo>
                    <a:pt x="3267" y="1557"/>
                  </a:lnTo>
                  <a:lnTo>
                    <a:pt x="3262" y="1481"/>
                  </a:lnTo>
                  <a:lnTo>
                    <a:pt x="3253" y="1406"/>
                  </a:lnTo>
                  <a:lnTo>
                    <a:pt x="3241" y="1332"/>
                  </a:lnTo>
                  <a:lnTo>
                    <a:pt x="3225" y="1259"/>
                  </a:lnTo>
                  <a:lnTo>
                    <a:pt x="3207" y="1188"/>
                  </a:lnTo>
                  <a:lnTo>
                    <a:pt x="3185" y="1117"/>
                  </a:lnTo>
                  <a:lnTo>
                    <a:pt x="3161" y="1048"/>
                  </a:lnTo>
                  <a:lnTo>
                    <a:pt x="3133" y="981"/>
                  </a:lnTo>
                  <a:lnTo>
                    <a:pt x="3103" y="915"/>
                  </a:lnTo>
                  <a:lnTo>
                    <a:pt x="3069" y="851"/>
                  </a:lnTo>
                  <a:lnTo>
                    <a:pt x="3033" y="788"/>
                  </a:lnTo>
                  <a:lnTo>
                    <a:pt x="2995" y="728"/>
                  </a:lnTo>
                  <a:lnTo>
                    <a:pt x="2953" y="669"/>
                  </a:lnTo>
                  <a:lnTo>
                    <a:pt x="2910" y="612"/>
                  </a:lnTo>
                  <a:lnTo>
                    <a:pt x="2863" y="557"/>
                  </a:lnTo>
                  <a:lnTo>
                    <a:pt x="2815" y="504"/>
                  </a:lnTo>
                  <a:lnTo>
                    <a:pt x="2764" y="453"/>
                  </a:lnTo>
                  <a:lnTo>
                    <a:pt x="2711" y="405"/>
                  </a:lnTo>
                  <a:lnTo>
                    <a:pt x="2657" y="359"/>
                  </a:lnTo>
                  <a:lnTo>
                    <a:pt x="2600" y="315"/>
                  </a:lnTo>
                  <a:lnTo>
                    <a:pt x="2541" y="274"/>
                  </a:lnTo>
                  <a:lnTo>
                    <a:pt x="2480" y="235"/>
                  </a:lnTo>
                  <a:lnTo>
                    <a:pt x="2417" y="199"/>
                  </a:lnTo>
                  <a:lnTo>
                    <a:pt x="2353" y="166"/>
                  </a:lnTo>
                  <a:lnTo>
                    <a:pt x="2287" y="135"/>
                  </a:lnTo>
                  <a:lnTo>
                    <a:pt x="2220" y="108"/>
                  </a:lnTo>
                  <a:lnTo>
                    <a:pt x="2151" y="83"/>
                  </a:lnTo>
                  <a:lnTo>
                    <a:pt x="2081" y="61"/>
                  </a:lnTo>
                  <a:lnTo>
                    <a:pt x="2009" y="43"/>
                  </a:lnTo>
                  <a:lnTo>
                    <a:pt x="1936" y="27"/>
                  </a:lnTo>
                  <a:lnTo>
                    <a:pt x="1862" y="15"/>
                  </a:lnTo>
                  <a:lnTo>
                    <a:pt x="1787" y="7"/>
                  </a:lnTo>
                  <a:lnTo>
                    <a:pt x="1711" y="1"/>
                  </a:lnTo>
                  <a:lnTo>
                    <a:pt x="1634" y="0"/>
                  </a:lnTo>
                  <a:close/>
                </a:path>
              </a:pathLst>
            </a:custGeom>
            <a:solidFill>
              <a:srgbClr val="00A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AutoShape 5"/>
            <p:cNvSpPr>
              <a:spLocks/>
            </p:cNvSpPr>
            <p:nvPr/>
          </p:nvSpPr>
          <p:spPr bwMode="auto">
            <a:xfrm>
              <a:off x="4311" y="248"/>
              <a:ext cx="3269" cy="3269"/>
            </a:xfrm>
            <a:custGeom>
              <a:avLst/>
              <a:gdLst>
                <a:gd name="T0" fmla="+- 0 6173 4311"/>
                <a:gd name="T1" fmla="*/ T0 w 3269"/>
                <a:gd name="T2" fmla="+- 0 264 249"/>
                <a:gd name="T3" fmla="*/ 264 h 3269"/>
                <a:gd name="T4" fmla="+- 0 6462 4311"/>
                <a:gd name="T5" fmla="*/ T4 w 3269"/>
                <a:gd name="T6" fmla="+- 0 332 249"/>
                <a:gd name="T7" fmla="*/ 332 h 3269"/>
                <a:gd name="T8" fmla="+- 0 6728 4311"/>
                <a:gd name="T9" fmla="*/ T8 w 3269"/>
                <a:gd name="T10" fmla="+- 0 448 249"/>
                <a:gd name="T11" fmla="*/ 448 h 3269"/>
                <a:gd name="T12" fmla="+- 0 6968 4311"/>
                <a:gd name="T13" fmla="*/ T12 w 3269"/>
                <a:gd name="T14" fmla="+- 0 608 249"/>
                <a:gd name="T15" fmla="*/ 608 h 3269"/>
                <a:gd name="T16" fmla="+- 0 7174 4311"/>
                <a:gd name="T17" fmla="*/ T16 w 3269"/>
                <a:gd name="T18" fmla="+- 0 806 249"/>
                <a:gd name="T19" fmla="*/ 806 h 3269"/>
                <a:gd name="T20" fmla="+- 0 7344 4311"/>
                <a:gd name="T21" fmla="*/ T20 w 3269"/>
                <a:gd name="T22" fmla="+- 0 1037 249"/>
                <a:gd name="T23" fmla="*/ 1037 h 3269"/>
                <a:gd name="T24" fmla="+- 0 7472 4311"/>
                <a:gd name="T25" fmla="*/ T24 w 3269"/>
                <a:gd name="T26" fmla="+- 0 1297 249"/>
                <a:gd name="T27" fmla="*/ 1297 h 3269"/>
                <a:gd name="T28" fmla="+- 0 7552 4311"/>
                <a:gd name="T29" fmla="*/ T28 w 3269"/>
                <a:gd name="T30" fmla="+- 0 1581 249"/>
                <a:gd name="T31" fmla="*/ 1581 h 3269"/>
                <a:gd name="T32" fmla="+- 0 7580 4311"/>
                <a:gd name="T33" fmla="*/ T32 w 3269"/>
                <a:gd name="T34" fmla="+- 0 1883 249"/>
                <a:gd name="T35" fmla="*/ 1883 h 3269"/>
                <a:gd name="T36" fmla="+- 0 7552 4311"/>
                <a:gd name="T37" fmla="*/ T36 w 3269"/>
                <a:gd name="T38" fmla="+- 0 2185 249"/>
                <a:gd name="T39" fmla="*/ 2185 h 3269"/>
                <a:gd name="T40" fmla="+- 0 7472 4311"/>
                <a:gd name="T41" fmla="*/ T40 w 3269"/>
                <a:gd name="T42" fmla="+- 0 2468 249"/>
                <a:gd name="T43" fmla="*/ 2468 h 3269"/>
                <a:gd name="T44" fmla="+- 0 7344 4311"/>
                <a:gd name="T45" fmla="*/ T44 w 3269"/>
                <a:gd name="T46" fmla="+- 0 2728 249"/>
                <a:gd name="T47" fmla="*/ 2728 h 3269"/>
                <a:gd name="T48" fmla="+- 0 7174 4311"/>
                <a:gd name="T49" fmla="*/ T48 w 3269"/>
                <a:gd name="T50" fmla="+- 0 2960 249"/>
                <a:gd name="T51" fmla="*/ 2960 h 3269"/>
                <a:gd name="T52" fmla="+- 0 6968 4311"/>
                <a:gd name="T53" fmla="*/ T52 w 3269"/>
                <a:gd name="T54" fmla="+- 0 3158 249"/>
                <a:gd name="T55" fmla="*/ 3158 h 3269"/>
                <a:gd name="T56" fmla="+- 0 6728 4311"/>
                <a:gd name="T57" fmla="*/ T56 w 3269"/>
                <a:gd name="T58" fmla="+- 0 3317 249"/>
                <a:gd name="T59" fmla="*/ 3317 h 3269"/>
                <a:gd name="T60" fmla="+- 0 6462 4311"/>
                <a:gd name="T61" fmla="*/ T60 w 3269"/>
                <a:gd name="T62" fmla="+- 0 3434 249"/>
                <a:gd name="T63" fmla="*/ 3434 h 3269"/>
                <a:gd name="T64" fmla="+- 0 6173 4311"/>
                <a:gd name="T65" fmla="*/ T64 w 3269"/>
                <a:gd name="T66" fmla="+- 0 3501 249"/>
                <a:gd name="T67" fmla="*/ 3501 h 3269"/>
                <a:gd name="T68" fmla="+- 0 5868 4311"/>
                <a:gd name="T69" fmla="*/ T68 w 3269"/>
                <a:gd name="T70" fmla="+- 0 3515 249"/>
                <a:gd name="T71" fmla="*/ 3515 h 3269"/>
                <a:gd name="T72" fmla="+- 0 5571 4311"/>
                <a:gd name="T73" fmla="*/ T72 w 3269"/>
                <a:gd name="T74" fmla="+- 0 3474 249"/>
                <a:gd name="T75" fmla="*/ 3474 h 3269"/>
                <a:gd name="T76" fmla="+- 0 5293 4311"/>
                <a:gd name="T77" fmla="*/ T76 w 3269"/>
                <a:gd name="T78" fmla="+- 0 3381 249"/>
                <a:gd name="T79" fmla="*/ 3381 h 3269"/>
                <a:gd name="T80" fmla="+- 0 5039 4311"/>
                <a:gd name="T81" fmla="*/ T80 w 3269"/>
                <a:gd name="T82" fmla="+- 0 3243 249"/>
                <a:gd name="T83" fmla="*/ 3243 h 3269"/>
                <a:gd name="T84" fmla="+- 0 4816 4311"/>
                <a:gd name="T85" fmla="*/ T84 w 3269"/>
                <a:gd name="T86" fmla="+- 0 3063 249"/>
                <a:gd name="T87" fmla="*/ 3063 h 3269"/>
                <a:gd name="T88" fmla="+- 0 4627 4311"/>
                <a:gd name="T89" fmla="*/ T88 w 3269"/>
                <a:gd name="T90" fmla="+- 0 2848 249"/>
                <a:gd name="T91" fmla="*/ 2848 h 3269"/>
                <a:gd name="T92" fmla="+- 0 4477 4311"/>
                <a:gd name="T93" fmla="*/ T92 w 3269"/>
                <a:gd name="T94" fmla="+- 0 2601 249"/>
                <a:gd name="T95" fmla="*/ 2601 h 3269"/>
                <a:gd name="T96" fmla="+- 0 4373 4311"/>
                <a:gd name="T97" fmla="*/ T96 w 3269"/>
                <a:gd name="T98" fmla="+- 0 2329 249"/>
                <a:gd name="T99" fmla="*/ 2329 h 3269"/>
                <a:gd name="T100" fmla="+- 0 4318 4311"/>
                <a:gd name="T101" fmla="*/ T100 w 3269"/>
                <a:gd name="T102" fmla="+- 0 2036 249"/>
                <a:gd name="T103" fmla="*/ 2036 h 3269"/>
                <a:gd name="T104" fmla="+- 0 4318 4311"/>
                <a:gd name="T105" fmla="*/ T104 w 3269"/>
                <a:gd name="T106" fmla="+- 0 1730 249"/>
                <a:gd name="T107" fmla="*/ 1730 h 3269"/>
                <a:gd name="T108" fmla="+- 0 4373 4311"/>
                <a:gd name="T109" fmla="*/ T108 w 3269"/>
                <a:gd name="T110" fmla="+- 0 1437 249"/>
                <a:gd name="T111" fmla="*/ 1437 h 3269"/>
                <a:gd name="T112" fmla="+- 0 4477 4311"/>
                <a:gd name="T113" fmla="*/ T112 w 3269"/>
                <a:gd name="T114" fmla="+- 0 1164 249"/>
                <a:gd name="T115" fmla="*/ 1164 h 3269"/>
                <a:gd name="T116" fmla="+- 0 4627 4311"/>
                <a:gd name="T117" fmla="*/ T116 w 3269"/>
                <a:gd name="T118" fmla="+- 0 918 249"/>
                <a:gd name="T119" fmla="*/ 918 h 3269"/>
                <a:gd name="T120" fmla="+- 0 4816 4311"/>
                <a:gd name="T121" fmla="*/ T120 w 3269"/>
                <a:gd name="T122" fmla="+- 0 702 249"/>
                <a:gd name="T123" fmla="*/ 702 h 3269"/>
                <a:gd name="T124" fmla="+- 0 5039 4311"/>
                <a:gd name="T125" fmla="*/ T124 w 3269"/>
                <a:gd name="T126" fmla="+- 0 523 249"/>
                <a:gd name="T127" fmla="*/ 523 h 3269"/>
                <a:gd name="T128" fmla="+- 0 5293 4311"/>
                <a:gd name="T129" fmla="*/ T128 w 3269"/>
                <a:gd name="T130" fmla="+- 0 384 249"/>
                <a:gd name="T131" fmla="*/ 384 h 3269"/>
                <a:gd name="T132" fmla="+- 0 5571 4311"/>
                <a:gd name="T133" fmla="*/ T132 w 3269"/>
                <a:gd name="T134" fmla="+- 0 292 249"/>
                <a:gd name="T135" fmla="*/ 292 h 3269"/>
                <a:gd name="T136" fmla="+- 0 5868 4311"/>
                <a:gd name="T137" fmla="*/ T136 w 3269"/>
                <a:gd name="T138" fmla="+- 0 250 249"/>
                <a:gd name="T139" fmla="*/ 250 h 3269"/>
                <a:gd name="T140" fmla="+- 0 5870 4311"/>
                <a:gd name="T141" fmla="*/ T140 w 3269"/>
                <a:gd name="T142" fmla="+- 0 741 249"/>
                <a:gd name="T143" fmla="*/ 741 h 3269"/>
                <a:gd name="T144" fmla="+- 0 5584 4311"/>
                <a:gd name="T145" fmla="*/ T144 w 3269"/>
                <a:gd name="T146" fmla="+- 0 797 249"/>
                <a:gd name="T147" fmla="*/ 797 h 3269"/>
                <a:gd name="T148" fmla="+- 0 5328 4311"/>
                <a:gd name="T149" fmla="*/ T148 w 3269"/>
                <a:gd name="T150" fmla="+- 0 920 249"/>
                <a:gd name="T151" fmla="*/ 920 h 3269"/>
                <a:gd name="T152" fmla="+- 0 5112 4311"/>
                <a:gd name="T153" fmla="*/ T152 w 3269"/>
                <a:gd name="T154" fmla="+- 0 1099 249"/>
                <a:gd name="T155" fmla="*/ 1099 h 3269"/>
                <a:gd name="T156" fmla="+- 0 4946 4311"/>
                <a:gd name="T157" fmla="*/ T156 w 3269"/>
                <a:gd name="T158" fmla="+- 0 1326 249"/>
                <a:gd name="T159" fmla="*/ 1326 h 3269"/>
                <a:gd name="T160" fmla="+- 0 4839 4311"/>
                <a:gd name="T161" fmla="*/ T160 w 3269"/>
                <a:gd name="T162" fmla="+- 0 1590 249"/>
                <a:gd name="T163" fmla="*/ 1590 h 3269"/>
                <a:gd name="T164" fmla="+- 0 4802 4311"/>
                <a:gd name="T165" fmla="*/ T164 w 3269"/>
                <a:gd name="T166" fmla="+- 0 1883 249"/>
                <a:gd name="T167" fmla="*/ 1883 h 3269"/>
                <a:gd name="T168" fmla="+- 0 4839 4311"/>
                <a:gd name="T169" fmla="*/ T168 w 3269"/>
                <a:gd name="T170" fmla="+- 0 2175 249"/>
                <a:gd name="T171" fmla="*/ 2175 h 3269"/>
                <a:gd name="T172" fmla="+- 0 4946 4311"/>
                <a:gd name="T173" fmla="*/ T172 w 3269"/>
                <a:gd name="T174" fmla="+- 0 2440 249"/>
                <a:gd name="T175" fmla="*/ 2440 h 3269"/>
                <a:gd name="T176" fmla="+- 0 5112 4311"/>
                <a:gd name="T177" fmla="*/ T176 w 3269"/>
                <a:gd name="T178" fmla="+- 0 2666 249"/>
                <a:gd name="T179" fmla="*/ 2666 h 3269"/>
                <a:gd name="T180" fmla="+- 0 5328 4311"/>
                <a:gd name="T181" fmla="*/ T180 w 3269"/>
                <a:gd name="T182" fmla="+- 0 2846 249"/>
                <a:gd name="T183" fmla="*/ 2846 h 3269"/>
                <a:gd name="T184" fmla="+- 0 5584 4311"/>
                <a:gd name="T185" fmla="*/ T184 w 3269"/>
                <a:gd name="T186" fmla="+- 0 2968 249"/>
                <a:gd name="T187" fmla="*/ 2968 h 3269"/>
                <a:gd name="T188" fmla="+- 0 5870 4311"/>
                <a:gd name="T189" fmla="*/ T188 w 3269"/>
                <a:gd name="T190" fmla="+- 0 3024 249"/>
                <a:gd name="T191" fmla="*/ 3024 h 3269"/>
                <a:gd name="T192" fmla="+- 0 6167 4311"/>
                <a:gd name="T193" fmla="*/ T192 w 3269"/>
                <a:gd name="T194" fmla="+- 0 3005 249"/>
                <a:gd name="T195" fmla="*/ 3005 h 3269"/>
                <a:gd name="T196" fmla="+- 0 6439 4311"/>
                <a:gd name="T197" fmla="*/ T196 w 3269"/>
                <a:gd name="T198" fmla="+- 0 2915 249"/>
                <a:gd name="T199" fmla="*/ 2915 h 3269"/>
                <a:gd name="T200" fmla="+- 0 6676 4311"/>
                <a:gd name="T201" fmla="*/ T200 w 3269"/>
                <a:gd name="T202" fmla="+- 0 2763 249"/>
                <a:gd name="T203" fmla="*/ 2763 h 3269"/>
                <a:gd name="T204" fmla="+- 0 6869 4311"/>
                <a:gd name="T205" fmla="*/ T204 w 3269"/>
                <a:gd name="T206" fmla="+- 0 2558 249"/>
                <a:gd name="T207" fmla="*/ 2558 h 3269"/>
                <a:gd name="T208" fmla="+- 0 7006 4311"/>
                <a:gd name="T209" fmla="*/ T208 w 3269"/>
                <a:gd name="T210" fmla="+- 0 2311 249"/>
                <a:gd name="T211" fmla="*/ 2311 h 3269"/>
                <a:gd name="T212" fmla="+- 0 7080 4311"/>
                <a:gd name="T213" fmla="*/ T212 w 3269"/>
                <a:gd name="T214" fmla="+- 0 2032 249"/>
                <a:gd name="T215" fmla="*/ 2032 h 3269"/>
                <a:gd name="T216" fmla="+- 0 7080 4311"/>
                <a:gd name="T217" fmla="*/ T216 w 3269"/>
                <a:gd name="T218" fmla="+- 0 1734 249"/>
                <a:gd name="T219" fmla="*/ 1734 h 3269"/>
                <a:gd name="T220" fmla="+- 0 7006 4311"/>
                <a:gd name="T221" fmla="*/ T220 w 3269"/>
                <a:gd name="T222" fmla="+- 0 1454 249"/>
                <a:gd name="T223" fmla="*/ 1454 h 3269"/>
                <a:gd name="T224" fmla="+- 0 6869 4311"/>
                <a:gd name="T225" fmla="*/ T224 w 3269"/>
                <a:gd name="T226" fmla="+- 0 1207 249"/>
                <a:gd name="T227" fmla="*/ 1207 h 3269"/>
                <a:gd name="T228" fmla="+- 0 6676 4311"/>
                <a:gd name="T229" fmla="*/ T228 w 3269"/>
                <a:gd name="T230" fmla="+- 0 1003 249"/>
                <a:gd name="T231" fmla="*/ 1003 h 3269"/>
                <a:gd name="T232" fmla="+- 0 6439 4311"/>
                <a:gd name="T233" fmla="*/ T232 w 3269"/>
                <a:gd name="T234" fmla="+- 0 851 249"/>
                <a:gd name="T235" fmla="*/ 851 h 3269"/>
                <a:gd name="T236" fmla="+- 0 6167 4311"/>
                <a:gd name="T237" fmla="*/ T236 w 3269"/>
                <a:gd name="T238" fmla="+- 0 760 249"/>
                <a:gd name="T239" fmla="*/ 760 h 3269"/>
                <a:gd name="T240" fmla="+- 0 5945 4311"/>
                <a:gd name="T241" fmla="*/ T240 w 3269"/>
                <a:gd name="T242" fmla="+- 0 249 249"/>
                <a:gd name="T243" fmla="*/ 249 h 32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3269" h="3269">
                  <a:moveTo>
                    <a:pt x="1634" y="0"/>
                  </a:moveTo>
                  <a:lnTo>
                    <a:pt x="1711" y="1"/>
                  </a:lnTo>
                  <a:lnTo>
                    <a:pt x="1787" y="7"/>
                  </a:lnTo>
                  <a:lnTo>
                    <a:pt x="1862" y="15"/>
                  </a:lnTo>
                  <a:lnTo>
                    <a:pt x="1936" y="27"/>
                  </a:lnTo>
                  <a:lnTo>
                    <a:pt x="2009" y="43"/>
                  </a:lnTo>
                  <a:lnTo>
                    <a:pt x="2081" y="61"/>
                  </a:lnTo>
                  <a:lnTo>
                    <a:pt x="2151" y="83"/>
                  </a:lnTo>
                  <a:lnTo>
                    <a:pt x="2220" y="108"/>
                  </a:lnTo>
                  <a:lnTo>
                    <a:pt x="2287" y="135"/>
                  </a:lnTo>
                  <a:lnTo>
                    <a:pt x="2353" y="166"/>
                  </a:lnTo>
                  <a:lnTo>
                    <a:pt x="2417" y="199"/>
                  </a:lnTo>
                  <a:lnTo>
                    <a:pt x="2480" y="235"/>
                  </a:lnTo>
                  <a:lnTo>
                    <a:pt x="2541" y="274"/>
                  </a:lnTo>
                  <a:lnTo>
                    <a:pt x="2600" y="315"/>
                  </a:lnTo>
                  <a:lnTo>
                    <a:pt x="2657" y="359"/>
                  </a:lnTo>
                  <a:lnTo>
                    <a:pt x="2711" y="405"/>
                  </a:lnTo>
                  <a:lnTo>
                    <a:pt x="2764" y="453"/>
                  </a:lnTo>
                  <a:lnTo>
                    <a:pt x="2815" y="504"/>
                  </a:lnTo>
                  <a:lnTo>
                    <a:pt x="2863" y="557"/>
                  </a:lnTo>
                  <a:lnTo>
                    <a:pt x="2910" y="612"/>
                  </a:lnTo>
                  <a:lnTo>
                    <a:pt x="2953" y="669"/>
                  </a:lnTo>
                  <a:lnTo>
                    <a:pt x="2995" y="728"/>
                  </a:lnTo>
                  <a:lnTo>
                    <a:pt x="3033" y="788"/>
                  </a:lnTo>
                  <a:lnTo>
                    <a:pt x="3069" y="851"/>
                  </a:lnTo>
                  <a:lnTo>
                    <a:pt x="3103" y="915"/>
                  </a:lnTo>
                  <a:lnTo>
                    <a:pt x="3133" y="981"/>
                  </a:lnTo>
                  <a:lnTo>
                    <a:pt x="3161" y="1048"/>
                  </a:lnTo>
                  <a:lnTo>
                    <a:pt x="3185" y="1117"/>
                  </a:lnTo>
                  <a:lnTo>
                    <a:pt x="3207" y="1188"/>
                  </a:lnTo>
                  <a:lnTo>
                    <a:pt x="3225" y="1259"/>
                  </a:lnTo>
                  <a:lnTo>
                    <a:pt x="3241" y="1332"/>
                  </a:lnTo>
                  <a:lnTo>
                    <a:pt x="3253" y="1406"/>
                  </a:lnTo>
                  <a:lnTo>
                    <a:pt x="3262" y="1481"/>
                  </a:lnTo>
                  <a:lnTo>
                    <a:pt x="3267" y="1557"/>
                  </a:lnTo>
                  <a:lnTo>
                    <a:pt x="3269" y="1634"/>
                  </a:lnTo>
                  <a:lnTo>
                    <a:pt x="3267" y="1711"/>
                  </a:lnTo>
                  <a:lnTo>
                    <a:pt x="3262" y="1787"/>
                  </a:lnTo>
                  <a:lnTo>
                    <a:pt x="3253" y="1862"/>
                  </a:lnTo>
                  <a:lnTo>
                    <a:pt x="3241" y="1936"/>
                  </a:lnTo>
                  <a:lnTo>
                    <a:pt x="3225" y="2008"/>
                  </a:lnTo>
                  <a:lnTo>
                    <a:pt x="3207" y="2080"/>
                  </a:lnTo>
                  <a:lnTo>
                    <a:pt x="3185" y="2150"/>
                  </a:lnTo>
                  <a:lnTo>
                    <a:pt x="3161" y="2219"/>
                  </a:lnTo>
                  <a:lnTo>
                    <a:pt x="3133" y="2287"/>
                  </a:lnTo>
                  <a:lnTo>
                    <a:pt x="3103" y="2352"/>
                  </a:lnTo>
                  <a:lnTo>
                    <a:pt x="3069" y="2417"/>
                  </a:lnTo>
                  <a:lnTo>
                    <a:pt x="3033" y="2479"/>
                  </a:lnTo>
                  <a:lnTo>
                    <a:pt x="2995" y="2540"/>
                  </a:lnTo>
                  <a:lnTo>
                    <a:pt x="2953" y="2599"/>
                  </a:lnTo>
                  <a:lnTo>
                    <a:pt x="2910" y="2656"/>
                  </a:lnTo>
                  <a:lnTo>
                    <a:pt x="2863" y="2711"/>
                  </a:lnTo>
                  <a:lnTo>
                    <a:pt x="2815" y="2764"/>
                  </a:lnTo>
                  <a:lnTo>
                    <a:pt x="2764" y="2814"/>
                  </a:lnTo>
                  <a:lnTo>
                    <a:pt x="2711" y="2863"/>
                  </a:lnTo>
                  <a:lnTo>
                    <a:pt x="2657" y="2909"/>
                  </a:lnTo>
                  <a:lnTo>
                    <a:pt x="2600" y="2953"/>
                  </a:lnTo>
                  <a:lnTo>
                    <a:pt x="2541" y="2994"/>
                  </a:lnTo>
                  <a:lnTo>
                    <a:pt x="2480" y="3032"/>
                  </a:lnTo>
                  <a:lnTo>
                    <a:pt x="2417" y="3068"/>
                  </a:lnTo>
                  <a:lnTo>
                    <a:pt x="2353" y="3102"/>
                  </a:lnTo>
                  <a:lnTo>
                    <a:pt x="2287" y="3132"/>
                  </a:lnTo>
                  <a:lnTo>
                    <a:pt x="2220" y="3160"/>
                  </a:lnTo>
                  <a:lnTo>
                    <a:pt x="2151" y="3185"/>
                  </a:lnTo>
                  <a:lnTo>
                    <a:pt x="2081" y="3206"/>
                  </a:lnTo>
                  <a:lnTo>
                    <a:pt x="2009" y="3225"/>
                  </a:lnTo>
                  <a:lnTo>
                    <a:pt x="1936" y="3240"/>
                  </a:lnTo>
                  <a:lnTo>
                    <a:pt x="1862" y="3252"/>
                  </a:lnTo>
                  <a:lnTo>
                    <a:pt x="1787" y="3261"/>
                  </a:lnTo>
                  <a:lnTo>
                    <a:pt x="1711" y="3266"/>
                  </a:lnTo>
                  <a:lnTo>
                    <a:pt x="1634" y="3268"/>
                  </a:lnTo>
                  <a:lnTo>
                    <a:pt x="1557" y="3266"/>
                  </a:lnTo>
                  <a:lnTo>
                    <a:pt x="1481" y="3261"/>
                  </a:lnTo>
                  <a:lnTo>
                    <a:pt x="1406" y="3252"/>
                  </a:lnTo>
                  <a:lnTo>
                    <a:pt x="1333" y="3240"/>
                  </a:lnTo>
                  <a:lnTo>
                    <a:pt x="1260" y="3225"/>
                  </a:lnTo>
                  <a:lnTo>
                    <a:pt x="1188" y="3206"/>
                  </a:lnTo>
                  <a:lnTo>
                    <a:pt x="1118" y="3185"/>
                  </a:lnTo>
                  <a:lnTo>
                    <a:pt x="1049" y="3160"/>
                  </a:lnTo>
                  <a:lnTo>
                    <a:pt x="982" y="3132"/>
                  </a:lnTo>
                  <a:lnTo>
                    <a:pt x="916" y="3102"/>
                  </a:lnTo>
                  <a:lnTo>
                    <a:pt x="852" y="3068"/>
                  </a:lnTo>
                  <a:lnTo>
                    <a:pt x="789" y="3032"/>
                  </a:lnTo>
                  <a:lnTo>
                    <a:pt x="728" y="2994"/>
                  </a:lnTo>
                  <a:lnTo>
                    <a:pt x="669" y="2953"/>
                  </a:lnTo>
                  <a:lnTo>
                    <a:pt x="612" y="2909"/>
                  </a:lnTo>
                  <a:lnTo>
                    <a:pt x="557" y="2863"/>
                  </a:lnTo>
                  <a:lnTo>
                    <a:pt x="505" y="2814"/>
                  </a:lnTo>
                  <a:lnTo>
                    <a:pt x="454" y="2764"/>
                  </a:lnTo>
                  <a:lnTo>
                    <a:pt x="405" y="2711"/>
                  </a:lnTo>
                  <a:lnTo>
                    <a:pt x="359" y="2656"/>
                  </a:lnTo>
                  <a:lnTo>
                    <a:pt x="316" y="2599"/>
                  </a:lnTo>
                  <a:lnTo>
                    <a:pt x="274" y="2540"/>
                  </a:lnTo>
                  <a:lnTo>
                    <a:pt x="236" y="2479"/>
                  </a:lnTo>
                  <a:lnTo>
                    <a:pt x="200" y="2417"/>
                  </a:lnTo>
                  <a:lnTo>
                    <a:pt x="166" y="2352"/>
                  </a:lnTo>
                  <a:lnTo>
                    <a:pt x="136" y="2287"/>
                  </a:lnTo>
                  <a:lnTo>
                    <a:pt x="108" y="2219"/>
                  </a:lnTo>
                  <a:lnTo>
                    <a:pt x="84" y="2150"/>
                  </a:lnTo>
                  <a:lnTo>
                    <a:pt x="62" y="2080"/>
                  </a:lnTo>
                  <a:lnTo>
                    <a:pt x="44" y="2008"/>
                  </a:lnTo>
                  <a:lnTo>
                    <a:pt x="28" y="1936"/>
                  </a:lnTo>
                  <a:lnTo>
                    <a:pt x="16" y="1862"/>
                  </a:lnTo>
                  <a:lnTo>
                    <a:pt x="7" y="1787"/>
                  </a:lnTo>
                  <a:lnTo>
                    <a:pt x="2" y="1711"/>
                  </a:lnTo>
                  <a:lnTo>
                    <a:pt x="0" y="1634"/>
                  </a:lnTo>
                  <a:lnTo>
                    <a:pt x="2" y="1557"/>
                  </a:lnTo>
                  <a:lnTo>
                    <a:pt x="7" y="1481"/>
                  </a:lnTo>
                  <a:lnTo>
                    <a:pt x="16" y="1406"/>
                  </a:lnTo>
                  <a:lnTo>
                    <a:pt x="28" y="1332"/>
                  </a:lnTo>
                  <a:lnTo>
                    <a:pt x="44" y="1259"/>
                  </a:lnTo>
                  <a:lnTo>
                    <a:pt x="62" y="1188"/>
                  </a:lnTo>
                  <a:lnTo>
                    <a:pt x="84" y="1117"/>
                  </a:lnTo>
                  <a:lnTo>
                    <a:pt x="108" y="1048"/>
                  </a:lnTo>
                  <a:lnTo>
                    <a:pt x="136" y="981"/>
                  </a:lnTo>
                  <a:lnTo>
                    <a:pt x="166" y="915"/>
                  </a:lnTo>
                  <a:lnTo>
                    <a:pt x="200" y="851"/>
                  </a:lnTo>
                  <a:lnTo>
                    <a:pt x="236" y="788"/>
                  </a:lnTo>
                  <a:lnTo>
                    <a:pt x="274" y="728"/>
                  </a:lnTo>
                  <a:lnTo>
                    <a:pt x="316" y="669"/>
                  </a:lnTo>
                  <a:lnTo>
                    <a:pt x="359" y="612"/>
                  </a:lnTo>
                  <a:lnTo>
                    <a:pt x="405" y="557"/>
                  </a:lnTo>
                  <a:lnTo>
                    <a:pt x="454" y="504"/>
                  </a:lnTo>
                  <a:lnTo>
                    <a:pt x="505" y="453"/>
                  </a:lnTo>
                  <a:lnTo>
                    <a:pt x="557" y="405"/>
                  </a:lnTo>
                  <a:lnTo>
                    <a:pt x="612" y="359"/>
                  </a:lnTo>
                  <a:lnTo>
                    <a:pt x="669" y="315"/>
                  </a:lnTo>
                  <a:lnTo>
                    <a:pt x="728" y="274"/>
                  </a:lnTo>
                  <a:lnTo>
                    <a:pt x="789" y="235"/>
                  </a:lnTo>
                  <a:lnTo>
                    <a:pt x="852" y="199"/>
                  </a:lnTo>
                  <a:lnTo>
                    <a:pt x="916" y="166"/>
                  </a:lnTo>
                  <a:lnTo>
                    <a:pt x="982" y="135"/>
                  </a:lnTo>
                  <a:lnTo>
                    <a:pt x="1049" y="108"/>
                  </a:lnTo>
                  <a:lnTo>
                    <a:pt x="1118" y="83"/>
                  </a:lnTo>
                  <a:lnTo>
                    <a:pt x="1188" y="61"/>
                  </a:lnTo>
                  <a:lnTo>
                    <a:pt x="1260" y="43"/>
                  </a:lnTo>
                  <a:lnTo>
                    <a:pt x="1333" y="27"/>
                  </a:lnTo>
                  <a:lnTo>
                    <a:pt x="1406" y="15"/>
                  </a:lnTo>
                  <a:lnTo>
                    <a:pt x="1481" y="7"/>
                  </a:lnTo>
                  <a:lnTo>
                    <a:pt x="1557" y="1"/>
                  </a:lnTo>
                  <a:lnTo>
                    <a:pt x="1634" y="0"/>
                  </a:lnTo>
                  <a:close/>
                  <a:moveTo>
                    <a:pt x="1634" y="0"/>
                  </a:moveTo>
                  <a:lnTo>
                    <a:pt x="1634" y="490"/>
                  </a:lnTo>
                  <a:lnTo>
                    <a:pt x="1559" y="492"/>
                  </a:lnTo>
                  <a:lnTo>
                    <a:pt x="1485" y="499"/>
                  </a:lnTo>
                  <a:lnTo>
                    <a:pt x="1413" y="511"/>
                  </a:lnTo>
                  <a:lnTo>
                    <a:pt x="1342" y="528"/>
                  </a:lnTo>
                  <a:lnTo>
                    <a:pt x="1273" y="548"/>
                  </a:lnTo>
                  <a:lnTo>
                    <a:pt x="1206" y="573"/>
                  </a:lnTo>
                  <a:lnTo>
                    <a:pt x="1141" y="602"/>
                  </a:lnTo>
                  <a:lnTo>
                    <a:pt x="1078" y="634"/>
                  </a:lnTo>
                  <a:lnTo>
                    <a:pt x="1017" y="671"/>
                  </a:lnTo>
                  <a:lnTo>
                    <a:pt x="959" y="711"/>
                  </a:lnTo>
                  <a:lnTo>
                    <a:pt x="903" y="754"/>
                  </a:lnTo>
                  <a:lnTo>
                    <a:pt x="851" y="800"/>
                  </a:lnTo>
                  <a:lnTo>
                    <a:pt x="801" y="850"/>
                  </a:lnTo>
                  <a:lnTo>
                    <a:pt x="755" y="903"/>
                  </a:lnTo>
                  <a:lnTo>
                    <a:pt x="711" y="958"/>
                  </a:lnTo>
                  <a:lnTo>
                    <a:pt x="671" y="1016"/>
                  </a:lnTo>
                  <a:lnTo>
                    <a:pt x="635" y="1077"/>
                  </a:lnTo>
                  <a:lnTo>
                    <a:pt x="602" y="1140"/>
                  </a:lnTo>
                  <a:lnTo>
                    <a:pt x="574" y="1205"/>
                  </a:lnTo>
                  <a:lnTo>
                    <a:pt x="549" y="1272"/>
                  </a:lnTo>
                  <a:lnTo>
                    <a:pt x="528" y="1341"/>
                  </a:lnTo>
                  <a:lnTo>
                    <a:pt x="512" y="1412"/>
                  </a:lnTo>
                  <a:lnTo>
                    <a:pt x="500" y="1485"/>
                  </a:lnTo>
                  <a:lnTo>
                    <a:pt x="493" y="1559"/>
                  </a:lnTo>
                  <a:lnTo>
                    <a:pt x="491" y="1634"/>
                  </a:lnTo>
                  <a:lnTo>
                    <a:pt x="493" y="1709"/>
                  </a:lnTo>
                  <a:lnTo>
                    <a:pt x="500" y="1783"/>
                  </a:lnTo>
                  <a:lnTo>
                    <a:pt x="512" y="1855"/>
                  </a:lnTo>
                  <a:lnTo>
                    <a:pt x="528" y="1926"/>
                  </a:lnTo>
                  <a:lnTo>
                    <a:pt x="549" y="1995"/>
                  </a:lnTo>
                  <a:lnTo>
                    <a:pt x="574" y="2062"/>
                  </a:lnTo>
                  <a:lnTo>
                    <a:pt x="602" y="2128"/>
                  </a:lnTo>
                  <a:lnTo>
                    <a:pt x="635" y="2191"/>
                  </a:lnTo>
                  <a:lnTo>
                    <a:pt x="671" y="2251"/>
                  </a:lnTo>
                  <a:lnTo>
                    <a:pt x="711" y="2309"/>
                  </a:lnTo>
                  <a:lnTo>
                    <a:pt x="755" y="2365"/>
                  </a:lnTo>
                  <a:lnTo>
                    <a:pt x="801" y="2417"/>
                  </a:lnTo>
                  <a:lnTo>
                    <a:pt x="851" y="2467"/>
                  </a:lnTo>
                  <a:lnTo>
                    <a:pt x="903" y="2514"/>
                  </a:lnTo>
                  <a:lnTo>
                    <a:pt x="959" y="2557"/>
                  </a:lnTo>
                  <a:lnTo>
                    <a:pt x="1017" y="2597"/>
                  </a:lnTo>
                  <a:lnTo>
                    <a:pt x="1078" y="2633"/>
                  </a:lnTo>
                  <a:lnTo>
                    <a:pt x="1141" y="2666"/>
                  </a:lnTo>
                  <a:lnTo>
                    <a:pt x="1206" y="2695"/>
                  </a:lnTo>
                  <a:lnTo>
                    <a:pt x="1273" y="2719"/>
                  </a:lnTo>
                  <a:lnTo>
                    <a:pt x="1342" y="2740"/>
                  </a:lnTo>
                  <a:lnTo>
                    <a:pt x="1413" y="2756"/>
                  </a:lnTo>
                  <a:lnTo>
                    <a:pt x="1485" y="2768"/>
                  </a:lnTo>
                  <a:lnTo>
                    <a:pt x="1559" y="2775"/>
                  </a:lnTo>
                  <a:lnTo>
                    <a:pt x="1634" y="2778"/>
                  </a:lnTo>
                  <a:lnTo>
                    <a:pt x="1710" y="2775"/>
                  </a:lnTo>
                  <a:lnTo>
                    <a:pt x="1784" y="2768"/>
                  </a:lnTo>
                  <a:lnTo>
                    <a:pt x="1856" y="2756"/>
                  </a:lnTo>
                  <a:lnTo>
                    <a:pt x="1927" y="2740"/>
                  </a:lnTo>
                  <a:lnTo>
                    <a:pt x="1996" y="2719"/>
                  </a:lnTo>
                  <a:lnTo>
                    <a:pt x="2063" y="2695"/>
                  </a:lnTo>
                  <a:lnTo>
                    <a:pt x="2128" y="2666"/>
                  </a:lnTo>
                  <a:lnTo>
                    <a:pt x="2191" y="2633"/>
                  </a:lnTo>
                  <a:lnTo>
                    <a:pt x="2252" y="2597"/>
                  </a:lnTo>
                  <a:lnTo>
                    <a:pt x="2310" y="2557"/>
                  </a:lnTo>
                  <a:lnTo>
                    <a:pt x="2365" y="2514"/>
                  </a:lnTo>
                  <a:lnTo>
                    <a:pt x="2418" y="2467"/>
                  </a:lnTo>
                  <a:lnTo>
                    <a:pt x="2468" y="2417"/>
                  </a:lnTo>
                  <a:lnTo>
                    <a:pt x="2514" y="2365"/>
                  </a:lnTo>
                  <a:lnTo>
                    <a:pt x="2558" y="2309"/>
                  </a:lnTo>
                  <a:lnTo>
                    <a:pt x="2598" y="2251"/>
                  </a:lnTo>
                  <a:lnTo>
                    <a:pt x="2634" y="2191"/>
                  </a:lnTo>
                  <a:lnTo>
                    <a:pt x="2667" y="2128"/>
                  </a:lnTo>
                  <a:lnTo>
                    <a:pt x="2695" y="2062"/>
                  </a:lnTo>
                  <a:lnTo>
                    <a:pt x="2720" y="1995"/>
                  </a:lnTo>
                  <a:lnTo>
                    <a:pt x="2741" y="1926"/>
                  </a:lnTo>
                  <a:lnTo>
                    <a:pt x="2757" y="1855"/>
                  </a:lnTo>
                  <a:lnTo>
                    <a:pt x="2769" y="1783"/>
                  </a:lnTo>
                  <a:lnTo>
                    <a:pt x="2776" y="1709"/>
                  </a:lnTo>
                  <a:lnTo>
                    <a:pt x="2778" y="1634"/>
                  </a:lnTo>
                  <a:lnTo>
                    <a:pt x="2776" y="1559"/>
                  </a:lnTo>
                  <a:lnTo>
                    <a:pt x="2769" y="1485"/>
                  </a:lnTo>
                  <a:lnTo>
                    <a:pt x="2757" y="1412"/>
                  </a:lnTo>
                  <a:lnTo>
                    <a:pt x="2741" y="1341"/>
                  </a:lnTo>
                  <a:lnTo>
                    <a:pt x="2720" y="1272"/>
                  </a:lnTo>
                  <a:lnTo>
                    <a:pt x="2695" y="1205"/>
                  </a:lnTo>
                  <a:lnTo>
                    <a:pt x="2667" y="1140"/>
                  </a:lnTo>
                  <a:lnTo>
                    <a:pt x="2634" y="1077"/>
                  </a:lnTo>
                  <a:lnTo>
                    <a:pt x="2598" y="1016"/>
                  </a:lnTo>
                  <a:lnTo>
                    <a:pt x="2558" y="958"/>
                  </a:lnTo>
                  <a:lnTo>
                    <a:pt x="2514" y="903"/>
                  </a:lnTo>
                  <a:lnTo>
                    <a:pt x="2468" y="850"/>
                  </a:lnTo>
                  <a:lnTo>
                    <a:pt x="2418" y="800"/>
                  </a:lnTo>
                  <a:lnTo>
                    <a:pt x="2365" y="754"/>
                  </a:lnTo>
                  <a:lnTo>
                    <a:pt x="2310" y="711"/>
                  </a:lnTo>
                  <a:lnTo>
                    <a:pt x="2252" y="671"/>
                  </a:lnTo>
                  <a:lnTo>
                    <a:pt x="2191" y="634"/>
                  </a:lnTo>
                  <a:lnTo>
                    <a:pt x="2128" y="602"/>
                  </a:lnTo>
                  <a:lnTo>
                    <a:pt x="2063" y="573"/>
                  </a:lnTo>
                  <a:lnTo>
                    <a:pt x="1996" y="548"/>
                  </a:lnTo>
                  <a:lnTo>
                    <a:pt x="1927" y="528"/>
                  </a:lnTo>
                  <a:lnTo>
                    <a:pt x="1856" y="511"/>
                  </a:lnTo>
                  <a:lnTo>
                    <a:pt x="1784" y="499"/>
                  </a:lnTo>
                  <a:lnTo>
                    <a:pt x="1710" y="492"/>
                  </a:lnTo>
                  <a:lnTo>
                    <a:pt x="1634" y="490"/>
                  </a:lnTo>
                  <a:lnTo>
                    <a:pt x="1634" y="0"/>
                  </a:lnTo>
                  <a:close/>
                  <a:moveTo>
                    <a:pt x="1634" y="0"/>
                  </a:moveTo>
                  <a:lnTo>
                    <a:pt x="1635" y="490"/>
                  </a:lnTo>
                </a:path>
              </a:pathLst>
            </a:custGeom>
            <a:noFill/>
            <a:ln w="18288">
              <a:solidFill>
                <a:srgbClr val="00AF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4"/>
            <p:cNvSpPr>
              <a:spLocks noChangeArrowheads="1"/>
            </p:cNvSpPr>
            <p:nvPr/>
          </p:nvSpPr>
          <p:spPr bwMode="auto">
            <a:xfrm>
              <a:off x="7539" y="2575"/>
              <a:ext cx="2734" cy="10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Box 3"/>
            <p:cNvSpPr txBox="1">
              <a:spLocks noChangeArrowheads="1"/>
            </p:cNvSpPr>
            <p:nvPr/>
          </p:nvSpPr>
          <p:spPr bwMode="auto">
            <a:xfrm>
              <a:off x="5448" y="1580"/>
              <a:ext cx="110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chemeClr val="tx1"/>
                  </a:solidFill>
                  <a:effectLst/>
                  <a:latin typeface="Calibri" panose="020F0502020204030204" pitchFamily="34" charset="0"/>
                  <a:ea typeface="Arial MT"/>
                  <a:cs typeface="Calibri" panose="020F0502020204030204" pitchFamily="34" charset="0"/>
                </a:rPr>
                <a:t>100%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Text Box 2"/>
            <p:cNvSpPr txBox="1">
              <a:spLocks noChangeArrowheads="1"/>
            </p:cNvSpPr>
            <p:nvPr/>
          </p:nvSpPr>
          <p:spPr bwMode="auto">
            <a:xfrm>
              <a:off x="7686" y="2648"/>
              <a:ext cx="2355"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Indicators Measured: 2</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Total Met: 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Targets Not Met: 0</a:t>
              </a:r>
              <a:endParaRPr kumimoji="0" lang="en-US" altLang="en-US" sz="1400" b="0" i="0" u="none" strike="noStrike" cap="none" normalizeH="0" baseline="0" dirty="0" smtClean="0">
                <a:ln>
                  <a:noFill/>
                </a:ln>
                <a:solidFill>
                  <a:schemeClr val="tx1"/>
                </a:solidFill>
                <a:effectLst/>
              </a:endParaRPr>
            </a:p>
          </p:txBody>
        </p:sp>
      </p:grpSp>
      <p:sp>
        <p:nvSpPr>
          <p:cNvPr id="22" name="Rectangle 10"/>
          <p:cNvSpPr>
            <a:spLocks noChangeArrowheads="1"/>
          </p:cNvSpPr>
          <p:nvPr/>
        </p:nvSpPr>
        <p:spPr bwMode="auto">
          <a:xfrm>
            <a:off x="844695" y="1234957"/>
            <a:ext cx="80954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t/>
            </a:r>
            <a:b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592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a:t>
            </a:r>
            <a:r>
              <a:rPr lang="en-ZA" sz="3200" b="1" dirty="0" smtClean="0">
                <a:latin typeface="+mn-lt"/>
                <a:cs typeface="Arial" panose="020B0604020202020204" pitchFamily="34" charset="0"/>
              </a:rPr>
              <a:t>2: Administration</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18</a:t>
            </a:fld>
            <a:endParaRPr lang="en-US"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18613344"/>
              </p:ext>
            </p:extLst>
          </p:nvPr>
        </p:nvGraphicFramePr>
        <p:xfrm>
          <a:off x="274320" y="1136467"/>
          <a:ext cx="9196257" cy="1926419"/>
        </p:xfrm>
        <a:graphic>
          <a:graphicData uri="http://schemas.openxmlformats.org/drawingml/2006/table">
            <a:tbl>
              <a:tblPr firstRow="1" firstCol="1" lastRow="1" lastCol="1" bandRow="1" bandCol="1"/>
              <a:tblGrid>
                <a:gridCol w="1569900">
                  <a:extLst>
                    <a:ext uri="{9D8B030D-6E8A-4147-A177-3AD203B41FA5}">
                      <a16:colId xmlns:a16="http://schemas.microsoft.com/office/drawing/2014/main" val="1141784171"/>
                    </a:ext>
                  </a:extLst>
                </a:gridCol>
                <a:gridCol w="1138330">
                  <a:extLst>
                    <a:ext uri="{9D8B030D-6E8A-4147-A177-3AD203B41FA5}">
                      <a16:colId xmlns:a16="http://schemas.microsoft.com/office/drawing/2014/main" val="1079567108"/>
                    </a:ext>
                  </a:extLst>
                </a:gridCol>
                <a:gridCol w="1184501">
                  <a:extLst>
                    <a:ext uri="{9D8B030D-6E8A-4147-A177-3AD203B41FA5}">
                      <a16:colId xmlns:a16="http://schemas.microsoft.com/office/drawing/2014/main" val="3418086573"/>
                    </a:ext>
                  </a:extLst>
                </a:gridCol>
                <a:gridCol w="1201783">
                  <a:extLst>
                    <a:ext uri="{9D8B030D-6E8A-4147-A177-3AD203B41FA5}">
                      <a16:colId xmlns:a16="http://schemas.microsoft.com/office/drawing/2014/main" val="4246596492"/>
                    </a:ext>
                  </a:extLst>
                </a:gridCol>
                <a:gridCol w="862149">
                  <a:extLst>
                    <a:ext uri="{9D8B030D-6E8A-4147-A177-3AD203B41FA5}">
                      <a16:colId xmlns:a16="http://schemas.microsoft.com/office/drawing/2014/main" val="567411046"/>
                    </a:ext>
                  </a:extLst>
                </a:gridCol>
                <a:gridCol w="1058091">
                  <a:extLst>
                    <a:ext uri="{9D8B030D-6E8A-4147-A177-3AD203B41FA5}">
                      <a16:colId xmlns:a16="http://schemas.microsoft.com/office/drawing/2014/main" val="1530495095"/>
                    </a:ext>
                  </a:extLst>
                </a:gridCol>
                <a:gridCol w="2181503">
                  <a:extLst>
                    <a:ext uri="{9D8B030D-6E8A-4147-A177-3AD203B41FA5}">
                      <a16:colId xmlns:a16="http://schemas.microsoft.com/office/drawing/2014/main" val="2630928115"/>
                    </a:ext>
                  </a:extLst>
                </a:gridCol>
              </a:tblGrid>
              <a:tr h="816304">
                <a:tc>
                  <a:txBody>
                    <a:bodyPr/>
                    <a:lstStyle/>
                    <a:p>
                      <a:pPr marL="66675" marR="264795">
                        <a:lnSpc>
                          <a:spcPct val="150000"/>
                        </a:lnSpc>
                        <a:spcBef>
                          <a:spcPts val="0"/>
                        </a:spcBef>
                        <a:spcAft>
                          <a:spcPts val="0"/>
                        </a:spcAft>
                      </a:pPr>
                      <a:r>
                        <a:rPr lang="en-US" sz="1400" b="1" dirty="0">
                          <a:solidFill>
                            <a:srgbClr val="FFFFFF"/>
                          </a:solidFill>
                          <a:effectLst/>
                          <a:latin typeface="+mn-lt"/>
                          <a:ea typeface="Arial MT"/>
                          <a:cs typeface="Arial MT"/>
                        </a:rPr>
                        <a:t>Parliamentary</a:t>
                      </a:r>
                      <a:r>
                        <a:rPr lang="en-US" sz="1400" b="1" spc="-29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Service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93980"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3980" marR="0">
                        <a:lnSpc>
                          <a:spcPts val="1240"/>
                        </a:lnSpc>
                        <a:spcBef>
                          <a:spcPts val="0"/>
                        </a:spcBef>
                        <a:spcAft>
                          <a:spcPts val="0"/>
                        </a:spcAft>
                      </a:pPr>
                      <a:r>
                        <a:rPr lang="en-US" sz="1400" b="1" dirty="0" smtClean="0">
                          <a:solidFill>
                            <a:srgbClr val="FFFFFF"/>
                          </a:solidFill>
                          <a:effectLst/>
                          <a:latin typeface="+mn-lt"/>
                          <a:ea typeface="Arial MT"/>
                          <a:cs typeface="Arial MT"/>
                        </a:rPr>
                        <a:t>Indicator</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850" marR="207010">
                        <a:lnSpc>
                          <a:spcPct val="150000"/>
                        </a:lnSpc>
                        <a:spcBef>
                          <a:spcPts val="0"/>
                        </a:spcBef>
                        <a:spcAft>
                          <a:spcPts val="0"/>
                        </a:spcAft>
                      </a:pPr>
                      <a:r>
                        <a:rPr lang="en-US" sz="1400" b="1" spc="-5" dirty="0" smtClean="0">
                          <a:solidFill>
                            <a:srgbClr val="FFFFFF"/>
                          </a:solidFill>
                          <a:effectLst/>
                          <a:latin typeface="+mn-lt"/>
                          <a:ea typeface="Arial MT"/>
                          <a:cs typeface="Arial MT"/>
                        </a:rPr>
                        <a:t>Annual </a:t>
                      </a:r>
                      <a:r>
                        <a:rPr lang="en-US" sz="1400" b="1" spc="-29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Target 2020/21</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675" marR="101600">
                        <a:lnSpc>
                          <a:spcPct val="150000"/>
                        </a:lnSpc>
                        <a:spcBef>
                          <a:spcPts val="0"/>
                        </a:spcBef>
                        <a:spcAft>
                          <a:spcPts val="0"/>
                        </a:spcAft>
                      </a:pPr>
                      <a:r>
                        <a:rPr lang="en-US" sz="1400" b="1" dirty="0" smtClean="0">
                          <a:solidFill>
                            <a:srgbClr val="FFFFFF"/>
                          </a:solidFill>
                          <a:effectLst/>
                          <a:latin typeface="+mn-lt"/>
                          <a:ea typeface="Arial MT"/>
                          <a:cs typeface="Arial MT"/>
                        </a:rPr>
                        <a:t>Actual performance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69215" marR="0">
                        <a:lnSpc>
                          <a:spcPts val="1240"/>
                        </a:lnSpc>
                        <a:spcBef>
                          <a:spcPts val="0"/>
                        </a:spcBef>
                        <a:spcAft>
                          <a:spcPts val="0"/>
                        </a:spcAft>
                      </a:pPr>
                      <a:r>
                        <a:rPr lang="en-US" sz="1400" b="1" dirty="0" smtClean="0">
                          <a:solidFill>
                            <a:srgbClr val="FFFFFF"/>
                          </a:solidFill>
                          <a:effectLst/>
                          <a:latin typeface="+mn-lt"/>
                          <a:ea typeface="Arial MT"/>
                          <a:cs typeface="Arial MT"/>
                        </a:rPr>
                        <a:t>Variance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gn="l" defTabSz="914400" rtl="0" eaLnBrk="1" latinLnBrk="0" hangingPunct="1">
                        <a:lnSpc>
                          <a:spcPts val="1240"/>
                        </a:lnSpc>
                        <a:spcBef>
                          <a:spcPts val="0"/>
                        </a:spcBef>
                        <a:spcAft>
                          <a:spcPts val="0"/>
                        </a:spcAft>
                      </a:pPr>
                      <a:endParaRPr lang="en-ZA" sz="1400" b="1" kern="1200" dirty="0" smtClean="0">
                        <a:solidFill>
                          <a:srgbClr val="FFFFFF"/>
                        </a:solidFill>
                        <a:effectLst/>
                        <a:latin typeface="+mn-lt"/>
                        <a:ea typeface="Arial MT"/>
                        <a:cs typeface="Arial MT"/>
                      </a:endParaRPr>
                    </a:p>
                    <a:p>
                      <a:pPr marL="69215" marR="0" algn="l" defTabSz="914400" rtl="0" eaLnBrk="1" latinLnBrk="0" hangingPunct="1">
                        <a:lnSpc>
                          <a:spcPts val="1240"/>
                        </a:lnSpc>
                        <a:spcBef>
                          <a:spcPts val="0"/>
                        </a:spcBef>
                        <a:spcAft>
                          <a:spcPts val="0"/>
                        </a:spcAft>
                      </a:pPr>
                      <a:r>
                        <a:rPr lang="en-ZA" sz="1400" b="1" kern="1200" dirty="0" smtClean="0">
                          <a:solidFill>
                            <a:srgbClr val="FFFFFF"/>
                          </a:solidFill>
                          <a:effectLst/>
                          <a:latin typeface="+mn-lt"/>
                          <a:ea typeface="Arial MT"/>
                          <a:cs typeface="Arial MT"/>
                        </a:rPr>
                        <a:t>Status</a:t>
                      </a:r>
                      <a:endParaRPr lang="en-US" sz="1400" b="1" kern="1200" dirty="0">
                        <a:solidFill>
                          <a:srgbClr val="FFFFFF"/>
                        </a:solidFill>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040" marR="431165">
                        <a:lnSpc>
                          <a:spcPct val="150000"/>
                        </a:lnSpc>
                        <a:spcBef>
                          <a:spcPts val="0"/>
                        </a:spcBef>
                        <a:spcAft>
                          <a:spcPts val="0"/>
                        </a:spcAft>
                      </a:pPr>
                      <a:r>
                        <a:rPr lang="en-US" sz="1400" b="1" dirty="0">
                          <a:solidFill>
                            <a:srgbClr val="FFFFFF"/>
                          </a:solidFill>
                          <a:effectLst/>
                          <a:latin typeface="+mn-lt"/>
                          <a:ea typeface="Arial MT"/>
                          <a:cs typeface="Arial MT"/>
                        </a:rPr>
                        <a:t>Reasons for</a:t>
                      </a:r>
                      <a:r>
                        <a:rPr lang="en-US" sz="1400" b="1" spc="-300"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variance</a:t>
                      </a:r>
                      <a:r>
                        <a:rPr lang="en-US" sz="1400" b="1" spc="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&amp; mitigation</a:t>
                      </a:r>
                      <a:r>
                        <a:rPr lang="en-US" sz="1400" b="1" spc="-2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factors</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extLst>
                  <a:ext uri="{0D108BD9-81ED-4DB2-BD59-A6C34878D82A}">
                    <a16:rowId xmlns:a16="http://schemas.microsoft.com/office/drawing/2014/main" val="466675171"/>
                  </a:ext>
                </a:extLst>
              </a:tr>
              <a:tr h="966299">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Member’s capacity building programmes</a:t>
                      </a:r>
                      <a:endParaRPr lang="en-US" sz="1400" b="1" kern="1200" dirty="0" smtClean="0">
                        <a:solidFill>
                          <a:srgbClr val="FFFFFF"/>
                        </a:solidFill>
                        <a:effectLst/>
                        <a:latin typeface="+mn-lt"/>
                        <a:ea typeface="Arial MT"/>
                        <a:cs typeface="Arial MT"/>
                      </a:endParaRPr>
                    </a:p>
                    <a:p>
                      <a:pPr marL="66675" marR="0" indent="0" algn="l" defTabSz="914400" rtl="0" eaLnBrk="1" fontAlgn="auto" latinLnBrk="0" hangingPunct="1">
                        <a:lnSpc>
                          <a:spcPts val="1125"/>
                        </a:lnSpc>
                        <a:spcBef>
                          <a:spcPts val="0"/>
                        </a:spcBef>
                        <a:spcAft>
                          <a:spcPts val="0"/>
                        </a:spcAft>
                        <a:buClrTx/>
                        <a:buSzTx/>
                        <a:buFontTx/>
                        <a:buNone/>
                        <a:tabLst/>
                        <a:defRPr/>
                      </a:pPr>
                      <a:endParaRPr lang="en-US" sz="1400" dirty="0" smtClean="0">
                        <a:effectLst/>
                        <a:latin typeface="+mn-lt"/>
                        <a:ea typeface="Arial MT"/>
                        <a:cs typeface="Arial MT"/>
                      </a:endParaRPr>
                    </a:p>
                    <a:p>
                      <a:pPr marL="66675" marR="0">
                        <a:lnSpc>
                          <a:spcPts val="1125"/>
                        </a:lnSpc>
                        <a:spcBef>
                          <a:spcPts val="0"/>
                        </a:spcBef>
                        <a:spcAft>
                          <a:spcPts val="0"/>
                        </a:spcAft>
                      </a:pPr>
                      <a:endParaRPr lang="en-US" sz="1400" dirty="0">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US" sz="1400" dirty="0">
                          <a:effectLst/>
                          <a:latin typeface="+mn-lt"/>
                          <a:ea typeface="Arial MT"/>
                          <a:cs typeface="Arial MT"/>
                        </a:rPr>
                        <a:t>%</a:t>
                      </a:r>
                      <a:r>
                        <a:rPr lang="en-US" sz="1400" spc="-10" dirty="0">
                          <a:effectLst/>
                          <a:latin typeface="+mn-lt"/>
                          <a:ea typeface="Arial MT"/>
                          <a:cs typeface="Arial MT"/>
                        </a:rPr>
                        <a:t> </a:t>
                      </a:r>
                      <a:r>
                        <a:rPr lang="en-US" sz="1400" dirty="0">
                          <a:effectLst/>
                          <a:latin typeface="+mn-lt"/>
                          <a:ea typeface="Arial MT"/>
                          <a:cs typeface="Arial MT"/>
                        </a:rPr>
                        <a:t>of</a:t>
                      </a:r>
                      <a:r>
                        <a:rPr lang="en-US" sz="1400" spc="10" dirty="0">
                          <a:effectLst/>
                          <a:latin typeface="+mn-lt"/>
                          <a:ea typeface="Arial MT"/>
                          <a:cs typeface="Arial MT"/>
                        </a:rPr>
                        <a:t> </a:t>
                      </a:r>
                      <a:r>
                        <a:rPr lang="en-US" sz="1400" dirty="0" err="1" smtClean="0">
                          <a:effectLst/>
                          <a:latin typeface="+mn-lt"/>
                          <a:ea typeface="Arial MT"/>
                          <a:cs typeface="Arial MT"/>
                        </a:rPr>
                        <a:t>programmes</a:t>
                      </a:r>
                      <a:r>
                        <a:rPr lang="en-US" sz="1400" dirty="0" smtClean="0">
                          <a:effectLst/>
                          <a:latin typeface="+mn-lt"/>
                          <a:ea typeface="Arial MT"/>
                          <a:cs typeface="Arial MT"/>
                        </a:rPr>
                        <a:t> implemented</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US" sz="1400" dirty="0" smtClean="0">
                          <a:effectLst/>
                          <a:latin typeface="+mn-lt"/>
                          <a:ea typeface="Arial MT"/>
                          <a:cs typeface="Arial MT"/>
                        </a:rPr>
                        <a:t>100%</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US" sz="1400" dirty="0" smtClean="0">
                          <a:effectLst/>
                          <a:latin typeface="+mn-lt"/>
                          <a:ea typeface="Arial MT"/>
                          <a:cs typeface="Arial MT"/>
                        </a:rPr>
                        <a:t>100%</a:t>
                      </a:r>
                      <a:endParaRPr lang="en-US" sz="1400" spc="-15" dirty="0" smtClean="0">
                        <a:effectLst/>
                        <a:latin typeface="+mn-lt"/>
                        <a:ea typeface="Arial MT"/>
                        <a:cs typeface="Arial MT"/>
                      </a:endParaRPr>
                    </a:p>
                    <a:p>
                      <a:pPr marL="66675" marR="0">
                        <a:spcBef>
                          <a:spcPts val="0"/>
                        </a:spcBef>
                        <a:spcAft>
                          <a:spcPts val="0"/>
                        </a:spcAft>
                      </a:pPr>
                      <a:r>
                        <a:rPr lang="en-US" sz="1400" dirty="0" smtClean="0">
                          <a:effectLst/>
                          <a:latin typeface="+mn-lt"/>
                          <a:ea typeface="Arial MT"/>
                          <a:cs typeface="Arial MT"/>
                        </a:rPr>
                        <a:t>(4 of 4)</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US" sz="1400" dirty="0" smtClean="0">
                          <a:effectLst/>
                          <a:latin typeface="+mn-lt"/>
                          <a:ea typeface="Arial MT"/>
                          <a:cs typeface="Arial MT"/>
                        </a:rPr>
                        <a:t>0%</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4256820046"/>
                  </a:ext>
                </a:extLst>
              </a:tr>
            </a:tbl>
          </a:graphicData>
        </a:graphic>
      </p:graphicFrame>
      <p:sp>
        <p:nvSpPr>
          <p:cNvPr id="13" name="TextBox 12"/>
          <p:cNvSpPr txBox="1"/>
          <p:nvPr/>
        </p:nvSpPr>
        <p:spPr>
          <a:xfrm>
            <a:off x="274320" y="3882780"/>
            <a:ext cx="9183193" cy="2554545"/>
          </a:xfrm>
          <a:prstGeom prst="rect">
            <a:avLst/>
          </a:prstGeom>
          <a:noFill/>
        </p:spPr>
        <p:txBody>
          <a:bodyPr wrap="square" rtlCol="0">
            <a:spAutoFit/>
          </a:bodyPr>
          <a:lstStyle/>
          <a:p>
            <a:r>
              <a:rPr lang="en-ZA" sz="2000" b="1" dirty="0" smtClean="0"/>
              <a:t>PERFORMANCE TREND</a:t>
            </a:r>
          </a:p>
          <a:p>
            <a:r>
              <a:rPr lang="en-US" sz="2000" dirty="0"/>
              <a:t>The four (4) capacity building </a:t>
            </a:r>
            <a:r>
              <a:rPr lang="en-US" sz="2000" dirty="0" err="1"/>
              <a:t>programmes</a:t>
            </a:r>
            <a:r>
              <a:rPr lang="en-US" sz="2000" dirty="0"/>
              <a:t> implemented during the 2020/21 reporting year included the following:</a:t>
            </a:r>
          </a:p>
          <a:p>
            <a:pPr marL="285750" lvl="0" indent="-285750">
              <a:buFont typeface="Arial" panose="020B0604020202020204" pitchFamily="34" charset="0"/>
              <a:buChar char="•"/>
            </a:pPr>
            <a:r>
              <a:rPr lang="en-US" sz="2000" dirty="0"/>
              <a:t>Advanced Governance and Public Leadership: University of the Witwatersrand</a:t>
            </a:r>
          </a:p>
          <a:p>
            <a:pPr marL="285750" lvl="0" indent="-285750">
              <a:buFont typeface="Arial" panose="020B0604020202020204" pitchFamily="34" charset="0"/>
              <a:buChar char="•"/>
            </a:pPr>
            <a:r>
              <a:rPr lang="en-US" sz="2000" dirty="0"/>
              <a:t>Continuing Education </a:t>
            </a:r>
            <a:r>
              <a:rPr lang="en-US" sz="2000" dirty="0" err="1"/>
              <a:t>Programme</a:t>
            </a:r>
            <a:r>
              <a:rPr lang="en-US" sz="2000" dirty="0"/>
              <a:t> (CEP) by the University of Johannesburg</a:t>
            </a:r>
          </a:p>
          <a:p>
            <a:pPr marL="285750" lvl="0" indent="-285750">
              <a:buFont typeface="Arial" panose="020B0604020202020204" pitchFamily="34" charset="0"/>
              <a:buChar char="•"/>
            </a:pPr>
            <a:r>
              <a:rPr lang="en-US" sz="2000" dirty="0"/>
              <a:t>Post Graduate Diploma in Public Policy and African Studies at the University of Johannesburg</a:t>
            </a:r>
          </a:p>
          <a:p>
            <a:pPr marL="285750" lvl="0" indent="-285750">
              <a:buFont typeface="Arial" panose="020B0604020202020204" pitchFamily="34" charset="0"/>
              <a:buChar char="•"/>
            </a:pPr>
            <a:r>
              <a:rPr lang="en-US" sz="2000" dirty="0"/>
              <a:t>Personal Mastery Course (In-House</a:t>
            </a:r>
            <a:r>
              <a:rPr lang="en-US" sz="2000" dirty="0" smtClean="0"/>
              <a:t>)</a:t>
            </a:r>
            <a:endParaRPr lang="en-US" sz="2000" dirty="0"/>
          </a:p>
        </p:txBody>
      </p:sp>
      <p:sp>
        <p:nvSpPr>
          <p:cNvPr id="7" name="Rounded Rectangle 6"/>
          <p:cNvSpPr/>
          <p:nvPr/>
        </p:nvSpPr>
        <p:spPr>
          <a:xfrm>
            <a:off x="6407338" y="2340431"/>
            <a:ext cx="574099" cy="436659"/>
          </a:xfrm>
          <a:prstGeom prst="roundRect">
            <a:avLst/>
          </a:prstGeom>
          <a:solidFill>
            <a:srgbClr val="00B050"/>
          </a:solidFill>
          <a:ln>
            <a:solidFill>
              <a:srgbClr val="00B05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03973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a:t>
            </a:r>
            <a:r>
              <a:rPr lang="en-ZA" sz="3200" b="1" dirty="0" smtClean="0">
                <a:latin typeface="+mn-lt"/>
                <a:cs typeface="Arial" panose="020B0604020202020204" pitchFamily="34" charset="0"/>
              </a:rPr>
              <a:t>2: Administration</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19</a:t>
            </a:fld>
            <a:endParaRPr lang="en-US"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225378474"/>
              </p:ext>
            </p:extLst>
          </p:nvPr>
        </p:nvGraphicFramePr>
        <p:xfrm>
          <a:off x="274320" y="1136467"/>
          <a:ext cx="9196257" cy="2774131"/>
        </p:xfrm>
        <a:graphic>
          <a:graphicData uri="http://schemas.openxmlformats.org/drawingml/2006/table">
            <a:tbl>
              <a:tblPr firstRow="1" firstCol="1" lastRow="1" lastCol="1" bandRow="1" bandCol="1"/>
              <a:tblGrid>
                <a:gridCol w="1569900">
                  <a:extLst>
                    <a:ext uri="{9D8B030D-6E8A-4147-A177-3AD203B41FA5}">
                      <a16:colId xmlns:a16="http://schemas.microsoft.com/office/drawing/2014/main" val="1141784171"/>
                    </a:ext>
                  </a:extLst>
                </a:gridCol>
                <a:gridCol w="1226526">
                  <a:extLst>
                    <a:ext uri="{9D8B030D-6E8A-4147-A177-3AD203B41FA5}">
                      <a16:colId xmlns:a16="http://schemas.microsoft.com/office/drawing/2014/main" val="1079567108"/>
                    </a:ext>
                  </a:extLst>
                </a:gridCol>
                <a:gridCol w="1096305">
                  <a:extLst>
                    <a:ext uri="{9D8B030D-6E8A-4147-A177-3AD203B41FA5}">
                      <a16:colId xmlns:a16="http://schemas.microsoft.com/office/drawing/2014/main" val="3418086573"/>
                    </a:ext>
                  </a:extLst>
                </a:gridCol>
                <a:gridCol w="1201783">
                  <a:extLst>
                    <a:ext uri="{9D8B030D-6E8A-4147-A177-3AD203B41FA5}">
                      <a16:colId xmlns:a16="http://schemas.microsoft.com/office/drawing/2014/main" val="4246596492"/>
                    </a:ext>
                  </a:extLst>
                </a:gridCol>
                <a:gridCol w="862149">
                  <a:extLst>
                    <a:ext uri="{9D8B030D-6E8A-4147-A177-3AD203B41FA5}">
                      <a16:colId xmlns:a16="http://schemas.microsoft.com/office/drawing/2014/main" val="567411046"/>
                    </a:ext>
                  </a:extLst>
                </a:gridCol>
                <a:gridCol w="1058091">
                  <a:extLst>
                    <a:ext uri="{9D8B030D-6E8A-4147-A177-3AD203B41FA5}">
                      <a16:colId xmlns:a16="http://schemas.microsoft.com/office/drawing/2014/main" val="1530495095"/>
                    </a:ext>
                  </a:extLst>
                </a:gridCol>
                <a:gridCol w="2181503">
                  <a:extLst>
                    <a:ext uri="{9D8B030D-6E8A-4147-A177-3AD203B41FA5}">
                      <a16:colId xmlns:a16="http://schemas.microsoft.com/office/drawing/2014/main" val="2630928115"/>
                    </a:ext>
                  </a:extLst>
                </a:gridCol>
              </a:tblGrid>
              <a:tr h="816304">
                <a:tc>
                  <a:txBody>
                    <a:bodyPr/>
                    <a:lstStyle/>
                    <a:p>
                      <a:pPr marL="66675" marR="264795">
                        <a:lnSpc>
                          <a:spcPct val="150000"/>
                        </a:lnSpc>
                        <a:spcBef>
                          <a:spcPts val="0"/>
                        </a:spcBef>
                        <a:spcAft>
                          <a:spcPts val="0"/>
                        </a:spcAft>
                      </a:pPr>
                      <a:r>
                        <a:rPr lang="en-US" sz="1400" b="1" dirty="0">
                          <a:solidFill>
                            <a:srgbClr val="FFFFFF"/>
                          </a:solidFill>
                          <a:effectLst/>
                          <a:latin typeface="+mn-lt"/>
                          <a:ea typeface="Arial MT"/>
                          <a:cs typeface="Arial MT"/>
                        </a:rPr>
                        <a:t>Parliamentary</a:t>
                      </a:r>
                      <a:r>
                        <a:rPr lang="en-US" sz="1400" b="1" spc="-29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Service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93980"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3980" marR="0">
                        <a:lnSpc>
                          <a:spcPts val="1240"/>
                        </a:lnSpc>
                        <a:spcBef>
                          <a:spcPts val="0"/>
                        </a:spcBef>
                        <a:spcAft>
                          <a:spcPts val="0"/>
                        </a:spcAft>
                      </a:pPr>
                      <a:r>
                        <a:rPr lang="en-US" sz="1400" b="1" dirty="0" smtClean="0">
                          <a:solidFill>
                            <a:srgbClr val="FFFFFF"/>
                          </a:solidFill>
                          <a:effectLst/>
                          <a:latin typeface="+mn-lt"/>
                          <a:ea typeface="Arial MT"/>
                          <a:cs typeface="Arial MT"/>
                        </a:rPr>
                        <a:t>Indicator</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850" marR="207010">
                        <a:lnSpc>
                          <a:spcPct val="150000"/>
                        </a:lnSpc>
                        <a:spcBef>
                          <a:spcPts val="0"/>
                        </a:spcBef>
                        <a:spcAft>
                          <a:spcPts val="0"/>
                        </a:spcAft>
                      </a:pPr>
                      <a:r>
                        <a:rPr lang="en-US" sz="1400" b="1" spc="-5" dirty="0" smtClean="0">
                          <a:solidFill>
                            <a:srgbClr val="FFFFFF"/>
                          </a:solidFill>
                          <a:effectLst/>
                          <a:latin typeface="+mn-lt"/>
                          <a:ea typeface="Arial MT"/>
                          <a:cs typeface="Arial MT"/>
                        </a:rPr>
                        <a:t>Annual </a:t>
                      </a:r>
                      <a:r>
                        <a:rPr lang="en-US" sz="1400" b="1" spc="-29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Target 2020/21</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675" marR="101600">
                        <a:lnSpc>
                          <a:spcPct val="150000"/>
                        </a:lnSpc>
                        <a:spcBef>
                          <a:spcPts val="0"/>
                        </a:spcBef>
                        <a:spcAft>
                          <a:spcPts val="0"/>
                        </a:spcAft>
                      </a:pPr>
                      <a:r>
                        <a:rPr lang="en-US" sz="1400" b="1" dirty="0" smtClean="0">
                          <a:solidFill>
                            <a:srgbClr val="FFFFFF"/>
                          </a:solidFill>
                          <a:effectLst/>
                          <a:latin typeface="+mn-lt"/>
                          <a:ea typeface="Arial MT"/>
                          <a:cs typeface="Arial MT"/>
                        </a:rPr>
                        <a:t>Actual performance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69215" marR="0">
                        <a:lnSpc>
                          <a:spcPts val="1240"/>
                        </a:lnSpc>
                        <a:spcBef>
                          <a:spcPts val="0"/>
                        </a:spcBef>
                        <a:spcAft>
                          <a:spcPts val="0"/>
                        </a:spcAft>
                      </a:pPr>
                      <a:r>
                        <a:rPr lang="en-US" sz="1400" b="1" dirty="0" smtClean="0">
                          <a:solidFill>
                            <a:srgbClr val="FFFFFF"/>
                          </a:solidFill>
                          <a:effectLst/>
                          <a:latin typeface="+mn-lt"/>
                          <a:ea typeface="Arial MT"/>
                          <a:cs typeface="Arial MT"/>
                        </a:rPr>
                        <a:t>Variance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gn="l" defTabSz="914400" rtl="0" eaLnBrk="1" latinLnBrk="0" hangingPunct="1">
                        <a:lnSpc>
                          <a:spcPts val="1240"/>
                        </a:lnSpc>
                        <a:spcBef>
                          <a:spcPts val="0"/>
                        </a:spcBef>
                        <a:spcAft>
                          <a:spcPts val="0"/>
                        </a:spcAft>
                      </a:pPr>
                      <a:endParaRPr lang="en-ZA" sz="1400" b="1" kern="1200" dirty="0" smtClean="0">
                        <a:solidFill>
                          <a:srgbClr val="FFFFFF"/>
                        </a:solidFill>
                        <a:effectLst/>
                        <a:latin typeface="+mn-lt"/>
                        <a:ea typeface="Arial MT"/>
                        <a:cs typeface="Arial MT"/>
                      </a:endParaRPr>
                    </a:p>
                    <a:p>
                      <a:pPr marL="69215" marR="0" algn="l" defTabSz="914400" rtl="0" eaLnBrk="1" latinLnBrk="0" hangingPunct="1">
                        <a:lnSpc>
                          <a:spcPts val="1240"/>
                        </a:lnSpc>
                        <a:spcBef>
                          <a:spcPts val="0"/>
                        </a:spcBef>
                        <a:spcAft>
                          <a:spcPts val="0"/>
                        </a:spcAft>
                      </a:pPr>
                      <a:r>
                        <a:rPr lang="en-ZA" sz="1400" b="1" kern="1200" dirty="0" smtClean="0">
                          <a:solidFill>
                            <a:srgbClr val="FFFFFF"/>
                          </a:solidFill>
                          <a:effectLst/>
                          <a:latin typeface="+mn-lt"/>
                          <a:ea typeface="Arial MT"/>
                          <a:cs typeface="Arial MT"/>
                        </a:rPr>
                        <a:t>Status</a:t>
                      </a:r>
                      <a:endParaRPr lang="en-US" sz="1400" b="1" kern="1200" dirty="0">
                        <a:solidFill>
                          <a:srgbClr val="FFFFFF"/>
                        </a:solidFill>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040" marR="431165">
                        <a:lnSpc>
                          <a:spcPct val="150000"/>
                        </a:lnSpc>
                        <a:spcBef>
                          <a:spcPts val="0"/>
                        </a:spcBef>
                        <a:spcAft>
                          <a:spcPts val="0"/>
                        </a:spcAft>
                      </a:pPr>
                      <a:r>
                        <a:rPr lang="en-US" sz="1400" b="1" dirty="0">
                          <a:solidFill>
                            <a:srgbClr val="FFFFFF"/>
                          </a:solidFill>
                          <a:effectLst/>
                          <a:latin typeface="+mn-lt"/>
                          <a:ea typeface="Arial MT"/>
                          <a:cs typeface="Arial MT"/>
                        </a:rPr>
                        <a:t>Reasons for</a:t>
                      </a:r>
                      <a:r>
                        <a:rPr lang="en-US" sz="1400" b="1" spc="-300"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variance</a:t>
                      </a:r>
                      <a:r>
                        <a:rPr lang="en-US" sz="1400" b="1" spc="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&amp; mitigation</a:t>
                      </a:r>
                      <a:r>
                        <a:rPr lang="en-US" sz="1400" b="1" spc="-2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factors</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extLst>
                  <a:ext uri="{0D108BD9-81ED-4DB2-BD59-A6C34878D82A}">
                    <a16:rowId xmlns:a16="http://schemas.microsoft.com/office/drawing/2014/main" val="466675171"/>
                  </a:ext>
                </a:extLst>
              </a:tr>
              <a:tr h="1814011">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Legislative sector cooperation</a:t>
                      </a:r>
                      <a:endParaRPr lang="en-US" sz="1400" b="1" kern="1200" dirty="0" smtClean="0">
                        <a:solidFill>
                          <a:srgbClr val="FFFFFF"/>
                        </a:solidFill>
                        <a:effectLst/>
                        <a:latin typeface="+mn-lt"/>
                        <a:ea typeface="Arial MT"/>
                        <a:cs typeface="Arial MT"/>
                      </a:endParaRPr>
                    </a:p>
                    <a:p>
                      <a:pPr marL="66675" marR="0" indent="0" algn="l" defTabSz="914400" rtl="0" eaLnBrk="1" fontAlgn="auto" latinLnBrk="0" hangingPunct="1">
                        <a:lnSpc>
                          <a:spcPts val="1125"/>
                        </a:lnSpc>
                        <a:spcBef>
                          <a:spcPts val="0"/>
                        </a:spcBef>
                        <a:spcAft>
                          <a:spcPts val="0"/>
                        </a:spcAft>
                        <a:buClrTx/>
                        <a:buSzTx/>
                        <a:buFontTx/>
                        <a:buNone/>
                        <a:tabLst/>
                        <a:defRPr/>
                      </a:pPr>
                      <a:endParaRPr lang="en-US" sz="1400" dirty="0" smtClean="0">
                        <a:effectLst/>
                        <a:latin typeface="+mn-lt"/>
                        <a:ea typeface="Arial MT"/>
                        <a:cs typeface="Arial MT"/>
                      </a:endParaRPr>
                    </a:p>
                    <a:p>
                      <a:pPr marL="66675" marR="0">
                        <a:lnSpc>
                          <a:spcPts val="1125"/>
                        </a:lnSpc>
                        <a:spcBef>
                          <a:spcPts val="0"/>
                        </a:spcBef>
                        <a:spcAft>
                          <a:spcPts val="0"/>
                        </a:spcAft>
                      </a:pPr>
                      <a:endParaRPr lang="en-US" sz="1400" dirty="0">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US" sz="1400" dirty="0" smtClean="0">
                          <a:effectLst/>
                          <a:latin typeface="+mn-lt"/>
                          <a:ea typeface="Arial MT"/>
                          <a:cs typeface="Arial MT"/>
                        </a:rPr>
                        <a:t>Number of reports prepared</a:t>
                      </a:r>
                      <a:r>
                        <a:rPr lang="en-US" sz="1400" baseline="0" dirty="0" smtClean="0">
                          <a:effectLst/>
                          <a:latin typeface="+mn-lt"/>
                          <a:ea typeface="Arial MT"/>
                          <a:cs typeface="Arial MT"/>
                        </a:rPr>
                        <a:t> on implementation of Sector Strategy</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US" sz="1400" dirty="0" smtClean="0">
                          <a:effectLst/>
                          <a:latin typeface="+mn-lt"/>
                          <a:ea typeface="Arial MT"/>
                          <a:cs typeface="Arial MT"/>
                        </a:rPr>
                        <a:t>4</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US" sz="1400" dirty="0" smtClean="0">
                          <a:effectLst/>
                          <a:latin typeface="+mn-lt"/>
                          <a:ea typeface="Arial MT"/>
                          <a:cs typeface="Arial MT"/>
                        </a:rPr>
                        <a:t>4</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US" sz="1400" dirty="0" smtClean="0">
                          <a:effectLst/>
                          <a:latin typeface="+mn-lt"/>
                          <a:ea typeface="Arial MT"/>
                          <a:cs typeface="Arial MT"/>
                        </a:rPr>
                        <a:t>0%</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4256820046"/>
                  </a:ext>
                </a:extLst>
              </a:tr>
            </a:tbl>
          </a:graphicData>
        </a:graphic>
      </p:graphicFrame>
      <p:sp>
        <p:nvSpPr>
          <p:cNvPr id="13" name="TextBox 12"/>
          <p:cNvSpPr txBox="1"/>
          <p:nvPr/>
        </p:nvSpPr>
        <p:spPr>
          <a:xfrm>
            <a:off x="274320" y="4553475"/>
            <a:ext cx="9183193" cy="1569660"/>
          </a:xfrm>
          <a:prstGeom prst="rect">
            <a:avLst/>
          </a:prstGeom>
          <a:noFill/>
        </p:spPr>
        <p:txBody>
          <a:bodyPr wrap="square" rtlCol="0">
            <a:spAutoFit/>
          </a:bodyPr>
          <a:lstStyle/>
          <a:p>
            <a:r>
              <a:rPr lang="en-ZA" sz="2400" b="1" dirty="0" smtClean="0"/>
              <a:t>PERFORMANCE TREND</a:t>
            </a:r>
          </a:p>
          <a:p>
            <a:r>
              <a:rPr lang="en-US" sz="2400" dirty="0"/>
              <a:t>The SA Constitution, requires that Parliament and Provincial Legislatures maintain oversight over the Executive to ensure </a:t>
            </a:r>
            <a:r>
              <a:rPr lang="en-US" sz="2400" dirty="0" smtClean="0"/>
              <a:t>a government </a:t>
            </a:r>
            <a:r>
              <a:rPr lang="en-US" sz="2400" dirty="0"/>
              <a:t>that is open, responsive and accountable.</a:t>
            </a:r>
          </a:p>
        </p:txBody>
      </p:sp>
      <p:sp>
        <p:nvSpPr>
          <p:cNvPr id="7" name="Rounded Rectangle 6"/>
          <p:cNvSpPr/>
          <p:nvPr/>
        </p:nvSpPr>
        <p:spPr>
          <a:xfrm>
            <a:off x="6407338" y="2340431"/>
            <a:ext cx="574099" cy="436659"/>
          </a:xfrm>
          <a:prstGeom prst="roundRect">
            <a:avLst/>
          </a:prstGeom>
          <a:solidFill>
            <a:srgbClr val="00B050"/>
          </a:solidFill>
          <a:ln>
            <a:solidFill>
              <a:srgbClr val="00B05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12163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77284" y="6379637"/>
            <a:ext cx="329319" cy="365125"/>
          </a:xfrm>
        </p:spPr>
        <p:txBody>
          <a:bodyPr/>
          <a:lstStyle/>
          <a:p>
            <a:fld id="{EEB29583-44FC-AA46-9A7F-8FCB60537618}" type="slidenum">
              <a:rPr lang="en-US" b="1" smtClean="0"/>
              <a:pPr/>
              <a:t>2</a:t>
            </a:fld>
            <a:endParaRPr lang="en-US" b="1" dirty="0"/>
          </a:p>
        </p:txBody>
      </p:sp>
      <p:sp>
        <p:nvSpPr>
          <p:cNvPr id="6" name="Title 1"/>
          <p:cNvSpPr txBox="1">
            <a:spLocks/>
          </p:cNvSpPr>
          <p:nvPr/>
        </p:nvSpPr>
        <p:spPr>
          <a:xfrm>
            <a:off x="481857" y="1405605"/>
            <a:ext cx="8995427" cy="449580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400" dirty="0" smtClean="0">
                <a:solidFill>
                  <a:schemeClr val="bg1">
                    <a:lumMod val="65000"/>
                  </a:schemeClr>
                </a:solidFill>
                <a:latin typeface="Arial" panose="020B0604020202020204" pitchFamily="34" charset="0"/>
                <a:cs typeface="Arial" panose="020B0604020202020204" pitchFamily="34" charset="0"/>
              </a:rPr>
              <a:t>Part 1</a:t>
            </a:r>
          </a:p>
          <a:p>
            <a:r>
              <a:rPr lang="en-ZA" sz="4800" dirty="0" smtClean="0">
                <a:latin typeface="Arial" panose="020B0604020202020204" pitchFamily="34" charset="0"/>
                <a:cs typeface="Arial" panose="020B0604020202020204" pitchFamily="34" charset="0"/>
              </a:rPr>
              <a:t>Highlights:</a:t>
            </a:r>
          </a:p>
          <a:p>
            <a:r>
              <a:rPr lang="en-ZA" sz="4800" i="1" dirty="0" smtClean="0">
                <a:latin typeface="Arial" panose="020B0604020202020204" pitchFamily="34" charset="0"/>
                <a:cs typeface="Arial" panose="020B0604020202020204" pitchFamily="34" charset="0"/>
              </a:rPr>
              <a:t>Parliamentary Business</a:t>
            </a:r>
          </a:p>
        </p:txBody>
      </p:sp>
    </p:spTree>
    <p:extLst>
      <p:ext uri="{BB962C8B-B14F-4D97-AF65-F5344CB8AC3E}">
        <p14:creationId xmlns:p14="http://schemas.microsoft.com/office/powerpoint/2010/main" val="693282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a:t>
            </a:r>
            <a:r>
              <a:rPr lang="en-ZA" sz="3200" b="1" dirty="0" smtClean="0">
                <a:latin typeface="+mn-lt"/>
                <a:cs typeface="Arial" panose="020B0604020202020204" pitchFamily="34" charset="0"/>
              </a:rPr>
              <a:t>3: Core Business</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20</a:t>
            </a:fld>
            <a:endParaRPr lang="en-US" b="1" dirty="0">
              <a:solidFill>
                <a:schemeClr val="tx1"/>
              </a:solidFill>
            </a:endParaRPr>
          </a:p>
        </p:txBody>
      </p:sp>
      <p:sp>
        <p:nvSpPr>
          <p:cNvPr id="17" name="Rectangle 12"/>
          <p:cNvSpPr>
            <a:spLocks noChangeArrowheads="1"/>
          </p:cNvSpPr>
          <p:nvPr/>
        </p:nvSpPr>
        <p:spPr bwMode="auto">
          <a:xfrm>
            <a:off x="0" y="188581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t/>
            </a:r>
            <a:b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0"/>
          <p:cNvSpPr>
            <a:spLocks noChangeArrowheads="1"/>
          </p:cNvSpPr>
          <p:nvPr/>
        </p:nvSpPr>
        <p:spPr bwMode="auto">
          <a:xfrm>
            <a:off x="844695" y="1234957"/>
            <a:ext cx="80954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t/>
            </a:r>
            <a:b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6" name="Group 1"/>
          <p:cNvGrpSpPr>
            <a:grpSpLocks/>
          </p:cNvGrpSpPr>
          <p:nvPr/>
        </p:nvGrpSpPr>
        <p:grpSpPr bwMode="auto">
          <a:xfrm>
            <a:off x="2565780" y="1819402"/>
            <a:ext cx="4217159" cy="3694296"/>
            <a:chOff x="3908" y="-2772"/>
            <a:chExt cx="3680" cy="3680"/>
          </a:xfrm>
        </p:grpSpPr>
        <p:sp>
          <p:nvSpPr>
            <p:cNvPr id="8" name="Freeform 6"/>
            <p:cNvSpPr>
              <a:spLocks/>
            </p:cNvSpPr>
            <p:nvPr/>
          </p:nvSpPr>
          <p:spPr bwMode="auto">
            <a:xfrm>
              <a:off x="5748" y="-2772"/>
              <a:ext cx="1840" cy="3680"/>
            </a:xfrm>
            <a:custGeom>
              <a:avLst/>
              <a:gdLst>
                <a:gd name="T0" fmla="+- 0 5824 5748"/>
                <a:gd name="T1" fmla="*/ T0 w 1840"/>
                <a:gd name="T2" fmla="+- 0 -2218 -2772"/>
                <a:gd name="T3" fmla="*/ -2218 h 3680"/>
                <a:gd name="T4" fmla="+- 0 6044 5748"/>
                <a:gd name="T5" fmla="*/ T4 w 1840"/>
                <a:gd name="T6" fmla="+- 0 -2186 -2772"/>
                <a:gd name="T7" fmla="*/ -2186 h 3680"/>
                <a:gd name="T8" fmla="+- 0 6250 5748"/>
                <a:gd name="T9" fmla="*/ T8 w 1840"/>
                <a:gd name="T10" fmla="+- 0 -2119 -2772"/>
                <a:gd name="T11" fmla="*/ -2119 h 3680"/>
                <a:gd name="T12" fmla="+- 0 6439 5748"/>
                <a:gd name="T13" fmla="*/ T12 w 1840"/>
                <a:gd name="T14" fmla="+- 0 -2019 -2772"/>
                <a:gd name="T15" fmla="*/ -2019 h 3680"/>
                <a:gd name="T16" fmla="+- 0 6608 5748"/>
                <a:gd name="T17" fmla="*/ T16 w 1840"/>
                <a:gd name="T18" fmla="+- 0 -1891 -2772"/>
                <a:gd name="T19" fmla="*/ -1891 h 3680"/>
                <a:gd name="T20" fmla="+- 0 6753 5748"/>
                <a:gd name="T21" fmla="*/ T20 w 1840"/>
                <a:gd name="T22" fmla="+- 0 -1737 -2772"/>
                <a:gd name="T23" fmla="*/ -1737 h 3680"/>
                <a:gd name="T24" fmla="+- 0 6872 5748"/>
                <a:gd name="T25" fmla="*/ T24 w 1840"/>
                <a:gd name="T26" fmla="+- 0 -1561 -2772"/>
                <a:gd name="T27" fmla="*/ -1561 h 3680"/>
                <a:gd name="T28" fmla="+- 0 6961 5748"/>
                <a:gd name="T29" fmla="*/ T28 w 1840"/>
                <a:gd name="T30" fmla="+- 0 -1366 -2772"/>
                <a:gd name="T31" fmla="*/ -1366 h 3680"/>
                <a:gd name="T32" fmla="+- 0 7017 5748"/>
                <a:gd name="T33" fmla="*/ T32 w 1840"/>
                <a:gd name="T34" fmla="+- 0 -1155 -2772"/>
                <a:gd name="T35" fmla="*/ -1155 h 3680"/>
                <a:gd name="T36" fmla="+- 0 7036 5748"/>
                <a:gd name="T37" fmla="*/ T36 w 1840"/>
                <a:gd name="T38" fmla="+- 0 -932 -2772"/>
                <a:gd name="T39" fmla="*/ -932 h 3680"/>
                <a:gd name="T40" fmla="+- 0 7017 5748"/>
                <a:gd name="T41" fmla="*/ T40 w 1840"/>
                <a:gd name="T42" fmla="+- 0 -709 -2772"/>
                <a:gd name="T43" fmla="*/ -709 h 3680"/>
                <a:gd name="T44" fmla="+- 0 6961 5748"/>
                <a:gd name="T45" fmla="*/ T44 w 1840"/>
                <a:gd name="T46" fmla="+- 0 -498 -2772"/>
                <a:gd name="T47" fmla="*/ -498 h 3680"/>
                <a:gd name="T48" fmla="+- 0 6872 5748"/>
                <a:gd name="T49" fmla="*/ T48 w 1840"/>
                <a:gd name="T50" fmla="+- 0 -302 -2772"/>
                <a:gd name="T51" fmla="*/ -302 h 3680"/>
                <a:gd name="T52" fmla="+- 0 6753 5748"/>
                <a:gd name="T53" fmla="*/ T52 w 1840"/>
                <a:gd name="T54" fmla="+- 0 -126 -2772"/>
                <a:gd name="T55" fmla="*/ -126 h 3680"/>
                <a:gd name="T56" fmla="+- 0 6608 5748"/>
                <a:gd name="T57" fmla="*/ T56 w 1840"/>
                <a:gd name="T58" fmla="+- 0 27 -2772"/>
                <a:gd name="T59" fmla="*/ 27 h 3680"/>
                <a:gd name="T60" fmla="+- 0 6439 5748"/>
                <a:gd name="T61" fmla="*/ T60 w 1840"/>
                <a:gd name="T62" fmla="+- 0 155 -2772"/>
                <a:gd name="T63" fmla="*/ 155 h 3680"/>
                <a:gd name="T64" fmla="+- 0 6250 5748"/>
                <a:gd name="T65" fmla="*/ T64 w 1840"/>
                <a:gd name="T66" fmla="+- 0 255 -2772"/>
                <a:gd name="T67" fmla="*/ 255 h 3680"/>
                <a:gd name="T68" fmla="+- 0 6044 5748"/>
                <a:gd name="T69" fmla="*/ T68 w 1840"/>
                <a:gd name="T70" fmla="+- 0 322 -2772"/>
                <a:gd name="T71" fmla="*/ 322 h 3680"/>
                <a:gd name="T72" fmla="+- 0 5824 5748"/>
                <a:gd name="T73" fmla="*/ T72 w 1840"/>
                <a:gd name="T74" fmla="+- 0 354 -2772"/>
                <a:gd name="T75" fmla="*/ 354 h 3680"/>
                <a:gd name="T76" fmla="+- 0 5824 5748"/>
                <a:gd name="T77" fmla="*/ T76 w 1840"/>
                <a:gd name="T78" fmla="+- 0 906 -2772"/>
                <a:gd name="T79" fmla="*/ 906 h 3680"/>
                <a:gd name="T80" fmla="+- 0 6047 5748"/>
                <a:gd name="T81" fmla="*/ T80 w 1840"/>
                <a:gd name="T82" fmla="+- 0 884 -2772"/>
                <a:gd name="T83" fmla="*/ 884 h 3680"/>
                <a:gd name="T84" fmla="+- 0 6261 5748"/>
                <a:gd name="T85" fmla="*/ T84 w 1840"/>
                <a:gd name="T86" fmla="+- 0 836 -2772"/>
                <a:gd name="T87" fmla="*/ 836 h 3680"/>
                <a:gd name="T88" fmla="+- 0 6465 5748"/>
                <a:gd name="T89" fmla="*/ T88 w 1840"/>
                <a:gd name="T90" fmla="+- 0 763 -2772"/>
                <a:gd name="T91" fmla="*/ 763 h 3680"/>
                <a:gd name="T92" fmla="+- 0 6657 5748"/>
                <a:gd name="T93" fmla="*/ T92 w 1840"/>
                <a:gd name="T94" fmla="+- 0 669 -2772"/>
                <a:gd name="T95" fmla="*/ 669 h 3680"/>
                <a:gd name="T96" fmla="+- 0 6835 5748"/>
                <a:gd name="T97" fmla="*/ T96 w 1840"/>
                <a:gd name="T98" fmla="+- 0 553 -2772"/>
                <a:gd name="T99" fmla="*/ 553 h 3680"/>
                <a:gd name="T100" fmla="+- 0 6999 5748"/>
                <a:gd name="T101" fmla="*/ T100 w 1840"/>
                <a:gd name="T102" fmla="+- 0 418 -2772"/>
                <a:gd name="T103" fmla="*/ 418 h 3680"/>
                <a:gd name="T104" fmla="+- 0 7145 5748"/>
                <a:gd name="T105" fmla="*/ T104 w 1840"/>
                <a:gd name="T106" fmla="+- 0 265 -2772"/>
                <a:gd name="T107" fmla="*/ 265 h 3680"/>
                <a:gd name="T108" fmla="+- 0 7274 5748"/>
                <a:gd name="T109" fmla="*/ T108 w 1840"/>
                <a:gd name="T110" fmla="+- 0 97 -2772"/>
                <a:gd name="T111" fmla="*/ 97 h 3680"/>
                <a:gd name="T112" fmla="+- 0 7383 5748"/>
                <a:gd name="T113" fmla="*/ T112 w 1840"/>
                <a:gd name="T114" fmla="+- 0 -86 -2772"/>
                <a:gd name="T115" fmla="*/ -86 h 3680"/>
                <a:gd name="T116" fmla="+- 0 7470 5748"/>
                <a:gd name="T117" fmla="*/ T116 w 1840"/>
                <a:gd name="T118" fmla="+- 0 -283 -2772"/>
                <a:gd name="T119" fmla="*/ -283 h 3680"/>
                <a:gd name="T120" fmla="+- 0 7535 5748"/>
                <a:gd name="T121" fmla="*/ T120 w 1840"/>
                <a:gd name="T122" fmla="+- 0 -490 -2772"/>
                <a:gd name="T123" fmla="*/ -490 h 3680"/>
                <a:gd name="T124" fmla="+- 0 7575 5748"/>
                <a:gd name="T125" fmla="*/ T124 w 1840"/>
                <a:gd name="T126" fmla="+- 0 -707 -2772"/>
                <a:gd name="T127" fmla="*/ -707 h 3680"/>
                <a:gd name="T128" fmla="+- 0 7588 5748"/>
                <a:gd name="T129" fmla="*/ T128 w 1840"/>
                <a:gd name="T130" fmla="+- 0 -932 -2772"/>
                <a:gd name="T131" fmla="*/ -932 h 3680"/>
                <a:gd name="T132" fmla="+- 0 7575 5748"/>
                <a:gd name="T133" fmla="*/ T132 w 1840"/>
                <a:gd name="T134" fmla="+- 0 -1157 -2772"/>
                <a:gd name="T135" fmla="*/ -1157 h 3680"/>
                <a:gd name="T136" fmla="+- 0 7535 5748"/>
                <a:gd name="T137" fmla="*/ T136 w 1840"/>
                <a:gd name="T138" fmla="+- 0 -1374 -2772"/>
                <a:gd name="T139" fmla="*/ -1374 h 3680"/>
                <a:gd name="T140" fmla="+- 0 7470 5748"/>
                <a:gd name="T141" fmla="*/ T140 w 1840"/>
                <a:gd name="T142" fmla="+- 0 -1581 -2772"/>
                <a:gd name="T143" fmla="*/ -1581 h 3680"/>
                <a:gd name="T144" fmla="+- 0 7383 5748"/>
                <a:gd name="T145" fmla="*/ T144 w 1840"/>
                <a:gd name="T146" fmla="+- 0 -1777 -2772"/>
                <a:gd name="T147" fmla="*/ -1777 h 3680"/>
                <a:gd name="T148" fmla="+- 0 7274 5748"/>
                <a:gd name="T149" fmla="*/ T148 w 1840"/>
                <a:gd name="T150" fmla="+- 0 -1961 -2772"/>
                <a:gd name="T151" fmla="*/ -1961 h 3680"/>
                <a:gd name="T152" fmla="+- 0 7145 5748"/>
                <a:gd name="T153" fmla="*/ T152 w 1840"/>
                <a:gd name="T154" fmla="+- 0 -2129 -2772"/>
                <a:gd name="T155" fmla="*/ -2129 h 3680"/>
                <a:gd name="T156" fmla="+- 0 6999 5748"/>
                <a:gd name="T157" fmla="*/ T156 w 1840"/>
                <a:gd name="T158" fmla="+- 0 -2282 -2772"/>
                <a:gd name="T159" fmla="*/ -2282 h 3680"/>
                <a:gd name="T160" fmla="+- 0 6835 5748"/>
                <a:gd name="T161" fmla="*/ T160 w 1840"/>
                <a:gd name="T162" fmla="+- 0 -2417 -2772"/>
                <a:gd name="T163" fmla="*/ -2417 h 3680"/>
                <a:gd name="T164" fmla="+- 0 6657 5748"/>
                <a:gd name="T165" fmla="*/ T164 w 1840"/>
                <a:gd name="T166" fmla="+- 0 -2532 -2772"/>
                <a:gd name="T167" fmla="*/ -2532 h 3680"/>
                <a:gd name="T168" fmla="+- 0 6465 5748"/>
                <a:gd name="T169" fmla="*/ T168 w 1840"/>
                <a:gd name="T170" fmla="+- 0 -2627 -2772"/>
                <a:gd name="T171" fmla="*/ -2627 h 3680"/>
                <a:gd name="T172" fmla="+- 0 6261 5748"/>
                <a:gd name="T173" fmla="*/ T172 w 1840"/>
                <a:gd name="T174" fmla="+- 0 -2700 -2772"/>
                <a:gd name="T175" fmla="*/ -2700 h 3680"/>
                <a:gd name="T176" fmla="+- 0 6047 5748"/>
                <a:gd name="T177" fmla="*/ T176 w 1840"/>
                <a:gd name="T178" fmla="+- 0 -2748 -2772"/>
                <a:gd name="T179" fmla="*/ -2748 h 3680"/>
                <a:gd name="T180" fmla="+- 0 5824 5748"/>
                <a:gd name="T181" fmla="*/ T180 w 1840"/>
                <a:gd name="T182" fmla="+- 0 -2770 -2772"/>
                <a:gd name="T183" fmla="*/ -2770 h 36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1840" h="3680">
                  <a:moveTo>
                    <a:pt x="0" y="0"/>
                  </a:moveTo>
                  <a:lnTo>
                    <a:pt x="0" y="552"/>
                  </a:lnTo>
                  <a:lnTo>
                    <a:pt x="76" y="554"/>
                  </a:lnTo>
                  <a:lnTo>
                    <a:pt x="151" y="561"/>
                  </a:lnTo>
                  <a:lnTo>
                    <a:pt x="224" y="571"/>
                  </a:lnTo>
                  <a:lnTo>
                    <a:pt x="296" y="586"/>
                  </a:lnTo>
                  <a:lnTo>
                    <a:pt x="366" y="605"/>
                  </a:lnTo>
                  <a:lnTo>
                    <a:pt x="435" y="627"/>
                  </a:lnTo>
                  <a:lnTo>
                    <a:pt x="502" y="653"/>
                  </a:lnTo>
                  <a:lnTo>
                    <a:pt x="567" y="683"/>
                  </a:lnTo>
                  <a:lnTo>
                    <a:pt x="630" y="716"/>
                  </a:lnTo>
                  <a:lnTo>
                    <a:pt x="691" y="753"/>
                  </a:lnTo>
                  <a:lnTo>
                    <a:pt x="750" y="792"/>
                  </a:lnTo>
                  <a:lnTo>
                    <a:pt x="806" y="835"/>
                  </a:lnTo>
                  <a:lnTo>
                    <a:pt x="860" y="881"/>
                  </a:lnTo>
                  <a:lnTo>
                    <a:pt x="911" y="929"/>
                  </a:lnTo>
                  <a:lnTo>
                    <a:pt x="960" y="981"/>
                  </a:lnTo>
                  <a:lnTo>
                    <a:pt x="1005" y="1035"/>
                  </a:lnTo>
                  <a:lnTo>
                    <a:pt x="1048" y="1091"/>
                  </a:lnTo>
                  <a:lnTo>
                    <a:pt x="1088" y="1150"/>
                  </a:lnTo>
                  <a:lnTo>
                    <a:pt x="1124" y="1211"/>
                  </a:lnTo>
                  <a:lnTo>
                    <a:pt x="1157" y="1274"/>
                  </a:lnTo>
                  <a:lnTo>
                    <a:pt x="1187" y="1339"/>
                  </a:lnTo>
                  <a:lnTo>
                    <a:pt x="1213" y="1406"/>
                  </a:lnTo>
                  <a:lnTo>
                    <a:pt x="1236" y="1474"/>
                  </a:lnTo>
                  <a:lnTo>
                    <a:pt x="1254" y="1545"/>
                  </a:lnTo>
                  <a:lnTo>
                    <a:pt x="1269" y="1617"/>
                  </a:lnTo>
                  <a:lnTo>
                    <a:pt x="1280" y="1690"/>
                  </a:lnTo>
                  <a:lnTo>
                    <a:pt x="1286" y="1764"/>
                  </a:lnTo>
                  <a:lnTo>
                    <a:pt x="1288" y="1840"/>
                  </a:lnTo>
                  <a:lnTo>
                    <a:pt x="1286" y="1916"/>
                  </a:lnTo>
                  <a:lnTo>
                    <a:pt x="1280" y="1990"/>
                  </a:lnTo>
                  <a:lnTo>
                    <a:pt x="1269" y="2063"/>
                  </a:lnTo>
                  <a:lnTo>
                    <a:pt x="1254" y="2135"/>
                  </a:lnTo>
                  <a:lnTo>
                    <a:pt x="1236" y="2206"/>
                  </a:lnTo>
                  <a:lnTo>
                    <a:pt x="1213" y="2274"/>
                  </a:lnTo>
                  <a:lnTo>
                    <a:pt x="1187" y="2341"/>
                  </a:lnTo>
                  <a:lnTo>
                    <a:pt x="1157" y="2406"/>
                  </a:lnTo>
                  <a:lnTo>
                    <a:pt x="1124" y="2470"/>
                  </a:lnTo>
                  <a:lnTo>
                    <a:pt x="1088" y="2530"/>
                  </a:lnTo>
                  <a:lnTo>
                    <a:pt x="1048" y="2589"/>
                  </a:lnTo>
                  <a:lnTo>
                    <a:pt x="1005" y="2646"/>
                  </a:lnTo>
                  <a:lnTo>
                    <a:pt x="960" y="2699"/>
                  </a:lnTo>
                  <a:lnTo>
                    <a:pt x="911" y="2751"/>
                  </a:lnTo>
                  <a:lnTo>
                    <a:pt x="860" y="2799"/>
                  </a:lnTo>
                  <a:lnTo>
                    <a:pt x="806" y="2845"/>
                  </a:lnTo>
                  <a:lnTo>
                    <a:pt x="750" y="2888"/>
                  </a:lnTo>
                  <a:lnTo>
                    <a:pt x="691" y="2927"/>
                  </a:lnTo>
                  <a:lnTo>
                    <a:pt x="630" y="2964"/>
                  </a:lnTo>
                  <a:lnTo>
                    <a:pt x="567" y="2997"/>
                  </a:lnTo>
                  <a:lnTo>
                    <a:pt x="502" y="3027"/>
                  </a:lnTo>
                  <a:lnTo>
                    <a:pt x="435" y="3053"/>
                  </a:lnTo>
                  <a:lnTo>
                    <a:pt x="366" y="3075"/>
                  </a:lnTo>
                  <a:lnTo>
                    <a:pt x="296" y="3094"/>
                  </a:lnTo>
                  <a:lnTo>
                    <a:pt x="224" y="3109"/>
                  </a:lnTo>
                  <a:lnTo>
                    <a:pt x="151" y="3119"/>
                  </a:lnTo>
                  <a:lnTo>
                    <a:pt x="76" y="3126"/>
                  </a:lnTo>
                  <a:lnTo>
                    <a:pt x="0" y="3128"/>
                  </a:lnTo>
                  <a:lnTo>
                    <a:pt x="0" y="3680"/>
                  </a:lnTo>
                  <a:lnTo>
                    <a:pt x="76" y="3678"/>
                  </a:lnTo>
                  <a:lnTo>
                    <a:pt x="151" y="3674"/>
                  </a:lnTo>
                  <a:lnTo>
                    <a:pt x="226" y="3666"/>
                  </a:lnTo>
                  <a:lnTo>
                    <a:pt x="299" y="3656"/>
                  </a:lnTo>
                  <a:lnTo>
                    <a:pt x="371" y="3643"/>
                  </a:lnTo>
                  <a:lnTo>
                    <a:pt x="443" y="3626"/>
                  </a:lnTo>
                  <a:lnTo>
                    <a:pt x="513" y="3608"/>
                  </a:lnTo>
                  <a:lnTo>
                    <a:pt x="582" y="3586"/>
                  </a:lnTo>
                  <a:lnTo>
                    <a:pt x="650" y="3562"/>
                  </a:lnTo>
                  <a:lnTo>
                    <a:pt x="717" y="3535"/>
                  </a:lnTo>
                  <a:lnTo>
                    <a:pt x="782" y="3506"/>
                  </a:lnTo>
                  <a:lnTo>
                    <a:pt x="846" y="3475"/>
                  </a:lnTo>
                  <a:lnTo>
                    <a:pt x="909" y="3441"/>
                  </a:lnTo>
                  <a:lnTo>
                    <a:pt x="970" y="3404"/>
                  </a:lnTo>
                  <a:lnTo>
                    <a:pt x="1029" y="3366"/>
                  </a:lnTo>
                  <a:lnTo>
                    <a:pt x="1087" y="3325"/>
                  </a:lnTo>
                  <a:lnTo>
                    <a:pt x="1143" y="3282"/>
                  </a:lnTo>
                  <a:lnTo>
                    <a:pt x="1198" y="3237"/>
                  </a:lnTo>
                  <a:lnTo>
                    <a:pt x="1251" y="3190"/>
                  </a:lnTo>
                  <a:lnTo>
                    <a:pt x="1301" y="3141"/>
                  </a:lnTo>
                  <a:lnTo>
                    <a:pt x="1350" y="3090"/>
                  </a:lnTo>
                  <a:lnTo>
                    <a:pt x="1397" y="3037"/>
                  </a:lnTo>
                  <a:lnTo>
                    <a:pt x="1442" y="2983"/>
                  </a:lnTo>
                  <a:lnTo>
                    <a:pt x="1485" y="2927"/>
                  </a:lnTo>
                  <a:lnTo>
                    <a:pt x="1526" y="2869"/>
                  </a:lnTo>
                  <a:lnTo>
                    <a:pt x="1565" y="2809"/>
                  </a:lnTo>
                  <a:lnTo>
                    <a:pt x="1601" y="2748"/>
                  </a:lnTo>
                  <a:lnTo>
                    <a:pt x="1635" y="2686"/>
                  </a:lnTo>
                  <a:lnTo>
                    <a:pt x="1667" y="2622"/>
                  </a:lnTo>
                  <a:lnTo>
                    <a:pt x="1696" y="2556"/>
                  </a:lnTo>
                  <a:lnTo>
                    <a:pt x="1722" y="2489"/>
                  </a:lnTo>
                  <a:lnTo>
                    <a:pt x="1747" y="2422"/>
                  </a:lnTo>
                  <a:lnTo>
                    <a:pt x="1768" y="2352"/>
                  </a:lnTo>
                  <a:lnTo>
                    <a:pt x="1787" y="2282"/>
                  </a:lnTo>
                  <a:lnTo>
                    <a:pt x="1803" y="2211"/>
                  </a:lnTo>
                  <a:lnTo>
                    <a:pt x="1816" y="2138"/>
                  </a:lnTo>
                  <a:lnTo>
                    <a:pt x="1827" y="2065"/>
                  </a:lnTo>
                  <a:lnTo>
                    <a:pt x="1834" y="1991"/>
                  </a:lnTo>
                  <a:lnTo>
                    <a:pt x="1839" y="1916"/>
                  </a:lnTo>
                  <a:lnTo>
                    <a:pt x="1840" y="1840"/>
                  </a:lnTo>
                  <a:lnTo>
                    <a:pt x="1839" y="1764"/>
                  </a:lnTo>
                  <a:lnTo>
                    <a:pt x="1834" y="1689"/>
                  </a:lnTo>
                  <a:lnTo>
                    <a:pt x="1827" y="1615"/>
                  </a:lnTo>
                  <a:lnTo>
                    <a:pt x="1816" y="1542"/>
                  </a:lnTo>
                  <a:lnTo>
                    <a:pt x="1803" y="1469"/>
                  </a:lnTo>
                  <a:lnTo>
                    <a:pt x="1787" y="1398"/>
                  </a:lnTo>
                  <a:lnTo>
                    <a:pt x="1768" y="1328"/>
                  </a:lnTo>
                  <a:lnTo>
                    <a:pt x="1747" y="1258"/>
                  </a:lnTo>
                  <a:lnTo>
                    <a:pt x="1722" y="1191"/>
                  </a:lnTo>
                  <a:lnTo>
                    <a:pt x="1696" y="1124"/>
                  </a:lnTo>
                  <a:lnTo>
                    <a:pt x="1667" y="1059"/>
                  </a:lnTo>
                  <a:lnTo>
                    <a:pt x="1635" y="995"/>
                  </a:lnTo>
                  <a:lnTo>
                    <a:pt x="1601" y="932"/>
                  </a:lnTo>
                  <a:lnTo>
                    <a:pt x="1565" y="871"/>
                  </a:lnTo>
                  <a:lnTo>
                    <a:pt x="1526" y="811"/>
                  </a:lnTo>
                  <a:lnTo>
                    <a:pt x="1485" y="753"/>
                  </a:lnTo>
                  <a:lnTo>
                    <a:pt x="1442" y="697"/>
                  </a:lnTo>
                  <a:lnTo>
                    <a:pt x="1397" y="643"/>
                  </a:lnTo>
                  <a:lnTo>
                    <a:pt x="1350" y="590"/>
                  </a:lnTo>
                  <a:lnTo>
                    <a:pt x="1301" y="539"/>
                  </a:lnTo>
                  <a:lnTo>
                    <a:pt x="1251" y="490"/>
                  </a:lnTo>
                  <a:lnTo>
                    <a:pt x="1198" y="443"/>
                  </a:lnTo>
                  <a:lnTo>
                    <a:pt x="1143" y="398"/>
                  </a:lnTo>
                  <a:lnTo>
                    <a:pt x="1087" y="355"/>
                  </a:lnTo>
                  <a:lnTo>
                    <a:pt x="1029" y="314"/>
                  </a:lnTo>
                  <a:lnTo>
                    <a:pt x="970" y="276"/>
                  </a:lnTo>
                  <a:lnTo>
                    <a:pt x="909" y="240"/>
                  </a:lnTo>
                  <a:lnTo>
                    <a:pt x="846" y="206"/>
                  </a:lnTo>
                  <a:lnTo>
                    <a:pt x="782" y="174"/>
                  </a:lnTo>
                  <a:lnTo>
                    <a:pt x="717" y="145"/>
                  </a:lnTo>
                  <a:lnTo>
                    <a:pt x="650" y="118"/>
                  </a:lnTo>
                  <a:lnTo>
                    <a:pt x="582" y="94"/>
                  </a:lnTo>
                  <a:lnTo>
                    <a:pt x="513" y="72"/>
                  </a:lnTo>
                  <a:lnTo>
                    <a:pt x="443" y="54"/>
                  </a:lnTo>
                  <a:lnTo>
                    <a:pt x="371" y="38"/>
                  </a:lnTo>
                  <a:lnTo>
                    <a:pt x="299" y="24"/>
                  </a:lnTo>
                  <a:lnTo>
                    <a:pt x="226" y="14"/>
                  </a:lnTo>
                  <a:lnTo>
                    <a:pt x="151" y="6"/>
                  </a:lnTo>
                  <a:lnTo>
                    <a:pt x="7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5748" y="-2772"/>
              <a:ext cx="1840" cy="3680"/>
            </a:xfrm>
            <a:custGeom>
              <a:avLst/>
              <a:gdLst>
                <a:gd name="T0" fmla="+- 0 5899 5748"/>
                <a:gd name="T1" fmla="*/ T0 w 1840"/>
                <a:gd name="T2" fmla="+- 0 -2766 -2772"/>
                <a:gd name="T3" fmla="*/ -2766 h 3680"/>
                <a:gd name="T4" fmla="+- 0 6119 5748"/>
                <a:gd name="T5" fmla="*/ T4 w 1840"/>
                <a:gd name="T6" fmla="+- 0 -2734 -2772"/>
                <a:gd name="T7" fmla="*/ -2734 h 3680"/>
                <a:gd name="T8" fmla="+- 0 6330 5748"/>
                <a:gd name="T9" fmla="*/ T8 w 1840"/>
                <a:gd name="T10" fmla="+- 0 -2678 -2772"/>
                <a:gd name="T11" fmla="*/ -2678 h 3680"/>
                <a:gd name="T12" fmla="+- 0 6530 5748"/>
                <a:gd name="T13" fmla="*/ T12 w 1840"/>
                <a:gd name="T14" fmla="+- 0 -2598 -2772"/>
                <a:gd name="T15" fmla="*/ -2598 h 3680"/>
                <a:gd name="T16" fmla="+- 0 6718 5748"/>
                <a:gd name="T17" fmla="*/ T16 w 1840"/>
                <a:gd name="T18" fmla="+- 0 -2496 -2772"/>
                <a:gd name="T19" fmla="*/ -2496 h 3680"/>
                <a:gd name="T20" fmla="+- 0 6891 5748"/>
                <a:gd name="T21" fmla="*/ T20 w 1840"/>
                <a:gd name="T22" fmla="+- 0 -2374 -2772"/>
                <a:gd name="T23" fmla="*/ -2374 h 3680"/>
                <a:gd name="T24" fmla="+- 0 7049 5748"/>
                <a:gd name="T25" fmla="*/ T24 w 1840"/>
                <a:gd name="T26" fmla="+- 0 -2233 -2772"/>
                <a:gd name="T27" fmla="*/ -2233 h 3680"/>
                <a:gd name="T28" fmla="+- 0 7190 5748"/>
                <a:gd name="T29" fmla="*/ T28 w 1840"/>
                <a:gd name="T30" fmla="+- 0 -2075 -2772"/>
                <a:gd name="T31" fmla="*/ -2075 h 3680"/>
                <a:gd name="T32" fmla="+- 0 7313 5748"/>
                <a:gd name="T33" fmla="*/ T32 w 1840"/>
                <a:gd name="T34" fmla="+- 0 -1901 -2772"/>
                <a:gd name="T35" fmla="*/ -1901 h 3680"/>
                <a:gd name="T36" fmla="+- 0 7415 5748"/>
                <a:gd name="T37" fmla="*/ T36 w 1840"/>
                <a:gd name="T38" fmla="+- 0 -1713 -2772"/>
                <a:gd name="T39" fmla="*/ -1713 h 3680"/>
                <a:gd name="T40" fmla="+- 0 7495 5748"/>
                <a:gd name="T41" fmla="*/ T40 w 1840"/>
                <a:gd name="T42" fmla="+- 0 -1514 -2772"/>
                <a:gd name="T43" fmla="*/ -1514 h 3680"/>
                <a:gd name="T44" fmla="+- 0 7551 5748"/>
                <a:gd name="T45" fmla="*/ T44 w 1840"/>
                <a:gd name="T46" fmla="+- 0 -1303 -2772"/>
                <a:gd name="T47" fmla="*/ -1303 h 3680"/>
                <a:gd name="T48" fmla="+- 0 7582 5748"/>
                <a:gd name="T49" fmla="*/ T48 w 1840"/>
                <a:gd name="T50" fmla="+- 0 -1083 -2772"/>
                <a:gd name="T51" fmla="*/ -1083 h 3680"/>
                <a:gd name="T52" fmla="+- 0 7587 5748"/>
                <a:gd name="T53" fmla="*/ T52 w 1840"/>
                <a:gd name="T54" fmla="+- 0 -856 -2772"/>
                <a:gd name="T55" fmla="*/ -856 h 3680"/>
                <a:gd name="T56" fmla="+- 0 7564 5748"/>
                <a:gd name="T57" fmla="*/ T56 w 1840"/>
                <a:gd name="T58" fmla="+- 0 -634 -2772"/>
                <a:gd name="T59" fmla="*/ -634 h 3680"/>
                <a:gd name="T60" fmla="+- 0 7516 5748"/>
                <a:gd name="T61" fmla="*/ T60 w 1840"/>
                <a:gd name="T62" fmla="+- 0 -420 -2772"/>
                <a:gd name="T63" fmla="*/ -420 h 3680"/>
                <a:gd name="T64" fmla="+- 0 7444 5748"/>
                <a:gd name="T65" fmla="*/ T64 w 1840"/>
                <a:gd name="T66" fmla="+- 0 -216 -2772"/>
                <a:gd name="T67" fmla="*/ -216 h 3680"/>
                <a:gd name="T68" fmla="+- 0 7349 5748"/>
                <a:gd name="T69" fmla="*/ T68 w 1840"/>
                <a:gd name="T70" fmla="+- 0 -24 -2772"/>
                <a:gd name="T71" fmla="*/ -24 h 3680"/>
                <a:gd name="T72" fmla="+- 0 7233 5748"/>
                <a:gd name="T73" fmla="*/ T72 w 1840"/>
                <a:gd name="T74" fmla="+- 0 155 -2772"/>
                <a:gd name="T75" fmla="*/ 155 h 3680"/>
                <a:gd name="T76" fmla="+- 0 7098 5748"/>
                <a:gd name="T77" fmla="*/ T76 w 1840"/>
                <a:gd name="T78" fmla="+- 0 318 -2772"/>
                <a:gd name="T79" fmla="*/ 318 h 3680"/>
                <a:gd name="T80" fmla="+- 0 6946 5748"/>
                <a:gd name="T81" fmla="*/ T80 w 1840"/>
                <a:gd name="T82" fmla="+- 0 465 -2772"/>
                <a:gd name="T83" fmla="*/ 465 h 3680"/>
                <a:gd name="T84" fmla="+- 0 6777 5748"/>
                <a:gd name="T85" fmla="*/ T84 w 1840"/>
                <a:gd name="T86" fmla="+- 0 594 -2772"/>
                <a:gd name="T87" fmla="*/ 594 h 3680"/>
                <a:gd name="T88" fmla="+- 0 6594 5748"/>
                <a:gd name="T89" fmla="*/ T88 w 1840"/>
                <a:gd name="T90" fmla="+- 0 703 -2772"/>
                <a:gd name="T91" fmla="*/ 703 h 3680"/>
                <a:gd name="T92" fmla="+- 0 6398 5748"/>
                <a:gd name="T93" fmla="*/ T92 w 1840"/>
                <a:gd name="T94" fmla="+- 0 790 -2772"/>
                <a:gd name="T95" fmla="*/ 790 h 3680"/>
                <a:gd name="T96" fmla="+- 0 6191 5748"/>
                <a:gd name="T97" fmla="*/ T96 w 1840"/>
                <a:gd name="T98" fmla="+- 0 854 -2772"/>
                <a:gd name="T99" fmla="*/ 854 h 3680"/>
                <a:gd name="T100" fmla="+- 0 5974 5748"/>
                <a:gd name="T101" fmla="*/ T100 w 1840"/>
                <a:gd name="T102" fmla="+- 0 894 -2772"/>
                <a:gd name="T103" fmla="*/ 894 h 3680"/>
                <a:gd name="T104" fmla="+- 0 5748 5748"/>
                <a:gd name="T105" fmla="*/ T104 w 1840"/>
                <a:gd name="T106" fmla="+- 0 908 -2772"/>
                <a:gd name="T107" fmla="*/ 908 h 3680"/>
                <a:gd name="T108" fmla="+- 0 5899 5748"/>
                <a:gd name="T109" fmla="*/ T108 w 1840"/>
                <a:gd name="T110" fmla="+- 0 347 -2772"/>
                <a:gd name="T111" fmla="*/ 347 h 3680"/>
                <a:gd name="T112" fmla="+- 0 6114 5748"/>
                <a:gd name="T113" fmla="*/ T112 w 1840"/>
                <a:gd name="T114" fmla="+- 0 303 -2772"/>
                <a:gd name="T115" fmla="*/ 303 h 3680"/>
                <a:gd name="T116" fmla="+- 0 6315 5748"/>
                <a:gd name="T117" fmla="*/ T116 w 1840"/>
                <a:gd name="T118" fmla="+- 0 225 -2772"/>
                <a:gd name="T119" fmla="*/ 225 h 3680"/>
                <a:gd name="T120" fmla="+- 0 6498 5748"/>
                <a:gd name="T121" fmla="*/ T120 w 1840"/>
                <a:gd name="T122" fmla="+- 0 116 -2772"/>
                <a:gd name="T123" fmla="*/ 116 h 3680"/>
                <a:gd name="T124" fmla="+- 0 6659 5748"/>
                <a:gd name="T125" fmla="*/ T124 w 1840"/>
                <a:gd name="T126" fmla="+- 0 -21 -2772"/>
                <a:gd name="T127" fmla="*/ -21 h 3680"/>
                <a:gd name="T128" fmla="+- 0 6796 5748"/>
                <a:gd name="T129" fmla="*/ T128 w 1840"/>
                <a:gd name="T130" fmla="+- 0 -183 -2772"/>
                <a:gd name="T131" fmla="*/ -183 h 3680"/>
                <a:gd name="T132" fmla="+- 0 6905 5748"/>
                <a:gd name="T133" fmla="*/ T132 w 1840"/>
                <a:gd name="T134" fmla="+- 0 -366 -2772"/>
                <a:gd name="T135" fmla="*/ -366 h 3680"/>
                <a:gd name="T136" fmla="+- 0 6984 5748"/>
                <a:gd name="T137" fmla="*/ T136 w 1840"/>
                <a:gd name="T138" fmla="+- 0 -566 -2772"/>
                <a:gd name="T139" fmla="*/ -566 h 3680"/>
                <a:gd name="T140" fmla="+- 0 7028 5748"/>
                <a:gd name="T141" fmla="*/ T140 w 1840"/>
                <a:gd name="T142" fmla="+- 0 -782 -2772"/>
                <a:gd name="T143" fmla="*/ -782 h 3680"/>
                <a:gd name="T144" fmla="+- 0 7034 5748"/>
                <a:gd name="T145" fmla="*/ T144 w 1840"/>
                <a:gd name="T146" fmla="+- 0 -1008 -2772"/>
                <a:gd name="T147" fmla="*/ -1008 h 3680"/>
                <a:gd name="T148" fmla="+- 0 7002 5748"/>
                <a:gd name="T149" fmla="*/ T148 w 1840"/>
                <a:gd name="T150" fmla="+- 0 -1227 -2772"/>
                <a:gd name="T151" fmla="*/ -1227 h 3680"/>
                <a:gd name="T152" fmla="+- 0 6935 5748"/>
                <a:gd name="T153" fmla="*/ T152 w 1840"/>
                <a:gd name="T154" fmla="+- 0 -1433 -2772"/>
                <a:gd name="T155" fmla="*/ -1433 h 3680"/>
                <a:gd name="T156" fmla="+- 0 6836 5748"/>
                <a:gd name="T157" fmla="*/ T156 w 1840"/>
                <a:gd name="T158" fmla="+- 0 -1622 -2772"/>
                <a:gd name="T159" fmla="*/ -1622 h 3680"/>
                <a:gd name="T160" fmla="+- 0 6708 5748"/>
                <a:gd name="T161" fmla="*/ T160 w 1840"/>
                <a:gd name="T162" fmla="+- 0 -1791 -2772"/>
                <a:gd name="T163" fmla="*/ -1791 h 3680"/>
                <a:gd name="T164" fmla="+- 0 6554 5748"/>
                <a:gd name="T165" fmla="*/ T164 w 1840"/>
                <a:gd name="T166" fmla="+- 0 -1937 -2772"/>
                <a:gd name="T167" fmla="*/ -1937 h 3680"/>
                <a:gd name="T168" fmla="+- 0 6378 5748"/>
                <a:gd name="T169" fmla="*/ T168 w 1840"/>
                <a:gd name="T170" fmla="+- 0 -2056 -2772"/>
                <a:gd name="T171" fmla="*/ -2056 h 3680"/>
                <a:gd name="T172" fmla="+- 0 6183 5748"/>
                <a:gd name="T173" fmla="*/ T172 w 1840"/>
                <a:gd name="T174" fmla="+- 0 -2145 -2772"/>
                <a:gd name="T175" fmla="*/ -2145 h 3680"/>
                <a:gd name="T176" fmla="+- 0 5972 5748"/>
                <a:gd name="T177" fmla="*/ T176 w 1840"/>
                <a:gd name="T178" fmla="+- 0 -2201 -2772"/>
                <a:gd name="T179" fmla="*/ -2201 h 3680"/>
                <a:gd name="T180" fmla="+- 0 5748 5748"/>
                <a:gd name="T181" fmla="*/ T180 w 1840"/>
                <a:gd name="T182" fmla="+- 0 -2220 -2772"/>
                <a:gd name="T183" fmla="*/ -2220 h 36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1840" h="3680">
                  <a:moveTo>
                    <a:pt x="0" y="0"/>
                  </a:moveTo>
                  <a:lnTo>
                    <a:pt x="76" y="2"/>
                  </a:lnTo>
                  <a:lnTo>
                    <a:pt x="151" y="6"/>
                  </a:lnTo>
                  <a:lnTo>
                    <a:pt x="226" y="14"/>
                  </a:lnTo>
                  <a:lnTo>
                    <a:pt x="299" y="24"/>
                  </a:lnTo>
                  <a:lnTo>
                    <a:pt x="371" y="38"/>
                  </a:lnTo>
                  <a:lnTo>
                    <a:pt x="443" y="54"/>
                  </a:lnTo>
                  <a:lnTo>
                    <a:pt x="513" y="72"/>
                  </a:lnTo>
                  <a:lnTo>
                    <a:pt x="582" y="94"/>
                  </a:lnTo>
                  <a:lnTo>
                    <a:pt x="650" y="118"/>
                  </a:lnTo>
                  <a:lnTo>
                    <a:pt x="717" y="145"/>
                  </a:lnTo>
                  <a:lnTo>
                    <a:pt x="782" y="174"/>
                  </a:lnTo>
                  <a:lnTo>
                    <a:pt x="846" y="206"/>
                  </a:lnTo>
                  <a:lnTo>
                    <a:pt x="909" y="240"/>
                  </a:lnTo>
                  <a:lnTo>
                    <a:pt x="970" y="276"/>
                  </a:lnTo>
                  <a:lnTo>
                    <a:pt x="1029" y="314"/>
                  </a:lnTo>
                  <a:lnTo>
                    <a:pt x="1087" y="355"/>
                  </a:lnTo>
                  <a:lnTo>
                    <a:pt x="1143" y="398"/>
                  </a:lnTo>
                  <a:lnTo>
                    <a:pt x="1198" y="443"/>
                  </a:lnTo>
                  <a:lnTo>
                    <a:pt x="1251" y="490"/>
                  </a:lnTo>
                  <a:lnTo>
                    <a:pt x="1301" y="539"/>
                  </a:lnTo>
                  <a:lnTo>
                    <a:pt x="1350" y="590"/>
                  </a:lnTo>
                  <a:lnTo>
                    <a:pt x="1397" y="643"/>
                  </a:lnTo>
                  <a:lnTo>
                    <a:pt x="1442" y="697"/>
                  </a:lnTo>
                  <a:lnTo>
                    <a:pt x="1485" y="753"/>
                  </a:lnTo>
                  <a:lnTo>
                    <a:pt x="1526" y="811"/>
                  </a:lnTo>
                  <a:lnTo>
                    <a:pt x="1565" y="871"/>
                  </a:lnTo>
                  <a:lnTo>
                    <a:pt x="1601" y="932"/>
                  </a:lnTo>
                  <a:lnTo>
                    <a:pt x="1635" y="995"/>
                  </a:lnTo>
                  <a:lnTo>
                    <a:pt x="1667" y="1059"/>
                  </a:lnTo>
                  <a:lnTo>
                    <a:pt x="1696" y="1124"/>
                  </a:lnTo>
                  <a:lnTo>
                    <a:pt x="1722" y="1191"/>
                  </a:lnTo>
                  <a:lnTo>
                    <a:pt x="1747" y="1258"/>
                  </a:lnTo>
                  <a:lnTo>
                    <a:pt x="1768" y="1328"/>
                  </a:lnTo>
                  <a:lnTo>
                    <a:pt x="1787" y="1398"/>
                  </a:lnTo>
                  <a:lnTo>
                    <a:pt x="1803" y="1469"/>
                  </a:lnTo>
                  <a:lnTo>
                    <a:pt x="1816" y="1542"/>
                  </a:lnTo>
                  <a:lnTo>
                    <a:pt x="1827" y="1615"/>
                  </a:lnTo>
                  <a:lnTo>
                    <a:pt x="1834" y="1689"/>
                  </a:lnTo>
                  <a:lnTo>
                    <a:pt x="1839" y="1764"/>
                  </a:lnTo>
                  <a:lnTo>
                    <a:pt x="1840" y="1840"/>
                  </a:lnTo>
                  <a:lnTo>
                    <a:pt x="1839" y="1916"/>
                  </a:lnTo>
                  <a:lnTo>
                    <a:pt x="1834" y="1991"/>
                  </a:lnTo>
                  <a:lnTo>
                    <a:pt x="1827" y="2065"/>
                  </a:lnTo>
                  <a:lnTo>
                    <a:pt x="1816" y="2138"/>
                  </a:lnTo>
                  <a:lnTo>
                    <a:pt x="1803" y="2211"/>
                  </a:lnTo>
                  <a:lnTo>
                    <a:pt x="1787" y="2282"/>
                  </a:lnTo>
                  <a:lnTo>
                    <a:pt x="1768" y="2352"/>
                  </a:lnTo>
                  <a:lnTo>
                    <a:pt x="1747" y="2422"/>
                  </a:lnTo>
                  <a:lnTo>
                    <a:pt x="1722" y="2489"/>
                  </a:lnTo>
                  <a:lnTo>
                    <a:pt x="1696" y="2556"/>
                  </a:lnTo>
                  <a:lnTo>
                    <a:pt x="1667" y="2622"/>
                  </a:lnTo>
                  <a:lnTo>
                    <a:pt x="1635" y="2686"/>
                  </a:lnTo>
                  <a:lnTo>
                    <a:pt x="1601" y="2748"/>
                  </a:lnTo>
                  <a:lnTo>
                    <a:pt x="1565" y="2809"/>
                  </a:lnTo>
                  <a:lnTo>
                    <a:pt x="1526" y="2869"/>
                  </a:lnTo>
                  <a:lnTo>
                    <a:pt x="1485" y="2927"/>
                  </a:lnTo>
                  <a:lnTo>
                    <a:pt x="1442" y="2983"/>
                  </a:lnTo>
                  <a:lnTo>
                    <a:pt x="1397" y="3037"/>
                  </a:lnTo>
                  <a:lnTo>
                    <a:pt x="1350" y="3090"/>
                  </a:lnTo>
                  <a:lnTo>
                    <a:pt x="1301" y="3141"/>
                  </a:lnTo>
                  <a:lnTo>
                    <a:pt x="1251" y="3190"/>
                  </a:lnTo>
                  <a:lnTo>
                    <a:pt x="1198" y="3237"/>
                  </a:lnTo>
                  <a:lnTo>
                    <a:pt x="1143" y="3282"/>
                  </a:lnTo>
                  <a:lnTo>
                    <a:pt x="1087" y="3325"/>
                  </a:lnTo>
                  <a:lnTo>
                    <a:pt x="1029" y="3366"/>
                  </a:lnTo>
                  <a:lnTo>
                    <a:pt x="970" y="3404"/>
                  </a:lnTo>
                  <a:lnTo>
                    <a:pt x="909" y="3441"/>
                  </a:lnTo>
                  <a:lnTo>
                    <a:pt x="846" y="3475"/>
                  </a:lnTo>
                  <a:lnTo>
                    <a:pt x="782" y="3506"/>
                  </a:lnTo>
                  <a:lnTo>
                    <a:pt x="717" y="3535"/>
                  </a:lnTo>
                  <a:lnTo>
                    <a:pt x="650" y="3562"/>
                  </a:lnTo>
                  <a:lnTo>
                    <a:pt x="582" y="3586"/>
                  </a:lnTo>
                  <a:lnTo>
                    <a:pt x="513" y="3608"/>
                  </a:lnTo>
                  <a:lnTo>
                    <a:pt x="443" y="3626"/>
                  </a:lnTo>
                  <a:lnTo>
                    <a:pt x="371" y="3643"/>
                  </a:lnTo>
                  <a:lnTo>
                    <a:pt x="299" y="3656"/>
                  </a:lnTo>
                  <a:lnTo>
                    <a:pt x="226" y="3666"/>
                  </a:lnTo>
                  <a:lnTo>
                    <a:pt x="151" y="3674"/>
                  </a:lnTo>
                  <a:lnTo>
                    <a:pt x="76" y="3678"/>
                  </a:lnTo>
                  <a:lnTo>
                    <a:pt x="0" y="3680"/>
                  </a:lnTo>
                  <a:lnTo>
                    <a:pt x="0" y="3128"/>
                  </a:lnTo>
                  <a:lnTo>
                    <a:pt x="76" y="3126"/>
                  </a:lnTo>
                  <a:lnTo>
                    <a:pt x="151" y="3119"/>
                  </a:lnTo>
                  <a:lnTo>
                    <a:pt x="224" y="3109"/>
                  </a:lnTo>
                  <a:lnTo>
                    <a:pt x="296" y="3094"/>
                  </a:lnTo>
                  <a:lnTo>
                    <a:pt x="366" y="3075"/>
                  </a:lnTo>
                  <a:lnTo>
                    <a:pt x="435" y="3053"/>
                  </a:lnTo>
                  <a:lnTo>
                    <a:pt x="502" y="3027"/>
                  </a:lnTo>
                  <a:lnTo>
                    <a:pt x="567" y="2997"/>
                  </a:lnTo>
                  <a:lnTo>
                    <a:pt x="630" y="2964"/>
                  </a:lnTo>
                  <a:lnTo>
                    <a:pt x="691" y="2927"/>
                  </a:lnTo>
                  <a:lnTo>
                    <a:pt x="750" y="2888"/>
                  </a:lnTo>
                  <a:lnTo>
                    <a:pt x="806" y="2845"/>
                  </a:lnTo>
                  <a:lnTo>
                    <a:pt x="860" y="2799"/>
                  </a:lnTo>
                  <a:lnTo>
                    <a:pt x="911" y="2751"/>
                  </a:lnTo>
                  <a:lnTo>
                    <a:pt x="960" y="2699"/>
                  </a:lnTo>
                  <a:lnTo>
                    <a:pt x="1005" y="2646"/>
                  </a:lnTo>
                  <a:lnTo>
                    <a:pt x="1048" y="2589"/>
                  </a:lnTo>
                  <a:lnTo>
                    <a:pt x="1088" y="2530"/>
                  </a:lnTo>
                  <a:lnTo>
                    <a:pt x="1124" y="2470"/>
                  </a:lnTo>
                  <a:lnTo>
                    <a:pt x="1157" y="2406"/>
                  </a:lnTo>
                  <a:lnTo>
                    <a:pt x="1187" y="2341"/>
                  </a:lnTo>
                  <a:lnTo>
                    <a:pt x="1213" y="2274"/>
                  </a:lnTo>
                  <a:lnTo>
                    <a:pt x="1236" y="2206"/>
                  </a:lnTo>
                  <a:lnTo>
                    <a:pt x="1254" y="2135"/>
                  </a:lnTo>
                  <a:lnTo>
                    <a:pt x="1269" y="2063"/>
                  </a:lnTo>
                  <a:lnTo>
                    <a:pt x="1280" y="1990"/>
                  </a:lnTo>
                  <a:lnTo>
                    <a:pt x="1286" y="1916"/>
                  </a:lnTo>
                  <a:lnTo>
                    <a:pt x="1288" y="1840"/>
                  </a:lnTo>
                  <a:lnTo>
                    <a:pt x="1286" y="1764"/>
                  </a:lnTo>
                  <a:lnTo>
                    <a:pt x="1280" y="1690"/>
                  </a:lnTo>
                  <a:lnTo>
                    <a:pt x="1269" y="1617"/>
                  </a:lnTo>
                  <a:lnTo>
                    <a:pt x="1254" y="1545"/>
                  </a:lnTo>
                  <a:lnTo>
                    <a:pt x="1236" y="1474"/>
                  </a:lnTo>
                  <a:lnTo>
                    <a:pt x="1213" y="1406"/>
                  </a:lnTo>
                  <a:lnTo>
                    <a:pt x="1187" y="1339"/>
                  </a:lnTo>
                  <a:lnTo>
                    <a:pt x="1157" y="1274"/>
                  </a:lnTo>
                  <a:lnTo>
                    <a:pt x="1124" y="1211"/>
                  </a:lnTo>
                  <a:lnTo>
                    <a:pt x="1088" y="1150"/>
                  </a:lnTo>
                  <a:lnTo>
                    <a:pt x="1048" y="1091"/>
                  </a:lnTo>
                  <a:lnTo>
                    <a:pt x="1005" y="1035"/>
                  </a:lnTo>
                  <a:lnTo>
                    <a:pt x="960" y="981"/>
                  </a:lnTo>
                  <a:lnTo>
                    <a:pt x="911" y="929"/>
                  </a:lnTo>
                  <a:lnTo>
                    <a:pt x="860" y="881"/>
                  </a:lnTo>
                  <a:lnTo>
                    <a:pt x="806" y="835"/>
                  </a:lnTo>
                  <a:lnTo>
                    <a:pt x="750" y="792"/>
                  </a:lnTo>
                  <a:lnTo>
                    <a:pt x="691" y="753"/>
                  </a:lnTo>
                  <a:lnTo>
                    <a:pt x="630" y="716"/>
                  </a:lnTo>
                  <a:lnTo>
                    <a:pt x="567" y="683"/>
                  </a:lnTo>
                  <a:lnTo>
                    <a:pt x="502" y="653"/>
                  </a:lnTo>
                  <a:lnTo>
                    <a:pt x="435" y="627"/>
                  </a:lnTo>
                  <a:lnTo>
                    <a:pt x="366" y="605"/>
                  </a:lnTo>
                  <a:lnTo>
                    <a:pt x="296" y="586"/>
                  </a:lnTo>
                  <a:lnTo>
                    <a:pt x="224" y="571"/>
                  </a:lnTo>
                  <a:lnTo>
                    <a:pt x="151" y="561"/>
                  </a:lnTo>
                  <a:lnTo>
                    <a:pt x="76" y="554"/>
                  </a:lnTo>
                  <a:lnTo>
                    <a:pt x="0" y="552"/>
                  </a:lnTo>
                  <a:lnTo>
                    <a:pt x="0" y="0"/>
                  </a:lnTo>
                  <a:close/>
                </a:path>
              </a:pathLst>
            </a:custGeom>
            <a:noFill/>
            <a:ln w="18288">
              <a:solidFill>
                <a:srgbClr val="0066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4"/>
            <p:cNvSpPr>
              <a:spLocks/>
            </p:cNvSpPr>
            <p:nvPr/>
          </p:nvSpPr>
          <p:spPr bwMode="auto">
            <a:xfrm>
              <a:off x="3908" y="-2772"/>
              <a:ext cx="1840" cy="3680"/>
            </a:xfrm>
            <a:custGeom>
              <a:avLst/>
              <a:gdLst>
                <a:gd name="T0" fmla="+- 0 5598 3909"/>
                <a:gd name="T1" fmla="*/ T0 w 1840"/>
                <a:gd name="T2" fmla="+- 0 -2766 -2772"/>
                <a:gd name="T3" fmla="*/ -2766 h 3680"/>
                <a:gd name="T4" fmla="+- 0 5378 3909"/>
                <a:gd name="T5" fmla="*/ T4 w 1840"/>
                <a:gd name="T6" fmla="+- 0 -2734 -2772"/>
                <a:gd name="T7" fmla="*/ -2734 h 3680"/>
                <a:gd name="T8" fmla="+- 0 5167 3909"/>
                <a:gd name="T9" fmla="*/ T8 w 1840"/>
                <a:gd name="T10" fmla="+- 0 -2678 -2772"/>
                <a:gd name="T11" fmla="*/ -2678 h 3680"/>
                <a:gd name="T12" fmla="+- 0 4967 3909"/>
                <a:gd name="T13" fmla="*/ T12 w 1840"/>
                <a:gd name="T14" fmla="+- 0 -2598 -2772"/>
                <a:gd name="T15" fmla="*/ -2598 h 3680"/>
                <a:gd name="T16" fmla="+- 0 4779 3909"/>
                <a:gd name="T17" fmla="*/ T16 w 1840"/>
                <a:gd name="T18" fmla="+- 0 -2496 -2772"/>
                <a:gd name="T19" fmla="*/ -2496 h 3680"/>
                <a:gd name="T20" fmla="+- 0 4606 3909"/>
                <a:gd name="T21" fmla="*/ T20 w 1840"/>
                <a:gd name="T22" fmla="+- 0 -2374 -2772"/>
                <a:gd name="T23" fmla="*/ -2374 h 3680"/>
                <a:gd name="T24" fmla="+- 0 4448 3909"/>
                <a:gd name="T25" fmla="*/ T24 w 1840"/>
                <a:gd name="T26" fmla="+- 0 -2233 -2772"/>
                <a:gd name="T27" fmla="*/ -2233 h 3680"/>
                <a:gd name="T28" fmla="+- 0 4307 3909"/>
                <a:gd name="T29" fmla="*/ T28 w 1840"/>
                <a:gd name="T30" fmla="+- 0 -2075 -2772"/>
                <a:gd name="T31" fmla="*/ -2075 h 3680"/>
                <a:gd name="T32" fmla="+- 0 4184 3909"/>
                <a:gd name="T33" fmla="*/ T32 w 1840"/>
                <a:gd name="T34" fmla="+- 0 -1901 -2772"/>
                <a:gd name="T35" fmla="*/ -1901 h 3680"/>
                <a:gd name="T36" fmla="+- 0 4082 3909"/>
                <a:gd name="T37" fmla="*/ T36 w 1840"/>
                <a:gd name="T38" fmla="+- 0 -1713 -2772"/>
                <a:gd name="T39" fmla="*/ -1713 h 3680"/>
                <a:gd name="T40" fmla="+- 0 4002 3909"/>
                <a:gd name="T41" fmla="*/ T40 w 1840"/>
                <a:gd name="T42" fmla="+- 0 -1514 -2772"/>
                <a:gd name="T43" fmla="*/ -1514 h 3680"/>
                <a:gd name="T44" fmla="+- 0 3946 3909"/>
                <a:gd name="T45" fmla="*/ T44 w 1840"/>
                <a:gd name="T46" fmla="+- 0 -1303 -2772"/>
                <a:gd name="T47" fmla="*/ -1303 h 3680"/>
                <a:gd name="T48" fmla="+- 0 3915 3909"/>
                <a:gd name="T49" fmla="*/ T48 w 1840"/>
                <a:gd name="T50" fmla="+- 0 -1083 -2772"/>
                <a:gd name="T51" fmla="*/ -1083 h 3680"/>
                <a:gd name="T52" fmla="+- 0 3910 3909"/>
                <a:gd name="T53" fmla="*/ T52 w 1840"/>
                <a:gd name="T54" fmla="+- 0 -856 -2772"/>
                <a:gd name="T55" fmla="*/ -856 h 3680"/>
                <a:gd name="T56" fmla="+- 0 3933 3909"/>
                <a:gd name="T57" fmla="*/ T56 w 1840"/>
                <a:gd name="T58" fmla="+- 0 -634 -2772"/>
                <a:gd name="T59" fmla="*/ -634 h 3680"/>
                <a:gd name="T60" fmla="+- 0 3981 3909"/>
                <a:gd name="T61" fmla="*/ T60 w 1840"/>
                <a:gd name="T62" fmla="+- 0 -420 -2772"/>
                <a:gd name="T63" fmla="*/ -420 h 3680"/>
                <a:gd name="T64" fmla="+- 0 4053 3909"/>
                <a:gd name="T65" fmla="*/ T64 w 1840"/>
                <a:gd name="T66" fmla="+- 0 -216 -2772"/>
                <a:gd name="T67" fmla="*/ -216 h 3680"/>
                <a:gd name="T68" fmla="+- 0 4148 3909"/>
                <a:gd name="T69" fmla="*/ T68 w 1840"/>
                <a:gd name="T70" fmla="+- 0 -24 -2772"/>
                <a:gd name="T71" fmla="*/ -24 h 3680"/>
                <a:gd name="T72" fmla="+- 0 4264 3909"/>
                <a:gd name="T73" fmla="*/ T72 w 1840"/>
                <a:gd name="T74" fmla="+- 0 155 -2772"/>
                <a:gd name="T75" fmla="*/ 155 h 3680"/>
                <a:gd name="T76" fmla="+- 0 4399 3909"/>
                <a:gd name="T77" fmla="*/ T76 w 1840"/>
                <a:gd name="T78" fmla="+- 0 318 -2772"/>
                <a:gd name="T79" fmla="*/ 318 h 3680"/>
                <a:gd name="T80" fmla="+- 0 4551 3909"/>
                <a:gd name="T81" fmla="*/ T80 w 1840"/>
                <a:gd name="T82" fmla="+- 0 465 -2772"/>
                <a:gd name="T83" fmla="*/ 465 h 3680"/>
                <a:gd name="T84" fmla="+- 0 4720 3909"/>
                <a:gd name="T85" fmla="*/ T84 w 1840"/>
                <a:gd name="T86" fmla="+- 0 594 -2772"/>
                <a:gd name="T87" fmla="*/ 594 h 3680"/>
                <a:gd name="T88" fmla="+- 0 4903 3909"/>
                <a:gd name="T89" fmla="*/ T88 w 1840"/>
                <a:gd name="T90" fmla="+- 0 703 -2772"/>
                <a:gd name="T91" fmla="*/ 703 h 3680"/>
                <a:gd name="T92" fmla="+- 0 5099 3909"/>
                <a:gd name="T93" fmla="*/ T92 w 1840"/>
                <a:gd name="T94" fmla="+- 0 790 -2772"/>
                <a:gd name="T95" fmla="*/ 790 h 3680"/>
                <a:gd name="T96" fmla="+- 0 5306 3909"/>
                <a:gd name="T97" fmla="*/ T96 w 1840"/>
                <a:gd name="T98" fmla="+- 0 854 -2772"/>
                <a:gd name="T99" fmla="*/ 854 h 3680"/>
                <a:gd name="T100" fmla="+- 0 5523 3909"/>
                <a:gd name="T101" fmla="*/ T100 w 1840"/>
                <a:gd name="T102" fmla="+- 0 894 -2772"/>
                <a:gd name="T103" fmla="*/ 894 h 3680"/>
                <a:gd name="T104" fmla="+- 0 5748 3909"/>
                <a:gd name="T105" fmla="*/ T104 w 1840"/>
                <a:gd name="T106" fmla="+- 0 908 -2772"/>
                <a:gd name="T107" fmla="*/ 908 h 3680"/>
                <a:gd name="T108" fmla="+- 0 5598 3909"/>
                <a:gd name="T109" fmla="*/ T108 w 1840"/>
                <a:gd name="T110" fmla="+- 0 347 -2772"/>
                <a:gd name="T111" fmla="*/ 347 h 3680"/>
                <a:gd name="T112" fmla="+- 0 5383 3909"/>
                <a:gd name="T113" fmla="*/ T112 w 1840"/>
                <a:gd name="T114" fmla="+- 0 303 -2772"/>
                <a:gd name="T115" fmla="*/ 303 h 3680"/>
                <a:gd name="T116" fmla="+- 0 5182 3909"/>
                <a:gd name="T117" fmla="*/ T116 w 1840"/>
                <a:gd name="T118" fmla="+- 0 225 -2772"/>
                <a:gd name="T119" fmla="*/ 225 h 3680"/>
                <a:gd name="T120" fmla="+- 0 4999 3909"/>
                <a:gd name="T121" fmla="*/ T120 w 1840"/>
                <a:gd name="T122" fmla="+- 0 116 -2772"/>
                <a:gd name="T123" fmla="*/ 116 h 3680"/>
                <a:gd name="T124" fmla="+- 0 4838 3909"/>
                <a:gd name="T125" fmla="*/ T124 w 1840"/>
                <a:gd name="T126" fmla="+- 0 -21 -2772"/>
                <a:gd name="T127" fmla="*/ -21 h 3680"/>
                <a:gd name="T128" fmla="+- 0 4701 3909"/>
                <a:gd name="T129" fmla="*/ T128 w 1840"/>
                <a:gd name="T130" fmla="+- 0 -183 -2772"/>
                <a:gd name="T131" fmla="*/ -183 h 3680"/>
                <a:gd name="T132" fmla="+- 0 4591 3909"/>
                <a:gd name="T133" fmla="*/ T132 w 1840"/>
                <a:gd name="T134" fmla="+- 0 -366 -2772"/>
                <a:gd name="T135" fmla="*/ -366 h 3680"/>
                <a:gd name="T136" fmla="+- 0 4513 3909"/>
                <a:gd name="T137" fmla="*/ T136 w 1840"/>
                <a:gd name="T138" fmla="+- 0 -566 -2772"/>
                <a:gd name="T139" fmla="*/ -566 h 3680"/>
                <a:gd name="T140" fmla="+- 0 4469 3909"/>
                <a:gd name="T141" fmla="*/ T140 w 1840"/>
                <a:gd name="T142" fmla="+- 0 -782 -2772"/>
                <a:gd name="T143" fmla="*/ -782 h 3680"/>
                <a:gd name="T144" fmla="+- 0 4463 3909"/>
                <a:gd name="T145" fmla="*/ T144 w 1840"/>
                <a:gd name="T146" fmla="+- 0 -1008 -2772"/>
                <a:gd name="T147" fmla="*/ -1008 h 3680"/>
                <a:gd name="T148" fmla="+- 0 4495 3909"/>
                <a:gd name="T149" fmla="*/ T148 w 1840"/>
                <a:gd name="T150" fmla="+- 0 -1227 -2772"/>
                <a:gd name="T151" fmla="*/ -1227 h 3680"/>
                <a:gd name="T152" fmla="+- 0 4562 3909"/>
                <a:gd name="T153" fmla="*/ T152 w 1840"/>
                <a:gd name="T154" fmla="+- 0 -1433 -2772"/>
                <a:gd name="T155" fmla="*/ -1433 h 3680"/>
                <a:gd name="T156" fmla="+- 0 4661 3909"/>
                <a:gd name="T157" fmla="*/ T156 w 1840"/>
                <a:gd name="T158" fmla="+- 0 -1622 -2772"/>
                <a:gd name="T159" fmla="*/ -1622 h 3680"/>
                <a:gd name="T160" fmla="+- 0 4789 3909"/>
                <a:gd name="T161" fmla="*/ T160 w 1840"/>
                <a:gd name="T162" fmla="+- 0 -1791 -2772"/>
                <a:gd name="T163" fmla="*/ -1791 h 3680"/>
                <a:gd name="T164" fmla="+- 0 4943 3909"/>
                <a:gd name="T165" fmla="*/ T164 w 1840"/>
                <a:gd name="T166" fmla="+- 0 -1937 -2772"/>
                <a:gd name="T167" fmla="*/ -1937 h 3680"/>
                <a:gd name="T168" fmla="+- 0 5119 3909"/>
                <a:gd name="T169" fmla="*/ T168 w 1840"/>
                <a:gd name="T170" fmla="+- 0 -2056 -2772"/>
                <a:gd name="T171" fmla="*/ -2056 h 3680"/>
                <a:gd name="T172" fmla="+- 0 5314 3909"/>
                <a:gd name="T173" fmla="*/ T172 w 1840"/>
                <a:gd name="T174" fmla="+- 0 -2145 -2772"/>
                <a:gd name="T175" fmla="*/ -2145 h 3680"/>
                <a:gd name="T176" fmla="+- 0 5525 3909"/>
                <a:gd name="T177" fmla="*/ T176 w 1840"/>
                <a:gd name="T178" fmla="+- 0 -2201 -2772"/>
                <a:gd name="T179" fmla="*/ -2201 h 3680"/>
                <a:gd name="T180" fmla="+- 0 5748 3909"/>
                <a:gd name="T181" fmla="*/ T180 w 1840"/>
                <a:gd name="T182" fmla="+- 0 -2220 -2772"/>
                <a:gd name="T183" fmla="*/ -2220 h 36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1840" h="3680">
                  <a:moveTo>
                    <a:pt x="1839" y="0"/>
                  </a:moveTo>
                  <a:lnTo>
                    <a:pt x="1764" y="2"/>
                  </a:lnTo>
                  <a:lnTo>
                    <a:pt x="1689" y="6"/>
                  </a:lnTo>
                  <a:lnTo>
                    <a:pt x="1614" y="14"/>
                  </a:lnTo>
                  <a:lnTo>
                    <a:pt x="1541" y="24"/>
                  </a:lnTo>
                  <a:lnTo>
                    <a:pt x="1469" y="38"/>
                  </a:lnTo>
                  <a:lnTo>
                    <a:pt x="1397" y="54"/>
                  </a:lnTo>
                  <a:lnTo>
                    <a:pt x="1327" y="72"/>
                  </a:lnTo>
                  <a:lnTo>
                    <a:pt x="1258" y="94"/>
                  </a:lnTo>
                  <a:lnTo>
                    <a:pt x="1190" y="118"/>
                  </a:lnTo>
                  <a:lnTo>
                    <a:pt x="1123" y="145"/>
                  </a:lnTo>
                  <a:lnTo>
                    <a:pt x="1058" y="174"/>
                  </a:lnTo>
                  <a:lnTo>
                    <a:pt x="994" y="206"/>
                  </a:lnTo>
                  <a:lnTo>
                    <a:pt x="931" y="240"/>
                  </a:lnTo>
                  <a:lnTo>
                    <a:pt x="870" y="276"/>
                  </a:lnTo>
                  <a:lnTo>
                    <a:pt x="811" y="314"/>
                  </a:lnTo>
                  <a:lnTo>
                    <a:pt x="753" y="355"/>
                  </a:lnTo>
                  <a:lnTo>
                    <a:pt x="697" y="398"/>
                  </a:lnTo>
                  <a:lnTo>
                    <a:pt x="642" y="443"/>
                  </a:lnTo>
                  <a:lnTo>
                    <a:pt x="589" y="490"/>
                  </a:lnTo>
                  <a:lnTo>
                    <a:pt x="539" y="539"/>
                  </a:lnTo>
                  <a:lnTo>
                    <a:pt x="490" y="590"/>
                  </a:lnTo>
                  <a:lnTo>
                    <a:pt x="443" y="643"/>
                  </a:lnTo>
                  <a:lnTo>
                    <a:pt x="398" y="697"/>
                  </a:lnTo>
                  <a:lnTo>
                    <a:pt x="355" y="753"/>
                  </a:lnTo>
                  <a:lnTo>
                    <a:pt x="314" y="811"/>
                  </a:lnTo>
                  <a:lnTo>
                    <a:pt x="275" y="871"/>
                  </a:lnTo>
                  <a:lnTo>
                    <a:pt x="239" y="932"/>
                  </a:lnTo>
                  <a:lnTo>
                    <a:pt x="205" y="995"/>
                  </a:lnTo>
                  <a:lnTo>
                    <a:pt x="173" y="1059"/>
                  </a:lnTo>
                  <a:lnTo>
                    <a:pt x="144" y="1124"/>
                  </a:lnTo>
                  <a:lnTo>
                    <a:pt x="118" y="1191"/>
                  </a:lnTo>
                  <a:lnTo>
                    <a:pt x="93" y="1258"/>
                  </a:lnTo>
                  <a:lnTo>
                    <a:pt x="72" y="1328"/>
                  </a:lnTo>
                  <a:lnTo>
                    <a:pt x="53" y="1398"/>
                  </a:lnTo>
                  <a:lnTo>
                    <a:pt x="37" y="1469"/>
                  </a:lnTo>
                  <a:lnTo>
                    <a:pt x="24" y="1542"/>
                  </a:lnTo>
                  <a:lnTo>
                    <a:pt x="13" y="1615"/>
                  </a:lnTo>
                  <a:lnTo>
                    <a:pt x="6" y="1689"/>
                  </a:lnTo>
                  <a:lnTo>
                    <a:pt x="1" y="1764"/>
                  </a:lnTo>
                  <a:lnTo>
                    <a:pt x="0" y="1840"/>
                  </a:lnTo>
                  <a:lnTo>
                    <a:pt x="1" y="1916"/>
                  </a:lnTo>
                  <a:lnTo>
                    <a:pt x="6" y="1991"/>
                  </a:lnTo>
                  <a:lnTo>
                    <a:pt x="13" y="2065"/>
                  </a:lnTo>
                  <a:lnTo>
                    <a:pt x="24" y="2138"/>
                  </a:lnTo>
                  <a:lnTo>
                    <a:pt x="37" y="2211"/>
                  </a:lnTo>
                  <a:lnTo>
                    <a:pt x="53" y="2282"/>
                  </a:lnTo>
                  <a:lnTo>
                    <a:pt x="72" y="2352"/>
                  </a:lnTo>
                  <a:lnTo>
                    <a:pt x="93" y="2422"/>
                  </a:lnTo>
                  <a:lnTo>
                    <a:pt x="118" y="2489"/>
                  </a:lnTo>
                  <a:lnTo>
                    <a:pt x="144" y="2556"/>
                  </a:lnTo>
                  <a:lnTo>
                    <a:pt x="173" y="2622"/>
                  </a:lnTo>
                  <a:lnTo>
                    <a:pt x="205" y="2686"/>
                  </a:lnTo>
                  <a:lnTo>
                    <a:pt x="239" y="2748"/>
                  </a:lnTo>
                  <a:lnTo>
                    <a:pt x="275" y="2809"/>
                  </a:lnTo>
                  <a:lnTo>
                    <a:pt x="314" y="2869"/>
                  </a:lnTo>
                  <a:lnTo>
                    <a:pt x="355" y="2927"/>
                  </a:lnTo>
                  <a:lnTo>
                    <a:pt x="398" y="2983"/>
                  </a:lnTo>
                  <a:lnTo>
                    <a:pt x="443" y="3037"/>
                  </a:lnTo>
                  <a:lnTo>
                    <a:pt x="490" y="3090"/>
                  </a:lnTo>
                  <a:lnTo>
                    <a:pt x="539" y="3141"/>
                  </a:lnTo>
                  <a:lnTo>
                    <a:pt x="589" y="3190"/>
                  </a:lnTo>
                  <a:lnTo>
                    <a:pt x="642" y="3237"/>
                  </a:lnTo>
                  <a:lnTo>
                    <a:pt x="697" y="3282"/>
                  </a:lnTo>
                  <a:lnTo>
                    <a:pt x="753" y="3325"/>
                  </a:lnTo>
                  <a:lnTo>
                    <a:pt x="811" y="3366"/>
                  </a:lnTo>
                  <a:lnTo>
                    <a:pt x="870" y="3404"/>
                  </a:lnTo>
                  <a:lnTo>
                    <a:pt x="931" y="3441"/>
                  </a:lnTo>
                  <a:lnTo>
                    <a:pt x="994" y="3475"/>
                  </a:lnTo>
                  <a:lnTo>
                    <a:pt x="1058" y="3506"/>
                  </a:lnTo>
                  <a:lnTo>
                    <a:pt x="1123" y="3535"/>
                  </a:lnTo>
                  <a:lnTo>
                    <a:pt x="1190" y="3562"/>
                  </a:lnTo>
                  <a:lnTo>
                    <a:pt x="1258" y="3586"/>
                  </a:lnTo>
                  <a:lnTo>
                    <a:pt x="1327" y="3608"/>
                  </a:lnTo>
                  <a:lnTo>
                    <a:pt x="1397" y="3626"/>
                  </a:lnTo>
                  <a:lnTo>
                    <a:pt x="1469" y="3643"/>
                  </a:lnTo>
                  <a:lnTo>
                    <a:pt x="1541" y="3656"/>
                  </a:lnTo>
                  <a:lnTo>
                    <a:pt x="1614" y="3666"/>
                  </a:lnTo>
                  <a:lnTo>
                    <a:pt x="1689" y="3674"/>
                  </a:lnTo>
                  <a:lnTo>
                    <a:pt x="1764" y="3678"/>
                  </a:lnTo>
                  <a:lnTo>
                    <a:pt x="1839" y="3680"/>
                  </a:lnTo>
                  <a:lnTo>
                    <a:pt x="1839" y="3128"/>
                  </a:lnTo>
                  <a:lnTo>
                    <a:pt x="1764" y="3126"/>
                  </a:lnTo>
                  <a:lnTo>
                    <a:pt x="1689" y="3119"/>
                  </a:lnTo>
                  <a:lnTo>
                    <a:pt x="1616" y="3109"/>
                  </a:lnTo>
                  <a:lnTo>
                    <a:pt x="1544" y="3094"/>
                  </a:lnTo>
                  <a:lnTo>
                    <a:pt x="1474" y="3075"/>
                  </a:lnTo>
                  <a:lnTo>
                    <a:pt x="1405" y="3053"/>
                  </a:lnTo>
                  <a:lnTo>
                    <a:pt x="1338" y="3027"/>
                  </a:lnTo>
                  <a:lnTo>
                    <a:pt x="1273" y="2997"/>
                  </a:lnTo>
                  <a:lnTo>
                    <a:pt x="1210" y="2964"/>
                  </a:lnTo>
                  <a:lnTo>
                    <a:pt x="1149" y="2927"/>
                  </a:lnTo>
                  <a:lnTo>
                    <a:pt x="1090" y="2888"/>
                  </a:lnTo>
                  <a:lnTo>
                    <a:pt x="1034" y="2845"/>
                  </a:lnTo>
                  <a:lnTo>
                    <a:pt x="980" y="2799"/>
                  </a:lnTo>
                  <a:lnTo>
                    <a:pt x="929" y="2751"/>
                  </a:lnTo>
                  <a:lnTo>
                    <a:pt x="880" y="2699"/>
                  </a:lnTo>
                  <a:lnTo>
                    <a:pt x="835" y="2646"/>
                  </a:lnTo>
                  <a:lnTo>
                    <a:pt x="792" y="2589"/>
                  </a:lnTo>
                  <a:lnTo>
                    <a:pt x="752" y="2530"/>
                  </a:lnTo>
                  <a:lnTo>
                    <a:pt x="716" y="2470"/>
                  </a:lnTo>
                  <a:lnTo>
                    <a:pt x="682" y="2406"/>
                  </a:lnTo>
                  <a:lnTo>
                    <a:pt x="653" y="2341"/>
                  </a:lnTo>
                  <a:lnTo>
                    <a:pt x="627" y="2274"/>
                  </a:lnTo>
                  <a:lnTo>
                    <a:pt x="604" y="2206"/>
                  </a:lnTo>
                  <a:lnTo>
                    <a:pt x="586" y="2135"/>
                  </a:lnTo>
                  <a:lnTo>
                    <a:pt x="571" y="2063"/>
                  </a:lnTo>
                  <a:lnTo>
                    <a:pt x="560" y="1990"/>
                  </a:lnTo>
                  <a:lnTo>
                    <a:pt x="554" y="1916"/>
                  </a:lnTo>
                  <a:lnTo>
                    <a:pt x="552" y="1840"/>
                  </a:lnTo>
                  <a:lnTo>
                    <a:pt x="554" y="1764"/>
                  </a:lnTo>
                  <a:lnTo>
                    <a:pt x="560" y="1690"/>
                  </a:lnTo>
                  <a:lnTo>
                    <a:pt x="571" y="1617"/>
                  </a:lnTo>
                  <a:lnTo>
                    <a:pt x="586" y="1545"/>
                  </a:lnTo>
                  <a:lnTo>
                    <a:pt x="604" y="1474"/>
                  </a:lnTo>
                  <a:lnTo>
                    <a:pt x="627" y="1406"/>
                  </a:lnTo>
                  <a:lnTo>
                    <a:pt x="653" y="1339"/>
                  </a:lnTo>
                  <a:lnTo>
                    <a:pt x="682" y="1274"/>
                  </a:lnTo>
                  <a:lnTo>
                    <a:pt x="716" y="1211"/>
                  </a:lnTo>
                  <a:lnTo>
                    <a:pt x="752" y="1150"/>
                  </a:lnTo>
                  <a:lnTo>
                    <a:pt x="792" y="1091"/>
                  </a:lnTo>
                  <a:lnTo>
                    <a:pt x="835" y="1035"/>
                  </a:lnTo>
                  <a:lnTo>
                    <a:pt x="880" y="981"/>
                  </a:lnTo>
                  <a:lnTo>
                    <a:pt x="929" y="929"/>
                  </a:lnTo>
                  <a:lnTo>
                    <a:pt x="980" y="881"/>
                  </a:lnTo>
                  <a:lnTo>
                    <a:pt x="1034" y="835"/>
                  </a:lnTo>
                  <a:lnTo>
                    <a:pt x="1090" y="792"/>
                  </a:lnTo>
                  <a:lnTo>
                    <a:pt x="1149" y="753"/>
                  </a:lnTo>
                  <a:lnTo>
                    <a:pt x="1210" y="716"/>
                  </a:lnTo>
                  <a:lnTo>
                    <a:pt x="1273" y="683"/>
                  </a:lnTo>
                  <a:lnTo>
                    <a:pt x="1338" y="653"/>
                  </a:lnTo>
                  <a:lnTo>
                    <a:pt x="1405" y="627"/>
                  </a:lnTo>
                  <a:lnTo>
                    <a:pt x="1474" y="605"/>
                  </a:lnTo>
                  <a:lnTo>
                    <a:pt x="1544" y="586"/>
                  </a:lnTo>
                  <a:lnTo>
                    <a:pt x="1616" y="571"/>
                  </a:lnTo>
                  <a:lnTo>
                    <a:pt x="1689" y="561"/>
                  </a:lnTo>
                  <a:lnTo>
                    <a:pt x="1764" y="554"/>
                  </a:lnTo>
                  <a:lnTo>
                    <a:pt x="1839" y="552"/>
                  </a:lnTo>
                  <a:lnTo>
                    <a:pt x="1839"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
            <p:cNvSpPr>
              <a:spLocks/>
            </p:cNvSpPr>
            <p:nvPr/>
          </p:nvSpPr>
          <p:spPr bwMode="auto">
            <a:xfrm>
              <a:off x="3908" y="-2772"/>
              <a:ext cx="1840" cy="3680"/>
            </a:xfrm>
            <a:custGeom>
              <a:avLst/>
              <a:gdLst>
                <a:gd name="T0" fmla="+- 0 5598 3909"/>
                <a:gd name="T1" fmla="*/ T0 w 1840"/>
                <a:gd name="T2" fmla="+- 0 902 -2772"/>
                <a:gd name="T3" fmla="*/ 902 h 3680"/>
                <a:gd name="T4" fmla="+- 0 5378 3909"/>
                <a:gd name="T5" fmla="*/ T4 w 1840"/>
                <a:gd name="T6" fmla="+- 0 871 -2772"/>
                <a:gd name="T7" fmla="*/ 871 h 3680"/>
                <a:gd name="T8" fmla="+- 0 5167 3909"/>
                <a:gd name="T9" fmla="*/ T8 w 1840"/>
                <a:gd name="T10" fmla="+- 0 814 -2772"/>
                <a:gd name="T11" fmla="*/ 814 h 3680"/>
                <a:gd name="T12" fmla="+- 0 4967 3909"/>
                <a:gd name="T13" fmla="*/ T12 w 1840"/>
                <a:gd name="T14" fmla="+- 0 734 -2772"/>
                <a:gd name="T15" fmla="*/ 734 h 3680"/>
                <a:gd name="T16" fmla="+- 0 4779 3909"/>
                <a:gd name="T17" fmla="*/ T16 w 1840"/>
                <a:gd name="T18" fmla="+- 0 632 -2772"/>
                <a:gd name="T19" fmla="*/ 632 h 3680"/>
                <a:gd name="T20" fmla="+- 0 4606 3909"/>
                <a:gd name="T21" fmla="*/ T20 w 1840"/>
                <a:gd name="T22" fmla="+- 0 510 -2772"/>
                <a:gd name="T23" fmla="*/ 510 h 3680"/>
                <a:gd name="T24" fmla="+- 0 4448 3909"/>
                <a:gd name="T25" fmla="*/ T24 w 1840"/>
                <a:gd name="T26" fmla="+- 0 369 -2772"/>
                <a:gd name="T27" fmla="*/ 369 h 3680"/>
                <a:gd name="T28" fmla="+- 0 4307 3909"/>
                <a:gd name="T29" fmla="*/ T28 w 1840"/>
                <a:gd name="T30" fmla="+- 0 211 -2772"/>
                <a:gd name="T31" fmla="*/ 211 h 3680"/>
                <a:gd name="T32" fmla="+- 0 4184 3909"/>
                <a:gd name="T33" fmla="*/ T32 w 1840"/>
                <a:gd name="T34" fmla="+- 0 37 -2772"/>
                <a:gd name="T35" fmla="*/ 37 h 3680"/>
                <a:gd name="T36" fmla="+- 0 4082 3909"/>
                <a:gd name="T37" fmla="*/ T36 w 1840"/>
                <a:gd name="T38" fmla="+- 0 -150 -2772"/>
                <a:gd name="T39" fmla="*/ -150 h 3680"/>
                <a:gd name="T40" fmla="+- 0 4002 3909"/>
                <a:gd name="T41" fmla="*/ T40 w 1840"/>
                <a:gd name="T42" fmla="+- 0 -350 -2772"/>
                <a:gd name="T43" fmla="*/ -350 h 3680"/>
                <a:gd name="T44" fmla="+- 0 3946 3909"/>
                <a:gd name="T45" fmla="*/ T44 w 1840"/>
                <a:gd name="T46" fmla="+- 0 -561 -2772"/>
                <a:gd name="T47" fmla="*/ -561 h 3680"/>
                <a:gd name="T48" fmla="+- 0 3915 3909"/>
                <a:gd name="T49" fmla="*/ T48 w 1840"/>
                <a:gd name="T50" fmla="+- 0 -781 -2772"/>
                <a:gd name="T51" fmla="*/ -781 h 3680"/>
                <a:gd name="T52" fmla="+- 0 3910 3909"/>
                <a:gd name="T53" fmla="*/ T52 w 1840"/>
                <a:gd name="T54" fmla="+- 0 -1008 -2772"/>
                <a:gd name="T55" fmla="*/ -1008 h 3680"/>
                <a:gd name="T56" fmla="+- 0 3933 3909"/>
                <a:gd name="T57" fmla="*/ T56 w 1840"/>
                <a:gd name="T58" fmla="+- 0 -1230 -2772"/>
                <a:gd name="T59" fmla="*/ -1230 h 3680"/>
                <a:gd name="T60" fmla="+- 0 3981 3909"/>
                <a:gd name="T61" fmla="*/ T60 w 1840"/>
                <a:gd name="T62" fmla="+- 0 -1444 -2772"/>
                <a:gd name="T63" fmla="*/ -1444 h 3680"/>
                <a:gd name="T64" fmla="+- 0 4053 3909"/>
                <a:gd name="T65" fmla="*/ T64 w 1840"/>
                <a:gd name="T66" fmla="+- 0 -1648 -2772"/>
                <a:gd name="T67" fmla="*/ -1648 h 3680"/>
                <a:gd name="T68" fmla="+- 0 4148 3909"/>
                <a:gd name="T69" fmla="*/ T68 w 1840"/>
                <a:gd name="T70" fmla="+- 0 -1840 -2772"/>
                <a:gd name="T71" fmla="*/ -1840 h 3680"/>
                <a:gd name="T72" fmla="+- 0 4264 3909"/>
                <a:gd name="T73" fmla="*/ T72 w 1840"/>
                <a:gd name="T74" fmla="+- 0 -2019 -2772"/>
                <a:gd name="T75" fmla="*/ -2019 h 3680"/>
                <a:gd name="T76" fmla="+- 0 4399 3909"/>
                <a:gd name="T77" fmla="*/ T76 w 1840"/>
                <a:gd name="T78" fmla="+- 0 -2182 -2772"/>
                <a:gd name="T79" fmla="*/ -2182 h 3680"/>
                <a:gd name="T80" fmla="+- 0 4551 3909"/>
                <a:gd name="T81" fmla="*/ T80 w 1840"/>
                <a:gd name="T82" fmla="+- 0 -2329 -2772"/>
                <a:gd name="T83" fmla="*/ -2329 h 3680"/>
                <a:gd name="T84" fmla="+- 0 4720 3909"/>
                <a:gd name="T85" fmla="*/ T84 w 1840"/>
                <a:gd name="T86" fmla="+- 0 -2458 -2772"/>
                <a:gd name="T87" fmla="*/ -2458 h 3680"/>
                <a:gd name="T88" fmla="+- 0 4903 3909"/>
                <a:gd name="T89" fmla="*/ T88 w 1840"/>
                <a:gd name="T90" fmla="+- 0 -2566 -2772"/>
                <a:gd name="T91" fmla="*/ -2566 h 3680"/>
                <a:gd name="T92" fmla="+- 0 5099 3909"/>
                <a:gd name="T93" fmla="*/ T92 w 1840"/>
                <a:gd name="T94" fmla="+- 0 -2654 -2772"/>
                <a:gd name="T95" fmla="*/ -2654 h 3680"/>
                <a:gd name="T96" fmla="+- 0 5306 3909"/>
                <a:gd name="T97" fmla="*/ T96 w 1840"/>
                <a:gd name="T98" fmla="+- 0 -2718 -2772"/>
                <a:gd name="T99" fmla="*/ -2718 h 3680"/>
                <a:gd name="T100" fmla="+- 0 5523 3909"/>
                <a:gd name="T101" fmla="*/ T100 w 1840"/>
                <a:gd name="T102" fmla="+- 0 -2758 -2772"/>
                <a:gd name="T103" fmla="*/ -2758 h 3680"/>
                <a:gd name="T104" fmla="+- 0 5748 3909"/>
                <a:gd name="T105" fmla="*/ T104 w 1840"/>
                <a:gd name="T106" fmla="+- 0 -2772 -2772"/>
                <a:gd name="T107" fmla="*/ -2772 h 3680"/>
                <a:gd name="T108" fmla="+- 0 5598 3909"/>
                <a:gd name="T109" fmla="*/ T108 w 1840"/>
                <a:gd name="T110" fmla="+- 0 -2211 -2772"/>
                <a:gd name="T111" fmla="*/ -2211 h 3680"/>
                <a:gd name="T112" fmla="+- 0 5383 3909"/>
                <a:gd name="T113" fmla="*/ T112 w 1840"/>
                <a:gd name="T114" fmla="+- 0 -2167 -2772"/>
                <a:gd name="T115" fmla="*/ -2167 h 3680"/>
                <a:gd name="T116" fmla="+- 0 5182 3909"/>
                <a:gd name="T117" fmla="*/ T116 w 1840"/>
                <a:gd name="T118" fmla="+- 0 -2089 -2772"/>
                <a:gd name="T119" fmla="*/ -2089 h 3680"/>
                <a:gd name="T120" fmla="+- 0 4999 3909"/>
                <a:gd name="T121" fmla="*/ T120 w 1840"/>
                <a:gd name="T122" fmla="+- 0 -1980 -2772"/>
                <a:gd name="T123" fmla="*/ -1980 h 3680"/>
                <a:gd name="T124" fmla="+- 0 4838 3909"/>
                <a:gd name="T125" fmla="*/ T124 w 1840"/>
                <a:gd name="T126" fmla="+- 0 -1843 -2772"/>
                <a:gd name="T127" fmla="*/ -1843 h 3680"/>
                <a:gd name="T128" fmla="+- 0 4701 3909"/>
                <a:gd name="T129" fmla="*/ T128 w 1840"/>
                <a:gd name="T130" fmla="+- 0 -1681 -2772"/>
                <a:gd name="T131" fmla="*/ -1681 h 3680"/>
                <a:gd name="T132" fmla="+- 0 4591 3909"/>
                <a:gd name="T133" fmla="*/ T132 w 1840"/>
                <a:gd name="T134" fmla="+- 0 -1498 -2772"/>
                <a:gd name="T135" fmla="*/ -1498 h 3680"/>
                <a:gd name="T136" fmla="+- 0 4513 3909"/>
                <a:gd name="T137" fmla="*/ T136 w 1840"/>
                <a:gd name="T138" fmla="+- 0 -1298 -2772"/>
                <a:gd name="T139" fmla="*/ -1298 h 3680"/>
                <a:gd name="T140" fmla="+- 0 4469 3909"/>
                <a:gd name="T141" fmla="*/ T140 w 1840"/>
                <a:gd name="T142" fmla="+- 0 -1082 -2772"/>
                <a:gd name="T143" fmla="*/ -1082 h 3680"/>
                <a:gd name="T144" fmla="+- 0 4463 3909"/>
                <a:gd name="T145" fmla="*/ T144 w 1840"/>
                <a:gd name="T146" fmla="+- 0 -856 -2772"/>
                <a:gd name="T147" fmla="*/ -856 h 3680"/>
                <a:gd name="T148" fmla="+- 0 4495 3909"/>
                <a:gd name="T149" fmla="*/ T148 w 1840"/>
                <a:gd name="T150" fmla="+- 0 -637 -2772"/>
                <a:gd name="T151" fmla="*/ -637 h 3680"/>
                <a:gd name="T152" fmla="+- 0 4562 3909"/>
                <a:gd name="T153" fmla="*/ T152 w 1840"/>
                <a:gd name="T154" fmla="+- 0 -431 -2772"/>
                <a:gd name="T155" fmla="*/ -431 h 3680"/>
                <a:gd name="T156" fmla="+- 0 4661 3909"/>
                <a:gd name="T157" fmla="*/ T156 w 1840"/>
                <a:gd name="T158" fmla="+- 0 -242 -2772"/>
                <a:gd name="T159" fmla="*/ -242 h 3680"/>
                <a:gd name="T160" fmla="+- 0 4789 3909"/>
                <a:gd name="T161" fmla="*/ T160 w 1840"/>
                <a:gd name="T162" fmla="+- 0 -73 -2772"/>
                <a:gd name="T163" fmla="*/ -73 h 3680"/>
                <a:gd name="T164" fmla="+- 0 4943 3909"/>
                <a:gd name="T165" fmla="*/ T164 w 1840"/>
                <a:gd name="T166" fmla="+- 0 73 -2772"/>
                <a:gd name="T167" fmla="*/ 73 h 3680"/>
                <a:gd name="T168" fmla="+- 0 5119 3909"/>
                <a:gd name="T169" fmla="*/ T168 w 1840"/>
                <a:gd name="T170" fmla="+- 0 192 -2772"/>
                <a:gd name="T171" fmla="*/ 192 h 3680"/>
                <a:gd name="T172" fmla="+- 0 5314 3909"/>
                <a:gd name="T173" fmla="*/ T172 w 1840"/>
                <a:gd name="T174" fmla="+- 0 281 -2772"/>
                <a:gd name="T175" fmla="*/ 281 h 3680"/>
                <a:gd name="T176" fmla="+- 0 5525 3909"/>
                <a:gd name="T177" fmla="*/ T176 w 1840"/>
                <a:gd name="T178" fmla="+- 0 337 -2772"/>
                <a:gd name="T179" fmla="*/ 337 h 3680"/>
                <a:gd name="T180" fmla="+- 0 5748 3909"/>
                <a:gd name="T181" fmla="*/ T180 w 1840"/>
                <a:gd name="T182" fmla="+- 0 356 -2772"/>
                <a:gd name="T183" fmla="*/ 356 h 36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1840" h="3680">
                  <a:moveTo>
                    <a:pt x="1839" y="3680"/>
                  </a:moveTo>
                  <a:lnTo>
                    <a:pt x="1764" y="3678"/>
                  </a:lnTo>
                  <a:lnTo>
                    <a:pt x="1689" y="3674"/>
                  </a:lnTo>
                  <a:lnTo>
                    <a:pt x="1614" y="3666"/>
                  </a:lnTo>
                  <a:lnTo>
                    <a:pt x="1541" y="3656"/>
                  </a:lnTo>
                  <a:lnTo>
                    <a:pt x="1469" y="3643"/>
                  </a:lnTo>
                  <a:lnTo>
                    <a:pt x="1397" y="3626"/>
                  </a:lnTo>
                  <a:lnTo>
                    <a:pt x="1327" y="3608"/>
                  </a:lnTo>
                  <a:lnTo>
                    <a:pt x="1258" y="3586"/>
                  </a:lnTo>
                  <a:lnTo>
                    <a:pt x="1190" y="3562"/>
                  </a:lnTo>
                  <a:lnTo>
                    <a:pt x="1123" y="3535"/>
                  </a:lnTo>
                  <a:lnTo>
                    <a:pt x="1058" y="3506"/>
                  </a:lnTo>
                  <a:lnTo>
                    <a:pt x="994" y="3475"/>
                  </a:lnTo>
                  <a:lnTo>
                    <a:pt x="931" y="3441"/>
                  </a:lnTo>
                  <a:lnTo>
                    <a:pt x="870" y="3404"/>
                  </a:lnTo>
                  <a:lnTo>
                    <a:pt x="811" y="3366"/>
                  </a:lnTo>
                  <a:lnTo>
                    <a:pt x="753" y="3325"/>
                  </a:lnTo>
                  <a:lnTo>
                    <a:pt x="697" y="3282"/>
                  </a:lnTo>
                  <a:lnTo>
                    <a:pt x="642" y="3237"/>
                  </a:lnTo>
                  <a:lnTo>
                    <a:pt x="589" y="3190"/>
                  </a:lnTo>
                  <a:lnTo>
                    <a:pt x="539" y="3141"/>
                  </a:lnTo>
                  <a:lnTo>
                    <a:pt x="490" y="3090"/>
                  </a:lnTo>
                  <a:lnTo>
                    <a:pt x="443" y="3037"/>
                  </a:lnTo>
                  <a:lnTo>
                    <a:pt x="398" y="2983"/>
                  </a:lnTo>
                  <a:lnTo>
                    <a:pt x="355" y="2927"/>
                  </a:lnTo>
                  <a:lnTo>
                    <a:pt x="314" y="2869"/>
                  </a:lnTo>
                  <a:lnTo>
                    <a:pt x="275" y="2809"/>
                  </a:lnTo>
                  <a:lnTo>
                    <a:pt x="239" y="2748"/>
                  </a:lnTo>
                  <a:lnTo>
                    <a:pt x="205" y="2686"/>
                  </a:lnTo>
                  <a:lnTo>
                    <a:pt x="173" y="2622"/>
                  </a:lnTo>
                  <a:lnTo>
                    <a:pt x="144" y="2556"/>
                  </a:lnTo>
                  <a:lnTo>
                    <a:pt x="118" y="2489"/>
                  </a:lnTo>
                  <a:lnTo>
                    <a:pt x="93" y="2422"/>
                  </a:lnTo>
                  <a:lnTo>
                    <a:pt x="72" y="2352"/>
                  </a:lnTo>
                  <a:lnTo>
                    <a:pt x="53" y="2282"/>
                  </a:lnTo>
                  <a:lnTo>
                    <a:pt x="37" y="2211"/>
                  </a:lnTo>
                  <a:lnTo>
                    <a:pt x="24" y="2138"/>
                  </a:lnTo>
                  <a:lnTo>
                    <a:pt x="13" y="2065"/>
                  </a:lnTo>
                  <a:lnTo>
                    <a:pt x="6" y="1991"/>
                  </a:lnTo>
                  <a:lnTo>
                    <a:pt x="1" y="1916"/>
                  </a:lnTo>
                  <a:lnTo>
                    <a:pt x="0" y="1840"/>
                  </a:lnTo>
                  <a:lnTo>
                    <a:pt x="1" y="1764"/>
                  </a:lnTo>
                  <a:lnTo>
                    <a:pt x="6" y="1689"/>
                  </a:lnTo>
                  <a:lnTo>
                    <a:pt x="13" y="1615"/>
                  </a:lnTo>
                  <a:lnTo>
                    <a:pt x="24" y="1542"/>
                  </a:lnTo>
                  <a:lnTo>
                    <a:pt x="37" y="1469"/>
                  </a:lnTo>
                  <a:lnTo>
                    <a:pt x="53" y="1398"/>
                  </a:lnTo>
                  <a:lnTo>
                    <a:pt x="72" y="1328"/>
                  </a:lnTo>
                  <a:lnTo>
                    <a:pt x="93" y="1258"/>
                  </a:lnTo>
                  <a:lnTo>
                    <a:pt x="118" y="1191"/>
                  </a:lnTo>
                  <a:lnTo>
                    <a:pt x="144" y="1124"/>
                  </a:lnTo>
                  <a:lnTo>
                    <a:pt x="173" y="1059"/>
                  </a:lnTo>
                  <a:lnTo>
                    <a:pt x="205" y="995"/>
                  </a:lnTo>
                  <a:lnTo>
                    <a:pt x="239" y="932"/>
                  </a:lnTo>
                  <a:lnTo>
                    <a:pt x="275" y="871"/>
                  </a:lnTo>
                  <a:lnTo>
                    <a:pt x="314" y="811"/>
                  </a:lnTo>
                  <a:lnTo>
                    <a:pt x="355" y="753"/>
                  </a:lnTo>
                  <a:lnTo>
                    <a:pt x="398" y="697"/>
                  </a:lnTo>
                  <a:lnTo>
                    <a:pt x="443" y="643"/>
                  </a:lnTo>
                  <a:lnTo>
                    <a:pt x="490" y="590"/>
                  </a:lnTo>
                  <a:lnTo>
                    <a:pt x="539" y="539"/>
                  </a:lnTo>
                  <a:lnTo>
                    <a:pt x="589" y="490"/>
                  </a:lnTo>
                  <a:lnTo>
                    <a:pt x="642" y="443"/>
                  </a:lnTo>
                  <a:lnTo>
                    <a:pt x="697" y="398"/>
                  </a:lnTo>
                  <a:lnTo>
                    <a:pt x="753" y="355"/>
                  </a:lnTo>
                  <a:lnTo>
                    <a:pt x="811" y="314"/>
                  </a:lnTo>
                  <a:lnTo>
                    <a:pt x="870" y="276"/>
                  </a:lnTo>
                  <a:lnTo>
                    <a:pt x="931" y="240"/>
                  </a:lnTo>
                  <a:lnTo>
                    <a:pt x="994" y="206"/>
                  </a:lnTo>
                  <a:lnTo>
                    <a:pt x="1058" y="174"/>
                  </a:lnTo>
                  <a:lnTo>
                    <a:pt x="1123" y="145"/>
                  </a:lnTo>
                  <a:lnTo>
                    <a:pt x="1190" y="118"/>
                  </a:lnTo>
                  <a:lnTo>
                    <a:pt x="1258" y="94"/>
                  </a:lnTo>
                  <a:lnTo>
                    <a:pt x="1327" y="72"/>
                  </a:lnTo>
                  <a:lnTo>
                    <a:pt x="1397" y="54"/>
                  </a:lnTo>
                  <a:lnTo>
                    <a:pt x="1469" y="38"/>
                  </a:lnTo>
                  <a:lnTo>
                    <a:pt x="1541" y="24"/>
                  </a:lnTo>
                  <a:lnTo>
                    <a:pt x="1614" y="14"/>
                  </a:lnTo>
                  <a:lnTo>
                    <a:pt x="1689" y="6"/>
                  </a:lnTo>
                  <a:lnTo>
                    <a:pt x="1764" y="2"/>
                  </a:lnTo>
                  <a:lnTo>
                    <a:pt x="1839" y="0"/>
                  </a:lnTo>
                  <a:lnTo>
                    <a:pt x="1839" y="552"/>
                  </a:lnTo>
                  <a:lnTo>
                    <a:pt x="1764" y="554"/>
                  </a:lnTo>
                  <a:lnTo>
                    <a:pt x="1689" y="561"/>
                  </a:lnTo>
                  <a:lnTo>
                    <a:pt x="1616" y="571"/>
                  </a:lnTo>
                  <a:lnTo>
                    <a:pt x="1544" y="586"/>
                  </a:lnTo>
                  <a:lnTo>
                    <a:pt x="1474" y="605"/>
                  </a:lnTo>
                  <a:lnTo>
                    <a:pt x="1405" y="627"/>
                  </a:lnTo>
                  <a:lnTo>
                    <a:pt x="1338" y="653"/>
                  </a:lnTo>
                  <a:lnTo>
                    <a:pt x="1273" y="683"/>
                  </a:lnTo>
                  <a:lnTo>
                    <a:pt x="1210" y="716"/>
                  </a:lnTo>
                  <a:lnTo>
                    <a:pt x="1149" y="753"/>
                  </a:lnTo>
                  <a:lnTo>
                    <a:pt x="1090" y="792"/>
                  </a:lnTo>
                  <a:lnTo>
                    <a:pt x="1034" y="835"/>
                  </a:lnTo>
                  <a:lnTo>
                    <a:pt x="980" y="881"/>
                  </a:lnTo>
                  <a:lnTo>
                    <a:pt x="929" y="929"/>
                  </a:lnTo>
                  <a:lnTo>
                    <a:pt x="880" y="981"/>
                  </a:lnTo>
                  <a:lnTo>
                    <a:pt x="835" y="1035"/>
                  </a:lnTo>
                  <a:lnTo>
                    <a:pt x="792" y="1091"/>
                  </a:lnTo>
                  <a:lnTo>
                    <a:pt x="752" y="1150"/>
                  </a:lnTo>
                  <a:lnTo>
                    <a:pt x="716" y="1211"/>
                  </a:lnTo>
                  <a:lnTo>
                    <a:pt x="682" y="1274"/>
                  </a:lnTo>
                  <a:lnTo>
                    <a:pt x="653" y="1339"/>
                  </a:lnTo>
                  <a:lnTo>
                    <a:pt x="627" y="1406"/>
                  </a:lnTo>
                  <a:lnTo>
                    <a:pt x="604" y="1474"/>
                  </a:lnTo>
                  <a:lnTo>
                    <a:pt x="586" y="1545"/>
                  </a:lnTo>
                  <a:lnTo>
                    <a:pt x="571" y="1617"/>
                  </a:lnTo>
                  <a:lnTo>
                    <a:pt x="560" y="1690"/>
                  </a:lnTo>
                  <a:lnTo>
                    <a:pt x="554" y="1764"/>
                  </a:lnTo>
                  <a:lnTo>
                    <a:pt x="552" y="1840"/>
                  </a:lnTo>
                  <a:lnTo>
                    <a:pt x="554" y="1916"/>
                  </a:lnTo>
                  <a:lnTo>
                    <a:pt x="560" y="1990"/>
                  </a:lnTo>
                  <a:lnTo>
                    <a:pt x="571" y="2063"/>
                  </a:lnTo>
                  <a:lnTo>
                    <a:pt x="586" y="2135"/>
                  </a:lnTo>
                  <a:lnTo>
                    <a:pt x="604" y="2206"/>
                  </a:lnTo>
                  <a:lnTo>
                    <a:pt x="627" y="2274"/>
                  </a:lnTo>
                  <a:lnTo>
                    <a:pt x="653" y="2341"/>
                  </a:lnTo>
                  <a:lnTo>
                    <a:pt x="682" y="2406"/>
                  </a:lnTo>
                  <a:lnTo>
                    <a:pt x="716" y="2470"/>
                  </a:lnTo>
                  <a:lnTo>
                    <a:pt x="752" y="2530"/>
                  </a:lnTo>
                  <a:lnTo>
                    <a:pt x="792" y="2589"/>
                  </a:lnTo>
                  <a:lnTo>
                    <a:pt x="835" y="2646"/>
                  </a:lnTo>
                  <a:lnTo>
                    <a:pt x="880" y="2699"/>
                  </a:lnTo>
                  <a:lnTo>
                    <a:pt x="929" y="2751"/>
                  </a:lnTo>
                  <a:lnTo>
                    <a:pt x="980" y="2799"/>
                  </a:lnTo>
                  <a:lnTo>
                    <a:pt x="1034" y="2845"/>
                  </a:lnTo>
                  <a:lnTo>
                    <a:pt x="1090" y="2888"/>
                  </a:lnTo>
                  <a:lnTo>
                    <a:pt x="1149" y="2927"/>
                  </a:lnTo>
                  <a:lnTo>
                    <a:pt x="1210" y="2964"/>
                  </a:lnTo>
                  <a:lnTo>
                    <a:pt x="1273" y="2997"/>
                  </a:lnTo>
                  <a:lnTo>
                    <a:pt x="1338" y="3027"/>
                  </a:lnTo>
                  <a:lnTo>
                    <a:pt x="1405" y="3053"/>
                  </a:lnTo>
                  <a:lnTo>
                    <a:pt x="1474" y="3075"/>
                  </a:lnTo>
                  <a:lnTo>
                    <a:pt x="1544" y="3094"/>
                  </a:lnTo>
                  <a:lnTo>
                    <a:pt x="1616" y="3109"/>
                  </a:lnTo>
                  <a:lnTo>
                    <a:pt x="1689" y="3119"/>
                  </a:lnTo>
                  <a:lnTo>
                    <a:pt x="1764" y="3126"/>
                  </a:lnTo>
                  <a:lnTo>
                    <a:pt x="1839" y="3128"/>
                  </a:lnTo>
                  <a:lnTo>
                    <a:pt x="1839" y="3680"/>
                  </a:lnTo>
                  <a:close/>
                </a:path>
              </a:pathLst>
            </a:custGeom>
            <a:noFill/>
            <a:ln w="18288">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 Box 2"/>
            <p:cNvSpPr txBox="1">
              <a:spLocks noChangeArrowheads="1"/>
            </p:cNvSpPr>
            <p:nvPr/>
          </p:nvSpPr>
          <p:spPr bwMode="auto">
            <a:xfrm>
              <a:off x="5213" y="-1412"/>
              <a:ext cx="124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Calibri" panose="020F0502020204030204" pitchFamily="34" charset="0"/>
                  <a:ea typeface="Arial MT"/>
                  <a:cs typeface="Calibri" panose="020F0502020204030204" pitchFamily="34" charset="0"/>
                </a:rPr>
                <a:t>   50%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23" name="Text Box 2"/>
          <p:cNvSpPr txBox="1">
            <a:spLocks noChangeArrowheads="1"/>
          </p:cNvSpPr>
          <p:nvPr/>
        </p:nvSpPr>
        <p:spPr bwMode="auto">
          <a:xfrm>
            <a:off x="6912594" y="4596122"/>
            <a:ext cx="2798292" cy="94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Indicators Measured: 6</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Total Met: 3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Targets Not Met: 3</a:t>
            </a:r>
            <a:endParaRPr kumimoji="0" lang="en-US" altLang="en-US" sz="1400" b="0" i="0" u="none" strike="noStrike" cap="none" normalizeH="0" baseline="0" dirty="0" smtClean="0">
              <a:ln>
                <a:noFill/>
              </a:ln>
              <a:solidFill>
                <a:schemeClr val="tx1"/>
              </a:solidFill>
              <a:effectLst/>
            </a:endParaRPr>
          </a:p>
        </p:txBody>
      </p:sp>
      <p:sp>
        <p:nvSpPr>
          <p:cNvPr id="24" name="Rectangle 7"/>
          <p:cNvSpPr>
            <a:spLocks noChangeArrowheads="1"/>
          </p:cNvSpPr>
          <p:nvPr/>
        </p:nvSpPr>
        <p:spPr bwMode="auto">
          <a:xfrm>
            <a:off x="0" y="1141720"/>
            <a:ext cx="9880967" cy="36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69315" tIns="149178" rIns="2788359" bIns="0" numCol="1" anchor="ctr" anchorCtr="0" compatLnSpc="1">
            <a:prstTxWarp prst="textNoShape">
              <a:avLst/>
            </a:prstTxWarp>
            <a:spAutoFit/>
          </a:bodyPr>
          <a:lstStyle/>
          <a:p>
            <a:pPr algn="ctr" eaLnBrk="0" fontAlgn="base" hangingPunct="0">
              <a:spcBef>
                <a:spcPct val="0"/>
              </a:spcBef>
              <a:spcAft>
                <a:spcPct val="0"/>
              </a:spcAft>
            </a:pPr>
            <a:r>
              <a:rPr lang="en-US" altLang="en-US" sz="1400" b="1" dirty="0">
                <a:ea typeface="Arial MT"/>
                <a:cs typeface="Arial MT"/>
              </a:rPr>
              <a:t>PROGRAMME </a:t>
            </a:r>
            <a:r>
              <a:rPr lang="en-US" altLang="en-US" sz="1400" b="1" dirty="0" smtClean="0">
                <a:ea typeface="Arial MT"/>
                <a:cs typeface="Arial MT"/>
              </a:rPr>
              <a:t>3 ANNUAL PERFORMANCE 2020/21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7922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a:t>
            </a:r>
            <a:r>
              <a:rPr lang="en-ZA" sz="3200" b="1" dirty="0" smtClean="0">
                <a:latin typeface="+mn-lt"/>
                <a:cs typeface="Arial" panose="020B0604020202020204" pitchFamily="34" charset="0"/>
              </a:rPr>
              <a:t>3: Core Business</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21</a:t>
            </a:fld>
            <a:endParaRPr lang="en-US" b="1" dirty="0">
              <a:solidFill>
                <a:schemeClr val="tx1"/>
              </a:solidFill>
            </a:endParaRPr>
          </a:p>
        </p:txBody>
      </p:sp>
      <p:sp>
        <p:nvSpPr>
          <p:cNvPr id="17" name="Rectangle 12"/>
          <p:cNvSpPr>
            <a:spLocks noChangeArrowheads="1"/>
          </p:cNvSpPr>
          <p:nvPr/>
        </p:nvSpPr>
        <p:spPr bwMode="auto">
          <a:xfrm>
            <a:off x="0" y="188581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t/>
            </a:r>
            <a:b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3728513639"/>
              </p:ext>
            </p:extLst>
          </p:nvPr>
        </p:nvGraphicFramePr>
        <p:xfrm>
          <a:off x="589777" y="1071153"/>
          <a:ext cx="8745292" cy="5225368"/>
        </p:xfrm>
        <a:graphic>
          <a:graphicData uri="http://schemas.openxmlformats.org/drawingml/2006/table">
            <a:tbl>
              <a:tblPr firstRow="1" firstCol="1" lastRow="1" lastCol="1" bandRow="1" bandCol="1"/>
              <a:tblGrid>
                <a:gridCol w="5894209">
                  <a:extLst>
                    <a:ext uri="{9D8B030D-6E8A-4147-A177-3AD203B41FA5}">
                      <a16:colId xmlns:a16="http://schemas.microsoft.com/office/drawing/2014/main" val="863356746"/>
                    </a:ext>
                  </a:extLst>
                </a:gridCol>
                <a:gridCol w="1422704">
                  <a:extLst>
                    <a:ext uri="{9D8B030D-6E8A-4147-A177-3AD203B41FA5}">
                      <a16:colId xmlns:a16="http://schemas.microsoft.com/office/drawing/2014/main" val="314448322"/>
                    </a:ext>
                  </a:extLst>
                </a:gridCol>
                <a:gridCol w="1428379">
                  <a:extLst>
                    <a:ext uri="{9D8B030D-6E8A-4147-A177-3AD203B41FA5}">
                      <a16:colId xmlns:a16="http://schemas.microsoft.com/office/drawing/2014/main" val="1760916460"/>
                    </a:ext>
                  </a:extLst>
                </a:gridCol>
              </a:tblGrid>
              <a:tr h="355104">
                <a:tc gridSpan="3">
                  <a:txBody>
                    <a:bodyPr/>
                    <a:lstStyle/>
                    <a:p>
                      <a:pPr marL="1744980" marR="1743710" algn="ctr">
                        <a:lnSpc>
                          <a:spcPts val="1355"/>
                        </a:lnSpc>
                        <a:spcBef>
                          <a:spcPts val="0"/>
                        </a:spcBef>
                        <a:spcAft>
                          <a:spcPts val="0"/>
                        </a:spcAft>
                      </a:pPr>
                      <a:endParaRPr lang="en-US" sz="2400" b="1" i="1" dirty="0" smtClean="0">
                        <a:effectLst/>
                        <a:latin typeface="+mn-lt"/>
                        <a:ea typeface="Arial MT"/>
                        <a:cs typeface="Arial MT"/>
                      </a:endParaRPr>
                    </a:p>
                    <a:p>
                      <a:pPr marL="1744980" marR="1743710" algn="ctr">
                        <a:lnSpc>
                          <a:spcPts val="1355"/>
                        </a:lnSpc>
                        <a:spcBef>
                          <a:spcPts val="0"/>
                        </a:spcBef>
                        <a:spcAft>
                          <a:spcPts val="0"/>
                        </a:spcAft>
                      </a:pPr>
                      <a:r>
                        <a:rPr lang="en-US" sz="2400" b="1" i="1" dirty="0" smtClean="0">
                          <a:effectLst/>
                          <a:latin typeface="+mn-lt"/>
                          <a:ea typeface="Arial MT"/>
                          <a:cs typeface="Arial MT"/>
                        </a:rPr>
                        <a:t>Core Business</a:t>
                      </a:r>
                      <a:endParaRPr lang="en-US" sz="24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4510969"/>
                  </a:ext>
                </a:extLst>
              </a:tr>
              <a:tr h="320876">
                <a:tc rowSpan="2">
                  <a:txBody>
                    <a:bodyPr/>
                    <a:lstStyle/>
                    <a:p>
                      <a:pPr marL="102870" marR="0">
                        <a:lnSpc>
                          <a:spcPts val="1125"/>
                        </a:lnSpc>
                        <a:spcBef>
                          <a:spcPts val="0"/>
                        </a:spcBef>
                        <a:spcAft>
                          <a:spcPts val="0"/>
                        </a:spcAft>
                      </a:pPr>
                      <a:endParaRPr lang="en-US" sz="2400" b="1" i="1" dirty="0" smtClean="0">
                        <a:solidFill>
                          <a:srgbClr val="665B47"/>
                        </a:solidFill>
                        <a:effectLst/>
                        <a:latin typeface="+mn-lt"/>
                        <a:ea typeface="Arial MT"/>
                        <a:cs typeface="Arial MT"/>
                      </a:endParaRPr>
                    </a:p>
                    <a:p>
                      <a:pPr marL="102870" marR="0">
                        <a:lnSpc>
                          <a:spcPts val="1125"/>
                        </a:lnSpc>
                        <a:spcBef>
                          <a:spcPts val="0"/>
                        </a:spcBef>
                        <a:spcAft>
                          <a:spcPts val="0"/>
                        </a:spcAft>
                      </a:pPr>
                      <a:r>
                        <a:rPr lang="en-US" sz="2400" b="1" i="1" dirty="0" smtClean="0">
                          <a:solidFill>
                            <a:srgbClr val="665B47"/>
                          </a:solidFill>
                          <a:effectLst/>
                          <a:latin typeface="+mn-lt"/>
                          <a:ea typeface="Arial MT"/>
                          <a:cs typeface="Arial MT"/>
                        </a:rPr>
                        <a:t>Indicator</a:t>
                      </a:r>
                      <a:endParaRPr lang="en-US" sz="24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gridSpan="2">
                  <a:txBody>
                    <a:bodyPr/>
                    <a:lstStyle/>
                    <a:p>
                      <a:pPr marL="102870" marR="0" algn="l" defTabSz="914400" rtl="0" eaLnBrk="1" latinLnBrk="0" hangingPunct="1">
                        <a:lnSpc>
                          <a:spcPts val="1125"/>
                        </a:lnSpc>
                        <a:spcBef>
                          <a:spcPts val="0"/>
                        </a:spcBef>
                        <a:spcAft>
                          <a:spcPts val="0"/>
                        </a:spcAft>
                      </a:pPr>
                      <a:endParaRPr lang="en-ZA" sz="2400" b="1" i="1" kern="1200" dirty="0" smtClean="0">
                        <a:solidFill>
                          <a:srgbClr val="665B47"/>
                        </a:solidFill>
                        <a:effectLst/>
                        <a:latin typeface="+mn-lt"/>
                        <a:ea typeface="Arial MT"/>
                        <a:cs typeface="Arial MT"/>
                      </a:endParaRPr>
                    </a:p>
                    <a:p>
                      <a:pPr marL="102870" marR="0" algn="ctr" defTabSz="914400" rtl="0" eaLnBrk="1" latinLnBrk="0" hangingPunct="1">
                        <a:lnSpc>
                          <a:spcPts val="1125"/>
                        </a:lnSpc>
                        <a:spcBef>
                          <a:spcPts val="0"/>
                        </a:spcBef>
                        <a:spcAft>
                          <a:spcPts val="0"/>
                        </a:spcAft>
                      </a:pPr>
                      <a:r>
                        <a:rPr lang="en-ZA" sz="2400" b="1" i="1" kern="1200" dirty="0" smtClean="0">
                          <a:solidFill>
                            <a:srgbClr val="665B47"/>
                          </a:solidFill>
                          <a:effectLst/>
                          <a:latin typeface="+mn-lt"/>
                          <a:ea typeface="Arial MT"/>
                          <a:cs typeface="Arial MT"/>
                        </a:rPr>
                        <a:t>Performance</a:t>
                      </a:r>
                      <a:endParaRPr lang="en-US" sz="2400" b="1"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solidFill>
                      <a:srgbClr val="E8E3DE"/>
                    </a:solidFill>
                  </a:tcPr>
                </a:tc>
                <a:tc hMerge="1">
                  <a:txBody>
                    <a:bodyPr/>
                    <a:lstStyle/>
                    <a:p>
                      <a:endParaRPr lang="en-US"/>
                    </a:p>
                  </a:txBody>
                  <a:tcPr/>
                </a:tc>
                <a:extLst>
                  <a:ext uri="{0D108BD9-81ED-4DB2-BD59-A6C34878D82A}">
                    <a16:rowId xmlns:a16="http://schemas.microsoft.com/office/drawing/2014/main" val="2802177325"/>
                  </a:ext>
                </a:extLst>
              </a:tr>
              <a:tr h="320876">
                <a:tc vMerge="1">
                  <a:txBody>
                    <a:bodyPr/>
                    <a:lstStyle/>
                    <a:p>
                      <a:endParaRPr lang="en-US"/>
                    </a:p>
                  </a:txBody>
                  <a:tcPr/>
                </a:tc>
                <a:tc>
                  <a:txBody>
                    <a:bodyPr/>
                    <a:lstStyle/>
                    <a:p>
                      <a:pPr marL="83185" marR="85090" algn="ctr">
                        <a:lnSpc>
                          <a:spcPts val="1125"/>
                        </a:lnSpc>
                        <a:spcBef>
                          <a:spcPts val="0"/>
                        </a:spcBef>
                        <a:spcAft>
                          <a:spcPts val="0"/>
                        </a:spcAft>
                      </a:pPr>
                      <a:endParaRPr lang="en-US" sz="2400" b="1" dirty="0" smtClean="0">
                        <a:solidFill>
                          <a:srgbClr val="665B47"/>
                        </a:solidFill>
                        <a:effectLst/>
                        <a:latin typeface="+mn-lt"/>
                        <a:ea typeface="Arial MT"/>
                        <a:cs typeface="Arial MT"/>
                      </a:endParaRPr>
                    </a:p>
                    <a:p>
                      <a:pPr marL="83185" marR="85090" algn="ctr">
                        <a:lnSpc>
                          <a:spcPts val="1125"/>
                        </a:lnSpc>
                        <a:spcBef>
                          <a:spcPts val="0"/>
                        </a:spcBef>
                        <a:spcAft>
                          <a:spcPts val="0"/>
                        </a:spcAft>
                      </a:pPr>
                      <a:r>
                        <a:rPr lang="en-US" sz="2400" b="1" dirty="0" smtClean="0">
                          <a:solidFill>
                            <a:srgbClr val="665B47"/>
                          </a:solidFill>
                          <a:effectLst/>
                          <a:latin typeface="+mn-lt"/>
                          <a:ea typeface="Arial MT"/>
                          <a:cs typeface="Arial MT"/>
                        </a:rPr>
                        <a:t>2019/20</a:t>
                      </a:r>
                      <a:endParaRPr lang="en-US" sz="24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0165" marR="50800" algn="ctr">
                        <a:lnSpc>
                          <a:spcPts val="1125"/>
                        </a:lnSpc>
                        <a:spcBef>
                          <a:spcPts val="0"/>
                        </a:spcBef>
                        <a:spcAft>
                          <a:spcPts val="0"/>
                        </a:spcAft>
                      </a:pPr>
                      <a:endParaRPr lang="en-US" sz="2400" b="1" dirty="0" smtClean="0">
                        <a:solidFill>
                          <a:srgbClr val="665B47"/>
                        </a:solidFill>
                        <a:effectLst/>
                        <a:latin typeface="+mn-lt"/>
                        <a:ea typeface="Arial MT"/>
                        <a:cs typeface="Arial MT"/>
                      </a:endParaRPr>
                    </a:p>
                    <a:p>
                      <a:pPr marL="50165" marR="50800" algn="ctr">
                        <a:lnSpc>
                          <a:spcPts val="1125"/>
                        </a:lnSpc>
                        <a:spcBef>
                          <a:spcPts val="0"/>
                        </a:spcBef>
                        <a:spcAft>
                          <a:spcPts val="0"/>
                        </a:spcAft>
                      </a:pPr>
                      <a:r>
                        <a:rPr lang="en-US" sz="2400" b="1" dirty="0" smtClean="0">
                          <a:solidFill>
                            <a:srgbClr val="665B47"/>
                          </a:solidFill>
                          <a:effectLst/>
                          <a:latin typeface="+mn-lt"/>
                          <a:ea typeface="Arial MT"/>
                          <a:cs typeface="Arial MT"/>
                        </a:rPr>
                        <a:t>2020/21</a:t>
                      </a:r>
                      <a:endParaRPr lang="en-US" sz="24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2726835421"/>
                  </a:ext>
                </a:extLst>
              </a:tr>
              <a:tr h="792080">
                <a:tc>
                  <a:txBody>
                    <a:bodyPr/>
                    <a:lstStyle/>
                    <a:p>
                      <a:pPr marL="0" algn="l" defTabSz="914400" rtl="0" eaLnBrk="1" latinLnBrk="0" hangingPunct="1"/>
                      <a:r>
                        <a:rPr lang="en-US" sz="2400" i="1" kern="1200" dirty="0" smtClean="0">
                          <a:solidFill>
                            <a:srgbClr val="665B47"/>
                          </a:solidFill>
                          <a:effectLst/>
                          <a:latin typeface="+mn-lt"/>
                          <a:ea typeface="Arial MT"/>
                          <a:cs typeface="Arial MT"/>
                        </a:rPr>
                        <a:t>Number of   annual   parliamentary frameworks adopted</a:t>
                      </a:r>
                      <a:endParaRPr lang="en-US" sz="2400"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715" marR="0" algn="ctr" defTabSz="914400" rtl="0" eaLnBrk="1" latinLnBrk="0" hangingPunct="1">
                        <a:lnSpc>
                          <a:spcPts val="1145"/>
                        </a:lnSpc>
                        <a:spcBef>
                          <a:spcPts val="0"/>
                        </a:spcBef>
                        <a:spcAft>
                          <a:spcPts val="0"/>
                        </a:spcAft>
                      </a:pPr>
                      <a:endParaRPr lang="en-ZA" sz="2400" kern="1200" dirty="0" smtClean="0">
                        <a:solidFill>
                          <a:srgbClr val="665B47"/>
                        </a:solidFill>
                        <a:effectLst/>
                        <a:latin typeface="+mn-lt"/>
                        <a:ea typeface="Arial MT"/>
                        <a:cs typeface="Arial MT"/>
                      </a:endParaRPr>
                    </a:p>
                    <a:p>
                      <a:pPr marL="5715" marR="0" algn="ctr" defTabSz="914400" rtl="0" eaLnBrk="1" latinLnBrk="0" hangingPunct="1">
                        <a:lnSpc>
                          <a:spcPts val="1145"/>
                        </a:lnSpc>
                        <a:spcBef>
                          <a:spcPts val="0"/>
                        </a:spcBef>
                        <a:spcAft>
                          <a:spcPts val="0"/>
                        </a:spcAft>
                      </a:pPr>
                      <a:r>
                        <a:rPr lang="en-ZA" sz="2400" kern="1200" dirty="0" smtClean="0">
                          <a:solidFill>
                            <a:srgbClr val="665B47"/>
                          </a:solidFill>
                          <a:effectLst/>
                          <a:latin typeface="+mn-lt"/>
                          <a:ea typeface="Arial MT"/>
                          <a:cs typeface="Arial MT"/>
                        </a:rPr>
                        <a:t>n/a</a:t>
                      </a:r>
                      <a:endParaRPr lang="en-US" sz="24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noFill/>
                  </a:tcPr>
                </a:tc>
                <a:tc>
                  <a:txBody>
                    <a:bodyPr/>
                    <a:lstStyle/>
                    <a:p>
                      <a:pPr marL="5715" marR="0" algn="ctr" defTabSz="914400" rtl="0" eaLnBrk="1" latinLnBrk="0" hangingPunct="1">
                        <a:lnSpc>
                          <a:spcPts val="1145"/>
                        </a:lnSpc>
                        <a:spcBef>
                          <a:spcPts val="0"/>
                        </a:spcBef>
                        <a:spcAft>
                          <a:spcPts val="0"/>
                        </a:spcAft>
                      </a:pPr>
                      <a:endParaRPr lang="en-ZA" sz="2400" kern="1200" dirty="0" smtClean="0">
                        <a:solidFill>
                          <a:srgbClr val="665B47"/>
                        </a:solidFill>
                        <a:effectLst/>
                        <a:latin typeface="+mn-lt"/>
                        <a:ea typeface="Arial MT"/>
                        <a:cs typeface="Arial MT"/>
                      </a:endParaRPr>
                    </a:p>
                    <a:p>
                      <a:pPr marL="5715" marR="0" algn="ctr" defTabSz="914400" rtl="0" eaLnBrk="1" latinLnBrk="0" hangingPunct="1">
                        <a:lnSpc>
                          <a:spcPts val="1145"/>
                        </a:lnSpc>
                        <a:spcBef>
                          <a:spcPts val="0"/>
                        </a:spcBef>
                        <a:spcAft>
                          <a:spcPts val="0"/>
                        </a:spcAft>
                      </a:pPr>
                      <a:r>
                        <a:rPr lang="en-ZA" sz="2400" kern="1200" dirty="0" smtClean="0">
                          <a:solidFill>
                            <a:srgbClr val="665B47"/>
                          </a:solidFill>
                          <a:effectLst/>
                          <a:latin typeface="+mn-lt"/>
                          <a:ea typeface="Arial MT"/>
                          <a:cs typeface="Arial MT"/>
                        </a:rPr>
                        <a:t>1</a:t>
                      </a:r>
                      <a:endParaRPr lang="en-US" sz="24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noFill/>
                  </a:tcPr>
                </a:tc>
                <a:extLst>
                  <a:ext uri="{0D108BD9-81ED-4DB2-BD59-A6C34878D82A}">
                    <a16:rowId xmlns:a16="http://schemas.microsoft.com/office/drawing/2014/main" val="2682219204"/>
                  </a:ext>
                </a:extLst>
              </a:tr>
              <a:tr h="657632">
                <a:tc>
                  <a:txBody>
                    <a:bodyPr/>
                    <a:lstStyle/>
                    <a:p>
                      <a:pPr marL="0" algn="l" defTabSz="914400" rtl="0" eaLnBrk="1" latinLnBrk="0" hangingPunct="1"/>
                      <a:r>
                        <a:rPr lang="en-US" sz="2400" i="1" kern="1200" dirty="0" smtClean="0">
                          <a:solidFill>
                            <a:srgbClr val="665B47"/>
                          </a:solidFill>
                          <a:effectLst/>
                          <a:latin typeface="+mn-lt"/>
                          <a:ea typeface="Arial MT"/>
                          <a:cs typeface="Arial MT"/>
                        </a:rPr>
                        <a:t>Number of NA </a:t>
                      </a:r>
                      <a:r>
                        <a:rPr lang="en-US" sz="2400" i="1" kern="1200" dirty="0" err="1" smtClean="0">
                          <a:solidFill>
                            <a:srgbClr val="665B47"/>
                          </a:solidFill>
                          <a:effectLst/>
                          <a:latin typeface="+mn-lt"/>
                          <a:ea typeface="Arial MT"/>
                          <a:cs typeface="Arial MT"/>
                        </a:rPr>
                        <a:t>programmes</a:t>
                      </a:r>
                      <a:r>
                        <a:rPr lang="en-US" sz="2400" i="1" kern="1200" dirty="0" smtClean="0">
                          <a:solidFill>
                            <a:srgbClr val="665B47"/>
                          </a:solidFill>
                          <a:effectLst/>
                          <a:latin typeface="+mn-lt"/>
                          <a:ea typeface="Arial MT"/>
                          <a:cs typeface="Arial MT"/>
                        </a:rPr>
                        <a:t> adopted</a:t>
                      </a:r>
                      <a:endParaRPr lang="en-US" sz="2400"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715" marR="0" algn="ctr" defTabSz="914400" rtl="0" eaLnBrk="1" latinLnBrk="0" hangingPunct="1">
                        <a:lnSpc>
                          <a:spcPts val="1145"/>
                        </a:lnSpc>
                        <a:spcBef>
                          <a:spcPts val="0"/>
                        </a:spcBef>
                        <a:spcAft>
                          <a:spcPts val="0"/>
                        </a:spcAft>
                      </a:pPr>
                      <a:endParaRPr lang="en-ZA" sz="2400" kern="1200" dirty="0" smtClean="0">
                        <a:solidFill>
                          <a:srgbClr val="665B47"/>
                        </a:solidFill>
                        <a:effectLst/>
                        <a:latin typeface="+mn-lt"/>
                        <a:ea typeface="Arial MT"/>
                        <a:cs typeface="Arial MT"/>
                      </a:endParaRPr>
                    </a:p>
                    <a:p>
                      <a:pPr marL="5715" marR="0" algn="ctr" defTabSz="914400" rtl="0" eaLnBrk="1" latinLnBrk="0" hangingPunct="1">
                        <a:lnSpc>
                          <a:spcPts val="1145"/>
                        </a:lnSpc>
                        <a:spcBef>
                          <a:spcPts val="0"/>
                        </a:spcBef>
                        <a:spcAft>
                          <a:spcPts val="0"/>
                        </a:spcAft>
                      </a:pPr>
                      <a:r>
                        <a:rPr lang="en-ZA" sz="2400" kern="1200" dirty="0" smtClean="0">
                          <a:solidFill>
                            <a:srgbClr val="665B47"/>
                          </a:solidFill>
                          <a:effectLst/>
                          <a:latin typeface="+mn-lt"/>
                          <a:ea typeface="Arial MT"/>
                          <a:cs typeface="Arial MT"/>
                        </a:rPr>
                        <a:t>n/a</a:t>
                      </a:r>
                      <a:endParaRPr lang="en-US" sz="24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715" marR="0" algn="ctr" defTabSz="914400" rtl="0" eaLnBrk="1" latinLnBrk="0" hangingPunct="1">
                        <a:lnSpc>
                          <a:spcPts val="1145"/>
                        </a:lnSpc>
                        <a:spcBef>
                          <a:spcPts val="0"/>
                        </a:spcBef>
                        <a:spcAft>
                          <a:spcPts val="0"/>
                        </a:spcAft>
                      </a:pPr>
                      <a:endParaRPr lang="en-ZA" sz="2400" kern="1200" dirty="0" smtClean="0">
                        <a:solidFill>
                          <a:srgbClr val="665B47"/>
                        </a:solidFill>
                        <a:effectLst/>
                        <a:latin typeface="+mn-lt"/>
                        <a:ea typeface="Arial MT"/>
                        <a:cs typeface="Arial MT"/>
                      </a:endParaRPr>
                    </a:p>
                    <a:p>
                      <a:pPr marL="5715" marR="0" algn="ctr" defTabSz="914400" rtl="0" eaLnBrk="1" latinLnBrk="0" hangingPunct="1">
                        <a:lnSpc>
                          <a:spcPts val="1145"/>
                        </a:lnSpc>
                        <a:spcBef>
                          <a:spcPts val="0"/>
                        </a:spcBef>
                        <a:spcAft>
                          <a:spcPts val="0"/>
                        </a:spcAft>
                      </a:pPr>
                      <a:r>
                        <a:rPr lang="en-ZA" sz="2400" kern="1200" dirty="0" smtClean="0">
                          <a:solidFill>
                            <a:srgbClr val="665B47"/>
                          </a:solidFill>
                          <a:effectLst/>
                          <a:latin typeface="+mn-lt"/>
                          <a:ea typeface="Arial MT"/>
                          <a:cs typeface="Arial MT"/>
                        </a:rPr>
                        <a:t>4</a:t>
                      </a:r>
                      <a:endParaRPr lang="en-US" sz="24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3608250170"/>
                  </a:ext>
                </a:extLst>
              </a:tr>
              <a:tr h="657632">
                <a:tc>
                  <a:txBody>
                    <a:bodyPr/>
                    <a:lstStyle/>
                    <a:p>
                      <a:pPr marL="0" algn="l" defTabSz="914400" rtl="0" eaLnBrk="1" latinLnBrk="0" hangingPunct="1"/>
                      <a:r>
                        <a:rPr lang="en-US" sz="2400" i="1" kern="1200" dirty="0" smtClean="0">
                          <a:solidFill>
                            <a:srgbClr val="665B47"/>
                          </a:solidFill>
                          <a:effectLst/>
                          <a:latin typeface="+mn-lt"/>
                          <a:ea typeface="Arial MT"/>
                          <a:cs typeface="Arial MT"/>
                        </a:rPr>
                        <a:t>Number</a:t>
                      </a:r>
                      <a:r>
                        <a:rPr lang="en-US" sz="2400" i="1" kern="1200" baseline="0" dirty="0" smtClean="0">
                          <a:solidFill>
                            <a:srgbClr val="665B47"/>
                          </a:solidFill>
                          <a:effectLst/>
                          <a:latin typeface="+mn-lt"/>
                          <a:ea typeface="Arial MT"/>
                          <a:cs typeface="Arial MT"/>
                        </a:rPr>
                        <a:t> </a:t>
                      </a:r>
                      <a:r>
                        <a:rPr lang="en-US" sz="2400" i="1" kern="1200" dirty="0" smtClean="0">
                          <a:solidFill>
                            <a:srgbClr val="665B47"/>
                          </a:solidFill>
                          <a:effectLst/>
                          <a:latin typeface="+mn-lt"/>
                          <a:ea typeface="Arial MT"/>
                          <a:cs typeface="Arial MT"/>
                        </a:rPr>
                        <a:t>of NCOP </a:t>
                      </a:r>
                      <a:r>
                        <a:rPr lang="en-US" sz="2400" i="1" kern="1200" dirty="0" err="1" smtClean="0">
                          <a:solidFill>
                            <a:srgbClr val="665B47"/>
                          </a:solidFill>
                          <a:effectLst/>
                          <a:latin typeface="+mn-lt"/>
                          <a:ea typeface="Arial MT"/>
                          <a:cs typeface="Arial MT"/>
                        </a:rPr>
                        <a:t>programmes</a:t>
                      </a:r>
                      <a:r>
                        <a:rPr lang="en-US" sz="2400" i="1" kern="1200" dirty="0" smtClean="0">
                          <a:solidFill>
                            <a:srgbClr val="665B47"/>
                          </a:solidFill>
                          <a:effectLst/>
                          <a:latin typeface="+mn-lt"/>
                          <a:ea typeface="Arial MT"/>
                          <a:cs typeface="Arial MT"/>
                        </a:rPr>
                        <a:t> adopted</a:t>
                      </a:r>
                      <a:endParaRPr lang="en-US" sz="2400"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715" marR="0" algn="ctr" defTabSz="914400" rtl="0" eaLnBrk="1" latinLnBrk="0" hangingPunct="1">
                        <a:lnSpc>
                          <a:spcPts val="1145"/>
                        </a:lnSpc>
                        <a:spcBef>
                          <a:spcPts val="0"/>
                        </a:spcBef>
                        <a:spcAft>
                          <a:spcPts val="0"/>
                        </a:spcAft>
                      </a:pPr>
                      <a:endParaRPr lang="en-ZA" sz="2400" kern="1200" dirty="0" smtClean="0">
                        <a:solidFill>
                          <a:srgbClr val="665B47"/>
                        </a:solidFill>
                        <a:effectLst/>
                        <a:latin typeface="+mn-lt"/>
                        <a:ea typeface="Arial MT"/>
                        <a:cs typeface="Arial MT"/>
                      </a:endParaRPr>
                    </a:p>
                    <a:p>
                      <a:pPr marL="5715" marR="0" algn="ctr" defTabSz="914400" rtl="0" eaLnBrk="1" latinLnBrk="0" hangingPunct="1">
                        <a:lnSpc>
                          <a:spcPts val="1145"/>
                        </a:lnSpc>
                        <a:spcBef>
                          <a:spcPts val="0"/>
                        </a:spcBef>
                        <a:spcAft>
                          <a:spcPts val="0"/>
                        </a:spcAft>
                      </a:pPr>
                      <a:r>
                        <a:rPr lang="en-ZA" sz="2400" kern="1200" dirty="0" smtClean="0">
                          <a:solidFill>
                            <a:srgbClr val="665B47"/>
                          </a:solidFill>
                          <a:effectLst/>
                          <a:latin typeface="+mn-lt"/>
                          <a:ea typeface="Arial MT"/>
                          <a:cs typeface="Arial MT"/>
                        </a:rPr>
                        <a:t>n/a</a:t>
                      </a:r>
                      <a:endParaRPr lang="en-US" sz="24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715" marR="0" algn="ctr" defTabSz="914400" rtl="0" eaLnBrk="1" latinLnBrk="0" hangingPunct="1">
                        <a:lnSpc>
                          <a:spcPts val="1145"/>
                        </a:lnSpc>
                        <a:spcBef>
                          <a:spcPts val="0"/>
                        </a:spcBef>
                        <a:spcAft>
                          <a:spcPts val="0"/>
                        </a:spcAft>
                      </a:pPr>
                      <a:endParaRPr lang="en-ZA" sz="2400" kern="1200" dirty="0" smtClean="0">
                        <a:solidFill>
                          <a:srgbClr val="665B47"/>
                        </a:solidFill>
                        <a:effectLst/>
                        <a:latin typeface="+mn-lt"/>
                        <a:ea typeface="Arial MT"/>
                        <a:cs typeface="Arial MT"/>
                      </a:endParaRPr>
                    </a:p>
                    <a:p>
                      <a:pPr marL="5715" marR="0" algn="ctr" defTabSz="914400" rtl="0" eaLnBrk="1" latinLnBrk="0" hangingPunct="1">
                        <a:lnSpc>
                          <a:spcPts val="1145"/>
                        </a:lnSpc>
                        <a:spcBef>
                          <a:spcPts val="0"/>
                        </a:spcBef>
                        <a:spcAft>
                          <a:spcPts val="0"/>
                        </a:spcAft>
                      </a:pPr>
                      <a:r>
                        <a:rPr lang="en-ZA" sz="2400" kern="1200" dirty="0" smtClean="0">
                          <a:solidFill>
                            <a:srgbClr val="665B47"/>
                          </a:solidFill>
                          <a:effectLst/>
                          <a:latin typeface="+mn-lt"/>
                          <a:ea typeface="Arial MT"/>
                          <a:cs typeface="Arial MT"/>
                        </a:rPr>
                        <a:t>4</a:t>
                      </a:r>
                      <a:endParaRPr lang="en-US" sz="24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3697886310"/>
                  </a:ext>
                </a:extLst>
              </a:tr>
              <a:tr h="657632">
                <a:tc>
                  <a:txBody>
                    <a:bodyPr/>
                    <a:lstStyle/>
                    <a:p>
                      <a:pPr marL="0" algn="l" defTabSz="914400" rtl="0" eaLnBrk="1" latinLnBrk="0" hangingPunct="1"/>
                      <a:r>
                        <a:rPr lang="en-US" sz="2400" i="1" kern="1200" dirty="0" smtClean="0">
                          <a:solidFill>
                            <a:srgbClr val="665B47"/>
                          </a:solidFill>
                          <a:effectLst/>
                          <a:latin typeface="+mn-lt"/>
                          <a:ea typeface="Arial MT"/>
                          <a:cs typeface="Arial MT"/>
                        </a:rPr>
                        <a:t>% of service provision as per Service Charter</a:t>
                      </a:r>
                      <a:endParaRPr lang="en-US" sz="2400"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715" marR="0" algn="ctr" defTabSz="914400" rtl="0" eaLnBrk="1" latinLnBrk="0" hangingPunct="1">
                        <a:lnSpc>
                          <a:spcPts val="1145"/>
                        </a:lnSpc>
                        <a:spcBef>
                          <a:spcPts val="0"/>
                        </a:spcBef>
                        <a:spcAft>
                          <a:spcPts val="0"/>
                        </a:spcAft>
                      </a:pPr>
                      <a:endParaRPr lang="en-ZA" sz="2400" kern="1200" dirty="0" smtClean="0">
                        <a:solidFill>
                          <a:srgbClr val="665B47"/>
                        </a:solidFill>
                        <a:effectLst/>
                        <a:latin typeface="+mn-lt"/>
                        <a:ea typeface="Arial MT"/>
                        <a:cs typeface="Arial MT"/>
                      </a:endParaRPr>
                    </a:p>
                    <a:p>
                      <a:pPr marL="5715" marR="0" algn="ctr" defTabSz="914400" rtl="0" eaLnBrk="1" latinLnBrk="0" hangingPunct="1">
                        <a:lnSpc>
                          <a:spcPts val="1145"/>
                        </a:lnSpc>
                        <a:spcBef>
                          <a:spcPts val="0"/>
                        </a:spcBef>
                        <a:spcAft>
                          <a:spcPts val="0"/>
                        </a:spcAft>
                      </a:pPr>
                      <a:r>
                        <a:rPr lang="en-ZA" sz="2400" kern="1200" dirty="0" smtClean="0">
                          <a:solidFill>
                            <a:srgbClr val="665B47"/>
                          </a:solidFill>
                          <a:effectLst/>
                          <a:latin typeface="+mn-lt"/>
                          <a:ea typeface="Arial MT"/>
                          <a:cs typeface="Arial MT"/>
                        </a:rPr>
                        <a:t>91,57%</a:t>
                      </a:r>
                      <a:endParaRPr lang="en-US" sz="24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715" marR="0" algn="ctr" defTabSz="914400" rtl="0" eaLnBrk="1" latinLnBrk="0" hangingPunct="1">
                        <a:lnSpc>
                          <a:spcPts val="1145"/>
                        </a:lnSpc>
                        <a:spcBef>
                          <a:spcPts val="0"/>
                        </a:spcBef>
                        <a:spcAft>
                          <a:spcPts val="0"/>
                        </a:spcAft>
                      </a:pPr>
                      <a:endParaRPr lang="en-ZA" sz="2400" kern="1200" dirty="0" smtClean="0">
                        <a:solidFill>
                          <a:srgbClr val="665B47"/>
                        </a:solidFill>
                        <a:effectLst/>
                        <a:latin typeface="+mn-lt"/>
                        <a:ea typeface="Arial MT"/>
                        <a:cs typeface="Arial MT"/>
                      </a:endParaRPr>
                    </a:p>
                    <a:p>
                      <a:pPr marL="5715" marR="0" algn="ctr" defTabSz="914400" rtl="0" eaLnBrk="1" latinLnBrk="0" hangingPunct="1">
                        <a:lnSpc>
                          <a:spcPts val="1145"/>
                        </a:lnSpc>
                        <a:spcBef>
                          <a:spcPts val="0"/>
                        </a:spcBef>
                        <a:spcAft>
                          <a:spcPts val="0"/>
                        </a:spcAft>
                      </a:pPr>
                      <a:r>
                        <a:rPr lang="en-ZA" sz="2400" kern="1200" dirty="0" smtClean="0">
                          <a:solidFill>
                            <a:srgbClr val="665B47"/>
                          </a:solidFill>
                          <a:effectLst/>
                          <a:latin typeface="+mn-lt"/>
                          <a:ea typeface="Arial MT"/>
                          <a:cs typeface="Arial MT"/>
                        </a:rPr>
                        <a:t>87,33%</a:t>
                      </a:r>
                      <a:endParaRPr lang="en-US" sz="24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2074654791"/>
                  </a:ext>
                </a:extLst>
              </a:tr>
              <a:tr h="657632">
                <a:tc>
                  <a:txBody>
                    <a:bodyPr/>
                    <a:lstStyle/>
                    <a:p>
                      <a:pPr marL="0" algn="l" defTabSz="914400" rtl="0" eaLnBrk="1" latinLnBrk="0" hangingPunct="1"/>
                      <a:r>
                        <a:rPr lang="en-US" sz="2400" i="1" kern="1200" dirty="0" smtClean="0">
                          <a:solidFill>
                            <a:srgbClr val="665B47"/>
                          </a:solidFill>
                          <a:effectLst/>
                          <a:latin typeface="+mn-lt"/>
                          <a:ea typeface="Arial MT"/>
                          <a:cs typeface="Arial MT"/>
                        </a:rPr>
                        <a:t>% Population having access to participate in parliamentary Processes</a:t>
                      </a:r>
                      <a:endParaRPr lang="en-US" sz="2400"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715" marR="0" algn="ctr" defTabSz="914400" rtl="0" eaLnBrk="1" latinLnBrk="0" hangingPunct="1">
                        <a:lnSpc>
                          <a:spcPts val="1145"/>
                        </a:lnSpc>
                        <a:spcBef>
                          <a:spcPts val="0"/>
                        </a:spcBef>
                        <a:spcAft>
                          <a:spcPts val="0"/>
                        </a:spcAft>
                      </a:pPr>
                      <a:endParaRPr lang="en-ZA" sz="2400" kern="1200" dirty="0" smtClean="0">
                        <a:solidFill>
                          <a:srgbClr val="665B47"/>
                        </a:solidFill>
                        <a:effectLst/>
                        <a:latin typeface="+mn-lt"/>
                        <a:ea typeface="Arial MT"/>
                        <a:cs typeface="Arial MT"/>
                      </a:endParaRPr>
                    </a:p>
                    <a:p>
                      <a:pPr marL="5715" marR="0" algn="ctr" defTabSz="914400" rtl="0" eaLnBrk="1" latinLnBrk="0" hangingPunct="1">
                        <a:lnSpc>
                          <a:spcPts val="1145"/>
                        </a:lnSpc>
                        <a:spcBef>
                          <a:spcPts val="0"/>
                        </a:spcBef>
                        <a:spcAft>
                          <a:spcPts val="0"/>
                        </a:spcAft>
                      </a:pPr>
                      <a:r>
                        <a:rPr lang="en-ZA" sz="2400" kern="1200" dirty="0" smtClean="0">
                          <a:solidFill>
                            <a:srgbClr val="665B47"/>
                          </a:solidFill>
                          <a:effectLst/>
                          <a:latin typeface="+mn-lt"/>
                          <a:ea typeface="Arial MT"/>
                          <a:cs typeface="Arial MT"/>
                        </a:rPr>
                        <a:t>14%</a:t>
                      </a:r>
                      <a:endParaRPr lang="en-US" sz="24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715" marR="0" algn="ctr" defTabSz="914400" rtl="0" eaLnBrk="1" latinLnBrk="0" hangingPunct="1">
                        <a:lnSpc>
                          <a:spcPts val="1145"/>
                        </a:lnSpc>
                        <a:spcBef>
                          <a:spcPts val="0"/>
                        </a:spcBef>
                        <a:spcAft>
                          <a:spcPts val="0"/>
                        </a:spcAft>
                      </a:pPr>
                      <a:endParaRPr lang="en-ZA" sz="2400" kern="1200" dirty="0" smtClean="0">
                        <a:solidFill>
                          <a:srgbClr val="665B47"/>
                        </a:solidFill>
                        <a:effectLst/>
                        <a:latin typeface="+mn-lt"/>
                        <a:ea typeface="Arial MT"/>
                        <a:cs typeface="Arial MT"/>
                      </a:endParaRPr>
                    </a:p>
                    <a:p>
                      <a:pPr marL="5715" marR="0" algn="ctr" defTabSz="914400" rtl="0" eaLnBrk="1" latinLnBrk="0" hangingPunct="1">
                        <a:lnSpc>
                          <a:spcPts val="1145"/>
                        </a:lnSpc>
                        <a:spcBef>
                          <a:spcPts val="0"/>
                        </a:spcBef>
                        <a:spcAft>
                          <a:spcPts val="0"/>
                        </a:spcAft>
                      </a:pPr>
                      <a:r>
                        <a:rPr lang="en-ZA" sz="2400" kern="1200" dirty="0" smtClean="0">
                          <a:solidFill>
                            <a:srgbClr val="665B47"/>
                          </a:solidFill>
                          <a:effectLst/>
                          <a:latin typeface="+mn-lt"/>
                          <a:ea typeface="Arial MT"/>
                          <a:cs typeface="Arial MT"/>
                        </a:rPr>
                        <a:t>13%</a:t>
                      </a:r>
                      <a:endParaRPr lang="en-US" sz="24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3874496559"/>
                  </a:ext>
                </a:extLst>
              </a:tr>
              <a:tr h="657632">
                <a:tc>
                  <a:txBody>
                    <a:bodyPr/>
                    <a:lstStyle/>
                    <a:p>
                      <a:pPr marL="0" algn="l" defTabSz="914400" rtl="0" eaLnBrk="1" latinLnBrk="0" hangingPunct="1"/>
                      <a:r>
                        <a:rPr lang="en-US" sz="2400" i="1" kern="1200" dirty="0" smtClean="0">
                          <a:solidFill>
                            <a:srgbClr val="665B47"/>
                          </a:solidFill>
                          <a:effectLst/>
                          <a:latin typeface="+mn-lt"/>
                          <a:ea typeface="Arial MT"/>
                          <a:cs typeface="Arial MT"/>
                        </a:rPr>
                        <a:t>% increase in participation in the House and Committee activities</a:t>
                      </a:r>
                      <a:endParaRPr lang="en-US" sz="2400"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715" marR="0" algn="ctr" defTabSz="914400" rtl="0" eaLnBrk="1" latinLnBrk="0" hangingPunct="1">
                        <a:lnSpc>
                          <a:spcPts val="1145"/>
                        </a:lnSpc>
                        <a:spcBef>
                          <a:spcPts val="0"/>
                        </a:spcBef>
                        <a:spcAft>
                          <a:spcPts val="0"/>
                        </a:spcAft>
                      </a:pPr>
                      <a:endParaRPr lang="en-ZA" sz="2400" kern="1200" dirty="0" smtClean="0">
                        <a:solidFill>
                          <a:srgbClr val="665B47"/>
                        </a:solidFill>
                        <a:effectLst/>
                        <a:latin typeface="+mn-lt"/>
                        <a:ea typeface="Arial MT"/>
                        <a:cs typeface="Arial MT"/>
                      </a:endParaRPr>
                    </a:p>
                    <a:p>
                      <a:pPr marL="5715" marR="0" algn="ctr" defTabSz="914400" rtl="0" eaLnBrk="1" latinLnBrk="0" hangingPunct="1">
                        <a:lnSpc>
                          <a:spcPts val="1145"/>
                        </a:lnSpc>
                        <a:spcBef>
                          <a:spcPts val="0"/>
                        </a:spcBef>
                        <a:spcAft>
                          <a:spcPts val="0"/>
                        </a:spcAft>
                      </a:pPr>
                      <a:r>
                        <a:rPr lang="en-ZA" sz="2400" kern="1200" dirty="0" smtClean="0">
                          <a:solidFill>
                            <a:srgbClr val="665B47"/>
                          </a:solidFill>
                          <a:effectLst/>
                          <a:latin typeface="+mn-lt"/>
                          <a:ea typeface="Arial MT"/>
                          <a:cs typeface="Arial MT"/>
                        </a:rPr>
                        <a:t>7,2%</a:t>
                      </a:r>
                      <a:endParaRPr lang="en-US" sz="24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715" marR="0" algn="ctr" defTabSz="914400" rtl="0" eaLnBrk="1" latinLnBrk="0" hangingPunct="1">
                        <a:lnSpc>
                          <a:spcPts val="1145"/>
                        </a:lnSpc>
                        <a:spcBef>
                          <a:spcPts val="0"/>
                        </a:spcBef>
                        <a:spcAft>
                          <a:spcPts val="0"/>
                        </a:spcAft>
                      </a:pPr>
                      <a:endParaRPr lang="en-ZA" sz="2400" kern="1200" dirty="0" smtClean="0">
                        <a:solidFill>
                          <a:srgbClr val="665B47"/>
                        </a:solidFill>
                        <a:effectLst/>
                        <a:latin typeface="+mn-lt"/>
                        <a:ea typeface="Arial MT"/>
                        <a:cs typeface="Arial MT"/>
                      </a:endParaRPr>
                    </a:p>
                    <a:p>
                      <a:pPr marL="5715" marR="0" algn="ctr" defTabSz="914400" rtl="0" eaLnBrk="1" latinLnBrk="0" hangingPunct="1">
                        <a:lnSpc>
                          <a:spcPts val="1145"/>
                        </a:lnSpc>
                        <a:spcBef>
                          <a:spcPts val="0"/>
                        </a:spcBef>
                        <a:spcAft>
                          <a:spcPts val="0"/>
                        </a:spcAft>
                      </a:pPr>
                      <a:r>
                        <a:rPr lang="en-ZA" sz="2400" kern="1200" dirty="0" smtClean="0">
                          <a:solidFill>
                            <a:srgbClr val="665B47"/>
                          </a:solidFill>
                          <a:effectLst/>
                          <a:latin typeface="+mn-lt"/>
                          <a:ea typeface="Arial MT"/>
                          <a:cs typeface="Arial MT"/>
                        </a:rPr>
                        <a:t>-2%</a:t>
                      </a:r>
                      <a:endParaRPr lang="en-US" sz="24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2128932641"/>
                  </a:ext>
                </a:extLst>
              </a:tr>
            </a:tbl>
          </a:graphicData>
        </a:graphic>
      </p:graphicFrame>
      <p:sp>
        <p:nvSpPr>
          <p:cNvPr id="22" name="Rectangle 10"/>
          <p:cNvSpPr>
            <a:spLocks noChangeArrowheads="1"/>
          </p:cNvSpPr>
          <p:nvPr/>
        </p:nvSpPr>
        <p:spPr bwMode="auto">
          <a:xfrm>
            <a:off x="844695" y="1234957"/>
            <a:ext cx="80954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t/>
            </a:r>
            <a:b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4670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a:t>
            </a:r>
            <a:r>
              <a:rPr lang="en-ZA" sz="3200" b="1" dirty="0" smtClean="0">
                <a:latin typeface="+mn-lt"/>
                <a:cs typeface="Arial" panose="020B0604020202020204" pitchFamily="34" charset="0"/>
              </a:rPr>
              <a:t>3: Core Business</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22</a:t>
            </a:fld>
            <a:endParaRPr lang="en-US"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92010574"/>
              </p:ext>
            </p:extLst>
          </p:nvPr>
        </p:nvGraphicFramePr>
        <p:xfrm>
          <a:off x="274320" y="1136470"/>
          <a:ext cx="9196257" cy="3678841"/>
        </p:xfrm>
        <a:graphic>
          <a:graphicData uri="http://schemas.openxmlformats.org/drawingml/2006/table">
            <a:tbl>
              <a:tblPr firstRow="1" firstCol="1" lastRow="1" lastCol="1" bandRow="1" bandCol="1"/>
              <a:tblGrid>
                <a:gridCol w="1569900">
                  <a:extLst>
                    <a:ext uri="{9D8B030D-6E8A-4147-A177-3AD203B41FA5}">
                      <a16:colId xmlns:a16="http://schemas.microsoft.com/office/drawing/2014/main" val="1141784171"/>
                    </a:ext>
                  </a:extLst>
                </a:gridCol>
                <a:gridCol w="1226526">
                  <a:extLst>
                    <a:ext uri="{9D8B030D-6E8A-4147-A177-3AD203B41FA5}">
                      <a16:colId xmlns:a16="http://schemas.microsoft.com/office/drawing/2014/main" val="1079567108"/>
                    </a:ext>
                  </a:extLst>
                </a:gridCol>
                <a:gridCol w="1096305">
                  <a:extLst>
                    <a:ext uri="{9D8B030D-6E8A-4147-A177-3AD203B41FA5}">
                      <a16:colId xmlns:a16="http://schemas.microsoft.com/office/drawing/2014/main" val="3418086573"/>
                    </a:ext>
                  </a:extLst>
                </a:gridCol>
                <a:gridCol w="1201783">
                  <a:extLst>
                    <a:ext uri="{9D8B030D-6E8A-4147-A177-3AD203B41FA5}">
                      <a16:colId xmlns:a16="http://schemas.microsoft.com/office/drawing/2014/main" val="4246596492"/>
                    </a:ext>
                  </a:extLst>
                </a:gridCol>
                <a:gridCol w="862149">
                  <a:extLst>
                    <a:ext uri="{9D8B030D-6E8A-4147-A177-3AD203B41FA5}">
                      <a16:colId xmlns:a16="http://schemas.microsoft.com/office/drawing/2014/main" val="567411046"/>
                    </a:ext>
                  </a:extLst>
                </a:gridCol>
                <a:gridCol w="1058091">
                  <a:extLst>
                    <a:ext uri="{9D8B030D-6E8A-4147-A177-3AD203B41FA5}">
                      <a16:colId xmlns:a16="http://schemas.microsoft.com/office/drawing/2014/main" val="1530495095"/>
                    </a:ext>
                  </a:extLst>
                </a:gridCol>
                <a:gridCol w="2181503">
                  <a:extLst>
                    <a:ext uri="{9D8B030D-6E8A-4147-A177-3AD203B41FA5}">
                      <a16:colId xmlns:a16="http://schemas.microsoft.com/office/drawing/2014/main" val="2630928115"/>
                    </a:ext>
                  </a:extLst>
                </a:gridCol>
              </a:tblGrid>
              <a:tr h="868530">
                <a:tc>
                  <a:txBody>
                    <a:bodyPr/>
                    <a:lstStyle/>
                    <a:p>
                      <a:pPr marL="66675" marR="264795">
                        <a:lnSpc>
                          <a:spcPct val="150000"/>
                        </a:lnSpc>
                        <a:spcBef>
                          <a:spcPts val="0"/>
                        </a:spcBef>
                        <a:spcAft>
                          <a:spcPts val="0"/>
                        </a:spcAft>
                      </a:pPr>
                      <a:r>
                        <a:rPr lang="en-US" sz="1400" b="1" dirty="0">
                          <a:solidFill>
                            <a:srgbClr val="FFFFFF"/>
                          </a:solidFill>
                          <a:effectLst/>
                          <a:latin typeface="+mn-lt"/>
                          <a:ea typeface="Arial MT"/>
                          <a:cs typeface="Arial MT"/>
                        </a:rPr>
                        <a:t>Parliamentary</a:t>
                      </a:r>
                      <a:r>
                        <a:rPr lang="en-US" sz="1400" b="1" spc="-29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Service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93980"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3980" marR="0">
                        <a:lnSpc>
                          <a:spcPts val="1240"/>
                        </a:lnSpc>
                        <a:spcBef>
                          <a:spcPts val="0"/>
                        </a:spcBef>
                        <a:spcAft>
                          <a:spcPts val="0"/>
                        </a:spcAft>
                      </a:pPr>
                      <a:r>
                        <a:rPr lang="en-US" sz="1400" b="1" dirty="0" smtClean="0">
                          <a:solidFill>
                            <a:srgbClr val="FFFFFF"/>
                          </a:solidFill>
                          <a:effectLst/>
                          <a:latin typeface="+mn-lt"/>
                          <a:ea typeface="Arial MT"/>
                          <a:cs typeface="Arial MT"/>
                        </a:rPr>
                        <a:t>Indicator</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850" marR="207010">
                        <a:lnSpc>
                          <a:spcPct val="150000"/>
                        </a:lnSpc>
                        <a:spcBef>
                          <a:spcPts val="0"/>
                        </a:spcBef>
                        <a:spcAft>
                          <a:spcPts val="0"/>
                        </a:spcAft>
                      </a:pPr>
                      <a:r>
                        <a:rPr lang="en-US" sz="1400" b="1" spc="-5" dirty="0" smtClean="0">
                          <a:solidFill>
                            <a:srgbClr val="FFFFFF"/>
                          </a:solidFill>
                          <a:effectLst/>
                          <a:latin typeface="+mn-lt"/>
                          <a:ea typeface="Arial MT"/>
                          <a:cs typeface="Arial MT"/>
                        </a:rPr>
                        <a:t>Annual </a:t>
                      </a:r>
                      <a:r>
                        <a:rPr lang="en-US" sz="1400" b="1" spc="-29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Target 2020/21</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675" marR="101600">
                        <a:lnSpc>
                          <a:spcPct val="150000"/>
                        </a:lnSpc>
                        <a:spcBef>
                          <a:spcPts val="0"/>
                        </a:spcBef>
                        <a:spcAft>
                          <a:spcPts val="0"/>
                        </a:spcAft>
                      </a:pPr>
                      <a:r>
                        <a:rPr lang="en-US" sz="1400" b="1" dirty="0" smtClean="0">
                          <a:solidFill>
                            <a:srgbClr val="FFFFFF"/>
                          </a:solidFill>
                          <a:effectLst/>
                          <a:latin typeface="+mn-lt"/>
                          <a:ea typeface="Arial MT"/>
                          <a:cs typeface="Arial MT"/>
                        </a:rPr>
                        <a:t>Actual performance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69215" marR="0">
                        <a:lnSpc>
                          <a:spcPts val="1240"/>
                        </a:lnSpc>
                        <a:spcBef>
                          <a:spcPts val="0"/>
                        </a:spcBef>
                        <a:spcAft>
                          <a:spcPts val="0"/>
                        </a:spcAft>
                      </a:pPr>
                      <a:r>
                        <a:rPr lang="en-US" sz="1400" b="1" dirty="0" smtClean="0">
                          <a:solidFill>
                            <a:srgbClr val="FFFFFF"/>
                          </a:solidFill>
                          <a:effectLst/>
                          <a:latin typeface="+mn-lt"/>
                          <a:ea typeface="Arial MT"/>
                          <a:cs typeface="Arial MT"/>
                        </a:rPr>
                        <a:t>Variance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gn="l" defTabSz="914400" rtl="0" eaLnBrk="1" latinLnBrk="0" hangingPunct="1">
                        <a:lnSpc>
                          <a:spcPts val="1240"/>
                        </a:lnSpc>
                        <a:spcBef>
                          <a:spcPts val="0"/>
                        </a:spcBef>
                        <a:spcAft>
                          <a:spcPts val="0"/>
                        </a:spcAft>
                      </a:pPr>
                      <a:endParaRPr lang="en-ZA" sz="1400" b="1" kern="1200" dirty="0" smtClean="0">
                        <a:solidFill>
                          <a:srgbClr val="FFFFFF"/>
                        </a:solidFill>
                        <a:effectLst/>
                        <a:latin typeface="+mn-lt"/>
                        <a:ea typeface="Arial MT"/>
                        <a:cs typeface="Arial MT"/>
                      </a:endParaRPr>
                    </a:p>
                    <a:p>
                      <a:pPr marL="69215" marR="0" algn="l" defTabSz="914400" rtl="0" eaLnBrk="1" latinLnBrk="0" hangingPunct="1">
                        <a:lnSpc>
                          <a:spcPts val="1240"/>
                        </a:lnSpc>
                        <a:spcBef>
                          <a:spcPts val="0"/>
                        </a:spcBef>
                        <a:spcAft>
                          <a:spcPts val="0"/>
                        </a:spcAft>
                      </a:pPr>
                      <a:r>
                        <a:rPr lang="en-ZA" sz="1400" b="1" kern="1200" dirty="0" smtClean="0">
                          <a:solidFill>
                            <a:srgbClr val="FFFFFF"/>
                          </a:solidFill>
                          <a:effectLst/>
                          <a:latin typeface="+mn-lt"/>
                          <a:ea typeface="Arial MT"/>
                          <a:cs typeface="Arial MT"/>
                        </a:rPr>
                        <a:t>Status</a:t>
                      </a:r>
                      <a:endParaRPr lang="en-US" sz="1400" b="1" kern="1200" dirty="0">
                        <a:solidFill>
                          <a:srgbClr val="FFFFFF"/>
                        </a:solidFill>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040" marR="431165">
                        <a:lnSpc>
                          <a:spcPct val="150000"/>
                        </a:lnSpc>
                        <a:spcBef>
                          <a:spcPts val="0"/>
                        </a:spcBef>
                        <a:spcAft>
                          <a:spcPts val="0"/>
                        </a:spcAft>
                      </a:pPr>
                      <a:r>
                        <a:rPr lang="en-US" sz="1400" b="1" dirty="0">
                          <a:solidFill>
                            <a:srgbClr val="FFFFFF"/>
                          </a:solidFill>
                          <a:effectLst/>
                          <a:latin typeface="+mn-lt"/>
                          <a:ea typeface="Arial MT"/>
                          <a:cs typeface="Arial MT"/>
                        </a:rPr>
                        <a:t>Reasons for</a:t>
                      </a:r>
                      <a:r>
                        <a:rPr lang="en-US" sz="1400" b="1" spc="-300"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variance</a:t>
                      </a:r>
                      <a:r>
                        <a:rPr lang="en-US" sz="1400" b="1" spc="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&amp; mitigation</a:t>
                      </a:r>
                      <a:r>
                        <a:rPr lang="en-US" sz="1400" b="1" spc="-2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factors</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extLst>
                  <a:ext uri="{0D108BD9-81ED-4DB2-BD59-A6C34878D82A}">
                    <a16:rowId xmlns:a16="http://schemas.microsoft.com/office/drawing/2014/main" val="466675171"/>
                  </a:ext>
                </a:extLst>
              </a:tr>
              <a:tr h="999472">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Joint Parliamentary Programming</a:t>
                      </a:r>
                      <a:endParaRPr lang="en-US" sz="1400" dirty="0">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US" sz="1400" dirty="0" smtClean="0">
                          <a:effectLst/>
                          <a:latin typeface="+mn-lt"/>
                          <a:ea typeface="Arial MT"/>
                          <a:cs typeface="Arial MT"/>
                        </a:rPr>
                        <a:t>Number of annual parliamentary</a:t>
                      </a:r>
                      <a:r>
                        <a:rPr lang="en-US" sz="1400" baseline="0" dirty="0" smtClean="0">
                          <a:effectLst/>
                          <a:latin typeface="+mn-lt"/>
                          <a:ea typeface="Arial MT"/>
                          <a:cs typeface="Arial MT"/>
                        </a:rPr>
                        <a:t> frameworks adopted</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ZA" sz="1400" dirty="0" smtClean="0">
                          <a:effectLst/>
                          <a:latin typeface="+mn-lt"/>
                          <a:ea typeface="Arial MT"/>
                          <a:cs typeface="Arial MT"/>
                        </a:rPr>
                        <a:t>1</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ZA" sz="1400" dirty="0" smtClean="0">
                          <a:effectLst/>
                          <a:latin typeface="+mn-lt"/>
                          <a:ea typeface="Arial MT"/>
                          <a:cs typeface="Arial MT"/>
                        </a:rPr>
                        <a:t>1</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US" sz="1400" dirty="0" smtClean="0">
                          <a:effectLst/>
                          <a:latin typeface="+mn-lt"/>
                          <a:ea typeface="Arial MT"/>
                          <a:cs typeface="Arial MT"/>
                        </a:rPr>
                        <a:t>0</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4256820046"/>
                  </a:ext>
                </a:extLst>
              </a:tr>
              <a:tr h="798481">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National Assembly</a:t>
                      </a:r>
                      <a:endParaRPr lang="en-US" sz="1400" b="1" kern="1200" dirty="0">
                        <a:solidFill>
                          <a:srgbClr val="FFFFFF"/>
                        </a:solidFill>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ZA" sz="1400" dirty="0" smtClean="0">
                          <a:effectLst/>
                          <a:latin typeface="+mn-lt"/>
                          <a:ea typeface="Arial MT"/>
                          <a:cs typeface="Arial MT"/>
                        </a:rPr>
                        <a:t>Number</a:t>
                      </a:r>
                      <a:r>
                        <a:rPr lang="en-ZA" sz="1400" baseline="0" dirty="0" smtClean="0">
                          <a:effectLst/>
                          <a:latin typeface="+mn-lt"/>
                          <a:ea typeface="Arial MT"/>
                          <a:cs typeface="Arial MT"/>
                        </a:rPr>
                        <a:t> of NA programmes adopted</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ZA" sz="1400" dirty="0" smtClean="0">
                          <a:effectLst/>
                          <a:latin typeface="+mn-lt"/>
                          <a:ea typeface="Arial MT"/>
                          <a:cs typeface="Arial MT"/>
                        </a:rPr>
                        <a:t>4</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ZA" sz="1400" dirty="0" smtClean="0">
                          <a:effectLst/>
                          <a:latin typeface="+mn-lt"/>
                          <a:ea typeface="Arial MT"/>
                          <a:cs typeface="Arial MT"/>
                        </a:rPr>
                        <a:t>4</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ZA" sz="1400" dirty="0" smtClean="0">
                          <a:effectLst/>
                          <a:latin typeface="+mn-lt"/>
                          <a:ea typeface="Arial MT"/>
                          <a:cs typeface="Arial MT"/>
                        </a:rPr>
                        <a:t>0</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1357524356"/>
                  </a:ext>
                </a:extLst>
              </a:tr>
              <a:tr h="798481">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Programming</a:t>
                      </a:r>
                      <a:endParaRPr lang="en-US" sz="1400" b="1" kern="1200" dirty="0">
                        <a:solidFill>
                          <a:srgbClr val="FFFFFF"/>
                        </a:solidFill>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ZA" sz="1400" dirty="0" smtClean="0">
                          <a:effectLst/>
                          <a:latin typeface="+mn-lt"/>
                          <a:ea typeface="Arial MT"/>
                          <a:cs typeface="Arial MT"/>
                        </a:rPr>
                        <a:t>Number</a:t>
                      </a:r>
                      <a:r>
                        <a:rPr lang="en-ZA" sz="1400" baseline="0" dirty="0" smtClean="0">
                          <a:effectLst/>
                          <a:latin typeface="+mn-lt"/>
                          <a:ea typeface="Arial MT"/>
                          <a:cs typeface="Arial MT"/>
                        </a:rPr>
                        <a:t> of NCOP programmes adopted</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ZA" sz="1400" dirty="0" smtClean="0">
                          <a:effectLst/>
                          <a:latin typeface="+mn-lt"/>
                          <a:ea typeface="Arial MT"/>
                          <a:cs typeface="Arial MT"/>
                        </a:rPr>
                        <a:t>4</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ZA" sz="1400" dirty="0" smtClean="0">
                          <a:effectLst/>
                          <a:latin typeface="+mn-lt"/>
                          <a:ea typeface="Arial MT"/>
                          <a:cs typeface="Arial MT"/>
                        </a:rPr>
                        <a:t>4</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ZA" sz="1400" dirty="0" smtClean="0">
                          <a:effectLst/>
                          <a:latin typeface="+mn-lt"/>
                          <a:ea typeface="Arial MT"/>
                          <a:cs typeface="Arial MT"/>
                        </a:rPr>
                        <a:t>0</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1442557436"/>
                  </a:ext>
                </a:extLst>
              </a:tr>
            </a:tbl>
          </a:graphicData>
        </a:graphic>
      </p:graphicFrame>
      <p:sp>
        <p:nvSpPr>
          <p:cNvPr id="13" name="TextBox 12"/>
          <p:cNvSpPr txBox="1"/>
          <p:nvPr/>
        </p:nvSpPr>
        <p:spPr>
          <a:xfrm>
            <a:off x="274320" y="4908320"/>
            <a:ext cx="9183193" cy="1754326"/>
          </a:xfrm>
          <a:prstGeom prst="rect">
            <a:avLst/>
          </a:prstGeom>
          <a:noFill/>
        </p:spPr>
        <p:txBody>
          <a:bodyPr wrap="square" rtlCol="0">
            <a:spAutoFit/>
          </a:bodyPr>
          <a:lstStyle/>
          <a:p>
            <a:r>
              <a:rPr lang="en-ZA" b="1" dirty="0" smtClean="0"/>
              <a:t>PERFORMANCE TREND</a:t>
            </a:r>
          </a:p>
          <a:p>
            <a:r>
              <a:rPr lang="en-US" dirty="0"/>
              <a:t>The programming framework was implemented over time, with a strategic shift between dedicated constituency, committee and plenary weeks. The new framework started to schedule joint committee and joint inter-sectoral work. In addition, the Parliamentary Service prepared a draft Oversight Plan, based on the inputs of Officer Bearers and key stakeholders, to direct the oversight work of Parliament.</a:t>
            </a:r>
          </a:p>
        </p:txBody>
      </p:sp>
      <p:sp>
        <p:nvSpPr>
          <p:cNvPr id="7" name="Rounded Rectangle 6"/>
          <p:cNvSpPr/>
          <p:nvPr/>
        </p:nvSpPr>
        <p:spPr>
          <a:xfrm>
            <a:off x="6407338" y="2258543"/>
            <a:ext cx="574099" cy="436659"/>
          </a:xfrm>
          <a:prstGeom prst="roundRect">
            <a:avLst/>
          </a:prstGeom>
          <a:solidFill>
            <a:srgbClr val="00B050"/>
          </a:solidFill>
          <a:ln>
            <a:solidFill>
              <a:srgbClr val="00B05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6409610" y="3284406"/>
            <a:ext cx="574099" cy="436659"/>
          </a:xfrm>
          <a:prstGeom prst="roundRect">
            <a:avLst/>
          </a:prstGeom>
          <a:solidFill>
            <a:srgbClr val="00B050"/>
          </a:solidFill>
          <a:ln>
            <a:solidFill>
              <a:srgbClr val="00B05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p:nvSpPr>
        <p:spPr>
          <a:xfrm>
            <a:off x="6411882" y="4105552"/>
            <a:ext cx="574099" cy="436659"/>
          </a:xfrm>
          <a:prstGeom prst="roundRect">
            <a:avLst/>
          </a:prstGeom>
          <a:solidFill>
            <a:srgbClr val="00B050"/>
          </a:solidFill>
          <a:ln>
            <a:solidFill>
              <a:srgbClr val="00B05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1912776655"/>
              </p:ext>
            </p:extLst>
          </p:nvPr>
        </p:nvGraphicFramePr>
        <p:xfrm>
          <a:off x="272955" y="3179928"/>
          <a:ext cx="9294126" cy="736164"/>
        </p:xfrm>
        <a:graphic>
          <a:graphicData uri="http://schemas.openxmlformats.org/drawingml/2006/table">
            <a:tbl>
              <a:tblPr/>
              <a:tblGrid>
                <a:gridCol w="9294126">
                  <a:extLst>
                    <a:ext uri="{9D8B030D-6E8A-4147-A177-3AD203B41FA5}">
                      <a16:colId xmlns:a16="http://schemas.microsoft.com/office/drawing/2014/main" val="4101568206"/>
                    </a:ext>
                  </a:extLst>
                </a:gridCol>
              </a:tblGrid>
              <a:tr h="736164">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4115045093"/>
                  </a:ext>
                </a:extLst>
              </a:tr>
            </a:tbl>
          </a:graphicData>
        </a:graphic>
      </p:graphicFrame>
    </p:spTree>
    <p:extLst>
      <p:ext uri="{BB962C8B-B14F-4D97-AF65-F5344CB8AC3E}">
        <p14:creationId xmlns:p14="http://schemas.microsoft.com/office/powerpoint/2010/main" val="2106529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a:t>
            </a:r>
            <a:r>
              <a:rPr lang="en-ZA" sz="3200" b="1" dirty="0" smtClean="0">
                <a:latin typeface="+mn-lt"/>
                <a:cs typeface="Arial" panose="020B0604020202020204" pitchFamily="34" charset="0"/>
              </a:rPr>
              <a:t>3: Core Business</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23</a:t>
            </a:fld>
            <a:endParaRPr lang="en-US"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09626239"/>
              </p:ext>
            </p:extLst>
          </p:nvPr>
        </p:nvGraphicFramePr>
        <p:xfrm>
          <a:off x="274320" y="1136470"/>
          <a:ext cx="9196257" cy="2439243"/>
        </p:xfrm>
        <a:graphic>
          <a:graphicData uri="http://schemas.openxmlformats.org/drawingml/2006/table">
            <a:tbl>
              <a:tblPr firstRow="1" firstCol="1" lastRow="1" lastCol="1" bandRow="1" bandCol="1"/>
              <a:tblGrid>
                <a:gridCol w="1569900">
                  <a:extLst>
                    <a:ext uri="{9D8B030D-6E8A-4147-A177-3AD203B41FA5}">
                      <a16:colId xmlns:a16="http://schemas.microsoft.com/office/drawing/2014/main" val="1141784171"/>
                    </a:ext>
                  </a:extLst>
                </a:gridCol>
                <a:gridCol w="1226526">
                  <a:extLst>
                    <a:ext uri="{9D8B030D-6E8A-4147-A177-3AD203B41FA5}">
                      <a16:colId xmlns:a16="http://schemas.microsoft.com/office/drawing/2014/main" val="1079567108"/>
                    </a:ext>
                  </a:extLst>
                </a:gridCol>
                <a:gridCol w="1096305">
                  <a:extLst>
                    <a:ext uri="{9D8B030D-6E8A-4147-A177-3AD203B41FA5}">
                      <a16:colId xmlns:a16="http://schemas.microsoft.com/office/drawing/2014/main" val="3418086573"/>
                    </a:ext>
                  </a:extLst>
                </a:gridCol>
                <a:gridCol w="1201783">
                  <a:extLst>
                    <a:ext uri="{9D8B030D-6E8A-4147-A177-3AD203B41FA5}">
                      <a16:colId xmlns:a16="http://schemas.microsoft.com/office/drawing/2014/main" val="4246596492"/>
                    </a:ext>
                  </a:extLst>
                </a:gridCol>
                <a:gridCol w="862149">
                  <a:extLst>
                    <a:ext uri="{9D8B030D-6E8A-4147-A177-3AD203B41FA5}">
                      <a16:colId xmlns:a16="http://schemas.microsoft.com/office/drawing/2014/main" val="567411046"/>
                    </a:ext>
                  </a:extLst>
                </a:gridCol>
                <a:gridCol w="1058091">
                  <a:extLst>
                    <a:ext uri="{9D8B030D-6E8A-4147-A177-3AD203B41FA5}">
                      <a16:colId xmlns:a16="http://schemas.microsoft.com/office/drawing/2014/main" val="1530495095"/>
                    </a:ext>
                  </a:extLst>
                </a:gridCol>
                <a:gridCol w="2181503">
                  <a:extLst>
                    <a:ext uri="{9D8B030D-6E8A-4147-A177-3AD203B41FA5}">
                      <a16:colId xmlns:a16="http://schemas.microsoft.com/office/drawing/2014/main" val="2630928115"/>
                    </a:ext>
                  </a:extLst>
                </a:gridCol>
              </a:tblGrid>
              <a:tr h="868530">
                <a:tc>
                  <a:txBody>
                    <a:bodyPr/>
                    <a:lstStyle/>
                    <a:p>
                      <a:pPr marL="66675" marR="264795">
                        <a:lnSpc>
                          <a:spcPct val="150000"/>
                        </a:lnSpc>
                        <a:spcBef>
                          <a:spcPts val="0"/>
                        </a:spcBef>
                        <a:spcAft>
                          <a:spcPts val="0"/>
                        </a:spcAft>
                      </a:pPr>
                      <a:r>
                        <a:rPr lang="en-US" sz="1400" b="1" dirty="0">
                          <a:solidFill>
                            <a:srgbClr val="FFFFFF"/>
                          </a:solidFill>
                          <a:effectLst/>
                          <a:latin typeface="+mn-lt"/>
                          <a:ea typeface="Arial MT"/>
                          <a:cs typeface="Arial MT"/>
                        </a:rPr>
                        <a:t>Parliamentary</a:t>
                      </a:r>
                      <a:r>
                        <a:rPr lang="en-US" sz="1400" b="1" spc="-29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Service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93980"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3980" marR="0">
                        <a:lnSpc>
                          <a:spcPts val="1240"/>
                        </a:lnSpc>
                        <a:spcBef>
                          <a:spcPts val="0"/>
                        </a:spcBef>
                        <a:spcAft>
                          <a:spcPts val="0"/>
                        </a:spcAft>
                      </a:pPr>
                      <a:r>
                        <a:rPr lang="en-US" sz="1400" b="1" dirty="0" smtClean="0">
                          <a:solidFill>
                            <a:srgbClr val="FFFFFF"/>
                          </a:solidFill>
                          <a:effectLst/>
                          <a:latin typeface="+mn-lt"/>
                          <a:ea typeface="Arial MT"/>
                          <a:cs typeface="Arial MT"/>
                        </a:rPr>
                        <a:t>Indicator</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850" marR="207010">
                        <a:lnSpc>
                          <a:spcPct val="150000"/>
                        </a:lnSpc>
                        <a:spcBef>
                          <a:spcPts val="0"/>
                        </a:spcBef>
                        <a:spcAft>
                          <a:spcPts val="0"/>
                        </a:spcAft>
                      </a:pPr>
                      <a:r>
                        <a:rPr lang="en-US" sz="1400" b="1" spc="-5" dirty="0" smtClean="0">
                          <a:solidFill>
                            <a:srgbClr val="FFFFFF"/>
                          </a:solidFill>
                          <a:effectLst/>
                          <a:latin typeface="+mn-lt"/>
                          <a:ea typeface="Arial MT"/>
                          <a:cs typeface="Arial MT"/>
                        </a:rPr>
                        <a:t>Annual </a:t>
                      </a:r>
                      <a:r>
                        <a:rPr lang="en-US" sz="1400" b="1" spc="-29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Target 2020/21</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675" marR="101600">
                        <a:lnSpc>
                          <a:spcPct val="150000"/>
                        </a:lnSpc>
                        <a:spcBef>
                          <a:spcPts val="0"/>
                        </a:spcBef>
                        <a:spcAft>
                          <a:spcPts val="0"/>
                        </a:spcAft>
                      </a:pPr>
                      <a:r>
                        <a:rPr lang="en-US" sz="1400" b="1" dirty="0" smtClean="0">
                          <a:solidFill>
                            <a:srgbClr val="FFFFFF"/>
                          </a:solidFill>
                          <a:effectLst/>
                          <a:latin typeface="+mn-lt"/>
                          <a:ea typeface="Arial MT"/>
                          <a:cs typeface="Arial MT"/>
                        </a:rPr>
                        <a:t>Actual performance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69215" marR="0">
                        <a:lnSpc>
                          <a:spcPts val="1240"/>
                        </a:lnSpc>
                        <a:spcBef>
                          <a:spcPts val="0"/>
                        </a:spcBef>
                        <a:spcAft>
                          <a:spcPts val="0"/>
                        </a:spcAft>
                      </a:pPr>
                      <a:r>
                        <a:rPr lang="en-US" sz="1400" b="1" dirty="0" smtClean="0">
                          <a:solidFill>
                            <a:srgbClr val="FFFFFF"/>
                          </a:solidFill>
                          <a:effectLst/>
                          <a:latin typeface="+mn-lt"/>
                          <a:ea typeface="Arial MT"/>
                          <a:cs typeface="Arial MT"/>
                        </a:rPr>
                        <a:t>Variance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gn="l" defTabSz="914400" rtl="0" eaLnBrk="1" latinLnBrk="0" hangingPunct="1">
                        <a:lnSpc>
                          <a:spcPts val="1240"/>
                        </a:lnSpc>
                        <a:spcBef>
                          <a:spcPts val="0"/>
                        </a:spcBef>
                        <a:spcAft>
                          <a:spcPts val="0"/>
                        </a:spcAft>
                      </a:pPr>
                      <a:endParaRPr lang="en-ZA" sz="1400" b="1" kern="1200" dirty="0" smtClean="0">
                        <a:solidFill>
                          <a:srgbClr val="FFFFFF"/>
                        </a:solidFill>
                        <a:effectLst/>
                        <a:latin typeface="+mn-lt"/>
                        <a:ea typeface="Arial MT"/>
                        <a:cs typeface="Arial MT"/>
                      </a:endParaRPr>
                    </a:p>
                    <a:p>
                      <a:pPr marL="69215" marR="0" algn="l" defTabSz="914400" rtl="0" eaLnBrk="1" latinLnBrk="0" hangingPunct="1">
                        <a:lnSpc>
                          <a:spcPts val="1240"/>
                        </a:lnSpc>
                        <a:spcBef>
                          <a:spcPts val="0"/>
                        </a:spcBef>
                        <a:spcAft>
                          <a:spcPts val="0"/>
                        </a:spcAft>
                      </a:pPr>
                      <a:r>
                        <a:rPr lang="en-ZA" sz="1400" b="1" kern="1200" dirty="0" smtClean="0">
                          <a:solidFill>
                            <a:srgbClr val="FFFFFF"/>
                          </a:solidFill>
                          <a:effectLst/>
                          <a:latin typeface="+mn-lt"/>
                          <a:ea typeface="Arial MT"/>
                          <a:cs typeface="Arial MT"/>
                        </a:rPr>
                        <a:t>Status</a:t>
                      </a:r>
                      <a:endParaRPr lang="en-US" sz="1400" b="1" kern="1200" dirty="0">
                        <a:solidFill>
                          <a:srgbClr val="FFFFFF"/>
                        </a:solidFill>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040" marR="431165">
                        <a:lnSpc>
                          <a:spcPct val="150000"/>
                        </a:lnSpc>
                        <a:spcBef>
                          <a:spcPts val="0"/>
                        </a:spcBef>
                        <a:spcAft>
                          <a:spcPts val="0"/>
                        </a:spcAft>
                      </a:pPr>
                      <a:r>
                        <a:rPr lang="en-US" sz="1400" b="1" dirty="0">
                          <a:solidFill>
                            <a:srgbClr val="FFFFFF"/>
                          </a:solidFill>
                          <a:effectLst/>
                          <a:latin typeface="+mn-lt"/>
                          <a:ea typeface="Arial MT"/>
                          <a:cs typeface="Arial MT"/>
                        </a:rPr>
                        <a:t>Reasons for</a:t>
                      </a:r>
                      <a:r>
                        <a:rPr lang="en-US" sz="1400" b="1" spc="-300"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variance</a:t>
                      </a:r>
                      <a:r>
                        <a:rPr lang="en-US" sz="1400" b="1" spc="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&amp; mitigation</a:t>
                      </a:r>
                      <a:r>
                        <a:rPr lang="en-US" sz="1400" b="1" spc="-2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factors</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extLst>
                  <a:ext uri="{0D108BD9-81ED-4DB2-BD59-A6C34878D82A}">
                    <a16:rowId xmlns:a16="http://schemas.microsoft.com/office/drawing/2014/main" val="466675171"/>
                  </a:ext>
                </a:extLst>
              </a:tr>
              <a:tr h="1479123">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Advisory, research and information services </a:t>
                      </a:r>
                      <a:endParaRPr lang="en-US" sz="1400" dirty="0">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US" sz="1400" dirty="0" smtClean="0">
                          <a:effectLst/>
                          <a:latin typeface="+mn-lt"/>
                          <a:ea typeface="Arial MT"/>
                          <a:cs typeface="Arial MT"/>
                        </a:rPr>
                        <a:t>% of information available as per Service Charter levels</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ZA" sz="1400" dirty="0" smtClean="0">
                          <a:effectLst/>
                          <a:latin typeface="+mn-lt"/>
                          <a:ea typeface="Arial MT"/>
                          <a:cs typeface="Arial MT"/>
                        </a:rPr>
                        <a:t>93%</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ZA" sz="1400" dirty="0" smtClean="0">
                          <a:effectLst/>
                          <a:latin typeface="+mn-lt"/>
                          <a:ea typeface="Arial MT"/>
                          <a:cs typeface="Arial MT"/>
                        </a:rPr>
                        <a:t>87,19%</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US" sz="1400" dirty="0" smtClean="0">
                          <a:effectLst/>
                          <a:latin typeface="+mn-lt"/>
                          <a:ea typeface="Arial MT"/>
                          <a:cs typeface="Arial MT"/>
                        </a:rPr>
                        <a:t>-5,81%</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0" algn="l" defTabSz="914400" rtl="0" eaLnBrk="1" latinLnBrk="0" hangingPunct="1"/>
                      <a:r>
                        <a:rPr lang="en-GB" sz="1400" kern="1200" dirty="0" smtClean="0">
                          <a:solidFill>
                            <a:schemeClr val="tx1"/>
                          </a:solidFill>
                          <a:effectLst/>
                          <a:latin typeface="+mn-lt"/>
                          <a:ea typeface="Arial MT"/>
                          <a:cs typeface="Arial MT"/>
                        </a:rPr>
                        <a:t>Overall, 7 of the 13 sub-indicators met their target, with 6 missing target. Some services were impacted by Covid-19 lockdown conditions. 	</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4256820046"/>
                  </a:ext>
                </a:extLst>
              </a:tr>
            </a:tbl>
          </a:graphicData>
        </a:graphic>
      </p:graphicFrame>
      <p:sp>
        <p:nvSpPr>
          <p:cNvPr id="13" name="TextBox 12"/>
          <p:cNvSpPr txBox="1"/>
          <p:nvPr/>
        </p:nvSpPr>
        <p:spPr>
          <a:xfrm>
            <a:off x="274320" y="4312496"/>
            <a:ext cx="9183193" cy="2308324"/>
          </a:xfrm>
          <a:prstGeom prst="rect">
            <a:avLst/>
          </a:prstGeom>
          <a:noFill/>
        </p:spPr>
        <p:txBody>
          <a:bodyPr wrap="square" rtlCol="0">
            <a:spAutoFit/>
          </a:bodyPr>
          <a:lstStyle/>
          <a:p>
            <a:r>
              <a:rPr lang="en-ZA" sz="2400" b="1" dirty="0" smtClean="0"/>
              <a:t>PERFORMANCE TREND</a:t>
            </a:r>
          </a:p>
          <a:p>
            <a:r>
              <a:rPr lang="en-US" sz="2400" dirty="0"/>
              <a:t>Due to the COVID 19 lockdown conditions during the 2020/21 reporting period, several challenges contributed to decreased performance including: limited access to the precinct during hard lockdown, inadequate tools of trade for those working from home; and the limitation of the available technology. </a:t>
            </a:r>
          </a:p>
        </p:txBody>
      </p:sp>
      <p:sp>
        <p:nvSpPr>
          <p:cNvPr id="11" name="Rounded Rectangle 10"/>
          <p:cNvSpPr/>
          <p:nvPr/>
        </p:nvSpPr>
        <p:spPr>
          <a:xfrm>
            <a:off x="6388303" y="2324078"/>
            <a:ext cx="638293" cy="434430"/>
          </a:xfrm>
          <a:prstGeom prst="roundRect">
            <a:avLst/>
          </a:prstGeom>
          <a:solidFill>
            <a:srgbClr val="FF0000"/>
          </a:soli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11484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a:t>
            </a:r>
            <a:r>
              <a:rPr lang="en-ZA" sz="3200" b="1" dirty="0" smtClean="0">
                <a:latin typeface="+mn-lt"/>
                <a:cs typeface="Arial" panose="020B0604020202020204" pitchFamily="34" charset="0"/>
              </a:rPr>
              <a:t>3: Core Business Service Charter</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24</a:t>
            </a:fld>
            <a:endParaRPr lang="en-US" b="1" dirty="0">
              <a:solidFill>
                <a:schemeClr val="tx1"/>
              </a:solidFill>
            </a:endParaRPr>
          </a:p>
        </p:txBody>
      </p:sp>
      <p:sp>
        <p:nvSpPr>
          <p:cNvPr id="3" name="Rectangle 2"/>
          <p:cNvSpPr/>
          <p:nvPr/>
        </p:nvSpPr>
        <p:spPr>
          <a:xfrm>
            <a:off x="95149" y="1207337"/>
            <a:ext cx="9785818" cy="400110"/>
          </a:xfrm>
          <a:prstGeom prst="rect">
            <a:avLst/>
          </a:prstGeom>
        </p:spPr>
        <p:txBody>
          <a:bodyPr wrap="square">
            <a:spAutoFit/>
          </a:bodyPr>
          <a:lstStyle/>
          <a:p>
            <a:pPr algn="ctr"/>
            <a:r>
              <a:rPr lang="en-US" sz="2000" b="1" dirty="0">
                <a:ea typeface="Arial MT"/>
                <a:cs typeface="Arial MT"/>
              </a:rPr>
              <a:t>The following figure shows performance per sub-</a:t>
            </a:r>
            <a:r>
              <a:rPr lang="en-US" sz="2000" b="1" spc="5" dirty="0">
                <a:ea typeface="Arial MT"/>
                <a:cs typeface="Arial MT"/>
              </a:rPr>
              <a:t> </a:t>
            </a:r>
            <a:r>
              <a:rPr lang="en-US" sz="2000" b="1" dirty="0">
                <a:ea typeface="Arial MT"/>
                <a:cs typeface="Arial MT"/>
              </a:rPr>
              <a:t>indicator</a:t>
            </a:r>
            <a:r>
              <a:rPr lang="en-US" sz="2000" b="1" spc="-35" dirty="0">
                <a:ea typeface="Arial MT"/>
                <a:cs typeface="Arial MT"/>
              </a:rPr>
              <a:t> </a:t>
            </a:r>
            <a:r>
              <a:rPr lang="en-US" sz="2000" b="1" dirty="0">
                <a:ea typeface="Arial MT"/>
                <a:cs typeface="Arial MT"/>
              </a:rPr>
              <a:t>for</a:t>
            </a:r>
            <a:r>
              <a:rPr lang="en-US" sz="2000" b="1" spc="-5" dirty="0">
                <a:ea typeface="Arial MT"/>
                <a:cs typeface="Arial MT"/>
              </a:rPr>
              <a:t> </a:t>
            </a:r>
            <a:r>
              <a:rPr lang="en-US" sz="2000" b="1" dirty="0">
                <a:ea typeface="Arial MT"/>
                <a:cs typeface="Arial MT"/>
              </a:rPr>
              <a:t>the</a:t>
            </a:r>
            <a:r>
              <a:rPr lang="en-US" sz="2000" b="1" spc="10" dirty="0">
                <a:ea typeface="Arial MT"/>
                <a:cs typeface="Arial MT"/>
              </a:rPr>
              <a:t> </a:t>
            </a:r>
            <a:r>
              <a:rPr lang="en-US" sz="2000" b="1" dirty="0">
                <a:ea typeface="Arial MT"/>
                <a:cs typeface="Arial MT"/>
              </a:rPr>
              <a:t>service</a:t>
            </a:r>
            <a:r>
              <a:rPr lang="en-US" sz="2000" b="1" spc="-10" dirty="0">
                <a:ea typeface="Arial MT"/>
                <a:cs typeface="Arial MT"/>
              </a:rPr>
              <a:t> </a:t>
            </a:r>
            <a:r>
              <a:rPr lang="en-US" sz="2000" b="1" dirty="0" smtClean="0">
                <a:ea typeface="Arial MT"/>
                <a:cs typeface="Arial MT"/>
              </a:rPr>
              <a:t>charter</a:t>
            </a:r>
            <a:endParaRPr lang="en-US" b="1" dirty="0"/>
          </a:p>
        </p:txBody>
      </p:sp>
      <p:pic>
        <p:nvPicPr>
          <p:cNvPr id="5" name="Picture 4"/>
          <p:cNvPicPr>
            <a:picLocks noChangeAspect="1"/>
          </p:cNvPicPr>
          <p:nvPr/>
        </p:nvPicPr>
        <p:blipFill>
          <a:blip r:embed="rId2"/>
          <a:stretch>
            <a:fillRect/>
          </a:stretch>
        </p:blipFill>
        <p:spPr>
          <a:xfrm>
            <a:off x="1776829" y="1877427"/>
            <a:ext cx="5725324" cy="4820323"/>
          </a:xfrm>
          <a:prstGeom prst="rect">
            <a:avLst/>
          </a:prstGeom>
          <a:noFill/>
          <a:ln w="25400">
            <a:solidFill>
              <a:schemeClr val="accent4">
                <a:lumMod val="75000"/>
              </a:schemeClr>
            </a:solidFill>
          </a:ln>
        </p:spPr>
      </p:pic>
    </p:spTree>
    <p:extLst>
      <p:ext uri="{BB962C8B-B14F-4D97-AF65-F5344CB8AC3E}">
        <p14:creationId xmlns:p14="http://schemas.microsoft.com/office/powerpoint/2010/main" val="3225656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a:t>
            </a:r>
            <a:r>
              <a:rPr lang="en-ZA" sz="3200" b="1" dirty="0" smtClean="0">
                <a:latin typeface="+mn-lt"/>
                <a:cs typeface="Arial" panose="020B0604020202020204" pitchFamily="34" charset="0"/>
              </a:rPr>
              <a:t>3: Core Business</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25</a:t>
            </a:fld>
            <a:endParaRPr lang="en-US"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196238840"/>
              </p:ext>
            </p:extLst>
          </p:nvPr>
        </p:nvGraphicFramePr>
        <p:xfrm>
          <a:off x="274320" y="1136470"/>
          <a:ext cx="9196257" cy="2058365"/>
        </p:xfrm>
        <a:graphic>
          <a:graphicData uri="http://schemas.openxmlformats.org/drawingml/2006/table">
            <a:tbl>
              <a:tblPr firstRow="1" firstCol="1" lastRow="1" lastCol="1" bandRow="1" bandCol="1"/>
              <a:tblGrid>
                <a:gridCol w="1569900">
                  <a:extLst>
                    <a:ext uri="{9D8B030D-6E8A-4147-A177-3AD203B41FA5}">
                      <a16:colId xmlns:a16="http://schemas.microsoft.com/office/drawing/2014/main" val="1141784171"/>
                    </a:ext>
                  </a:extLst>
                </a:gridCol>
                <a:gridCol w="1226526">
                  <a:extLst>
                    <a:ext uri="{9D8B030D-6E8A-4147-A177-3AD203B41FA5}">
                      <a16:colId xmlns:a16="http://schemas.microsoft.com/office/drawing/2014/main" val="1079567108"/>
                    </a:ext>
                  </a:extLst>
                </a:gridCol>
                <a:gridCol w="1096305">
                  <a:extLst>
                    <a:ext uri="{9D8B030D-6E8A-4147-A177-3AD203B41FA5}">
                      <a16:colId xmlns:a16="http://schemas.microsoft.com/office/drawing/2014/main" val="3418086573"/>
                    </a:ext>
                  </a:extLst>
                </a:gridCol>
                <a:gridCol w="1201783">
                  <a:extLst>
                    <a:ext uri="{9D8B030D-6E8A-4147-A177-3AD203B41FA5}">
                      <a16:colId xmlns:a16="http://schemas.microsoft.com/office/drawing/2014/main" val="4246596492"/>
                    </a:ext>
                  </a:extLst>
                </a:gridCol>
                <a:gridCol w="862149">
                  <a:extLst>
                    <a:ext uri="{9D8B030D-6E8A-4147-A177-3AD203B41FA5}">
                      <a16:colId xmlns:a16="http://schemas.microsoft.com/office/drawing/2014/main" val="567411046"/>
                    </a:ext>
                  </a:extLst>
                </a:gridCol>
                <a:gridCol w="1058091">
                  <a:extLst>
                    <a:ext uri="{9D8B030D-6E8A-4147-A177-3AD203B41FA5}">
                      <a16:colId xmlns:a16="http://schemas.microsoft.com/office/drawing/2014/main" val="1530495095"/>
                    </a:ext>
                  </a:extLst>
                </a:gridCol>
                <a:gridCol w="2181503">
                  <a:extLst>
                    <a:ext uri="{9D8B030D-6E8A-4147-A177-3AD203B41FA5}">
                      <a16:colId xmlns:a16="http://schemas.microsoft.com/office/drawing/2014/main" val="2630928115"/>
                    </a:ext>
                  </a:extLst>
                </a:gridCol>
              </a:tblGrid>
              <a:tr h="795088">
                <a:tc>
                  <a:txBody>
                    <a:bodyPr/>
                    <a:lstStyle/>
                    <a:p>
                      <a:pPr marL="66675" marR="264795">
                        <a:lnSpc>
                          <a:spcPct val="150000"/>
                        </a:lnSpc>
                        <a:spcBef>
                          <a:spcPts val="0"/>
                        </a:spcBef>
                        <a:spcAft>
                          <a:spcPts val="0"/>
                        </a:spcAft>
                      </a:pPr>
                      <a:r>
                        <a:rPr lang="en-US" sz="1400" b="1" dirty="0">
                          <a:solidFill>
                            <a:srgbClr val="FFFFFF"/>
                          </a:solidFill>
                          <a:effectLst/>
                          <a:latin typeface="+mn-lt"/>
                          <a:ea typeface="Arial MT"/>
                          <a:cs typeface="Arial MT"/>
                        </a:rPr>
                        <a:t>Parliamentary</a:t>
                      </a:r>
                      <a:r>
                        <a:rPr lang="en-US" sz="1400" b="1" spc="-29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Service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93980"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3980" marR="0">
                        <a:lnSpc>
                          <a:spcPts val="1240"/>
                        </a:lnSpc>
                        <a:spcBef>
                          <a:spcPts val="0"/>
                        </a:spcBef>
                        <a:spcAft>
                          <a:spcPts val="0"/>
                        </a:spcAft>
                      </a:pPr>
                      <a:r>
                        <a:rPr lang="en-US" sz="1400" b="1" dirty="0" smtClean="0">
                          <a:solidFill>
                            <a:srgbClr val="FFFFFF"/>
                          </a:solidFill>
                          <a:effectLst/>
                          <a:latin typeface="+mn-lt"/>
                          <a:ea typeface="Arial MT"/>
                          <a:cs typeface="Arial MT"/>
                        </a:rPr>
                        <a:t>Indicator</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850" marR="207010">
                        <a:lnSpc>
                          <a:spcPct val="150000"/>
                        </a:lnSpc>
                        <a:spcBef>
                          <a:spcPts val="0"/>
                        </a:spcBef>
                        <a:spcAft>
                          <a:spcPts val="0"/>
                        </a:spcAft>
                      </a:pPr>
                      <a:r>
                        <a:rPr lang="en-US" sz="1400" b="1" spc="-5" dirty="0" smtClean="0">
                          <a:solidFill>
                            <a:srgbClr val="FFFFFF"/>
                          </a:solidFill>
                          <a:effectLst/>
                          <a:latin typeface="+mn-lt"/>
                          <a:ea typeface="Arial MT"/>
                          <a:cs typeface="Arial MT"/>
                        </a:rPr>
                        <a:t>Annual </a:t>
                      </a:r>
                      <a:r>
                        <a:rPr lang="en-US" sz="1400" b="1" spc="-29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Target 2020/21</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675" marR="101600">
                        <a:lnSpc>
                          <a:spcPct val="150000"/>
                        </a:lnSpc>
                        <a:spcBef>
                          <a:spcPts val="0"/>
                        </a:spcBef>
                        <a:spcAft>
                          <a:spcPts val="0"/>
                        </a:spcAft>
                      </a:pPr>
                      <a:r>
                        <a:rPr lang="en-US" sz="1400" b="1" dirty="0" smtClean="0">
                          <a:solidFill>
                            <a:srgbClr val="FFFFFF"/>
                          </a:solidFill>
                          <a:effectLst/>
                          <a:latin typeface="+mn-lt"/>
                          <a:ea typeface="Arial MT"/>
                          <a:cs typeface="Arial MT"/>
                        </a:rPr>
                        <a:t>Actual performance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69215" marR="0">
                        <a:lnSpc>
                          <a:spcPts val="1240"/>
                        </a:lnSpc>
                        <a:spcBef>
                          <a:spcPts val="0"/>
                        </a:spcBef>
                        <a:spcAft>
                          <a:spcPts val="0"/>
                        </a:spcAft>
                      </a:pPr>
                      <a:r>
                        <a:rPr lang="en-US" sz="1400" b="1" dirty="0" smtClean="0">
                          <a:solidFill>
                            <a:srgbClr val="FFFFFF"/>
                          </a:solidFill>
                          <a:effectLst/>
                          <a:latin typeface="+mn-lt"/>
                          <a:ea typeface="Arial MT"/>
                          <a:cs typeface="Arial MT"/>
                        </a:rPr>
                        <a:t>Variance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gn="l" defTabSz="914400" rtl="0" eaLnBrk="1" latinLnBrk="0" hangingPunct="1">
                        <a:lnSpc>
                          <a:spcPts val="1240"/>
                        </a:lnSpc>
                        <a:spcBef>
                          <a:spcPts val="0"/>
                        </a:spcBef>
                        <a:spcAft>
                          <a:spcPts val="0"/>
                        </a:spcAft>
                      </a:pPr>
                      <a:endParaRPr lang="en-ZA" sz="1400" b="1" kern="1200" dirty="0" smtClean="0">
                        <a:solidFill>
                          <a:srgbClr val="FFFFFF"/>
                        </a:solidFill>
                        <a:effectLst/>
                        <a:latin typeface="+mn-lt"/>
                        <a:ea typeface="Arial MT"/>
                        <a:cs typeface="Arial MT"/>
                      </a:endParaRPr>
                    </a:p>
                    <a:p>
                      <a:pPr marL="69215" marR="0" algn="l" defTabSz="914400" rtl="0" eaLnBrk="1" latinLnBrk="0" hangingPunct="1">
                        <a:lnSpc>
                          <a:spcPts val="1240"/>
                        </a:lnSpc>
                        <a:spcBef>
                          <a:spcPts val="0"/>
                        </a:spcBef>
                        <a:spcAft>
                          <a:spcPts val="0"/>
                        </a:spcAft>
                      </a:pPr>
                      <a:r>
                        <a:rPr lang="en-ZA" sz="1400" b="1" kern="1200" dirty="0" smtClean="0">
                          <a:solidFill>
                            <a:srgbClr val="FFFFFF"/>
                          </a:solidFill>
                          <a:effectLst/>
                          <a:latin typeface="+mn-lt"/>
                          <a:ea typeface="Arial MT"/>
                          <a:cs typeface="Arial MT"/>
                        </a:rPr>
                        <a:t>Status</a:t>
                      </a:r>
                      <a:endParaRPr lang="en-US" sz="1400" b="1" kern="1200" dirty="0">
                        <a:solidFill>
                          <a:srgbClr val="FFFFFF"/>
                        </a:solidFill>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040" marR="431165">
                        <a:lnSpc>
                          <a:spcPct val="150000"/>
                        </a:lnSpc>
                        <a:spcBef>
                          <a:spcPts val="0"/>
                        </a:spcBef>
                        <a:spcAft>
                          <a:spcPts val="0"/>
                        </a:spcAft>
                      </a:pPr>
                      <a:r>
                        <a:rPr lang="en-US" sz="1400" b="1" dirty="0">
                          <a:solidFill>
                            <a:srgbClr val="FFFFFF"/>
                          </a:solidFill>
                          <a:effectLst/>
                          <a:latin typeface="+mn-lt"/>
                          <a:ea typeface="Arial MT"/>
                          <a:cs typeface="Arial MT"/>
                        </a:rPr>
                        <a:t>Reasons for</a:t>
                      </a:r>
                      <a:r>
                        <a:rPr lang="en-US" sz="1400" b="1" spc="-300"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variance</a:t>
                      </a:r>
                      <a:r>
                        <a:rPr lang="en-US" sz="1400" b="1" spc="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&amp; mitigation</a:t>
                      </a:r>
                      <a:r>
                        <a:rPr lang="en-US" sz="1400" b="1" spc="-2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factors</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extLst>
                  <a:ext uri="{0D108BD9-81ED-4DB2-BD59-A6C34878D82A}">
                    <a16:rowId xmlns:a16="http://schemas.microsoft.com/office/drawing/2014/main" val="466675171"/>
                  </a:ext>
                </a:extLst>
              </a:tr>
              <a:tr h="1098245">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Access to participate</a:t>
                      </a:r>
                      <a:endParaRPr lang="en-US" sz="1400" dirty="0">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US" sz="1400" dirty="0" smtClean="0">
                          <a:effectLst/>
                          <a:latin typeface="+mn-lt"/>
                          <a:ea typeface="Arial MT"/>
                          <a:cs typeface="Arial MT"/>
                        </a:rPr>
                        <a:t>% population having access to participate in parliamentary processes</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ZA" sz="1400" dirty="0" smtClean="0">
                          <a:effectLst/>
                          <a:latin typeface="+mn-lt"/>
                          <a:ea typeface="Arial MT"/>
                          <a:cs typeface="Arial MT"/>
                        </a:rPr>
                        <a:t>16%</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ZA" sz="1400" dirty="0" smtClean="0">
                          <a:effectLst/>
                          <a:latin typeface="+mn-lt"/>
                          <a:ea typeface="Arial MT"/>
                          <a:cs typeface="Arial MT"/>
                        </a:rPr>
                        <a:t>13%</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US" sz="1400" dirty="0" smtClean="0">
                          <a:effectLst/>
                          <a:latin typeface="+mn-lt"/>
                          <a:ea typeface="Arial MT"/>
                          <a:cs typeface="Arial MT"/>
                        </a:rPr>
                        <a:t>-3%</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r>
                        <a:rPr lang="en-ZA" sz="1400" dirty="0" smtClean="0">
                          <a:effectLst/>
                          <a:latin typeface="+mn-lt"/>
                          <a:ea typeface="Arial MT"/>
                          <a:cs typeface="Arial MT"/>
                        </a:rPr>
                        <a:t>Public Participation activities were impacted by the Covid-19 lockdown conditions</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4256820046"/>
                  </a:ext>
                </a:extLst>
              </a:tr>
            </a:tbl>
          </a:graphicData>
        </a:graphic>
      </p:graphicFrame>
      <p:sp>
        <p:nvSpPr>
          <p:cNvPr id="11" name="Rounded Rectangle 10"/>
          <p:cNvSpPr/>
          <p:nvPr/>
        </p:nvSpPr>
        <p:spPr>
          <a:xfrm>
            <a:off x="6388303" y="2324078"/>
            <a:ext cx="638293" cy="434430"/>
          </a:xfrm>
          <a:prstGeom prst="roundRect">
            <a:avLst/>
          </a:prstGeom>
          <a:solidFill>
            <a:srgbClr val="FF0000"/>
          </a:soli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74320" y="4071905"/>
            <a:ext cx="9183193" cy="1938992"/>
          </a:xfrm>
          <a:prstGeom prst="rect">
            <a:avLst/>
          </a:prstGeom>
          <a:noFill/>
        </p:spPr>
        <p:txBody>
          <a:bodyPr wrap="square" rtlCol="0">
            <a:spAutoFit/>
          </a:bodyPr>
          <a:lstStyle/>
          <a:p>
            <a:r>
              <a:rPr lang="en-ZA" sz="2400" b="1" dirty="0" smtClean="0"/>
              <a:t>PERFORMANCE TREND</a:t>
            </a:r>
          </a:p>
          <a:p>
            <a:r>
              <a:rPr lang="en-ZA" sz="2400" dirty="0" smtClean="0"/>
              <a:t>This indicator is measured by an IPSOS survey which gauges public access to participate in the processes of Parliament. This declined by about 3%, mainly as a result of travel restrictions imposed by the national lockdown. </a:t>
            </a:r>
            <a:endParaRPr lang="en-US" sz="2400" dirty="0" smtClean="0"/>
          </a:p>
        </p:txBody>
      </p:sp>
    </p:spTree>
    <p:extLst>
      <p:ext uri="{BB962C8B-B14F-4D97-AF65-F5344CB8AC3E}">
        <p14:creationId xmlns:p14="http://schemas.microsoft.com/office/powerpoint/2010/main" val="101450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a:t>
            </a:r>
            <a:r>
              <a:rPr lang="en-ZA" sz="3200" b="1" dirty="0" smtClean="0">
                <a:latin typeface="+mn-lt"/>
                <a:cs typeface="Arial" panose="020B0604020202020204" pitchFamily="34" charset="0"/>
              </a:rPr>
              <a:t>3: Core Business</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26</a:t>
            </a:fld>
            <a:endParaRPr lang="en-US"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460206749"/>
              </p:ext>
            </p:extLst>
          </p:nvPr>
        </p:nvGraphicFramePr>
        <p:xfrm>
          <a:off x="274320" y="1136470"/>
          <a:ext cx="9196257" cy="3435530"/>
        </p:xfrm>
        <a:graphic>
          <a:graphicData uri="http://schemas.openxmlformats.org/drawingml/2006/table">
            <a:tbl>
              <a:tblPr firstRow="1" firstCol="1" lastRow="1" lastCol="1" bandRow="1" bandCol="1"/>
              <a:tblGrid>
                <a:gridCol w="1569900">
                  <a:extLst>
                    <a:ext uri="{9D8B030D-6E8A-4147-A177-3AD203B41FA5}">
                      <a16:colId xmlns:a16="http://schemas.microsoft.com/office/drawing/2014/main" val="1141784171"/>
                    </a:ext>
                  </a:extLst>
                </a:gridCol>
                <a:gridCol w="1226526">
                  <a:extLst>
                    <a:ext uri="{9D8B030D-6E8A-4147-A177-3AD203B41FA5}">
                      <a16:colId xmlns:a16="http://schemas.microsoft.com/office/drawing/2014/main" val="1079567108"/>
                    </a:ext>
                  </a:extLst>
                </a:gridCol>
                <a:gridCol w="1096305">
                  <a:extLst>
                    <a:ext uri="{9D8B030D-6E8A-4147-A177-3AD203B41FA5}">
                      <a16:colId xmlns:a16="http://schemas.microsoft.com/office/drawing/2014/main" val="3418086573"/>
                    </a:ext>
                  </a:extLst>
                </a:gridCol>
                <a:gridCol w="1201783">
                  <a:extLst>
                    <a:ext uri="{9D8B030D-6E8A-4147-A177-3AD203B41FA5}">
                      <a16:colId xmlns:a16="http://schemas.microsoft.com/office/drawing/2014/main" val="4246596492"/>
                    </a:ext>
                  </a:extLst>
                </a:gridCol>
                <a:gridCol w="862149">
                  <a:extLst>
                    <a:ext uri="{9D8B030D-6E8A-4147-A177-3AD203B41FA5}">
                      <a16:colId xmlns:a16="http://schemas.microsoft.com/office/drawing/2014/main" val="567411046"/>
                    </a:ext>
                  </a:extLst>
                </a:gridCol>
                <a:gridCol w="1058091">
                  <a:extLst>
                    <a:ext uri="{9D8B030D-6E8A-4147-A177-3AD203B41FA5}">
                      <a16:colId xmlns:a16="http://schemas.microsoft.com/office/drawing/2014/main" val="1530495095"/>
                    </a:ext>
                  </a:extLst>
                </a:gridCol>
                <a:gridCol w="2181503">
                  <a:extLst>
                    <a:ext uri="{9D8B030D-6E8A-4147-A177-3AD203B41FA5}">
                      <a16:colId xmlns:a16="http://schemas.microsoft.com/office/drawing/2014/main" val="2630928115"/>
                    </a:ext>
                  </a:extLst>
                </a:gridCol>
              </a:tblGrid>
              <a:tr h="795088">
                <a:tc>
                  <a:txBody>
                    <a:bodyPr/>
                    <a:lstStyle/>
                    <a:p>
                      <a:pPr marL="66675" marR="264795">
                        <a:lnSpc>
                          <a:spcPct val="150000"/>
                        </a:lnSpc>
                        <a:spcBef>
                          <a:spcPts val="0"/>
                        </a:spcBef>
                        <a:spcAft>
                          <a:spcPts val="0"/>
                        </a:spcAft>
                      </a:pPr>
                      <a:r>
                        <a:rPr lang="en-US" sz="1400" b="1" dirty="0">
                          <a:solidFill>
                            <a:srgbClr val="FFFFFF"/>
                          </a:solidFill>
                          <a:effectLst/>
                          <a:latin typeface="+mn-lt"/>
                          <a:ea typeface="Arial MT"/>
                          <a:cs typeface="Arial MT"/>
                        </a:rPr>
                        <a:t>Parliamentary</a:t>
                      </a:r>
                      <a:r>
                        <a:rPr lang="en-US" sz="1400" b="1" spc="-29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Service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93980"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3980" marR="0">
                        <a:lnSpc>
                          <a:spcPts val="1240"/>
                        </a:lnSpc>
                        <a:spcBef>
                          <a:spcPts val="0"/>
                        </a:spcBef>
                        <a:spcAft>
                          <a:spcPts val="0"/>
                        </a:spcAft>
                      </a:pPr>
                      <a:r>
                        <a:rPr lang="en-US" sz="1400" b="1" dirty="0" smtClean="0">
                          <a:solidFill>
                            <a:srgbClr val="FFFFFF"/>
                          </a:solidFill>
                          <a:effectLst/>
                          <a:latin typeface="+mn-lt"/>
                          <a:ea typeface="Arial MT"/>
                          <a:cs typeface="Arial MT"/>
                        </a:rPr>
                        <a:t>Indicator</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850" marR="207010">
                        <a:lnSpc>
                          <a:spcPct val="150000"/>
                        </a:lnSpc>
                        <a:spcBef>
                          <a:spcPts val="0"/>
                        </a:spcBef>
                        <a:spcAft>
                          <a:spcPts val="0"/>
                        </a:spcAft>
                      </a:pPr>
                      <a:r>
                        <a:rPr lang="en-US" sz="1400" b="1" spc="-5" dirty="0" smtClean="0">
                          <a:solidFill>
                            <a:srgbClr val="FFFFFF"/>
                          </a:solidFill>
                          <a:effectLst/>
                          <a:latin typeface="+mn-lt"/>
                          <a:ea typeface="Arial MT"/>
                          <a:cs typeface="Arial MT"/>
                        </a:rPr>
                        <a:t>Annual </a:t>
                      </a:r>
                      <a:r>
                        <a:rPr lang="en-US" sz="1400" b="1" spc="-29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Target 2020/21</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675" marR="101600">
                        <a:lnSpc>
                          <a:spcPct val="150000"/>
                        </a:lnSpc>
                        <a:spcBef>
                          <a:spcPts val="0"/>
                        </a:spcBef>
                        <a:spcAft>
                          <a:spcPts val="0"/>
                        </a:spcAft>
                      </a:pPr>
                      <a:r>
                        <a:rPr lang="en-US" sz="1400" b="1" dirty="0" smtClean="0">
                          <a:solidFill>
                            <a:srgbClr val="FFFFFF"/>
                          </a:solidFill>
                          <a:effectLst/>
                          <a:latin typeface="+mn-lt"/>
                          <a:ea typeface="Arial MT"/>
                          <a:cs typeface="Arial MT"/>
                        </a:rPr>
                        <a:t>Actual performance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69215" marR="0">
                        <a:lnSpc>
                          <a:spcPts val="1240"/>
                        </a:lnSpc>
                        <a:spcBef>
                          <a:spcPts val="0"/>
                        </a:spcBef>
                        <a:spcAft>
                          <a:spcPts val="0"/>
                        </a:spcAft>
                      </a:pPr>
                      <a:r>
                        <a:rPr lang="en-US" sz="1400" b="1" dirty="0" smtClean="0">
                          <a:solidFill>
                            <a:srgbClr val="FFFFFF"/>
                          </a:solidFill>
                          <a:effectLst/>
                          <a:latin typeface="+mn-lt"/>
                          <a:ea typeface="Arial MT"/>
                          <a:cs typeface="Arial MT"/>
                        </a:rPr>
                        <a:t>Variance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gn="l" defTabSz="914400" rtl="0" eaLnBrk="1" latinLnBrk="0" hangingPunct="1">
                        <a:lnSpc>
                          <a:spcPts val="1240"/>
                        </a:lnSpc>
                        <a:spcBef>
                          <a:spcPts val="0"/>
                        </a:spcBef>
                        <a:spcAft>
                          <a:spcPts val="0"/>
                        </a:spcAft>
                      </a:pPr>
                      <a:endParaRPr lang="en-ZA" sz="1400" b="1" kern="1200" dirty="0" smtClean="0">
                        <a:solidFill>
                          <a:srgbClr val="FFFFFF"/>
                        </a:solidFill>
                        <a:effectLst/>
                        <a:latin typeface="+mn-lt"/>
                        <a:ea typeface="Arial MT"/>
                        <a:cs typeface="Arial MT"/>
                      </a:endParaRPr>
                    </a:p>
                    <a:p>
                      <a:pPr marL="69215" marR="0" algn="l" defTabSz="914400" rtl="0" eaLnBrk="1" latinLnBrk="0" hangingPunct="1">
                        <a:lnSpc>
                          <a:spcPts val="1240"/>
                        </a:lnSpc>
                        <a:spcBef>
                          <a:spcPts val="0"/>
                        </a:spcBef>
                        <a:spcAft>
                          <a:spcPts val="0"/>
                        </a:spcAft>
                      </a:pPr>
                      <a:r>
                        <a:rPr lang="en-ZA" sz="1400" b="1" kern="1200" dirty="0" smtClean="0">
                          <a:solidFill>
                            <a:srgbClr val="FFFFFF"/>
                          </a:solidFill>
                          <a:effectLst/>
                          <a:latin typeface="+mn-lt"/>
                          <a:ea typeface="Arial MT"/>
                          <a:cs typeface="Arial MT"/>
                        </a:rPr>
                        <a:t>Status</a:t>
                      </a:r>
                      <a:endParaRPr lang="en-US" sz="1400" b="1" kern="1200" dirty="0">
                        <a:solidFill>
                          <a:srgbClr val="FFFFFF"/>
                        </a:solidFill>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040" marR="431165">
                        <a:lnSpc>
                          <a:spcPct val="150000"/>
                        </a:lnSpc>
                        <a:spcBef>
                          <a:spcPts val="0"/>
                        </a:spcBef>
                        <a:spcAft>
                          <a:spcPts val="0"/>
                        </a:spcAft>
                      </a:pPr>
                      <a:r>
                        <a:rPr lang="en-US" sz="1400" b="1" dirty="0">
                          <a:solidFill>
                            <a:srgbClr val="FFFFFF"/>
                          </a:solidFill>
                          <a:effectLst/>
                          <a:latin typeface="+mn-lt"/>
                          <a:ea typeface="Arial MT"/>
                          <a:cs typeface="Arial MT"/>
                        </a:rPr>
                        <a:t>Reasons for</a:t>
                      </a:r>
                      <a:r>
                        <a:rPr lang="en-US" sz="1400" b="1" spc="-300"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variance</a:t>
                      </a:r>
                      <a:r>
                        <a:rPr lang="en-US" sz="1400" b="1" spc="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&amp; mitigation</a:t>
                      </a:r>
                      <a:r>
                        <a:rPr lang="en-US" sz="1400" b="1" spc="-2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factors</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extLst>
                  <a:ext uri="{0D108BD9-81ED-4DB2-BD59-A6C34878D82A}">
                    <a16:rowId xmlns:a16="http://schemas.microsoft.com/office/drawing/2014/main" val="466675171"/>
                  </a:ext>
                </a:extLst>
              </a:tr>
              <a:tr h="2475410">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Participate in parliamentary</a:t>
                      </a:r>
                      <a:r>
                        <a:rPr lang="en-ZA" sz="1400" b="1" kern="1200" baseline="0" dirty="0" smtClean="0">
                          <a:solidFill>
                            <a:srgbClr val="FFFFFF"/>
                          </a:solidFill>
                          <a:effectLst/>
                          <a:latin typeface="+mn-lt"/>
                          <a:ea typeface="Arial MT"/>
                          <a:cs typeface="Arial MT"/>
                        </a:rPr>
                        <a:t> activities</a:t>
                      </a:r>
                      <a:endParaRPr lang="en-US" sz="1400" dirty="0">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US" sz="1400" dirty="0" smtClean="0">
                          <a:effectLst/>
                          <a:latin typeface="+mn-lt"/>
                          <a:ea typeface="Arial MT"/>
                          <a:cs typeface="Arial MT"/>
                        </a:rPr>
                        <a:t>% increase in participation in the House and Committee activities </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ZA" sz="1400" dirty="0" smtClean="0">
                          <a:effectLst/>
                          <a:latin typeface="+mn-lt"/>
                          <a:ea typeface="Arial MT"/>
                          <a:cs typeface="Arial MT"/>
                        </a:rPr>
                        <a:t>10%</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ZA" sz="1400" dirty="0" smtClean="0">
                          <a:effectLst/>
                          <a:latin typeface="+mn-lt"/>
                          <a:ea typeface="Arial MT"/>
                          <a:cs typeface="Arial MT"/>
                        </a:rPr>
                        <a:t>-2%</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US" sz="1400" dirty="0" smtClean="0">
                          <a:effectLst/>
                          <a:latin typeface="+mn-lt"/>
                          <a:ea typeface="Arial MT"/>
                          <a:cs typeface="Arial MT"/>
                        </a:rPr>
                        <a:t>-12%</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r>
                        <a:rPr lang="en-ZA" sz="1400" dirty="0" smtClean="0">
                          <a:effectLst/>
                          <a:latin typeface="+mn-lt"/>
                          <a:ea typeface="Arial MT"/>
                          <a:cs typeface="Arial MT"/>
                        </a:rPr>
                        <a:t>Participation</a:t>
                      </a:r>
                      <a:r>
                        <a:rPr lang="en-ZA" sz="1400" baseline="0" dirty="0" smtClean="0">
                          <a:effectLst/>
                          <a:latin typeface="+mn-lt"/>
                          <a:ea typeface="Arial MT"/>
                          <a:cs typeface="Arial MT"/>
                        </a:rPr>
                        <a:t> in House- and Committee activities were impacted by the Covid-19 lockdown conditions. The performance of -2% is caused by the decline in participation from 28% previously to 26% currently – this constitutes a decrease of 2% in performance for this indicator. </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4256820046"/>
                  </a:ext>
                </a:extLst>
              </a:tr>
            </a:tbl>
          </a:graphicData>
        </a:graphic>
      </p:graphicFrame>
      <p:sp>
        <p:nvSpPr>
          <p:cNvPr id="13" name="TextBox 12"/>
          <p:cNvSpPr txBox="1"/>
          <p:nvPr/>
        </p:nvSpPr>
        <p:spPr>
          <a:xfrm>
            <a:off x="274320" y="5116933"/>
            <a:ext cx="9183193" cy="1631216"/>
          </a:xfrm>
          <a:prstGeom prst="rect">
            <a:avLst/>
          </a:prstGeom>
          <a:noFill/>
        </p:spPr>
        <p:txBody>
          <a:bodyPr wrap="square" rtlCol="0">
            <a:spAutoFit/>
          </a:bodyPr>
          <a:lstStyle/>
          <a:p>
            <a:r>
              <a:rPr lang="en-ZA" sz="2000" b="1" dirty="0" smtClean="0"/>
              <a:t>PERFORMANCE TREND</a:t>
            </a:r>
          </a:p>
          <a:p>
            <a:r>
              <a:rPr lang="en-ZA" sz="2000" dirty="0" smtClean="0"/>
              <a:t>This indicator is measured by an IPSOS survey which gauges public participation in Parliamentary activities.  This declined by about 2%, mainly as a result of public participation activities that did not happen because of travel restrictions imposed by the national lockdown. </a:t>
            </a:r>
            <a:endParaRPr lang="en-US" sz="2000" dirty="0" smtClean="0"/>
          </a:p>
        </p:txBody>
      </p:sp>
      <p:sp>
        <p:nvSpPr>
          <p:cNvPr id="11" name="Rounded Rectangle 10"/>
          <p:cNvSpPr/>
          <p:nvPr/>
        </p:nvSpPr>
        <p:spPr>
          <a:xfrm>
            <a:off x="6388303" y="2324078"/>
            <a:ext cx="638293" cy="434430"/>
          </a:xfrm>
          <a:prstGeom prst="roundRect">
            <a:avLst/>
          </a:prstGeom>
          <a:solidFill>
            <a:srgbClr val="FF0000"/>
          </a:soli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1521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lvl="0"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a:t>
            </a:r>
            <a:r>
              <a:rPr lang="en-ZA" sz="3200" b="1" dirty="0" smtClean="0">
                <a:latin typeface="+mn-lt"/>
                <a:cs typeface="Arial" panose="020B0604020202020204" pitchFamily="34" charset="0"/>
              </a:rPr>
              <a:t>4: Support Services</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27</a:t>
            </a:fld>
            <a:endParaRPr lang="en-US" b="1" dirty="0">
              <a:solidFill>
                <a:schemeClr val="tx1"/>
              </a:solidFill>
            </a:endParaRPr>
          </a:p>
        </p:txBody>
      </p:sp>
      <p:sp>
        <p:nvSpPr>
          <p:cNvPr id="17" name="Rectangle 12"/>
          <p:cNvSpPr>
            <a:spLocks noChangeArrowheads="1"/>
          </p:cNvSpPr>
          <p:nvPr/>
        </p:nvSpPr>
        <p:spPr bwMode="auto">
          <a:xfrm>
            <a:off x="0" y="188581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t/>
            </a:r>
            <a:b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0"/>
          <p:cNvSpPr>
            <a:spLocks noChangeArrowheads="1"/>
          </p:cNvSpPr>
          <p:nvPr/>
        </p:nvSpPr>
        <p:spPr bwMode="auto">
          <a:xfrm>
            <a:off x="844695" y="1234957"/>
            <a:ext cx="80954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t/>
            </a:r>
            <a:b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7"/>
          <p:cNvSpPr>
            <a:spLocks noChangeArrowheads="1"/>
          </p:cNvSpPr>
          <p:nvPr/>
        </p:nvSpPr>
        <p:spPr bwMode="auto">
          <a:xfrm>
            <a:off x="0" y="909704"/>
            <a:ext cx="9880967" cy="36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69315" tIns="149178" rIns="2788359" bIns="0" numCol="1" anchor="ctr" anchorCtr="0" compatLnSpc="1">
            <a:prstTxWarp prst="textNoShape">
              <a:avLst/>
            </a:prstTxWarp>
            <a:spAutoFit/>
          </a:bodyPr>
          <a:lstStyle/>
          <a:p>
            <a:pPr algn="ctr" eaLnBrk="0" fontAlgn="base" hangingPunct="0">
              <a:spcBef>
                <a:spcPct val="0"/>
              </a:spcBef>
              <a:spcAft>
                <a:spcPct val="0"/>
              </a:spcAft>
            </a:pPr>
            <a:r>
              <a:rPr lang="en-US" altLang="en-US" sz="1400" b="1" dirty="0">
                <a:ea typeface="Arial MT"/>
                <a:cs typeface="Arial MT"/>
              </a:rPr>
              <a:t>PROGRAMME </a:t>
            </a:r>
            <a:r>
              <a:rPr lang="en-US" altLang="en-US" sz="1400" b="1" dirty="0" smtClean="0">
                <a:ea typeface="Arial MT"/>
                <a:cs typeface="Arial MT"/>
              </a:rPr>
              <a:t>4 ANNUAL PERFORMANCE 2020/21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5" name="Group 1"/>
          <p:cNvGrpSpPr>
            <a:grpSpLocks/>
          </p:cNvGrpSpPr>
          <p:nvPr/>
        </p:nvGrpSpPr>
        <p:grpSpPr bwMode="auto">
          <a:xfrm>
            <a:off x="3411940" y="1287132"/>
            <a:ext cx="4913194" cy="2850664"/>
            <a:chOff x="3788" y="247"/>
            <a:chExt cx="6296" cy="4115"/>
          </a:xfrm>
        </p:grpSpPr>
        <p:sp>
          <p:nvSpPr>
            <p:cNvPr id="7" name="Freeform 8"/>
            <p:cNvSpPr>
              <a:spLocks/>
            </p:cNvSpPr>
            <p:nvPr/>
          </p:nvSpPr>
          <p:spPr bwMode="auto">
            <a:xfrm>
              <a:off x="3788" y="247"/>
              <a:ext cx="3950" cy="3950"/>
            </a:xfrm>
            <a:custGeom>
              <a:avLst/>
              <a:gdLst>
                <a:gd name="T0" fmla="+- 0 5914 3789"/>
                <a:gd name="T1" fmla="*/ T0 w 3950"/>
                <a:gd name="T2" fmla="+- 0 848 248"/>
                <a:gd name="T3" fmla="*/ 848 h 3950"/>
                <a:gd name="T4" fmla="+- 0 6200 3789"/>
                <a:gd name="T5" fmla="*/ T4 w 3950"/>
                <a:gd name="T6" fmla="+- 0 911 248"/>
                <a:gd name="T7" fmla="*/ 911 h 3950"/>
                <a:gd name="T8" fmla="+- 0 6461 3789"/>
                <a:gd name="T9" fmla="*/ T8 w 3950"/>
                <a:gd name="T10" fmla="+- 0 1029 248"/>
                <a:gd name="T11" fmla="*/ 1029 h 3950"/>
                <a:gd name="T12" fmla="+- 0 6690 3789"/>
                <a:gd name="T13" fmla="*/ T12 w 3950"/>
                <a:gd name="T14" fmla="+- 0 1196 248"/>
                <a:gd name="T15" fmla="*/ 1196 h 3950"/>
                <a:gd name="T16" fmla="+- 0 6879 3789"/>
                <a:gd name="T17" fmla="*/ T16 w 3950"/>
                <a:gd name="T18" fmla="+- 0 1406 248"/>
                <a:gd name="T19" fmla="*/ 1406 h 3950"/>
                <a:gd name="T20" fmla="+- 0 7023 3789"/>
                <a:gd name="T21" fmla="*/ T20 w 3950"/>
                <a:gd name="T22" fmla="+- 0 1652 248"/>
                <a:gd name="T23" fmla="*/ 1652 h 3950"/>
                <a:gd name="T24" fmla="+- 0 7114 3789"/>
                <a:gd name="T25" fmla="*/ T24 w 3950"/>
                <a:gd name="T26" fmla="+- 0 1926 248"/>
                <a:gd name="T27" fmla="*/ 1926 h 3950"/>
                <a:gd name="T28" fmla="+- 0 7146 3789"/>
                <a:gd name="T29" fmla="*/ T28 w 3950"/>
                <a:gd name="T30" fmla="+- 0 2222 248"/>
                <a:gd name="T31" fmla="*/ 2222 h 3950"/>
                <a:gd name="T32" fmla="+- 0 7114 3789"/>
                <a:gd name="T33" fmla="*/ T32 w 3950"/>
                <a:gd name="T34" fmla="+- 0 2519 248"/>
                <a:gd name="T35" fmla="*/ 2519 h 3950"/>
                <a:gd name="T36" fmla="+- 0 7023 3789"/>
                <a:gd name="T37" fmla="*/ T36 w 3950"/>
                <a:gd name="T38" fmla="+- 0 2793 248"/>
                <a:gd name="T39" fmla="*/ 2793 h 3950"/>
                <a:gd name="T40" fmla="+- 0 6879 3789"/>
                <a:gd name="T41" fmla="*/ T40 w 3950"/>
                <a:gd name="T42" fmla="+- 0 3039 248"/>
                <a:gd name="T43" fmla="*/ 3039 h 3950"/>
                <a:gd name="T44" fmla="+- 0 6690 3789"/>
                <a:gd name="T45" fmla="*/ T44 w 3950"/>
                <a:gd name="T46" fmla="+- 0 3249 248"/>
                <a:gd name="T47" fmla="*/ 3249 h 3950"/>
                <a:gd name="T48" fmla="+- 0 6461 3789"/>
                <a:gd name="T49" fmla="*/ T48 w 3950"/>
                <a:gd name="T50" fmla="+- 0 3416 248"/>
                <a:gd name="T51" fmla="*/ 3416 h 3950"/>
                <a:gd name="T52" fmla="+- 0 6200 3789"/>
                <a:gd name="T53" fmla="*/ T52 w 3950"/>
                <a:gd name="T54" fmla="+- 0 3534 248"/>
                <a:gd name="T55" fmla="*/ 3534 h 3950"/>
                <a:gd name="T56" fmla="+- 0 5914 3789"/>
                <a:gd name="T57" fmla="*/ T56 w 3950"/>
                <a:gd name="T58" fmla="+- 0 3597 248"/>
                <a:gd name="T59" fmla="*/ 3597 h 3950"/>
                <a:gd name="T60" fmla="+- 0 5613 3789"/>
                <a:gd name="T61" fmla="*/ T60 w 3950"/>
                <a:gd name="T62" fmla="+- 0 3597 248"/>
                <a:gd name="T63" fmla="*/ 3597 h 3950"/>
                <a:gd name="T64" fmla="+- 0 5326 3789"/>
                <a:gd name="T65" fmla="*/ T64 w 3950"/>
                <a:gd name="T66" fmla="+- 0 3534 248"/>
                <a:gd name="T67" fmla="*/ 3534 h 3950"/>
                <a:gd name="T68" fmla="+- 0 5066 3789"/>
                <a:gd name="T69" fmla="*/ T68 w 3950"/>
                <a:gd name="T70" fmla="+- 0 3416 248"/>
                <a:gd name="T71" fmla="*/ 3416 h 3950"/>
                <a:gd name="T72" fmla="+- 0 4837 3789"/>
                <a:gd name="T73" fmla="*/ T72 w 3950"/>
                <a:gd name="T74" fmla="+- 0 3249 248"/>
                <a:gd name="T75" fmla="*/ 3249 h 3950"/>
                <a:gd name="T76" fmla="+- 0 4648 3789"/>
                <a:gd name="T77" fmla="*/ T76 w 3950"/>
                <a:gd name="T78" fmla="+- 0 3039 248"/>
                <a:gd name="T79" fmla="*/ 3039 h 3950"/>
                <a:gd name="T80" fmla="+- 0 4504 3789"/>
                <a:gd name="T81" fmla="*/ T80 w 3950"/>
                <a:gd name="T82" fmla="+- 0 2793 248"/>
                <a:gd name="T83" fmla="*/ 2793 h 3950"/>
                <a:gd name="T84" fmla="+- 0 4413 3789"/>
                <a:gd name="T85" fmla="*/ T84 w 3950"/>
                <a:gd name="T86" fmla="+- 0 2519 248"/>
                <a:gd name="T87" fmla="*/ 2519 h 3950"/>
                <a:gd name="T88" fmla="+- 0 4381 3789"/>
                <a:gd name="T89" fmla="*/ T88 w 3950"/>
                <a:gd name="T90" fmla="+- 0 2222 248"/>
                <a:gd name="T91" fmla="*/ 2222 h 3950"/>
                <a:gd name="T92" fmla="+- 0 3801 3789"/>
                <a:gd name="T93" fmla="*/ T92 w 3950"/>
                <a:gd name="T94" fmla="+- 0 2448 248"/>
                <a:gd name="T95" fmla="*/ 2448 h 3950"/>
                <a:gd name="T96" fmla="+- 0 3856 3789"/>
                <a:gd name="T97" fmla="*/ T96 w 3950"/>
                <a:gd name="T98" fmla="+- 0 2736 248"/>
                <a:gd name="T99" fmla="*/ 2736 h 3950"/>
                <a:gd name="T100" fmla="+- 0 3951 3789"/>
                <a:gd name="T101" fmla="*/ T100 w 3950"/>
                <a:gd name="T102" fmla="+- 0 3008 248"/>
                <a:gd name="T103" fmla="*/ 3008 h 3950"/>
                <a:gd name="T104" fmla="+- 0 4083 3789"/>
                <a:gd name="T105" fmla="*/ T104 w 3950"/>
                <a:gd name="T106" fmla="+- 0 3260 248"/>
                <a:gd name="T107" fmla="*/ 3260 h 3950"/>
                <a:gd name="T108" fmla="+- 0 4248 3789"/>
                <a:gd name="T109" fmla="*/ T108 w 3950"/>
                <a:gd name="T110" fmla="+- 0 3489 248"/>
                <a:gd name="T111" fmla="*/ 3489 h 3950"/>
                <a:gd name="T112" fmla="+- 0 4444 3789"/>
                <a:gd name="T113" fmla="*/ T112 w 3950"/>
                <a:gd name="T114" fmla="+- 0 3692 248"/>
                <a:gd name="T115" fmla="*/ 3692 h 3950"/>
                <a:gd name="T116" fmla="+- 0 4667 3789"/>
                <a:gd name="T117" fmla="*/ T116 w 3950"/>
                <a:gd name="T118" fmla="+- 0 3865 248"/>
                <a:gd name="T119" fmla="*/ 3865 h 3950"/>
                <a:gd name="T120" fmla="+- 0 4913 3789"/>
                <a:gd name="T121" fmla="*/ T120 w 3950"/>
                <a:gd name="T122" fmla="+- 0 4006 248"/>
                <a:gd name="T123" fmla="*/ 4006 h 3950"/>
                <a:gd name="T124" fmla="+- 0 5180 3789"/>
                <a:gd name="T125" fmla="*/ T124 w 3950"/>
                <a:gd name="T126" fmla="+- 0 4110 248"/>
                <a:gd name="T127" fmla="*/ 4110 h 3950"/>
                <a:gd name="T128" fmla="+- 0 5465 3789"/>
                <a:gd name="T129" fmla="*/ T128 w 3950"/>
                <a:gd name="T130" fmla="+- 0 4175 248"/>
                <a:gd name="T131" fmla="*/ 4175 h 3950"/>
                <a:gd name="T132" fmla="+- 0 5763 3789"/>
                <a:gd name="T133" fmla="*/ T132 w 3950"/>
                <a:gd name="T134" fmla="+- 0 4197 248"/>
                <a:gd name="T135" fmla="*/ 4197 h 3950"/>
                <a:gd name="T136" fmla="+- 0 6062 3789"/>
                <a:gd name="T137" fmla="*/ T136 w 3950"/>
                <a:gd name="T138" fmla="+- 0 4175 248"/>
                <a:gd name="T139" fmla="*/ 4175 h 3950"/>
                <a:gd name="T140" fmla="+- 0 6346 3789"/>
                <a:gd name="T141" fmla="*/ T140 w 3950"/>
                <a:gd name="T142" fmla="+- 0 4110 248"/>
                <a:gd name="T143" fmla="*/ 4110 h 3950"/>
                <a:gd name="T144" fmla="+- 0 6614 3789"/>
                <a:gd name="T145" fmla="*/ T144 w 3950"/>
                <a:gd name="T146" fmla="+- 0 4006 248"/>
                <a:gd name="T147" fmla="*/ 4006 h 3950"/>
                <a:gd name="T148" fmla="+- 0 6860 3789"/>
                <a:gd name="T149" fmla="*/ T148 w 3950"/>
                <a:gd name="T150" fmla="+- 0 3865 248"/>
                <a:gd name="T151" fmla="*/ 3865 h 3950"/>
                <a:gd name="T152" fmla="+- 0 7083 3789"/>
                <a:gd name="T153" fmla="*/ T152 w 3950"/>
                <a:gd name="T154" fmla="+- 0 3692 248"/>
                <a:gd name="T155" fmla="*/ 3692 h 3950"/>
                <a:gd name="T156" fmla="+- 0 7279 3789"/>
                <a:gd name="T157" fmla="*/ T156 w 3950"/>
                <a:gd name="T158" fmla="+- 0 3489 248"/>
                <a:gd name="T159" fmla="*/ 3489 h 3950"/>
                <a:gd name="T160" fmla="+- 0 7444 3789"/>
                <a:gd name="T161" fmla="*/ T160 w 3950"/>
                <a:gd name="T162" fmla="+- 0 3260 248"/>
                <a:gd name="T163" fmla="*/ 3260 h 3950"/>
                <a:gd name="T164" fmla="+- 0 7576 3789"/>
                <a:gd name="T165" fmla="*/ T164 w 3950"/>
                <a:gd name="T166" fmla="+- 0 3008 248"/>
                <a:gd name="T167" fmla="*/ 3008 h 3950"/>
                <a:gd name="T168" fmla="+- 0 7671 3789"/>
                <a:gd name="T169" fmla="*/ T168 w 3950"/>
                <a:gd name="T170" fmla="+- 0 2736 248"/>
                <a:gd name="T171" fmla="*/ 2736 h 3950"/>
                <a:gd name="T172" fmla="+- 0 7726 3789"/>
                <a:gd name="T173" fmla="*/ T172 w 3950"/>
                <a:gd name="T174" fmla="+- 0 2448 248"/>
                <a:gd name="T175" fmla="*/ 2448 h 3950"/>
                <a:gd name="T176" fmla="+- 0 7737 3789"/>
                <a:gd name="T177" fmla="*/ T176 w 3950"/>
                <a:gd name="T178" fmla="+- 0 2147 248"/>
                <a:gd name="T179" fmla="*/ 2147 h 3950"/>
                <a:gd name="T180" fmla="+- 0 7704 3789"/>
                <a:gd name="T181" fmla="*/ T180 w 3950"/>
                <a:gd name="T182" fmla="+- 0 1851 248"/>
                <a:gd name="T183" fmla="*/ 1851 h 3950"/>
                <a:gd name="T184" fmla="+- 0 7628 3789"/>
                <a:gd name="T185" fmla="*/ T184 w 3950"/>
                <a:gd name="T186" fmla="+- 0 1571 248"/>
                <a:gd name="T187" fmla="*/ 1571 h 3950"/>
                <a:gd name="T188" fmla="+- 0 7515 3789"/>
                <a:gd name="T189" fmla="*/ T188 w 3950"/>
                <a:gd name="T190" fmla="+- 0 1309 248"/>
                <a:gd name="T191" fmla="*/ 1309 h 3950"/>
                <a:gd name="T192" fmla="+- 0 7366 3789"/>
                <a:gd name="T193" fmla="*/ T192 w 3950"/>
                <a:gd name="T194" fmla="+- 0 1068 248"/>
                <a:gd name="T195" fmla="*/ 1068 h 3950"/>
                <a:gd name="T196" fmla="+- 0 7185 3789"/>
                <a:gd name="T197" fmla="*/ T196 w 3950"/>
                <a:gd name="T198" fmla="+- 0 851 248"/>
                <a:gd name="T199" fmla="*/ 851 h 3950"/>
                <a:gd name="T200" fmla="+- 0 6975 3789"/>
                <a:gd name="T201" fmla="*/ T200 w 3950"/>
                <a:gd name="T202" fmla="+- 0 663 248"/>
                <a:gd name="T203" fmla="*/ 663 h 3950"/>
                <a:gd name="T204" fmla="+- 0 6740 3789"/>
                <a:gd name="T205" fmla="*/ T204 w 3950"/>
                <a:gd name="T206" fmla="+- 0 505 248"/>
                <a:gd name="T207" fmla="*/ 505 h 3950"/>
                <a:gd name="T208" fmla="+- 0 6482 3789"/>
                <a:gd name="T209" fmla="*/ T208 w 3950"/>
                <a:gd name="T210" fmla="+- 0 383 248"/>
                <a:gd name="T211" fmla="*/ 383 h 3950"/>
                <a:gd name="T212" fmla="+- 0 6206 3789"/>
                <a:gd name="T213" fmla="*/ T212 w 3950"/>
                <a:gd name="T214" fmla="+- 0 297 248"/>
                <a:gd name="T215" fmla="*/ 297 h 3950"/>
                <a:gd name="T216" fmla="+- 0 5914 3789"/>
                <a:gd name="T217" fmla="*/ T216 w 3950"/>
                <a:gd name="T218" fmla="+- 0 253 248"/>
                <a:gd name="T219" fmla="*/ 253 h 3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3950" h="3950">
                  <a:moveTo>
                    <a:pt x="1974" y="0"/>
                  </a:moveTo>
                  <a:lnTo>
                    <a:pt x="1974" y="592"/>
                  </a:lnTo>
                  <a:lnTo>
                    <a:pt x="2050" y="594"/>
                  </a:lnTo>
                  <a:lnTo>
                    <a:pt x="2125" y="600"/>
                  </a:lnTo>
                  <a:lnTo>
                    <a:pt x="2199" y="610"/>
                  </a:lnTo>
                  <a:lnTo>
                    <a:pt x="2271" y="624"/>
                  </a:lnTo>
                  <a:lnTo>
                    <a:pt x="2342" y="641"/>
                  </a:lnTo>
                  <a:lnTo>
                    <a:pt x="2411" y="663"/>
                  </a:lnTo>
                  <a:lnTo>
                    <a:pt x="2479" y="687"/>
                  </a:lnTo>
                  <a:lnTo>
                    <a:pt x="2545" y="715"/>
                  </a:lnTo>
                  <a:lnTo>
                    <a:pt x="2610" y="746"/>
                  </a:lnTo>
                  <a:lnTo>
                    <a:pt x="2672" y="781"/>
                  </a:lnTo>
                  <a:lnTo>
                    <a:pt x="2733" y="818"/>
                  </a:lnTo>
                  <a:lnTo>
                    <a:pt x="2791" y="859"/>
                  </a:lnTo>
                  <a:lnTo>
                    <a:pt x="2847" y="902"/>
                  </a:lnTo>
                  <a:lnTo>
                    <a:pt x="2901" y="948"/>
                  </a:lnTo>
                  <a:lnTo>
                    <a:pt x="2952" y="997"/>
                  </a:lnTo>
                  <a:lnTo>
                    <a:pt x="3001" y="1048"/>
                  </a:lnTo>
                  <a:lnTo>
                    <a:pt x="3047" y="1102"/>
                  </a:lnTo>
                  <a:lnTo>
                    <a:pt x="3090" y="1158"/>
                  </a:lnTo>
                  <a:lnTo>
                    <a:pt x="3131" y="1216"/>
                  </a:lnTo>
                  <a:lnTo>
                    <a:pt x="3168" y="1277"/>
                  </a:lnTo>
                  <a:lnTo>
                    <a:pt x="3203" y="1339"/>
                  </a:lnTo>
                  <a:lnTo>
                    <a:pt x="3234" y="1404"/>
                  </a:lnTo>
                  <a:lnTo>
                    <a:pt x="3262" y="1470"/>
                  </a:lnTo>
                  <a:lnTo>
                    <a:pt x="3287" y="1538"/>
                  </a:lnTo>
                  <a:lnTo>
                    <a:pt x="3308" y="1607"/>
                  </a:lnTo>
                  <a:lnTo>
                    <a:pt x="3325" y="1678"/>
                  </a:lnTo>
                  <a:lnTo>
                    <a:pt x="3339" y="1750"/>
                  </a:lnTo>
                  <a:lnTo>
                    <a:pt x="3349" y="1824"/>
                  </a:lnTo>
                  <a:lnTo>
                    <a:pt x="3355" y="1899"/>
                  </a:lnTo>
                  <a:lnTo>
                    <a:pt x="3357" y="1974"/>
                  </a:lnTo>
                  <a:lnTo>
                    <a:pt x="3355" y="2050"/>
                  </a:lnTo>
                  <a:lnTo>
                    <a:pt x="3349" y="2125"/>
                  </a:lnTo>
                  <a:lnTo>
                    <a:pt x="3339" y="2199"/>
                  </a:lnTo>
                  <a:lnTo>
                    <a:pt x="3325" y="2271"/>
                  </a:lnTo>
                  <a:lnTo>
                    <a:pt x="3308" y="2342"/>
                  </a:lnTo>
                  <a:lnTo>
                    <a:pt x="3287" y="2411"/>
                  </a:lnTo>
                  <a:lnTo>
                    <a:pt x="3262" y="2479"/>
                  </a:lnTo>
                  <a:lnTo>
                    <a:pt x="3234" y="2545"/>
                  </a:lnTo>
                  <a:lnTo>
                    <a:pt x="3203" y="2610"/>
                  </a:lnTo>
                  <a:lnTo>
                    <a:pt x="3168" y="2672"/>
                  </a:lnTo>
                  <a:lnTo>
                    <a:pt x="3131" y="2733"/>
                  </a:lnTo>
                  <a:lnTo>
                    <a:pt x="3090" y="2791"/>
                  </a:lnTo>
                  <a:lnTo>
                    <a:pt x="3047" y="2847"/>
                  </a:lnTo>
                  <a:lnTo>
                    <a:pt x="3001" y="2901"/>
                  </a:lnTo>
                  <a:lnTo>
                    <a:pt x="2952" y="2952"/>
                  </a:lnTo>
                  <a:lnTo>
                    <a:pt x="2901" y="3001"/>
                  </a:lnTo>
                  <a:lnTo>
                    <a:pt x="2847" y="3047"/>
                  </a:lnTo>
                  <a:lnTo>
                    <a:pt x="2791" y="3090"/>
                  </a:lnTo>
                  <a:lnTo>
                    <a:pt x="2733" y="3131"/>
                  </a:lnTo>
                  <a:lnTo>
                    <a:pt x="2672" y="3168"/>
                  </a:lnTo>
                  <a:lnTo>
                    <a:pt x="2610" y="3203"/>
                  </a:lnTo>
                  <a:lnTo>
                    <a:pt x="2545" y="3234"/>
                  </a:lnTo>
                  <a:lnTo>
                    <a:pt x="2479" y="3262"/>
                  </a:lnTo>
                  <a:lnTo>
                    <a:pt x="2411" y="3286"/>
                  </a:lnTo>
                  <a:lnTo>
                    <a:pt x="2342" y="3308"/>
                  </a:lnTo>
                  <a:lnTo>
                    <a:pt x="2271" y="3325"/>
                  </a:lnTo>
                  <a:lnTo>
                    <a:pt x="2199" y="3339"/>
                  </a:lnTo>
                  <a:lnTo>
                    <a:pt x="2125" y="3349"/>
                  </a:lnTo>
                  <a:lnTo>
                    <a:pt x="2050" y="3355"/>
                  </a:lnTo>
                  <a:lnTo>
                    <a:pt x="1974" y="3357"/>
                  </a:lnTo>
                  <a:lnTo>
                    <a:pt x="1899" y="3355"/>
                  </a:lnTo>
                  <a:lnTo>
                    <a:pt x="1824" y="3349"/>
                  </a:lnTo>
                  <a:lnTo>
                    <a:pt x="1750" y="3339"/>
                  </a:lnTo>
                  <a:lnTo>
                    <a:pt x="1678" y="3325"/>
                  </a:lnTo>
                  <a:lnTo>
                    <a:pt x="1607" y="3308"/>
                  </a:lnTo>
                  <a:lnTo>
                    <a:pt x="1537" y="3286"/>
                  </a:lnTo>
                  <a:lnTo>
                    <a:pt x="1470" y="3262"/>
                  </a:lnTo>
                  <a:lnTo>
                    <a:pt x="1403" y="3234"/>
                  </a:lnTo>
                  <a:lnTo>
                    <a:pt x="1339" y="3203"/>
                  </a:lnTo>
                  <a:lnTo>
                    <a:pt x="1277" y="3168"/>
                  </a:lnTo>
                  <a:lnTo>
                    <a:pt x="1216" y="3131"/>
                  </a:lnTo>
                  <a:lnTo>
                    <a:pt x="1158" y="3090"/>
                  </a:lnTo>
                  <a:lnTo>
                    <a:pt x="1102" y="3047"/>
                  </a:lnTo>
                  <a:lnTo>
                    <a:pt x="1048" y="3001"/>
                  </a:lnTo>
                  <a:lnTo>
                    <a:pt x="997" y="2952"/>
                  </a:lnTo>
                  <a:lnTo>
                    <a:pt x="948" y="2901"/>
                  </a:lnTo>
                  <a:lnTo>
                    <a:pt x="902" y="2847"/>
                  </a:lnTo>
                  <a:lnTo>
                    <a:pt x="859" y="2791"/>
                  </a:lnTo>
                  <a:lnTo>
                    <a:pt x="818" y="2733"/>
                  </a:lnTo>
                  <a:lnTo>
                    <a:pt x="781" y="2672"/>
                  </a:lnTo>
                  <a:lnTo>
                    <a:pt x="746" y="2610"/>
                  </a:lnTo>
                  <a:lnTo>
                    <a:pt x="715" y="2545"/>
                  </a:lnTo>
                  <a:lnTo>
                    <a:pt x="687" y="2479"/>
                  </a:lnTo>
                  <a:lnTo>
                    <a:pt x="662" y="2411"/>
                  </a:lnTo>
                  <a:lnTo>
                    <a:pt x="641" y="2342"/>
                  </a:lnTo>
                  <a:lnTo>
                    <a:pt x="624" y="2271"/>
                  </a:lnTo>
                  <a:lnTo>
                    <a:pt x="610" y="2199"/>
                  </a:lnTo>
                  <a:lnTo>
                    <a:pt x="600" y="2125"/>
                  </a:lnTo>
                  <a:lnTo>
                    <a:pt x="594" y="2050"/>
                  </a:lnTo>
                  <a:lnTo>
                    <a:pt x="592" y="1974"/>
                  </a:lnTo>
                  <a:lnTo>
                    <a:pt x="0" y="1974"/>
                  </a:lnTo>
                  <a:lnTo>
                    <a:pt x="1" y="2050"/>
                  </a:lnTo>
                  <a:lnTo>
                    <a:pt x="5" y="2125"/>
                  </a:lnTo>
                  <a:lnTo>
                    <a:pt x="12" y="2200"/>
                  </a:lnTo>
                  <a:lnTo>
                    <a:pt x="22" y="2273"/>
                  </a:lnTo>
                  <a:lnTo>
                    <a:pt x="34" y="2346"/>
                  </a:lnTo>
                  <a:lnTo>
                    <a:pt x="49" y="2417"/>
                  </a:lnTo>
                  <a:lnTo>
                    <a:pt x="67" y="2488"/>
                  </a:lnTo>
                  <a:lnTo>
                    <a:pt x="87" y="2557"/>
                  </a:lnTo>
                  <a:lnTo>
                    <a:pt x="110" y="2626"/>
                  </a:lnTo>
                  <a:lnTo>
                    <a:pt x="135" y="2693"/>
                  </a:lnTo>
                  <a:lnTo>
                    <a:pt x="162" y="2760"/>
                  </a:lnTo>
                  <a:lnTo>
                    <a:pt x="191" y="2825"/>
                  </a:lnTo>
                  <a:lnTo>
                    <a:pt x="223" y="2888"/>
                  </a:lnTo>
                  <a:lnTo>
                    <a:pt x="257" y="2951"/>
                  </a:lnTo>
                  <a:lnTo>
                    <a:pt x="294" y="3012"/>
                  </a:lnTo>
                  <a:lnTo>
                    <a:pt x="332" y="3071"/>
                  </a:lnTo>
                  <a:lnTo>
                    <a:pt x="372" y="3129"/>
                  </a:lnTo>
                  <a:lnTo>
                    <a:pt x="415" y="3186"/>
                  </a:lnTo>
                  <a:lnTo>
                    <a:pt x="459" y="3241"/>
                  </a:lnTo>
                  <a:lnTo>
                    <a:pt x="505" y="3294"/>
                  </a:lnTo>
                  <a:lnTo>
                    <a:pt x="553" y="3346"/>
                  </a:lnTo>
                  <a:lnTo>
                    <a:pt x="603" y="3396"/>
                  </a:lnTo>
                  <a:lnTo>
                    <a:pt x="655" y="3444"/>
                  </a:lnTo>
                  <a:lnTo>
                    <a:pt x="708" y="3490"/>
                  </a:lnTo>
                  <a:lnTo>
                    <a:pt x="763" y="3534"/>
                  </a:lnTo>
                  <a:lnTo>
                    <a:pt x="820" y="3577"/>
                  </a:lnTo>
                  <a:lnTo>
                    <a:pt x="878" y="3617"/>
                  </a:lnTo>
                  <a:lnTo>
                    <a:pt x="937" y="3655"/>
                  </a:lnTo>
                  <a:lnTo>
                    <a:pt x="998" y="3692"/>
                  </a:lnTo>
                  <a:lnTo>
                    <a:pt x="1061" y="3726"/>
                  </a:lnTo>
                  <a:lnTo>
                    <a:pt x="1124" y="3758"/>
                  </a:lnTo>
                  <a:lnTo>
                    <a:pt x="1189" y="3787"/>
                  </a:lnTo>
                  <a:lnTo>
                    <a:pt x="1256" y="3815"/>
                  </a:lnTo>
                  <a:lnTo>
                    <a:pt x="1323" y="3840"/>
                  </a:lnTo>
                  <a:lnTo>
                    <a:pt x="1391" y="3862"/>
                  </a:lnTo>
                  <a:lnTo>
                    <a:pt x="1461" y="3882"/>
                  </a:lnTo>
                  <a:lnTo>
                    <a:pt x="1532" y="3900"/>
                  </a:lnTo>
                  <a:lnTo>
                    <a:pt x="1603" y="3915"/>
                  </a:lnTo>
                  <a:lnTo>
                    <a:pt x="1676" y="3927"/>
                  </a:lnTo>
                  <a:lnTo>
                    <a:pt x="1749" y="3937"/>
                  </a:lnTo>
                  <a:lnTo>
                    <a:pt x="1824" y="3944"/>
                  </a:lnTo>
                  <a:lnTo>
                    <a:pt x="1899" y="3948"/>
                  </a:lnTo>
                  <a:lnTo>
                    <a:pt x="1974" y="3949"/>
                  </a:lnTo>
                  <a:lnTo>
                    <a:pt x="2050" y="3948"/>
                  </a:lnTo>
                  <a:lnTo>
                    <a:pt x="2125" y="3944"/>
                  </a:lnTo>
                  <a:lnTo>
                    <a:pt x="2199" y="3937"/>
                  </a:lnTo>
                  <a:lnTo>
                    <a:pt x="2273" y="3927"/>
                  </a:lnTo>
                  <a:lnTo>
                    <a:pt x="2345" y="3915"/>
                  </a:lnTo>
                  <a:lnTo>
                    <a:pt x="2417" y="3900"/>
                  </a:lnTo>
                  <a:lnTo>
                    <a:pt x="2488" y="3882"/>
                  </a:lnTo>
                  <a:lnTo>
                    <a:pt x="2557" y="3862"/>
                  </a:lnTo>
                  <a:lnTo>
                    <a:pt x="2626" y="3840"/>
                  </a:lnTo>
                  <a:lnTo>
                    <a:pt x="2693" y="3815"/>
                  </a:lnTo>
                  <a:lnTo>
                    <a:pt x="2760" y="3787"/>
                  </a:lnTo>
                  <a:lnTo>
                    <a:pt x="2825" y="3758"/>
                  </a:lnTo>
                  <a:lnTo>
                    <a:pt x="2888" y="3726"/>
                  </a:lnTo>
                  <a:lnTo>
                    <a:pt x="2951" y="3692"/>
                  </a:lnTo>
                  <a:lnTo>
                    <a:pt x="3012" y="3655"/>
                  </a:lnTo>
                  <a:lnTo>
                    <a:pt x="3071" y="3617"/>
                  </a:lnTo>
                  <a:lnTo>
                    <a:pt x="3129" y="3577"/>
                  </a:lnTo>
                  <a:lnTo>
                    <a:pt x="3186" y="3534"/>
                  </a:lnTo>
                  <a:lnTo>
                    <a:pt x="3241" y="3490"/>
                  </a:lnTo>
                  <a:lnTo>
                    <a:pt x="3294" y="3444"/>
                  </a:lnTo>
                  <a:lnTo>
                    <a:pt x="3346" y="3396"/>
                  </a:lnTo>
                  <a:lnTo>
                    <a:pt x="3396" y="3346"/>
                  </a:lnTo>
                  <a:lnTo>
                    <a:pt x="3444" y="3294"/>
                  </a:lnTo>
                  <a:lnTo>
                    <a:pt x="3490" y="3241"/>
                  </a:lnTo>
                  <a:lnTo>
                    <a:pt x="3534" y="3186"/>
                  </a:lnTo>
                  <a:lnTo>
                    <a:pt x="3577" y="3129"/>
                  </a:lnTo>
                  <a:lnTo>
                    <a:pt x="3617" y="3071"/>
                  </a:lnTo>
                  <a:lnTo>
                    <a:pt x="3655" y="3012"/>
                  </a:lnTo>
                  <a:lnTo>
                    <a:pt x="3692" y="2951"/>
                  </a:lnTo>
                  <a:lnTo>
                    <a:pt x="3726" y="2888"/>
                  </a:lnTo>
                  <a:lnTo>
                    <a:pt x="3758" y="2825"/>
                  </a:lnTo>
                  <a:lnTo>
                    <a:pt x="3787" y="2760"/>
                  </a:lnTo>
                  <a:lnTo>
                    <a:pt x="3814" y="2693"/>
                  </a:lnTo>
                  <a:lnTo>
                    <a:pt x="3839" y="2626"/>
                  </a:lnTo>
                  <a:lnTo>
                    <a:pt x="3862" y="2557"/>
                  </a:lnTo>
                  <a:lnTo>
                    <a:pt x="3882" y="2488"/>
                  </a:lnTo>
                  <a:lnTo>
                    <a:pt x="3900" y="2417"/>
                  </a:lnTo>
                  <a:lnTo>
                    <a:pt x="3915" y="2346"/>
                  </a:lnTo>
                  <a:lnTo>
                    <a:pt x="3927" y="2273"/>
                  </a:lnTo>
                  <a:lnTo>
                    <a:pt x="3937" y="2200"/>
                  </a:lnTo>
                  <a:lnTo>
                    <a:pt x="3944" y="2125"/>
                  </a:lnTo>
                  <a:lnTo>
                    <a:pt x="3948" y="2050"/>
                  </a:lnTo>
                  <a:lnTo>
                    <a:pt x="3949" y="1974"/>
                  </a:lnTo>
                  <a:lnTo>
                    <a:pt x="3948" y="1899"/>
                  </a:lnTo>
                  <a:lnTo>
                    <a:pt x="3944" y="1824"/>
                  </a:lnTo>
                  <a:lnTo>
                    <a:pt x="3937" y="1749"/>
                  </a:lnTo>
                  <a:lnTo>
                    <a:pt x="3927" y="1676"/>
                  </a:lnTo>
                  <a:lnTo>
                    <a:pt x="3915" y="1603"/>
                  </a:lnTo>
                  <a:lnTo>
                    <a:pt x="3900" y="1532"/>
                  </a:lnTo>
                  <a:lnTo>
                    <a:pt x="3882" y="1461"/>
                  </a:lnTo>
                  <a:lnTo>
                    <a:pt x="3862" y="1392"/>
                  </a:lnTo>
                  <a:lnTo>
                    <a:pt x="3839" y="1323"/>
                  </a:lnTo>
                  <a:lnTo>
                    <a:pt x="3814" y="1256"/>
                  </a:lnTo>
                  <a:lnTo>
                    <a:pt x="3787" y="1189"/>
                  </a:lnTo>
                  <a:lnTo>
                    <a:pt x="3758" y="1124"/>
                  </a:lnTo>
                  <a:lnTo>
                    <a:pt x="3726" y="1061"/>
                  </a:lnTo>
                  <a:lnTo>
                    <a:pt x="3692" y="998"/>
                  </a:lnTo>
                  <a:lnTo>
                    <a:pt x="3655" y="937"/>
                  </a:lnTo>
                  <a:lnTo>
                    <a:pt x="3617" y="878"/>
                  </a:lnTo>
                  <a:lnTo>
                    <a:pt x="3577" y="820"/>
                  </a:lnTo>
                  <a:lnTo>
                    <a:pt x="3534" y="763"/>
                  </a:lnTo>
                  <a:lnTo>
                    <a:pt x="3490" y="708"/>
                  </a:lnTo>
                  <a:lnTo>
                    <a:pt x="3444" y="655"/>
                  </a:lnTo>
                  <a:lnTo>
                    <a:pt x="3396" y="603"/>
                  </a:lnTo>
                  <a:lnTo>
                    <a:pt x="3346" y="553"/>
                  </a:lnTo>
                  <a:lnTo>
                    <a:pt x="3294" y="505"/>
                  </a:lnTo>
                  <a:lnTo>
                    <a:pt x="3241" y="459"/>
                  </a:lnTo>
                  <a:lnTo>
                    <a:pt x="3186" y="415"/>
                  </a:lnTo>
                  <a:lnTo>
                    <a:pt x="3129" y="372"/>
                  </a:lnTo>
                  <a:lnTo>
                    <a:pt x="3071" y="332"/>
                  </a:lnTo>
                  <a:lnTo>
                    <a:pt x="3012" y="294"/>
                  </a:lnTo>
                  <a:lnTo>
                    <a:pt x="2951" y="257"/>
                  </a:lnTo>
                  <a:lnTo>
                    <a:pt x="2888" y="223"/>
                  </a:lnTo>
                  <a:lnTo>
                    <a:pt x="2825" y="192"/>
                  </a:lnTo>
                  <a:lnTo>
                    <a:pt x="2760" y="162"/>
                  </a:lnTo>
                  <a:lnTo>
                    <a:pt x="2693" y="135"/>
                  </a:lnTo>
                  <a:lnTo>
                    <a:pt x="2626" y="110"/>
                  </a:lnTo>
                  <a:lnTo>
                    <a:pt x="2557" y="87"/>
                  </a:lnTo>
                  <a:lnTo>
                    <a:pt x="2488" y="67"/>
                  </a:lnTo>
                  <a:lnTo>
                    <a:pt x="2417" y="49"/>
                  </a:lnTo>
                  <a:lnTo>
                    <a:pt x="2345" y="34"/>
                  </a:lnTo>
                  <a:lnTo>
                    <a:pt x="2273" y="22"/>
                  </a:lnTo>
                  <a:lnTo>
                    <a:pt x="2199" y="12"/>
                  </a:lnTo>
                  <a:lnTo>
                    <a:pt x="2125" y="5"/>
                  </a:lnTo>
                  <a:lnTo>
                    <a:pt x="2050" y="1"/>
                  </a:lnTo>
                  <a:lnTo>
                    <a:pt x="19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3788" y="247"/>
              <a:ext cx="3950" cy="3950"/>
            </a:xfrm>
            <a:custGeom>
              <a:avLst/>
              <a:gdLst>
                <a:gd name="T0" fmla="+- 0 5988 3789"/>
                <a:gd name="T1" fmla="*/ T0 w 3950"/>
                <a:gd name="T2" fmla="+- 0 260 248"/>
                <a:gd name="T3" fmla="*/ 260 h 3950"/>
                <a:gd name="T4" fmla="+- 0 6277 3789"/>
                <a:gd name="T5" fmla="*/ T4 w 3950"/>
                <a:gd name="T6" fmla="+- 0 315 248"/>
                <a:gd name="T7" fmla="*/ 315 h 3950"/>
                <a:gd name="T8" fmla="+- 0 6549 3789"/>
                <a:gd name="T9" fmla="*/ T8 w 3950"/>
                <a:gd name="T10" fmla="+- 0 410 248"/>
                <a:gd name="T11" fmla="*/ 410 h 3950"/>
                <a:gd name="T12" fmla="+- 0 6801 3789"/>
                <a:gd name="T13" fmla="*/ T12 w 3950"/>
                <a:gd name="T14" fmla="+- 0 542 248"/>
                <a:gd name="T15" fmla="*/ 542 h 3950"/>
                <a:gd name="T16" fmla="+- 0 7030 3789"/>
                <a:gd name="T17" fmla="*/ T16 w 3950"/>
                <a:gd name="T18" fmla="+- 0 707 248"/>
                <a:gd name="T19" fmla="*/ 707 h 3950"/>
                <a:gd name="T20" fmla="+- 0 7233 3789"/>
                <a:gd name="T21" fmla="*/ T20 w 3950"/>
                <a:gd name="T22" fmla="+- 0 903 248"/>
                <a:gd name="T23" fmla="*/ 903 h 3950"/>
                <a:gd name="T24" fmla="+- 0 7406 3789"/>
                <a:gd name="T25" fmla="*/ T24 w 3950"/>
                <a:gd name="T26" fmla="+- 0 1126 248"/>
                <a:gd name="T27" fmla="*/ 1126 h 3950"/>
                <a:gd name="T28" fmla="+- 0 7547 3789"/>
                <a:gd name="T29" fmla="*/ T28 w 3950"/>
                <a:gd name="T30" fmla="+- 0 1372 248"/>
                <a:gd name="T31" fmla="*/ 1372 h 3950"/>
                <a:gd name="T32" fmla="+- 0 7651 3789"/>
                <a:gd name="T33" fmla="*/ T32 w 3950"/>
                <a:gd name="T34" fmla="+- 0 1640 248"/>
                <a:gd name="T35" fmla="*/ 1640 h 3950"/>
                <a:gd name="T36" fmla="+- 0 7716 3789"/>
                <a:gd name="T37" fmla="*/ T36 w 3950"/>
                <a:gd name="T38" fmla="+- 0 1924 248"/>
                <a:gd name="T39" fmla="*/ 1924 h 3950"/>
                <a:gd name="T40" fmla="+- 0 7738 3789"/>
                <a:gd name="T41" fmla="*/ T40 w 3950"/>
                <a:gd name="T42" fmla="+- 0 2222 248"/>
                <a:gd name="T43" fmla="*/ 2222 h 3950"/>
                <a:gd name="T44" fmla="+- 0 7716 3789"/>
                <a:gd name="T45" fmla="*/ T44 w 3950"/>
                <a:gd name="T46" fmla="+- 0 2521 248"/>
                <a:gd name="T47" fmla="*/ 2521 h 3950"/>
                <a:gd name="T48" fmla="+- 0 7651 3789"/>
                <a:gd name="T49" fmla="*/ T48 w 3950"/>
                <a:gd name="T50" fmla="+- 0 2805 248"/>
                <a:gd name="T51" fmla="*/ 2805 h 3950"/>
                <a:gd name="T52" fmla="+- 0 7547 3789"/>
                <a:gd name="T53" fmla="*/ T52 w 3950"/>
                <a:gd name="T54" fmla="+- 0 3073 248"/>
                <a:gd name="T55" fmla="*/ 3073 h 3950"/>
                <a:gd name="T56" fmla="+- 0 7406 3789"/>
                <a:gd name="T57" fmla="*/ T56 w 3950"/>
                <a:gd name="T58" fmla="+- 0 3319 248"/>
                <a:gd name="T59" fmla="*/ 3319 h 3950"/>
                <a:gd name="T60" fmla="+- 0 7233 3789"/>
                <a:gd name="T61" fmla="*/ T60 w 3950"/>
                <a:gd name="T62" fmla="+- 0 3542 248"/>
                <a:gd name="T63" fmla="*/ 3542 h 3950"/>
                <a:gd name="T64" fmla="+- 0 7030 3789"/>
                <a:gd name="T65" fmla="*/ T64 w 3950"/>
                <a:gd name="T66" fmla="+- 0 3738 248"/>
                <a:gd name="T67" fmla="*/ 3738 h 3950"/>
                <a:gd name="T68" fmla="+- 0 6801 3789"/>
                <a:gd name="T69" fmla="*/ T68 w 3950"/>
                <a:gd name="T70" fmla="+- 0 3903 248"/>
                <a:gd name="T71" fmla="*/ 3903 h 3950"/>
                <a:gd name="T72" fmla="+- 0 6549 3789"/>
                <a:gd name="T73" fmla="*/ T72 w 3950"/>
                <a:gd name="T74" fmla="+- 0 4035 248"/>
                <a:gd name="T75" fmla="*/ 4035 h 3950"/>
                <a:gd name="T76" fmla="+- 0 6277 3789"/>
                <a:gd name="T77" fmla="*/ T76 w 3950"/>
                <a:gd name="T78" fmla="+- 0 4130 248"/>
                <a:gd name="T79" fmla="*/ 4130 h 3950"/>
                <a:gd name="T80" fmla="+- 0 5988 3789"/>
                <a:gd name="T81" fmla="*/ T80 w 3950"/>
                <a:gd name="T82" fmla="+- 0 4185 248"/>
                <a:gd name="T83" fmla="*/ 4185 h 3950"/>
                <a:gd name="T84" fmla="+- 0 5688 3789"/>
                <a:gd name="T85" fmla="*/ T84 w 3950"/>
                <a:gd name="T86" fmla="+- 0 4196 248"/>
                <a:gd name="T87" fmla="*/ 4196 h 3950"/>
                <a:gd name="T88" fmla="+- 0 5392 3789"/>
                <a:gd name="T89" fmla="*/ T88 w 3950"/>
                <a:gd name="T90" fmla="+- 0 4163 248"/>
                <a:gd name="T91" fmla="*/ 4163 h 3950"/>
                <a:gd name="T92" fmla="+- 0 5112 3789"/>
                <a:gd name="T93" fmla="*/ T92 w 3950"/>
                <a:gd name="T94" fmla="+- 0 4088 248"/>
                <a:gd name="T95" fmla="*/ 4088 h 3950"/>
                <a:gd name="T96" fmla="+- 0 4850 3789"/>
                <a:gd name="T97" fmla="*/ T96 w 3950"/>
                <a:gd name="T98" fmla="+- 0 3974 248"/>
                <a:gd name="T99" fmla="*/ 3974 h 3950"/>
                <a:gd name="T100" fmla="+- 0 4609 3789"/>
                <a:gd name="T101" fmla="*/ T100 w 3950"/>
                <a:gd name="T102" fmla="+- 0 3825 248"/>
                <a:gd name="T103" fmla="*/ 3825 h 3950"/>
                <a:gd name="T104" fmla="+- 0 4392 3789"/>
                <a:gd name="T105" fmla="*/ T104 w 3950"/>
                <a:gd name="T106" fmla="+- 0 3644 248"/>
                <a:gd name="T107" fmla="*/ 3644 h 3950"/>
                <a:gd name="T108" fmla="+- 0 4204 3789"/>
                <a:gd name="T109" fmla="*/ T108 w 3950"/>
                <a:gd name="T110" fmla="+- 0 3434 248"/>
                <a:gd name="T111" fmla="*/ 3434 h 3950"/>
                <a:gd name="T112" fmla="+- 0 4046 3789"/>
                <a:gd name="T113" fmla="*/ T112 w 3950"/>
                <a:gd name="T114" fmla="+- 0 3199 248"/>
                <a:gd name="T115" fmla="*/ 3199 h 3950"/>
                <a:gd name="T116" fmla="+- 0 3924 3789"/>
                <a:gd name="T117" fmla="*/ T116 w 3950"/>
                <a:gd name="T118" fmla="+- 0 2941 248"/>
                <a:gd name="T119" fmla="*/ 2941 h 3950"/>
                <a:gd name="T120" fmla="+- 0 3838 3789"/>
                <a:gd name="T121" fmla="*/ T120 w 3950"/>
                <a:gd name="T122" fmla="+- 0 2665 248"/>
                <a:gd name="T123" fmla="*/ 2665 h 3950"/>
                <a:gd name="T124" fmla="+- 0 3794 3789"/>
                <a:gd name="T125" fmla="*/ T124 w 3950"/>
                <a:gd name="T126" fmla="+- 0 2373 248"/>
                <a:gd name="T127" fmla="*/ 2373 h 3950"/>
                <a:gd name="T128" fmla="+- 0 4383 3789"/>
                <a:gd name="T129" fmla="*/ T128 w 3950"/>
                <a:gd name="T130" fmla="+- 0 2298 248"/>
                <a:gd name="T131" fmla="*/ 2298 h 3950"/>
                <a:gd name="T132" fmla="+- 0 4430 3789"/>
                <a:gd name="T133" fmla="*/ T132 w 3950"/>
                <a:gd name="T134" fmla="+- 0 2590 248"/>
                <a:gd name="T135" fmla="*/ 2590 h 3950"/>
                <a:gd name="T136" fmla="+- 0 4535 3789"/>
                <a:gd name="T137" fmla="*/ T136 w 3950"/>
                <a:gd name="T138" fmla="+- 0 2858 248"/>
                <a:gd name="T139" fmla="*/ 2858 h 3950"/>
                <a:gd name="T140" fmla="+- 0 4691 3789"/>
                <a:gd name="T141" fmla="*/ T140 w 3950"/>
                <a:gd name="T142" fmla="+- 0 3095 248"/>
                <a:gd name="T143" fmla="*/ 3095 h 3950"/>
                <a:gd name="T144" fmla="+- 0 4891 3789"/>
                <a:gd name="T145" fmla="*/ T144 w 3950"/>
                <a:gd name="T146" fmla="+- 0 3295 248"/>
                <a:gd name="T147" fmla="*/ 3295 h 3950"/>
                <a:gd name="T148" fmla="+- 0 5128 3789"/>
                <a:gd name="T149" fmla="*/ T148 w 3950"/>
                <a:gd name="T150" fmla="+- 0 3451 248"/>
                <a:gd name="T151" fmla="*/ 3451 h 3950"/>
                <a:gd name="T152" fmla="+- 0 5396 3789"/>
                <a:gd name="T153" fmla="*/ T152 w 3950"/>
                <a:gd name="T154" fmla="+- 0 3556 248"/>
                <a:gd name="T155" fmla="*/ 3556 h 3950"/>
                <a:gd name="T156" fmla="+- 0 5688 3789"/>
                <a:gd name="T157" fmla="*/ T156 w 3950"/>
                <a:gd name="T158" fmla="+- 0 3603 248"/>
                <a:gd name="T159" fmla="*/ 3603 h 3950"/>
                <a:gd name="T160" fmla="+- 0 5988 3789"/>
                <a:gd name="T161" fmla="*/ T160 w 3950"/>
                <a:gd name="T162" fmla="+- 0 3587 248"/>
                <a:gd name="T163" fmla="*/ 3587 h 3950"/>
                <a:gd name="T164" fmla="+- 0 6268 3789"/>
                <a:gd name="T165" fmla="*/ T164 w 3950"/>
                <a:gd name="T166" fmla="+- 0 3510 248"/>
                <a:gd name="T167" fmla="*/ 3510 h 3950"/>
                <a:gd name="T168" fmla="+- 0 6522 3789"/>
                <a:gd name="T169" fmla="*/ T168 w 3950"/>
                <a:gd name="T170" fmla="+- 0 3379 248"/>
                <a:gd name="T171" fmla="*/ 3379 h 3950"/>
                <a:gd name="T172" fmla="+- 0 6741 3789"/>
                <a:gd name="T173" fmla="*/ T172 w 3950"/>
                <a:gd name="T174" fmla="+- 0 3200 248"/>
                <a:gd name="T175" fmla="*/ 3200 h 3950"/>
                <a:gd name="T176" fmla="+- 0 6920 3789"/>
                <a:gd name="T177" fmla="*/ T176 w 3950"/>
                <a:gd name="T178" fmla="+- 0 2981 248"/>
                <a:gd name="T179" fmla="*/ 2981 h 3950"/>
                <a:gd name="T180" fmla="+- 0 7051 3789"/>
                <a:gd name="T181" fmla="*/ T180 w 3950"/>
                <a:gd name="T182" fmla="+- 0 2727 248"/>
                <a:gd name="T183" fmla="*/ 2727 h 3950"/>
                <a:gd name="T184" fmla="+- 0 7128 3789"/>
                <a:gd name="T185" fmla="*/ T184 w 3950"/>
                <a:gd name="T186" fmla="+- 0 2447 248"/>
                <a:gd name="T187" fmla="*/ 2447 h 3950"/>
                <a:gd name="T188" fmla="+- 0 7144 3789"/>
                <a:gd name="T189" fmla="*/ T188 w 3950"/>
                <a:gd name="T190" fmla="+- 0 2147 248"/>
                <a:gd name="T191" fmla="*/ 2147 h 3950"/>
                <a:gd name="T192" fmla="+- 0 7097 3789"/>
                <a:gd name="T193" fmla="*/ T192 w 3950"/>
                <a:gd name="T194" fmla="+- 0 1855 248"/>
                <a:gd name="T195" fmla="*/ 1855 h 3950"/>
                <a:gd name="T196" fmla="+- 0 6992 3789"/>
                <a:gd name="T197" fmla="*/ T196 w 3950"/>
                <a:gd name="T198" fmla="+- 0 1587 248"/>
                <a:gd name="T199" fmla="*/ 1587 h 3950"/>
                <a:gd name="T200" fmla="+- 0 6836 3789"/>
                <a:gd name="T201" fmla="*/ T200 w 3950"/>
                <a:gd name="T202" fmla="+- 0 1350 248"/>
                <a:gd name="T203" fmla="*/ 1350 h 3950"/>
                <a:gd name="T204" fmla="+- 0 6636 3789"/>
                <a:gd name="T205" fmla="*/ T204 w 3950"/>
                <a:gd name="T206" fmla="+- 0 1150 248"/>
                <a:gd name="T207" fmla="*/ 1150 h 3950"/>
                <a:gd name="T208" fmla="+- 0 6399 3789"/>
                <a:gd name="T209" fmla="*/ T208 w 3950"/>
                <a:gd name="T210" fmla="+- 0 994 248"/>
                <a:gd name="T211" fmla="*/ 994 h 3950"/>
                <a:gd name="T212" fmla="+- 0 6131 3789"/>
                <a:gd name="T213" fmla="*/ T212 w 3950"/>
                <a:gd name="T214" fmla="+- 0 889 248"/>
                <a:gd name="T215" fmla="*/ 889 h 3950"/>
                <a:gd name="T216" fmla="+- 0 5839 3789"/>
                <a:gd name="T217" fmla="*/ T216 w 3950"/>
                <a:gd name="T218" fmla="+- 0 842 248"/>
                <a:gd name="T219" fmla="*/ 842 h 3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3950" h="3950">
                  <a:moveTo>
                    <a:pt x="1974" y="0"/>
                  </a:moveTo>
                  <a:lnTo>
                    <a:pt x="2050" y="1"/>
                  </a:lnTo>
                  <a:lnTo>
                    <a:pt x="2125" y="5"/>
                  </a:lnTo>
                  <a:lnTo>
                    <a:pt x="2199" y="12"/>
                  </a:lnTo>
                  <a:lnTo>
                    <a:pt x="2273" y="22"/>
                  </a:lnTo>
                  <a:lnTo>
                    <a:pt x="2345" y="34"/>
                  </a:lnTo>
                  <a:lnTo>
                    <a:pt x="2417" y="49"/>
                  </a:lnTo>
                  <a:lnTo>
                    <a:pt x="2488" y="67"/>
                  </a:lnTo>
                  <a:lnTo>
                    <a:pt x="2557" y="87"/>
                  </a:lnTo>
                  <a:lnTo>
                    <a:pt x="2626" y="110"/>
                  </a:lnTo>
                  <a:lnTo>
                    <a:pt x="2693" y="135"/>
                  </a:lnTo>
                  <a:lnTo>
                    <a:pt x="2760" y="162"/>
                  </a:lnTo>
                  <a:lnTo>
                    <a:pt x="2825" y="192"/>
                  </a:lnTo>
                  <a:lnTo>
                    <a:pt x="2888" y="223"/>
                  </a:lnTo>
                  <a:lnTo>
                    <a:pt x="2951" y="257"/>
                  </a:lnTo>
                  <a:lnTo>
                    <a:pt x="3012" y="294"/>
                  </a:lnTo>
                  <a:lnTo>
                    <a:pt x="3071" y="332"/>
                  </a:lnTo>
                  <a:lnTo>
                    <a:pt x="3129" y="372"/>
                  </a:lnTo>
                  <a:lnTo>
                    <a:pt x="3186" y="415"/>
                  </a:lnTo>
                  <a:lnTo>
                    <a:pt x="3241" y="459"/>
                  </a:lnTo>
                  <a:lnTo>
                    <a:pt x="3294" y="505"/>
                  </a:lnTo>
                  <a:lnTo>
                    <a:pt x="3346" y="553"/>
                  </a:lnTo>
                  <a:lnTo>
                    <a:pt x="3396" y="603"/>
                  </a:lnTo>
                  <a:lnTo>
                    <a:pt x="3444" y="655"/>
                  </a:lnTo>
                  <a:lnTo>
                    <a:pt x="3490" y="708"/>
                  </a:lnTo>
                  <a:lnTo>
                    <a:pt x="3534" y="763"/>
                  </a:lnTo>
                  <a:lnTo>
                    <a:pt x="3577" y="820"/>
                  </a:lnTo>
                  <a:lnTo>
                    <a:pt x="3617" y="878"/>
                  </a:lnTo>
                  <a:lnTo>
                    <a:pt x="3655" y="937"/>
                  </a:lnTo>
                  <a:lnTo>
                    <a:pt x="3692" y="998"/>
                  </a:lnTo>
                  <a:lnTo>
                    <a:pt x="3726" y="1061"/>
                  </a:lnTo>
                  <a:lnTo>
                    <a:pt x="3758" y="1124"/>
                  </a:lnTo>
                  <a:lnTo>
                    <a:pt x="3787" y="1189"/>
                  </a:lnTo>
                  <a:lnTo>
                    <a:pt x="3814" y="1256"/>
                  </a:lnTo>
                  <a:lnTo>
                    <a:pt x="3839" y="1323"/>
                  </a:lnTo>
                  <a:lnTo>
                    <a:pt x="3862" y="1392"/>
                  </a:lnTo>
                  <a:lnTo>
                    <a:pt x="3882" y="1461"/>
                  </a:lnTo>
                  <a:lnTo>
                    <a:pt x="3900" y="1532"/>
                  </a:lnTo>
                  <a:lnTo>
                    <a:pt x="3915" y="1603"/>
                  </a:lnTo>
                  <a:lnTo>
                    <a:pt x="3927" y="1676"/>
                  </a:lnTo>
                  <a:lnTo>
                    <a:pt x="3937" y="1749"/>
                  </a:lnTo>
                  <a:lnTo>
                    <a:pt x="3944" y="1824"/>
                  </a:lnTo>
                  <a:lnTo>
                    <a:pt x="3948" y="1899"/>
                  </a:lnTo>
                  <a:lnTo>
                    <a:pt x="3949" y="1974"/>
                  </a:lnTo>
                  <a:lnTo>
                    <a:pt x="3948" y="2050"/>
                  </a:lnTo>
                  <a:lnTo>
                    <a:pt x="3944" y="2125"/>
                  </a:lnTo>
                  <a:lnTo>
                    <a:pt x="3937" y="2200"/>
                  </a:lnTo>
                  <a:lnTo>
                    <a:pt x="3927" y="2273"/>
                  </a:lnTo>
                  <a:lnTo>
                    <a:pt x="3915" y="2346"/>
                  </a:lnTo>
                  <a:lnTo>
                    <a:pt x="3900" y="2417"/>
                  </a:lnTo>
                  <a:lnTo>
                    <a:pt x="3882" y="2488"/>
                  </a:lnTo>
                  <a:lnTo>
                    <a:pt x="3862" y="2557"/>
                  </a:lnTo>
                  <a:lnTo>
                    <a:pt x="3839" y="2626"/>
                  </a:lnTo>
                  <a:lnTo>
                    <a:pt x="3814" y="2693"/>
                  </a:lnTo>
                  <a:lnTo>
                    <a:pt x="3787" y="2760"/>
                  </a:lnTo>
                  <a:lnTo>
                    <a:pt x="3758" y="2825"/>
                  </a:lnTo>
                  <a:lnTo>
                    <a:pt x="3726" y="2888"/>
                  </a:lnTo>
                  <a:lnTo>
                    <a:pt x="3692" y="2951"/>
                  </a:lnTo>
                  <a:lnTo>
                    <a:pt x="3655" y="3012"/>
                  </a:lnTo>
                  <a:lnTo>
                    <a:pt x="3617" y="3071"/>
                  </a:lnTo>
                  <a:lnTo>
                    <a:pt x="3577" y="3129"/>
                  </a:lnTo>
                  <a:lnTo>
                    <a:pt x="3534" y="3186"/>
                  </a:lnTo>
                  <a:lnTo>
                    <a:pt x="3490" y="3241"/>
                  </a:lnTo>
                  <a:lnTo>
                    <a:pt x="3444" y="3294"/>
                  </a:lnTo>
                  <a:lnTo>
                    <a:pt x="3396" y="3346"/>
                  </a:lnTo>
                  <a:lnTo>
                    <a:pt x="3346" y="3396"/>
                  </a:lnTo>
                  <a:lnTo>
                    <a:pt x="3294" y="3444"/>
                  </a:lnTo>
                  <a:lnTo>
                    <a:pt x="3241" y="3490"/>
                  </a:lnTo>
                  <a:lnTo>
                    <a:pt x="3186" y="3534"/>
                  </a:lnTo>
                  <a:lnTo>
                    <a:pt x="3129" y="3577"/>
                  </a:lnTo>
                  <a:lnTo>
                    <a:pt x="3071" y="3617"/>
                  </a:lnTo>
                  <a:lnTo>
                    <a:pt x="3012" y="3655"/>
                  </a:lnTo>
                  <a:lnTo>
                    <a:pt x="2951" y="3692"/>
                  </a:lnTo>
                  <a:lnTo>
                    <a:pt x="2888" y="3726"/>
                  </a:lnTo>
                  <a:lnTo>
                    <a:pt x="2825" y="3758"/>
                  </a:lnTo>
                  <a:lnTo>
                    <a:pt x="2760" y="3787"/>
                  </a:lnTo>
                  <a:lnTo>
                    <a:pt x="2693" y="3815"/>
                  </a:lnTo>
                  <a:lnTo>
                    <a:pt x="2626" y="3840"/>
                  </a:lnTo>
                  <a:lnTo>
                    <a:pt x="2557" y="3862"/>
                  </a:lnTo>
                  <a:lnTo>
                    <a:pt x="2488" y="3882"/>
                  </a:lnTo>
                  <a:lnTo>
                    <a:pt x="2417" y="3900"/>
                  </a:lnTo>
                  <a:lnTo>
                    <a:pt x="2345" y="3915"/>
                  </a:lnTo>
                  <a:lnTo>
                    <a:pt x="2273" y="3927"/>
                  </a:lnTo>
                  <a:lnTo>
                    <a:pt x="2199" y="3937"/>
                  </a:lnTo>
                  <a:lnTo>
                    <a:pt x="2125" y="3944"/>
                  </a:lnTo>
                  <a:lnTo>
                    <a:pt x="2050" y="3948"/>
                  </a:lnTo>
                  <a:lnTo>
                    <a:pt x="1974" y="3949"/>
                  </a:lnTo>
                  <a:lnTo>
                    <a:pt x="1899" y="3948"/>
                  </a:lnTo>
                  <a:lnTo>
                    <a:pt x="1824" y="3944"/>
                  </a:lnTo>
                  <a:lnTo>
                    <a:pt x="1749" y="3937"/>
                  </a:lnTo>
                  <a:lnTo>
                    <a:pt x="1676" y="3927"/>
                  </a:lnTo>
                  <a:lnTo>
                    <a:pt x="1603" y="3915"/>
                  </a:lnTo>
                  <a:lnTo>
                    <a:pt x="1532" y="3900"/>
                  </a:lnTo>
                  <a:lnTo>
                    <a:pt x="1461" y="3882"/>
                  </a:lnTo>
                  <a:lnTo>
                    <a:pt x="1391" y="3862"/>
                  </a:lnTo>
                  <a:lnTo>
                    <a:pt x="1323" y="3840"/>
                  </a:lnTo>
                  <a:lnTo>
                    <a:pt x="1256" y="3815"/>
                  </a:lnTo>
                  <a:lnTo>
                    <a:pt x="1189" y="3787"/>
                  </a:lnTo>
                  <a:lnTo>
                    <a:pt x="1124" y="3758"/>
                  </a:lnTo>
                  <a:lnTo>
                    <a:pt x="1061" y="3726"/>
                  </a:lnTo>
                  <a:lnTo>
                    <a:pt x="998" y="3692"/>
                  </a:lnTo>
                  <a:lnTo>
                    <a:pt x="937" y="3655"/>
                  </a:lnTo>
                  <a:lnTo>
                    <a:pt x="878" y="3617"/>
                  </a:lnTo>
                  <a:lnTo>
                    <a:pt x="820" y="3577"/>
                  </a:lnTo>
                  <a:lnTo>
                    <a:pt x="763" y="3534"/>
                  </a:lnTo>
                  <a:lnTo>
                    <a:pt x="708" y="3490"/>
                  </a:lnTo>
                  <a:lnTo>
                    <a:pt x="655" y="3444"/>
                  </a:lnTo>
                  <a:lnTo>
                    <a:pt x="603" y="3396"/>
                  </a:lnTo>
                  <a:lnTo>
                    <a:pt x="553" y="3346"/>
                  </a:lnTo>
                  <a:lnTo>
                    <a:pt x="505" y="3294"/>
                  </a:lnTo>
                  <a:lnTo>
                    <a:pt x="459" y="3241"/>
                  </a:lnTo>
                  <a:lnTo>
                    <a:pt x="415" y="3186"/>
                  </a:lnTo>
                  <a:lnTo>
                    <a:pt x="372" y="3129"/>
                  </a:lnTo>
                  <a:lnTo>
                    <a:pt x="332" y="3071"/>
                  </a:lnTo>
                  <a:lnTo>
                    <a:pt x="294" y="3012"/>
                  </a:lnTo>
                  <a:lnTo>
                    <a:pt x="257" y="2951"/>
                  </a:lnTo>
                  <a:lnTo>
                    <a:pt x="223" y="2888"/>
                  </a:lnTo>
                  <a:lnTo>
                    <a:pt x="191" y="2825"/>
                  </a:lnTo>
                  <a:lnTo>
                    <a:pt x="162" y="2760"/>
                  </a:lnTo>
                  <a:lnTo>
                    <a:pt x="135" y="2693"/>
                  </a:lnTo>
                  <a:lnTo>
                    <a:pt x="110" y="2626"/>
                  </a:lnTo>
                  <a:lnTo>
                    <a:pt x="87" y="2557"/>
                  </a:lnTo>
                  <a:lnTo>
                    <a:pt x="67" y="2488"/>
                  </a:lnTo>
                  <a:lnTo>
                    <a:pt x="49" y="2417"/>
                  </a:lnTo>
                  <a:lnTo>
                    <a:pt x="34" y="2346"/>
                  </a:lnTo>
                  <a:lnTo>
                    <a:pt x="22" y="2273"/>
                  </a:lnTo>
                  <a:lnTo>
                    <a:pt x="12" y="2200"/>
                  </a:lnTo>
                  <a:lnTo>
                    <a:pt x="5" y="2125"/>
                  </a:lnTo>
                  <a:lnTo>
                    <a:pt x="1" y="2050"/>
                  </a:lnTo>
                  <a:lnTo>
                    <a:pt x="0" y="1974"/>
                  </a:lnTo>
                  <a:lnTo>
                    <a:pt x="592" y="1974"/>
                  </a:lnTo>
                  <a:lnTo>
                    <a:pt x="594" y="2050"/>
                  </a:lnTo>
                  <a:lnTo>
                    <a:pt x="600" y="2125"/>
                  </a:lnTo>
                  <a:lnTo>
                    <a:pt x="610" y="2199"/>
                  </a:lnTo>
                  <a:lnTo>
                    <a:pt x="624" y="2271"/>
                  </a:lnTo>
                  <a:lnTo>
                    <a:pt x="641" y="2342"/>
                  </a:lnTo>
                  <a:lnTo>
                    <a:pt x="662" y="2411"/>
                  </a:lnTo>
                  <a:lnTo>
                    <a:pt x="687" y="2479"/>
                  </a:lnTo>
                  <a:lnTo>
                    <a:pt x="715" y="2545"/>
                  </a:lnTo>
                  <a:lnTo>
                    <a:pt x="746" y="2610"/>
                  </a:lnTo>
                  <a:lnTo>
                    <a:pt x="781" y="2672"/>
                  </a:lnTo>
                  <a:lnTo>
                    <a:pt x="818" y="2733"/>
                  </a:lnTo>
                  <a:lnTo>
                    <a:pt x="859" y="2791"/>
                  </a:lnTo>
                  <a:lnTo>
                    <a:pt x="902" y="2847"/>
                  </a:lnTo>
                  <a:lnTo>
                    <a:pt x="948" y="2901"/>
                  </a:lnTo>
                  <a:lnTo>
                    <a:pt x="997" y="2952"/>
                  </a:lnTo>
                  <a:lnTo>
                    <a:pt x="1048" y="3001"/>
                  </a:lnTo>
                  <a:lnTo>
                    <a:pt x="1102" y="3047"/>
                  </a:lnTo>
                  <a:lnTo>
                    <a:pt x="1158" y="3090"/>
                  </a:lnTo>
                  <a:lnTo>
                    <a:pt x="1216" y="3131"/>
                  </a:lnTo>
                  <a:lnTo>
                    <a:pt x="1277" y="3168"/>
                  </a:lnTo>
                  <a:lnTo>
                    <a:pt x="1339" y="3203"/>
                  </a:lnTo>
                  <a:lnTo>
                    <a:pt x="1403" y="3234"/>
                  </a:lnTo>
                  <a:lnTo>
                    <a:pt x="1470" y="3262"/>
                  </a:lnTo>
                  <a:lnTo>
                    <a:pt x="1537" y="3286"/>
                  </a:lnTo>
                  <a:lnTo>
                    <a:pt x="1607" y="3308"/>
                  </a:lnTo>
                  <a:lnTo>
                    <a:pt x="1678" y="3325"/>
                  </a:lnTo>
                  <a:lnTo>
                    <a:pt x="1750" y="3339"/>
                  </a:lnTo>
                  <a:lnTo>
                    <a:pt x="1824" y="3349"/>
                  </a:lnTo>
                  <a:lnTo>
                    <a:pt x="1899" y="3355"/>
                  </a:lnTo>
                  <a:lnTo>
                    <a:pt x="1974" y="3357"/>
                  </a:lnTo>
                  <a:lnTo>
                    <a:pt x="2050" y="3355"/>
                  </a:lnTo>
                  <a:lnTo>
                    <a:pt x="2125" y="3349"/>
                  </a:lnTo>
                  <a:lnTo>
                    <a:pt x="2199" y="3339"/>
                  </a:lnTo>
                  <a:lnTo>
                    <a:pt x="2271" y="3325"/>
                  </a:lnTo>
                  <a:lnTo>
                    <a:pt x="2342" y="3308"/>
                  </a:lnTo>
                  <a:lnTo>
                    <a:pt x="2411" y="3286"/>
                  </a:lnTo>
                  <a:lnTo>
                    <a:pt x="2479" y="3262"/>
                  </a:lnTo>
                  <a:lnTo>
                    <a:pt x="2545" y="3234"/>
                  </a:lnTo>
                  <a:lnTo>
                    <a:pt x="2610" y="3203"/>
                  </a:lnTo>
                  <a:lnTo>
                    <a:pt x="2672" y="3168"/>
                  </a:lnTo>
                  <a:lnTo>
                    <a:pt x="2733" y="3131"/>
                  </a:lnTo>
                  <a:lnTo>
                    <a:pt x="2791" y="3090"/>
                  </a:lnTo>
                  <a:lnTo>
                    <a:pt x="2847" y="3047"/>
                  </a:lnTo>
                  <a:lnTo>
                    <a:pt x="2901" y="3001"/>
                  </a:lnTo>
                  <a:lnTo>
                    <a:pt x="2952" y="2952"/>
                  </a:lnTo>
                  <a:lnTo>
                    <a:pt x="3001" y="2901"/>
                  </a:lnTo>
                  <a:lnTo>
                    <a:pt x="3047" y="2847"/>
                  </a:lnTo>
                  <a:lnTo>
                    <a:pt x="3090" y="2791"/>
                  </a:lnTo>
                  <a:lnTo>
                    <a:pt x="3131" y="2733"/>
                  </a:lnTo>
                  <a:lnTo>
                    <a:pt x="3168" y="2672"/>
                  </a:lnTo>
                  <a:lnTo>
                    <a:pt x="3203" y="2610"/>
                  </a:lnTo>
                  <a:lnTo>
                    <a:pt x="3234" y="2545"/>
                  </a:lnTo>
                  <a:lnTo>
                    <a:pt x="3262" y="2479"/>
                  </a:lnTo>
                  <a:lnTo>
                    <a:pt x="3287" y="2411"/>
                  </a:lnTo>
                  <a:lnTo>
                    <a:pt x="3308" y="2342"/>
                  </a:lnTo>
                  <a:lnTo>
                    <a:pt x="3325" y="2271"/>
                  </a:lnTo>
                  <a:lnTo>
                    <a:pt x="3339" y="2199"/>
                  </a:lnTo>
                  <a:lnTo>
                    <a:pt x="3349" y="2125"/>
                  </a:lnTo>
                  <a:lnTo>
                    <a:pt x="3355" y="2050"/>
                  </a:lnTo>
                  <a:lnTo>
                    <a:pt x="3357" y="1974"/>
                  </a:lnTo>
                  <a:lnTo>
                    <a:pt x="3355" y="1899"/>
                  </a:lnTo>
                  <a:lnTo>
                    <a:pt x="3349" y="1824"/>
                  </a:lnTo>
                  <a:lnTo>
                    <a:pt x="3339" y="1750"/>
                  </a:lnTo>
                  <a:lnTo>
                    <a:pt x="3325" y="1678"/>
                  </a:lnTo>
                  <a:lnTo>
                    <a:pt x="3308" y="1607"/>
                  </a:lnTo>
                  <a:lnTo>
                    <a:pt x="3287" y="1538"/>
                  </a:lnTo>
                  <a:lnTo>
                    <a:pt x="3262" y="1470"/>
                  </a:lnTo>
                  <a:lnTo>
                    <a:pt x="3234" y="1404"/>
                  </a:lnTo>
                  <a:lnTo>
                    <a:pt x="3203" y="1339"/>
                  </a:lnTo>
                  <a:lnTo>
                    <a:pt x="3168" y="1277"/>
                  </a:lnTo>
                  <a:lnTo>
                    <a:pt x="3131" y="1216"/>
                  </a:lnTo>
                  <a:lnTo>
                    <a:pt x="3090" y="1158"/>
                  </a:lnTo>
                  <a:lnTo>
                    <a:pt x="3047" y="1102"/>
                  </a:lnTo>
                  <a:lnTo>
                    <a:pt x="3001" y="1048"/>
                  </a:lnTo>
                  <a:lnTo>
                    <a:pt x="2952" y="997"/>
                  </a:lnTo>
                  <a:lnTo>
                    <a:pt x="2901" y="948"/>
                  </a:lnTo>
                  <a:lnTo>
                    <a:pt x="2847" y="902"/>
                  </a:lnTo>
                  <a:lnTo>
                    <a:pt x="2791" y="859"/>
                  </a:lnTo>
                  <a:lnTo>
                    <a:pt x="2733" y="818"/>
                  </a:lnTo>
                  <a:lnTo>
                    <a:pt x="2672" y="781"/>
                  </a:lnTo>
                  <a:lnTo>
                    <a:pt x="2610" y="746"/>
                  </a:lnTo>
                  <a:lnTo>
                    <a:pt x="2545" y="715"/>
                  </a:lnTo>
                  <a:lnTo>
                    <a:pt x="2479" y="687"/>
                  </a:lnTo>
                  <a:lnTo>
                    <a:pt x="2411" y="663"/>
                  </a:lnTo>
                  <a:lnTo>
                    <a:pt x="2342" y="641"/>
                  </a:lnTo>
                  <a:lnTo>
                    <a:pt x="2271" y="624"/>
                  </a:lnTo>
                  <a:lnTo>
                    <a:pt x="2199" y="610"/>
                  </a:lnTo>
                  <a:lnTo>
                    <a:pt x="2125" y="600"/>
                  </a:lnTo>
                  <a:lnTo>
                    <a:pt x="2050" y="594"/>
                  </a:lnTo>
                  <a:lnTo>
                    <a:pt x="1974" y="592"/>
                  </a:lnTo>
                  <a:lnTo>
                    <a:pt x="1974" y="0"/>
                  </a:lnTo>
                  <a:close/>
                </a:path>
              </a:pathLst>
            </a:custGeom>
            <a:noFill/>
            <a:ln w="18288">
              <a:solidFill>
                <a:srgbClr val="0066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3788" y="247"/>
              <a:ext cx="1975" cy="1975"/>
            </a:xfrm>
            <a:custGeom>
              <a:avLst/>
              <a:gdLst>
                <a:gd name="T0" fmla="+- 0 5688 3789"/>
                <a:gd name="T1" fmla="*/ T0 w 1975"/>
                <a:gd name="T2" fmla="+- 0 249 248"/>
                <a:gd name="T3" fmla="*/ 249 h 1975"/>
                <a:gd name="T4" fmla="+- 0 5538 3789"/>
                <a:gd name="T5" fmla="*/ T4 w 1975"/>
                <a:gd name="T6" fmla="+- 0 260 248"/>
                <a:gd name="T7" fmla="*/ 260 h 1975"/>
                <a:gd name="T8" fmla="+- 0 5392 3789"/>
                <a:gd name="T9" fmla="*/ T8 w 1975"/>
                <a:gd name="T10" fmla="+- 0 282 248"/>
                <a:gd name="T11" fmla="*/ 282 h 1975"/>
                <a:gd name="T12" fmla="+- 0 5250 3789"/>
                <a:gd name="T13" fmla="*/ T12 w 1975"/>
                <a:gd name="T14" fmla="+- 0 315 248"/>
                <a:gd name="T15" fmla="*/ 315 h 1975"/>
                <a:gd name="T16" fmla="+- 0 5112 3789"/>
                <a:gd name="T17" fmla="*/ T16 w 1975"/>
                <a:gd name="T18" fmla="+- 0 358 248"/>
                <a:gd name="T19" fmla="*/ 358 h 1975"/>
                <a:gd name="T20" fmla="+- 0 4978 3789"/>
                <a:gd name="T21" fmla="*/ T20 w 1975"/>
                <a:gd name="T22" fmla="+- 0 410 248"/>
                <a:gd name="T23" fmla="*/ 410 h 1975"/>
                <a:gd name="T24" fmla="+- 0 4850 3789"/>
                <a:gd name="T25" fmla="*/ T24 w 1975"/>
                <a:gd name="T26" fmla="+- 0 471 248"/>
                <a:gd name="T27" fmla="*/ 471 h 1975"/>
                <a:gd name="T28" fmla="+- 0 4726 3789"/>
                <a:gd name="T29" fmla="*/ T28 w 1975"/>
                <a:gd name="T30" fmla="+- 0 542 248"/>
                <a:gd name="T31" fmla="*/ 542 h 1975"/>
                <a:gd name="T32" fmla="+- 0 4609 3789"/>
                <a:gd name="T33" fmla="*/ T32 w 1975"/>
                <a:gd name="T34" fmla="+- 0 620 248"/>
                <a:gd name="T35" fmla="*/ 620 h 1975"/>
                <a:gd name="T36" fmla="+- 0 4497 3789"/>
                <a:gd name="T37" fmla="*/ T36 w 1975"/>
                <a:gd name="T38" fmla="+- 0 707 248"/>
                <a:gd name="T39" fmla="*/ 707 h 1975"/>
                <a:gd name="T40" fmla="+- 0 4392 3789"/>
                <a:gd name="T41" fmla="*/ T40 w 1975"/>
                <a:gd name="T42" fmla="+- 0 801 248"/>
                <a:gd name="T43" fmla="*/ 801 h 1975"/>
                <a:gd name="T44" fmla="+- 0 4294 3789"/>
                <a:gd name="T45" fmla="*/ T44 w 1975"/>
                <a:gd name="T46" fmla="+- 0 903 248"/>
                <a:gd name="T47" fmla="*/ 903 h 1975"/>
                <a:gd name="T48" fmla="+- 0 4204 3789"/>
                <a:gd name="T49" fmla="*/ T48 w 1975"/>
                <a:gd name="T50" fmla="+- 0 1011 248"/>
                <a:gd name="T51" fmla="*/ 1011 h 1975"/>
                <a:gd name="T52" fmla="+- 0 4121 3789"/>
                <a:gd name="T53" fmla="*/ T52 w 1975"/>
                <a:gd name="T54" fmla="+- 0 1126 248"/>
                <a:gd name="T55" fmla="*/ 1126 h 1975"/>
                <a:gd name="T56" fmla="+- 0 4046 3789"/>
                <a:gd name="T57" fmla="*/ T56 w 1975"/>
                <a:gd name="T58" fmla="+- 0 1246 248"/>
                <a:gd name="T59" fmla="*/ 1246 h 1975"/>
                <a:gd name="T60" fmla="+- 0 3980 3789"/>
                <a:gd name="T61" fmla="*/ T60 w 1975"/>
                <a:gd name="T62" fmla="+- 0 1372 248"/>
                <a:gd name="T63" fmla="*/ 1372 h 1975"/>
                <a:gd name="T64" fmla="+- 0 3924 3789"/>
                <a:gd name="T65" fmla="*/ T64 w 1975"/>
                <a:gd name="T66" fmla="+- 0 1504 248"/>
                <a:gd name="T67" fmla="*/ 1504 h 1975"/>
                <a:gd name="T68" fmla="+- 0 3876 3789"/>
                <a:gd name="T69" fmla="*/ T68 w 1975"/>
                <a:gd name="T70" fmla="+- 0 1640 248"/>
                <a:gd name="T71" fmla="*/ 1640 h 1975"/>
                <a:gd name="T72" fmla="+- 0 3838 3789"/>
                <a:gd name="T73" fmla="*/ T72 w 1975"/>
                <a:gd name="T74" fmla="+- 0 1780 248"/>
                <a:gd name="T75" fmla="*/ 1780 h 1975"/>
                <a:gd name="T76" fmla="+- 0 3811 3789"/>
                <a:gd name="T77" fmla="*/ T76 w 1975"/>
                <a:gd name="T78" fmla="+- 0 1924 248"/>
                <a:gd name="T79" fmla="*/ 1924 h 1975"/>
                <a:gd name="T80" fmla="+- 0 3794 3789"/>
                <a:gd name="T81" fmla="*/ T80 w 1975"/>
                <a:gd name="T82" fmla="+- 0 2072 248"/>
                <a:gd name="T83" fmla="*/ 2072 h 1975"/>
                <a:gd name="T84" fmla="+- 0 3789 3789"/>
                <a:gd name="T85" fmla="*/ T84 w 1975"/>
                <a:gd name="T86" fmla="+- 0 2222 248"/>
                <a:gd name="T87" fmla="*/ 2222 h 1975"/>
                <a:gd name="T88" fmla="+- 0 4383 3789"/>
                <a:gd name="T89" fmla="*/ T88 w 1975"/>
                <a:gd name="T90" fmla="+- 0 2147 248"/>
                <a:gd name="T91" fmla="*/ 2147 h 1975"/>
                <a:gd name="T92" fmla="+- 0 4399 3789"/>
                <a:gd name="T93" fmla="*/ T92 w 1975"/>
                <a:gd name="T94" fmla="+- 0 1998 248"/>
                <a:gd name="T95" fmla="*/ 1998 h 1975"/>
                <a:gd name="T96" fmla="+- 0 4430 3789"/>
                <a:gd name="T97" fmla="*/ T96 w 1975"/>
                <a:gd name="T98" fmla="+- 0 1855 248"/>
                <a:gd name="T99" fmla="*/ 1855 h 1975"/>
                <a:gd name="T100" fmla="+- 0 4476 3789"/>
                <a:gd name="T101" fmla="*/ T100 w 1975"/>
                <a:gd name="T102" fmla="+- 0 1718 248"/>
                <a:gd name="T103" fmla="*/ 1718 h 1975"/>
                <a:gd name="T104" fmla="+- 0 4535 3789"/>
                <a:gd name="T105" fmla="*/ T104 w 1975"/>
                <a:gd name="T106" fmla="+- 0 1587 248"/>
                <a:gd name="T107" fmla="*/ 1587 h 1975"/>
                <a:gd name="T108" fmla="+- 0 4607 3789"/>
                <a:gd name="T109" fmla="*/ T108 w 1975"/>
                <a:gd name="T110" fmla="+- 0 1464 248"/>
                <a:gd name="T111" fmla="*/ 1464 h 1975"/>
                <a:gd name="T112" fmla="+- 0 4691 3789"/>
                <a:gd name="T113" fmla="*/ T112 w 1975"/>
                <a:gd name="T114" fmla="+- 0 1350 248"/>
                <a:gd name="T115" fmla="*/ 1350 h 1975"/>
                <a:gd name="T116" fmla="+- 0 4786 3789"/>
                <a:gd name="T117" fmla="*/ T116 w 1975"/>
                <a:gd name="T118" fmla="+- 0 1245 248"/>
                <a:gd name="T119" fmla="*/ 1245 h 1975"/>
                <a:gd name="T120" fmla="+- 0 4891 3789"/>
                <a:gd name="T121" fmla="*/ T120 w 1975"/>
                <a:gd name="T122" fmla="+- 0 1150 248"/>
                <a:gd name="T123" fmla="*/ 1150 h 1975"/>
                <a:gd name="T124" fmla="+- 0 5005 3789"/>
                <a:gd name="T125" fmla="*/ T124 w 1975"/>
                <a:gd name="T126" fmla="+- 0 1066 248"/>
                <a:gd name="T127" fmla="*/ 1066 h 1975"/>
                <a:gd name="T128" fmla="+- 0 5128 3789"/>
                <a:gd name="T129" fmla="*/ T128 w 1975"/>
                <a:gd name="T130" fmla="+- 0 994 248"/>
                <a:gd name="T131" fmla="*/ 994 h 1975"/>
                <a:gd name="T132" fmla="+- 0 5259 3789"/>
                <a:gd name="T133" fmla="*/ T132 w 1975"/>
                <a:gd name="T134" fmla="+- 0 935 248"/>
                <a:gd name="T135" fmla="*/ 935 h 1975"/>
                <a:gd name="T136" fmla="+- 0 5396 3789"/>
                <a:gd name="T137" fmla="*/ T136 w 1975"/>
                <a:gd name="T138" fmla="+- 0 889 248"/>
                <a:gd name="T139" fmla="*/ 889 h 1975"/>
                <a:gd name="T140" fmla="+- 0 5539 3789"/>
                <a:gd name="T141" fmla="*/ T140 w 1975"/>
                <a:gd name="T142" fmla="+- 0 858 248"/>
                <a:gd name="T143" fmla="*/ 858 h 1975"/>
                <a:gd name="T144" fmla="+- 0 5688 3789"/>
                <a:gd name="T145" fmla="*/ T144 w 1975"/>
                <a:gd name="T146" fmla="+- 0 842 248"/>
                <a:gd name="T147" fmla="*/ 842 h 1975"/>
                <a:gd name="T148" fmla="+- 0 5763 3789"/>
                <a:gd name="T149" fmla="*/ T148 w 1975"/>
                <a:gd name="T150" fmla="+- 0 248 248"/>
                <a:gd name="T151" fmla="*/ 248 h 19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975" h="1975">
                  <a:moveTo>
                    <a:pt x="1974" y="0"/>
                  </a:moveTo>
                  <a:lnTo>
                    <a:pt x="1899" y="1"/>
                  </a:lnTo>
                  <a:lnTo>
                    <a:pt x="1824" y="5"/>
                  </a:lnTo>
                  <a:lnTo>
                    <a:pt x="1749" y="12"/>
                  </a:lnTo>
                  <a:lnTo>
                    <a:pt x="1676" y="22"/>
                  </a:lnTo>
                  <a:lnTo>
                    <a:pt x="1603" y="34"/>
                  </a:lnTo>
                  <a:lnTo>
                    <a:pt x="1532" y="49"/>
                  </a:lnTo>
                  <a:lnTo>
                    <a:pt x="1461" y="67"/>
                  </a:lnTo>
                  <a:lnTo>
                    <a:pt x="1391" y="87"/>
                  </a:lnTo>
                  <a:lnTo>
                    <a:pt x="1323" y="110"/>
                  </a:lnTo>
                  <a:lnTo>
                    <a:pt x="1256" y="135"/>
                  </a:lnTo>
                  <a:lnTo>
                    <a:pt x="1189" y="162"/>
                  </a:lnTo>
                  <a:lnTo>
                    <a:pt x="1124" y="192"/>
                  </a:lnTo>
                  <a:lnTo>
                    <a:pt x="1061" y="223"/>
                  </a:lnTo>
                  <a:lnTo>
                    <a:pt x="998" y="257"/>
                  </a:lnTo>
                  <a:lnTo>
                    <a:pt x="937" y="294"/>
                  </a:lnTo>
                  <a:lnTo>
                    <a:pt x="878" y="332"/>
                  </a:lnTo>
                  <a:lnTo>
                    <a:pt x="820" y="372"/>
                  </a:lnTo>
                  <a:lnTo>
                    <a:pt x="763" y="415"/>
                  </a:lnTo>
                  <a:lnTo>
                    <a:pt x="708" y="459"/>
                  </a:lnTo>
                  <a:lnTo>
                    <a:pt x="655" y="505"/>
                  </a:lnTo>
                  <a:lnTo>
                    <a:pt x="603" y="553"/>
                  </a:lnTo>
                  <a:lnTo>
                    <a:pt x="553" y="603"/>
                  </a:lnTo>
                  <a:lnTo>
                    <a:pt x="505" y="655"/>
                  </a:lnTo>
                  <a:lnTo>
                    <a:pt x="459" y="708"/>
                  </a:lnTo>
                  <a:lnTo>
                    <a:pt x="415" y="763"/>
                  </a:lnTo>
                  <a:lnTo>
                    <a:pt x="372" y="820"/>
                  </a:lnTo>
                  <a:lnTo>
                    <a:pt x="332" y="878"/>
                  </a:lnTo>
                  <a:lnTo>
                    <a:pt x="294" y="937"/>
                  </a:lnTo>
                  <a:lnTo>
                    <a:pt x="257" y="998"/>
                  </a:lnTo>
                  <a:lnTo>
                    <a:pt x="223" y="1061"/>
                  </a:lnTo>
                  <a:lnTo>
                    <a:pt x="191" y="1124"/>
                  </a:lnTo>
                  <a:lnTo>
                    <a:pt x="162" y="1189"/>
                  </a:lnTo>
                  <a:lnTo>
                    <a:pt x="135" y="1256"/>
                  </a:lnTo>
                  <a:lnTo>
                    <a:pt x="110" y="1323"/>
                  </a:lnTo>
                  <a:lnTo>
                    <a:pt x="87" y="1392"/>
                  </a:lnTo>
                  <a:lnTo>
                    <a:pt x="67" y="1461"/>
                  </a:lnTo>
                  <a:lnTo>
                    <a:pt x="49" y="1532"/>
                  </a:lnTo>
                  <a:lnTo>
                    <a:pt x="34" y="1603"/>
                  </a:lnTo>
                  <a:lnTo>
                    <a:pt x="22" y="1676"/>
                  </a:lnTo>
                  <a:lnTo>
                    <a:pt x="12" y="1749"/>
                  </a:lnTo>
                  <a:lnTo>
                    <a:pt x="5" y="1824"/>
                  </a:lnTo>
                  <a:lnTo>
                    <a:pt x="1" y="1899"/>
                  </a:lnTo>
                  <a:lnTo>
                    <a:pt x="0" y="1974"/>
                  </a:lnTo>
                  <a:lnTo>
                    <a:pt x="592" y="1974"/>
                  </a:lnTo>
                  <a:lnTo>
                    <a:pt x="594" y="1899"/>
                  </a:lnTo>
                  <a:lnTo>
                    <a:pt x="600" y="1824"/>
                  </a:lnTo>
                  <a:lnTo>
                    <a:pt x="610" y="1750"/>
                  </a:lnTo>
                  <a:lnTo>
                    <a:pt x="624" y="1678"/>
                  </a:lnTo>
                  <a:lnTo>
                    <a:pt x="641" y="1607"/>
                  </a:lnTo>
                  <a:lnTo>
                    <a:pt x="662" y="1538"/>
                  </a:lnTo>
                  <a:lnTo>
                    <a:pt x="687" y="1470"/>
                  </a:lnTo>
                  <a:lnTo>
                    <a:pt x="715" y="1404"/>
                  </a:lnTo>
                  <a:lnTo>
                    <a:pt x="746" y="1339"/>
                  </a:lnTo>
                  <a:lnTo>
                    <a:pt x="781" y="1277"/>
                  </a:lnTo>
                  <a:lnTo>
                    <a:pt x="818" y="1216"/>
                  </a:lnTo>
                  <a:lnTo>
                    <a:pt x="859" y="1158"/>
                  </a:lnTo>
                  <a:lnTo>
                    <a:pt x="902" y="1102"/>
                  </a:lnTo>
                  <a:lnTo>
                    <a:pt x="948" y="1048"/>
                  </a:lnTo>
                  <a:lnTo>
                    <a:pt x="997" y="997"/>
                  </a:lnTo>
                  <a:lnTo>
                    <a:pt x="1048" y="948"/>
                  </a:lnTo>
                  <a:lnTo>
                    <a:pt x="1102" y="902"/>
                  </a:lnTo>
                  <a:lnTo>
                    <a:pt x="1158" y="859"/>
                  </a:lnTo>
                  <a:lnTo>
                    <a:pt x="1216" y="818"/>
                  </a:lnTo>
                  <a:lnTo>
                    <a:pt x="1277" y="781"/>
                  </a:lnTo>
                  <a:lnTo>
                    <a:pt x="1339" y="746"/>
                  </a:lnTo>
                  <a:lnTo>
                    <a:pt x="1403" y="715"/>
                  </a:lnTo>
                  <a:lnTo>
                    <a:pt x="1470" y="687"/>
                  </a:lnTo>
                  <a:lnTo>
                    <a:pt x="1537" y="663"/>
                  </a:lnTo>
                  <a:lnTo>
                    <a:pt x="1607" y="641"/>
                  </a:lnTo>
                  <a:lnTo>
                    <a:pt x="1678" y="624"/>
                  </a:lnTo>
                  <a:lnTo>
                    <a:pt x="1750" y="610"/>
                  </a:lnTo>
                  <a:lnTo>
                    <a:pt x="1824" y="600"/>
                  </a:lnTo>
                  <a:lnTo>
                    <a:pt x="1899" y="594"/>
                  </a:lnTo>
                  <a:lnTo>
                    <a:pt x="1974" y="592"/>
                  </a:lnTo>
                  <a:lnTo>
                    <a:pt x="1974"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p:cNvSpPr>
            <p:nvPr/>
          </p:nvSpPr>
          <p:spPr bwMode="auto">
            <a:xfrm>
              <a:off x="3788" y="247"/>
              <a:ext cx="1975" cy="1975"/>
            </a:xfrm>
            <a:custGeom>
              <a:avLst/>
              <a:gdLst>
                <a:gd name="T0" fmla="+- 0 3790 3789"/>
                <a:gd name="T1" fmla="*/ T0 w 1975"/>
                <a:gd name="T2" fmla="+- 0 2147 248"/>
                <a:gd name="T3" fmla="*/ 2147 h 1975"/>
                <a:gd name="T4" fmla="+- 0 3801 3789"/>
                <a:gd name="T5" fmla="*/ T4 w 1975"/>
                <a:gd name="T6" fmla="+- 0 1997 248"/>
                <a:gd name="T7" fmla="*/ 1997 h 1975"/>
                <a:gd name="T8" fmla="+- 0 3823 3789"/>
                <a:gd name="T9" fmla="*/ T8 w 1975"/>
                <a:gd name="T10" fmla="+- 0 1851 248"/>
                <a:gd name="T11" fmla="*/ 1851 h 1975"/>
                <a:gd name="T12" fmla="+- 0 3856 3789"/>
                <a:gd name="T13" fmla="*/ T12 w 1975"/>
                <a:gd name="T14" fmla="+- 0 1709 248"/>
                <a:gd name="T15" fmla="*/ 1709 h 1975"/>
                <a:gd name="T16" fmla="+- 0 3899 3789"/>
                <a:gd name="T17" fmla="*/ T16 w 1975"/>
                <a:gd name="T18" fmla="+- 0 1571 248"/>
                <a:gd name="T19" fmla="*/ 1571 h 1975"/>
                <a:gd name="T20" fmla="+- 0 3951 3789"/>
                <a:gd name="T21" fmla="*/ T20 w 1975"/>
                <a:gd name="T22" fmla="+- 0 1437 248"/>
                <a:gd name="T23" fmla="*/ 1437 h 1975"/>
                <a:gd name="T24" fmla="+- 0 4012 3789"/>
                <a:gd name="T25" fmla="*/ T24 w 1975"/>
                <a:gd name="T26" fmla="+- 0 1309 248"/>
                <a:gd name="T27" fmla="*/ 1309 h 1975"/>
                <a:gd name="T28" fmla="+- 0 4083 3789"/>
                <a:gd name="T29" fmla="*/ T28 w 1975"/>
                <a:gd name="T30" fmla="+- 0 1185 248"/>
                <a:gd name="T31" fmla="*/ 1185 h 1975"/>
                <a:gd name="T32" fmla="+- 0 4161 3789"/>
                <a:gd name="T33" fmla="*/ T32 w 1975"/>
                <a:gd name="T34" fmla="+- 0 1068 248"/>
                <a:gd name="T35" fmla="*/ 1068 h 1975"/>
                <a:gd name="T36" fmla="+- 0 4248 3789"/>
                <a:gd name="T37" fmla="*/ T36 w 1975"/>
                <a:gd name="T38" fmla="+- 0 956 248"/>
                <a:gd name="T39" fmla="*/ 956 h 1975"/>
                <a:gd name="T40" fmla="+- 0 4342 3789"/>
                <a:gd name="T41" fmla="*/ T40 w 1975"/>
                <a:gd name="T42" fmla="+- 0 851 248"/>
                <a:gd name="T43" fmla="*/ 851 h 1975"/>
                <a:gd name="T44" fmla="+- 0 4444 3789"/>
                <a:gd name="T45" fmla="*/ T44 w 1975"/>
                <a:gd name="T46" fmla="+- 0 753 248"/>
                <a:gd name="T47" fmla="*/ 753 h 1975"/>
                <a:gd name="T48" fmla="+- 0 4552 3789"/>
                <a:gd name="T49" fmla="*/ T48 w 1975"/>
                <a:gd name="T50" fmla="+- 0 663 248"/>
                <a:gd name="T51" fmla="*/ 663 h 1975"/>
                <a:gd name="T52" fmla="+- 0 4667 3789"/>
                <a:gd name="T53" fmla="*/ T52 w 1975"/>
                <a:gd name="T54" fmla="+- 0 580 248"/>
                <a:gd name="T55" fmla="*/ 580 h 1975"/>
                <a:gd name="T56" fmla="+- 0 4787 3789"/>
                <a:gd name="T57" fmla="*/ T56 w 1975"/>
                <a:gd name="T58" fmla="+- 0 505 248"/>
                <a:gd name="T59" fmla="*/ 505 h 1975"/>
                <a:gd name="T60" fmla="+- 0 4913 3789"/>
                <a:gd name="T61" fmla="*/ T60 w 1975"/>
                <a:gd name="T62" fmla="+- 0 440 248"/>
                <a:gd name="T63" fmla="*/ 440 h 1975"/>
                <a:gd name="T64" fmla="+- 0 5045 3789"/>
                <a:gd name="T65" fmla="*/ T64 w 1975"/>
                <a:gd name="T66" fmla="+- 0 383 248"/>
                <a:gd name="T67" fmla="*/ 383 h 1975"/>
                <a:gd name="T68" fmla="+- 0 5180 3789"/>
                <a:gd name="T69" fmla="*/ T68 w 1975"/>
                <a:gd name="T70" fmla="+- 0 335 248"/>
                <a:gd name="T71" fmla="*/ 335 h 1975"/>
                <a:gd name="T72" fmla="+- 0 5321 3789"/>
                <a:gd name="T73" fmla="*/ T72 w 1975"/>
                <a:gd name="T74" fmla="+- 0 297 248"/>
                <a:gd name="T75" fmla="*/ 297 h 1975"/>
                <a:gd name="T76" fmla="+- 0 5465 3789"/>
                <a:gd name="T77" fmla="*/ T76 w 1975"/>
                <a:gd name="T78" fmla="+- 0 270 248"/>
                <a:gd name="T79" fmla="*/ 270 h 1975"/>
                <a:gd name="T80" fmla="+- 0 5613 3789"/>
                <a:gd name="T81" fmla="*/ T80 w 1975"/>
                <a:gd name="T82" fmla="+- 0 253 248"/>
                <a:gd name="T83" fmla="*/ 253 h 1975"/>
                <a:gd name="T84" fmla="+- 0 5763 3789"/>
                <a:gd name="T85" fmla="*/ T84 w 1975"/>
                <a:gd name="T86" fmla="+- 0 248 248"/>
                <a:gd name="T87" fmla="*/ 248 h 1975"/>
                <a:gd name="T88" fmla="+- 0 5688 3789"/>
                <a:gd name="T89" fmla="*/ T88 w 1975"/>
                <a:gd name="T90" fmla="+- 0 842 248"/>
                <a:gd name="T91" fmla="*/ 842 h 1975"/>
                <a:gd name="T92" fmla="+- 0 5539 3789"/>
                <a:gd name="T93" fmla="*/ T92 w 1975"/>
                <a:gd name="T94" fmla="+- 0 858 248"/>
                <a:gd name="T95" fmla="*/ 858 h 1975"/>
                <a:gd name="T96" fmla="+- 0 5396 3789"/>
                <a:gd name="T97" fmla="*/ T96 w 1975"/>
                <a:gd name="T98" fmla="+- 0 889 248"/>
                <a:gd name="T99" fmla="*/ 889 h 1975"/>
                <a:gd name="T100" fmla="+- 0 5259 3789"/>
                <a:gd name="T101" fmla="*/ T100 w 1975"/>
                <a:gd name="T102" fmla="+- 0 935 248"/>
                <a:gd name="T103" fmla="*/ 935 h 1975"/>
                <a:gd name="T104" fmla="+- 0 5128 3789"/>
                <a:gd name="T105" fmla="*/ T104 w 1975"/>
                <a:gd name="T106" fmla="+- 0 994 248"/>
                <a:gd name="T107" fmla="*/ 994 h 1975"/>
                <a:gd name="T108" fmla="+- 0 5005 3789"/>
                <a:gd name="T109" fmla="*/ T108 w 1975"/>
                <a:gd name="T110" fmla="+- 0 1066 248"/>
                <a:gd name="T111" fmla="*/ 1066 h 1975"/>
                <a:gd name="T112" fmla="+- 0 4891 3789"/>
                <a:gd name="T113" fmla="*/ T112 w 1975"/>
                <a:gd name="T114" fmla="+- 0 1150 248"/>
                <a:gd name="T115" fmla="*/ 1150 h 1975"/>
                <a:gd name="T116" fmla="+- 0 4786 3789"/>
                <a:gd name="T117" fmla="*/ T116 w 1975"/>
                <a:gd name="T118" fmla="+- 0 1245 248"/>
                <a:gd name="T119" fmla="*/ 1245 h 1975"/>
                <a:gd name="T120" fmla="+- 0 4691 3789"/>
                <a:gd name="T121" fmla="*/ T120 w 1975"/>
                <a:gd name="T122" fmla="+- 0 1350 248"/>
                <a:gd name="T123" fmla="*/ 1350 h 1975"/>
                <a:gd name="T124" fmla="+- 0 4607 3789"/>
                <a:gd name="T125" fmla="*/ T124 w 1975"/>
                <a:gd name="T126" fmla="+- 0 1464 248"/>
                <a:gd name="T127" fmla="*/ 1464 h 1975"/>
                <a:gd name="T128" fmla="+- 0 4535 3789"/>
                <a:gd name="T129" fmla="*/ T128 w 1975"/>
                <a:gd name="T130" fmla="+- 0 1587 248"/>
                <a:gd name="T131" fmla="*/ 1587 h 1975"/>
                <a:gd name="T132" fmla="+- 0 4476 3789"/>
                <a:gd name="T133" fmla="*/ T132 w 1975"/>
                <a:gd name="T134" fmla="+- 0 1718 248"/>
                <a:gd name="T135" fmla="*/ 1718 h 1975"/>
                <a:gd name="T136" fmla="+- 0 4430 3789"/>
                <a:gd name="T137" fmla="*/ T136 w 1975"/>
                <a:gd name="T138" fmla="+- 0 1855 248"/>
                <a:gd name="T139" fmla="*/ 1855 h 1975"/>
                <a:gd name="T140" fmla="+- 0 4399 3789"/>
                <a:gd name="T141" fmla="*/ T140 w 1975"/>
                <a:gd name="T142" fmla="+- 0 1998 248"/>
                <a:gd name="T143" fmla="*/ 1998 h 1975"/>
                <a:gd name="T144" fmla="+- 0 4383 3789"/>
                <a:gd name="T145" fmla="*/ T144 w 1975"/>
                <a:gd name="T146" fmla="+- 0 2147 248"/>
                <a:gd name="T147" fmla="*/ 2147 h 1975"/>
                <a:gd name="T148" fmla="+- 0 3789 3789"/>
                <a:gd name="T149" fmla="*/ T148 w 1975"/>
                <a:gd name="T150" fmla="+- 0 2222 248"/>
                <a:gd name="T151" fmla="*/ 2222 h 19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975" h="1975">
                  <a:moveTo>
                    <a:pt x="0" y="1974"/>
                  </a:moveTo>
                  <a:lnTo>
                    <a:pt x="1" y="1899"/>
                  </a:lnTo>
                  <a:lnTo>
                    <a:pt x="5" y="1824"/>
                  </a:lnTo>
                  <a:lnTo>
                    <a:pt x="12" y="1749"/>
                  </a:lnTo>
                  <a:lnTo>
                    <a:pt x="22" y="1676"/>
                  </a:lnTo>
                  <a:lnTo>
                    <a:pt x="34" y="1603"/>
                  </a:lnTo>
                  <a:lnTo>
                    <a:pt x="49" y="1532"/>
                  </a:lnTo>
                  <a:lnTo>
                    <a:pt x="67" y="1461"/>
                  </a:lnTo>
                  <a:lnTo>
                    <a:pt x="87" y="1392"/>
                  </a:lnTo>
                  <a:lnTo>
                    <a:pt x="110" y="1323"/>
                  </a:lnTo>
                  <a:lnTo>
                    <a:pt x="135" y="1256"/>
                  </a:lnTo>
                  <a:lnTo>
                    <a:pt x="162" y="1189"/>
                  </a:lnTo>
                  <a:lnTo>
                    <a:pt x="191" y="1124"/>
                  </a:lnTo>
                  <a:lnTo>
                    <a:pt x="223" y="1061"/>
                  </a:lnTo>
                  <a:lnTo>
                    <a:pt x="257" y="998"/>
                  </a:lnTo>
                  <a:lnTo>
                    <a:pt x="294" y="937"/>
                  </a:lnTo>
                  <a:lnTo>
                    <a:pt x="332" y="878"/>
                  </a:lnTo>
                  <a:lnTo>
                    <a:pt x="372" y="820"/>
                  </a:lnTo>
                  <a:lnTo>
                    <a:pt x="415" y="763"/>
                  </a:lnTo>
                  <a:lnTo>
                    <a:pt x="459" y="708"/>
                  </a:lnTo>
                  <a:lnTo>
                    <a:pt x="505" y="655"/>
                  </a:lnTo>
                  <a:lnTo>
                    <a:pt x="553" y="603"/>
                  </a:lnTo>
                  <a:lnTo>
                    <a:pt x="603" y="553"/>
                  </a:lnTo>
                  <a:lnTo>
                    <a:pt x="655" y="505"/>
                  </a:lnTo>
                  <a:lnTo>
                    <a:pt x="708" y="459"/>
                  </a:lnTo>
                  <a:lnTo>
                    <a:pt x="763" y="415"/>
                  </a:lnTo>
                  <a:lnTo>
                    <a:pt x="820" y="372"/>
                  </a:lnTo>
                  <a:lnTo>
                    <a:pt x="878" y="332"/>
                  </a:lnTo>
                  <a:lnTo>
                    <a:pt x="937" y="294"/>
                  </a:lnTo>
                  <a:lnTo>
                    <a:pt x="998" y="257"/>
                  </a:lnTo>
                  <a:lnTo>
                    <a:pt x="1061" y="223"/>
                  </a:lnTo>
                  <a:lnTo>
                    <a:pt x="1124" y="192"/>
                  </a:lnTo>
                  <a:lnTo>
                    <a:pt x="1189" y="162"/>
                  </a:lnTo>
                  <a:lnTo>
                    <a:pt x="1256" y="135"/>
                  </a:lnTo>
                  <a:lnTo>
                    <a:pt x="1323" y="110"/>
                  </a:lnTo>
                  <a:lnTo>
                    <a:pt x="1391" y="87"/>
                  </a:lnTo>
                  <a:lnTo>
                    <a:pt x="1461" y="67"/>
                  </a:lnTo>
                  <a:lnTo>
                    <a:pt x="1532" y="49"/>
                  </a:lnTo>
                  <a:lnTo>
                    <a:pt x="1603" y="34"/>
                  </a:lnTo>
                  <a:lnTo>
                    <a:pt x="1676" y="22"/>
                  </a:lnTo>
                  <a:lnTo>
                    <a:pt x="1749" y="12"/>
                  </a:lnTo>
                  <a:lnTo>
                    <a:pt x="1824" y="5"/>
                  </a:lnTo>
                  <a:lnTo>
                    <a:pt x="1899" y="1"/>
                  </a:lnTo>
                  <a:lnTo>
                    <a:pt x="1974" y="0"/>
                  </a:lnTo>
                  <a:lnTo>
                    <a:pt x="1974" y="592"/>
                  </a:lnTo>
                  <a:lnTo>
                    <a:pt x="1899" y="594"/>
                  </a:lnTo>
                  <a:lnTo>
                    <a:pt x="1824" y="600"/>
                  </a:lnTo>
                  <a:lnTo>
                    <a:pt x="1750" y="610"/>
                  </a:lnTo>
                  <a:lnTo>
                    <a:pt x="1678" y="624"/>
                  </a:lnTo>
                  <a:lnTo>
                    <a:pt x="1607" y="641"/>
                  </a:lnTo>
                  <a:lnTo>
                    <a:pt x="1537" y="663"/>
                  </a:lnTo>
                  <a:lnTo>
                    <a:pt x="1470" y="687"/>
                  </a:lnTo>
                  <a:lnTo>
                    <a:pt x="1403" y="715"/>
                  </a:lnTo>
                  <a:lnTo>
                    <a:pt x="1339" y="746"/>
                  </a:lnTo>
                  <a:lnTo>
                    <a:pt x="1277" y="781"/>
                  </a:lnTo>
                  <a:lnTo>
                    <a:pt x="1216" y="818"/>
                  </a:lnTo>
                  <a:lnTo>
                    <a:pt x="1158" y="859"/>
                  </a:lnTo>
                  <a:lnTo>
                    <a:pt x="1102" y="902"/>
                  </a:lnTo>
                  <a:lnTo>
                    <a:pt x="1048" y="948"/>
                  </a:lnTo>
                  <a:lnTo>
                    <a:pt x="997" y="997"/>
                  </a:lnTo>
                  <a:lnTo>
                    <a:pt x="948" y="1048"/>
                  </a:lnTo>
                  <a:lnTo>
                    <a:pt x="902" y="1102"/>
                  </a:lnTo>
                  <a:lnTo>
                    <a:pt x="859" y="1158"/>
                  </a:lnTo>
                  <a:lnTo>
                    <a:pt x="818" y="1216"/>
                  </a:lnTo>
                  <a:lnTo>
                    <a:pt x="781" y="1277"/>
                  </a:lnTo>
                  <a:lnTo>
                    <a:pt x="746" y="1339"/>
                  </a:lnTo>
                  <a:lnTo>
                    <a:pt x="715" y="1404"/>
                  </a:lnTo>
                  <a:lnTo>
                    <a:pt x="687" y="1470"/>
                  </a:lnTo>
                  <a:lnTo>
                    <a:pt x="662" y="1538"/>
                  </a:lnTo>
                  <a:lnTo>
                    <a:pt x="641" y="1607"/>
                  </a:lnTo>
                  <a:lnTo>
                    <a:pt x="624" y="1678"/>
                  </a:lnTo>
                  <a:lnTo>
                    <a:pt x="610" y="1750"/>
                  </a:lnTo>
                  <a:lnTo>
                    <a:pt x="600" y="1824"/>
                  </a:lnTo>
                  <a:lnTo>
                    <a:pt x="594" y="1899"/>
                  </a:lnTo>
                  <a:lnTo>
                    <a:pt x="592" y="1974"/>
                  </a:lnTo>
                  <a:lnTo>
                    <a:pt x="0" y="1974"/>
                  </a:lnTo>
                  <a:close/>
                </a:path>
              </a:pathLst>
            </a:custGeom>
            <a:noFill/>
            <a:ln w="18288">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4"/>
            <p:cNvSpPr>
              <a:spLocks noChangeArrowheads="1"/>
            </p:cNvSpPr>
            <p:nvPr/>
          </p:nvSpPr>
          <p:spPr bwMode="auto">
            <a:xfrm>
              <a:off x="7639" y="3476"/>
              <a:ext cx="2445" cy="8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Text Box 3"/>
            <p:cNvSpPr txBox="1">
              <a:spLocks noChangeArrowheads="1"/>
            </p:cNvSpPr>
            <p:nvPr/>
          </p:nvSpPr>
          <p:spPr bwMode="auto">
            <a:xfrm>
              <a:off x="4960" y="1716"/>
              <a:ext cx="161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Calibri" panose="020F0502020204030204" pitchFamily="34" charset="0"/>
                  <a:ea typeface="Arial MT"/>
                  <a:cs typeface="Calibri" panose="020F0502020204030204" pitchFamily="34" charset="0"/>
                </a:rPr>
                <a:t>  75%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Text Box 2"/>
            <p:cNvSpPr txBox="1">
              <a:spLocks noChangeArrowheads="1"/>
            </p:cNvSpPr>
            <p:nvPr/>
          </p:nvSpPr>
          <p:spPr bwMode="auto">
            <a:xfrm>
              <a:off x="7639" y="3301"/>
              <a:ext cx="2445" cy="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Total indicators: 4</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Total Met: 3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ea typeface="Arial MT"/>
                  <a:cs typeface="Arial MT"/>
                </a:rPr>
                <a:t>Targets Not Met: 1</a:t>
              </a:r>
              <a:endParaRPr kumimoji="0" lang="en-US" altLang="en-US" sz="1400" b="0" i="0" u="none" strike="noStrike" cap="none" normalizeH="0" baseline="0" dirty="0" smtClean="0">
                <a:ln>
                  <a:noFill/>
                </a:ln>
                <a:solidFill>
                  <a:schemeClr val="tx1"/>
                </a:solidFill>
                <a:effectLst/>
              </a:endParaRPr>
            </a:p>
          </p:txBody>
        </p:sp>
      </p:grpSp>
      <p:sp>
        <p:nvSpPr>
          <p:cNvPr id="20" name="Rectangle 12"/>
          <p:cNvSpPr>
            <a:spLocks noChangeArrowheads="1"/>
          </p:cNvSpPr>
          <p:nvPr/>
        </p:nvSpPr>
        <p:spPr bwMode="auto">
          <a:xfrm>
            <a:off x="300251" y="220483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t/>
            </a:r>
            <a:br>
              <a:rPr kumimoji="0" lang="en-US" altLang="en-US" sz="900" b="0" i="0" u="none" strike="noStrike" cap="none" normalizeH="0" baseline="0" smtClean="0">
                <a:ln>
                  <a:noFill/>
                </a:ln>
                <a:solidFill>
                  <a:schemeClr val="tx1"/>
                </a:solidFill>
                <a:effectLst/>
                <a:latin typeface="Arial" panose="020B0604020202020204" pitchFamily="34" charset="0"/>
                <a:ea typeface="Arial MT"/>
                <a:cs typeface="Arial M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360600933"/>
              </p:ext>
            </p:extLst>
          </p:nvPr>
        </p:nvGraphicFramePr>
        <p:xfrm>
          <a:off x="169815" y="4061806"/>
          <a:ext cx="9614264" cy="2698859"/>
        </p:xfrm>
        <a:graphic>
          <a:graphicData uri="http://schemas.openxmlformats.org/drawingml/2006/table">
            <a:tbl>
              <a:tblPr firstRow="1" firstCol="1" lastRow="1" lastCol="1" bandRow="1" bandCol="1"/>
              <a:tblGrid>
                <a:gridCol w="6479885">
                  <a:extLst>
                    <a:ext uri="{9D8B030D-6E8A-4147-A177-3AD203B41FA5}">
                      <a16:colId xmlns:a16="http://schemas.microsoft.com/office/drawing/2014/main" val="863356746"/>
                    </a:ext>
                  </a:extLst>
                </a:gridCol>
                <a:gridCol w="1564069">
                  <a:extLst>
                    <a:ext uri="{9D8B030D-6E8A-4147-A177-3AD203B41FA5}">
                      <a16:colId xmlns:a16="http://schemas.microsoft.com/office/drawing/2014/main" val="314448322"/>
                    </a:ext>
                  </a:extLst>
                </a:gridCol>
                <a:gridCol w="1570310">
                  <a:extLst>
                    <a:ext uri="{9D8B030D-6E8A-4147-A177-3AD203B41FA5}">
                      <a16:colId xmlns:a16="http://schemas.microsoft.com/office/drawing/2014/main" val="1760916460"/>
                    </a:ext>
                  </a:extLst>
                </a:gridCol>
              </a:tblGrid>
              <a:tr h="560453">
                <a:tc gridSpan="3">
                  <a:txBody>
                    <a:bodyPr/>
                    <a:lstStyle/>
                    <a:p>
                      <a:pPr marL="1744980" marR="1743710" algn="ctr">
                        <a:lnSpc>
                          <a:spcPts val="1355"/>
                        </a:lnSpc>
                        <a:spcBef>
                          <a:spcPts val="0"/>
                        </a:spcBef>
                        <a:spcAft>
                          <a:spcPts val="0"/>
                        </a:spcAft>
                      </a:pPr>
                      <a:endParaRPr lang="en-US" sz="2000" b="1" i="1" dirty="0" smtClean="0">
                        <a:effectLst/>
                        <a:latin typeface="+mn-lt"/>
                        <a:ea typeface="Arial MT"/>
                        <a:cs typeface="Arial MT"/>
                      </a:endParaRPr>
                    </a:p>
                    <a:p>
                      <a:pPr marL="1744980" marR="1743710" algn="ctr">
                        <a:lnSpc>
                          <a:spcPts val="1355"/>
                        </a:lnSpc>
                        <a:spcBef>
                          <a:spcPts val="0"/>
                        </a:spcBef>
                        <a:spcAft>
                          <a:spcPts val="0"/>
                        </a:spcAft>
                      </a:pPr>
                      <a:r>
                        <a:rPr lang="en-US" sz="2000" b="1" i="1" dirty="0" smtClean="0">
                          <a:effectLst/>
                          <a:latin typeface="+mn-lt"/>
                          <a:ea typeface="Arial MT"/>
                          <a:cs typeface="Arial MT"/>
                        </a:rPr>
                        <a:t>Support</a:t>
                      </a:r>
                      <a:r>
                        <a:rPr lang="en-US" sz="2000" b="1" i="1" baseline="0" dirty="0" smtClean="0">
                          <a:effectLst/>
                          <a:latin typeface="+mn-lt"/>
                          <a:ea typeface="Arial MT"/>
                          <a:cs typeface="Arial MT"/>
                        </a:rPr>
                        <a:t> Services</a:t>
                      </a:r>
                    </a:p>
                    <a:p>
                      <a:pPr marL="1744980" marR="1743710" algn="ctr">
                        <a:lnSpc>
                          <a:spcPts val="1355"/>
                        </a:lnSpc>
                        <a:spcBef>
                          <a:spcPts val="0"/>
                        </a:spcBef>
                        <a:spcAft>
                          <a:spcPts val="0"/>
                        </a:spcAft>
                      </a:pP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4510969"/>
                  </a:ext>
                </a:extLst>
              </a:tr>
              <a:tr h="293570">
                <a:tc rowSpan="2">
                  <a:txBody>
                    <a:bodyPr/>
                    <a:lstStyle/>
                    <a:p>
                      <a:pPr marL="102870" marR="0">
                        <a:lnSpc>
                          <a:spcPts val="1125"/>
                        </a:lnSpc>
                        <a:spcBef>
                          <a:spcPts val="0"/>
                        </a:spcBef>
                        <a:spcAft>
                          <a:spcPts val="0"/>
                        </a:spcAft>
                      </a:pPr>
                      <a:endParaRPr lang="en-US" sz="2000" b="1" i="1" dirty="0" smtClean="0">
                        <a:solidFill>
                          <a:srgbClr val="665B47"/>
                        </a:solidFill>
                        <a:effectLst/>
                        <a:latin typeface="+mn-lt"/>
                        <a:ea typeface="Arial MT"/>
                        <a:cs typeface="Arial MT"/>
                      </a:endParaRPr>
                    </a:p>
                    <a:p>
                      <a:pPr marL="102870" marR="0">
                        <a:lnSpc>
                          <a:spcPts val="1125"/>
                        </a:lnSpc>
                        <a:spcBef>
                          <a:spcPts val="0"/>
                        </a:spcBef>
                        <a:spcAft>
                          <a:spcPts val="0"/>
                        </a:spcAft>
                      </a:pPr>
                      <a:r>
                        <a:rPr lang="en-US" sz="2000" b="1" i="1" dirty="0" smtClean="0">
                          <a:solidFill>
                            <a:srgbClr val="665B47"/>
                          </a:solidFill>
                          <a:effectLst/>
                          <a:latin typeface="+mn-lt"/>
                          <a:ea typeface="Arial MT"/>
                          <a:cs typeface="Arial MT"/>
                        </a:rPr>
                        <a:t>Indicator</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gridSpan="2">
                  <a:txBody>
                    <a:bodyPr/>
                    <a:lstStyle/>
                    <a:p>
                      <a:pPr marL="102870" marR="0" algn="l" defTabSz="914400" rtl="0" eaLnBrk="1" latinLnBrk="0" hangingPunct="1">
                        <a:lnSpc>
                          <a:spcPts val="1125"/>
                        </a:lnSpc>
                        <a:spcBef>
                          <a:spcPts val="0"/>
                        </a:spcBef>
                        <a:spcAft>
                          <a:spcPts val="0"/>
                        </a:spcAft>
                      </a:pPr>
                      <a:endParaRPr lang="en-ZA" sz="2000" b="1" i="1" kern="1200" dirty="0" smtClean="0">
                        <a:solidFill>
                          <a:srgbClr val="665B47"/>
                        </a:solidFill>
                        <a:effectLst/>
                        <a:latin typeface="+mn-lt"/>
                        <a:ea typeface="Arial MT"/>
                        <a:cs typeface="Arial MT"/>
                      </a:endParaRPr>
                    </a:p>
                    <a:p>
                      <a:pPr marL="102870" marR="0" algn="ctr" defTabSz="914400" rtl="0" eaLnBrk="1" latinLnBrk="0" hangingPunct="1">
                        <a:lnSpc>
                          <a:spcPts val="1125"/>
                        </a:lnSpc>
                        <a:spcBef>
                          <a:spcPts val="0"/>
                        </a:spcBef>
                        <a:spcAft>
                          <a:spcPts val="0"/>
                        </a:spcAft>
                      </a:pPr>
                      <a:r>
                        <a:rPr lang="en-ZA" sz="2000" b="1" i="1" kern="1200" dirty="0" smtClean="0">
                          <a:solidFill>
                            <a:srgbClr val="665B47"/>
                          </a:solidFill>
                          <a:effectLst/>
                          <a:latin typeface="+mn-lt"/>
                          <a:ea typeface="Arial MT"/>
                          <a:cs typeface="Arial MT"/>
                        </a:rPr>
                        <a:t>Performance</a:t>
                      </a:r>
                      <a:endParaRPr lang="en-US" sz="2000" b="1"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solidFill>
                      <a:srgbClr val="E8E3DE"/>
                    </a:solidFill>
                  </a:tcPr>
                </a:tc>
                <a:tc hMerge="1">
                  <a:txBody>
                    <a:bodyPr/>
                    <a:lstStyle/>
                    <a:p>
                      <a:endParaRPr lang="en-US" dirty="0"/>
                    </a:p>
                  </a:txBody>
                  <a:tcPr/>
                </a:tc>
                <a:extLst>
                  <a:ext uri="{0D108BD9-81ED-4DB2-BD59-A6C34878D82A}">
                    <a16:rowId xmlns:a16="http://schemas.microsoft.com/office/drawing/2014/main" val="2802177325"/>
                  </a:ext>
                </a:extLst>
              </a:tr>
              <a:tr h="293570">
                <a:tc vMerge="1">
                  <a:txBody>
                    <a:bodyPr/>
                    <a:lstStyle/>
                    <a:p>
                      <a:endParaRPr lang="en-US"/>
                    </a:p>
                  </a:txBody>
                  <a:tcPr/>
                </a:tc>
                <a:tc>
                  <a:txBody>
                    <a:bodyPr/>
                    <a:lstStyle/>
                    <a:p>
                      <a:pPr marL="83185" marR="85090" algn="ctr">
                        <a:lnSpc>
                          <a:spcPts val="1125"/>
                        </a:lnSpc>
                        <a:spcBef>
                          <a:spcPts val="0"/>
                        </a:spcBef>
                        <a:spcAft>
                          <a:spcPts val="0"/>
                        </a:spcAft>
                      </a:pPr>
                      <a:endParaRPr lang="en-US" sz="2000" b="1" dirty="0" smtClean="0">
                        <a:solidFill>
                          <a:srgbClr val="665B47"/>
                        </a:solidFill>
                        <a:effectLst/>
                        <a:latin typeface="+mn-lt"/>
                        <a:ea typeface="Arial MT"/>
                        <a:cs typeface="Arial MT"/>
                      </a:endParaRPr>
                    </a:p>
                    <a:p>
                      <a:pPr marL="83185" marR="85090" algn="ctr">
                        <a:lnSpc>
                          <a:spcPts val="1125"/>
                        </a:lnSpc>
                        <a:spcBef>
                          <a:spcPts val="0"/>
                        </a:spcBef>
                        <a:spcAft>
                          <a:spcPts val="0"/>
                        </a:spcAft>
                      </a:pPr>
                      <a:r>
                        <a:rPr lang="en-US" sz="2000" b="1" dirty="0" smtClean="0">
                          <a:solidFill>
                            <a:srgbClr val="665B47"/>
                          </a:solidFill>
                          <a:effectLst/>
                          <a:latin typeface="+mn-lt"/>
                          <a:ea typeface="Arial MT"/>
                          <a:cs typeface="Arial MT"/>
                        </a:rPr>
                        <a:t>2019/20</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50165" marR="50800" algn="ctr">
                        <a:lnSpc>
                          <a:spcPts val="1125"/>
                        </a:lnSpc>
                        <a:spcBef>
                          <a:spcPts val="0"/>
                        </a:spcBef>
                        <a:spcAft>
                          <a:spcPts val="0"/>
                        </a:spcAft>
                      </a:pPr>
                      <a:endParaRPr lang="en-US" sz="2000" b="1" dirty="0" smtClean="0">
                        <a:solidFill>
                          <a:srgbClr val="665B47"/>
                        </a:solidFill>
                        <a:effectLst/>
                        <a:latin typeface="+mn-lt"/>
                        <a:ea typeface="Arial MT"/>
                        <a:cs typeface="Arial MT"/>
                      </a:endParaRPr>
                    </a:p>
                    <a:p>
                      <a:pPr marL="50165" marR="50800" algn="ctr">
                        <a:lnSpc>
                          <a:spcPts val="1125"/>
                        </a:lnSpc>
                        <a:spcBef>
                          <a:spcPts val="0"/>
                        </a:spcBef>
                        <a:spcAft>
                          <a:spcPts val="0"/>
                        </a:spcAft>
                      </a:pPr>
                      <a:r>
                        <a:rPr lang="en-US" sz="2000" b="1" dirty="0" smtClean="0">
                          <a:solidFill>
                            <a:srgbClr val="665B47"/>
                          </a:solidFill>
                          <a:effectLst/>
                          <a:latin typeface="+mn-lt"/>
                          <a:ea typeface="Arial MT"/>
                          <a:cs typeface="Arial MT"/>
                        </a:rPr>
                        <a:t>2020/21</a:t>
                      </a:r>
                      <a:endParaRPr lang="en-US" sz="2000" dirty="0">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2726835421"/>
                  </a:ext>
                </a:extLst>
              </a:tr>
              <a:tr h="320259">
                <a:tc>
                  <a:txBody>
                    <a:bodyPr/>
                    <a:lstStyle/>
                    <a:p>
                      <a:pPr marL="0" marR="0" algn="l" defTabSz="914400" rtl="0" eaLnBrk="1" latinLnBrk="0" hangingPunct="1">
                        <a:spcAft>
                          <a:spcPts val="0"/>
                        </a:spcAft>
                      </a:pPr>
                      <a:r>
                        <a:rPr lang="en-US" sz="2000" i="1" kern="1200" dirty="0" smtClean="0">
                          <a:solidFill>
                            <a:srgbClr val="665B47"/>
                          </a:solidFill>
                          <a:effectLst/>
                          <a:latin typeface="+mn-lt"/>
                          <a:ea typeface="Arial MT"/>
                          <a:cs typeface="Arial MT"/>
                        </a:rPr>
                        <a:t>% of population who are aware of the business of Parliament</a:t>
                      </a:r>
                      <a:endParaRPr lang="en-US" sz="2000"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8890" marR="0" algn="ctr" defTabSz="914400" rtl="0" eaLnBrk="1" latinLnBrk="0" hangingPunct="1">
                        <a:lnSpc>
                          <a:spcPts val="1145"/>
                        </a:lnSpc>
                        <a:spcBef>
                          <a:spcPts val="0"/>
                        </a:spcBef>
                        <a:spcAft>
                          <a:spcPts val="0"/>
                        </a:spcAft>
                      </a:pPr>
                      <a:endParaRPr lang="en-US" sz="2000" kern="1200" dirty="0" smtClean="0">
                        <a:solidFill>
                          <a:srgbClr val="665B47"/>
                        </a:solidFill>
                        <a:effectLst/>
                        <a:latin typeface="+mn-lt"/>
                        <a:ea typeface="Arial MT"/>
                        <a:cs typeface="Arial MT"/>
                      </a:endParaRPr>
                    </a:p>
                    <a:p>
                      <a:pPr marL="8890" marR="0" algn="ctr" defTabSz="914400" rtl="0" eaLnBrk="1" latinLnBrk="0" hangingPunct="1">
                        <a:lnSpc>
                          <a:spcPts val="1145"/>
                        </a:lnSpc>
                        <a:spcBef>
                          <a:spcPts val="0"/>
                        </a:spcBef>
                        <a:spcAft>
                          <a:spcPts val="0"/>
                        </a:spcAft>
                      </a:pPr>
                      <a:r>
                        <a:rPr lang="en-US" sz="2000" kern="1200" dirty="0" smtClean="0">
                          <a:solidFill>
                            <a:srgbClr val="665B47"/>
                          </a:solidFill>
                          <a:effectLst/>
                          <a:latin typeface="+mn-lt"/>
                          <a:ea typeface="Arial MT"/>
                          <a:cs typeface="Arial MT"/>
                        </a:rPr>
                        <a:t>23%</a:t>
                      </a:r>
                      <a:endParaRPr lang="en-US" sz="20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noFill/>
                  </a:tcPr>
                </a:tc>
                <a:tc>
                  <a:txBody>
                    <a:bodyPr/>
                    <a:lstStyle/>
                    <a:p>
                      <a:pPr marL="8890" marR="0" algn="ctr" defTabSz="914400" rtl="0" eaLnBrk="1" latinLnBrk="0" hangingPunct="1">
                        <a:lnSpc>
                          <a:spcPts val="1145"/>
                        </a:lnSpc>
                        <a:spcBef>
                          <a:spcPts val="0"/>
                        </a:spcBef>
                        <a:spcAft>
                          <a:spcPts val="0"/>
                        </a:spcAft>
                      </a:pPr>
                      <a:endParaRPr lang="en-US" sz="2000" kern="1200" dirty="0" smtClean="0">
                        <a:solidFill>
                          <a:srgbClr val="665B47"/>
                        </a:solidFill>
                        <a:effectLst/>
                        <a:latin typeface="+mn-lt"/>
                        <a:ea typeface="Arial MT"/>
                        <a:cs typeface="Arial MT"/>
                      </a:endParaRPr>
                    </a:p>
                    <a:p>
                      <a:pPr marL="8890" marR="0" algn="ctr" defTabSz="914400" rtl="0" eaLnBrk="1" latinLnBrk="0" hangingPunct="1">
                        <a:lnSpc>
                          <a:spcPts val="1145"/>
                        </a:lnSpc>
                        <a:spcBef>
                          <a:spcPts val="0"/>
                        </a:spcBef>
                        <a:spcAft>
                          <a:spcPts val="0"/>
                        </a:spcAft>
                      </a:pPr>
                      <a:r>
                        <a:rPr lang="en-US" sz="2000" kern="1200" dirty="0" smtClean="0">
                          <a:solidFill>
                            <a:srgbClr val="665B47"/>
                          </a:solidFill>
                          <a:effectLst/>
                          <a:latin typeface="+mn-lt"/>
                          <a:ea typeface="Arial MT"/>
                          <a:cs typeface="Arial MT"/>
                        </a:rPr>
                        <a:t>24%</a:t>
                      </a:r>
                      <a:endParaRPr lang="en-US" sz="20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noFill/>
                  </a:tcPr>
                </a:tc>
                <a:extLst>
                  <a:ext uri="{0D108BD9-81ED-4DB2-BD59-A6C34878D82A}">
                    <a16:rowId xmlns:a16="http://schemas.microsoft.com/office/drawing/2014/main" val="2682219204"/>
                  </a:ext>
                </a:extLst>
              </a:tr>
              <a:tr h="388800">
                <a:tc>
                  <a:txBody>
                    <a:bodyPr/>
                    <a:lstStyle/>
                    <a:p>
                      <a:pPr marL="0" marR="0" algn="l" defTabSz="914400" rtl="0" eaLnBrk="1" latinLnBrk="0" hangingPunct="1">
                        <a:spcAft>
                          <a:spcPts val="0"/>
                        </a:spcAft>
                      </a:pPr>
                      <a:r>
                        <a:rPr lang="en-US" sz="2000" i="1" kern="1200" dirty="0" smtClean="0">
                          <a:solidFill>
                            <a:srgbClr val="665B47"/>
                          </a:solidFill>
                          <a:effectLst/>
                          <a:latin typeface="+mn-lt"/>
                          <a:ea typeface="Arial MT"/>
                          <a:cs typeface="Arial MT"/>
                        </a:rPr>
                        <a:t>% of universal access</a:t>
                      </a:r>
                      <a:endParaRPr lang="en-US" sz="2000"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8890" marR="0" algn="ctr" defTabSz="914400" rtl="0" eaLnBrk="1" latinLnBrk="0" hangingPunct="1">
                        <a:lnSpc>
                          <a:spcPts val="1145"/>
                        </a:lnSpc>
                        <a:spcBef>
                          <a:spcPts val="0"/>
                        </a:spcBef>
                        <a:spcAft>
                          <a:spcPts val="0"/>
                        </a:spcAft>
                      </a:pPr>
                      <a:endParaRPr lang="en-US" sz="2000" kern="1200" dirty="0" smtClean="0">
                        <a:solidFill>
                          <a:srgbClr val="665B47"/>
                        </a:solidFill>
                        <a:effectLst/>
                        <a:latin typeface="+mn-lt"/>
                        <a:ea typeface="Arial MT"/>
                        <a:cs typeface="Arial MT"/>
                      </a:endParaRPr>
                    </a:p>
                    <a:p>
                      <a:pPr marL="8890" marR="0" algn="ctr" defTabSz="914400" rtl="0" eaLnBrk="1" latinLnBrk="0" hangingPunct="1">
                        <a:lnSpc>
                          <a:spcPts val="1145"/>
                        </a:lnSpc>
                        <a:spcBef>
                          <a:spcPts val="0"/>
                        </a:spcBef>
                        <a:spcAft>
                          <a:spcPts val="0"/>
                        </a:spcAft>
                      </a:pPr>
                      <a:r>
                        <a:rPr lang="en-US" sz="2000" kern="1200" dirty="0" smtClean="0">
                          <a:solidFill>
                            <a:srgbClr val="665B47"/>
                          </a:solidFill>
                          <a:effectLst/>
                          <a:latin typeface="+mn-lt"/>
                          <a:ea typeface="Arial MT"/>
                          <a:cs typeface="Arial MT"/>
                        </a:rPr>
                        <a:t>94,12%</a:t>
                      </a:r>
                      <a:endParaRPr lang="en-US" sz="20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8890" marR="0" algn="ctr" defTabSz="914400" rtl="0" eaLnBrk="1" latinLnBrk="0" hangingPunct="1">
                        <a:lnSpc>
                          <a:spcPts val="1145"/>
                        </a:lnSpc>
                        <a:spcBef>
                          <a:spcPts val="0"/>
                        </a:spcBef>
                        <a:spcAft>
                          <a:spcPts val="0"/>
                        </a:spcAft>
                      </a:pPr>
                      <a:endParaRPr lang="en-US" sz="2000" kern="1200" dirty="0" smtClean="0">
                        <a:solidFill>
                          <a:srgbClr val="665B47"/>
                        </a:solidFill>
                        <a:effectLst/>
                        <a:latin typeface="+mn-lt"/>
                        <a:ea typeface="Arial MT"/>
                        <a:cs typeface="Arial MT"/>
                      </a:endParaRPr>
                    </a:p>
                    <a:p>
                      <a:pPr marL="8890" marR="0" algn="ctr" defTabSz="914400" rtl="0" eaLnBrk="1" latinLnBrk="0" hangingPunct="1">
                        <a:lnSpc>
                          <a:spcPts val="1145"/>
                        </a:lnSpc>
                        <a:spcBef>
                          <a:spcPts val="0"/>
                        </a:spcBef>
                        <a:spcAft>
                          <a:spcPts val="0"/>
                        </a:spcAft>
                      </a:pPr>
                      <a:r>
                        <a:rPr lang="en-US" sz="2000" kern="1200" dirty="0" smtClean="0">
                          <a:solidFill>
                            <a:srgbClr val="665B47"/>
                          </a:solidFill>
                          <a:effectLst/>
                          <a:latin typeface="+mn-lt"/>
                          <a:ea typeface="Arial MT"/>
                          <a:cs typeface="Arial MT"/>
                        </a:rPr>
                        <a:t>94,12%</a:t>
                      </a:r>
                      <a:endParaRPr lang="en-US" sz="20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3608250170"/>
                  </a:ext>
                </a:extLst>
              </a:tr>
              <a:tr h="389441">
                <a:tc>
                  <a:txBody>
                    <a:bodyPr/>
                    <a:lstStyle/>
                    <a:p>
                      <a:pPr marL="0" marR="0" algn="l" defTabSz="914400" rtl="0" eaLnBrk="1" latinLnBrk="0" hangingPunct="1">
                        <a:spcAft>
                          <a:spcPts val="0"/>
                        </a:spcAft>
                      </a:pPr>
                      <a:r>
                        <a:rPr lang="en-US" sz="2000" i="1" kern="1200" dirty="0" smtClean="0">
                          <a:solidFill>
                            <a:srgbClr val="665B47"/>
                          </a:solidFill>
                          <a:effectLst/>
                          <a:latin typeface="+mn-lt"/>
                          <a:ea typeface="Arial MT"/>
                          <a:cs typeface="Arial MT"/>
                        </a:rPr>
                        <a:t>% of clients satisfied with service levels</a:t>
                      </a:r>
                      <a:endParaRPr lang="en-US" sz="2000"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8890" marR="0" algn="ctr" defTabSz="914400" rtl="0" eaLnBrk="1" latinLnBrk="0" hangingPunct="1">
                        <a:lnSpc>
                          <a:spcPts val="1145"/>
                        </a:lnSpc>
                        <a:spcBef>
                          <a:spcPts val="0"/>
                        </a:spcBef>
                        <a:spcAft>
                          <a:spcPts val="0"/>
                        </a:spcAft>
                      </a:pPr>
                      <a:endParaRPr lang="en-ZA" sz="2000" kern="1200" dirty="0" smtClean="0">
                        <a:solidFill>
                          <a:srgbClr val="665B47"/>
                        </a:solidFill>
                        <a:effectLst/>
                        <a:latin typeface="+mn-lt"/>
                        <a:ea typeface="Arial MT"/>
                        <a:cs typeface="Arial MT"/>
                      </a:endParaRPr>
                    </a:p>
                    <a:p>
                      <a:pPr marL="8890" marR="0" algn="ctr" defTabSz="914400" rtl="0" eaLnBrk="1" latinLnBrk="0" hangingPunct="1">
                        <a:lnSpc>
                          <a:spcPts val="1145"/>
                        </a:lnSpc>
                        <a:spcBef>
                          <a:spcPts val="0"/>
                        </a:spcBef>
                        <a:spcAft>
                          <a:spcPts val="0"/>
                        </a:spcAft>
                      </a:pPr>
                      <a:r>
                        <a:rPr lang="en-ZA" sz="2000" kern="1200" dirty="0" smtClean="0">
                          <a:solidFill>
                            <a:srgbClr val="665B47"/>
                          </a:solidFill>
                          <a:effectLst/>
                          <a:latin typeface="+mn-lt"/>
                          <a:ea typeface="Arial MT"/>
                          <a:cs typeface="Arial MT"/>
                        </a:rPr>
                        <a:t>69%</a:t>
                      </a:r>
                      <a:endParaRPr lang="en-US" sz="20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8890" marR="0" algn="ctr" defTabSz="914400" rtl="0" eaLnBrk="1" latinLnBrk="0" hangingPunct="1">
                        <a:lnSpc>
                          <a:spcPts val="1145"/>
                        </a:lnSpc>
                        <a:spcBef>
                          <a:spcPts val="0"/>
                        </a:spcBef>
                        <a:spcAft>
                          <a:spcPts val="0"/>
                        </a:spcAft>
                      </a:pPr>
                      <a:endParaRPr lang="en-ZA" sz="2000" kern="1200" dirty="0" smtClean="0">
                        <a:solidFill>
                          <a:srgbClr val="665B47"/>
                        </a:solidFill>
                        <a:effectLst/>
                        <a:latin typeface="+mn-lt"/>
                        <a:ea typeface="Arial MT"/>
                        <a:cs typeface="Arial MT"/>
                      </a:endParaRPr>
                    </a:p>
                    <a:p>
                      <a:pPr marL="8890" marR="0" algn="ctr" defTabSz="914400" rtl="0" eaLnBrk="1" latinLnBrk="0" hangingPunct="1">
                        <a:lnSpc>
                          <a:spcPts val="1145"/>
                        </a:lnSpc>
                        <a:spcBef>
                          <a:spcPts val="0"/>
                        </a:spcBef>
                        <a:spcAft>
                          <a:spcPts val="0"/>
                        </a:spcAft>
                      </a:pPr>
                      <a:r>
                        <a:rPr lang="en-ZA" sz="2000" kern="1200" dirty="0" smtClean="0">
                          <a:solidFill>
                            <a:srgbClr val="665B47"/>
                          </a:solidFill>
                          <a:effectLst/>
                          <a:latin typeface="+mn-lt"/>
                          <a:ea typeface="Arial MT"/>
                          <a:cs typeface="Arial MT"/>
                        </a:rPr>
                        <a:t>48%</a:t>
                      </a:r>
                      <a:endParaRPr lang="en-US" sz="20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3134101591"/>
                  </a:ext>
                </a:extLst>
              </a:tr>
              <a:tr h="452766">
                <a:tc>
                  <a:txBody>
                    <a:bodyPr/>
                    <a:lstStyle/>
                    <a:p>
                      <a:pPr marL="0" marR="0" algn="l" defTabSz="914400" rtl="0" eaLnBrk="1" latinLnBrk="0" hangingPunct="1">
                        <a:spcAft>
                          <a:spcPts val="0"/>
                        </a:spcAft>
                      </a:pPr>
                      <a:r>
                        <a:rPr lang="en-US" sz="2000" i="1" kern="1200" dirty="0" smtClean="0">
                          <a:solidFill>
                            <a:srgbClr val="665B47"/>
                          </a:solidFill>
                          <a:effectLst/>
                          <a:latin typeface="+mn-lt"/>
                          <a:ea typeface="Arial MT"/>
                          <a:cs typeface="Arial MT"/>
                        </a:rPr>
                        <a:t>% increase in talent management index</a:t>
                      </a:r>
                      <a:endParaRPr lang="en-US" sz="2000" i="1"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8890" marR="0" algn="ctr" defTabSz="914400" rtl="0" eaLnBrk="1" latinLnBrk="0" hangingPunct="1">
                        <a:lnSpc>
                          <a:spcPts val="1145"/>
                        </a:lnSpc>
                        <a:spcBef>
                          <a:spcPts val="0"/>
                        </a:spcBef>
                        <a:spcAft>
                          <a:spcPts val="0"/>
                        </a:spcAft>
                      </a:pPr>
                      <a:endParaRPr lang="en-ZA" sz="2000" kern="1200" dirty="0" smtClean="0">
                        <a:solidFill>
                          <a:srgbClr val="665B47"/>
                        </a:solidFill>
                        <a:effectLst/>
                        <a:latin typeface="+mn-lt"/>
                        <a:ea typeface="Arial MT"/>
                        <a:cs typeface="Arial MT"/>
                      </a:endParaRPr>
                    </a:p>
                    <a:p>
                      <a:pPr marL="8890" marR="0" algn="ctr" defTabSz="914400" rtl="0" eaLnBrk="1" latinLnBrk="0" hangingPunct="1">
                        <a:lnSpc>
                          <a:spcPts val="1145"/>
                        </a:lnSpc>
                        <a:spcBef>
                          <a:spcPts val="0"/>
                        </a:spcBef>
                        <a:spcAft>
                          <a:spcPts val="0"/>
                        </a:spcAft>
                      </a:pPr>
                      <a:r>
                        <a:rPr lang="en-ZA" sz="2000" kern="1200" dirty="0" smtClean="0">
                          <a:solidFill>
                            <a:srgbClr val="665B47"/>
                          </a:solidFill>
                          <a:effectLst/>
                          <a:latin typeface="+mn-lt"/>
                          <a:ea typeface="Arial MT"/>
                          <a:cs typeface="Arial MT"/>
                        </a:rPr>
                        <a:t>9%</a:t>
                      </a:r>
                      <a:endParaRPr lang="en-US" sz="20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tc>
                  <a:txBody>
                    <a:bodyPr/>
                    <a:lstStyle/>
                    <a:p>
                      <a:pPr marL="8890" marR="0" algn="ctr" defTabSz="914400" rtl="0" eaLnBrk="1" latinLnBrk="0" hangingPunct="1">
                        <a:lnSpc>
                          <a:spcPts val="1145"/>
                        </a:lnSpc>
                        <a:spcBef>
                          <a:spcPts val="0"/>
                        </a:spcBef>
                        <a:spcAft>
                          <a:spcPts val="0"/>
                        </a:spcAft>
                      </a:pPr>
                      <a:endParaRPr lang="en-ZA" sz="2000" kern="1200" dirty="0" smtClean="0">
                        <a:solidFill>
                          <a:srgbClr val="665B47"/>
                        </a:solidFill>
                        <a:effectLst/>
                        <a:latin typeface="+mn-lt"/>
                        <a:ea typeface="Arial MT"/>
                        <a:cs typeface="Arial MT"/>
                      </a:endParaRPr>
                    </a:p>
                    <a:p>
                      <a:pPr marL="8890" marR="0" algn="ctr" defTabSz="914400" rtl="0" eaLnBrk="1" latinLnBrk="0" hangingPunct="1">
                        <a:lnSpc>
                          <a:spcPts val="1145"/>
                        </a:lnSpc>
                        <a:spcBef>
                          <a:spcPts val="0"/>
                        </a:spcBef>
                        <a:spcAft>
                          <a:spcPts val="0"/>
                        </a:spcAft>
                      </a:pPr>
                      <a:r>
                        <a:rPr lang="en-ZA" sz="2000" kern="1200" dirty="0" smtClean="0">
                          <a:solidFill>
                            <a:srgbClr val="665B47"/>
                          </a:solidFill>
                          <a:effectLst/>
                          <a:latin typeface="+mn-lt"/>
                          <a:ea typeface="Arial MT"/>
                          <a:cs typeface="Arial MT"/>
                        </a:rPr>
                        <a:t>9%</a:t>
                      </a:r>
                      <a:endParaRPr lang="en-US" sz="2000" kern="1200" dirty="0">
                        <a:solidFill>
                          <a:srgbClr val="665B47"/>
                        </a:solidFill>
                        <a:effectLst/>
                        <a:latin typeface="+mn-lt"/>
                        <a:ea typeface="Arial MT"/>
                        <a:cs typeface="Arial MT"/>
                      </a:endParaRPr>
                    </a:p>
                  </a:txBody>
                  <a:tcPr marL="0" marR="0" marT="0" marB="0">
                    <a:lnL w="12700" cap="flat" cmpd="sng" algn="ctr">
                      <a:solidFill>
                        <a:srgbClr val="887A60"/>
                      </a:solidFill>
                      <a:prstDash val="solid"/>
                      <a:round/>
                      <a:headEnd type="none" w="med" len="med"/>
                      <a:tailEnd type="none" w="med" len="med"/>
                    </a:lnL>
                    <a:lnR w="12700" cap="flat" cmpd="sng" algn="ctr">
                      <a:solidFill>
                        <a:srgbClr val="887A60"/>
                      </a:solidFill>
                      <a:prstDash val="solid"/>
                      <a:round/>
                      <a:headEnd type="none" w="med" len="med"/>
                      <a:tailEnd type="none" w="med" len="med"/>
                    </a:lnR>
                    <a:lnT w="12700" cap="flat" cmpd="sng" algn="ctr">
                      <a:solidFill>
                        <a:srgbClr val="887A60"/>
                      </a:solidFill>
                      <a:prstDash val="solid"/>
                      <a:round/>
                      <a:headEnd type="none" w="med" len="med"/>
                      <a:tailEnd type="none" w="med" len="med"/>
                    </a:lnT>
                    <a:lnB w="12700" cap="flat" cmpd="sng" algn="ctr">
                      <a:solidFill>
                        <a:srgbClr val="887A60"/>
                      </a:solidFill>
                      <a:prstDash val="solid"/>
                      <a:round/>
                      <a:headEnd type="none" w="med" len="med"/>
                      <a:tailEnd type="none" w="med" len="med"/>
                    </a:lnB>
                  </a:tcPr>
                </a:tc>
                <a:extLst>
                  <a:ext uri="{0D108BD9-81ED-4DB2-BD59-A6C34878D82A}">
                    <a16:rowId xmlns:a16="http://schemas.microsoft.com/office/drawing/2014/main" val="1954550926"/>
                  </a:ext>
                </a:extLst>
              </a:tr>
            </a:tbl>
          </a:graphicData>
        </a:graphic>
      </p:graphicFrame>
    </p:spTree>
    <p:extLst>
      <p:ext uri="{BB962C8B-B14F-4D97-AF65-F5344CB8AC3E}">
        <p14:creationId xmlns:p14="http://schemas.microsoft.com/office/powerpoint/2010/main" val="2828529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4: Support Services</a:t>
            </a: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28</a:t>
            </a:fld>
            <a:endParaRPr lang="en-US"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663374428"/>
              </p:ext>
            </p:extLst>
          </p:nvPr>
        </p:nvGraphicFramePr>
        <p:xfrm>
          <a:off x="274320" y="1136470"/>
          <a:ext cx="9196257" cy="2481666"/>
        </p:xfrm>
        <a:graphic>
          <a:graphicData uri="http://schemas.openxmlformats.org/drawingml/2006/table">
            <a:tbl>
              <a:tblPr firstRow="1" firstCol="1" lastRow="1" lastCol="1" bandRow="1" bandCol="1"/>
              <a:tblGrid>
                <a:gridCol w="1569900">
                  <a:extLst>
                    <a:ext uri="{9D8B030D-6E8A-4147-A177-3AD203B41FA5}">
                      <a16:colId xmlns:a16="http://schemas.microsoft.com/office/drawing/2014/main" val="1141784171"/>
                    </a:ext>
                  </a:extLst>
                </a:gridCol>
                <a:gridCol w="1226526">
                  <a:extLst>
                    <a:ext uri="{9D8B030D-6E8A-4147-A177-3AD203B41FA5}">
                      <a16:colId xmlns:a16="http://schemas.microsoft.com/office/drawing/2014/main" val="1079567108"/>
                    </a:ext>
                  </a:extLst>
                </a:gridCol>
                <a:gridCol w="1096305">
                  <a:extLst>
                    <a:ext uri="{9D8B030D-6E8A-4147-A177-3AD203B41FA5}">
                      <a16:colId xmlns:a16="http://schemas.microsoft.com/office/drawing/2014/main" val="3418086573"/>
                    </a:ext>
                  </a:extLst>
                </a:gridCol>
                <a:gridCol w="1201783">
                  <a:extLst>
                    <a:ext uri="{9D8B030D-6E8A-4147-A177-3AD203B41FA5}">
                      <a16:colId xmlns:a16="http://schemas.microsoft.com/office/drawing/2014/main" val="4246596492"/>
                    </a:ext>
                  </a:extLst>
                </a:gridCol>
                <a:gridCol w="862149">
                  <a:extLst>
                    <a:ext uri="{9D8B030D-6E8A-4147-A177-3AD203B41FA5}">
                      <a16:colId xmlns:a16="http://schemas.microsoft.com/office/drawing/2014/main" val="567411046"/>
                    </a:ext>
                  </a:extLst>
                </a:gridCol>
                <a:gridCol w="1058091">
                  <a:extLst>
                    <a:ext uri="{9D8B030D-6E8A-4147-A177-3AD203B41FA5}">
                      <a16:colId xmlns:a16="http://schemas.microsoft.com/office/drawing/2014/main" val="1530495095"/>
                    </a:ext>
                  </a:extLst>
                </a:gridCol>
                <a:gridCol w="2181503">
                  <a:extLst>
                    <a:ext uri="{9D8B030D-6E8A-4147-A177-3AD203B41FA5}">
                      <a16:colId xmlns:a16="http://schemas.microsoft.com/office/drawing/2014/main" val="2630928115"/>
                    </a:ext>
                  </a:extLst>
                </a:gridCol>
              </a:tblGrid>
              <a:tr h="590151">
                <a:tc>
                  <a:txBody>
                    <a:bodyPr/>
                    <a:lstStyle/>
                    <a:p>
                      <a:pPr marL="66675" marR="264795">
                        <a:lnSpc>
                          <a:spcPct val="150000"/>
                        </a:lnSpc>
                        <a:spcBef>
                          <a:spcPts val="0"/>
                        </a:spcBef>
                        <a:spcAft>
                          <a:spcPts val="0"/>
                        </a:spcAft>
                      </a:pPr>
                      <a:r>
                        <a:rPr lang="en-US" sz="1400" b="1" dirty="0">
                          <a:solidFill>
                            <a:srgbClr val="FFFFFF"/>
                          </a:solidFill>
                          <a:effectLst/>
                          <a:latin typeface="+mn-lt"/>
                          <a:ea typeface="Arial MT"/>
                          <a:cs typeface="Arial MT"/>
                        </a:rPr>
                        <a:t>Parliamentary</a:t>
                      </a:r>
                      <a:r>
                        <a:rPr lang="en-US" sz="1400" b="1" spc="-29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Service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93980"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3980" marR="0">
                        <a:lnSpc>
                          <a:spcPts val="1240"/>
                        </a:lnSpc>
                        <a:spcBef>
                          <a:spcPts val="0"/>
                        </a:spcBef>
                        <a:spcAft>
                          <a:spcPts val="0"/>
                        </a:spcAft>
                      </a:pPr>
                      <a:r>
                        <a:rPr lang="en-US" sz="1400" b="1" dirty="0" smtClean="0">
                          <a:solidFill>
                            <a:srgbClr val="FFFFFF"/>
                          </a:solidFill>
                          <a:effectLst/>
                          <a:latin typeface="+mn-lt"/>
                          <a:ea typeface="Arial MT"/>
                          <a:cs typeface="Arial MT"/>
                        </a:rPr>
                        <a:t>Indicator</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850" marR="207010">
                        <a:lnSpc>
                          <a:spcPct val="150000"/>
                        </a:lnSpc>
                        <a:spcBef>
                          <a:spcPts val="0"/>
                        </a:spcBef>
                        <a:spcAft>
                          <a:spcPts val="0"/>
                        </a:spcAft>
                      </a:pPr>
                      <a:r>
                        <a:rPr lang="en-US" sz="1400" b="1" spc="-5" dirty="0" smtClean="0">
                          <a:solidFill>
                            <a:srgbClr val="FFFFFF"/>
                          </a:solidFill>
                          <a:effectLst/>
                          <a:latin typeface="+mn-lt"/>
                          <a:ea typeface="Arial MT"/>
                          <a:cs typeface="Arial MT"/>
                        </a:rPr>
                        <a:t>Annual </a:t>
                      </a:r>
                      <a:r>
                        <a:rPr lang="en-US" sz="1400" b="1" spc="-29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Target 2020/21</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675" marR="101600">
                        <a:lnSpc>
                          <a:spcPct val="150000"/>
                        </a:lnSpc>
                        <a:spcBef>
                          <a:spcPts val="0"/>
                        </a:spcBef>
                        <a:spcAft>
                          <a:spcPts val="0"/>
                        </a:spcAft>
                      </a:pPr>
                      <a:r>
                        <a:rPr lang="en-US" sz="1400" b="1" dirty="0" smtClean="0">
                          <a:solidFill>
                            <a:srgbClr val="FFFFFF"/>
                          </a:solidFill>
                          <a:effectLst/>
                          <a:latin typeface="+mn-lt"/>
                          <a:ea typeface="Arial MT"/>
                          <a:cs typeface="Arial MT"/>
                        </a:rPr>
                        <a:t>Actual performance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69215" marR="0">
                        <a:lnSpc>
                          <a:spcPts val="1240"/>
                        </a:lnSpc>
                        <a:spcBef>
                          <a:spcPts val="0"/>
                        </a:spcBef>
                        <a:spcAft>
                          <a:spcPts val="0"/>
                        </a:spcAft>
                      </a:pPr>
                      <a:r>
                        <a:rPr lang="en-US" sz="1400" b="1" dirty="0" smtClean="0">
                          <a:solidFill>
                            <a:srgbClr val="FFFFFF"/>
                          </a:solidFill>
                          <a:effectLst/>
                          <a:latin typeface="+mn-lt"/>
                          <a:ea typeface="Arial MT"/>
                          <a:cs typeface="Arial MT"/>
                        </a:rPr>
                        <a:t>Variance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gn="l" defTabSz="914400" rtl="0" eaLnBrk="1" latinLnBrk="0" hangingPunct="1">
                        <a:lnSpc>
                          <a:spcPts val="1240"/>
                        </a:lnSpc>
                        <a:spcBef>
                          <a:spcPts val="0"/>
                        </a:spcBef>
                        <a:spcAft>
                          <a:spcPts val="0"/>
                        </a:spcAft>
                      </a:pPr>
                      <a:endParaRPr lang="en-ZA" sz="1400" b="1" kern="1200" dirty="0" smtClean="0">
                        <a:solidFill>
                          <a:srgbClr val="FFFFFF"/>
                        </a:solidFill>
                        <a:effectLst/>
                        <a:latin typeface="+mn-lt"/>
                        <a:ea typeface="Arial MT"/>
                        <a:cs typeface="Arial MT"/>
                      </a:endParaRPr>
                    </a:p>
                    <a:p>
                      <a:pPr marL="69215" marR="0" algn="l" defTabSz="914400" rtl="0" eaLnBrk="1" latinLnBrk="0" hangingPunct="1">
                        <a:lnSpc>
                          <a:spcPts val="1240"/>
                        </a:lnSpc>
                        <a:spcBef>
                          <a:spcPts val="0"/>
                        </a:spcBef>
                        <a:spcAft>
                          <a:spcPts val="0"/>
                        </a:spcAft>
                      </a:pPr>
                      <a:r>
                        <a:rPr lang="en-ZA" sz="1400" b="1" kern="1200" dirty="0" smtClean="0">
                          <a:solidFill>
                            <a:srgbClr val="FFFFFF"/>
                          </a:solidFill>
                          <a:effectLst/>
                          <a:latin typeface="+mn-lt"/>
                          <a:ea typeface="Arial MT"/>
                          <a:cs typeface="Arial MT"/>
                        </a:rPr>
                        <a:t>Status</a:t>
                      </a:r>
                      <a:endParaRPr lang="en-US" sz="1400" b="1" kern="1200" dirty="0">
                        <a:solidFill>
                          <a:srgbClr val="FFFFFF"/>
                        </a:solidFill>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040" marR="431165">
                        <a:lnSpc>
                          <a:spcPct val="150000"/>
                        </a:lnSpc>
                        <a:spcBef>
                          <a:spcPts val="0"/>
                        </a:spcBef>
                        <a:spcAft>
                          <a:spcPts val="0"/>
                        </a:spcAft>
                      </a:pPr>
                      <a:r>
                        <a:rPr lang="en-US" sz="1400" b="1" dirty="0">
                          <a:solidFill>
                            <a:srgbClr val="FFFFFF"/>
                          </a:solidFill>
                          <a:effectLst/>
                          <a:latin typeface="+mn-lt"/>
                          <a:ea typeface="Arial MT"/>
                          <a:cs typeface="Arial MT"/>
                        </a:rPr>
                        <a:t>Reasons for</a:t>
                      </a:r>
                      <a:r>
                        <a:rPr lang="en-US" sz="1400" b="1" spc="-300"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variance</a:t>
                      </a:r>
                      <a:r>
                        <a:rPr lang="en-US" sz="1400" b="1" spc="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&amp; mitigation</a:t>
                      </a:r>
                      <a:r>
                        <a:rPr lang="en-US" sz="1400" b="1" spc="-2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factors</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extLst>
                  <a:ext uri="{0D108BD9-81ED-4DB2-BD59-A6C34878D82A}">
                    <a16:rowId xmlns:a16="http://schemas.microsoft.com/office/drawing/2014/main" val="466675171"/>
                  </a:ext>
                </a:extLst>
              </a:tr>
              <a:tr h="1521546">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Participate in parliamentary</a:t>
                      </a:r>
                      <a:r>
                        <a:rPr lang="en-ZA" sz="1400" b="1" kern="1200" baseline="0" dirty="0" smtClean="0">
                          <a:solidFill>
                            <a:srgbClr val="FFFFFF"/>
                          </a:solidFill>
                          <a:effectLst/>
                          <a:latin typeface="+mn-lt"/>
                          <a:ea typeface="Arial MT"/>
                          <a:cs typeface="Arial MT"/>
                        </a:rPr>
                        <a:t> activities</a:t>
                      </a:r>
                      <a:endParaRPr lang="en-US" sz="1400" dirty="0">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US" sz="1400" dirty="0" smtClean="0">
                          <a:effectLst/>
                          <a:latin typeface="+mn-lt"/>
                          <a:ea typeface="Arial MT"/>
                          <a:cs typeface="Arial MT"/>
                        </a:rPr>
                        <a:t>% of population  who are aware of the business of Parliament</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ZA" sz="1400" dirty="0" smtClean="0">
                          <a:effectLst/>
                          <a:latin typeface="+mn-lt"/>
                          <a:ea typeface="Arial MT"/>
                          <a:cs typeface="Arial MT"/>
                        </a:rPr>
                        <a:t>24%</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ZA" sz="1400" dirty="0" smtClean="0">
                          <a:effectLst/>
                          <a:latin typeface="+mn-lt"/>
                          <a:ea typeface="Arial MT"/>
                          <a:cs typeface="Arial MT"/>
                        </a:rPr>
                        <a:t>24%</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US" sz="1400" dirty="0" smtClean="0">
                          <a:effectLst/>
                          <a:latin typeface="+mn-lt"/>
                          <a:ea typeface="Arial MT"/>
                          <a:cs typeface="Arial MT"/>
                        </a:rPr>
                        <a:t>0%</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4256820046"/>
                  </a:ext>
                </a:extLst>
              </a:tr>
            </a:tbl>
          </a:graphicData>
        </a:graphic>
      </p:graphicFrame>
      <p:sp>
        <p:nvSpPr>
          <p:cNvPr id="13" name="TextBox 12"/>
          <p:cNvSpPr txBox="1"/>
          <p:nvPr/>
        </p:nvSpPr>
        <p:spPr>
          <a:xfrm>
            <a:off x="274320" y="4241718"/>
            <a:ext cx="9183193" cy="2308324"/>
          </a:xfrm>
          <a:prstGeom prst="rect">
            <a:avLst/>
          </a:prstGeom>
          <a:noFill/>
        </p:spPr>
        <p:txBody>
          <a:bodyPr wrap="square" rtlCol="0">
            <a:spAutoFit/>
          </a:bodyPr>
          <a:lstStyle/>
          <a:p>
            <a:r>
              <a:rPr lang="en-ZA" sz="2400" b="1" dirty="0" smtClean="0"/>
              <a:t>PERFORMANCE TREND</a:t>
            </a:r>
          </a:p>
          <a:p>
            <a:r>
              <a:rPr lang="en-US" sz="2400" dirty="0"/>
              <a:t>Awareness levels of Parliament </a:t>
            </a:r>
            <a:r>
              <a:rPr lang="en-US" sz="2400" dirty="0" smtClean="0"/>
              <a:t>is </a:t>
            </a:r>
            <a:r>
              <a:rPr lang="en-US" sz="2400" dirty="0"/>
              <a:t>consistent </a:t>
            </a:r>
            <a:r>
              <a:rPr lang="en-US" sz="2400" dirty="0" smtClean="0"/>
              <a:t>across </a:t>
            </a:r>
            <a:r>
              <a:rPr lang="en-US" sz="2400" dirty="0"/>
              <a:t>age groups but tends to be much higher among adults with higher levels of education (93% among </a:t>
            </a:r>
            <a:r>
              <a:rPr lang="en-US" sz="2400" dirty="0" smtClean="0"/>
              <a:t>adults with </a:t>
            </a:r>
            <a:r>
              <a:rPr lang="en-US" sz="2400" dirty="0"/>
              <a:t>higher </a:t>
            </a:r>
            <a:r>
              <a:rPr lang="en-US" sz="2400" dirty="0" smtClean="0"/>
              <a:t>levels of education </a:t>
            </a:r>
            <a:r>
              <a:rPr lang="en-US" sz="2400" dirty="0"/>
              <a:t>compared to 63% among adults with no education). Awareness levels are highest in the North West (98%), Eastern Cape (97%) and Gauteng (96%). </a:t>
            </a:r>
          </a:p>
        </p:txBody>
      </p:sp>
      <p:sp>
        <p:nvSpPr>
          <p:cNvPr id="7" name="Rounded Rectangle 6"/>
          <p:cNvSpPr/>
          <p:nvPr/>
        </p:nvSpPr>
        <p:spPr>
          <a:xfrm>
            <a:off x="6407338" y="2258543"/>
            <a:ext cx="574099" cy="436659"/>
          </a:xfrm>
          <a:prstGeom prst="roundRect">
            <a:avLst/>
          </a:prstGeom>
          <a:solidFill>
            <a:srgbClr val="00B050"/>
          </a:solidFill>
          <a:ln>
            <a:solidFill>
              <a:srgbClr val="00B05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0292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4: Support Services</a:t>
            </a: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29</a:t>
            </a:fld>
            <a:endParaRPr lang="en-US"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428842913"/>
              </p:ext>
            </p:extLst>
          </p:nvPr>
        </p:nvGraphicFramePr>
        <p:xfrm>
          <a:off x="274320" y="1136470"/>
          <a:ext cx="9196257" cy="2481666"/>
        </p:xfrm>
        <a:graphic>
          <a:graphicData uri="http://schemas.openxmlformats.org/drawingml/2006/table">
            <a:tbl>
              <a:tblPr firstRow="1" firstCol="1" lastRow="1" lastCol="1" bandRow="1" bandCol="1"/>
              <a:tblGrid>
                <a:gridCol w="1569900">
                  <a:extLst>
                    <a:ext uri="{9D8B030D-6E8A-4147-A177-3AD203B41FA5}">
                      <a16:colId xmlns:a16="http://schemas.microsoft.com/office/drawing/2014/main" val="1141784171"/>
                    </a:ext>
                  </a:extLst>
                </a:gridCol>
                <a:gridCol w="1226526">
                  <a:extLst>
                    <a:ext uri="{9D8B030D-6E8A-4147-A177-3AD203B41FA5}">
                      <a16:colId xmlns:a16="http://schemas.microsoft.com/office/drawing/2014/main" val="1079567108"/>
                    </a:ext>
                  </a:extLst>
                </a:gridCol>
                <a:gridCol w="1096305">
                  <a:extLst>
                    <a:ext uri="{9D8B030D-6E8A-4147-A177-3AD203B41FA5}">
                      <a16:colId xmlns:a16="http://schemas.microsoft.com/office/drawing/2014/main" val="3418086573"/>
                    </a:ext>
                  </a:extLst>
                </a:gridCol>
                <a:gridCol w="1201783">
                  <a:extLst>
                    <a:ext uri="{9D8B030D-6E8A-4147-A177-3AD203B41FA5}">
                      <a16:colId xmlns:a16="http://schemas.microsoft.com/office/drawing/2014/main" val="4246596492"/>
                    </a:ext>
                  </a:extLst>
                </a:gridCol>
                <a:gridCol w="862149">
                  <a:extLst>
                    <a:ext uri="{9D8B030D-6E8A-4147-A177-3AD203B41FA5}">
                      <a16:colId xmlns:a16="http://schemas.microsoft.com/office/drawing/2014/main" val="567411046"/>
                    </a:ext>
                  </a:extLst>
                </a:gridCol>
                <a:gridCol w="1058091">
                  <a:extLst>
                    <a:ext uri="{9D8B030D-6E8A-4147-A177-3AD203B41FA5}">
                      <a16:colId xmlns:a16="http://schemas.microsoft.com/office/drawing/2014/main" val="1530495095"/>
                    </a:ext>
                  </a:extLst>
                </a:gridCol>
                <a:gridCol w="2181503">
                  <a:extLst>
                    <a:ext uri="{9D8B030D-6E8A-4147-A177-3AD203B41FA5}">
                      <a16:colId xmlns:a16="http://schemas.microsoft.com/office/drawing/2014/main" val="2630928115"/>
                    </a:ext>
                  </a:extLst>
                </a:gridCol>
              </a:tblGrid>
              <a:tr h="590151">
                <a:tc>
                  <a:txBody>
                    <a:bodyPr/>
                    <a:lstStyle/>
                    <a:p>
                      <a:pPr marL="66675" marR="264795">
                        <a:lnSpc>
                          <a:spcPct val="150000"/>
                        </a:lnSpc>
                        <a:spcBef>
                          <a:spcPts val="0"/>
                        </a:spcBef>
                        <a:spcAft>
                          <a:spcPts val="0"/>
                        </a:spcAft>
                      </a:pPr>
                      <a:r>
                        <a:rPr lang="en-US" sz="1400" b="1" dirty="0">
                          <a:solidFill>
                            <a:srgbClr val="FFFFFF"/>
                          </a:solidFill>
                          <a:effectLst/>
                          <a:latin typeface="+mn-lt"/>
                          <a:ea typeface="Arial MT"/>
                          <a:cs typeface="Arial MT"/>
                        </a:rPr>
                        <a:t>Parliamentary</a:t>
                      </a:r>
                      <a:r>
                        <a:rPr lang="en-US" sz="1400" b="1" spc="-29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Service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93980"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3980" marR="0">
                        <a:lnSpc>
                          <a:spcPts val="1240"/>
                        </a:lnSpc>
                        <a:spcBef>
                          <a:spcPts val="0"/>
                        </a:spcBef>
                        <a:spcAft>
                          <a:spcPts val="0"/>
                        </a:spcAft>
                      </a:pPr>
                      <a:r>
                        <a:rPr lang="en-US" sz="1400" b="1" dirty="0" smtClean="0">
                          <a:solidFill>
                            <a:srgbClr val="FFFFFF"/>
                          </a:solidFill>
                          <a:effectLst/>
                          <a:latin typeface="+mn-lt"/>
                          <a:ea typeface="Arial MT"/>
                          <a:cs typeface="Arial MT"/>
                        </a:rPr>
                        <a:t>Indicator</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850" marR="207010">
                        <a:lnSpc>
                          <a:spcPct val="150000"/>
                        </a:lnSpc>
                        <a:spcBef>
                          <a:spcPts val="0"/>
                        </a:spcBef>
                        <a:spcAft>
                          <a:spcPts val="0"/>
                        </a:spcAft>
                      </a:pPr>
                      <a:r>
                        <a:rPr lang="en-US" sz="1400" b="1" spc="-5" dirty="0" smtClean="0">
                          <a:solidFill>
                            <a:srgbClr val="FFFFFF"/>
                          </a:solidFill>
                          <a:effectLst/>
                          <a:latin typeface="+mn-lt"/>
                          <a:ea typeface="Arial MT"/>
                          <a:cs typeface="Arial MT"/>
                        </a:rPr>
                        <a:t>Annual </a:t>
                      </a:r>
                      <a:r>
                        <a:rPr lang="en-US" sz="1400" b="1" spc="-29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Target 2020/21</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675" marR="101600">
                        <a:lnSpc>
                          <a:spcPct val="150000"/>
                        </a:lnSpc>
                        <a:spcBef>
                          <a:spcPts val="0"/>
                        </a:spcBef>
                        <a:spcAft>
                          <a:spcPts val="0"/>
                        </a:spcAft>
                      </a:pPr>
                      <a:r>
                        <a:rPr lang="en-US" sz="1400" b="1" dirty="0" smtClean="0">
                          <a:solidFill>
                            <a:srgbClr val="FFFFFF"/>
                          </a:solidFill>
                          <a:effectLst/>
                          <a:latin typeface="+mn-lt"/>
                          <a:ea typeface="Arial MT"/>
                          <a:cs typeface="Arial MT"/>
                        </a:rPr>
                        <a:t>Actual performance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69215" marR="0">
                        <a:lnSpc>
                          <a:spcPts val="1240"/>
                        </a:lnSpc>
                        <a:spcBef>
                          <a:spcPts val="0"/>
                        </a:spcBef>
                        <a:spcAft>
                          <a:spcPts val="0"/>
                        </a:spcAft>
                      </a:pPr>
                      <a:r>
                        <a:rPr lang="en-US" sz="1400" b="1" dirty="0" smtClean="0">
                          <a:solidFill>
                            <a:srgbClr val="FFFFFF"/>
                          </a:solidFill>
                          <a:effectLst/>
                          <a:latin typeface="+mn-lt"/>
                          <a:ea typeface="Arial MT"/>
                          <a:cs typeface="Arial MT"/>
                        </a:rPr>
                        <a:t>Variance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gn="l" defTabSz="914400" rtl="0" eaLnBrk="1" latinLnBrk="0" hangingPunct="1">
                        <a:lnSpc>
                          <a:spcPts val="1240"/>
                        </a:lnSpc>
                        <a:spcBef>
                          <a:spcPts val="0"/>
                        </a:spcBef>
                        <a:spcAft>
                          <a:spcPts val="0"/>
                        </a:spcAft>
                      </a:pPr>
                      <a:endParaRPr lang="en-ZA" sz="1400" b="1" kern="1200" dirty="0" smtClean="0">
                        <a:solidFill>
                          <a:srgbClr val="FFFFFF"/>
                        </a:solidFill>
                        <a:effectLst/>
                        <a:latin typeface="+mn-lt"/>
                        <a:ea typeface="Arial MT"/>
                        <a:cs typeface="Arial MT"/>
                      </a:endParaRPr>
                    </a:p>
                    <a:p>
                      <a:pPr marL="69215" marR="0" algn="l" defTabSz="914400" rtl="0" eaLnBrk="1" latinLnBrk="0" hangingPunct="1">
                        <a:lnSpc>
                          <a:spcPts val="1240"/>
                        </a:lnSpc>
                        <a:spcBef>
                          <a:spcPts val="0"/>
                        </a:spcBef>
                        <a:spcAft>
                          <a:spcPts val="0"/>
                        </a:spcAft>
                      </a:pPr>
                      <a:r>
                        <a:rPr lang="en-ZA" sz="1400" b="1" kern="1200" dirty="0" smtClean="0">
                          <a:solidFill>
                            <a:srgbClr val="FFFFFF"/>
                          </a:solidFill>
                          <a:effectLst/>
                          <a:latin typeface="+mn-lt"/>
                          <a:ea typeface="Arial MT"/>
                          <a:cs typeface="Arial MT"/>
                        </a:rPr>
                        <a:t>Status</a:t>
                      </a:r>
                      <a:endParaRPr lang="en-US" sz="1400" b="1" kern="1200" dirty="0">
                        <a:solidFill>
                          <a:srgbClr val="FFFFFF"/>
                        </a:solidFill>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040" marR="431165">
                        <a:lnSpc>
                          <a:spcPct val="150000"/>
                        </a:lnSpc>
                        <a:spcBef>
                          <a:spcPts val="0"/>
                        </a:spcBef>
                        <a:spcAft>
                          <a:spcPts val="0"/>
                        </a:spcAft>
                      </a:pPr>
                      <a:r>
                        <a:rPr lang="en-US" sz="1400" b="1" dirty="0">
                          <a:solidFill>
                            <a:srgbClr val="FFFFFF"/>
                          </a:solidFill>
                          <a:effectLst/>
                          <a:latin typeface="+mn-lt"/>
                          <a:ea typeface="Arial MT"/>
                          <a:cs typeface="Arial MT"/>
                        </a:rPr>
                        <a:t>Reasons for</a:t>
                      </a:r>
                      <a:r>
                        <a:rPr lang="en-US" sz="1400" b="1" spc="-300"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variance</a:t>
                      </a:r>
                      <a:r>
                        <a:rPr lang="en-US" sz="1400" b="1" spc="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&amp; mitigation</a:t>
                      </a:r>
                      <a:r>
                        <a:rPr lang="en-US" sz="1400" b="1" spc="-2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factors</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extLst>
                  <a:ext uri="{0D108BD9-81ED-4DB2-BD59-A6C34878D82A}">
                    <a16:rowId xmlns:a16="http://schemas.microsoft.com/office/drawing/2014/main" val="466675171"/>
                  </a:ext>
                </a:extLst>
              </a:tr>
              <a:tr h="1521546">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Participate in parliamentary</a:t>
                      </a:r>
                      <a:r>
                        <a:rPr lang="en-ZA" sz="1400" b="1" kern="1200" baseline="0" dirty="0" smtClean="0">
                          <a:solidFill>
                            <a:srgbClr val="FFFFFF"/>
                          </a:solidFill>
                          <a:effectLst/>
                          <a:latin typeface="+mn-lt"/>
                          <a:ea typeface="Arial MT"/>
                          <a:cs typeface="Arial MT"/>
                        </a:rPr>
                        <a:t> activities</a:t>
                      </a:r>
                      <a:endParaRPr lang="en-US" sz="1400" dirty="0">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US" sz="1400" dirty="0" smtClean="0">
                          <a:effectLst/>
                          <a:latin typeface="+mn-lt"/>
                          <a:ea typeface="Arial MT"/>
                          <a:cs typeface="Arial MT"/>
                        </a:rPr>
                        <a:t>% of universal access</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ZA" sz="1400" dirty="0" smtClean="0">
                          <a:effectLst/>
                          <a:latin typeface="+mn-lt"/>
                          <a:ea typeface="Arial MT"/>
                          <a:cs typeface="Arial MT"/>
                        </a:rPr>
                        <a:t>94%</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ZA" sz="1400" dirty="0" smtClean="0">
                          <a:effectLst/>
                          <a:latin typeface="+mn-lt"/>
                          <a:ea typeface="Arial MT"/>
                          <a:cs typeface="Arial MT"/>
                        </a:rPr>
                        <a:t>94,12%</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US" sz="1400" dirty="0" smtClean="0">
                          <a:effectLst/>
                          <a:latin typeface="+mn-lt"/>
                          <a:ea typeface="Arial MT"/>
                          <a:cs typeface="Arial MT"/>
                        </a:rPr>
                        <a:t>+0,12%</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r>
                        <a:rPr lang="en-ZA" sz="1400" dirty="0" smtClean="0">
                          <a:effectLst/>
                          <a:latin typeface="+mn-lt"/>
                          <a:ea typeface="Arial MT"/>
                          <a:cs typeface="Arial MT"/>
                        </a:rPr>
                        <a:t>The</a:t>
                      </a:r>
                      <a:r>
                        <a:rPr lang="en-ZA" sz="1400" baseline="0" dirty="0" smtClean="0">
                          <a:effectLst/>
                          <a:latin typeface="+mn-lt"/>
                          <a:ea typeface="Arial MT"/>
                          <a:cs typeface="Arial MT"/>
                        </a:rPr>
                        <a:t> marginal over performance was not statistically significant</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4256820046"/>
                  </a:ext>
                </a:extLst>
              </a:tr>
            </a:tbl>
          </a:graphicData>
        </a:graphic>
      </p:graphicFrame>
      <p:sp>
        <p:nvSpPr>
          <p:cNvPr id="13" name="TextBox 12"/>
          <p:cNvSpPr txBox="1"/>
          <p:nvPr/>
        </p:nvSpPr>
        <p:spPr>
          <a:xfrm>
            <a:off x="274320" y="4594417"/>
            <a:ext cx="9183193" cy="1477328"/>
          </a:xfrm>
          <a:prstGeom prst="rect">
            <a:avLst/>
          </a:prstGeom>
          <a:noFill/>
        </p:spPr>
        <p:txBody>
          <a:bodyPr wrap="square" rtlCol="0">
            <a:spAutoFit/>
          </a:bodyPr>
          <a:lstStyle/>
          <a:p>
            <a:r>
              <a:rPr lang="en-ZA" sz="2400" b="1" dirty="0" smtClean="0"/>
              <a:t>PERFORMANCE TREND</a:t>
            </a:r>
          </a:p>
          <a:p>
            <a:r>
              <a:rPr lang="en-US" sz="2400" dirty="0" smtClean="0"/>
              <a:t>The average in respect of web and mobile accessibility of systems in Parliament is 94,12%. </a:t>
            </a:r>
            <a:endParaRPr lang="en-US" sz="2400" dirty="0"/>
          </a:p>
          <a:p>
            <a:endParaRPr lang="en-US" dirty="0"/>
          </a:p>
        </p:txBody>
      </p:sp>
      <p:sp>
        <p:nvSpPr>
          <p:cNvPr id="7" name="Rounded Rectangle 6"/>
          <p:cNvSpPr/>
          <p:nvPr/>
        </p:nvSpPr>
        <p:spPr>
          <a:xfrm>
            <a:off x="6407338" y="2258543"/>
            <a:ext cx="574099" cy="436659"/>
          </a:xfrm>
          <a:prstGeom prst="roundRect">
            <a:avLst/>
          </a:prstGeom>
          <a:solidFill>
            <a:srgbClr val="00B050"/>
          </a:solidFill>
          <a:ln>
            <a:solidFill>
              <a:srgbClr val="00B05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9362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761350210"/>
              </p:ext>
            </p:extLst>
          </p:nvPr>
        </p:nvGraphicFramePr>
        <p:xfrm>
          <a:off x="6548466" y="1063515"/>
          <a:ext cx="2320499" cy="4175984"/>
        </p:xfrm>
        <a:graphic>
          <a:graphicData uri="http://schemas.openxmlformats.org/drawingml/2006/table">
            <a:tbl>
              <a:tblPr firstRow="1" bandRow="1">
                <a:tableStyleId>{5C22544A-7EE6-4342-B048-85BDC9FD1C3A}</a:tableStyleId>
              </a:tblPr>
              <a:tblGrid>
                <a:gridCol w="2320499">
                  <a:extLst>
                    <a:ext uri="{9D8B030D-6E8A-4147-A177-3AD203B41FA5}">
                      <a16:colId xmlns:a16="http://schemas.microsoft.com/office/drawing/2014/main" val="373443549"/>
                    </a:ext>
                  </a:extLst>
                </a:gridCol>
              </a:tblGrid>
              <a:tr h="4175984">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73198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229672439"/>
              </p:ext>
            </p:extLst>
          </p:nvPr>
        </p:nvGraphicFramePr>
        <p:xfrm>
          <a:off x="732232" y="1047595"/>
          <a:ext cx="2320499" cy="4175984"/>
        </p:xfrm>
        <a:graphic>
          <a:graphicData uri="http://schemas.openxmlformats.org/drawingml/2006/table">
            <a:tbl>
              <a:tblPr firstRow="1" bandRow="1">
                <a:tableStyleId>{5C22544A-7EE6-4342-B048-85BDC9FD1C3A}</a:tableStyleId>
              </a:tblPr>
              <a:tblGrid>
                <a:gridCol w="2320499">
                  <a:extLst>
                    <a:ext uri="{9D8B030D-6E8A-4147-A177-3AD203B41FA5}">
                      <a16:colId xmlns:a16="http://schemas.microsoft.com/office/drawing/2014/main" val="373443549"/>
                    </a:ext>
                  </a:extLst>
                </a:gridCol>
              </a:tblGrid>
              <a:tr h="4175984">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731983"/>
                  </a:ext>
                </a:extLst>
              </a:tr>
            </a:tbl>
          </a:graphicData>
        </a:graphic>
      </p:graphicFrame>
      <p:sp>
        <p:nvSpPr>
          <p:cNvPr id="3" name="Slide Number Placeholder 2"/>
          <p:cNvSpPr>
            <a:spLocks noGrp="1"/>
          </p:cNvSpPr>
          <p:nvPr>
            <p:ph type="sldNum" sz="quarter" idx="12"/>
          </p:nvPr>
        </p:nvSpPr>
        <p:spPr>
          <a:xfrm>
            <a:off x="9416956" y="6356352"/>
            <a:ext cx="385763" cy="365125"/>
          </a:xfrm>
        </p:spPr>
        <p:txBody>
          <a:bodyPr/>
          <a:lstStyle/>
          <a:p>
            <a:fld id="{D1B91D83-34EB-A744-81D0-D8E8519C4AE3}" type="slidenum">
              <a:rPr lang="en-US" b="1" smtClean="0"/>
              <a:t>3</a:t>
            </a:fld>
            <a:endParaRPr lang="en-US" b="1" dirty="0"/>
          </a:p>
        </p:txBody>
      </p:sp>
      <p:pic>
        <p:nvPicPr>
          <p:cNvPr id="4" name="Picture 3"/>
          <p:cNvPicPr>
            <a:picLocks noChangeAspect="1"/>
          </p:cNvPicPr>
          <p:nvPr/>
        </p:nvPicPr>
        <p:blipFill>
          <a:blip r:embed="rId2"/>
          <a:stretch>
            <a:fillRect/>
          </a:stretch>
        </p:blipFill>
        <p:spPr>
          <a:xfrm>
            <a:off x="3757535" y="2613878"/>
            <a:ext cx="2230334" cy="1123723"/>
          </a:xfrm>
          <a:prstGeom prst="rect">
            <a:avLst/>
          </a:prstGeom>
        </p:spPr>
      </p:pic>
      <p:pic>
        <p:nvPicPr>
          <p:cNvPr id="5" name="Picture 4"/>
          <p:cNvPicPr>
            <a:picLocks noChangeAspect="1"/>
          </p:cNvPicPr>
          <p:nvPr/>
        </p:nvPicPr>
        <p:blipFill>
          <a:blip r:embed="rId3"/>
          <a:stretch>
            <a:fillRect/>
          </a:stretch>
        </p:blipFill>
        <p:spPr>
          <a:xfrm>
            <a:off x="1115242" y="2063137"/>
            <a:ext cx="1554480" cy="890541"/>
          </a:xfrm>
          <a:prstGeom prst="rect">
            <a:avLst/>
          </a:prstGeom>
        </p:spPr>
      </p:pic>
      <p:pic>
        <p:nvPicPr>
          <p:cNvPr id="6" name="Picture 5"/>
          <p:cNvPicPr>
            <a:picLocks noChangeAspect="1"/>
          </p:cNvPicPr>
          <p:nvPr/>
        </p:nvPicPr>
        <p:blipFill>
          <a:blip r:embed="rId4"/>
          <a:stretch>
            <a:fillRect/>
          </a:stretch>
        </p:blipFill>
        <p:spPr>
          <a:xfrm>
            <a:off x="6928841" y="2060645"/>
            <a:ext cx="1552098" cy="893033"/>
          </a:xfrm>
          <a:prstGeom prst="rect">
            <a:avLst/>
          </a:prstGeom>
        </p:spPr>
      </p:pic>
      <p:pic>
        <p:nvPicPr>
          <p:cNvPr id="7" name="Picture 6"/>
          <p:cNvPicPr>
            <a:picLocks noChangeAspect="1"/>
          </p:cNvPicPr>
          <p:nvPr/>
        </p:nvPicPr>
        <p:blipFill>
          <a:blip r:embed="rId5"/>
          <a:stretch>
            <a:fillRect/>
          </a:stretch>
        </p:blipFill>
        <p:spPr>
          <a:xfrm>
            <a:off x="3757535" y="1183616"/>
            <a:ext cx="2230334" cy="1059495"/>
          </a:xfrm>
          <a:prstGeom prst="rect">
            <a:avLst/>
          </a:prstGeom>
        </p:spPr>
      </p:pic>
      <p:pic>
        <p:nvPicPr>
          <p:cNvPr id="8" name="Picture 7"/>
          <p:cNvPicPr>
            <a:picLocks noChangeAspect="1"/>
          </p:cNvPicPr>
          <p:nvPr/>
        </p:nvPicPr>
        <p:blipFill>
          <a:blip r:embed="rId6"/>
          <a:stretch>
            <a:fillRect/>
          </a:stretch>
        </p:blipFill>
        <p:spPr>
          <a:xfrm>
            <a:off x="1129447" y="3060511"/>
            <a:ext cx="1540275" cy="953410"/>
          </a:xfrm>
          <a:prstGeom prst="rect">
            <a:avLst/>
          </a:prstGeom>
        </p:spPr>
      </p:pic>
      <p:pic>
        <p:nvPicPr>
          <p:cNvPr id="9" name="Picture 8"/>
          <p:cNvPicPr>
            <a:picLocks noChangeAspect="1"/>
          </p:cNvPicPr>
          <p:nvPr/>
        </p:nvPicPr>
        <p:blipFill>
          <a:blip r:embed="rId7"/>
          <a:stretch>
            <a:fillRect/>
          </a:stretch>
        </p:blipFill>
        <p:spPr>
          <a:xfrm>
            <a:off x="6957679" y="4142115"/>
            <a:ext cx="1523260" cy="930492"/>
          </a:xfrm>
          <a:prstGeom prst="rect">
            <a:avLst/>
          </a:prstGeom>
        </p:spPr>
      </p:pic>
      <p:pic>
        <p:nvPicPr>
          <p:cNvPr id="10" name="Picture 9"/>
          <p:cNvPicPr>
            <a:picLocks noChangeAspect="1"/>
          </p:cNvPicPr>
          <p:nvPr/>
        </p:nvPicPr>
        <p:blipFill>
          <a:blip r:embed="rId8"/>
          <a:stretch>
            <a:fillRect/>
          </a:stretch>
        </p:blipFill>
        <p:spPr>
          <a:xfrm>
            <a:off x="6926460" y="3060511"/>
            <a:ext cx="1554480" cy="946452"/>
          </a:xfrm>
          <a:prstGeom prst="rect">
            <a:avLst/>
          </a:prstGeom>
        </p:spPr>
      </p:pic>
      <p:pic>
        <p:nvPicPr>
          <p:cNvPr id="12" name="Picture 11"/>
          <p:cNvPicPr>
            <a:picLocks noChangeAspect="1"/>
          </p:cNvPicPr>
          <p:nvPr/>
        </p:nvPicPr>
        <p:blipFill>
          <a:blip r:embed="rId9"/>
          <a:stretch>
            <a:fillRect/>
          </a:stretch>
        </p:blipFill>
        <p:spPr>
          <a:xfrm>
            <a:off x="1129447" y="4142115"/>
            <a:ext cx="1540275" cy="940348"/>
          </a:xfrm>
          <a:prstGeom prst="rect">
            <a:avLst/>
          </a:prstGeom>
        </p:spPr>
      </p:pic>
      <p:pic>
        <p:nvPicPr>
          <p:cNvPr id="13" name="Picture 12"/>
          <p:cNvPicPr>
            <a:picLocks noChangeAspect="1"/>
          </p:cNvPicPr>
          <p:nvPr/>
        </p:nvPicPr>
        <p:blipFill>
          <a:blip r:embed="rId10"/>
          <a:stretch>
            <a:fillRect/>
          </a:stretch>
        </p:blipFill>
        <p:spPr>
          <a:xfrm>
            <a:off x="1115242" y="1183617"/>
            <a:ext cx="1554480" cy="792581"/>
          </a:xfrm>
          <a:prstGeom prst="rect">
            <a:avLst/>
          </a:prstGeom>
        </p:spPr>
      </p:pic>
      <p:pic>
        <p:nvPicPr>
          <p:cNvPr id="14" name="Picture 13"/>
          <p:cNvPicPr>
            <a:picLocks noChangeAspect="1"/>
          </p:cNvPicPr>
          <p:nvPr/>
        </p:nvPicPr>
        <p:blipFill>
          <a:blip r:embed="rId11"/>
          <a:stretch>
            <a:fillRect/>
          </a:stretch>
        </p:blipFill>
        <p:spPr>
          <a:xfrm>
            <a:off x="6926459" y="1187152"/>
            <a:ext cx="1554480" cy="807715"/>
          </a:xfrm>
          <a:prstGeom prst="rect">
            <a:avLst/>
          </a:prstGeom>
        </p:spPr>
      </p:pic>
      <p:pic>
        <p:nvPicPr>
          <p:cNvPr id="15" name="Picture 14"/>
          <p:cNvPicPr>
            <a:picLocks noChangeAspect="1"/>
          </p:cNvPicPr>
          <p:nvPr/>
        </p:nvPicPr>
        <p:blipFill>
          <a:blip r:embed="rId12"/>
          <a:stretch>
            <a:fillRect/>
          </a:stretch>
        </p:blipFill>
        <p:spPr>
          <a:xfrm>
            <a:off x="3766710" y="4113231"/>
            <a:ext cx="2221159" cy="946313"/>
          </a:xfrm>
          <a:prstGeom prst="rect">
            <a:avLst/>
          </a:prstGeom>
        </p:spPr>
      </p:pic>
      <p:pic>
        <p:nvPicPr>
          <p:cNvPr id="17" name="Picture 16"/>
          <p:cNvPicPr>
            <a:picLocks noChangeAspect="1"/>
          </p:cNvPicPr>
          <p:nvPr/>
        </p:nvPicPr>
        <p:blipFill>
          <a:blip r:embed="rId13"/>
          <a:stretch>
            <a:fillRect/>
          </a:stretch>
        </p:blipFill>
        <p:spPr>
          <a:xfrm>
            <a:off x="2470239" y="5264523"/>
            <a:ext cx="4673579" cy="1329447"/>
          </a:xfrm>
          <a:prstGeom prst="rect">
            <a:avLst/>
          </a:prstGeom>
        </p:spPr>
      </p:pic>
    </p:spTree>
    <p:extLst>
      <p:ext uri="{BB962C8B-B14F-4D97-AF65-F5344CB8AC3E}">
        <p14:creationId xmlns:p14="http://schemas.microsoft.com/office/powerpoint/2010/main" val="616332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4: Support Services</a:t>
            </a: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30</a:t>
            </a:fld>
            <a:endParaRPr lang="en-US"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283793252"/>
              </p:ext>
            </p:extLst>
          </p:nvPr>
        </p:nvGraphicFramePr>
        <p:xfrm>
          <a:off x="274320" y="1136470"/>
          <a:ext cx="9196257" cy="2481666"/>
        </p:xfrm>
        <a:graphic>
          <a:graphicData uri="http://schemas.openxmlformats.org/drawingml/2006/table">
            <a:tbl>
              <a:tblPr firstRow="1" firstCol="1" lastRow="1" lastCol="1" bandRow="1" bandCol="1"/>
              <a:tblGrid>
                <a:gridCol w="1569900">
                  <a:extLst>
                    <a:ext uri="{9D8B030D-6E8A-4147-A177-3AD203B41FA5}">
                      <a16:colId xmlns:a16="http://schemas.microsoft.com/office/drawing/2014/main" val="1141784171"/>
                    </a:ext>
                  </a:extLst>
                </a:gridCol>
                <a:gridCol w="1226526">
                  <a:extLst>
                    <a:ext uri="{9D8B030D-6E8A-4147-A177-3AD203B41FA5}">
                      <a16:colId xmlns:a16="http://schemas.microsoft.com/office/drawing/2014/main" val="1079567108"/>
                    </a:ext>
                  </a:extLst>
                </a:gridCol>
                <a:gridCol w="1096305">
                  <a:extLst>
                    <a:ext uri="{9D8B030D-6E8A-4147-A177-3AD203B41FA5}">
                      <a16:colId xmlns:a16="http://schemas.microsoft.com/office/drawing/2014/main" val="3418086573"/>
                    </a:ext>
                  </a:extLst>
                </a:gridCol>
                <a:gridCol w="1201783">
                  <a:extLst>
                    <a:ext uri="{9D8B030D-6E8A-4147-A177-3AD203B41FA5}">
                      <a16:colId xmlns:a16="http://schemas.microsoft.com/office/drawing/2014/main" val="4246596492"/>
                    </a:ext>
                  </a:extLst>
                </a:gridCol>
                <a:gridCol w="862149">
                  <a:extLst>
                    <a:ext uri="{9D8B030D-6E8A-4147-A177-3AD203B41FA5}">
                      <a16:colId xmlns:a16="http://schemas.microsoft.com/office/drawing/2014/main" val="567411046"/>
                    </a:ext>
                  </a:extLst>
                </a:gridCol>
                <a:gridCol w="1058091">
                  <a:extLst>
                    <a:ext uri="{9D8B030D-6E8A-4147-A177-3AD203B41FA5}">
                      <a16:colId xmlns:a16="http://schemas.microsoft.com/office/drawing/2014/main" val="1530495095"/>
                    </a:ext>
                  </a:extLst>
                </a:gridCol>
                <a:gridCol w="2181503">
                  <a:extLst>
                    <a:ext uri="{9D8B030D-6E8A-4147-A177-3AD203B41FA5}">
                      <a16:colId xmlns:a16="http://schemas.microsoft.com/office/drawing/2014/main" val="2630928115"/>
                    </a:ext>
                  </a:extLst>
                </a:gridCol>
              </a:tblGrid>
              <a:tr h="590151">
                <a:tc>
                  <a:txBody>
                    <a:bodyPr/>
                    <a:lstStyle/>
                    <a:p>
                      <a:pPr marL="66675" marR="264795">
                        <a:lnSpc>
                          <a:spcPct val="150000"/>
                        </a:lnSpc>
                        <a:spcBef>
                          <a:spcPts val="0"/>
                        </a:spcBef>
                        <a:spcAft>
                          <a:spcPts val="0"/>
                        </a:spcAft>
                      </a:pPr>
                      <a:r>
                        <a:rPr lang="en-US" sz="1400" b="1" dirty="0">
                          <a:solidFill>
                            <a:srgbClr val="FFFFFF"/>
                          </a:solidFill>
                          <a:effectLst/>
                          <a:latin typeface="+mn-lt"/>
                          <a:ea typeface="Arial MT"/>
                          <a:cs typeface="Arial MT"/>
                        </a:rPr>
                        <a:t>Parliamentary</a:t>
                      </a:r>
                      <a:r>
                        <a:rPr lang="en-US" sz="1400" b="1" spc="-29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Service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93980"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3980" marR="0">
                        <a:lnSpc>
                          <a:spcPts val="1240"/>
                        </a:lnSpc>
                        <a:spcBef>
                          <a:spcPts val="0"/>
                        </a:spcBef>
                        <a:spcAft>
                          <a:spcPts val="0"/>
                        </a:spcAft>
                      </a:pPr>
                      <a:r>
                        <a:rPr lang="en-US" sz="1400" b="1" dirty="0" smtClean="0">
                          <a:solidFill>
                            <a:srgbClr val="FFFFFF"/>
                          </a:solidFill>
                          <a:effectLst/>
                          <a:latin typeface="+mn-lt"/>
                          <a:ea typeface="Arial MT"/>
                          <a:cs typeface="Arial MT"/>
                        </a:rPr>
                        <a:t>Indicator</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850" marR="207010">
                        <a:lnSpc>
                          <a:spcPct val="150000"/>
                        </a:lnSpc>
                        <a:spcBef>
                          <a:spcPts val="0"/>
                        </a:spcBef>
                        <a:spcAft>
                          <a:spcPts val="0"/>
                        </a:spcAft>
                      </a:pPr>
                      <a:r>
                        <a:rPr lang="en-US" sz="1400" b="1" spc="-5" dirty="0" smtClean="0">
                          <a:solidFill>
                            <a:srgbClr val="FFFFFF"/>
                          </a:solidFill>
                          <a:effectLst/>
                          <a:latin typeface="+mn-lt"/>
                          <a:ea typeface="Arial MT"/>
                          <a:cs typeface="Arial MT"/>
                        </a:rPr>
                        <a:t>Annual </a:t>
                      </a:r>
                      <a:r>
                        <a:rPr lang="en-US" sz="1400" b="1" spc="-29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Target 2020/21</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675" marR="101600">
                        <a:lnSpc>
                          <a:spcPct val="150000"/>
                        </a:lnSpc>
                        <a:spcBef>
                          <a:spcPts val="0"/>
                        </a:spcBef>
                        <a:spcAft>
                          <a:spcPts val="0"/>
                        </a:spcAft>
                      </a:pPr>
                      <a:r>
                        <a:rPr lang="en-US" sz="1400" b="1" dirty="0" smtClean="0">
                          <a:solidFill>
                            <a:srgbClr val="FFFFFF"/>
                          </a:solidFill>
                          <a:effectLst/>
                          <a:latin typeface="+mn-lt"/>
                          <a:ea typeface="Arial MT"/>
                          <a:cs typeface="Arial MT"/>
                        </a:rPr>
                        <a:t>Actual performance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69215" marR="0">
                        <a:lnSpc>
                          <a:spcPts val="1240"/>
                        </a:lnSpc>
                        <a:spcBef>
                          <a:spcPts val="0"/>
                        </a:spcBef>
                        <a:spcAft>
                          <a:spcPts val="0"/>
                        </a:spcAft>
                      </a:pPr>
                      <a:r>
                        <a:rPr lang="en-US" sz="1400" b="1" dirty="0" smtClean="0">
                          <a:solidFill>
                            <a:srgbClr val="FFFFFF"/>
                          </a:solidFill>
                          <a:effectLst/>
                          <a:latin typeface="+mn-lt"/>
                          <a:ea typeface="Arial MT"/>
                          <a:cs typeface="Arial MT"/>
                        </a:rPr>
                        <a:t>Variance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gn="l" defTabSz="914400" rtl="0" eaLnBrk="1" latinLnBrk="0" hangingPunct="1">
                        <a:lnSpc>
                          <a:spcPts val="1240"/>
                        </a:lnSpc>
                        <a:spcBef>
                          <a:spcPts val="0"/>
                        </a:spcBef>
                        <a:spcAft>
                          <a:spcPts val="0"/>
                        </a:spcAft>
                      </a:pPr>
                      <a:endParaRPr lang="en-ZA" sz="1400" b="1" kern="1200" dirty="0" smtClean="0">
                        <a:solidFill>
                          <a:srgbClr val="FFFFFF"/>
                        </a:solidFill>
                        <a:effectLst/>
                        <a:latin typeface="+mn-lt"/>
                        <a:ea typeface="Arial MT"/>
                        <a:cs typeface="Arial MT"/>
                      </a:endParaRPr>
                    </a:p>
                    <a:p>
                      <a:pPr marL="69215" marR="0" algn="l" defTabSz="914400" rtl="0" eaLnBrk="1" latinLnBrk="0" hangingPunct="1">
                        <a:lnSpc>
                          <a:spcPts val="1240"/>
                        </a:lnSpc>
                        <a:spcBef>
                          <a:spcPts val="0"/>
                        </a:spcBef>
                        <a:spcAft>
                          <a:spcPts val="0"/>
                        </a:spcAft>
                      </a:pPr>
                      <a:r>
                        <a:rPr lang="en-ZA" sz="1400" b="1" kern="1200" dirty="0" smtClean="0">
                          <a:solidFill>
                            <a:srgbClr val="FFFFFF"/>
                          </a:solidFill>
                          <a:effectLst/>
                          <a:latin typeface="+mn-lt"/>
                          <a:ea typeface="Arial MT"/>
                          <a:cs typeface="Arial MT"/>
                        </a:rPr>
                        <a:t>Status</a:t>
                      </a:r>
                      <a:endParaRPr lang="en-US" sz="1400" b="1" kern="1200" dirty="0">
                        <a:solidFill>
                          <a:srgbClr val="FFFFFF"/>
                        </a:solidFill>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040" marR="431165">
                        <a:lnSpc>
                          <a:spcPct val="150000"/>
                        </a:lnSpc>
                        <a:spcBef>
                          <a:spcPts val="0"/>
                        </a:spcBef>
                        <a:spcAft>
                          <a:spcPts val="0"/>
                        </a:spcAft>
                      </a:pPr>
                      <a:r>
                        <a:rPr lang="en-US" sz="1400" b="1" dirty="0">
                          <a:solidFill>
                            <a:srgbClr val="FFFFFF"/>
                          </a:solidFill>
                          <a:effectLst/>
                          <a:latin typeface="+mn-lt"/>
                          <a:ea typeface="Arial MT"/>
                          <a:cs typeface="Arial MT"/>
                        </a:rPr>
                        <a:t>Reasons for</a:t>
                      </a:r>
                      <a:r>
                        <a:rPr lang="en-US" sz="1400" b="1" spc="-300"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variance</a:t>
                      </a:r>
                      <a:r>
                        <a:rPr lang="en-US" sz="1400" b="1" spc="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&amp; mitigation</a:t>
                      </a:r>
                      <a:r>
                        <a:rPr lang="en-US" sz="1400" b="1" spc="-2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factors</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extLst>
                  <a:ext uri="{0D108BD9-81ED-4DB2-BD59-A6C34878D82A}">
                    <a16:rowId xmlns:a16="http://schemas.microsoft.com/office/drawing/2014/main" val="466675171"/>
                  </a:ext>
                </a:extLst>
              </a:tr>
              <a:tr h="1521546">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Participate in parliamentary</a:t>
                      </a:r>
                      <a:r>
                        <a:rPr lang="en-ZA" sz="1400" b="1" kern="1200" baseline="0" dirty="0" smtClean="0">
                          <a:solidFill>
                            <a:srgbClr val="FFFFFF"/>
                          </a:solidFill>
                          <a:effectLst/>
                          <a:latin typeface="+mn-lt"/>
                          <a:ea typeface="Arial MT"/>
                          <a:cs typeface="Arial MT"/>
                        </a:rPr>
                        <a:t> activities</a:t>
                      </a:r>
                      <a:endParaRPr lang="en-US" sz="1400" dirty="0">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US" sz="1400" dirty="0" smtClean="0">
                          <a:effectLst/>
                          <a:latin typeface="+mn-lt"/>
                          <a:ea typeface="Arial MT"/>
                          <a:cs typeface="Arial MT"/>
                        </a:rPr>
                        <a:t>% clients satisfied with services</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ZA" sz="1400" dirty="0" smtClean="0">
                          <a:effectLst/>
                          <a:latin typeface="+mn-lt"/>
                          <a:ea typeface="Arial MT"/>
                          <a:cs typeface="Arial MT"/>
                        </a:rPr>
                        <a:t>70%</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ZA" sz="1400" dirty="0" smtClean="0">
                          <a:effectLst/>
                          <a:latin typeface="+mn-lt"/>
                          <a:ea typeface="Arial MT"/>
                          <a:cs typeface="Arial MT"/>
                        </a:rPr>
                        <a:t>48%</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US" sz="1400" dirty="0" smtClean="0">
                          <a:effectLst/>
                          <a:latin typeface="+mn-lt"/>
                          <a:ea typeface="Arial MT"/>
                          <a:cs typeface="Arial MT"/>
                        </a:rPr>
                        <a:t>-22%</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r>
                        <a:rPr lang="en-ZA" sz="1400" dirty="0" smtClean="0">
                          <a:effectLst/>
                          <a:latin typeface="+mn-lt"/>
                          <a:ea typeface="Arial MT"/>
                          <a:cs typeface="Arial MT"/>
                        </a:rPr>
                        <a:t>Facilities Management</a:t>
                      </a:r>
                      <a:r>
                        <a:rPr lang="en-ZA" sz="1400" baseline="0" dirty="0" smtClean="0">
                          <a:effectLst/>
                          <a:latin typeface="+mn-lt"/>
                          <a:ea typeface="Arial MT"/>
                          <a:cs typeface="Arial MT"/>
                        </a:rPr>
                        <a:t> Services were impacted by lockdown conditions and remote working</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4256820046"/>
                  </a:ext>
                </a:extLst>
              </a:tr>
            </a:tbl>
          </a:graphicData>
        </a:graphic>
      </p:graphicFrame>
      <p:sp>
        <p:nvSpPr>
          <p:cNvPr id="13" name="TextBox 12"/>
          <p:cNvSpPr txBox="1"/>
          <p:nvPr/>
        </p:nvSpPr>
        <p:spPr>
          <a:xfrm>
            <a:off x="274320" y="4058838"/>
            <a:ext cx="9183193" cy="2554545"/>
          </a:xfrm>
          <a:prstGeom prst="rect">
            <a:avLst/>
          </a:prstGeom>
          <a:noFill/>
        </p:spPr>
        <p:txBody>
          <a:bodyPr wrap="square" rtlCol="0">
            <a:spAutoFit/>
          </a:bodyPr>
          <a:lstStyle/>
          <a:p>
            <a:r>
              <a:rPr lang="en-ZA" sz="2000" b="1" dirty="0" smtClean="0"/>
              <a:t>PERFORMANCE TREND</a:t>
            </a:r>
          </a:p>
          <a:p>
            <a:r>
              <a:rPr lang="en-US" sz="2000" dirty="0"/>
              <a:t>The Survey Report was completed and the report received by Parliament. ISSD achieved a satisfaction rate of 48%. Customer satisfaction is defined as the number of customers, or percentage of total customers, whose reported experience with services </a:t>
            </a:r>
            <a:r>
              <a:rPr lang="en-US" sz="2000" dirty="0" smtClean="0"/>
              <a:t>(Household</a:t>
            </a:r>
            <a:r>
              <a:rPr lang="en-US" sz="2000" dirty="0"/>
              <a:t>, </a:t>
            </a:r>
            <a:r>
              <a:rPr lang="en-US" sz="2000" dirty="0" smtClean="0"/>
              <a:t>Catering</a:t>
            </a:r>
            <a:r>
              <a:rPr lang="en-US" sz="2000" dirty="0"/>
              <a:t>, </a:t>
            </a:r>
            <a:r>
              <a:rPr lang="en-US" sz="2000" dirty="0" smtClean="0"/>
              <a:t>Protection Services</a:t>
            </a:r>
            <a:r>
              <a:rPr lang="en-US" sz="2000" dirty="0"/>
              <a:t>, </a:t>
            </a:r>
            <a:r>
              <a:rPr lang="en-US" sz="2000" dirty="0" smtClean="0"/>
              <a:t>Fleet </a:t>
            </a:r>
            <a:r>
              <a:rPr lang="en-US" sz="2000" dirty="0"/>
              <a:t>M</a:t>
            </a:r>
            <a:r>
              <a:rPr lang="en-US" sz="2000" dirty="0" smtClean="0"/>
              <a:t>anagement</a:t>
            </a:r>
            <a:r>
              <a:rPr lang="en-US" sz="2000" dirty="0"/>
              <a:t>, SHE, </a:t>
            </a:r>
            <a:r>
              <a:rPr lang="en-US" sz="2000" dirty="0" smtClean="0"/>
              <a:t>Mail Distribution</a:t>
            </a:r>
            <a:r>
              <a:rPr lang="en-US" sz="2000" dirty="0"/>
              <a:t>, and </a:t>
            </a:r>
            <a:r>
              <a:rPr lang="en-US" sz="2000" dirty="0" smtClean="0"/>
              <a:t>Post/Courier Services</a:t>
            </a:r>
            <a:r>
              <a:rPr lang="en-US" sz="2000" dirty="0"/>
              <a:t>) exceeds specified satisfaction targets. During the financial year, these services did not operate as normal due to remote working and lockdown conditions</a:t>
            </a:r>
            <a:r>
              <a:rPr lang="en-US" sz="2000" dirty="0" smtClean="0"/>
              <a:t>.</a:t>
            </a:r>
            <a:endParaRPr lang="en-US" sz="2000" dirty="0"/>
          </a:p>
        </p:txBody>
      </p:sp>
      <p:sp>
        <p:nvSpPr>
          <p:cNvPr id="9" name="Rounded Rectangle 8"/>
          <p:cNvSpPr/>
          <p:nvPr/>
        </p:nvSpPr>
        <p:spPr>
          <a:xfrm>
            <a:off x="6353698" y="2269272"/>
            <a:ext cx="638293" cy="434430"/>
          </a:xfrm>
          <a:prstGeom prst="roundRect">
            <a:avLst/>
          </a:prstGeom>
          <a:solidFill>
            <a:srgbClr val="FF0000"/>
          </a:soli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3842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4: Support Services</a:t>
            </a: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31</a:t>
            </a:fld>
            <a:endParaRPr lang="en-US" b="1"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25321628"/>
              </p:ext>
            </p:extLst>
          </p:nvPr>
        </p:nvGraphicFramePr>
        <p:xfrm>
          <a:off x="274320" y="1136470"/>
          <a:ext cx="9196257" cy="2481666"/>
        </p:xfrm>
        <a:graphic>
          <a:graphicData uri="http://schemas.openxmlformats.org/drawingml/2006/table">
            <a:tbl>
              <a:tblPr firstRow="1" firstCol="1" lastRow="1" lastCol="1" bandRow="1" bandCol="1"/>
              <a:tblGrid>
                <a:gridCol w="1569900">
                  <a:extLst>
                    <a:ext uri="{9D8B030D-6E8A-4147-A177-3AD203B41FA5}">
                      <a16:colId xmlns:a16="http://schemas.microsoft.com/office/drawing/2014/main" val="1141784171"/>
                    </a:ext>
                  </a:extLst>
                </a:gridCol>
                <a:gridCol w="1226526">
                  <a:extLst>
                    <a:ext uri="{9D8B030D-6E8A-4147-A177-3AD203B41FA5}">
                      <a16:colId xmlns:a16="http://schemas.microsoft.com/office/drawing/2014/main" val="1079567108"/>
                    </a:ext>
                  </a:extLst>
                </a:gridCol>
                <a:gridCol w="1096305">
                  <a:extLst>
                    <a:ext uri="{9D8B030D-6E8A-4147-A177-3AD203B41FA5}">
                      <a16:colId xmlns:a16="http://schemas.microsoft.com/office/drawing/2014/main" val="3418086573"/>
                    </a:ext>
                  </a:extLst>
                </a:gridCol>
                <a:gridCol w="1201783">
                  <a:extLst>
                    <a:ext uri="{9D8B030D-6E8A-4147-A177-3AD203B41FA5}">
                      <a16:colId xmlns:a16="http://schemas.microsoft.com/office/drawing/2014/main" val="4246596492"/>
                    </a:ext>
                  </a:extLst>
                </a:gridCol>
                <a:gridCol w="862149">
                  <a:extLst>
                    <a:ext uri="{9D8B030D-6E8A-4147-A177-3AD203B41FA5}">
                      <a16:colId xmlns:a16="http://schemas.microsoft.com/office/drawing/2014/main" val="567411046"/>
                    </a:ext>
                  </a:extLst>
                </a:gridCol>
                <a:gridCol w="1058091">
                  <a:extLst>
                    <a:ext uri="{9D8B030D-6E8A-4147-A177-3AD203B41FA5}">
                      <a16:colId xmlns:a16="http://schemas.microsoft.com/office/drawing/2014/main" val="1530495095"/>
                    </a:ext>
                  </a:extLst>
                </a:gridCol>
                <a:gridCol w="2181503">
                  <a:extLst>
                    <a:ext uri="{9D8B030D-6E8A-4147-A177-3AD203B41FA5}">
                      <a16:colId xmlns:a16="http://schemas.microsoft.com/office/drawing/2014/main" val="2630928115"/>
                    </a:ext>
                  </a:extLst>
                </a:gridCol>
              </a:tblGrid>
              <a:tr h="590151">
                <a:tc>
                  <a:txBody>
                    <a:bodyPr/>
                    <a:lstStyle/>
                    <a:p>
                      <a:pPr marL="66675" marR="264795">
                        <a:lnSpc>
                          <a:spcPct val="150000"/>
                        </a:lnSpc>
                        <a:spcBef>
                          <a:spcPts val="0"/>
                        </a:spcBef>
                        <a:spcAft>
                          <a:spcPts val="0"/>
                        </a:spcAft>
                      </a:pPr>
                      <a:r>
                        <a:rPr lang="en-US" sz="1400" b="1" dirty="0">
                          <a:solidFill>
                            <a:srgbClr val="FFFFFF"/>
                          </a:solidFill>
                          <a:effectLst/>
                          <a:latin typeface="+mn-lt"/>
                          <a:ea typeface="Arial MT"/>
                          <a:cs typeface="Arial MT"/>
                        </a:rPr>
                        <a:t>Parliamentary</a:t>
                      </a:r>
                      <a:r>
                        <a:rPr lang="en-US" sz="1400" b="1" spc="-295" dirty="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Service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93980"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93980" marR="0">
                        <a:lnSpc>
                          <a:spcPts val="1240"/>
                        </a:lnSpc>
                        <a:spcBef>
                          <a:spcPts val="0"/>
                        </a:spcBef>
                        <a:spcAft>
                          <a:spcPts val="0"/>
                        </a:spcAft>
                      </a:pPr>
                      <a:r>
                        <a:rPr lang="en-US" sz="1400" b="1" dirty="0" smtClean="0">
                          <a:solidFill>
                            <a:srgbClr val="FFFFFF"/>
                          </a:solidFill>
                          <a:effectLst/>
                          <a:latin typeface="+mn-lt"/>
                          <a:ea typeface="Arial MT"/>
                          <a:cs typeface="Arial MT"/>
                        </a:rPr>
                        <a:t>Indicator</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850" marR="207010">
                        <a:lnSpc>
                          <a:spcPct val="150000"/>
                        </a:lnSpc>
                        <a:spcBef>
                          <a:spcPts val="0"/>
                        </a:spcBef>
                        <a:spcAft>
                          <a:spcPts val="0"/>
                        </a:spcAft>
                      </a:pPr>
                      <a:r>
                        <a:rPr lang="en-US" sz="1400" b="1" spc="-5" dirty="0" smtClean="0">
                          <a:solidFill>
                            <a:srgbClr val="FFFFFF"/>
                          </a:solidFill>
                          <a:effectLst/>
                          <a:latin typeface="+mn-lt"/>
                          <a:ea typeface="Arial MT"/>
                          <a:cs typeface="Arial MT"/>
                        </a:rPr>
                        <a:t>Annual </a:t>
                      </a:r>
                      <a:r>
                        <a:rPr lang="en-US" sz="1400" b="1" spc="-295" dirty="0" smtClean="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Target 2020/21</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675" marR="101600">
                        <a:lnSpc>
                          <a:spcPct val="150000"/>
                        </a:lnSpc>
                        <a:spcBef>
                          <a:spcPts val="0"/>
                        </a:spcBef>
                        <a:spcAft>
                          <a:spcPts val="0"/>
                        </a:spcAft>
                      </a:pPr>
                      <a:r>
                        <a:rPr lang="en-US" sz="1400" b="1" dirty="0" smtClean="0">
                          <a:solidFill>
                            <a:srgbClr val="FFFFFF"/>
                          </a:solidFill>
                          <a:effectLst/>
                          <a:latin typeface="+mn-lt"/>
                          <a:ea typeface="Arial MT"/>
                          <a:cs typeface="Arial MT"/>
                        </a:rPr>
                        <a:t>Actual performance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nSpc>
                          <a:spcPts val="1240"/>
                        </a:lnSpc>
                        <a:spcBef>
                          <a:spcPts val="0"/>
                        </a:spcBef>
                        <a:spcAft>
                          <a:spcPts val="0"/>
                        </a:spcAft>
                      </a:pPr>
                      <a:endParaRPr lang="en-US" sz="1400" b="1" dirty="0" smtClean="0">
                        <a:solidFill>
                          <a:srgbClr val="FFFFFF"/>
                        </a:solidFill>
                        <a:effectLst/>
                        <a:latin typeface="+mn-lt"/>
                        <a:ea typeface="Arial MT"/>
                        <a:cs typeface="Arial MT"/>
                      </a:endParaRPr>
                    </a:p>
                    <a:p>
                      <a:pPr marL="69215" marR="0">
                        <a:lnSpc>
                          <a:spcPts val="1240"/>
                        </a:lnSpc>
                        <a:spcBef>
                          <a:spcPts val="0"/>
                        </a:spcBef>
                        <a:spcAft>
                          <a:spcPts val="0"/>
                        </a:spcAft>
                      </a:pPr>
                      <a:r>
                        <a:rPr lang="en-US" sz="1400" b="1" dirty="0" smtClean="0">
                          <a:solidFill>
                            <a:srgbClr val="FFFFFF"/>
                          </a:solidFill>
                          <a:effectLst/>
                          <a:latin typeface="+mn-lt"/>
                          <a:ea typeface="Arial MT"/>
                          <a:cs typeface="Arial MT"/>
                        </a:rPr>
                        <a:t>Variance</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9215" marR="0" algn="l" defTabSz="914400" rtl="0" eaLnBrk="1" latinLnBrk="0" hangingPunct="1">
                        <a:lnSpc>
                          <a:spcPts val="1240"/>
                        </a:lnSpc>
                        <a:spcBef>
                          <a:spcPts val="0"/>
                        </a:spcBef>
                        <a:spcAft>
                          <a:spcPts val="0"/>
                        </a:spcAft>
                      </a:pPr>
                      <a:endParaRPr lang="en-ZA" sz="1400" b="1" kern="1200" dirty="0" smtClean="0">
                        <a:solidFill>
                          <a:srgbClr val="FFFFFF"/>
                        </a:solidFill>
                        <a:effectLst/>
                        <a:latin typeface="+mn-lt"/>
                        <a:ea typeface="Arial MT"/>
                        <a:cs typeface="Arial MT"/>
                      </a:endParaRPr>
                    </a:p>
                    <a:p>
                      <a:pPr marL="69215" marR="0" algn="l" defTabSz="914400" rtl="0" eaLnBrk="1" latinLnBrk="0" hangingPunct="1">
                        <a:lnSpc>
                          <a:spcPts val="1240"/>
                        </a:lnSpc>
                        <a:spcBef>
                          <a:spcPts val="0"/>
                        </a:spcBef>
                        <a:spcAft>
                          <a:spcPts val="0"/>
                        </a:spcAft>
                      </a:pPr>
                      <a:r>
                        <a:rPr lang="en-ZA" sz="1400" b="1" kern="1200" dirty="0" smtClean="0">
                          <a:solidFill>
                            <a:srgbClr val="FFFFFF"/>
                          </a:solidFill>
                          <a:effectLst/>
                          <a:latin typeface="+mn-lt"/>
                          <a:ea typeface="Arial MT"/>
                          <a:cs typeface="Arial MT"/>
                        </a:rPr>
                        <a:t>Status</a:t>
                      </a:r>
                      <a:endParaRPr lang="en-US" sz="1400" b="1" kern="1200" dirty="0">
                        <a:solidFill>
                          <a:srgbClr val="FFFFFF"/>
                        </a:solidFill>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tc>
                  <a:txBody>
                    <a:bodyPr/>
                    <a:lstStyle/>
                    <a:p>
                      <a:pPr marL="66040" marR="431165">
                        <a:lnSpc>
                          <a:spcPct val="150000"/>
                        </a:lnSpc>
                        <a:spcBef>
                          <a:spcPts val="0"/>
                        </a:spcBef>
                        <a:spcAft>
                          <a:spcPts val="0"/>
                        </a:spcAft>
                      </a:pPr>
                      <a:r>
                        <a:rPr lang="en-US" sz="1400" b="1" dirty="0">
                          <a:solidFill>
                            <a:srgbClr val="FFFFFF"/>
                          </a:solidFill>
                          <a:effectLst/>
                          <a:latin typeface="+mn-lt"/>
                          <a:ea typeface="Arial MT"/>
                          <a:cs typeface="Arial MT"/>
                        </a:rPr>
                        <a:t>Reasons </a:t>
                      </a:r>
                      <a:r>
                        <a:rPr lang="en-US" sz="1400" b="1" dirty="0" smtClean="0">
                          <a:solidFill>
                            <a:srgbClr val="FFFFFF"/>
                          </a:solidFill>
                          <a:effectLst/>
                          <a:latin typeface="+mn-lt"/>
                          <a:ea typeface="Arial MT"/>
                          <a:cs typeface="Arial MT"/>
                        </a:rPr>
                        <a:t>for </a:t>
                      </a:r>
                      <a:r>
                        <a:rPr lang="en-US" sz="1400" b="1" spc="-30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variance</a:t>
                      </a:r>
                      <a:r>
                        <a:rPr lang="en-US" sz="1400" b="1" spc="5" dirty="0">
                          <a:solidFill>
                            <a:srgbClr val="FFFFFF"/>
                          </a:solidFill>
                          <a:effectLst/>
                          <a:latin typeface="+mn-lt"/>
                          <a:ea typeface="Arial MT"/>
                          <a:cs typeface="Arial MT"/>
                        </a:rPr>
                        <a:t> </a:t>
                      </a:r>
                      <a:r>
                        <a:rPr lang="en-US" sz="1400" b="1" dirty="0" smtClean="0">
                          <a:solidFill>
                            <a:srgbClr val="FFFFFF"/>
                          </a:solidFill>
                          <a:effectLst/>
                          <a:latin typeface="+mn-lt"/>
                          <a:ea typeface="Arial MT"/>
                          <a:cs typeface="Arial MT"/>
                        </a:rPr>
                        <a:t>&amp; mitigation</a:t>
                      </a:r>
                      <a:r>
                        <a:rPr lang="en-US" sz="1400" b="1" spc="-20" dirty="0" smtClean="0">
                          <a:solidFill>
                            <a:srgbClr val="FFFFFF"/>
                          </a:solidFill>
                          <a:effectLst/>
                          <a:latin typeface="+mn-lt"/>
                          <a:ea typeface="Arial MT"/>
                          <a:cs typeface="Arial MT"/>
                        </a:rPr>
                        <a:t> </a:t>
                      </a:r>
                      <a:r>
                        <a:rPr lang="en-US" sz="1400" b="1" dirty="0">
                          <a:solidFill>
                            <a:srgbClr val="FFFFFF"/>
                          </a:solidFill>
                          <a:effectLst/>
                          <a:latin typeface="+mn-lt"/>
                          <a:ea typeface="Arial MT"/>
                          <a:cs typeface="Arial MT"/>
                        </a:rPr>
                        <a:t>factors</a:t>
                      </a:r>
                      <a:endParaRPr lang="en-US" sz="1400" dirty="0">
                        <a:effectLst/>
                        <a:latin typeface="+mn-lt"/>
                        <a:ea typeface="Arial MT"/>
                        <a:cs typeface="Arial MT"/>
                      </a:endParaRPr>
                    </a:p>
                  </a:txBody>
                  <a:tcPr marL="0" marR="0" marT="0" marB="0">
                    <a:lnL>
                      <a:noFill/>
                    </a:lnL>
                    <a:lnR>
                      <a:noFill/>
                    </a:lnR>
                    <a:lnT>
                      <a:noFill/>
                    </a:lnT>
                    <a:lnB w="12700" cap="flat" cmpd="sng" algn="ctr">
                      <a:noFill/>
                      <a:prstDash val="solid"/>
                      <a:round/>
                      <a:headEnd type="none" w="med" len="med"/>
                      <a:tailEnd type="none" w="med" len="med"/>
                    </a:lnB>
                    <a:solidFill>
                      <a:srgbClr val="887A60"/>
                    </a:solidFill>
                  </a:tcPr>
                </a:tc>
                <a:extLst>
                  <a:ext uri="{0D108BD9-81ED-4DB2-BD59-A6C34878D82A}">
                    <a16:rowId xmlns:a16="http://schemas.microsoft.com/office/drawing/2014/main" val="466675171"/>
                  </a:ext>
                </a:extLst>
              </a:tr>
              <a:tr h="1521546">
                <a:tc>
                  <a:txBody>
                    <a:bodyPr/>
                    <a:lstStyle/>
                    <a:p>
                      <a:pPr marL="66675"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FFFF"/>
                          </a:solidFill>
                          <a:effectLst/>
                          <a:latin typeface="+mn-lt"/>
                          <a:ea typeface="Arial MT"/>
                          <a:cs typeface="Arial MT"/>
                        </a:rPr>
                        <a:t>Talent</a:t>
                      </a:r>
                      <a:r>
                        <a:rPr lang="en-ZA" sz="1400" b="1" kern="1200" baseline="0" dirty="0" smtClean="0">
                          <a:solidFill>
                            <a:srgbClr val="FFFFFF"/>
                          </a:solidFill>
                          <a:effectLst/>
                          <a:latin typeface="+mn-lt"/>
                          <a:ea typeface="Arial MT"/>
                          <a:cs typeface="Arial MT"/>
                        </a:rPr>
                        <a:t> Management Services</a:t>
                      </a:r>
                      <a:endParaRPr lang="en-US" sz="1400" dirty="0">
                        <a:effectLst/>
                        <a:latin typeface="+mn-lt"/>
                        <a:ea typeface="Arial MT"/>
                        <a:cs typeface="Arial MT"/>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87A60"/>
                    </a:solidFill>
                  </a:tcPr>
                </a:tc>
                <a:tc>
                  <a:txBody>
                    <a:bodyPr/>
                    <a:lstStyle/>
                    <a:p>
                      <a:pPr marL="63500" marR="0">
                        <a:spcBef>
                          <a:spcPts val="0"/>
                        </a:spcBef>
                        <a:spcAft>
                          <a:spcPts val="0"/>
                        </a:spcAft>
                      </a:pPr>
                      <a:r>
                        <a:rPr lang="en-US" sz="1400" dirty="0" smtClean="0">
                          <a:effectLst/>
                          <a:latin typeface="+mn-lt"/>
                          <a:ea typeface="Arial MT"/>
                          <a:cs typeface="Arial MT"/>
                        </a:rPr>
                        <a:t>% increase in Talent</a:t>
                      </a:r>
                      <a:r>
                        <a:rPr lang="en-US" sz="1400" baseline="0" dirty="0" smtClean="0">
                          <a:effectLst/>
                          <a:latin typeface="+mn-lt"/>
                          <a:ea typeface="Arial MT"/>
                          <a:cs typeface="Arial MT"/>
                        </a:rPr>
                        <a:t> Management Index</a:t>
                      </a:r>
                      <a:endParaRPr lang="en-US" sz="1400" dirty="0">
                        <a:effectLst/>
                        <a:latin typeface="+mn-lt"/>
                        <a:ea typeface="Arial MT"/>
                        <a:cs typeface="Arial MT"/>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850" marR="0">
                        <a:spcBef>
                          <a:spcPts val="0"/>
                        </a:spcBef>
                        <a:spcAft>
                          <a:spcPts val="0"/>
                        </a:spcAft>
                      </a:pPr>
                      <a:r>
                        <a:rPr lang="en-ZA" sz="1400" dirty="0" smtClean="0">
                          <a:effectLst/>
                          <a:latin typeface="+mn-lt"/>
                          <a:ea typeface="Arial MT"/>
                          <a:cs typeface="Arial MT"/>
                        </a:rPr>
                        <a:t>1%</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675" marR="0">
                        <a:spcBef>
                          <a:spcPts val="0"/>
                        </a:spcBef>
                        <a:spcAft>
                          <a:spcPts val="0"/>
                        </a:spcAft>
                      </a:pPr>
                      <a:r>
                        <a:rPr lang="en-ZA" sz="1400" dirty="0" smtClean="0">
                          <a:effectLst/>
                          <a:latin typeface="+mn-lt"/>
                          <a:ea typeface="Arial MT"/>
                          <a:cs typeface="Arial MT"/>
                        </a:rPr>
                        <a:t>9%</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9215" marR="0">
                        <a:spcBef>
                          <a:spcPts val="0"/>
                        </a:spcBef>
                        <a:spcAft>
                          <a:spcPts val="0"/>
                        </a:spcAft>
                      </a:pPr>
                      <a:r>
                        <a:rPr lang="en-US" sz="1400" dirty="0" smtClean="0">
                          <a:effectLst/>
                          <a:latin typeface="+mn-lt"/>
                          <a:ea typeface="Arial MT"/>
                          <a:cs typeface="Arial MT"/>
                        </a:rPr>
                        <a:t>8%</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a:spcBef>
                          <a:spcPts val="0"/>
                        </a:spcBef>
                        <a:spcAft>
                          <a:spcPts val="0"/>
                        </a:spcAft>
                      </a:pP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tc>
                  <a:txBody>
                    <a:bodyPr/>
                    <a:lstStyle/>
                    <a:p>
                      <a:pPr marL="66040" marR="0" indent="0" algn="l" defTabSz="914400" rtl="0" eaLnBrk="1" fontAlgn="auto" latinLnBrk="0" hangingPunct="1">
                        <a:lnSpc>
                          <a:spcPct val="100000"/>
                        </a:lnSpc>
                        <a:spcBef>
                          <a:spcPts val="0"/>
                        </a:spcBef>
                        <a:spcAft>
                          <a:spcPts val="0"/>
                        </a:spcAft>
                        <a:buClrTx/>
                        <a:buSzTx/>
                        <a:buFontTx/>
                        <a:buNone/>
                        <a:tabLst/>
                        <a:defRPr/>
                      </a:pPr>
                      <a:r>
                        <a:rPr lang="en-ZA" sz="1400" dirty="0" smtClean="0">
                          <a:effectLst/>
                          <a:latin typeface="+mn-lt"/>
                          <a:ea typeface="Arial MT"/>
                          <a:cs typeface="Arial MT"/>
                        </a:rPr>
                        <a:t>Performance was boosted by the low turnover rate and faster implementation of the succession planning programme</a:t>
                      </a:r>
                      <a:endParaRPr lang="en-US" sz="1400" dirty="0">
                        <a:effectLst/>
                        <a:latin typeface="+mn-lt"/>
                        <a:ea typeface="Arial MT"/>
                        <a:cs typeface="Arial MT"/>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C9BD"/>
                    </a:solidFill>
                  </a:tcPr>
                </a:tc>
                <a:extLst>
                  <a:ext uri="{0D108BD9-81ED-4DB2-BD59-A6C34878D82A}">
                    <a16:rowId xmlns:a16="http://schemas.microsoft.com/office/drawing/2014/main" val="4256820046"/>
                  </a:ext>
                </a:extLst>
              </a:tr>
            </a:tbl>
          </a:graphicData>
        </a:graphic>
      </p:graphicFrame>
      <p:sp>
        <p:nvSpPr>
          <p:cNvPr id="13" name="TextBox 12"/>
          <p:cNvSpPr txBox="1"/>
          <p:nvPr/>
        </p:nvSpPr>
        <p:spPr>
          <a:xfrm>
            <a:off x="274320" y="4594417"/>
            <a:ext cx="9183193" cy="1200329"/>
          </a:xfrm>
          <a:prstGeom prst="rect">
            <a:avLst/>
          </a:prstGeom>
          <a:noFill/>
        </p:spPr>
        <p:txBody>
          <a:bodyPr wrap="square" rtlCol="0">
            <a:spAutoFit/>
          </a:bodyPr>
          <a:lstStyle/>
          <a:p>
            <a:r>
              <a:rPr lang="en-ZA" sz="2400" b="1" dirty="0" smtClean="0"/>
              <a:t>PERFORMANCE TREND</a:t>
            </a:r>
          </a:p>
          <a:p>
            <a:r>
              <a:rPr lang="en-ZA" sz="2400" dirty="0" smtClean="0">
                <a:ea typeface="Arial MT"/>
                <a:cs typeface="Arial MT"/>
              </a:rPr>
              <a:t>Increased performance of 8% was achieved as a result of the </a:t>
            </a:r>
            <a:r>
              <a:rPr lang="en-ZA" sz="2400" dirty="0">
                <a:ea typeface="Arial MT"/>
                <a:cs typeface="Arial MT"/>
              </a:rPr>
              <a:t>low turnover rate and faster implementation of </a:t>
            </a:r>
            <a:r>
              <a:rPr lang="en-ZA" sz="2400" dirty="0" smtClean="0">
                <a:ea typeface="Arial MT"/>
                <a:cs typeface="Arial MT"/>
              </a:rPr>
              <a:t>succession planning.</a:t>
            </a:r>
            <a:endParaRPr lang="en-ZA" sz="2400" b="1" dirty="0" smtClean="0"/>
          </a:p>
        </p:txBody>
      </p:sp>
      <p:sp>
        <p:nvSpPr>
          <p:cNvPr id="7" name="Rounded Rectangle 6"/>
          <p:cNvSpPr/>
          <p:nvPr/>
        </p:nvSpPr>
        <p:spPr>
          <a:xfrm>
            <a:off x="6407338" y="2258543"/>
            <a:ext cx="574099" cy="436659"/>
          </a:xfrm>
          <a:prstGeom prst="roundRect">
            <a:avLst/>
          </a:prstGeom>
          <a:solidFill>
            <a:srgbClr val="00B050"/>
          </a:solidFill>
          <a:ln>
            <a:solidFill>
              <a:srgbClr val="00B05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6133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38"/>
            <a:ext cx="9905999" cy="532405"/>
          </a:xfrm>
        </p:spPr>
        <p:txBody>
          <a:bodyPr>
            <a:normAutofit/>
          </a:bodyPr>
          <a:lstStyle/>
          <a:p>
            <a:pPr algn="ctr">
              <a:defRPr/>
            </a:pPr>
            <a:r>
              <a:rPr lang="en-ZA" sz="3200" b="1" dirty="0" smtClean="0">
                <a:solidFill>
                  <a:prstClr val="black"/>
                </a:solidFill>
                <a:cs typeface="Arial" panose="020B0604020202020204" pitchFamily="34" charset="0"/>
              </a:rPr>
              <a:t> </a:t>
            </a:r>
            <a:r>
              <a:rPr lang="en-ZA" sz="3200" b="1" dirty="0">
                <a:latin typeface="+mn-lt"/>
                <a:cs typeface="Arial" panose="020B0604020202020204" pitchFamily="34" charset="0"/>
              </a:rPr>
              <a:t>Programme </a:t>
            </a:r>
            <a:r>
              <a:rPr lang="en-ZA" sz="3200" b="1" dirty="0" smtClean="0">
                <a:latin typeface="+mn-lt"/>
                <a:cs typeface="Arial" panose="020B0604020202020204" pitchFamily="34" charset="0"/>
              </a:rPr>
              <a:t>5: Associated Services</a:t>
            </a:r>
            <a:endParaRPr lang="en-ZA" sz="32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9457513" y="6486981"/>
            <a:ext cx="423454" cy="365125"/>
          </a:xfrm>
        </p:spPr>
        <p:txBody>
          <a:bodyPr/>
          <a:lstStyle/>
          <a:p>
            <a:fld id="{EEB29583-44FC-AA46-9A7F-8FCB60537618}" type="slidenum">
              <a:rPr lang="en-US" b="1" smtClean="0">
                <a:solidFill>
                  <a:schemeClr val="tx1"/>
                </a:solidFill>
              </a:rPr>
              <a:pPr/>
              <a:t>32</a:t>
            </a:fld>
            <a:endParaRPr lang="en-US" b="1" dirty="0">
              <a:solidFill>
                <a:schemeClr val="tx1"/>
              </a:solidFill>
            </a:endParaRPr>
          </a:p>
        </p:txBody>
      </p:sp>
      <p:sp>
        <p:nvSpPr>
          <p:cNvPr id="13" name="TextBox 12"/>
          <p:cNvSpPr txBox="1"/>
          <p:nvPr/>
        </p:nvSpPr>
        <p:spPr>
          <a:xfrm>
            <a:off x="1" y="998085"/>
            <a:ext cx="9880966" cy="5632311"/>
          </a:xfrm>
          <a:prstGeom prst="rect">
            <a:avLst/>
          </a:prstGeom>
          <a:noFill/>
        </p:spPr>
        <p:txBody>
          <a:bodyPr wrap="square" rtlCol="0">
            <a:spAutoFit/>
          </a:bodyPr>
          <a:lstStyle/>
          <a:p>
            <a:pPr marL="342900" indent="-342900">
              <a:buFont typeface="Arial" panose="020B0604020202020204" pitchFamily="34" charset="0"/>
              <a:buChar char="•"/>
            </a:pPr>
            <a:r>
              <a:rPr lang="en-ZA" sz="2400" dirty="0" smtClean="0"/>
              <a:t>This programme is comprised of Direct Charges and consequently does not have any performance indicators. </a:t>
            </a:r>
          </a:p>
          <a:p>
            <a:endParaRPr lang="en-ZA" sz="2400" b="1" dirty="0"/>
          </a:p>
          <a:p>
            <a:pPr marL="342900" indent="-342900">
              <a:buFont typeface="Arial" panose="020B0604020202020204" pitchFamily="34" charset="0"/>
              <a:buChar char="•"/>
            </a:pPr>
            <a:r>
              <a:rPr lang="en-ZA" sz="2400" b="1" dirty="0" smtClean="0"/>
              <a:t>PERFORMANCE TREND</a:t>
            </a:r>
          </a:p>
          <a:p>
            <a:pPr marL="800100" lvl="1" indent="-342900">
              <a:buFont typeface="Courier New" panose="02070309020205020404" pitchFamily="49" charset="0"/>
              <a:buChar char="o"/>
            </a:pPr>
            <a:r>
              <a:rPr lang="en-US" sz="2400" dirty="0"/>
              <a:t> </a:t>
            </a:r>
            <a:r>
              <a:rPr lang="en-US" sz="2400" b="1" dirty="0" smtClean="0"/>
              <a:t>Members</a:t>
            </a:r>
            <a:r>
              <a:rPr lang="en-US" sz="2400" b="1" dirty="0"/>
              <a:t>’ Support Services</a:t>
            </a:r>
            <a:endParaRPr lang="en-US" sz="2400" dirty="0"/>
          </a:p>
          <a:p>
            <a:r>
              <a:rPr lang="en-US" sz="2400" dirty="0" smtClean="0"/>
              <a:t>The </a:t>
            </a:r>
            <a:r>
              <a:rPr lang="en-US" sz="2400" dirty="0"/>
              <a:t>objective seeks to review and implement the facilities needs of Members, and to integrate various services into a seamless support service. For the reporting year, services have been provided to Members of Parliament on a daily basis. The average working days to reimburse Members’ claims was 2.16 days for the period under review.</a:t>
            </a:r>
          </a:p>
          <a:p>
            <a:r>
              <a:rPr lang="en-US" sz="2400" dirty="0"/>
              <a:t> </a:t>
            </a:r>
          </a:p>
          <a:p>
            <a:r>
              <a:rPr lang="en-US" sz="2400" dirty="0"/>
              <a:t> </a:t>
            </a:r>
          </a:p>
          <a:p>
            <a:pPr marL="800100" lvl="1" indent="-342900">
              <a:buFont typeface="Courier New" panose="02070309020205020404" pitchFamily="49" charset="0"/>
              <a:buChar char="o"/>
            </a:pPr>
            <a:r>
              <a:rPr lang="en-US" sz="2400" b="1" dirty="0"/>
              <a:t>Transfers to Political Parties</a:t>
            </a:r>
            <a:endParaRPr lang="en-US" sz="2400" dirty="0"/>
          </a:p>
          <a:p>
            <a:r>
              <a:rPr lang="en-US" sz="2400" dirty="0" smtClean="0"/>
              <a:t>All </a:t>
            </a:r>
            <a:r>
              <a:rPr lang="en-US" sz="2400" dirty="0"/>
              <a:t>transfers to political parties were processed timeously in accordance with policy</a:t>
            </a:r>
            <a:r>
              <a:rPr lang="en-US" sz="2400" dirty="0" smtClean="0"/>
              <a:t>.</a:t>
            </a:r>
            <a:endParaRPr lang="en-ZA" sz="2400" b="1" dirty="0" smtClean="0"/>
          </a:p>
        </p:txBody>
      </p:sp>
    </p:spTree>
    <p:extLst>
      <p:ext uri="{BB962C8B-B14F-4D97-AF65-F5344CB8AC3E}">
        <p14:creationId xmlns:p14="http://schemas.microsoft.com/office/powerpoint/2010/main" val="3150695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199" y="6368348"/>
            <a:ext cx="464785" cy="365125"/>
          </a:xfrm>
        </p:spPr>
        <p:txBody>
          <a:bodyPr/>
          <a:lstStyle/>
          <a:p>
            <a:fld id="{EEB29583-44FC-AA46-9A7F-8FCB60537618}" type="slidenum">
              <a:rPr lang="en-US" b="1" smtClean="0"/>
              <a:pPr/>
              <a:t>33</a:t>
            </a:fld>
            <a:endParaRPr lang="en-US" b="1" dirty="0"/>
          </a:p>
        </p:txBody>
      </p:sp>
      <p:sp>
        <p:nvSpPr>
          <p:cNvPr id="6" name="Title 1"/>
          <p:cNvSpPr txBox="1">
            <a:spLocks/>
          </p:cNvSpPr>
          <p:nvPr/>
        </p:nvSpPr>
        <p:spPr>
          <a:xfrm>
            <a:off x="481857" y="1405605"/>
            <a:ext cx="8995427" cy="449580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400" dirty="0" smtClean="0">
                <a:solidFill>
                  <a:schemeClr val="bg1">
                    <a:lumMod val="65000"/>
                  </a:schemeClr>
                </a:solidFill>
                <a:latin typeface="+mj-lt"/>
                <a:cs typeface="Arial" panose="020B0604020202020204" pitchFamily="34" charset="0"/>
              </a:rPr>
              <a:t>Part 4</a:t>
            </a:r>
            <a:r>
              <a:rPr lang="en-ZA" sz="3600" dirty="0" smtClean="0">
                <a:solidFill>
                  <a:schemeClr val="bg1">
                    <a:lumMod val="65000"/>
                  </a:schemeClr>
                </a:solidFill>
                <a:latin typeface="+mj-lt"/>
                <a:cs typeface="Arial" panose="020B0604020202020204" pitchFamily="34" charset="0"/>
              </a:rPr>
              <a:t/>
            </a:r>
            <a:br>
              <a:rPr lang="en-ZA" sz="3600" dirty="0" smtClean="0">
                <a:solidFill>
                  <a:schemeClr val="bg1">
                    <a:lumMod val="65000"/>
                  </a:schemeClr>
                </a:solidFill>
                <a:latin typeface="+mj-lt"/>
                <a:cs typeface="Arial" panose="020B0604020202020204" pitchFamily="34" charset="0"/>
              </a:rPr>
            </a:br>
            <a:r>
              <a:rPr lang="en-ZA" sz="4800" dirty="0" smtClean="0">
                <a:latin typeface="Arial" panose="020B0604020202020204" pitchFamily="34" charset="0"/>
                <a:cs typeface="Arial" panose="020B0604020202020204" pitchFamily="34" charset="0"/>
              </a:rPr>
              <a:t>Financial Statement </a:t>
            </a:r>
          </a:p>
          <a:p>
            <a:r>
              <a:rPr lang="en-ZA" sz="4800" dirty="0" smtClean="0">
                <a:latin typeface="Arial" panose="020B0604020202020204" pitchFamily="34" charset="0"/>
                <a:cs typeface="Arial" panose="020B0604020202020204" pitchFamily="34" charset="0"/>
              </a:rPr>
              <a:t>Overview</a:t>
            </a:r>
            <a:endParaRPr lang="en-ZA"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149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89" y="181447"/>
            <a:ext cx="8948874" cy="549272"/>
          </a:xfrm>
        </p:spPr>
        <p:txBody>
          <a:bodyPr>
            <a:normAutofit fontScale="90000"/>
          </a:bodyPr>
          <a:lstStyle/>
          <a:p>
            <a:pPr algn="ctr"/>
            <a:r>
              <a:rPr lang="en-ZA" sz="2800" b="1" dirty="0"/>
              <a:t>Statement of Comparison of Budget and Actual </a:t>
            </a:r>
            <a:r>
              <a:rPr lang="en-ZA" sz="2800" b="1" dirty="0" smtClean="0"/>
              <a:t>Amounts: </a:t>
            </a:r>
            <a:br>
              <a:rPr lang="en-ZA" sz="2800" b="1" dirty="0" smtClean="0"/>
            </a:br>
            <a:r>
              <a:rPr lang="en-ZA" sz="2800" b="1" dirty="0" smtClean="0"/>
              <a:t>Revenue</a:t>
            </a:r>
            <a:endParaRPr lang="en-ZA" sz="2800" b="1" dirty="0"/>
          </a:p>
        </p:txBody>
      </p:sp>
      <p:sp>
        <p:nvSpPr>
          <p:cNvPr id="4" name="Slide Number Placeholder 3"/>
          <p:cNvSpPr>
            <a:spLocks noGrp="1"/>
          </p:cNvSpPr>
          <p:nvPr>
            <p:ph type="sldNum" sz="quarter" idx="12"/>
          </p:nvPr>
        </p:nvSpPr>
        <p:spPr/>
        <p:txBody>
          <a:bodyPr/>
          <a:lstStyle/>
          <a:p>
            <a:fld id="{D1B91D83-34EB-A744-81D0-D8E8519C4AE3}" type="slidenum">
              <a:rPr lang="en-US" smtClean="0"/>
              <a:t>34</a:t>
            </a:fld>
            <a:endParaRPr lang="en-US" dirty="0"/>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700864314"/>
              </p:ext>
            </p:extLst>
          </p:nvPr>
        </p:nvGraphicFramePr>
        <p:xfrm>
          <a:off x="0" y="952618"/>
          <a:ext cx="9906000" cy="6035040"/>
        </p:xfrm>
        <a:graphic>
          <a:graphicData uri="http://schemas.openxmlformats.org/drawingml/2006/table">
            <a:tbl>
              <a:tblPr firstRow="1" bandRow="1">
                <a:tableStyleId>{5C22544A-7EE6-4342-B048-85BDC9FD1C3A}</a:tableStyleId>
              </a:tblPr>
              <a:tblGrid>
                <a:gridCol w="9906000">
                  <a:extLst>
                    <a:ext uri="{9D8B030D-6E8A-4147-A177-3AD203B41FA5}">
                      <a16:colId xmlns:a16="http://schemas.microsoft.com/office/drawing/2014/main" val="132455685"/>
                    </a:ext>
                  </a:extLst>
                </a:gridCol>
              </a:tblGrid>
              <a:tr h="5954245">
                <a:tc>
                  <a:txBody>
                    <a:bodyPr/>
                    <a:lstStyle/>
                    <a:p>
                      <a:r>
                        <a:rPr lang="en-US" sz="1500" b="1" dirty="0" smtClean="0">
                          <a:solidFill>
                            <a:schemeClr val="tx1"/>
                          </a:solidFill>
                          <a:latin typeface="+mn-lt"/>
                          <a:cs typeface="Arial" panose="020B0604020202020204" pitchFamily="34" charset="0"/>
                        </a:rPr>
                        <a:t>Annual Appropriation</a:t>
                      </a:r>
                    </a:p>
                    <a:p>
                      <a:r>
                        <a:rPr lang="en-US" sz="1500" b="0" dirty="0" smtClean="0">
                          <a:solidFill>
                            <a:schemeClr val="tx1"/>
                          </a:solidFill>
                          <a:latin typeface="+mn-lt"/>
                          <a:cs typeface="Arial" panose="020B0604020202020204" pitchFamily="34" charset="0"/>
                        </a:rPr>
                        <a:t>The</a:t>
                      </a:r>
                      <a:r>
                        <a:rPr lang="en-US" sz="1500" b="0" baseline="0" dirty="0" smtClean="0">
                          <a:solidFill>
                            <a:schemeClr val="tx1"/>
                          </a:solidFill>
                          <a:latin typeface="+mn-lt"/>
                          <a:cs typeface="Arial" panose="020B0604020202020204" pitchFamily="34" charset="0"/>
                        </a:rPr>
                        <a:t> budget allocation for the annual appropriation was reduced by R195,293m by National Treasure and we received R2,015bn.</a:t>
                      </a:r>
                    </a:p>
                    <a:p>
                      <a:endParaRPr lang="en-ZA" sz="1500" dirty="0" smtClean="0">
                        <a:latin typeface="+mn-lt"/>
                        <a:cs typeface="Arial" panose="020B0604020202020204" pitchFamily="34" charset="0"/>
                      </a:endParaRPr>
                    </a:p>
                    <a:p>
                      <a:r>
                        <a:rPr lang="en-ZA" sz="1500" dirty="0" smtClean="0">
                          <a:solidFill>
                            <a:schemeClr val="tx1"/>
                          </a:solidFill>
                          <a:latin typeface="+mn-lt"/>
                          <a:cs typeface="Arial" panose="020B0604020202020204" pitchFamily="34" charset="0"/>
                        </a:rPr>
                        <a:t>Statutory</a:t>
                      </a:r>
                      <a:r>
                        <a:rPr lang="en-ZA" sz="1500" baseline="0" dirty="0" smtClean="0">
                          <a:solidFill>
                            <a:schemeClr val="tx1"/>
                          </a:solidFill>
                          <a:latin typeface="+mn-lt"/>
                          <a:cs typeface="Arial" panose="020B0604020202020204" pitchFamily="34" charset="0"/>
                        </a:rPr>
                        <a:t> Appropriation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solidFill>
                            <a:schemeClr val="tx1"/>
                          </a:solidFill>
                          <a:latin typeface="+mn-lt"/>
                          <a:cs typeface="Arial" panose="020B0604020202020204" pitchFamily="34" charset="0"/>
                        </a:rPr>
                        <a:t>The</a:t>
                      </a:r>
                      <a:r>
                        <a:rPr lang="en-US" sz="1500" b="0" baseline="0" dirty="0" smtClean="0">
                          <a:solidFill>
                            <a:schemeClr val="tx1"/>
                          </a:solidFill>
                          <a:latin typeface="+mn-lt"/>
                          <a:cs typeface="Arial" panose="020B0604020202020204" pitchFamily="34" charset="0"/>
                        </a:rPr>
                        <a:t> budget allocation for the annual appropriation was reduced by R30,683m by National Treasure and we received R476,474m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0" baseline="0" dirty="0" smtClean="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b="0" baseline="0" dirty="0" smtClean="0">
                          <a:solidFill>
                            <a:schemeClr val="tx1"/>
                          </a:solidFill>
                          <a:latin typeface="+mn-lt"/>
                          <a:cs typeface="Arial" panose="020B0604020202020204" pitchFamily="34" charset="0"/>
                        </a:rPr>
                        <a:t>The overall reduction of the budget was R195,293m.</a:t>
                      </a:r>
                    </a:p>
                    <a:p>
                      <a:endParaRPr lang="en-US" sz="1500" b="1" dirty="0" smtClean="0">
                        <a:solidFill>
                          <a:schemeClr val="tx1"/>
                        </a:solidFill>
                        <a:latin typeface="+mn-lt"/>
                        <a:cs typeface="Arial" panose="020B0604020202020204" pitchFamily="34" charset="0"/>
                      </a:endParaRPr>
                    </a:p>
                    <a:p>
                      <a:r>
                        <a:rPr lang="en-ZA" sz="1500" b="1" i="0" u="none" strike="noStrike" kern="1200" baseline="0" dirty="0" smtClean="0">
                          <a:solidFill>
                            <a:schemeClr val="dk1"/>
                          </a:solidFill>
                          <a:latin typeface="+mn-lt"/>
                          <a:ea typeface="+mn-ea"/>
                          <a:cs typeface="Arial" panose="020B0604020202020204" pitchFamily="34" charset="0"/>
                        </a:rPr>
                        <a:t>Public contributions and donations </a:t>
                      </a:r>
                    </a:p>
                    <a:p>
                      <a:r>
                        <a:rPr lang="en-US" sz="1500" b="0" i="0" u="none" strike="noStrike" kern="1200" baseline="0" dirty="0" smtClean="0">
                          <a:solidFill>
                            <a:schemeClr val="dk1"/>
                          </a:solidFill>
                          <a:latin typeface="+mn-lt"/>
                          <a:ea typeface="+mn-ea"/>
                          <a:cs typeface="Arial" panose="020B0604020202020204" pitchFamily="34" charset="0"/>
                        </a:rPr>
                        <a:t>Parliament received donor funds from European Unions amounting to R26,117m  for Deepening Public Participation and Representation, strengthening capacity in law making and oversight, building an efficient and effective legislative sector and to strengthen the sector's capacity to engage, participate in, and oversee international relations. The only condition attached to these funds is the fact that they cannot be used for any other Parliament business and are therefore recognized as revenue on receipt.</a:t>
                      </a:r>
                    </a:p>
                    <a:p>
                      <a:endParaRPr lang="en-US" sz="1500" b="0" i="0" u="none" strike="noStrike" kern="1200" baseline="0" dirty="0" smtClean="0">
                        <a:solidFill>
                          <a:schemeClr val="dk1"/>
                        </a:solidFill>
                        <a:latin typeface="+mn-lt"/>
                        <a:ea typeface="+mn-ea"/>
                        <a:cs typeface="Arial" panose="020B0604020202020204" pitchFamily="34" charset="0"/>
                      </a:endParaRPr>
                    </a:p>
                    <a:p>
                      <a:r>
                        <a:rPr lang="en-US" sz="1500" b="1" i="0" u="none" strike="noStrike" kern="1200" baseline="0" dirty="0" smtClean="0">
                          <a:solidFill>
                            <a:schemeClr val="dk1"/>
                          </a:solidFill>
                          <a:latin typeface="+mn-lt"/>
                          <a:ea typeface="+mn-ea"/>
                          <a:cs typeface="Arial" panose="020B0604020202020204" pitchFamily="34" charset="0"/>
                        </a:rPr>
                        <a:t>Own revenue generated – R2,294m </a:t>
                      </a:r>
                      <a:r>
                        <a:rPr lang="en-US" sz="1500" b="1" i="1" u="none" strike="noStrike" kern="1200" baseline="0" dirty="0" smtClean="0">
                          <a:solidFill>
                            <a:schemeClr val="dk1"/>
                          </a:solidFill>
                          <a:latin typeface="+mn-lt"/>
                          <a:ea typeface="+mn-ea"/>
                          <a:cs typeface="Arial" panose="020B0604020202020204" pitchFamily="34" charset="0"/>
                        </a:rPr>
                        <a:t>(2021</a:t>
                      </a:r>
                      <a:r>
                        <a:rPr lang="en-US" sz="1500" b="1" i="0" u="none" strike="noStrike" kern="1200" baseline="0" dirty="0" smtClean="0">
                          <a:solidFill>
                            <a:schemeClr val="dk1"/>
                          </a:solidFill>
                          <a:latin typeface="+mn-lt"/>
                          <a:ea typeface="+mn-ea"/>
                          <a:cs typeface="Arial" panose="020B0604020202020204" pitchFamily="34" charset="0"/>
                        </a:rPr>
                        <a:t>): R11,344m  </a:t>
                      </a:r>
                      <a:r>
                        <a:rPr lang="en-US" sz="1500" b="1" i="1" u="none" strike="noStrike" kern="1200" baseline="0" dirty="0" smtClean="0">
                          <a:solidFill>
                            <a:schemeClr val="dk1"/>
                          </a:solidFill>
                          <a:latin typeface="+mn-lt"/>
                          <a:ea typeface="+mn-ea"/>
                          <a:cs typeface="Arial" panose="020B0604020202020204" pitchFamily="34" charset="0"/>
                        </a:rPr>
                        <a:t>(2020)</a:t>
                      </a:r>
                    </a:p>
                    <a:p>
                      <a:r>
                        <a:rPr lang="en-US" sz="1500" b="0" i="0" u="none" strike="noStrike" kern="1200" baseline="0" dirty="0" smtClean="0">
                          <a:solidFill>
                            <a:schemeClr val="dk1"/>
                          </a:solidFill>
                          <a:latin typeface="+mn-lt"/>
                          <a:ea typeface="+mn-ea"/>
                          <a:cs typeface="Arial" panose="020B0604020202020204" pitchFamily="34" charset="0"/>
                        </a:rPr>
                        <a:t>Department revenue decreased significantly compared to prior year due to the National lockdown. Most Staff and Members are working from home and therefore there is less demand for catering services. Also the departments’ accounts to Parliament through use of virtual platforms that do not require catering services.</a:t>
                      </a:r>
                    </a:p>
                    <a:p>
                      <a:endParaRPr lang="en-US" sz="1500" b="0" i="0" u="none" strike="noStrike" kern="1200" baseline="0" dirty="0" smtClean="0">
                        <a:solidFill>
                          <a:schemeClr val="dk1"/>
                        </a:solidFill>
                        <a:latin typeface="+mn-lt"/>
                        <a:ea typeface="+mn-ea"/>
                        <a:cs typeface="Arial" panose="020B0604020202020204" pitchFamily="34" charset="0"/>
                      </a:endParaRPr>
                    </a:p>
                    <a:p>
                      <a:r>
                        <a:rPr lang="en-US" sz="1500" b="1" i="0" u="none" strike="noStrike" kern="1200" baseline="0" dirty="0" smtClean="0">
                          <a:solidFill>
                            <a:schemeClr val="dk1"/>
                          </a:solidFill>
                          <a:latin typeface="+mn-lt"/>
                          <a:ea typeface="+mn-ea"/>
                          <a:cs typeface="Arial" panose="020B0604020202020204" pitchFamily="34" charset="0"/>
                        </a:rPr>
                        <a:t>Interest Income – R13,906m </a:t>
                      </a:r>
                      <a:r>
                        <a:rPr lang="en-US" sz="1500" b="1" i="1" u="none" strike="noStrike" kern="1200" baseline="0" dirty="0" smtClean="0">
                          <a:solidFill>
                            <a:schemeClr val="dk1"/>
                          </a:solidFill>
                          <a:latin typeface="+mn-lt"/>
                          <a:ea typeface="+mn-ea"/>
                          <a:cs typeface="Arial" panose="020B0604020202020204" pitchFamily="34" charset="0"/>
                        </a:rPr>
                        <a:t>(2021):</a:t>
                      </a:r>
                      <a:r>
                        <a:rPr lang="en-US" sz="1500" b="1" i="0" u="none" strike="noStrike" kern="1200" baseline="0" dirty="0" smtClean="0">
                          <a:solidFill>
                            <a:schemeClr val="dk1"/>
                          </a:solidFill>
                          <a:latin typeface="+mn-lt"/>
                          <a:ea typeface="+mn-ea"/>
                          <a:cs typeface="Arial" panose="020B0604020202020204" pitchFamily="34" charset="0"/>
                        </a:rPr>
                        <a:t>R16,815m  </a:t>
                      </a:r>
                      <a:r>
                        <a:rPr lang="en-US" sz="1500" b="1" i="1" u="none" strike="noStrike" kern="1200" baseline="0" dirty="0" smtClean="0">
                          <a:solidFill>
                            <a:schemeClr val="dk1"/>
                          </a:solidFill>
                          <a:latin typeface="+mn-lt"/>
                          <a:ea typeface="+mn-ea"/>
                          <a:cs typeface="Arial" panose="020B0604020202020204" pitchFamily="34" charset="0"/>
                        </a:rPr>
                        <a:t>(2020)</a:t>
                      </a:r>
                    </a:p>
                    <a:p>
                      <a:r>
                        <a:rPr lang="en-US" sz="1500" b="0" i="0" u="none" strike="noStrike" kern="1200" baseline="0" dirty="0" smtClean="0">
                          <a:solidFill>
                            <a:schemeClr val="dk1"/>
                          </a:solidFill>
                          <a:latin typeface="+mn-lt"/>
                          <a:ea typeface="+mn-ea"/>
                          <a:cs typeface="Arial" panose="020B0604020202020204" pitchFamily="34" charset="0"/>
                        </a:rPr>
                        <a:t>This amount has decrease compared to last year even though there has been more money in the bank , due to cuts on the interest rate compared to prior year. </a:t>
                      </a:r>
                      <a:endParaRPr lang="en-ZA" sz="1500" dirty="0">
                        <a:solidFill>
                          <a:schemeClr val="tx1"/>
                        </a:solidFill>
                        <a:latin typeface="+mn-lt"/>
                      </a:endParaRPr>
                    </a:p>
                    <a:p>
                      <a:pPr algn="r"/>
                      <a:endParaRPr lang="en-ZA" sz="1500" dirty="0" smtClean="0">
                        <a:latin typeface="+mn-lt"/>
                      </a:endParaRPr>
                    </a:p>
                  </a:txBody>
                  <a:tcPr>
                    <a:solidFill>
                      <a:schemeClr val="accent4">
                        <a:lumMod val="20000"/>
                        <a:lumOff val="80000"/>
                      </a:schemeClr>
                    </a:solidFill>
                  </a:tcPr>
                </a:tc>
                <a:extLst>
                  <a:ext uri="{0D108BD9-81ED-4DB2-BD59-A6C34878D82A}">
                    <a16:rowId xmlns:a16="http://schemas.microsoft.com/office/drawing/2014/main" val="4136312924"/>
                  </a:ext>
                </a:extLst>
              </a:tr>
            </a:tbl>
          </a:graphicData>
        </a:graphic>
      </p:graphicFrame>
    </p:spTree>
    <p:extLst>
      <p:ext uri="{BB962C8B-B14F-4D97-AF65-F5344CB8AC3E}">
        <p14:creationId xmlns:p14="http://schemas.microsoft.com/office/powerpoint/2010/main" val="3152392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38" y="254591"/>
            <a:ext cx="8915400" cy="555679"/>
          </a:xfrm>
        </p:spPr>
        <p:txBody>
          <a:bodyPr>
            <a:noAutofit/>
          </a:bodyPr>
          <a:lstStyle/>
          <a:p>
            <a:r>
              <a:rPr lang="en-ZA" sz="2800" b="1" dirty="0">
                <a:latin typeface="+mn-lt"/>
              </a:rPr>
              <a:t>Statement of Comparison of Budget and Actual Amounts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30458734"/>
              </p:ext>
            </p:extLst>
          </p:nvPr>
        </p:nvGraphicFramePr>
        <p:xfrm>
          <a:off x="125730" y="1147053"/>
          <a:ext cx="9601200" cy="5394960"/>
        </p:xfrm>
        <a:graphic>
          <a:graphicData uri="http://schemas.openxmlformats.org/drawingml/2006/table">
            <a:tbl>
              <a:tblPr firstRow="1" bandRow="1">
                <a:tableStyleId>{5C22544A-7EE6-4342-B048-85BDC9FD1C3A}</a:tableStyleId>
              </a:tblPr>
              <a:tblGrid>
                <a:gridCol w="4322092">
                  <a:extLst>
                    <a:ext uri="{9D8B030D-6E8A-4147-A177-3AD203B41FA5}">
                      <a16:colId xmlns:a16="http://schemas.microsoft.com/office/drawing/2014/main" val="132455685"/>
                    </a:ext>
                  </a:extLst>
                </a:gridCol>
                <a:gridCol w="1399822">
                  <a:extLst>
                    <a:ext uri="{9D8B030D-6E8A-4147-A177-3AD203B41FA5}">
                      <a16:colId xmlns:a16="http://schemas.microsoft.com/office/drawing/2014/main" val="1285086899"/>
                    </a:ext>
                  </a:extLst>
                </a:gridCol>
                <a:gridCol w="1253067">
                  <a:extLst>
                    <a:ext uri="{9D8B030D-6E8A-4147-A177-3AD203B41FA5}">
                      <a16:colId xmlns:a16="http://schemas.microsoft.com/office/drawing/2014/main" val="1505776642"/>
                    </a:ext>
                  </a:extLst>
                </a:gridCol>
                <a:gridCol w="1275645">
                  <a:extLst>
                    <a:ext uri="{9D8B030D-6E8A-4147-A177-3AD203B41FA5}">
                      <a16:colId xmlns:a16="http://schemas.microsoft.com/office/drawing/2014/main" val="3188994005"/>
                    </a:ext>
                  </a:extLst>
                </a:gridCol>
                <a:gridCol w="1350574">
                  <a:extLst>
                    <a:ext uri="{9D8B030D-6E8A-4147-A177-3AD203B41FA5}">
                      <a16:colId xmlns:a16="http://schemas.microsoft.com/office/drawing/2014/main" val="2486859520"/>
                    </a:ext>
                  </a:extLst>
                </a:gridCol>
              </a:tblGrid>
              <a:tr h="912171">
                <a:tc>
                  <a:txBody>
                    <a:bodyPr/>
                    <a:lstStyle/>
                    <a:p>
                      <a:r>
                        <a:rPr lang="en-ZA" dirty="0">
                          <a:solidFill>
                            <a:schemeClr val="tx1"/>
                          </a:solidFill>
                        </a:rPr>
                        <a:t>Line Item</a:t>
                      </a:r>
                    </a:p>
                  </a:txBody>
                  <a:tcPr>
                    <a:solidFill>
                      <a:schemeClr val="accent4">
                        <a:lumMod val="20000"/>
                        <a:lumOff val="80000"/>
                      </a:schemeClr>
                    </a:solidFill>
                  </a:tcPr>
                </a:tc>
                <a:tc>
                  <a:txBody>
                    <a:bodyPr/>
                    <a:lstStyle/>
                    <a:p>
                      <a:r>
                        <a:rPr lang="en-ZA" dirty="0">
                          <a:solidFill>
                            <a:schemeClr val="tx1"/>
                          </a:solidFill>
                        </a:rPr>
                        <a:t>Final Budget</a:t>
                      </a:r>
                    </a:p>
                    <a:p>
                      <a:endParaRPr lang="en-ZA" dirty="0" smtClean="0">
                        <a:solidFill>
                          <a:schemeClr val="tx1"/>
                        </a:solidFill>
                      </a:endParaRPr>
                    </a:p>
                    <a:p>
                      <a:r>
                        <a:rPr lang="en-ZA" dirty="0" smtClean="0">
                          <a:solidFill>
                            <a:schemeClr val="tx1"/>
                          </a:solidFill>
                        </a:rPr>
                        <a:t>     R‘000</a:t>
                      </a:r>
                      <a:endParaRPr lang="en-ZA" dirty="0">
                        <a:solidFill>
                          <a:schemeClr val="tx1"/>
                        </a:solidFill>
                      </a:endParaRPr>
                    </a:p>
                  </a:txBody>
                  <a:tcPr>
                    <a:solidFill>
                      <a:schemeClr val="accent4">
                        <a:lumMod val="20000"/>
                        <a:lumOff val="80000"/>
                      </a:schemeClr>
                    </a:solidFill>
                  </a:tcPr>
                </a:tc>
                <a:tc>
                  <a:txBody>
                    <a:bodyPr/>
                    <a:lstStyle/>
                    <a:p>
                      <a:r>
                        <a:rPr lang="en-ZA" dirty="0">
                          <a:solidFill>
                            <a:schemeClr val="tx1"/>
                          </a:solidFill>
                        </a:rPr>
                        <a:t>Actual</a:t>
                      </a:r>
                      <a:r>
                        <a:rPr lang="en-ZA" baseline="0" dirty="0">
                          <a:solidFill>
                            <a:schemeClr val="tx1"/>
                          </a:solidFill>
                        </a:rPr>
                        <a:t> Amounts</a:t>
                      </a:r>
                    </a:p>
                    <a:p>
                      <a:r>
                        <a:rPr lang="en-ZA" baseline="0" dirty="0" smtClean="0">
                          <a:solidFill>
                            <a:schemeClr val="tx1"/>
                          </a:solidFill>
                        </a:rPr>
                        <a:t>R‘000</a:t>
                      </a:r>
                      <a:endParaRPr lang="en-ZA" dirty="0">
                        <a:solidFill>
                          <a:schemeClr val="tx1"/>
                        </a:solidFill>
                      </a:endParaRPr>
                    </a:p>
                  </a:txBody>
                  <a:tcPr>
                    <a:solidFill>
                      <a:schemeClr val="accent4">
                        <a:lumMod val="20000"/>
                        <a:lumOff val="80000"/>
                      </a:schemeClr>
                    </a:solidFill>
                  </a:tcPr>
                </a:tc>
                <a:tc>
                  <a:txBody>
                    <a:bodyPr/>
                    <a:lstStyle/>
                    <a:p>
                      <a:r>
                        <a:rPr lang="en-ZA" dirty="0">
                          <a:solidFill>
                            <a:schemeClr val="tx1"/>
                          </a:solidFill>
                        </a:rPr>
                        <a:t>Variance in</a:t>
                      </a:r>
                      <a:r>
                        <a:rPr lang="en-ZA" baseline="0" dirty="0">
                          <a:solidFill>
                            <a:schemeClr val="tx1"/>
                          </a:solidFill>
                        </a:rPr>
                        <a:t> </a:t>
                      </a:r>
                      <a:r>
                        <a:rPr lang="en-ZA" baseline="0" dirty="0" smtClean="0">
                          <a:solidFill>
                            <a:schemeClr val="tx1"/>
                          </a:solidFill>
                        </a:rPr>
                        <a:t>Amounts</a:t>
                      </a:r>
                    </a:p>
                    <a:p>
                      <a:r>
                        <a:rPr lang="en-ZA" baseline="0" dirty="0" smtClean="0">
                          <a:solidFill>
                            <a:schemeClr val="tx1"/>
                          </a:solidFill>
                        </a:rPr>
                        <a:t>R’000</a:t>
                      </a:r>
                      <a:endParaRPr lang="en-ZA" dirty="0">
                        <a:solidFill>
                          <a:schemeClr val="tx1"/>
                        </a:solidFill>
                      </a:endParaRPr>
                    </a:p>
                  </a:txBody>
                  <a:tcPr>
                    <a:solidFill>
                      <a:schemeClr val="accent4">
                        <a:lumMod val="20000"/>
                        <a:lumOff val="80000"/>
                      </a:schemeClr>
                    </a:solidFill>
                  </a:tcPr>
                </a:tc>
                <a:tc>
                  <a:txBody>
                    <a:bodyPr/>
                    <a:lstStyle/>
                    <a:p>
                      <a:r>
                        <a:rPr lang="en-ZA" dirty="0">
                          <a:solidFill>
                            <a:schemeClr val="tx1"/>
                          </a:solidFill>
                        </a:rPr>
                        <a:t>Variance in</a:t>
                      </a:r>
                      <a:r>
                        <a:rPr lang="en-ZA" baseline="0" dirty="0">
                          <a:solidFill>
                            <a:schemeClr val="tx1"/>
                          </a:solidFill>
                        </a:rPr>
                        <a:t> percentage</a:t>
                      </a:r>
                      <a:endParaRPr lang="en-ZA"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329438691"/>
                  </a:ext>
                </a:extLst>
              </a:tr>
              <a:tr h="608620">
                <a:tc>
                  <a:txBody>
                    <a:bodyPr/>
                    <a:lstStyle/>
                    <a:p>
                      <a:endParaRPr lang="en-ZA" dirty="0" smtClean="0"/>
                    </a:p>
                    <a:p>
                      <a:r>
                        <a:rPr lang="en-ZA" dirty="0" smtClean="0"/>
                        <a:t>Compensation </a:t>
                      </a:r>
                      <a:r>
                        <a:rPr lang="en-ZA" dirty="0"/>
                        <a:t>of employees</a:t>
                      </a:r>
                      <a:endParaRPr lang="en-ZA" dirty="0">
                        <a:solidFill>
                          <a:schemeClr val="tx1"/>
                        </a:solidFill>
                      </a:endParaRPr>
                    </a:p>
                  </a:txBody>
                  <a:tcPr>
                    <a:solidFill>
                      <a:schemeClr val="accent4">
                        <a:lumMod val="20000"/>
                        <a:lumOff val="80000"/>
                      </a:schemeClr>
                    </a:solidFill>
                  </a:tcPr>
                </a:tc>
                <a:tc>
                  <a:txBody>
                    <a:bodyPr/>
                    <a:lstStyle/>
                    <a:p>
                      <a:pPr algn="r"/>
                      <a:endParaRPr lang="en-ZA" dirty="0" smtClean="0"/>
                    </a:p>
                    <a:p>
                      <a:pPr algn="r"/>
                      <a:r>
                        <a:rPr lang="en-US" dirty="0" smtClean="0">
                          <a:solidFill>
                            <a:schemeClr val="dk1"/>
                          </a:solidFill>
                        </a:rPr>
                        <a:t>1217,642</a:t>
                      </a:r>
                      <a:endParaRPr lang="en-ZA" dirty="0">
                        <a:solidFill>
                          <a:schemeClr val="tx1"/>
                        </a:solidFill>
                      </a:endParaRPr>
                    </a:p>
                  </a:txBody>
                  <a:tcPr>
                    <a:solidFill>
                      <a:schemeClr val="accent4">
                        <a:lumMod val="20000"/>
                        <a:lumOff val="8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ZA" dirty="0" smtClean="0">
                        <a:solidFill>
                          <a:schemeClr val="tx1"/>
                        </a:solidFill>
                      </a:endParaRPr>
                    </a:p>
                    <a:p>
                      <a:pPr marL="0" marR="0" indent="0" algn="r" defTabSz="4572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1,117,091</a:t>
                      </a:r>
                      <a:endParaRPr lang="en-ZA" dirty="0">
                        <a:solidFill>
                          <a:schemeClr val="tx1"/>
                        </a:solidFill>
                      </a:endParaRPr>
                    </a:p>
                  </a:txBody>
                  <a:tcPr>
                    <a:solidFill>
                      <a:schemeClr val="accent4">
                        <a:lumMod val="20000"/>
                        <a:lumOff val="80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ZA" sz="1800" b="0" kern="1200" dirty="0" smtClean="0">
                          <a:solidFill>
                            <a:schemeClr val="tx1"/>
                          </a:solidFill>
                          <a:latin typeface="+mn-lt"/>
                          <a:ea typeface="+mn-ea"/>
                          <a:cs typeface="+mn-cs"/>
                        </a:rPr>
                        <a:t>100,551</a:t>
                      </a:r>
                    </a:p>
                  </a:txBody>
                  <a:tcPr marL="9525" marR="9525" marT="9525" marB="0" anchor="b">
                    <a:solidFill>
                      <a:schemeClr val="accent4">
                        <a:lumMod val="20000"/>
                        <a:lumOff val="80000"/>
                      </a:schemeClr>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8%</a:t>
                      </a:r>
                      <a:endParaRPr lang="en-ZA" sz="1800" kern="1200" dirty="0" smtClean="0">
                        <a:solidFill>
                          <a:schemeClr val="tx1"/>
                        </a:solidFill>
                        <a:latin typeface="+mn-lt"/>
                        <a:ea typeface="+mn-ea"/>
                        <a:cs typeface="+mn-cs"/>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4136312924"/>
                  </a:ext>
                </a:extLst>
              </a:tr>
              <a:tr h="608620">
                <a:tc>
                  <a:txBody>
                    <a:bodyPr/>
                    <a:lstStyle/>
                    <a:p>
                      <a:endParaRPr lang="en-ZA" dirty="0" smtClean="0"/>
                    </a:p>
                    <a:p>
                      <a:r>
                        <a:rPr lang="en-ZA" dirty="0" smtClean="0"/>
                        <a:t>Compensation</a:t>
                      </a:r>
                      <a:r>
                        <a:rPr lang="en-ZA" baseline="0" dirty="0" smtClean="0"/>
                        <a:t> </a:t>
                      </a:r>
                      <a:r>
                        <a:rPr lang="en-ZA" baseline="0" dirty="0"/>
                        <a:t>of members</a:t>
                      </a:r>
                      <a:endParaRPr lang="en-ZA" dirty="0">
                        <a:solidFill>
                          <a:schemeClr val="tx1"/>
                        </a:solidFill>
                      </a:endParaRPr>
                    </a:p>
                  </a:txBody>
                  <a:tcPr>
                    <a:solidFill>
                      <a:schemeClr val="accent4">
                        <a:lumMod val="20000"/>
                        <a:lumOff val="80000"/>
                      </a:schemeClr>
                    </a:solidFill>
                  </a:tcPr>
                </a:tc>
                <a:tc>
                  <a:txBody>
                    <a:bodyPr/>
                    <a:lstStyle/>
                    <a:p>
                      <a:pPr algn="r"/>
                      <a:endParaRPr lang="en-ZA" dirty="0" smtClean="0">
                        <a:solidFill>
                          <a:schemeClr val="tx1"/>
                        </a:solidFill>
                      </a:endParaRPr>
                    </a:p>
                    <a:p>
                      <a:pPr algn="r"/>
                      <a:r>
                        <a:rPr lang="en-ZA" dirty="0" smtClean="0">
                          <a:solidFill>
                            <a:schemeClr val="tx1"/>
                          </a:solidFill>
                        </a:rPr>
                        <a:t>476,474</a:t>
                      </a:r>
                      <a:endParaRPr lang="en-ZA" dirty="0">
                        <a:solidFill>
                          <a:schemeClr val="tx1"/>
                        </a:solidFill>
                      </a:endParaRPr>
                    </a:p>
                  </a:txBody>
                  <a:tcPr>
                    <a:solidFill>
                      <a:schemeClr val="accent4">
                        <a:lumMod val="20000"/>
                        <a:lumOff val="80000"/>
                      </a:schemeClr>
                    </a:solidFill>
                  </a:tcPr>
                </a:tc>
                <a:tc>
                  <a:txBody>
                    <a:bodyPr/>
                    <a:lstStyle/>
                    <a:p>
                      <a:pPr algn="r"/>
                      <a:endParaRPr lang="en-US" dirty="0" smtClean="0">
                        <a:solidFill>
                          <a:schemeClr val="tx1"/>
                        </a:solidFill>
                      </a:endParaRPr>
                    </a:p>
                    <a:p>
                      <a:pPr algn="r"/>
                      <a:r>
                        <a:rPr lang="en-US" dirty="0" smtClean="0">
                          <a:solidFill>
                            <a:schemeClr val="tx1"/>
                          </a:solidFill>
                        </a:rPr>
                        <a:t>510,613</a:t>
                      </a:r>
                      <a:endParaRPr lang="en-ZA" dirty="0">
                        <a:solidFill>
                          <a:schemeClr val="tx1"/>
                        </a:solidFill>
                      </a:endParaRPr>
                    </a:p>
                  </a:txBody>
                  <a:tcPr>
                    <a:solidFill>
                      <a:schemeClr val="accent4">
                        <a:lumMod val="20000"/>
                        <a:lumOff val="80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-34,139</a:t>
                      </a:r>
                      <a:endParaRPr lang="en-ZA" sz="1800" b="0" kern="1200" dirty="0" smtClean="0">
                        <a:solidFill>
                          <a:schemeClr val="tx1"/>
                        </a:solidFill>
                        <a:latin typeface="+mn-lt"/>
                        <a:ea typeface="+mn-ea"/>
                        <a:cs typeface="+mn-cs"/>
                      </a:endParaRPr>
                    </a:p>
                  </a:txBody>
                  <a:tcPr marL="9525" marR="9525" marT="9525" marB="0" anchor="b">
                    <a:solidFill>
                      <a:schemeClr val="accent4">
                        <a:lumMod val="20000"/>
                        <a:lumOff val="80000"/>
                      </a:schemeClr>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-7%</a:t>
                      </a:r>
                      <a:endParaRPr lang="en-ZA" sz="1800" kern="1200" dirty="0" smtClean="0">
                        <a:solidFill>
                          <a:schemeClr val="tx1"/>
                        </a:solidFill>
                        <a:latin typeface="+mn-lt"/>
                        <a:ea typeface="+mn-ea"/>
                        <a:cs typeface="+mn-cs"/>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760525032"/>
                  </a:ext>
                </a:extLst>
              </a:tr>
              <a:tr h="608620">
                <a:tc>
                  <a:txBody>
                    <a:bodyPr/>
                    <a:lstStyle/>
                    <a:p>
                      <a:endParaRPr lang="en-ZA" dirty="0" smtClean="0"/>
                    </a:p>
                    <a:p>
                      <a:r>
                        <a:rPr lang="en-ZA" dirty="0" smtClean="0"/>
                        <a:t>Goods </a:t>
                      </a:r>
                      <a:r>
                        <a:rPr lang="en-ZA" dirty="0"/>
                        <a:t>and services</a:t>
                      </a:r>
                      <a:endParaRPr lang="en-ZA" dirty="0">
                        <a:solidFill>
                          <a:schemeClr val="tx1"/>
                        </a:solidFill>
                      </a:endParaRPr>
                    </a:p>
                  </a:txBody>
                  <a:tcPr>
                    <a:solidFill>
                      <a:schemeClr val="accent4">
                        <a:lumMod val="20000"/>
                        <a:lumOff val="80000"/>
                      </a:schemeClr>
                    </a:solidFill>
                  </a:tcPr>
                </a:tc>
                <a:tc>
                  <a:txBody>
                    <a:bodyPr/>
                    <a:lstStyle/>
                    <a:p>
                      <a:pPr algn="r"/>
                      <a:endParaRPr lang="en-ZA" dirty="0" smtClean="0">
                        <a:solidFill>
                          <a:schemeClr val="tx1"/>
                        </a:solidFill>
                      </a:endParaRPr>
                    </a:p>
                    <a:p>
                      <a:pPr algn="r"/>
                      <a:r>
                        <a:rPr lang="en-ZA" dirty="0" smtClean="0">
                          <a:solidFill>
                            <a:schemeClr val="tx1"/>
                          </a:solidFill>
                        </a:rPr>
                        <a:t>365,493</a:t>
                      </a:r>
                      <a:endParaRPr lang="en-ZA" dirty="0">
                        <a:solidFill>
                          <a:schemeClr val="tx1"/>
                        </a:solidFill>
                      </a:endParaRPr>
                    </a:p>
                  </a:txBody>
                  <a:tcPr>
                    <a:solidFill>
                      <a:schemeClr val="accent4">
                        <a:lumMod val="20000"/>
                        <a:lumOff val="80000"/>
                      </a:schemeClr>
                    </a:solidFill>
                  </a:tcPr>
                </a:tc>
                <a:tc>
                  <a:txBody>
                    <a:bodyPr/>
                    <a:lstStyle/>
                    <a:p>
                      <a:pPr algn="r"/>
                      <a:endParaRPr lang="en-US" dirty="0" smtClean="0">
                        <a:solidFill>
                          <a:schemeClr val="tx1"/>
                        </a:solidFill>
                      </a:endParaRPr>
                    </a:p>
                    <a:p>
                      <a:pPr algn="r"/>
                      <a:r>
                        <a:rPr lang="en-US" dirty="0" smtClean="0">
                          <a:solidFill>
                            <a:schemeClr val="tx1"/>
                          </a:solidFill>
                        </a:rPr>
                        <a:t>189,470</a:t>
                      </a:r>
                      <a:endParaRPr lang="en-ZA" dirty="0">
                        <a:solidFill>
                          <a:schemeClr val="tx1"/>
                        </a:solidFill>
                      </a:endParaRPr>
                    </a:p>
                  </a:txBody>
                  <a:tcPr>
                    <a:solidFill>
                      <a:schemeClr val="accent4">
                        <a:lumMod val="20000"/>
                        <a:lumOff val="80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176,023</a:t>
                      </a:r>
                      <a:endParaRPr lang="en-ZA" sz="1800" b="0" kern="1200" dirty="0" smtClean="0">
                        <a:solidFill>
                          <a:schemeClr val="tx1"/>
                        </a:solidFill>
                        <a:latin typeface="+mn-lt"/>
                        <a:ea typeface="+mn-ea"/>
                        <a:cs typeface="+mn-cs"/>
                      </a:endParaRPr>
                    </a:p>
                  </a:txBody>
                  <a:tcPr marL="9525" marR="9525" marT="9525" marB="0" anchor="b">
                    <a:solidFill>
                      <a:schemeClr val="accent4">
                        <a:lumMod val="20000"/>
                        <a:lumOff val="80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48%</a:t>
                      </a:r>
                      <a:endParaRPr lang="en-ZA" sz="1800" b="0" kern="1200" dirty="0" smtClean="0">
                        <a:solidFill>
                          <a:schemeClr val="tx1"/>
                        </a:solidFill>
                        <a:latin typeface="+mn-lt"/>
                        <a:ea typeface="+mn-ea"/>
                        <a:cs typeface="+mn-cs"/>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930366959"/>
                  </a:ext>
                </a:extLst>
              </a:tr>
              <a:tr h="608620">
                <a:tc>
                  <a:txBody>
                    <a:bodyPr/>
                    <a:lstStyle/>
                    <a:p>
                      <a:endParaRPr lang="en-ZA" dirty="0" smtClean="0"/>
                    </a:p>
                    <a:p>
                      <a:r>
                        <a:rPr lang="en-ZA" dirty="0" smtClean="0"/>
                        <a:t>Transfer</a:t>
                      </a:r>
                      <a:r>
                        <a:rPr lang="en-ZA" baseline="0" dirty="0" smtClean="0"/>
                        <a:t> </a:t>
                      </a:r>
                      <a:r>
                        <a:rPr lang="en-ZA" baseline="0" dirty="0"/>
                        <a:t>to non-profit organisations </a:t>
                      </a:r>
                      <a:endParaRPr lang="en-ZA" baseline="0" dirty="0" smtClean="0"/>
                    </a:p>
                  </a:txBody>
                  <a:tcPr>
                    <a:solidFill>
                      <a:schemeClr val="accent4">
                        <a:lumMod val="20000"/>
                        <a:lumOff val="80000"/>
                      </a:schemeClr>
                    </a:solidFill>
                  </a:tcPr>
                </a:tc>
                <a:tc>
                  <a:txBody>
                    <a:bodyPr/>
                    <a:lstStyle/>
                    <a:p>
                      <a:pPr algn="r"/>
                      <a:endParaRPr lang="en-ZA" dirty="0" smtClean="0">
                        <a:solidFill>
                          <a:schemeClr val="tx1"/>
                        </a:solidFill>
                      </a:endParaRPr>
                    </a:p>
                    <a:p>
                      <a:pPr algn="r"/>
                      <a:r>
                        <a:rPr lang="en-ZA" dirty="0" smtClean="0">
                          <a:solidFill>
                            <a:schemeClr val="tx1"/>
                          </a:solidFill>
                        </a:rPr>
                        <a:t>500,302</a:t>
                      </a:r>
                    </a:p>
                  </a:txBody>
                  <a:tcPr>
                    <a:solidFill>
                      <a:schemeClr val="accent4">
                        <a:lumMod val="20000"/>
                        <a:lumOff val="80000"/>
                      </a:schemeClr>
                    </a:solidFill>
                  </a:tcPr>
                </a:tc>
                <a:tc>
                  <a:txBody>
                    <a:bodyPr/>
                    <a:lstStyle/>
                    <a:p>
                      <a:pPr algn="r"/>
                      <a:endParaRPr lang="en-US" dirty="0" smtClean="0">
                        <a:solidFill>
                          <a:schemeClr val="tx1"/>
                        </a:solidFill>
                      </a:endParaRPr>
                    </a:p>
                    <a:p>
                      <a:pPr algn="r"/>
                      <a:r>
                        <a:rPr lang="en-US" dirty="0" smtClean="0">
                          <a:solidFill>
                            <a:schemeClr val="tx1"/>
                          </a:solidFill>
                        </a:rPr>
                        <a:t>495,400</a:t>
                      </a:r>
                      <a:endParaRPr lang="en-ZA" dirty="0">
                        <a:solidFill>
                          <a:schemeClr val="tx1"/>
                        </a:solidFill>
                      </a:endParaRPr>
                    </a:p>
                  </a:txBody>
                  <a:tcPr>
                    <a:solidFill>
                      <a:schemeClr val="accent4">
                        <a:lumMod val="20000"/>
                        <a:lumOff val="80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4,902</a:t>
                      </a:r>
                      <a:endParaRPr lang="en-ZA" sz="1800" b="0" kern="1200" dirty="0" smtClean="0">
                        <a:solidFill>
                          <a:schemeClr val="tx1"/>
                        </a:solidFill>
                        <a:latin typeface="+mn-lt"/>
                        <a:ea typeface="+mn-ea"/>
                        <a:cs typeface="+mn-cs"/>
                      </a:endParaRPr>
                    </a:p>
                  </a:txBody>
                  <a:tcPr marL="9525" marR="9525" marT="9525" marB="0" anchor="b">
                    <a:solidFill>
                      <a:schemeClr val="accent4">
                        <a:lumMod val="20000"/>
                        <a:lumOff val="80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1%</a:t>
                      </a:r>
                      <a:endParaRPr lang="en-ZA" sz="1800" b="0" kern="1200" dirty="0" smtClean="0">
                        <a:solidFill>
                          <a:schemeClr val="tx1"/>
                        </a:solidFill>
                        <a:latin typeface="+mn-lt"/>
                        <a:ea typeface="+mn-ea"/>
                        <a:cs typeface="+mn-cs"/>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451296745"/>
                  </a:ext>
                </a:extLst>
              </a:tr>
              <a:tr h="869457">
                <a:tc>
                  <a:txBody>
                    <a:bodyPr/>
                    <a:lstStyle/>
                    <a:p>
                      <a:endParaRPr lang="en-ZA" dirty="0" smtClean="0"/>
                    </a:p>
                    <a:p>
                      <a:r>
                        <a:rPr lang="en-ZA" dirty="0" smtClean="0"/>
                        <a:t>Acquisition</a:t>
                      </a:r>
                      <a:r>
                        <a:rPr lang="en-ZA" baseline="0" dirty="0" smtClean="0"/>
                        <a:t> </a:t>
                      </a:r>
                      <a:r>
                        <a:rPr lang="en-ZA" baseline="0" dirty="0"/>
                        <a:t>of Property, plant and equipment</a:t>
                      </a:r>
                      <a:endParaRPr lang="en-ZA" dirty="0">
                        <a:solidFill>
                          <a:schemeClr val="tx1"/>
                        </a:solidFill>
                      </a:endParaRPr>
                    </a:p>
                  </a:txBody>
                  <a:tcPr>
                    <a:solidFill>
                      <a:schemeClr val="accent4">
                        <a:lumMod val="20000"/>
                        <a:lumOff val="80000"/>
                      </a:schemeClr>
                    </a:solidFill>
                  </a:tcPr>
                </a:tc>
                <a:tc>
                  <a:txBody>
                    <a:bodyPr/>
                    <a:lstStyle/>
                    <a:p>
                      <a:pPr algn="r"/>
                      <a:endParaRPr lang="en-ZA" dirty="0" smtClean="0">
                        <a:solidFill>
                          <a:schemeClr val="tx1"/>
                        </a:solidFill>
                      </a:endParaRPr>
                    </a:p>
                    <a:p>
                      <a:pPr algn="r"/>
                      <a:endParaRPr lang="en-ZA" dirty="0" smtClean="0">
                        <a:solidFill>
                          <a:schemeClr val="tx1"/>
                        </a:solidFill>
                      </a:endParaRPr>
                    </a:p>
                    <a:p>
                      <a:pPr algn="r"/>
                      <a:r>
                        <a:rPr lang="en-ZA" dirty="0" smtClean="0">
                          <a:solidFill>
                            <a:schemeClr val="tx1"/>
                          </a:solidFill>
                        </a:rPr>
                        <a:t>30,005</a:t>
                      </a:r>
                      <a:endParaRPr lang="en-ZA" dirty="0">
                        <a:solidFill>
                          <a:schemeClr val="tx1"/>
                        </a:solidFill>
                      </a:endParaRPr>
                    </a:p>
                  </a:txBody>
                  <a:tcPr>
                    <a:solidFill>
                      <a:schemeClr val="accent4">
                        <a:lumMod val="20000"/>
                        <a:lumOff val="80000"/>
                      </a:schemeClr>
                    </a:solidFill>
                  </a:tcPr>
                </a:tc>
                <a:tc>
                  <a:txBody>
                    <a:bodyPr/>
                    <a:lstStyle/>
                    <a:p>
                      <a:pPr algn="r"/>
                      <a:endParaRPr lang="en-US" dirty="0" smtClean="0">
                        <a:solidFill>
                          <a:schemeClr val="tx1"/>
                        </a:solidFill>
                      </a:endParaRPr>
                    </a:p>
                    <a:p>
                      <a:pPr algn="r"/>
                      <a:endParaRPr lang="en-US" dirty="0" smtClean="0">
                        <a:solidFill>
                          <a:schemeClr val="tx1"/>
                        </a:solidFill>
                      </a:endParaRPr>
                    </a:p>
                    <a:p>
                      <a:pPr algn="r"/>
                      <a:r>
                        <a:rPr lang="en-US" dirty="0" smtClean="0">
                          <a:solidFill>
                            <a:schemeClr val="tx1"/>
                          </a:solidFill>
                        </a:rPr>
                        <a:t>18,208</a:t>
                      </a:r>
                      <a:endParaRPr lang="en-ZA" dirty="0">
                        <a:solidFill>
                          <a:schemeClr val="tx1"/>
                        </a:solidFill>
                      </a:endParaRPr>
                    </a:p>
                  </a:txBody>
                  <a:tcPr>
                    <a:solidFill>
                      <a:schemeClr val="accent4">
                        <a:lumMod val="20000"/>
                        <a:lumOff val="80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11,797</a:t>
                      </a:r>
                      <a:endParaRPr lang="en-ZA" sz="1800" b="0" kern="1200" dirty="0">
                        <a:solidFill>
                          <a:schemeClr val="tx1"/>
                        </a:solidFill>
                        <a:latin typeface="+mn-lt"/>
                        <a:ea typeface="+mn-ea"/>
                        <a:cs typeface="+mn-cs"/>
                      </a:endParaRPr>
                    </a:p>
                  </a:txBody>
                  <a:tcPr marL="9525" marR="9525" marT="9525" marB="0" anchor="b">
                    <a:solidFill>
                      <a:schemeClr val="accent4">
                        <a:lumMod val="20000"/>
                        <a:lumOff val="80000"/>
                      </a:schemeClr>
                    </a:solidFill>
                  </a:tcPr>
                </a:tc>
                <a:tc>
                  <a:txBody>
                    <a:bodyPr/>
                    <a:lstStyle/>
                    <a:p>
                      <a:pPr marL="0" algn="r" defTabSz="457200" rtl="0" eaLnBrk="1" fontAlgn="b" latinLnBrk="0" hangingPunct="1"/>
                      <a:r>
                        <a:rPr lang="en-US" sz="1800" kern="1200" dirty="0" smtClean="0">
                          <a:solidFill>
                            <a:schemeClr val="tx1"/>
                          </a:solidFill>
                          <a:latin typeface="+mn-lt"/>
                          <a:ea typeface="+mn-ea"/>
                          <a:cs typeface="+mn-cs"/>
                        </a:rPr>
                        <a:t>39%</a:t>
                      </a:r>
                      <a:endParaRPr lang="en-ZA" sz="1800" kern="1200" dirty="0">
                        <a:solidFill>
                          <a:schemeClr val="tx1"/>
                        </a:solidFill>
                        <a:latin typeface="+mn-lt"/>
                        <a:ea typeface="+mn-ea"/>
                        <a:cs typeface="+mn-cs"/>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276926910"/>
                  </a:ext>
                </a:extLst>
              </a:tr>
              <a:tr h="608620">
                <a:tc>
                  <a:txBody>
                    <a:bodyPr/>
                    <a:lstStyle/>
                    <a:p>
                      <a:r>
                        <a:rPr lang="en-ZA" dirty="0" smtClean="0"/>
                        <a:t>Purchase </a:t>
                      </a:r>
                      <a:r>
                        <a:rPr lang="en-ZA" dirty="0"/>
                        <a:t>of</a:t>
                      </a:r>
                      <a:r>
                        <a:rPr lang="en-ZA" baseline="0" dirty="0"/>
                        <a:t> intangible </a:t>
                      </a:r>
                      <a:r>
                        <a:rPr lang="en-ZA" baseline="0" dirty="0" smtClean="0"/>
                        <a:t>and heritage assets</a:t>
                      </a:r>
                      <a:endParaRPr lang="en-ZA" dirty="0">
                        <a:solidFill>
                          <a:schemeClr val="tx1"/>
                        </a:solidFill>
                      </a:endParaRPr>
                    </a:p>
                  </a:txBody>
                  <a:tcPr>
                    <a:solidFill>
                      <a:schemeClr val="accent4">
                        <a:lumMod val="20000"/>
                        <a:lumOff val="80000"/>
                      </a:schemeClr>
                    </a:solidFill>
                  </a:tcPr>
                </a:tc>
                <a:tc>
                  <a:txBody>
                    <a:bodyPr/>
                    <a:lstStyle/>
                    <a:p>
                      <a:pPr algn="r"/>
                      <a:endParaRPr lang="en-ZA" dirty="0" smtClean="0">
                        <a:solidFill>
                          <a:schemeClr val="tx1"/>
                        </a:solidFill>
                      </a:endParaRPr>
                    </a:p>
                    <a:p>
                      <a:pPr algn="r"/>
                      <a:r>
                        <a:rPr lang="en-ZA" dirty="0" smtClean="0">
                          <a:solidFill>
                            <a:schemeClr val="tx1"/>
                          </a:solidFill>
                        </a:rPr>
                        <a:t>328</a:t>
                      </a:r>
                    </a:p>
                  </a:txBody>
                  <a:tcPr>
                    <a:solidFill>
                      <a:schemeClr val="accent4">
                        <a:lumMod val="20000"/>
                        <a:lumOff val="80000"/>
                      </a:schemeClr>
                    </a:solidFill>
                  </a:tcPr>
                </a:tc>
                <a:tc>
                  <a:txBody>
                    <a:bodyPr/>
                    <a:lstStyle/>
                    <a:p>
                      <a:pPr algn="r"/>
                      <a:endParaRPr lang="en-US" b="0" dirty="0" smtClean="0">
                        <a:solidFill>
                          <a:schemeClr val="tx1"/>
                        </a:solidFill>
                      </a:endParaRPr>
                    </a:p>
                    <a:p>
                      <a:pPr algn="r"/>
                      <a:r>
                        <a:rPr lang="en-US" b="0" dirty="0" smtClean="0">
                          <a:solidFill>
                            <a:schemeClr val="tx1"/>
                          </a:solidFill>
                        </a:rPr>
                        <a:t>316</a:t>
                      </a:r>
                      <a:endParaRPr lang="en-ZA" b="0" dirty="0">
                        <a:solidFill>
                          <a:schemeClr val="tx1"/>
                        </a:solidFill>
                      </a:endParaRPr>
                    </a:p>
                  </a:txBody>
                  <a:tcPr>
                    <a:solidFill>
                      <a:schemeClr val="accent4">
                        <a:lumMod val="20000"/>
                        <a:lumOff val="80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p>
                      <a:pPr marL="0" marR="0" lvl="0" indent="0" algn="r" defTabSz="457200" rtl="0" eaLnBrk="1" fontAlgn="b"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12</a:t>
                      </a:r>
                      <a:endParaRPr lang="en-ZA" sz="1800" b="0" kern="1200" dirty="0">
                        <a:solidFill>
                          <a:schemeClr val="tx1"/>
                        </a:solidFill>
                        <a:latin typeface="+mn-lt"/>
                        <a:ea typeface="+mn-ea"/>
                        <a:cs typeface="+mn-cs"/>
                      </a:endParaRPr>
                    </a:p>
                  </a:txBody>
                  <a:tcPr>
                    <a:solidFill>
                      <a:schemeClr val="accent4">
                        <a:lumMod val="20000"/>
                        <a:lumOff val="80000"/>
                      </a:schemeClr>
                    </a:solidFill>
                  </a:tcPr>
                </a:tc>
                <a:tc>
                  <a:txBody>
                    <a:bodyPr/>
                    <a:lstStyle/>
                    <a:p>
                      <a:pPr marL="0" algn="r" defTabSz="457200" rtl="0" eaLnBrk="1" latinLnBrk="0" hangingPunct="1"/>
                      <a:endParaRPr lang="en-US" sz="1800" kern="1200" dirty="0" smtClean="0">
                        <a:solidFill>
                          <a:schemeClr val="tx1"/>
                        </a:solidFill>
                        <a:latin typeface="+mn-lt"/>
                        <a:ea typeface="+mn-ea"/>
                        <a:cs typeface="+mn-cs"/>
                      </a:endParaRPr>
                    </a:p>
                    <a:p>
                      <a:pPr marL="0" algn="r" defTabSz="457200" rtl="0" eaLnBrk="1" latinLnBrk="0" hangingPunct="1"/>
                      <a:r>
                        <a:rPr lang="en-US" sz="1800" kern="1200" dirty="0" smtClean="0">
                          <a:solidFill>
                            <a:schemeClr val="tx1"/>
                          </a:solidFill>
                          <a:latin typeface="+mn-lt"/>
                          <a:ea typeface="+mn-ea"/>
                          <a:cs typeface="+mn-cs"/>
                        </a:rPr>
                        <a:t>4%</a:t>
                      </a:r>
                      <a:endParaRPr lang="en-ZA" sz="1800" kern="1200" dirty="0">
                        <a:solidFill>
                          <a:schemeClr val="tx1"/>
                        </a:solidFill>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val="665572582"/>
                  </a:ext>
                </a:extLst>
              </a:tr>
              <a:tr h="34999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800" b="1" kern="1200" dirty="0">
                          <a:solidFill>
                            <a:schemeClr val="tx1"/>
                          </a:solidFill>
                          <a:latin typeface="+mn-lt"/>
                          <a:ea typeface="+mn-ea"/>
                          <a:cs typeface="+mn-cs"/>
                        </a:rPr>
                        <a:t>Total</a:t>
                      </a:r>
                    </a:p>
                  </a:txBody>
                  <a:tcPr>
                    <a:solidFill>
                      <a:schemeClr val="accent4">
                        <a:lumMod val="20000"/>
                        <a:lumOff val="80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ZA" sz="1800" b="1" kern="1200" dirty="0" smtClean="0">
                          <a:solidFill>
                            <a:schemeClr val="tx1"/>
                          </a:solidFill>
                          <a:latin typeface="+mn-lt"/>
                          <a:ea typeface="+mn-ea"/>
                          <a:cs typeface="+mn-cs"/>
                        </a:rPr>
                        <a:t>2,590,244</a:t>
                      </a:r>
                      <a:endParaRPr lang="en-ZA" sz="1800" b="1" kern="1200" dirty="0">
                        <a:solidFill>
                          <a:schemeClr val="tx1"/>
                        </a:solidFill>
                        <a:latin typeface="+mn-lt"/>
                        <a:ea typeface="+mn-ea"/>
                        <a:cs typeface="+mn-cs"/>
                      </a:endParaRPr>
                    </a:p>
                  </a:txBody>
                  <a:tcPr>
                    <a:solidFill>
                      <a:schemeClr val="accent4">
                        <a:lumMod val="20000"/>
                        <a:lumOff val="80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ZA" sz="1800" b="1" kern="1200" dirty="0" smtClean="0">
                          <a:solidFill>
                            <a:schemeClr val="tx1"/>
                          </a:solidFill>
                          <a:latin typeface="+mn-lt"/>
                          <a:ea typeface="+mn-ea"/>
                          <a:cs typeface="+mn-cs"/>
                        </a:rPr>
                        <a:t>2,331,098</a:t>
                      </a:r>
                      <a:endParaRPr lang="en-ZA" sz="1800" b="1" kern="1200" dirty="0">
                        <a:solidFill>
                          <a:schemeClr val="tx1"/>
                        </a:solidFill>
                        <a:latin typeface="+mn-lt"/>
                        <a:ea typeface="+mn-ea"/>
                        <a:cs typeface="+mn-cs"/>
                      </a:endParaRPr>
                    </a:p>
                  </a:txBody>
                  <a:tcPr>
                    <a:solidFill>
                      <a:schemeClr val="accent4">
                        <a:lumMod val="20000"/>
                        <a:lumOff val="80000"/>
                      </a:schemeClr>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259,146</a:t>
                      </a:r>
                      <a:endParaRPr lang="en-US" sz="1800" b="1" kern="1200" dirty="0">
                        <a:solidFill>
                          <a:schemeClr val="tx1"/>
                        </a:solidFill>
                        <a:latin typeface="+mn-lt"/>
                        <a:ea typeface="+mn-ea"/>
                        <a:cs typeface="+mn-cs"/>
                      </a:endParaRPr>
                    </a:p>
                  </a:txBody>
                  <a:tcPr>
                    <a:solidFill>
                      <a:schemeClr val="accent4">
                        <a:lumMod val="20000"/>
                        <a:lumOff val="80000"/>
                      </a:schemeClr>
                    </a:solidFill>
                  </a:tcPr>
                </a:tc>
                <a:tc>
                  <a:txBody>
                    <a:bodyPr/>
                    <a:lstStyle/>
                    <a:p>
                      <a:pPr marL="0" algn="r" defTabSz="457200" rtl="0" eaLnBrk="1" fontAlgn="b" latinLnBrk="0" hangingPunct="1"/>
                      <a:r>
                        <a:rPr lang="en-US" sz="1800" b="1" kern="1200" dirty="0" smtClean="0">
                          <a:solidFill>
                            <a:schemeClr val="tx1"/>
                          </a:solidFill>
                          <a:latin typeface="+mn-lt"/>
                          <a:ea typeface="+mn-ea"/>
                          <a:cs typeface="+mn-cs"/>
                        </a:rPr>
                        <a:t>10%</a:t>
                      </a:r>
                      <a:endParaRPr lang="en-US" sz="1800" b="1" kern="1200" dirty="0">
                        <a:solidFill>
                          <a:schemeClr val="tx1"/>
                        </a:solidFill>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val="3175826863"/>
                  </a:ext>
                </a:extLst>
              </a:tr>
            </a:tbl>
          </a:graphicData>
        </a:graphic>
      </p:graphicFrame>
      <p:sp>
        <p:nvSpPr>
          <p:cNvPr id="4" name="Slide Number Placeholder 3"/>
          <p:cNvSpPr>
            <a:spLocks noGrp="1"/>
          </p:cNvSpPr>
          <p:nvPr>
            <p:ph type="sldNum" sz="quarter" idx="12"/>
          </p:nvPr>
        </p:nvSpPr>
        <p:spPr>
          <a:xfrm>
            <a:off x="9527822" y="6502744"/>
            <a:ext cx="3781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29583-44FC-AA46-9A7F-8FCB60537618}"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4192859" y="678744"/>
            <a:ext cx="23530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Expenditure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979824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130545850"/>
              </p:ext>
            </p:extLst>
          </p:nvPr>
        </p:nvGraphicFramePr>
        <p:xfrm>
          <a:off x="2" y="1045219"/>
          <a:ext cx="9905998" cy="5744679"/>
        </p:xfrm>
        <a:graphic>
          <a:graphicData uri="http://schemas.openxmlformats.org/drawingml/2006/table">
            <a:tbl>
              <a:tblPr firstRow="1" bandRow="1">
                <a:tableStyleId>{F5AB1C69-6EDB-4FF4-983F-18BD219EF322}</a:tableStyleId>
              </a:tblPr>
              <a:tblGrid>
                <a:gridCol w="1327424">
                  <a:extLst>
                    <a:ext uri="{9D8B030D-6E8A-4147-A177-3AD203B41FA5}">
                      <a16:colId xmlns:a16="http://schemas.microsoft.com/office/drawing/2014/main" val="132455685"/>
                    </a:ext>
                  </a:extLst>
                </a:gridCol>
                <a:gridCol w="848586">
                  <a:extLst>
                    <a:ext uri="{9D8B030D-6E8A-4147-A177-3AD203B41FA5}">
                      <a16:colId xmlns:a16="http://schemas.microsoft.com/office/drawing/2014/main" val="1285086899"/>
                    </a:ext>
                  </a:extLst>
                </a:gridCol>
                <a:gridCol w="4224788">
                  <a:extLst>
                    <a:ext uri="{9D8B030D-6E8A-4147-A177-3AD203B41FA5}">
                      <a16:colId xmlns:a16="http://schemas.microsoft.com/office/drawing/2014/main" val="1505776642"/>
                    </a:ext>
                  </a:extLst>
                </a:gridCol>
                <a:gridCol w="3505200">
                  <a:extLst>
                    <a:ext uri="{9D8B030D-6E8A-4147-A177-3AD203B41FA5}">
                      <a16:colId xmlns:a16="http://schemas.microsoft.com/office/drawing/2014/main" val="3188994005"/>
                    </a:ext>
                  </a:extLst>
                </a:gridCol>
              </a:tblGrid>
              <a:tr h="477743">
                <a:tc>
                  <a:txBody>
                    <a:bodyPr/>
                    <a:lstStyle/>
                    <a:p>
                      <a:r>
                        <a:rPr lang="en-ZA" sz="1350" dirty="0">
                          <a:solidFill>
                            <a:schemeClr val="tx1"/>
                          </a:solidFill>
                          <a:latin typeface="+mn-lt"/>
                          <a:cs typeface="Arial" panose="020B0604020202020204" pitchFamily="34" charset="0"/>
                        </a:rPr>
                        <a:t>Line Item</a:t>
                      </a:r>
                      <a:endParaRPr lang="en-ZA" sz="1350" b="1" dirty="0">
                        <a:solidFill>
                          <a:schemeClr val="tx1"/>
                        </a:solidFill>
                        <a:latin typeface="+mn-lt"/>
                        <a:cs typeface="Arial" panose="020B0604020202020204" pitchFamily="34" charset="0"/>
                      </a:endParaRPr>
                    </a:p>
                  </a:txBody>
                  <a:tcPr>
                    <a:solidFill>
                      <a:schemeClr val="accent4">
                        <a:lumMod val="20000"/>
                        <a:lumOff val="80000"/>
                      </a:schemeClr>
                    </a:solidFill>
                  </a:tcPr>
                </a:tc>
                <a:tc>
                  <a:txBody>
                    <a:bodyPr/>
                    <a:lstStyle/>
                    <a:p>
                      <a:r>
                        <a:rPr lang="en-ZA" sz="1350" dirty="0" smtClean="0">
                          <a:solidFill>
                            <a:schemeClr val="tx1"/>
                          </a:solidFill>
                          <a:latin typeface="+mn-lt"/>
                          <a:cs typeface="Arial" panose="020B0604020202020204" pitchFamily="34" charset="0"/>
                        </a:rPr>
                        <a:t>Variance</a:t>
                      </a:r>
                      <a:endParaRPr lang="en-ZA" sz="1350" b="1" dirty="0">
                        <a:solidFill>
                          <a:schemeClr val="tx1"/>
                        </a:solidFill>
                        <a:latin typeface="+mn-lt"/>
                        <a:cs typeface="Arial" panose="020B0604020202020204" pitchFamily="34" charset="0"/>
                      </a:endParaRPr>
                    </a:p>
                  </a:txBody>
                  <a:tcPr>
                    <a:solidFill>
                      <a:schemeClr val="accent4">
                        <a:lumMod val="20000"/>
                        <a:lumOff val="80000"/>
                      </a:schemeClr>
                    </a:solidFill>
                  </a:tcPr>
                </a:tc>
                <a:tc>
                  <a:txBody>
                    <a:bodyPr/>
                    <a:lstStyle/>
                    <a:p>
                      <a:r>
                        <a:rPr lang="en-ZA" sz="1350" dirty="0">
                          <a:solidFill>
                            <a:schemeClr val="tx1"/>
                          </a:solidFill>
                          <a:latin typeface="+mn-lt"/>
                          <a:cs typeface="Arial" panose="020B0604020202020204" pitchFamily="34" charset="0"/>
                        </a:rPr>
                        <a:t>Reasons for variance</a:t>
                      </a:r>
                      <a:endParaRPr lang="en-ZA" sz="1350" b="1" dirty="0">
                        <a:solidFill>
                          <a:schemeClr val="tx1"/>
                        </a:solidFill>
                        <a:latin typeface="+mn-lt"/>
                        <a:cs typeface="Arial" panose="020B0604020202020204" pitchFamily="34" charset="0"/>
                      </a:endParaRPr>
                    </a:p>
                  </a:txBody>
                  <a:tcPr>
                    <a:solidFill>
                      <a:schemeClr val="accent4">
                        <a:lumMod val="20000"/>
                        <a:lumOff val="80000"/>
                      </a:schemeClr>
                    </a:solidFill>
                  </a:tcPr>
                </a:tc>
                <a:tc>
                  <a:txBody>
                    <a:bodyPr/>
                    <a:lstStyle/>
                    <a:p>
                      <a:r>
                        <a:rPr lang="en-ZA" sz="1350" dirty="0">
                          <a:solidFill>
                            <a:schemeClr val="tx1"/>
                          </a:solidFill>
                          <a:latin typeface="+mn-lt"/>
                          <a:cs typeface="Arial" panose="020B0604020202020204" pitchFamily="34" charset="0"/>
                        </a:rPr>
                        <a:t>Remedial Actions</a:t>
                      </a:r>
                      <a:endParaRPr lang="en-ZA" sz="1350" b="1" dirty="0">
                        <a:solidFill>
                          <a:schemeClr val="tx1"/>
                        </a:solidFill>
                        <a:latin typeface="+mn-lt"/>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29438691"/>
                  </a:ext>
                </a:extLst>
              </a:tr>
              <a:tr h="1721617">
                <a:tc>
                  <a:txBody>
                    <a:bodyPr/>
                    <a:lstStyle/>
                    <a:p>
                      <a:pPr marL="0" algn="l" defTabSz="457200" rtl="0" eaLnBrk="1" fontAlgn="b" latinLnBrk="0" hangingPunct="1"/>
                      <a:r>
                        <a:rPr lang="en-ZA" sz="1350" kern="1200" dirty="0" smtClean="0">
                          <a:solidFill>
                            <a:schemeClr val="tx1"/>
                          </a:solidFill>
                          <a:latin typeface="+mn-lt"/>
                          <a:ea typeface="+mn-ea"/>
                          <a:cs typeface="+mn-cs"/>
                        </a:rPr>
                        <a:t>Compensation </a:t>
                      </a:r>
                      <a:r>
                        <a:rPr lang="en-ZA" sz="1350" kern="1200" dirty="0">
                          <a:solidFill>
                            <a:schemeClr val="tx1"/>
                          </a:solidFill>
                          <a:latin typeface="+mn-lt"/>
                          <a:ea typeface="+mn-ea"/>
                          <a:cs typeface="+mn-cs"/>
                        </a:rPr>
                        <a:t>of employees</a:t>
                      </a:r>
                    </a:p>
                  </a:txBody>
                  <a:tcPr>
                    <a:solidFill>
                      <a:schemeClr val="accent4">
                        <a:lumMod val="20000"/>
                        <a:lumOff val="80000"/>
                      </a:schemeClr>
                    </a:solidFill>
                  </a:tcPr>
                </a:tc>
                <a:tc>
                  <a:txBody>
                    <a:bodyPr/>
                    <a:lstStyle/>
                    <a:p>
                      <a:pPr marL="0" algn="ctr" defTabSz="457200" rtl="0" eaLnBrk="1" fontAlgn="b" latinLnBrk="0" hangingPunct="1"/>
                      <a:r>
                        <a:rPr lang="en-ZA" sz="1350" kern="1200" dirty="0" smtClean="0">
                          <a:solidFill>
                            <a:schemeClr val="tx1"/>
                          </a:solidFill>
                          <a:latin typeface="+mn-lt"/>
                          <a:ea typeface="+mn-ea"/>
                          <a:cs typeface="+mn-cs"/>
                        </a:rPr>
                        <a:t>8%</a:t>
                      </a:r>
                      <a:endParaRPr lang="en-ZA" sz="1350" kern="1200" dirty="0">
                        <a:solidFill>
                          <a:schemeClr val="tx1"/>
                        </a:solidFill>
                        <a:latin typeface="+mn-lt"/>
                        <a:ea typeface="+mn-ea"/>
                        <a:cs typeface="+mn-cs"/>
                      </a:endParaRPr>
                    </a:p>
                  </a:txBody>
                  <a:tcPr marL="9525" marR="9525" marT="9525" marB="0">
                    <a:solidFill>
                      <a:schemeClr val="accent4">
                        <a:lumMod val="20000"/>
                        <a:lumOff val="80000"/>
                      </a:schemeClr>
                    </a:solidFill>
                  </a:tcPr>
                </a:tc>
                <a:tc>
                  <a:txBody>
                    <a:bodyPr/>
                    <a:lstStyle/>
                    <a:p>
                      <a:pPr marL="0" algn="l" defTabSz="457200" rtl="0" eaLnBrk="1" fontAlgn="b" latinLnBrk="0" hangingPunct="1"/>
                      <a:r>
                        <a:rPr lang="en-US" sz="1350" kern="1200" dirty="0" smtClean="0">
                          <a:solidFill>
                            <a:schemeClr val="tx1"/>
                          </a:solidFill>
                          <a:latin typeface="+mn-lt"/>
                          <a:ea typeface="+mn-ea"/>
                          <a:cs typeface="+mn-cs"/>
                        </a:rPr>
                        <a:t>The underspending on compensation of employees is due to terminations during the year and delays in filling critical vacant</a:t>
                      </a:r>
                      <a:r>
                        <a:rPr lang="en-US" sz="1350" kern="1200" baseline="0" dirty="0" smtClean="0">
                          <a:solidFill>
                            <a:schemeClr val="tx1"/>
                          </a:solidFill>
                          <a:latin typeface="+mn-lt"/>
                          <a:ea typeface="+mn-ea"/>
                          <a:cs typeface="+mn-cs"/>
                        </a:rPr>
                        <a:t> </a:t>
                      </a:r>
                      <a:r>
                        <a:rPr lang="en-US" sz="1350" kern="1200" dirty="0" smtClean="0">
                          <a:solidFill>
                            <a:schemeClr val="tx1"/>
                          </a:solidFill>
                          <a:latin typeface="+mn-lt"/>
                          <a:ea typeface="+mn-ea"/>
                          <a:cs typeface="+mn-cs"/>
                        </a:rPr>
                        <a:t>positions as result of suspension of recruitment process as a result of the national</a:t>
                      </a:r>
                      <a:r>
                        <a:rPr lang="en-US" sz="1350" kern="1200" baseline="0" dirty="0" smtClean="0">
                          <a:solidFill>
                            <a:schemeClr val="tx1"/>
                          </a:solidFill>
                          <a:latin typeface="+mn-lt"/>
                          <a:ea typeface="+mn-ea"/>
                          <a:cs typeface="+mn-cs"/>
                        </a:rPr>
                        <a:t> </a:t>
                      </a:r>
                      <a:r>
                        <a:rPr lang="en-US" sz="1350" kern="1200" dirty="0" smtClean="0">
                          <a:solidFill>
                            <a:schemeClr val="tx1"/>
                          </a:solidFill>
                          <a:latin typeface="+mn-lt"/>
                          <a:ea typeface="+mn-ea"/>
                          <a:cs typeface="+mn-cs"/>
                        </a:rPr>
                        <a:t>lockdown. </a:t>
                      </a:r>
                      <a:endParaRPr lang="en-ZA" sz="1350" kern="1200" dirty="0">
                        <a:solidFill>
                          <a:schemeClr val="tx1"/>
                        </a:solidFill>
                        <a:latin typeface="+mn-lt"/>
                        <a:ea typeface="+mn-ea"/>
                        <a:cs typeface="+mn-cs"/>
                      </a:endParaRPr>
                    </a:p>
                  </a:txBody>
                  <a:tcPr>
                    <a:solidFill>
                      <a:schemeClr val="accent4">
                        <a:lumMod val="20000"/>
                        <a:lumOff val="80000"/>
                      </a:schemeClr>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350" kern="1200" dirty="0" smtClean="0">
                          <a:solidFill>
                            <a:schemeClr val="tx1"/>
                          </a:solidFill>
                          <a:latin typeface="+mn-lt"/>
                          <a:ea typeface="+mn-ea"/>
                          <a:cs typeface="+mn-cs"/>
                        </a:rPr>
                        <a:t>The amount will</a:t>
                      </a:r>
                      <a:r>
                        <a:rPr lang="en-ZA" sz="1350" kern="1200" baseline="0" dirty="0" smtClean="0">
                          <a:solidFill>
                            <a:schemeClr val="tx1"/>
                          </a:solidFill>
                          <a:latin typeface="+mn-lt"/>
                          <a:ea typeface="+mn-ea"/>
                          <a:cs typeface="+mn-cs"/>
                        </a:rPr>
                        <a:t> be</a:t>
                      </a:r>
                      <a:r>
                        <a:rPr lang="en-ZA" sz="1350" kern="1200" dirty="0" smtClean="0">
                          <a:solidFill>
                            <a:schemeClr val="tx1"/>
                          </a:solidFill>
                          <a:latin typeface="+mn-lt"/>
                          <a:ea typeface="+mn-ea"/>
                          <a:cs typeface="+mn-cs"/>
                        </a:rPr>
                        <a:t> made available for spending in the next financial year</a:t>
                      </a:r>
                      <a:r>
                        <a:rPr lang="en-ZA" sz="1350" kern="1200" baseline="0" dirty="0" smtClean="0">
                          <a:solidFill>
                            <a:schemeClr val="tx1"/>
                          </a:solidFill>
                          <a:latin typeface="+mn-lt"/>
                          <a:ea typeface="+mn-ea"/>
                          <a:cs typeface="+mn-cs"/>
                        </a:rPr>
                        <a:t> and will relieve the impact of R257m budget cuts for the 2021/22 financial year. </a:t>
                      </a:r>
                      <a:r>
                        <a:rPr lang="en-ZA" sz="1350" kern="1200" dirty="0" smtClean="0">
                          <a:solidFill>
                            <a:schemeClr val="tx1"/>
                          </a:solidFill>
                          <a:latin typeface="+mn-lt"/>
                          <a:ea typeface="+mn-ea"/>
                          <a:cs typeface="+mn-cs"/>
                        </a:rPr>
                        <a:t>Parliament is not required to return to the National Treasury any money</a:t>
                      </a:r>
                      <a:r>
                        <a:rPr lang="en-ZA" sz="1350" kern="1200" baseline="0" dirty="0" smtClean="0">
                          <a:solidFill>
                            <a:schemeClr val="tx1"/>
                          </a:solidFill>
                          <a:latin typeface="+mn-lt"/>
                          <a:ea typeface="+mn-ea"/>
                          <a:cs typeface="+mn-cs"/>
                        </a:rPr>
                        <a:t> </a:t>
                      </a:r>
                      <a:r>
                        <a:rPr lang="en-ZA" sz="1350" kern="1200" dirty="0" smtClean="0">
                          <a:solidFill>
                            <a:schemeClr val="tx1"/>
                          </a:solidFill>
                          <a:latin typeface="+mn-lt"/>
                          <a:ea typeface="+mn-ea"/>
                          <a:cs typeface="+mn-cs"/>
                        </a:rPr>
                        <a:t>appropriated for a particular financial year but not spent in that year in line with section 23(1) of the FMPPLA.</a:t>
                      </a:r>
                      <a:endParaRPr lang="en-ZA" sz="1350" kern="1200" dirty="0">
                        <a:solidFill>
                          <a:schemeClr val="tx1"/>
                        </a:solidFill>
                        <a:latin typeface="+mn-lt"/>
                        <a:ea typeface="+mn-ea"/>
                        <a:cs typeface="+mn-cs"/>
                      </a:endParaRPr>
                    </a:p>
                  </a:txBody>
                  <a:tcPr marL="9525" marR="9525" marT="9525" marB="0">
                    <a:solidFill>
                      <a:schemeClr val="accent4">
                        <a:lumMod val="20000"/>
                        <a:lumOff val="80000"/>
                      </a:schemeClr>
                    </a:solidFill>
                  </a:tcPr>
                </a:tc>
                <a:extLst>
                  <a:ext uri="{0D108BD9-81ED-4DB2-BD59-A6C34878D82A}">
                    <a16:rowId xmlns:a16="http://schemas.microsoft.com/office/drawing/2014/main" val="4136312924"/>
                  </a:ext>
                </a:extLst>
              </a:tr>
              <a:tr h="1370923">
                <a:tc>
                  <a:txBody>
                    <a:bodyPr/>
                    <a:lstStyle/>
                    <a:p>
                      <a:pPr marL="0" algn="l" defTabSz="457200" rtl="0" eaLnBrk="1" fontAlgn="b" latinLnBrk="0" hangingPunct="1"/>
                      <a:r>
                        <a:rPr lang="en-ZA" sz="1350" u="none" strike="noStrike" kern="1200" baseline="0" dirty="0" smtClean="0">
                          <a:latin typeface="+mn-lt"/>
                          <a:cs typeface="Arial" panose="020B0604020202020204" pitchFamily="34" charset="0"/>
                        </a:rPr>
                        <a:t>Compensation </a:t>
                      </a:r>
                      <a:r>
                        <a:rPr lang="en-ZA" sz="1350" u="none" strike="noStrike" kern="1200" baseline="0" dirty="0">
                          <a:latin typeface="+mn-lt"/>
                          <a:cs typeface="Arial" panose="020B0604020202020204" pitchFamily="34" charset="0"/>
                        </a:rPr>
                        <a:t>of members</a:t>
                      </a:r>
                      <a:endParaRPr lang="en-ZA" sz="1350" b="0" i="0" u="none" strike="noStrike" kern="1200" baseline="0" dirty="0">
                        <a:solidFill>
                          <a:schemeClr val="bg1"/>
                        </a:solidFill>
                        <a:latin typeface="+mn-lt"/>
                        <a:ea typeface="+mn-ea"/>
                        <a:cs typeface="Arial" panose="020B0604020202020204" pitchFamily="34" charset="0"/>
                      </a:endParaRPr>
                    </a:p>
                  </a:txBody>
                  <a:tcPr>
                    <a:solidFill>
                      <a:schemeClr val="accent4">
                        <a:lumMod val="20000"/>
                        <a:lumOff val="80000"/>
                      </a:schemeClr>
                    </a:solidFill>
                  </a:tcPr>
                </a:tc>
                <a:tc>
                  <a:txBody>
                    <a:bodyPr/>
                    <a:lstStyle/>
                    <a:p>
                      <a:pPr marL="0" algn="ctr" defTabSz="457200" rtl="0" eaLnBrk="1" fontAlgn="b" latinLnBrk="0" hangingPunct="1"/>
                      <a:r>
                        <a:rPr lang="en-ZA" sz="1350" u="none" strike="noStrike" kern="1200" baseline="0" dirty="0" smtClean="0">
                          <a:latin typeface="+mn-lt"/>
                          <a:cs typeface="Arial" panose="020B0604020202020204" pitchFamily="34" charset="0"/>
                        </a:rPr>
                        <a:t>(7%)</a:t>
                      </a:r>
                      <a:endParaRPr lang="en-ZA" sz="1350" b="0" i="0" u="none" strike="noStrike" kern="1200" baseline="0" dirty="0">
                        <a:solidFill>
                          <a:schemeClr val="bg1"/>
                        </a:solidFill>
                        <a:latin typeface="+mn-lt"/>
                        <a:ea typeface="+mn-ea"/>
                        <a:cs typeface="Arial" panose="020B0604020202020204" pitchFamily="34" charset="0"/>
                      </a:endParaRPr>
                    </a:p>
                  </a:txBody>
                  <a:tcPr marL="9525" marR="9525" marT="9525" marB="0">
                    <a:solidFill>
                      <a:schemeClr val="accent4">
                        <a:lumMod val="20000"/>
                        <a:lumOff val="80000"/>
                      </a:schemeClr>
                    </a:solidFill>
                  </a:tcPr>
                </a:tc>
                <a:tc>
                  <a:txBody>
                    <a:bodyPr/>
                    <a:lstStyle/>
                    <a:p>
                      <a:pPr algn="l"/>
                      <a:r>
                        <a:rPr lang="en-ZA" sz="1350" u="none" strike="noStrike" kern="1200" baseline="0" dirty="0" smtClean="0">
                          <a:solidFill>
                            <a:schemeClr val="dk1"/>
                          </a:solidFill>
                          <a:latin typeface="+mn-lt"/>
                          <a:cs typeface="Arial" panose="020B0604020202020204" pitchFamily="34" charset="0"/>
                        </a:rPr>
                        <a:t>The overspending of 7% </a:t>
                      </a:r>
                      <a:r>
                        <a:rPr lang="en-US" sz="1350" u="none" strike="noStrike" kern="1200" baseline="0" dirty="0" smtClean="0">
                          <a:solidFill>
                            <a:schemeClr val="dk1"/>
                          </a:solidFill>
                          <a:latin typeface="+mn-lt"/>
                          <a:cs typeface="Arial" panose="020B0604020202020204" pitchFamily="34" charset="0"/>
                        </a:rPr>
                        <a:t>is due to the payment of loss of office and exit gratuities to retired/resigned/deceased Members over and above the payment of the salaries and benefits of Members of Parliament. Further National Treasury reduced the initial allocation for Direct Charges by R30 683m.</a:t>
                      </a:r>
                      <a:endParaRPr lang="en-ZA" sz="1350" i="0" dirty="0">
                        <a:solidFill>
                          <a:schemeClr val="bg1"/>
                        </a:solidFill>
                        <a:latin typeface="+mn-lt"/>
                        <a:cs typeface="Arial" panose="020B0604020202020204" pitchFamily="34" charset="0"/>
                      </a:endParaRPr>
                    </a:p>
                  </a:txBody>
                  <a:tcPr>
                    <a:solidFill>
                      <a:schemeClr val="accent4">
                        <a:lumMod val="20000"/>
                        <a:lumOff val="80000"/>
                      </a:schemeClr>
                    </a:solidFill>
                  </a:tcPr>
                </a:tc>
                <a:tc>
                  <a:txBody>
                    <a:bodyPr/>
                    <a:lstStyle/>
                    <a:p>
                      <a:pPr algn="l"/>
                      <a:r>
                        <a:rPr lang="en-ZA" sz="1350" u="none" strike="noStrike" kern="1200" baseline="0" dirty="0" smtClean="0">
                          <a:latin typeface="+mn-lt"/>
                          <a:cs typeface="Arial" panose="020B0604020202020204" pitchFamily="34" charset="0"/>
                        </a:rPr>
                        <a:t>The overspending was refunded by National Treasury in </a:t>
                      </a:r>
                      <a:r>
                        <a:rPr lang="en-ZA" sz="1350" u="none" strike="noStrike" kern="1200" baseline="0" dirty="0">
                          <a:latin typeface="+mn-lt"/>
                          <a:cs typeface="Arial" panose="020B0604020202020204" pitchFamily="34" charset="0"/>
                        </a:rPr>
                        <a:t>terms of section 23(4) of the FMPPLA</a:t>
                      </a:r>
                      <a:r>
                        <a:rPr lang="en-ZA" sz="1350" u="none" strike="noStrike" kern="1200" baseline="0" dirty="0" smtClean="0">
                          <a:latin typeface="+mn-lt"/>
                          <a:cs typeface="Arial" panose="020B0604020202020204" pitchFamily="34" charset="0"/>
                        </a:rPr>
                        <a:t>. </a:t>
                      </a:r>
                      <a:endParaRPr lang="en-ZA" sz="1350" b="0" i="0" u="none" strike="noStrike" kern="1200" baseline="0" dirty="0">
                        <a:solidFill>
                          <a:schemeClr val="bg1"/>
                        </a:solidFill>
                        <a:latin typeface="+mn-lt"/>
                        <a:ea typeface="+mn-ea"/>
                        <a:cs typeface="Arial" panose="020B0604020202020204" pitchFamily="34" charset="0"/>
                      </a:endParaRPr>
                    </a:p>
                  </a:txBody>
                  <a:tcPr marL="9525" marR="9525" marT="9525" marB="0">
                    <a:solidFill>
                      <a:schemeClr val="accent4">
                        <a:lumMod val="20000"/>
                        <a:lumOff val="80000"/>
                      </a:schemeClr>
                    </a:solidFill>
                  </a:tcPr>
                </a:tc>
                <a:extLst>
                  <a:ext uri="{0D108BD9-81ED-4DB2-BD59-A6C34878D82A}">
                    <a16:rowId xmlns:a16="http://schemas.microsoft.com/office/drawing/2014/main" val="2760525032"/>
                  </a:ext>
                </a:extLst>
              </a:tr>
              <a:tr h="217439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350" kern="1200" dirty="0">
                          <a:solidFill>
                            <a:schemeClr val="tx1"/>
                          </a:solidFill>
                          <a:latin typeface="+mn-lt"/>
                          <a:ea typeface="+mn-ea"/>
                          <a:cs typeface="+mn-cs"/>
                        </a:rPr>
                        <a:t>Goods and services</a:t>
                      </a:r>
                    </a:p>
                  </a:txBody>
                  <a:tcPr>
                    <a:solidFill>
                      <a:schemeClr val="accent4">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350" b="0" kern="1200" dirty="0" smtClean="0">
                          <a:solidFill>
                            <a:schemeClr val="tx1"/>
                          </a:solidFill>
                          <a:latin typeface="+mn-lt"/>
                          <a:ea typeface="+mn-ea"/>
                          <a:cs typeface="+mn-cs"/>
                        </a:rPr>
                        <a:t>48%</a:t>
                      </a:r>
                      <a:endParaRPr lang="en-ZA" sz="1350" b="0" kern="1200" dirty="0" smtClean="0">
                        <a:solidFill>
                          <a:schemeClr val="tx1"/>
                        </a:solidFill>
                        <a:latin typeface="+mn-lt"/>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endParaRPr lang="en-ZA" sz="1350" kern="1200" dirty="0" smtClean="0">
                        <a:solidFill>
                          <a:schemeClr val="tx1"/>
                        </a:solidFill>
                        <a:latin typeface="+mn-lt"/>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endParaRPr lang="en-ZA" sz="1350" kern="1200" dirty="0" smtClean="0">
                        <a:solidFill>
                          <a:schemeClr val="tx1"/>
                        </a:solidFill>
                        <a:latin typeface="+mn-lt"/>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endParaRPr lang="en-ZA" sz="1350" kern="1200" dirty="0" smtClean="0">
                        <a:solidFill>
                          <a:schemeClr val="tx1"/>
                        </a:solidFill>
                        <a:latin typeface="+mn-lt"/>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endParaRPr lang="en-ZA" sz="1350" kern="1200" dirty="0">
                        <a:solidFill>
                          <a:schemeClr val="tx1"/>
                        </a:solidFill>
                        <a:latin typeface="+mn-lt"/>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endParaRPr lang="en-ZA" sz="1350" kern="1200" dirty="0" smtClean="0">
                        <a:solidFill>
                          <a:schemeClr val="tx1"/>
                        </a:solidFill>
                        <a:latin typeface="+mn-lt"/>
                        <a:ea typeface="+mn-ea"/>
                        <a:cs typeface="+mn-cs"/>
                      </a:endParaRPr>
                    </a:p>
                  </a:txBody>
                  <a:tcPr marL="9525" marR="9525" marT="9525" marB="0">
                    <a:solidFill>
                      <a:schemeClr val="accent4">
                        <a:lumMod val="20000"/>
                        <a:lumOff val="80000"/>
                      </a:schemeClr>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350" kern="1200" dirty="0" smtClean="0">
                          <a:solidFill>
                            <a:schemeClr val="tx1"/>
                          </a:solidFill>
                          <a:latin typeface="+mn-lt"/>
                          <a:ea typeface="+mn-ea"/>
                          <a:cs typeface="+mn-cs"/>
                        </a:rPr>
                        <a:t>The underspending on goods and services is due to the national lockdown as travel restrictions as precautionary measures</a:t>
                      </a:r>
                      <a:r>
                        <a:rPr lang="en-US" sz="1350" kern="1200" baseline="0" dirty="0" smtClean="0">
                          <a:solidFill>
                            <a:schemeClr val="tx1"/>
                          </a:solidFill>
                          <a:latin typeface="+mn-lt"/>
                          <a:ea typeface="+mn-ea"/>
                          <a:cs typeface="+mn-cs"/>
                        </a:rPr>
                        <a:t> </a:t>
                      </a:r>
                      <a:r>
                        <a:rPr lang="en-US" sz="1350" kern="1200" dirty="0" smtClean="0">
                          <a:solidFill>
                            <a:schemeClr val="tx1"/>
                          </a:solidFill>
                          <a:latin typeface="+mn-lt"/>
                          <a:ea typeface="+mn-ea"/>
                          <a:cs typeface="+mn-cs"/>
                        </a:rPr>
                        <a:t>were introduced. There have been significant reduction in local travel and no international travelling. There is also significant reduction in items such as printing &amp; stationery, catering and operating lease rentals (non renewal of printing</a:t>
                      </a:r>
                      <a:r>
                        <a:rPr lang="en-US" sz="1350" kern="1200" baseline="0" dirty="0" smtClean="0">
                          <a:solidFill>
                            <a:schemeClr val="tx1"/>
                          </a:solidFill>
                          <a:latin typeface="+mn-lt"/>
                          <a:ea typeface="+mn-ea"/>
                          <a:cs typeface="+mn-cs"/>
                        </a:rPr>
                        <a:t> </a:t>
                      </a:r>
                      <a:r>
                        <a:rPr lang="en-US" sz="1350" kern="1200" dirty="0" smtClean="0">
                          <a:solidFill>
                            <a:schemeClr val="tx1"/>
                          </a:solidFill>
                          <a:latin typeface="+mn-lt"/>
                          <a:ea typeface="+mn-ea"/>
                          <a:cs typeface="+mn-cs"/>
                        </a:rPr>
                        <a:t>lease contracts) as the majority of employees and Members of Parliament are working remotely from home.</a:t>
                      </a:r>
                      <a:endParaRPr lang="en-ZA" sz="1350" kern="1200" dirty="0">
                        <a:solidFill>
                          <a:schemeClr val="tx1"/>
                        </a:solidFill>
                        <a:latin typeface="+mn-lt"/>
                        <a:ea typeface="+mn-ea"/>
                        <a:cs typeface="+mn-cs"/>
                      </a:endParaRPr>
                    </a:p>
                  </a:txBody>
                  <a:tcPr>
                    <a:solidFill>
                      <a:schemeClr val="accent4">
                        <a:lumMod val="20000"/>
                        <a:lumOff val="80000"/>
                      </a:schemeClr>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350" kern="1200" dirty="0" smtClean="0">
                          <a:solidFill>
                            <a:schemeClr val="tx1"/>
                          </a:solidFill>
                          <a:latin typeface="+mn-lt"/>
                          <a:ea typeface="+mn-ea"/>
                          <a:cs typeface="+mn-cs"/>
                        </a:rPr>
                        <a:t>The amount will be made available for spending in the next financial year.</a:t>
                      </a:r>
                      <a:endParaRPr lang="en-ZA" sz="1350" kern="1200" dirty="0" smtClean="0">
                        <a:solidFill>
                          <a:schemeClr val="tx1"/>
                        </a:solidFill>
                        <a:latin typeface="+mn-lt"/>
                        <a:ea typeface="+mn-ea"/>
                        <a:cs typeface="+mn-cs"/>
                      </a:endParaRPr>
                    </a:p>
                    <a:p>
                      <a:pPr marL="0" marR="0" indent="0" algn="l" defTabSz="457200" rtl="0" eaLnBrk="1" fontAlgn="b" latinLnBrk="0" hangingPunct="1">
                        <a:lnSpc>
                          <a:spcPct val="100000"/>
                        </a:lnSpc>
                        <a:spcBef>
                          <a:spcPts val="0"/>
                        </a:spcBef>
                        <a:spcAft>
                          <a:spcPts val="0"/>
                        </a:spcAft>
                        <a:buClrTx/>
                        <a:buSzTx/>
                        <a:buFontTx/>
                        <a:buNone/>
                        <a:tabLst/>
                        <a:defRPr/>
                      </a:pPr>
                      <a:endParaRPr lang="en-ZA" sz="1350" kern="1200" dirty="0" smtClean="0">
                        <a:solidFill>
                          <a:schemeClr val="tx1"/>
                        </a:solidFill>
                        <a:latin typeface="+mn-lt"/>
                        <a:ea typeface="+mn-ea"/>
                        <a:cs typeface="+mn-cs"/>
                      </a:endParaRPr>
                    </a:p>
                    <a:p>
                      <a:pPr marL="0" marR="0" indent="0" algn="l" defTabSz="457200" rtl="0" eaLnBrk="1" fontAlgn="b" latinLnBrk="0" hangingPunct="1">
                        <a:lnSpc>
                          <a:spcPct val="100000"/>
                        </a:lnSpc>
                        <a:spcBef>
                          <a:spcPts val="0"/>
                        </a:spcBef>
                        <a:spcAft>
                          <a:spcPts val="0"/>
                        </a:spcAft>
                        <a:buClrTx/>
                        <a:buSzTx/>
                        <a:buFontTx/>
                        <a:buNone/>
                        <a:tabLst/>
                        <a:defRPr/>
                      </a:pPr>
                      <a:endParaRPr lang="en-ZA" sz="1350" kern="1200" dirty="0" smtClean="0">
                        <a:solidFill>
                          <a:schemeClr val="tx1"/>
                        </a:solidFill>
                        <a:latin typeface="+mn-lt"/>
                        <a:ea typeface="+mn-ea"/>
                        <a:cs typeface="+mn-cs"/>
                      </a:endParaRPr>
                    </a:p>
                    <a:p>
                      <a:pPr marL="0" marR="0" indent="0" algn="l" defTabSz="457200" rtl="0" eaLnBrk="1" fontAlgn="b" latinLnBrk="0" hangingPunct="1">
                        <a:lnSpc>
                          <a:spcPct val="100000"/>
                        </a:lnSpc>
                        <a:spcBef>
                          <a:spcPts val="0"/>
                        </a:spcBef>
                        <a:spcAft>
                          <a:spcPts val="0"/>
                        </a:spcAft>
                        <a:buClrTx/>
                        <a:buSzTx/>
                        <a:buFontTx/>
                        <a:buNone/>
                        <a:tabLst/>
                        <a:defRPr/>
                      </a:pPr>
                      <a:endParaRPr lang="en-ZA" sz="1350" kern="1200" dirty="0" smtClean="0">
                        <a:solidFill>
                          <a:schemeClr val="tx1"/>
                        </a:solidFill>
                        <a:latin typeface="+mn-lt"/>
                        <a:ea typeface="+mn-ea"/>
                        <a:cs typeface="+mn-cs"/>
                      </a:endParaRPr>
                    </a:p>
                  </a:txBody>
                  <a:tcPr marL="9525" marR="9525" marT="9525" marB="0">
                    <a:solidFill>
                      <a:schemeClr val="accent4">
                        <a:lumMod val="20000"/>
                        <a:lumOff val="80000"/>
                      </a:schemeClr>
                    </a:solidFill>
                  </a:tcPr>
                </a:tc>
                <a:extLst>
                  <a:ext uri="{0D108BD9-81ED-4DB2-BD59-A6C34878D82A}">
                    <a16:rowId xmlns:a16="http://schemas.microsoft.com/office/drawing/2014/main" val="1930366959"/>
                  </a:ext>
                </a:extLst>
              </a:tr>
            </a:tbl>
          </a:graphicData>
        </a:graphic>
      </p:graphicFrame>
      <p:sp>
        <p:nvSpPr>
          <p:cNvPr id="2" name="Title 1"/>
          <p:cNvSpPr>
            <a:spLocks noGrp="1"/>
          </p:cNvSpPr>
          <p:nvPr>
            <p:ph type="title"/>
          </p:nvPr>
        </p:nvSpPr>
        <p:spPr>
          <a:xfrm>
            <a:off x="625929" y="139467"/>
            <a:ext cx="8915400" cy="555679"/>
          </a:xfrm>
        </p:spPr>
        <p:txBody>
          <a:bodyPr>
            <a:noAutofit/>
          </a:bodyPr>
          <a:lstStyle/>
          <a:p>
            <a:pPr algn="ctr"/>
            <a:r>
              <a:rPr lang="en-ZA" sz="2800" b="1" dirty="0">
                <a:latin typeface="+mn-lt"/>
              </a:rPr>
              <a:t>Narrative on Expenditure Percentage Variance</a:t>
            </a:r>
          </a:p>
        </p:txBody>
      </p:sp>
      <p:sp>
        <p:nvSpPr>
          <p:cNvPr id="4" name="Slide Number Placeholder 3"/>
          <p:cNvSpPr>
            <a:spLocks noGrp="1"/>
          </p:cNvSpPr>
          <p:nvPr>
            <p:ph type="sldNum" sz="quarter" idx="12"/>
          </p:nvPr>
        </p:nvSpPr>
        <p:spPr>
          <a:xfrm>
            <a:off x="9410700" y="6492875"/>
            <a:ext cx="4953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29583-44FC-AA46-9A7F-8FCB60537618}"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876907" y="592058"/>
            <a:ext cx="21521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Expenditure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03119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798698948"/>
              </p:ext>
            </p:extLst>
          </p:nvPr>
        </p:nvGraphicFramePr>
        <p:xfrm>
          <a:off x="124178" y="1208298"/>
          <a:ext cx="9606844" cy="5573366"/>
        </p:xfrm>
        <a:graphic>
          <a:graphicData uri="http://schemas.openxmlformats.org/drawingml/2006/table">
            <a:tbl>
              <a:tblPr firstRow="1" bandRow="1">
                <a:tableStyleId>{F5AB1C69-6EDB-4FF4-983F-18BD219EF322}</a:tableStyleId>
              </a:tblPr>
              <a:tblGrid>
                <a:gridCol w="1433689">
                  <a:extLst>
                    <a:ext uri="{9D8B030D-6E8A-4147-A177-3AD203B41FA5}">
                      <a16:colId xmlns:a16="http://schemas.microsoft.com/office/drawing/2014/main" val="132455685"/>
                    </a:ext>
                  </a:extLst>
                </a:gridCol>
                <a:gridCol w="1168708">
                  <a:extLst>
                    <a:ext uri="{9D8B030D-6E8A-4147-A177-3AD203B41FA5}">
                      <a16:colId xmlns:a16="http://schemas.microsoft.com/office/drawing/2014/main" val="1285086899"/>
                    </a:ext>
                  </a:extLst>
                </a:gridCol>
                <a:gridCol w="3274785">
                  <a:extLst>
                    <a:ext uri="{9D8B030D-6E8A-4147-A177-3AD203B41FA5}">
                      <a16:colId xmlns:a16="http://schemas.microsoft.com/office/drawing/2014/main" val="1505776642"/>
                    </a:ext>
                  </a:extLst>
                </a:gridCol>
                <a:gridCol w="3729662">
                  <a:extLst>
                    <a:ext uri="{9D8B030D-6E8A-4147-A177-3AD203B41FA5}">
                      <a16:colId xmlns:a16="http://schemas.microsoft.com/office/drawing/2014/main" val="3188994005"/>
                    </a:ext>
                  </a:extLst>
                </a:gridCol>
              </a:tblGrid>
              <a:tr h="892414">
                <a:tc>
                  <a:txBody>
                    <a:bodyPr/>
                    <a:lstStyle/>
                    <a:p>
                      <a:r>
                        <a:rPr lang="en-ZA" sz="1700" dirty="0">
                          <a:solidFill>
                            <a:schemeClr val="tx1"/>
                          </a:solidFill>
                          <a:latin typeface="+mn-lt"/>
                          <a:cs typeface="Arial" panose="020B0604020202020204" pitchFamily="34" charset="0"/>
                        </a:rPr>
                        <a:t>Line Item</a:t>
                      </a:r>
                      <a:endParaRPr lang="en-ZA" sz="1700" b="1" dirty="0">
                        <a:solidFill>
                          <a:schemeClr val="tx1"/>
                        </a:solidFill>
                        <a:latin typeface="+mn-lt"/>
                        <a:cs typeface="Arial" panose="020B0604020202020204" pitchFamily="34" charset="0"/>
                      </a:endParaRPr>
                    </a:p>
                  </a:txBody>
                  <a:tcPr>
                    <a:solidFill>
                      <a:schemeClr val="accent4">
                        <a:lumMod val="20000"/>
                        <a:lumOff val="80000"/>
                      </a:schemeClr>
                    </a:solidFill>
                  </a:tcPr>
                </a:tc>
                <a:tc>
                  <a:txBody>
                    <a:bodyPr/>
                    <a:lstStyle/>
                    <a:p>
                      <a:r>
                        <a:rPr lang="en-ZA" sz="1700" dirty="0">
                          <a:solidFill>
                            <a:schemeClr val="tx1"/>
                          </a:solidFill>
                          <a:latin typeface="+mn-lt"/>
                          <a:cs typeface="Arial" panose="020B0604020202020204" pitchFamily="34" charset="0"/>
                        </a:rPr>
                        <a:t>% Variance</a:t>
                      </a:r>
                      <a:endParaRPr lang="en-ZA" sz="1700" b="1" dirty="0">
                        <a:solidFill>
                          <a:schemeClr val="tx1"/>
                        </a:solidFill>
                        <a:latin typeface="+mn-lt"/>
                        <a:cs typeface="Arial" panose="020B0604020202020204" pitchFamily="34" charset="0"/>
                      </a:endParaRPr>
                    </a:p>
                  </a:txBody>
                  <a:tcPr>
                    <a:solidFill>
                      <a:schemeClr val="accent4">
                        <a:lumMod val="20000"/>
                        <a:lumOff val="80000"/>
                      </a:schemeClr>
                    </a:solidFill>
                  </a:tcPr>
                </a:tc>
                <a:tc>
                  <a:txBody>
                    <a:bodyPr/>
                    <a:lstStyle/>
                    <a:p>
                      <a:r>
                        <a:rPr lang="en-ZA" sz="1700" dirty="0">
                          <a:solidFill>
                            <a:schemeClr val="tx1"/>
                          </a:solidFill>
                          <a:latin typeface="+mn-lt"/>
                          <a:cs typeface="Arial" panose="020B0604020202020204" pitchFamily="34" charset="0"/>
                        </a:rPr>
                        <a:t>Reasons for variance</a:t>
                      </a:r>
                      <a:endParaRPr lang="en-ZA" sz="1700" b="1" dirty="0">
                        <a:solidFill>
                          <a:schemeClr val="tx1"/>
                        </a:solidFill>
                        <a:latin typeface="+mn-lt"/>
                        <a:cs typeface="Arial" panose="020B0604020202020204" pitchFamily="34" charset="0"/>
                      </a:endParaRPr>
                    </a:p>
                  </a:txBody>
                  <a:tcPr>
                    <a:solidFill>
                      <a:schemeClr val="accent4">
                        <a:lumMod val="20000"/>
                        <a:lumOff val="80000"/>
                      </a:schemeClr>
                    </a:solidFill>
                  </a:tcPr>
                </a:tc>
                <a:tc>
                  <a:txBody>
                    <a:bodyPr/>
                    <a:lstStyle/>
                    <a:p>
                      <a:r>
                        <a:rPr lang="en-ZA" sz="1700" dirty="0">
                          <a:solidFill>
                            <a:schemeClr val="tx1"/>
                          </a:solidFill>
                          <a:latin typeface="+mn-lt"/>
                          <a:cs typeface="Arial" panose="020B0604020202020204" pitchFamily="34" charset="0"/>
                        </a:rPr>
                        <a:t>Remedial Actions</a:t>
                      </a:r>
                      <a:endParaRPr lang="en-ZA" sz="1700" b="1" dirty="0">
                        <a:solidFill>
                          <a:schemeClr val="tx1"/>
                        </a:solidFill>
                        <a:latin typeface="+mn-lt"/>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29438691"/>
                  </a:ext>
                </a:extLst>
              </a:tr>
              <a:tr h="1565502">
                <a:tc>
                  <a:txBody>
                    <a:bodyPr/>
                    <a:lstStyle/>
                    <a:p>
                      <a:endParaRPr lang="en-ZA" sz="1700" dirty="0" smtClean="0"/>
                    </a:p>
                    <a:p>
                      <a:r>
                        <a:rPr lang="en-ZA" sz="1700" dirty="0" smtClean="0"/>
                        <a:t>Transfer</a:t>
                      </a:r>
                      <a:r>
                        <a:rPr lang="en-ZA" sz="1700" baseline="0" dirty="0" smtClean="0"/>
                        <a:t> to non-profit organisations </a:t>
                      </a:r>
                    </a:p>
                  </a:txBody>
                  <a:tcPr>
                    <a:solidFill>
                      <a:schemeClr val="accent4">
                        <a:lumMod val="20000"/>
                        <a:lumOff val="80000"/>
                      </a:schemeClr>
                    </a:solidFill>
                  </a:tcPr>
                </a:tc>
                <a:tc>
                  <a:txBody>
                    <a:bodyPr/>
                    <a:lstStyle/>
                    <a:p>
                      <a:pPr marL="0" algn="r" defTabSz="457200" rtl="0" eaLnBrk="1" fontAlgn="b" latinLnBrk="0" hangingPunct="1"/>
                      <a:r>
                        <a:rPr lang="en-ZA" sz="1700" kern="1200" dirty="0" smtClean="0">
                          <a:solidFill>
                            <a:schemeClr val="tx1"/>
                          </a:solidFill>
                          <a:latin typeface="+mn-lt"/>
                          <a:ea typeface="+mn-ea"/>
                          <a:cs typeface="+mn-cs"/>
                        </a:rPr>
                        <a:t>1%</a:t>
                      </a:r>
                      <a:endParaRPr lang="en-ZA" sz="1700" kern="1200" dirty="0">
                        <a:solidFill>
                          <a:schemeClr val="tx1"/>
                        </a:solidFill>
                        <a:latin typeface="+mn-lt"/>
                        <a:ea typeface="+mn-ea"/>
                        <a:cs typeface="+mn-cs"/>
                      </a:endParaRPr>
                    </a:p>
                  </a:txBody>
                  <a:tcPr marL="9525" marR="9525" marT="9525" marB="0">
                    <a:solidFill>
                      <a:schemeClr val="accent4">
                        <a:lumMod val="20000"/>
                        <a:lumOff val="80000"/>
                      </a:schemeClr>
                    </a:solidFill>
                  </a:tcPr>
                </a:tc>
                <a:tc>
                  <a:txBody>
                    <a:bodyPr/>
                    <a:lstStyle/>
                    <a:p>
                      <a:pPr marL="0" algn="l" defTabSz="457200" rtl="0" eaLnBrk="1" fontAlgn="b" latinLnBrk="0" hangingPunct="1"/>
                      <a:r>
                        <a:rPr lang="en-ZA" sz="1700" kern="1200" dirty="0" smtClean="0">
                          <a:solidFill>
                            <a:schemeClr val="tx1"/>
                          </a:solidFill>
                          <a:latin typeface="+mn-lt"/>
                          <a:ea typeface="+mn-ea"/>
                          <a:cs typeface="+mn-cs"/>
                        </a:rPr>
                        <a:t>The underspending of</a:t>
                      </a:r>
                      <a:r>
                        <a:rPr lang="en-ZA" sz="1700" kern="1200" baseline="0" dirty="0" smtClean="0">
                          <a:solidFill>
                            <a:schemeClr val="tx1"/>
                          </a:solidFill>
                          <a:latin typeface="+mn-lt"/>
                          <a:ea typeface="+mn-ea"/>
                          <a:cs typeface="+mn-cs"/>
                        </a:rPr>
                        <a:t>  1% is</a:t>
                      </a:r>
                      <a:r>
                        <a:rPr lang="en-ZA" sz="1700" kern="1200" dirty="0" smtClean="0">
                          <a:solidFill>
                            <a:schemeClr val="tx1"/>
                          </a:solidFill>
                          <a:latin typeface="+mn-lt"/>
                          <a:ea typeface="+mn-ea"/>
                          <a:cs typeface="+mn-cs"/>
                        </a:rPr>
                        <a:t> as result of monies that</a:t>
                      </a:r>
                      <a:r>
                        <a:rPr lang="en-ZA" sz="1700" kern="1200" baseline="0" dirty="0" smtClean="0">
                          <a:solidFill>
                            <a:schemeClr val="tx1"/>
                          </a:solidFill>
                          <a:latin typeface="+mn-lt"/>
                          <a:ea typeface="+mn-ea"/>
                          <a:cs typeface="+mn-cs"/>
                        </a:rPr>
                        <a:t> were withheld from Political Parties that spent some monies in contravention of the policy on transfer to political parties.</a:t>
                      </a:r>
                      <a:endParaRPr lang="en-ZA" sz="1700" kern="1200" dirty="0">
                        <a:solidFill>
                          <a:schemeClr val="tx1"/>
                        </a:solidFill>
                        <a:latin typeface="+mn-lt"/>
                        <a:ea typeface="+mn-ea"/>
                        <a:cs typeface="+mn-cs"/>
                      </a:endParaRPr>
                    </a:p>
                  </a:txBody>
                  <a:tcPr>
                    <a:solidFill>
                      <a:schemeClr val="accent4">
                        <a:lumMod val="20000"/>
                        <a:lumOff val="80000"/>
                      </a:schemeClr>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700" kern="1200" dirty="0" smtClean="0">
                          <a:solidFill>
                            <a:schemeClr val="tx1"/>
                          </a:solidFill>
                          <a:latin typeface="+mn-lt"/>
                          <a:ea typeface="+mn-ea"/>
                          <a:cs typeface="+mn-cs"/>
                        </a:rPr>
                        <a:t>Letters were written</a:t>
                      </a:r>
                      <a:r>
                        <a:rPr lang="en-US" sz="1700" kern="1200" baseline="0" dirty="0" smtClean="0">
                          <a:solidFill>
                            <a:schemeClr val="tx1"/>
                          </a:solidFill>
                          <a:latin typeface="+mn-lt"/>
                          <a:ea typeface="+mn-ea"/>
                          <a:cs typeface="+mn-cs"/>
                        </a:rPr>
                        <a:t> to parties to provide the reason for non compliance and the responses received were not acceptable, therefore the money will be made available in the next financial year. </a:t>
                      </a:r>
                      <a:endParaRPr lang="en-ZA" sz="1700" kern="1200" dirty="0">
                        <a:solidFill>
                          <a:schemeClr val="tx1"/>
                        </a:solidFill>
                        <a:latin typeface="+mn-lt"/>
                        <a:ea typeface="+mn-ea"/>
                        <a:cs typeface="+mn-cs"/>
                      </a:endParaRPr>
                    </a:p>
                  </a:txBody>
                  <a:tcPr marL="9525" marR="9525" marT="9525" marB="0">
                    <a:solidFill>
                      <a:schemeClr val="accent4">
                        <a:lumMod val="20000"/>
                        <a:lumOff val="80000"/>
                      </a:schemeClr>
                    </a:solidFill>
                  </a:tcPr>
                </a:tc>
                <a:extLst>
                  <a:ext uri="{0D108BD9-81ED-4DB2-BD59-A6C34878D82A}">
                    <a16:rowId xmlns:a16="http://schemas.microsoft.com/office/drawing/2014/main" val="4136312924"/>
                  </a:ext>
                </a:extLst>
              </a:tr>
              <a:tr h="1163660">
                <a:tc>
                  <a:txBody>
                    <a:bodyPr/>
                    <a:lstStyle/>
                    <a:p>
                      <a:r>
                        <a:rPr lang="en-ZA" sz="1700" dirty="0" smtClean="0"/>
                        <a:t>Acquisition</a:t>
                      </a:r>
                      <a:r>
                        <a:rPr lang="en-ZA" sz="1700" baseline="0" dirty="0" smtClean="0"/>
                        <a:t> of Property, plant and equipment </a:t>
                      </a:r>
                      <a:endParaRPr lang="en-ZA" sz="1700" dirty="0">
                        <a:solidFill>
                          <a:schemeClr val="tx1"/>
                        </a:solidFill>
                      </a:endParaRPr>
                    </a:p>
                  </a:txBody>
                  <a:tcPr>
                    <a:solidFill>
                      <a:schemeClr val="accent4">
                        <a:lumMod val="20000"/>
                        <a:lumOff val="80000"/>
                      </a:schemeClr>
                    </a:solidFill>
                  </a:tcPr>
                </a:tc>
                <a:tc>
                  <a:txBody>
                    <a:bodyPr/>
                    <a:lstStyle/>
                    <a:p>
                      <a:pPr marL="0" algn="r" defTabSz="457200" rtl="0" eaLnBrk="1" fontAlgn="b" latinLnBrk="0" hangingPunct="1"/>
                      <a:r>
                        <a:rPr lang="en-ZA" sz="1700" u="none" strike="noStrike" kern="1200" baseline="0" dirty="0" smtClean="0">
                          <a:latin typeface="+mn-lt"/>
                          <a:cs typeface="Arial" panose="020B0604020202020204" pitchFamily="34" charset="0"/>
                        </a:rPr>
                        <a:t>39%</a:t>
                      </a:r>
                      <a:endParaRPr lang="en-ZA" sz="1700" b="0" i="0" u="none" strike="noStrike" kern="1200" baseline="0" dirty="0">
                        <a:solidFill>
                          <a:schemeClr val="bg1"/>
                        </a:solidFill>
                        <a:latin typeface="+mn-lt"/>
                        <a:ea typeface="+mn-ea"/>
                        <a:cs typeface="Arial" panose="020B0604020202020204" pitchFamily="34" charset="0"/>
                      </a:endParaRPr>
                    </a:p>
                  </a:txBody>
                  <a:tcPr marL="9525" marR="9525" marT="9525" marB="0">
                    <a:solidFill>
                      <a:schemeClr val="accent4">
                        <a:lumMod val="20000"/>
                        <a:lumOff val="80000"/>
                      </a:schemeClr>
                    </a:solidFill>
                  </a:tcPr>
                </a:tc>
                <a:tc rowSpan="2">
                  <a:txBody>
                    <a:bodyPr/>
                    <a:lstStyle/>
                    <a:p>
                      <a:pPr marL="0" algn="l" defTabSz="457200" rtl="0" eaLnBrk="1" fontAlgn="b" latinLnBrk="0" hangingPunct="1"/>
                      <a:r>
                        <a:rPr lang="en-ZA" sz="1700" kern="1200" dirty="0" smtClean="0">
                          <a:solidFill>
                            <a:schemeClr val="tx1"/>
                          </a:solidFill>
                          <a:latin typeface="+mn-lt"/>
                          <a:ea typeface="+mn-ea"/>
                          <a:cs typeface="+mn-cs"/>
                        </a:rPr>
                        <a:t>The underspending on property, plant and equipment is due to delivered assets that were not paid as at year end. Also</a:t>
                      </a:r>
                    </a:p>
                    <a:p>
                      <a:pPr marL="0" algn="l" defTabSz="457200" rtl="0" eaLnBrk="1" fontAlgn="b" latinLnBrk="0" hangingPunct="1"/>
                      <a:r>
                        <a:rPr lang="en-ZA" sz="1700" kern="1200" dirty="0" smtClean="0">
                          <a:solidFill>
                            <a:schemeClr val="tx1"/>
                          </a:solidFill>
                          <a:latin typeface="+mn-lt"/>
                          <a:ea typeface="+mn-ea"/>
                          <a:cs typeface="+mn-cs"/>
                        </a:rPr>
                        <a:t>lockdown restrictions contributed in late delivery of computer assets close to year end and others were delivered after year</a:t>
                      </a:r>
                    </a:p>
                    <a:p>
                      <a:pPr marL="0" algn="l" defTabSz="457200" rtl="0" eaLnBrk="1" fontAlgn="b" latinLnBrk="0" hangingPunct="1"/>
                      <a:r>
                        <a:rPr lang="en-ZA" sz="1700" kern="1200" dirty="0" smtClean="0">
                          <a:solidFill>
                            <a:schemeClr val="tx1"/>
                          </a:solidFill>
                          <a:latin typeface="+mn-lt"/>
                          <a:ea typeface="+mn-ea"/>
                          <a:cs typeface="+mn-cs"/>
                        </a:rPr>
                        <a:t>end.</a:t>
                      </a:r>
                      <a:endParaRPr lang="en-ZA" sz="1700" kern="1200" dirty="0">
                        <a:solidFill>
                          <a:schemeClr val="tx1"/>
                        </a:solidFill>
                        <a:latin typeface="+mn-lt"/>
                        <a:ea typeface="+mn-ea"/>
                        <a:cs typeface="+mn-cs"/>
                      </a:endParaRPr>
                    </a:p>
                  </a:txBody>
                  <a:tcPr>
                    <a:solidFill>
                      <a:schemeClr val="accent4">
                        <a:lumMod val="20000"/>
                        <a:lumOff val="80000"/>
                      </a:schemeClr>
                    </a:solidFill>
                  </a:tcPr>
                </a:tc>
                <a:tc rowSpan="2">
                  <a:txBody>
                    <a:bodyPr/>
                    <a:lstStyle/>
                    <a:p>
                      <a:pPr algn="l"/>
                      <a:r>
                        <a:rPr lang="en-ZA" sz="1700" u="none" strike="noStrike" kern="1200" baseline="0" dirty="0" smtClean="0">
                          <a:latin typeface="+mn-lt"/>
                          <a:cs typeface="Arial" panose="020B0604020202020204" pitchFamily="34" charset="0"/>
                        </a:rPr>
                        <a:t>The amount owed  for these assets is accounted for as part of payables from exchange transactions and the underspending will be used to pay for it.</a:t>
                      </a:r>
                      <a:endParaRPr lang="en-ZA" sz="1700" b="0" i="0" u="none" strike="noStrike" kern="1200" baseline="0" dirty="0">
                        <a:solidFill>
                          <a:schemeClr val="bg1"/>
                        </a:solidFill>
                        <a:latin typeface="+mn-lt"/>
                        <a:ea typeface="+mn-ea"/>
                        <a:cs typeface="Arial" panose="020B0604020202020204" pitchFamily="34" charset="0"/>
                      </a:endParaRPr>
                    </a:p>
                    <a:p>
                      <a:pPr marL="0" marR="0" indent="0" algn="l" defTabSz="457200" rtl="0" eaLnBrk="1" fontAlgn="b"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mn-lt"/>
                        <a:ea typeface="+mn-ea"/>
                        <a:cs typeface="+mn-cs"/>
                      </a:endParaRPr>
                    </a:p>
                    <a:p>
                      <a:pPr marL="0" marR="0" indent="0" algn="l" defTabSz="457200" rtl="0" eaLnBrk="1" fontAlgn="b"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mn-lt"/>
                        <a:ea typeface="+mn-ea"/>
                        <a:cs typeface="+mn-cs"/>
                      </a:endParaRPr>
                    </a:p>
                    <a:p>
                      <a:pPr marL="0" marR="0" indent="0" algn="l" defTabSz="457200" rtl="0" eaLnBrk="1" fontAlgn="b"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mn-lt"/>
                        <a:ea typeface="+mn-ea"/>
                        <a:cs typeface="+mn-cs"/>
                      </a:endParaRPr>
                    </a:p>
                    <a:p>
                      <a:pPr marL="0" marR="0" indent="0" algn="l" defTabSz="457200" rtl="0" eaLnBrk="1" fontAlgn="b"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mn-lt"/>
                        <a:ea typeface="+mn-ea"/>
                        <a:cs typeface="+mn-cs"/>
                      </a:endParaRPr>
                    </a:p>
                    <a:p>
                      <a:pPr marL="0" marR="0" indent="0" algn="l" defTabSz="457200" rtl="0" eaLnBrk="1" fontAlgn="b"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mn-lt"/>
                        <a:ea typeface="+mn-ea"/>
                        <a:cs typeface="+mn-cs"/>
                      </a:endParaRPr>
                    </a:p>
                  </a:txBody>
                  <a:tcPr marL="9525" marR="9525" marT="9525" marB="0">
                    <a:solidFill>
                      <a:schemeClr val="accent4">
                        <a:lumMod val="20000"/>
                        <a:lumOff val="80000"/>
                      </a:schemeClr>
                    </a:solidFill>
                  </a:tcPr>
                </a:tc>
                <a:extLst>
                  <a:ext uri="{0D108BD9-81ED-4DB2-BD59-A6C34878D82A}">
                    <a16:rowId xmlns:a16="http://schemas.microsoft.com/office/drawing/2014/main" val="2760525032"/>
                  </a:ext>
                </a:extLst>
              </a:tr>
              <a:tr h="1871372">
                <a:tc>
                  <a:txBody>
                    <a:bodyPr/>
                    <a:lstStyle/>
                    <a:p>
                      <a:r>
                        <a:rPr lang="en-ZA" sz="1700" dirty="0" smtClean="0"/>
                        <a:t>Purchase of</a:t>
                      </a:r>
                      <a:r>
                        <a:rPr lang="en-ZA" sz="1700" baseline="0" dirty="0" smtClean="0"/>
                        <a:t> intangible and heritage assets</a:t>
                      </a:r>
                      <a:endParaRPr lang="en-ZA" sz="1700" dirty="0">
                        <a:solidFill>
                          <a:schemeClr val="tx1"/>
                        </a:solidFill>
                      </a:endParaRPr>
                    </a:p>
                  </a:txBody>
                  <a:tcPr>
                    <a:solidFill>
                      <a:schemeClr val="accent4">
                        <a:lumMod val="20000"/>
                        <a:lumOff val="80000"/>
                      </a:schemeClr>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ZA" sz="1700" kern="1200" dirty="0" smtClean="0">
                          <a:solidFill>
                            <a:schemeClr val="tx1"/>
                          </a:solidFill>
                          <a:latin typeface="+mn-lt"/>
                          <a:ea typeface="+mn-ea"/>
                          <a:cs typeface="+mn-cs"/>
                        </a:rPr>
                        <a:t>4%</a:t>
                      </a:r>
                    </a:p>
                    <a:p>
                      <a:pPr marL="0" marR="0" indent="0" algn="l" defTabSz="457200" rtl="0" eaLnBrk="1" fontAlgn="b"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mn-lt"/>
                        <a:ea typeface="+mn-ea"/>
                        <a:cs typeface="+mn-cs"/>
                      </a:endParaRPr>
                    </a:p>
                    <a:p>
                      <a:pPr marL="0" marR="0" indent="0" algn="r" defTabSz="457200" rtl="0" eaLnBrk="1" fontAlgn="b"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mn-lt"/>
                        <a:ea typeface="+mn-ea"/>
                        <a:cs typeface="+mn-cs"/>
                      </a:endParaRPr>
                    </a:p>
                    <a:p>
                      <a:pPr marL="0" marR="0" indent="0" algn="l" defTabSz="457200" rtl="0" eaLnBrk="1" fontAlgn="b"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mn-lt"/>
                        <a:ea typeface="+mn-ea"/>
                        <a:cs typeface="+mn-cs"/>
                      </a:endParaRPr>
                    </a:p>
                    <a:p>
                      <a:pPr marL="0" marR="0" indent="0" algn="l" defTabSz="457200" rtl="0" eaLnBrk="1" fontAlgn="b" latinLnBrk="0" hangingPunct="1">
                        <a:lnSpc>
                          <a:spcPct val="100000"/>
                        </a:lnSpc>
                        <a:spcBef>
                          <a:spcPts val="0"/>
                        </a:spcBef>
                        <a:spcAft>
                          <a:spcPts val="0"/>
                        </a:spcAft>
                        <a:buClrTx/>
                        <a:buSzTx/>
                        <a:buFontTx/>
                        <a:buNone/>
                        <a:tabLst/>
                        <a:defRPr/>
                      </a:pPr>
                      <a:endParaRPr lang="en-ZA" sz="1700" kern="1200" dirty="0">
                        <a:solidFill>
                          <a:schemeClr val="tx1"/>
                        </a:solidFill>
                        <a:latin typeface="+mn-lt"/>
                        <a:ea typeface="+mn-ea"/>
                        <a:cs typeface="+mn-cs"/>
                      </a:endParaRPr>
                    </a:p>
                    <a:p>
                      <a:pPr marL="0" marR="0" indent="0" algn="l" defTabSz="457200" rtl="0" eaLnBrk="1" fontAlgn="b"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mn-lt"/>
                        <a:ea typeface="+mn-ea"/>
                        <a:cs typeface="+mn-cs"/>
                      </a:endParaRPr>
                    </a:p>
                  </a:txBody>
                  <a:tcPr marL="9525" marR="9525" marT="9525" marB="0">
                    <a:solidFill>
                      <a:schemeClr val="accent4">
                        <a:lumMod val="20000"/>
                        <a:lumOff val="80000"/>
                      </a:schemeClr>
                    </a:solidFill>
                  </a:tcPr>
                </a:tc>
                <a:tc vMerge="1">
                  <a:txBody>
                    <a:bodyPr/>
                    <a:lstStyle/>
                    <a:p>
                      <a:pPr algn="l"/>
                      <a:endParaRPr lang="en-ZA" sz="1400" dirty="0">
                        <a:solidFill>
                          <a:schemeClr val="bg1"/>
                        </a:solidFill>
                        <a:latin typeface="+mn-lt"/>
                        <a:cs typeface="Arial" panose="020B0604020202020204" pitchFamily="34" charset="0"/>
                      </a:endParaRPr>
                    </a:p>
                  </a:txBody>
                  <a:tcPr>
                    <a:solidFill>
                      <a:srgbClr val="D2DEEF"/>
                    </a:solidFill>
                  </a:tcPr>
                </a:tc>
                <a:tc v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ZA" sz="1400" kern="1200" dirty="0" smtClean="0">
                        <a:solidFill>
                          <a:schemeClr val="tx1"/>
                        </a:solidFill>
                        <a:latin typeface="+mn-lt"/>
                        <a:ea typeface="+mn-ea"/>
                        <a:cs typeface="+mn-cs"/>
                      </a:endParaRPr>
                    </a:p>
                  </a:txBody>
                  <a:tcPr marL="9525" marR="9525" marT="9525" marB="0">
                    <a:solidFill>
                      <a:srgbClr val="D2DEEF"/>
                    </a:solidFill>
                  </a:tcPr>
                </a:tc>
                <a:extLst>
                  <a:ext uri="{0D108BD9-81ED-4DB2-BD59-A6C34878D82A}">
                    <a16:rowId xmlns:a16="http://schemas.microsoft.com/office/drawing/2014/main" val="1930366959"/>
                  </a:ext>
                </a:extLst>
              </a:tr>
            </a:tbl>
          </a:graphicData>
        </a:graphic>
      </p:graphicFrame>
      <p:sp>
        <p:nvSpPr>
          <p:cNvPr id="2" name="Title 1"/>
          <p:cNvSpPr>
            <a:spLocks noGrp="1"/>
          </p:cNvSpPr>
          <p:nvPr>
            <p:ph type="title"/>
          </p:nvPr>
        </p:nvSpPr>
        <p:spPr>
          <a:xfrm>
            <a:off x="495300" y="288611"/>
            <a:ext cx="8915400" cy="555679"/>
          </a:xfrm>
        </p:spPr>
        <p:txBody>
          <a:bodyPr>
            <a:noAutofit/>
          </a:bodyPr>
          <a:lstStyle/>
          <a:p>
            <a:r>
              <a:rPr lang="en-ZA" sz="2800" b="1" dirty="0">
                <a:latin typeface="+mn-lt"/>
              </a:rPr>
              <a:t>Narrative on Expenditure Percentage </a:t>
            </a:r>
            <a:r>
              <a:rPr lang="en-ZA" sz="2800" b="1" dirty="0" smtClean="0">
                <a:latin typeface="+mn-lt"/>
              </a:rPr>
              <a:t>Variance</a:t>
            </a:r>
            <a:endParaRPr lang="en-ZA" sz="2800" b="1" dirty="0">
              <a:latin typeface="+mn-lt"/>
            </a:endParaRPr>
          </a:p>
        </p:txBody>
      </p:sp>
      <p:sp>
        <p:nvSpPr>
          <p:cNvPr id="4" name="Slide Number Placeholder 3"/>
          <p:cNvSpPr>
            <a:spLocks noGrp="1"/>
          </p:cNvSpPr>
          <p:nvPr>
            <p:ph type="sldNum" sz="quarter" idx="12"/>
          </p:nvPr>
        </p:nvSpPr>
        <p:spPr>
          <a:xfrm>
            <a:off x="9410700" y="6492875"/>
            <a:ext cx="4953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29583-44FC-AA46-9A7F-8FCB60537618}"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876907" y="893973"/>
            <a:ext cx="21521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Expenditure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56762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514046302"/>
              </p:ext>
            </p:extLst>
          </p:nvPr>
        </p:nvGraphicFramePr>
        <p:xfrm>
          <a:off x="4803229" y="3968262"/>
          <a:ext cx="4997466" cy="27344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14463" y="670030"/>
            <a:ext cx="3831771" cy="568086"/>
          </a:xfrm>
        </p:spPr>
        <p:txBody>
          <a:bodyPr>
            <a:normAutofit/>
          </a:bodyPr>
          <a:lstStyle/>
          <a:p>
            <a:r>
              <a:rPr lang="en-ZA" sz="2000" b="1" dirty="0">
                <a:latin typeface="+mn-lt"/>
                <a:cs typeface="Arial" panose="020B0604020202020204" pitchFamily="34" charset="0"/>
              </a:rPr>
              <a:t>Overview of Financial Position</a:t>
            </a:r>
          </a:p>
        </p:txBody>
      </p:sp>
      <p:sp>
        <p:nvSpPr>
          <p:cNvPr id="3" name="Content Placeholder 2"/>
          <p:cNvSpPr>
            <a:spLocks noGrp="1"/>
          </p:cNvSpPr>
          <p:nvPr>
            <p:ph idx="1"/>
          </p:nvPr>
        </p:nvSpPr>
        <p:spPr>
          <a:xfrm>
            <a:off x="212387" y="1238116"/>
            <a:ext cx="4590842" cy="5553443"/>
          </a:xfrm>
        </p:spPr>
        <p:txBody>
          <a:bodyPr>
            <a:normAutofit fontScale="25000" lnSpcReduction="20000"/>
          </a:bodyPr>
          <a:lstStyle/>
          <a:p>
            <a:pPr algn="just">
              <a:lnSpc>
                <a:spcPct val="120000"/>
              </a:lnSpc>
              <a:buFont typeface="Wingdings" panose="05000000000000000000" pitchFamily="2" charset="2"/>
              <a:buChar char="q"/>
            </a:pPr>
            <a:r>
              <a:rPr lang="en-ZA" sz="4800" dirty="0">
                <a:cs typeface="Arial" panose="020B0604020202020204" pitchFamily="34" charset="0"/>
              </a:rPr>
              <a:t>Parliament is in net liability amounting to (</a:t>
            </a:r>
            <a:r>
              <a:rPr lang="en-ZA" sz="4800" dirty="0" smtClean="0">
                <a:cs typeface="Arial" panose="020B0604020202020204" pitchFamily="34" charset="0"/>
              </a:rPr>
              <a:t>R1,480,588b), </a:t>
            </a:r>
            <a:r>
              <a:rPr lang="en-ZA" sz="4800" dirty="0">
                <a:cs typeface="Arial" panose="020B0604020202020204" pitchFamily="34" charset="0"/>
              </a:rPr>
              <a:t>due to the post medical provision made, for the former members of Parliament and Provincial </a:t>
            </a:r>
            <a:r>
              <a:rPr lang="en-ZA" sz="4800" dirty="0" smtClean="0">
                <a:cs typeface="Arial" panose="020B0604020202020204" pitchFamily="34" charset="0"/>
              </a:rPr>
              <a:t>Legislatures. </a:t>
            </a:r>
            <a:endParaRPr lang="en-ZA" sz="4800" dirty="0">
              <a:cs typeface="Arial" panose="020B0604020202020204" pitchFamily="34" charset="0"/>
            </a:endParaRPr>
          </a:p>
          <a:p>
            <a:pPr algn="just">
              <a:lnSpc>
                <a:spcPct val="120000"/>
              </a:lnSpc>
              <a:buFont typeface="Wingdings" panose="05000000000000000000" pitchFamily="2" charset="2"/>
              <a:buChar char="q"/>
            </a:pPr>
            <a:r>
              <a:rPr lang="en-ZA" sz="4800" dirty="0" smtClean="0">
                <a:cs typeface="Arial" panose="020B0604020202020204" pitchFamily="34" charset="0"/>
              </a:rPr>
              <a:t>During </a:t>
            </a:r>
            <a:r>
              <a:rPr lang="en-ZA" sz="4800" dirty="0">
                <a:cs typeface="Arial" panose="020B0604020202020204" pitchFamily="34" charset="0"/>
              </a:rPr>
              <a:t>1999 Parliament approved that the medical aid contribution for former Members of Parliament and Provincial legislatures will be paid by Parliament. T</a:t>
            </a:r>
            <a:r>
              <a:rPr lang="en-ZA" sz="4800" dirty="0" smtClean="0">
                <a:cs typeface="Arial" panose="020B0604020202020204" pitchFamily="34" charset="0"/>
              </a:rPr>
              <a:t>here were 820 former members </a:t>
            </a:r>
            <a:r>
              <a:rPr lang="en-ZA" sz="4800" dirty="0">
                <a:cs typeface="Arial" panose="020B0604020202020204" pitchFamily="34" charset="0"/>
              </a:rPr>
              <a:t>who </a:t>
            </a:r>
            <a:r>
              <a:rPr lang="en-ZA" sz="4800" dirty="0" smtClean="0">
                <a:cs typeface="Arial" panose="020B0604020202020204" pitchFamily="34" charset="0"/>
              </a:rPr>
              <a:t>received </a:t>
            </a:r>
            <a:r>
              <a:rPr lang="en-ZA" sz="4800" dirty="0">
                <a:cs typeface="Arial" panose="020B0604020202020204" pitchFamily="34" charset="0"/>
              </a:rPr>
              <a:t>the </a:t>
            </a:r>
            <a:r>
              <a:rPr lang="en-ZA" sz="4800" dirty="0" smtClean="0">
                <a:cs typeface="Arial" panose="020B0604020202020204" pitchFamily="34" charset="0"/>
              </a:rPr>
              <a:t>subsidy</a:t>
            </a:r>
            <a:r>
              <a:rPr lang="en-ZA" sz="4800" dirty="0">
                <a:cs typeface="Arial" panose="020B0604020202020204" pitchFamily="34" charset="0"/>
              </a:rPr>
              <a:t> </a:t>
            </a:r>
            <a:r>
              <a:rPr lang="en-ZA" sz="4800" dirty="0" smtClean="0">
                <a:cs typeface="Arial" panose="020B0604020202020204" pitchFamily="34" charset="0"/>
              </a:rPr>
              <a:t>as at end of the financial year. The actual contribution made by Parliament was R84,372m during the year and is funded from the annual appropriation. </a:t>
            </a:r>
          </a:p>
          <a:p>
            <a:pPr algn="just">
              <a:lnSpc>
                <a:spcPct val="120000"/>
              </a:lnSpc>
              <a:buFont typeface="Wingdings" panose="05000000000000000000" pitchFamily="2" charset="2"/>
              <a:buChar char="q"/>
            </a:pPr>
            <a:r>
              <a:rPr lang="en-ZA" sz="4800" dirty="0" smtClean="0">
                <a:cs typeface="Arial" panose="020B0604020202020204" pitchFamily="34" charset="0"/>
              </a:rPr>
              <a:t>Parliament wrote to </a:t>
            </a:r>
            <a:r>
              <a:rPr lang="en-ZA" sz="4800" dirty="0">
                <a:cs typeface="Arial" panose="020B0604020202020204" pitchFamily="34" charset="0"/>
              </a:rPr>
              <a:t>National </a:t>
            </a:r>
            <a:r>
              <a:rPr lang="en-ZA" sz="4800" dirty="0" smtClean="0">
                <a:cs typeface="Arial" panose="020B0604020202020204" pitchFamily="34" charset="0"/>
              </a:rPr>
              <a:t>Treasury (NT) on numerous occasions  to </a:t>
            </a:r>
            <a:r>
              <a:rPr lang="en-ZA" sz="4800" dirty="0">
                <a:cs typeface="Arial" panose="020B0604020202020204" pitchFamily="34" charset="0"/>
              </a:rPr>
              <a:t>take over the management and payment of post-retirement medical </a:t>
            </a:r>
            <a:r>
              <a:rPr lang="en-ZA" sz="4800" dirty="0" smtClean="0">
                <a:cs typeface="Arial" panose="020B0604020202020204" pitchFamily="34" charset="0"/>
              </a:rPr>
              <a:t>aid (PRMA) </a:t>
            </a:r>
            <a:r>
              <a:rPr lang="en-ZA" sz="4800" dirty="0">
                <a:cs typeface="Arial" panose="020B0604020202020204" pitchFamily="34" charset="0"/>
              </a:rPr>
              <a:t>benefit for former Members of Parliament and Provincial Legislatures</a:t>
            </a:r>
            <a:r>
              <a:rPr lang="en-ZA" sz="4800" dirty="0" smtClean="0">
                <a:cs typeface="Arial" panose="020B0604020202020204" pitchFamily="34" charset="0"/>
              </a:rPr>
              <a:t>. </a:t>
            </a:r>
            <a:r>
              <a:rPr lang="en-ZA" sz="4800" dirty="0">
                <a:cs typeface="Arial" panose="020B0604020202020204" pitchFamily="34" charset="0"/>
              </a:rPr>
              <a:t>National Treasury responded and indicated that National Treasury has limited scope to take over the liability of retired Members as Parliament falls outside the scope of NT’s post retirement medical scheme </a:t>
            </a:r>
            <a:r>
              <a:rPr lang="en-ZA" sz="4800" dirty="0" smtClean="0">
                <a:cs typeface="Arial" panose="020B0604020202020204" pitchFamily="34" charset="0"/>
              </a:rPr>
              <a:t>. On the meeting of the 25</a:t>
            </a:r>
            <a:r>
              <a:rPr lang="en-ZA" sz="4800" baseline="30000" dirty="0" smtClean="0">
                <a:cs typeface="Arial" panose="020B0604020202020204" pitchFamily="34" charset="0"/>
              </a:rPr>
              <a:t>th</a:t>
            </a:r>
            <a:r>
              <a:rPr lang="en-ZA" sz="4800" dirty="0" smtClean="0">
                <a:cs typeface="Arial" panose="020B0604020202020204" pitchFamily="34" charset="0"/>
              </a:rPr>
              <a:t> August 2021 National Treasury Officials promised to engage their legal department on the matter and update the new Minister., with the hope of finding </a:t>
            </a:r>
            <a:r>
              <a:rPr lang="en-ZA" sz="4800" dirty="0">
                <a:cs typeface="Arial" panose="020B0604020202020204" pitchFamily="34" charset="0"/>
              </a:rPr>
              <a:t>a</a:t>
            </a:r>
            <a:r>
              <a:rPr lang="en-ZA" sz="4800" dirty="0" smtClean="0">
                <a:cs typeface="Arial" panose="020B0604020202020204" pitchFamily="34" charset="0"/>
              </a:rPr>
              <a:t> solution.</a:t>
            </a:r>
            <a:endParaRPr lang="en-ZA" sz="4800" dirty="0">
              <a:cs typeface="Arial" panose="020B0604020202020204" pitchFamily="34" charset="0"/>
            </a:endParaRPr>
          </a:p>
          <a:p>
            <a:pPr algn="just">
              <a:lnSpc>
                <a:spcPct val="120000"/>
              </a:lnSpc>
              <a:buFont typeface="Wingdings" panose="05000000000000000000" pitchFamily="2" charset="2"/>
              <a:buChar char="q"/>
            </a:pPr>
            <a:r>
              <a:rPr lang="en-ZA" sz="4800" dirty="0" smtClean="0">
                <a:cs typeface="Arial" panose="020B0604020202020204" pitchFamily="34" charset="0"/>
              </a:rPr>
              <a:t>Parliament’s </a:t>
            </a:r>
            <a:r>
              <a:rPr lang="en-ZA" sz="4800" dirty="0">
                <a:cs typeface="Arial" panose="020B0604020202020204" pitchFamily="34" charset="0"/>
              </a:rPr>
              <a:t>financial position without the post-retirement medical aid liability will be as per the second Pie chart, and will be in net liability of </a:t>
            </a:r>
            <a:r>
              <a:rPr lang="en-ZA" sz="4800" dirty="0" smtClean="0">
                <a:cs typeface="Arial" panose="020B0604020202020204" pitchFamily="34" charset="0"/>
              </a:rPr>
              <a:t>R145,247m</a:t>
            </a:r>
            <a:r>
              <a:rPr lang="en-ZA" sz="4800" dirty="0">
                <a:cs typeface="Arial" panose="020B0604020202020204" pitchFamily="34" charset="0"/>
              </a:rPr>
              <a:t>. Included </a:t>
            </a:r>
            <a:r>
              <a:rPr lang="en-ZA" sz="4800" dirty="0" smtClean="0">
                <a:cs typeface="Arial" panose="020B0604020202020204" pitchFamily="34" charset="0"/>
              </a:rPr>
              <a:t>under </a:t>
            </a:r>
            <a:r>
              <a:rPr lang="en-ZA" sz="4800" dirty="0">
                <a:cs typeface="Arial" panose="020B0604020202020204" pitchFamily="34" charset="0"/>
              </a:rPr>
              <a:t>liabilities are provisions </a:t>
            </a:r>
            <a:r>
              <a:rPr lang="en-ZA" sz="4800" dirty="0" smtClean="0">
                <a:cs typeface="Arial" panose="020B0604020202020204" pitchFamily="34" charset="0"/>
              </a:rPr>
              <a:t>of R102,257m</a:t>
            </a:r>
            <a:r>
              <a:rPr lang="en-ZA" sz="4800" dirty="0">
                <a:cs typeface="Arial" panose="020B0604020202020204" pitchFamily="34" charset="0"/>
              </a:rPr>
              <a:t>, and </a:t>
            </a:r>
            <a:r>
              <a:rPr lang="en-ZA" sz="4800" dirty="0" smtClean="0">
                <a:cs typeface="Arial" panose="020B0604020202020204" pitchFamily="34" charset="0"/>
              </a:rPr>
              <a:t>R160,293m </a:t>
            </a:r>
            <a:r>
              <a:rPr lang="en-ZA" sz="4800" dirty="0">
                <a:cs typeface="Arial" panose="020B0604020202020204" pitchFamily="34" charset="0"/>
              </a:rPr>
              <a:t>for Members’ loss of office and exit gratuities </a:t>
            </a:r>
            <a:r>
              <a:rPr lang="en-US" sz="4800" dirty="0">
                <a:cs typeface="Arial" panose="020B0604020202020204" pitchFamily="34" charset="0"/>
              </a:rPr>
              <a:t>respectively which are paid from direct charges.</a:t>
            </a:r>
            <a:r>
              <a:rPr lang="en-ZA" sz="4800" dirty="0">
                <a:cs typeface="Arial" panose="020B0604020202020204" pitchFamily="34" charset="0"/>
              </a:rPr>
              <a:t> Also includes </a:t>
            </a:r>
            <a:r>
              <a:rPr lang="en-ZA" sz="4800" dirty="0" smtClean="0">
                <a:cs typeface="Arial" panose="020B0604020202020204" pitchFamily="34" charset="0"/>
              </a:rPr>
              <a:t>R116,570m </a:t>
            </a:r>
            <a:r>
              <a:rPr lang="en-ZA" sz="4800" dirty="0">
                <a:cs typeface="Arial" panose="020B0604020202020204" pitchFamily="34" charset="0"/>
              </a:rPr>
              <a:t>for former Members and </a:t>
            </a:r>
            <a:r>
              <a:rPr lang="en-ZA" sz="4800" dirty="0" smtClean="0">
                <a:cs typeface="Arial" panose="020B0604020202020204" pitchFamily="34" charset="0"/>
              </a:rPr>
              <a:t>Minister’s </a:t>
            </a:r>
            <a:r>
              <a:rPr lang="en-ZA" sz="4800" dirty="0">
                <a:cs typeface="Arial" panose="020B0604020202020204" pitchFamily="34" charset="0"/>
              </a:rPr>
              <a:t>post travel benefits. An amount of </a:t>
            </a:r>
            <a:r>
              <a:rPr lang="en-ZA" sz="4800" dirty="0" smtClean="0">
                <a:cs typeface="Arial" panose="020B0604020202020204" pitchFamily="34" charset="0"/>
              </a:rPr>
              <a:t>R1,508m </a:t>
            </a:r>
            <a:r>
              <a:rPr lang="en-ZA" sz="4800" i="1" dirty="0" smtClean="0">
                <a:cs typeface="Arial" panose="020B0604020202020204" pitchFamily="34" charset="0"/>
              </a:rPr>
              <a:t>(12,530m in prior year</a:t>
            </a:r>
            <a:r>
              <a:rPr lang="en-ZA" sz="4800" dirty="0" smtClean="0">
                <a:cs typeface="Arial" panose="020B0604020202020204" pitchFamily="34" charset="0"/>
              </a:rPr>
              <a:t>) </a:t>
            </a:r>
            <a:r>
              <a:rPr lang="en-ZA" sz="4800" dirty="0">
                <a:cs typeface="Arial" panose="020B0604020202020204" pitchFamily="34" charset="0"/>
              </a:rPr>
              <a:t>was </a:t>
            </a:r>
            <a:r>
              <a:rPr lang="en-ZA" sz="4800" dirty="0" smtClean="0">
                <a:cs typeface="Arial" panose="020B0604020202020204" pitchFamily="34" charset="0"/>
              </a:rPr>
              <a:t>paid for this benefit </a:t>
            </a:r>
            <a:r>
              <a:rPr lang="en-ZA" sz="4800" dirty="0">
                <a:cs typeface="Arial" panose="020B0604020202020204" pitchFamily="34" charset="0"/>
              </a:rPr>
              <a:t>during the year and is funded from the annual appropriation.</a:t>
            </a:r>
          </a:p>
        </p:txBody>
      </p:sp>
      <p:sp>
        <p:nvSpPr>
          <p:cNvPr id="4" name="Slide Number Placeholder 3"/>
          <p:cNvSpPr>
            <a:spLocks noGrp="1"/>
          </p:cNvSpPr>
          <p:nvPr>
            <p:ph type="sldNum" sz="quarter" idx="12"/>
          </p:nvPr>
        </p:nvSpPr>
        <p:spPr>
          <a:xfrm>
            <a:off x="9394070" y="6489946"/>
            <a:ext cx="4066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29583-44FC-AA46-9A7F-8FCB60537618}"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414463" y="286191"/>
            <a:ext cx="56315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Statement of Financial Position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3824877" y="2243010"/>
            <a:ext cx="34398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Chart 11"/>
          <p:cNvGraphicFramePr/>
          <p:nvPr>
            <p:extLst>
              <p:ext uri="{D42A27DB-BD31-4B8C-83A1-F6EECF244321}">
                <p14:modId xmlns:p14="http://schemas.microsoft.com/office/powerpoint/2010/main" val="3713290155"/>
              </p:ext>
            </p:extLst>
          </p:nvPr>
        </p:nvGraphicFramePr>
        <p:xfrm>
          <a:off x="4803229" y="805850"/>
          <a:ext cx="4997466" cy="31009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4892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382831" y="6368348"/>
            <a:ext cx="36318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29583-44FC-AA46-9A7F-8FCB60537618}"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8"/>
          <p:cNvSpPr>
            <a:spLocks noGrp="1"/>
          </p:cNvSpPr>
          <p:nvPr>
            <p:ph type="title"/>
          </p:nvPr>
        </p:nvSpPr>
        <p:spPr>
          <a:xfrm>
            <a:off x="409000" y="266175"/>
            <a:ext cx="7995578" cy="518130"/>
          </a:xfrm>
        </p:spPr>
        <p:txBody>
          <a:bodyPr>
            <a:normAutofit/>
          </a:bodyPr>
          <a:lstStyle/>
          <a:p>
            <a:r>
              <a:rPr lang="en-ZA" sz="2800" b="1" dirty="0">
                <a:latin typeface="+mn-lt"/>
                <a:cs typeface="Arial" panose="020B0604020202020204" pitchFamily="34" charset="0"/>
              </a:rPr>
              <a:t>Statement of Financial Position…continuation  </a:t>
            </a:r>
          </a:p>
        </p:txBody>
      </p:sp>
      <p:sp>
        <p:nvSpPr>
          <p:cNvPr id="4" name="TextBox 3"/>
          <p:cNvSpPr txBox="1"/>
          <p:nvPr/>
        </p:nvSpPr>
        <p:spPr>
          <a:xfrm>
            <a:off x="6786420" y="563068"/>
            <a:ext cx="16360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2021</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R’000</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8692054" y="563068"/>
            <a:ext cx="1213945" cy="523220"/>
          </a:xfrm>
          <a:prstGeom prst="rect">
            <a:avLst/>
          </a:prstGeom>
          <a:noFill/>
        </p:spPr>
        <p:txBody>
          <a:bodyPr wrap="square" rtlCol="0">
            <a:spAutoFit/>
          </a:bodyPr>
          <a:lstStyle/>
          <a:p>
            <a:pPr lvl="0">
              <a:defRPr/>
            </a:pPr>
            <a:r>
              <a:rPr lang="en-ZA" sz="1400" b="1" dirty="0">
                <a:solidFill>
                  <a:prstClr val="black"/>
                </a:solidFill>
                <a:latin typeface="Arial" panose="020B0604020202020204" pitchFamily="34" charset="0"/>
                <a:cs typeface="Arial" panose="020B0604020202020204" pitchFamily="34" charset="0"/>
              </a:rPr>
              <a:t>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R’000</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57018" y="1187670"/>
            <a:ext cx="694320" cy="553380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40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4000" b="1" i="0" u="none" strike="noStrike" kern="1200" cap="none" spc="0" normalizeH="0" baseline="0" noProof="0" dirty="0">
                <a:ln>
                  <a:noFill/>
                </a:ln>
                <a:solidFill>
                  <a:prstClr val="black"/>
                </a:solidFill>
                <a:effectLst/>
                <a:uLnTx/>
                <a:uFillTx/>
                <a:ea typeface="+mn-ea"/>
                <a:cs typeface="Arial" panose="020B0604020202020204" pitchFamily="34" charset="0"/>
              </a:rPr>
              <a:t>Non-Current liabilities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5" name="Right Arrow 14"/>
          <p:cNvSpPr/>
          <p:nvPr/>
        </p:nvSpPr>
        <p:spPr>
          <a:xfrm>
            <a:off x="945931" y="1178380"/>
            <a:ext cx="702838" cy="471142"/>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8" name="Table 17"/>
          <p:cNvGraphicFramePr>
            <a:graphicFrameLocks noGrp="1"/>
          </p:cNvGraphicFramePr>
          <p:nvPr>
            <p:extLst/>
          </p:nvPr>
        </p:nvGraphicFramePr>
        <p:xfrm>
          <a:off x="1648769" y="1003418"/>
          <a:ext cx="7798486" cy="640080"/>
        </p:xfrm>
        <a:graphic>
          <a:graphicData uri="http://schemas.openxmlformats.org/drawingml/2006/table">
            <a:tbl>
              <a:tblPr firstRow="1" bandRow="1">
                <a:tableStyleId>{5C22544A-7EE6-4342-B048-85BDC9FD1C3A}</a:tableStyleId>
              </a:tblPr>
              <a:tblGrid>
                <a:gridCol w="4685063">
                  <a:extLst>
                    <a:ext uri="{9D8B030D-6E8A-4147-A177-3AD203B41FA5}">
                      <a16:colId xmlns:a16="http://schemas.microsoft.com/office/drawing/2014/main" val="1222027130"/>
                    </a:ext>
                  </a:extLst>
                </a:gridCol>
                <a:gridCol w="1638302">
                  <a:extLst>
                    <a:ext uri="{9D8B030D-6E8A-4147-A177-3AD203B41FA5}">
                      <a16:colId xmlns:a16="http://schemas.microsoft.com/office/drawing/2014/main" val="2270537808"/>
                    </a:ext>
                  </a:extLst>
                </a:gridCol>
                <a:gridCol w="1475121">
                  <a:extLst>
                    <a:ext uri="{9D8B030D-6E8A-4147-A177-3AD203B41FA5}">
                      <a16:colId xmlns:a16="http://schemas.microsoft.com/office/drawing/2014/main" val="3406340079"/>
                    </a:ext>
                  </a:extLst>
                </a:gridCol>
              </a:tblGrid>
              <a:tr h="398273">
                <a:tc>
                  <a:txBody>
                    <a:bodyPr/>
                    <a:lstStyle/>
                    <a:p>
                      <a:r>
                        <a:rPr lang="en-ZA" sz="1800" dirty="0" smtClean="0">
                          <a:solidFill>
                            <a:schemeClr val="tx1"/>
                          </a:solidFill>
                        </a:rPr>
                        <a:t>Non current - Employee </a:t>
                      </a:r>
                      <a:r>
                        <a:rPr lang="en-ZA" sz="1800" dirty="0">
                          <a:solidFill>
                            <a:schemeClr val="tx1"/>
                          </a:solidFill>
                        </a:rPr>
                        <a:t>benefit </a:t>
                      </a:r>
                      <a:r>
                        <a:rPr lang="en-ZA" sz="1800" dirty="0" smtClean="0">
                          <a:solidFill>
                            <a:schemeClr val="tx1"/>
                          </a:solidFill>
                        </a:rPr>
                        <a:t>obligation (exclude Finance Leases)</a:t>
                      </a:r>
                      <a:endParaRPr lang="en-US" sz="1800" dirty="0">
                        <a:solidFill>
                          <a:schemeClr val="tx1"/>
                        </a:solidFill>
                      </a:endParaRPr>
                    </a:p>
                  </a:txBody>
                  <a:tcPr>
                    <a:solidFill>
                      <a:schemeClr val="accent3"/>
                    </a:solidFill>
                  </a:tcPr>
                </a:tc>
                <a:tc>
                  <a:txBody>
                    <a:bodyPr/>
                    <a:lstStyle/>
                    <a:p>
                      <a:pPr algn="r"/>
                      <a:r>
                        <a:rPr lang="en-US" sz="1800" dirty="0" smtClean="0">
                          <a:solidFill>
                            <a:schemeClr val="tx1"/>
                          </a:solidFill>
                        </a:rPr>
                        <a:t>1,719,686</a:t>
                      </a:r>
                      <a:endParaRPr lang="en-US" sz="1800" dirty="0">
                        <a:solidFill>
                          <a:schemeClr val="tx1"/>
                        </a:solidFill>
                      </a:endParaRPr>
                    </a:p>
                  </a:txBody>
                  <a:tcPr>
                    <a:solidFill>
                      <a:schemeClr val="accent3"/>
                    </a:solidFill>
                  </a:tcPr>
                </a:tc>
                <a:tc>
                  <a:txBody>
                    <a:bodyPr/>
                    <a:lstStyle/>
                    <a:p>
                      <a:pPr algn="r"/>
                      <a:r>
                        <a:rPr lang="en-ZA" sz="1800" dirty="0" smtClean="0">
                          <a:solidFill>
                            <a:schemeClr val="tx1"/>
                          </a:solidFill>
                        </a:rPr>
                        <a:t>1,697,837                         </a:t>
                      </a:r>
                      <a:endParaRPr lang="en-US" sz="1800" dirty="0">
                        <a:solidFill>
                          <a:schemeClr val="tx1"/>
                        </a:solidFill>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20" name="Rectangle 19"/>
          <p:cNvSpPr/>
          <p:nvPr/>
        </p:nvSpPr>
        <p:spPr>
          <a:xfrm>
            <a:off x="1743362" y="1643498"/>
            <a:ext cx="7798486" cy="4893647"/>
          </a:xfrm>
          <a:prstGeom prst="rect">
            <a:avLst/>
          </a:prstGeom>
        </p:spPr>
        <p:txBody>
          <a:bodyPr wrap="square">
            <a:spAutoFit/>
          </a:bodyPr>
          <a:lstStyle/>
          <a:p>
            <a:pPr lvl="0" fontAlgn="t">
              <a:defRPr/>
            </a:pPr>
            <a:r>
              <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Post-retirement medical aid plan                                                                              </a:t>
            </a:r>
            <a:r>
              <a:rPr lang="en-ZA" sz="1200" b="1" dirty="0" smtClean="0">
                <a:solidFill>
                  <a:prstClr val="black"/>
                </a:solidFill>
                <a:latin typeface="Arial" panose="020B0604020202020204" pitchFamily="34" charset="0"/>
                <a:cs typeface="Arial" panose="020B0604020202020204" pitchFamily="34" charset="0"/>
              </a:rPr>
              <a:t>1,334,858            1,299,510 </a:t>
            </a:r>
            <a:endPar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employee benefits relates to the post-retirement medical aid plan for all Members and pensioners who belong to PARMED medical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aid </a:t>
            </a:r>
            <a:r>
              <a:rPr kumimoji="0" lang="en-ZA"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(Parliament and Provincial Legislature).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 of </a:t>
            </a:r>
            <a:r>
              <a:rPr lang="en-ZA" sz="1200" dirty="0">
                <a:solidFill>
                  <a:prstClr val="black"/>
                </a:solidFill>
                <a:latin typeface="Arial" panose="020B0604020202020204" pitchFamily="34" charset="0"/>
                <a:cs typeface="Arial" panose="020B0604020202020204" pitchFamily="34" charset="0"/>
              </a:rPr>
              <a:t>2</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due to increase in discount rates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and increased</a:t>
            </a:r>
            <a:r>
              <a:rPr kumimoji="0" lang="en-ZA"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in number of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Members compared to prior year.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lvl="0">
              <a:defRPr/>
            </a:pPr>
            <a:r>
              <a:rPr kumimoji="0" lang="en-ZA" sz="1200" b="1" i="0" u="none" strike="noStrike" kern="1200" cap="none" spc="0" normalizeH="0" baseline="0" noProof="0" dirty="0" smtClean="0">
                <a:ln>
                  <a:noFill/>
                </a:ln>
                <a:solidFill>
                  <a:prstClr val="black"/>
                </a:solidFill>
                <a:effectLst/>
                <a:uLnTx/>
                <a:uFillTx/>
                <a:latin typeface="Calibri" panose="020F0502020204030204"/>
                <a:ea typeface="+mn-ea"/>
                <a:cs typeface="+mn-cs"/>
              </a:rPr>
              <a:t>Members </a:t>
            </a: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Gratuity    				</a:t>
            </a:r>
            <a:r>
              <a:rPr kumimoji="0" lang="en-ZA"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lang="en-ZA" sz="1200" b="1" noProof="0" dirty="0" smtClean="0">
                <a:solidFill>
                  <a:prstClr val="black"/>
                </a:solidFill>
              </a:rPr>
              <a:t>102,257</a:t>
            </a:r>
            <a:r>
              <a:rPr lang="en-ZA" sz="1200" b="1" dirty="0" smtClean="0">
                <a:solidFill>
                  <a:prstClr val="black"/>
                </a:solidFill>
              </a:rPr>
              <a:t>           </a:t>
            </a:r>
            <a:r>
              <a:rPr lang="en-ZA" sz="1200" b="1" dirty="0">
                <a:solidFill>
                  <a:prstClr val="black"/>
                </a:solidFill>
              </a:rPr>
              <a:t>89,969  </a:t>
            </a:r>
            <a:endParaRPr kumimoji="0" lang="en-ZA" sz="1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provision for Members' gratuities is calculated for all current Members of Parliament with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service of five years and more assuming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termination of service at the reporting date</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Liability also includes Members with service of less than 5 years taken into account the probability of some Members leaving before reaching 5 years.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calculated as 4 months pensionable salary for every five years in service or pro-rata share of the five year period. Pensionable salary is 60% of their total gazetted remuneration package.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a:t>
            </a:r>
            <a:r>
              <a:rPr lang="en-ZA" sz="1200" dirty="0" smtClean="0">
                <a:solidFill>
                  <a:prstClr val="black"/>
                </a:solidFill>
                <a:latin typeface="Arial" panose="020B0604020202020204" pitchFamily="34" charset="0"/>
                <a:cs typeface="Arial" panose="020B0604020202020204" pitchFamily="34" charset="0"/>
              </a:rPr>
              <a:t>increase</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of </a:t>
            </a:r>
            <a:r>
              <a:rPr lang="en-ZA" sz="1200" dirty="0">
                <a:solidFill>
                  <a:prstClr val="black"/>
                </a:solidFill>
                <a:latin typeface="Arial" panose="020B0604020202020204" pitchFamily="34" charset="0"/>
                <a:cs typeface="Arial" panose="020B0604020202020204" pitchFamily="34" charset="0"/>
              </a:rPr>
              <a:t> </a:t>
            </a:r>
            <a:r>
              <a:rPr lang="en-ZA" sz="1200" dirty="0" smtClean="0">
                <a:solidFill>
                  <a:prstClr val="black"/>
                </a:solidFill>
                <a:latin typeface="Arial" panose="020B0604020202020204" pitchFamily="34" charset="0"/>
                <a:cs typeface="Arial" panose="020B0604020202020204" pitchFamily="34" charset="0"/>
              </a:rPr>
              <a:t>14</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is due increase in years of service of Members.  Also last year</a:t>
            </a:r>
            <a:r>
              <a:rPr kumimoji="0" lang="en-ZA"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there were significant payments made for the Members who lost their seats.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lvl="0" algn="just">
              <a:defRPr/>
            </a:pPr>
            <a:r>
              <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Exit </a:t>
            </a:r>
            <a:r>
              <a:rPr kumimoji="0" lang="en-ZA"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Gratuity  </a:t>
            </a:r>
            <a:r>
              <a:rPr kumimoji="0" lang="en-ZA"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lang="en-ZA" sz="1200" b="1" dirty="0" smtClean="0">
                <a:solidFill>
                  <a:prstClr val="black"/>
                </a:solidFill>
                <a:latin typeface="Calibri" panose="020F0502020204030204"/>
              </a:rPr>
              <a:t>160,293</a:t>
            </a:r>
            <a:r>
              <a:rPr kumimoji="0" lang="en-ZA"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lang="en-ZA" sz="1200" b="1" dirty="0" smtClean="0">
                <a:solidFill>
                  <a:prstClr val="black"/>
                </a:solidFill>
              </a:rPr>
              <a:t> </a:t>
            </a:r>
            <a:r>
              <a:rPr lang="en-ZA" sz="1200" b="1" dirty="0">
                <a:solidFill>
                  <a:prstClr val="black"/>
                </a:solidFill>
              </a:rPr>
              <a:t>166,254                       </a:t>
            </a:r>
            <a:endPar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lvl="0" algn="ju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exit gratuity is payable to relevant eligible Members of Parliament who are Members of Political Office Bearers Pension Fund and who exist the fund before or as a consequence of the 2019 general elections due to amendments made in rules in terms of the Proclamation 48 of 21 July 2016</a:t>
            </a:r>
            <a:r>
              <a:rPr lang="en-US" sz="1200" dirty="0" smtClean="0">
                <a:solidFill>
                  <a:prstClr val="black"/>
                </a:solidFill>
                <a:latin typeface="Arial" panose="020B0604020202020204" pitchFamily="34" charset="0"/>
                <a:cs typeface="Arial" panose="020B0604020202020204" pitchFamily="34" charset="0"/>
              </a:rPr>
              <a:t>. It is calculated as the difference between the value payable based on new rules and the value payable in terms of old fund rules. This amount is increased by CPI each year until is paid to the Member when they </a:t>
            </a:r>
            <a:r>
              <a:rPr lang="en-ZA" sz="1200" dirty="0" smtClean="0">
                <a:solidFill>
                  <a:prstClr val="black"/>
                </a:solidFill>
                <a:latin typeface="Arial" panose="020B0604020202020204" pitchFamily="34" charset="0"/>
                <a:cs typeface="Arial" panose="020B0604020202020204" pitchFamily="34" charset="0"/>
              </a:rPr>
              <a:t>exit </a:t>
            </a:r>
            <a:r>
              <a:rPr lang="en-ZA" sz="1200" dirty="0">
                <a:solidFill>
                  <a:prstClr val="black"/>
                </a:solidFill>
                <a:latin typeface="Arial" panose="020B0604020202020204" pitchFamily="34" charset="0"/>
                <a:cs typeface="Arial" panose="020B0604020202020204" pitchFamily="34" charset="0"/>
              </a:rPr>
              <a:t>the Fund</a:t>
            </a:r>
            <a:r>
              <a:rPr lang="en-ZA" sz="1200" dirty="0" smtClean="0">
                <a:solidFill>
                  <a:prstClr val="black"/>
                </a:solidFill>
                <a:latin typeface="Arial" panose="020B0604020202020204" pitchFamily="34" charset="0"/>
                <a:cs typeface="Arial" panose="020B0604020202020204" pitchFamily="34" charset="0"/>
              </a:rPr>
              <a:t>. </a:t>
            </a:r>
            <a:r>
              <a:rPr lang="en-ZA"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The decrease of 4% is due to </a:t>
            </a:r>
            <a:r>
              <a:rPr lang="en-US" sz="1200" dirty="0" smtClean="0">
                <a:solidFill>
                  <a:prstClr val="black"/>
                </a:solidFill>
                <a:latin typeface="Arial" panose="020B0604020202020204" pitchFamily="34" charset="0"/>
                <a:cs typeface="Arial" panose="020B0604020202020204" pitchFamily="34" charset="0"/>
              </a:rPr>
              <a:t>Members </a:t>
            </a:r>
            <a:r>
              <a:rPr lang="en-US" sz="1200" dirty="0">
                <a:solidFill>
                  <a:prstClr val="black"/>
                </a:solidFill>
                <a:latin typeface="Arial" panose="020B0604020202020204" pitchFamily="34" charset="0"/>
                <a:cs typeface="Arial" panose="020B0604020202020204" pitchFamily="34" charset="0"/>
              </a:rPr>
              <a:t>who qualified for the gratuity </a:t>
            </a:r>
            <a:r>
              <a:rPr lang="en-US" sz="1200" dirty="0" smtClean="0">
                <a:solidFill>
                  <a:prstClr val="black"/>
                </a:solidFill>
                <a:latin typeface="Arial" panose="020B0604020202020204" pitchFamily="34" charset="0"/>
                <a:cs typeface="Arial" panose="020B0604020202020204" pitchFamily="34" charset="0"/>
              </a:rPr>
              <a:t>and </a:t>
            </a:r>
            <a:r>
              <a:rPr lang="en-US" sz="1200" dirty="0">
                <a:solidFill>
                  <a:prstClr val="black"/>
                </a:solidFill>
                <a:latin typeface="Arial" panose="020B0604020202020204" pitchFamily="34" charset="0"/>
                <a:cs typeface="Arial" panose="020B0604020202020204" pitchFamily="34" charset="0"/>
              </a:rPr>
              <a:t>paid during the year.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9044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7185" y="6032780"/>
            <a:ext cx="7457546" cy="707886"/>
          </a:xfrm>
          <a:prstGeom prst="rect">
            <a:avLst/>
          </a:prstGeom>
          <a:solidFill>
            <a:schemeClr val="bg1"/>
          </a:solidFill>
          <a:ln>
            <a:solidFill>
              <a:schemeClr val="tx1"/>
            </a:solidFill>
          </a:ln>
        </p:spPr>
        <p:txBody>
          <a:bodyPr wrap="square" rtlCol="0">
            <a:spAutoFit/>
          </a:bodyPr>
          <a:lstStyle/>
          <a:p>
            <a:r>
              <a:rPr lang="en-ZA" sz="2000" dirty="0" smtClean="0"/>
              <a:t>The above represents a synopsis of the key services provided by the Parliamentary Administration in support of the work of Parliament. </a:t>
            </a:r>
          </a:p>
        </p:txBody>
      </p:sp>
      <p:sp>
        <p:nvSpPr>
          <p:cNvPr id="3" name="Slide Number Placeholder 2"/>
          <p:cNvSpPr>
            <a:spLocks noGrp="1"/>
          </p:cNvSpPr>
          <p:nvPr>
            <p:ph type="sldNum" sz="quarter" idx="12"/>
          </p:nvPr>
        </p:nvSpPr>
        <p:spPr>
          <a:xfrm>
            <a:off x="9471378" y="6357060"/>
            <a:ext cx="351896" cy="365125"/>
          </a:xfrm>
        </p:spPr>
        <p:txBody>
          <a:bodyPr/>
          <a:lstStyle/>
          <a:p>
            <a:fld id="{D1B91D83-34EB-A744-81D0-D8E8519C4AE3}" type="slidenum">
              <a:rPr lang="en-US" b="1" smtClean="0"/>
              <a:t>4</a:t>
            </a:fld>
            <a:endParaRPr lang="en-US" b="1" dirty="0"/>
          </a:p>
        </p:txBody>
      </p:sp>
      <p:pic>
        <p:nvPicPr>
          <p:cNvPr id="4" name="Picture 3"/>
          <p:cNvPicPr>
            <a:picLocks noChangeAspect="1"/>
          </p:cNvPicPr>
          <p:nvPr/>
        </p:nvPicPr>
        <p:blipFill>
          <a:blip r:embed="rId2"/>
          <a:stretch>
            <a:fillRect/>
          </a:stretch>
        </p:blipFill>
        <p:spPr>
          <a:xfrm>
            <a:off x="1007185" y="256886"/>
            <a:ext cx="7457546" cy="5647529"/>
          </a:xfrm>
          <a:prstGeom prst="rect">
            <a:avLst/>
          </a:prstGeom>
          <a:ln w="19050">
            <a:solidFill>
              <a:schemeClr val="accent4">
                <a:lumMod val="50000"/>
              </a:schemeClr>
            </a:solidFill>
          </a:ln>
        </p:spPr>
      </p:pic>
    </p:spTree>
    <p:extLst>
      <p:ext uri="{BB962C8B-B14F-4D97-AF65-F5344CB8AC3E}">
        <p14:creationId xmlns:p14="http://schemas.microsoft.com/office/powerpoint/2010/main" val="3020635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382831" y="6368348"/>
            <a:ext cx="36318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29583-44FC-AA46-9A7F-8FCB60537618}"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8"/>
          <p:cNvSpPr>
            <a:spLocks noGrp="1"/>
          </p:cNvSpPr>
          <p:nvPr>
            <p:ph type="title"/>
          </p:nvPr>
        </p:nvSpPr>
        <p:spPr>
          <a:xfrm>
            <a:off x="409000" y="266175"/>
            <a:ext cx="7995578" cy="518130"/>
          </a:xfrm>
        </p:spPr>
        <p:txBody>
          <a:bodyPr>
            <a:normAutofit/>
          </a:bodyPr>
          <a:lstStyle/>
          <a:p>
            <a:r>
              <a:rPr lang="en-ZA" sz="2800" b="1" dirty="0">
                <a:latin typeface="+mn-lt"/>
                <a:cs typeface="Arial" panose="020B0604020202020204" pitchFamily="34" charset="0"/>
              </a:rPr>
              <a:t>Statement of Financial Position…continuation  </a:t>
            </a:r>
          </a:p>
        </p:txBody>
      </p:sp>
      <p:sp>
        <p:nvSpPr>
          <p:cNvPr id="4" name="TextBox 3"/>
          <p:cNvSpPr txBox="1"/>
          <p:nvPr/>
        </p:nvSpPr>
        <p:spPr>
          <a:xfrm>
            <a:off x="6866792" y="757799"/>
            <a:ext cx="16360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2021</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R’000</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8692054" y="782383"/>
            <a:ext cx="1213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R’000</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57018" y="1187670"/>
            <a:ext cx="694320" cy="553380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Non-Current liabilities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ight Arrow 14"/>
          <p:cNvSpPr/>
          <p:nvPr/>
        </p:nvSpPr>
        <p:spPr>
          <a:xfrm>
            <a:off x="945931" y="1178380"/>
            <a:ext cx="702838" cy="471142"/>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8" name="Table 17"/>
          <p:cNvGraphicFramePr>
            <a:graphicFrameLocks noGrp="1"/>
          </p:cNvGraphicFramePr>
          <p:nvPr>
            <p:extLst/>
          </p:nvPr>
        </p:nvGraphicFramePr>
        <p:xfrm>
          <a:off x="1743362" y="1232403"/>
          <a:ext cx="7639469" cy="398273"/>
        </p:xfrm>
        <a:graphic>
          <a:graphicData uri="http://schemas.openxmlformats.org/drawingml/2006/table">
            <a:tbl>
              <a:tblPr firstRow="1" bandRow="1">
                <a:tableStyleId>{5C22544A-7EE6-4342-B048-85BDC9FD1C3A}</a:tableStyleId>
              </a:tblPr>
              <a:tblGrid>
                <a:gridCol w="4589531">
                  <a:extLst>
                    <a:ext uri="{9D8B030D-6E8A-4147-A177-3AD203B41FA5}">
                      <a16:colId xmlns:a16="http://schemas.microsoft.com/office/drawing/2014/main" val="1222027130"/>
                    </a:ext>
                  </a:extLst>
                </a:gridCol>
                <a:gridCol w="1604896">
                  <a:extLst>
                    <a:ext uri="{9D8B030D-6E8A-4147-A177-3AD203B41FA5}">
                      <a16:colId xmlns:a16="http://schemas.microsoft.com/office/drawing/2014/main" val="2270537808"/>
                    </a:ext>
                  </a:extLst>
                </a:gridCol>
                <a:gridCol w="1445042">
                  <a:extLst>
                    <a:ext uri="{9D8B030D-6E8A-4147-A177-3AD203B41FA5}">
                      <a16:colId xmlns:a16="http://schemas.microsoft.com/office/drawing/2014/main" val="3406340079"/>
                    </a:ext>
                  </a:extLst>
                </a:gridCol>
              </a:tblGrid>
              <a:tr h="398273">
                <a:tc>
                  <a:txBody>
                    <a:bodyPr/>
                    <a:lstStyle/>
                    <a:p>
                      <a:r>
                        <a:rPr lang="en-ZA" sz="1800" dirty="0" smtClean="0">
                          <a:solidFill>
                            <a:schemeClr val="tx1"/>
                          </a:solidFill>
                        </a:rPr>
                        <a:t>Non current - Employee </a:t>
                      </a:r>
                      <a:r>
                        <a:rPr lang="en-ZA" sz="1800" dirty="0">
                          <a:solidFill>
                            <a:schemeClr val="tx1"/>
                          </a:solidFill>
                        </a:rPr>
                        <a:t>benefit obligation</a:t>
                      </a:r>
                      <a:endParaRPr lang="en-US" sz="1800" dirty="0">
                        <a:solidFill>
                          <a:schemeClr val="tx1"/>
                        </a:solidFill>
                      </a:endParaRPr>
                    </a:p>
                  </a:txBody>
                  <a:tcPr>
                    <a:solidFill>
                      <a:schemeClr val="accent3"/>
                    </a:solidFill>
                  </a:tcPr>
                </a:tc>
                <a:tc>
                  <a:txBody>
                    <a:bodyPr/>
                    <a:lstStyle/>
                    <a:p>
                      <a:pPr algn="r"/>
                      <a:r>
                        <a:rPr lang="en-US" sz="1800" dirty="0" smtClean="0">
                          <a:solidFill>
                            <a:schemeClr val="tx1"/>
                          </a:solidFill>
                        </a:rPr>
                        <a:t>1,719,686</a:t>
                      </a:r>
                      <a:endParaRPr lang="en-US" sz="1800" dirty="0">
                        <a:solidFill>
                          <a:schemeClr val="tx1"/>
                        </a:solidFill>
                      </a:endParaRPr>
                    </a:p>
                  </a:txBody>
                  <a:tcPr>
                    <a:solidFill>
                      <a:schemeClr val="accent3"/>
                    </a:solidFill>
                  </a:tcPr>
                </a:tc>
                <a:tc>
                  <a:txBody>
                    <a:bodyPr/>
                    <a:lstStyle/>
                    <a:p>
                      <a:pPr algn="r"/>
                      <a:r>
                        <a:rPr lang="en-ZA" sz="1800" dirty="0" smtClean="0">
                          <a:solidFill>
                            <a:schemeClr val="tx1"/>
                          </a:solidFill>
                        </a:rPr>
                        <a:t>1,697,837                         </a:t>
                      </a:r>
                      <a:endParaRPr lang="en-US" sz="1800" dirty="0">
                        <a:solidFill>
                          <a:schemeClr val="tx1"/>
                        </a:solidFill>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20" name="Rectangle 19"/>
          <p:cNvSpPr/>
          <p:nvPr/>
        </p:nvSpPr>
        <p:spPr>
          <a:xfrm>
            <a:off x="1743362" y="1643498"/>
            <a:ext cx="7639469" cy="30469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ju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 employment Travel </a:t>
            </a:r>
            <a:r>
              <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Benefit			              112,763	</a:t>
            </a:r>
            <a:r>
              <a:rPr lang="en-ZA" sz="1200" b="1" dirty="0">
                <a:solidFill>
                  <a:prstClr val="black"/>
                </a:solidFill>
                <a:latin typeface="Arial" panose="020B0604020202020204" pitchFamily="34" charset="0"/>
                <a:cs typeface="Arial" panose="020B0604020202020204" pitchFamily="34" charset="0"/>
              </a:rPr>
              <a:t> </a:t>
            </a:r>
            <a:r>
              <a:rPr lang="en-ZA" sz="1200" b="1" dirty="0" smtClean="0">
                <a:solidFill>
                  <a:prstClr val="black"/>
                </a:solidFill>
                <a:latin typeface="Arial" panose="020B0604020202020204" pitchFamily="34" charset="0"/>
                <a:cs typeface="Arial" panose="020B0604020202020204" pitchFamily="34" charset="0"/>
              </a:rPr>
              <a:t>132,706</a:t>
            </a: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Parliament provide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domestic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travel benefits to former members, former executives (ministers and deputy ministers) and their spouses. Beneficiaries are given a set travel allocation each calendar year. Any unused allocation does not carry over to the following year. The travel privileges come into effect on the first day following the date on which they relinquish their office, excluding the journeys made when vacating State-owned residences to the places where they intend to settle</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The decrease of 15% due to change in</a:t>
            </a:r>
            <a:r>
              <a:rPr kumimoji="0" lang="en-US"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assumptions made like net discount rate. Also access was obtained from Home Affairs department for the validation if the beneficiaries</a:t>
            </a:r>
            <a:r>
              <a:rPr lang="en-US" sz="1200" dirty="0" smtClean="0">
                <a:solidFill>
                  <a:prstClr val="black"/>
                </a:solidFill>
                <a:latin typeface="Arial" panose="020B0604020202020204" pitchFamily="34" charset="0"/>
                <a:cs typeface="Arial" panose="020B0604020202020204" pitchFamily="34" charset="0"/>
              </a:rPr>
              <a:t>s were still alive.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just">
              <a:defRPr/>
            </a:pPr>
            <a:r>
              <a:rPr lang="en-ZA" sz="1200" b="1" dirty="0">
                <a:solidFill>
                  <a:prstClr val="black"/>
                </a:solidFill>
                <a:latin typeface="Arial" panose="020B0604020202020204" pitchFamily="34" charset="0"/>
                <a:cs typeface="Arial" panose="020B0604020202020204" pitchFamily="34" charset="0"/>
              </a:rPr>
              <a:t>Long Service Awards</a:t>
            </a:r>
            <a:r>
              <a:rPr lang="en-ZA" sz="1200" b="1" dirty="0">
                <a:solidFill>
                  <a:prstClr val="black"/>
                </a:solidFill>
              </a:rPr>
              <a:t>                                                                                                        </a:t>
            </a:r>
            <a:r>
              <a:rPr lang="en-ZA" sz="1200" b="1" dirty="0">
                <a:solidFill>
                  <a:prstClr val="black"/>
                </a:solidFill>
                <a:latin typeface="Arial" panose="020B0604020202020204" pitchFamily="34" charset="0"/>
                <a:cs typeface="Arial" panose="020B0604020202020204" pitchFamily="34" charset="0"/>
              </a:rPr>
              <a:t>9,515                   9397 </a:t>
            </a:r>
          </a:p>
          <a:p>
            <a:pPr lvl="0" algn="just">
              <a:defRPr/>
            </a:pPr>
            <a:r>
              <a:rPr lang="en-ZA" sz="1200" b="1" dirty="0">
                <a:solidFill>
                  <a:prstClr val="black"/>
                </a:solidFill>
              </a:rPr>
              <a:t>                     </a:t>
            </a:r>
          </a:p>
          <a:p>
            <a:pPr lvl="0" algn="just">
              <a:defRPr/>
            </a:pPr>
            <a:r>
              <a:rPr lang="en-ZA" sz="1200" dirty="0">
                <a:solidFill>
                  <a:prstClr val="black"/>
                </a:solidFill>
                <a:latin typeface="Arial" panose="020B0604020202020204" pitchFamily="34" charset="0"/>
                <a:cs typeface="Arial" panose="020B0604020202020204" pitchFamily="34" charset="0"/>
              </a:rPr>
              <a:t>The long service awards are for rewarding employees for the years of Service to Parliament, management  agreed with organised labour that effective from 01 April 2019, the employees will be rewarded in terms of monetary value. The 1% increase is linked to the increase in number of years in service.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57914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51267" y="6407423"/>
            <a:ext cx="3962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29583-44FC-AA46-9A7F-8FCB60537618}"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8"/>
          <p:cNvSpPr>
            <a:spLocks noGrp="1"/>
          </p:cNvSpPr>
          <p:nvPr>
            <p:ph type="title"/>
          </p:nvPr>
        </p:nvSpPr>
        <p:spPr>
          <a:xfrm>
            <a:off x="465444" y="264253"/>
            <a:ext cx="7995578" cy="518130"/>
          </a:xfrm>
        </p:spPr>
        <p:txBody>
          <a:bodyPr>
            <a:normAutofit/>
          </a:bodyPr>
          <a:lstStyle/>
          <a:p>
            <a:r>
              <a:rPr lang="en-ZA" sz="2800" b="1" dirty="0">
                <a:latin typeface="+mn-lt"/>
                <a:cs typeface="Arial" panose="020B0604020202020204" pitchFamily="34" charset="0"/>
              </a:rPr>
              <a:t>Statement of Financial Position </a:t>
            </a:r>
          </a:p>
        </p:txBody>
      </p:sp>
      <p:sp>
        <p:nvSpPr>
          <p:cNvPr id="4" name="TextBox 3"/>
          <p:cNvSpPr txBox="1"/>
          <p:nvPr/>
        </p:nvSpPr>
        <p:spPr>
          <a:xfrm>
            <a:off x="7199586" y="757799"/>
            <a:ext cx="11351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Calibri" panose="020F0502020204030204"/>
                <a:ea typeface="+mn-ea"/>
                <a:cs typeface="+mn-cs"/>
              </a:rPr>
              <a:t>2021</a:t>
            </a: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R’000</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8828690" y="782383"/>
            <a:ext cx="10773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Calibri" panose="020F0502020204030204"/>
                <a:ea typeface="+mn-ea"/>
                <a:cs typeface="+mn-cs"/>
              </a:rPr>
              <a:t>2020</a:t>
            </a: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R’000</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57018" y="1303284"/>
            <a:ext cx="862485" cy="528670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4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assets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3" name="Table 22"/>
          <p:cNvGraphicFramePr>
            <a:graphicFrameLocks noGrp="1"/>
          </p:cNvGraphicFramePr>
          <p:nvPr>
            <p:extLst/>
          </p:nvPr>
        </p:nvGraphicFramePr>
        <p:xfrm>
          <a:off x="1379733" y="2108626"/>
          <a:ext cx="8071533" cy="370840"/>
        </p:xfrm>
        <a:graphic>
          <a:graphicData uri="http://schemas.openxmlformats.org/drawingml/2006/table">
            <a:tbl>
              <a:tblPr firstRow="1" bandRow="1">
                <a:tableStyleId>{5C22544A-7EE6-4342-B048-85BDC9FD1C3A}</a:tableStyleId>
              </a:tblPr>
              <a:tblGrid>
                <a:gridCol w="4849101">
                  <a:extLst>
                    <a:ext uri="{9D8B030D-6E8A-4147-A177-3AD203B41FA5}">
                      <a16:colId xmlns:a16="http://schemas.microsoft.com/office/drawing/2014/main" val="1222027130"/>
                    </a:ext>
                  </a:extLst>
                </a:gridCol>
                <a:gridCol w="1695664">
                  <a:extLst>
                    <a:ext uri="{9D8B030D-6E8A-4147-A177-3AD203B41FA5}">
                      <a16:colId xmlns:a16="http://schemas.microsoft.com/office/drawing/2014/main" val="2270537808"/>
                    </a:ext>
                  </a:extLst>
                </a:gridCol>
                <a:gridCol w="1526768">
                  <a:extLst>
                    <a:ext uri="{9D8B030D-6E8A-4147-A177-3AD203B41FA5}">
                      <a16:colId xmlns:a16="http://schemas.microsoft.com/office/drawing/2014/main" val="3406340079"/>
                    </a:ext>
                  </a:extLst>
                </a:gridCol>
              </a:tblGrid>
              <a:tr h="370840">
                <a:tc>
                  <a:txBody>
                    <a:bodyPr/>
                    <a:lstStyle/>
                    <a:p>
                      <a:r>
                        <a:rPr lang="en-ZA" sz="1600" dirty="0" smtClean="0">
                          <a:solidFill>
                            <a:schemeClr val="tx1"/>
                          </a:solidFill>
                        </a:rPr>
                        <a:t>Overspent</a:t>
                      </a:r>
                      <a:r>
                        <a:rPr lang="en-ZA" sz="1600" baseline="0" dirty="0" smtClean="0">
                          <a:solidFill>
                            <a:schemeClr val="tx1"/>
                          </a:solidFill>
                        </a:rPr>
                        <a:t> statutory appropriation</a:t>
                      </a:r>
                      <a:endParaRPr lang="en-US" sz="1600" dirty="0">
                        <a:solidFill>
                          <a:schemeClr val="tx1"/>
                        </a:solidFill>
                      </a:endParaRPr>
                    </a:p>
                  </a:txBody>
                  <a:tcPr>
                    <a:solidFill>
                      <a:schemeClr val="accent3"/>
                    </a:solidFill>
                  </a:tcPr>
                </a:tc>
                <a:tc>
                  <a:txBody>
                    <a:bodyPr/>
                    <a:lstStyle/>
                    <a:p>
                      <a:pPr algn="r"/>
                      <a:r>
                        <a:rPr lang="en-US" dirty="0" smtClean="0">
                          <a:solidFill>
                            <a:schemeClr val="tx1"/>
                          </a:solidFill>
                        </a:rPr>
                        <a:t>34,139</a:t>
                      </a:r>
                      <a:endParaRPr lang="en-US" dirty="0">
                        <a:solidFill>
                          <a:schemeClr val="tx1"/>
                        </a:solidFill>
                      </a:endParaRPr>
                    </a:p>
                  </a:txBody>
                  <a:tcPr>
                    <a:solidFill>
                      <a:schemeClr val="accent3"/>
                    </a:solidFill>
                  </a:tcPr>
                </a:tc>
                <a:tc>
                  <a:txBody>
                    <a:bodyPr/>
                    <a:lstStyle/>
                    <a:p>
                      <a:pPr algn="r"/>
                      <a:r>
                        <a:rPr lang="en-ZA" dirty="0" smtClean="0">
                          <a:solidFill>
                            <a:schemeClr val="tx1"/>
                          </a:solidFill>
                        </a:rPr>
                        <a:t>22,185</a:t>
                      </a:r>
                      <a:endParaRPr lang="en-US" dirty="0">
                        <a:solidFill>
                          <a:schemeClr val="tx1"/>
                        </a:solidFill>
                      </a:endParaRPr>
                    </a:p>
                  </a:txBody>
                  <a:tcPr>
                    <a:solidFill>
                      <a:schemeClr val="accent3"/>
                    </a:solidFill>
                  </a:tcPr>
                </a:tc>
                <a:extLst>
                  <a:ext uri="{0D108BD9-81ED-4DB2-BD59-A6C34878D82A}">
                    <a16:rowId xmlns:a16="http://schemas.microsoft.com/office/drawing/2014/main" val="3157921821"/>
                  </a:ext>
                </a:extLst>
              </a:tr>
            </a:tbl>
          </a:graphicData>
        </a:graphic>
      </p:graphicFrame>
      <p:graphicFrame>
        <p:nvGraphicFramePr>
          <p:cNvPr id="25" name="Table 24"/>
          <p:cNvGraphicFramePr>
            <a:graphicFrameLocks noGrp="1"/>
          </p:cNvGraphicFramePr>
          <p:nvPr>
            <p:extLst/>
          </p:nvPr>
        </p:nvGraphicFramePr>
        <p:xfrm>
          <a:off x="1444658" y="1430358"/>
          <a:ext cx="8006609" cy="579528"/>
        </p:xfrm>
        <a:graphic>
          <a:graphicData uri="http://schemas.openxmlformats.org/drawingml/2006/table">
            <a:tbl>
              <a:tblPr firstRow="1" bandRow="1">
                <a:tableStyleId>{5C22544A-7EE6-4342-B048-85BDC9FD1C3A}</a:tableStyleId>
              </a:tblPr>
              <a:tblGrid>
                <a:gridCol w="8006609">
                  <a:extLst>
                    <a:ext uri="{9D8B030D-6E8A-4147-A177-3AD203B41FA5}">
                      <a16:colId xmlns:a16="http://schemas.microsoft.com/office/drawing/2014/main" val="1222027130"/>
                    </a:ext>
                  </a:extLst>
                </a:gridCol>
              </a:tblGrid>
              <a:tr h="579528">
                <a:tc>
                  <a:txBody>
                    <a:bodyPr/>
                    <a:lstStyle/>
                    <a:p>
                      <a:r>
                        <a:rPr lang="en-US" sz="1600" baseline="0" dirty="0" smtClean="0">
                          <a:solidFill>
                            <a:schemeClr val="tx1"/>
                          </a:solidFill>
                        </a:rPr>
                        <a:t> Current Assets – Only material balances</a:t>
                      </a:r>
                      <a:endParaRPr lang="en-US" sz="1600" dirty="0">
                        <a:solidFill>
                          <a:schemeClr val="tx1"/>
                        </a:solidFill>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27" name="TextBox 26"/>
          <p:cNvSpPr txBox="1"/>
          <p:nvPr/>
        </p:nvSpPr>
        <p:spPr>
          <a:xfrm>
            <a:off x="1322243" y="2549684"/>
            <a:ext cx="82116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lang="en-US" sz="1200" dirty="0">
                <a:solidFill>
                  <a:prstClr val="black"/>
                </a:solidFill>
                <a:latin typeface="Arial" panose="020B0604020202020204" pitchFamily="34" charset="0"/>
                <a:cs typeface="Arial" panose="020B0604020202020204" pitchFamily="34" charset="0"/>
              </a:rPr>
              <a:t>The </a:t>
            </a:r>
            <a:r>
              <a:rPr lang="en-US" sz="1200" dirty="0" smtClean="0">
                <a:solidFill>
                  <a:prstClr val="black"/>
                </a:solidFill>
                <a:latin typeface="Arial" panose="020B0604020202020204" pitchFamily="34" charset="0"/>
                <a:cs typeface="Arial" panose="020B0604020202020204" pitchFamily="34" charset="0"/>
              </a:rPr>
              <a:t>increase of 54% </a:t>
            </a:r>
            <a:r>
              <a:rPr lang="en-US" sz="1200" dirty="0">
                <a:solidFill>
                  <a:prstClr val="black"/>
                </a:solidFill>
                <a:latin typeface="Arial" panose="020B0604020202020204" pitchFamily="34" charset="0"/>
                <a:cs typeface="Arial" panose="020B0604020202020204" pitchFamily="34" charset="0"/>
              </a:rPr>
              <a:t>is due </a:t>
            </a:r>
            <a:r>
              <a:rPr lang="en-US" sz="1200" dirty="0" smtClean="0">
                <a:solidFill>
                  <a:prstClr val="black"/>
                </a:solidFill>
                <a:latin typeface="Arial" panose="020B0604020202020204" pitchFamily="34" charset="0"/>
                <a:cs typeface="Arial" panose="020B0604020202020204" pitchFamily="34" charset="0"/>
              </a:rPr>
              <a:t>to reduction of the </a:t>
            </a:r>
            <a:r>
              <a:rPr lang="en-US" sz="1200" dirty="0">
                <a:solidFill>
                  <a:prstClr val="black"/>
                </a:solidFill>
                <a:latin typeface="Arial" panose="020B0604020202020204" pitchFamily="34" charset="0"/>
                <a:cs typeface="Arial" panose="020B0604020202020204" pitchFamily="34" charset="0"/>
              </a:rPr>
              <a:t>initial </a:t>
            </a:r>
            <a:r>
              <a:rPr lang="en-US" sz="1200" dirty="0" smtClean="0">
                <a:solidFill>
                  <a:prstClr val="black"/>
                </a:solidFill>
                <a:latin typeface="Arial" panose="020B0604020202020204" pitchFamily="34" charset="0"/>
                <a:cs typeface="Arial" panose="020B0604020202020204" pitchFamily="34" charset="0"/>
              </a:rPr>
              <a:t>allocation by National Treasury of  </a:t>
            </a:r>
            <a:r>
              <a:rPr lang="en-US" sz="1200" dirty="0">
                <a:solidFill>
                  <a:prstClr val="black"/>
                </a:solidFill>
                <a:latin typeface="Arial" panose="020B0604020202020204" pitchFamily="34" charset="0"/>
                <a:cs typeface="Arial" panose="020B0604020202020204" pitchFamily="34" charset="0"/>
              </a:rPr>
              <a:t>Direct </a:t>
            </a:r>
            <a:r>
              <a:rPr lang="en-US" sz="1200" dirty="0" smtClean="0">
                <a:solidFill>
                  <a:prstClr val="black"/>
                </a:solidFill>
                <a:latin typeface="Arial" panose="020B0604020202020204" pitchFamily="34" charset="0"/>
                <a:cs typeface="Arial" panose="020B0604020202020204" pitchFamily="34" charset="0"/>
              </a:rPr>
              <a:t>Charges amounting to </a:t>
            </a:r>
            <a:r>
              <a:rPr lang="en-US" sz="1200" dirty="0">
                <a:solidFill>
                  <a:prstClr val="black"/>
                </a:solidFill>
                <a:latin typeface="Arial" panose="020B0604020202020204" pitchFamily="34" charset="0"/>
                <a:cs typeface="Arial" panose="020B0604020202020204" pitchFamily="34" charset="0"/>
              </a:rPr>
              <a:t>R30 683m</a:t>
            </a:r>
            <a:r>
              <a:rPr lang="en-US" sz="1200" dirty="0" smtClean="0">
                <a:solidFill>
                  <a:prstClr val="black"/>
                </a:solidFill>
                <a:latin typeface="Arial" panose="020B0604020202020204" pitchFamily="34" charset="0"/>
                <a:cs typeface="Arial" panose="020B0604020202020204" pitchFamily="34" charset="0"/>
              </a:rPr>
              <a:t>. This amount was refunded by NT </a:t>
            </a:r>
            <a:r>
              <a:rPr lang="en-US" sz="1200" dirty="0">
                <a:solidFill>
                  <a:prstClr val="black"/>
                </a:solidFill>
                <a:latin typeface="Arial" panose="020B0604020202020204" pitchFamily="34" charset="0"/>
                <a:cs typeface="Arial" panose="020B0604020202020204" pitchFamily="34" charset="0"/>
              </a:rPr>
              <a:t>in terms of section 23(4) of FMPPLA</a:t>
            </a:r>
            <a:r>
              <a:rPr lang="en-US" sz="1200" dirty="0" smtClean="0">
                <a:solidFill>
                  <a:prstClr val="black"/>
                </a:solidFill>
                <a:latin typeface="Arial" panose="020B0604020202020204" pitchFamily="34" charset="0"/>
                <a:cs typeface="Arial" panose="020B0604020202020204" pitchFamily="34" charset="0"/>
              </a:rPr>
              <a:t>.</a:t>
            </a:r>
            <a:endParaRPr lang="en-US" sz="1200" dirty="0">
              <a:solidFill>
                <a:prstClr val="black"/>
              </a:solidFill>
              <a:latin typeface="Arial" panose="020B0604020202020204" pitchFamily="34" charset="0"/>
              <a:cs typeface="Arial" panose="020B0604020202020204" pitchFamily="34" charset="0"/>
            </a:endParaRPr>
          </a:p>
        </p:txBody>
      </p:sp>
      <p:graphicFrame>
        <p:nvGraphicFramePr>
          <p:cNvPr id="28" name="Table 27"/>
          <p:cNvGraphicFramePr>
            <a:graphicFrameLocks noGrp="1"/>
          </p:cNvGraphicFramePr>
          <p:nvPr>
            <p:extLst/>
          </p:nvPr>
        </p:nvGraphicFramePr>
        <p:xfrm>
          <a:off x="1401845" y="3161262"/>
          <a:ext cx="8132034" cy="370654"/>
        </p:xfrm>
        <a:graphic>
          <a:graphicData uri="http://schemas.openxmlformats.org/drawingml/2006/table">
            <a:tbl>
              <a:tblPr firstRow="1" bandRow="1">
                <a:tableStyleId>{5C22544A-7EE6-4342-B048-85BDC9FD1C3A}</a:tableStyleId>
              </a:tblPr>
              <a:tblGrid>
                <a:gridCol w="4983497">
                  <a:extLst>
                    <a:ext uri="{9D8B030D-6E8A-4147-A177-3AD203B41FA5}">
                      <a16:colId xmlns:a16="http://schemas.microsoft.com/office/drawing/2014/main" val="1222027130"/>
                    </a:ext>
                  </a:extLst>
                </a:gridCol>
                <a:gridCol w="1553068">
                  <a:extLst>
                    <a:ext uri="{9D8B030D-6E8A-4147-A177-3AD203B41FA5}">
                      <a16:colId xmlns:a16="http://schemas.microsoft.com/office/drawing/2014/main" val="2270537808"/>
                    </a:ext>
                  </a:extLst>
                </a:gridCol>
                <a:gridCol w="1595469">
                  <a:extLst>
                    <a:ext uri="{9D8B030D-6E8A-4147-A177-3AD203B41FA5}">
                      <a16:colId xmlns:a16="http://schemas.microsoft.com/office/drawing/2014/main" val="3406340079"/>
                    </a:ext>
                  </a:extLst>
                </a:gridCol>
              </a:tblGrid>
              <a:tr h="370654">
                <a:tc>
                  <a:txBody>
                    <a:bodyPr/>
                    <a:lstStyle/>
                    <a:p>
                      <a:r>
                        <a:rPr lang="en-ZA" sz="1800" dirty="0">
                          <a:solidFill>
                            <a:schemeClr val="tx1"/>
                          </a:solidFill>
                          <a:latin typeface="+mn-lt"/>
                          <a:cs typeface="Arial" panose="020B0604020202020204" pitchFamily="34" charset="0"/>
                        </a:rPr>
                        <a:t>Prepayments</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8,641</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13,011                              </a:t>
                      </a:r>
                      <a:endParaRPr lang="en-US" sz="1800" dirty="0">
                        <a:solidFill>
                          <a:schemeClr val="tx1"/>
                        </a:solidFill>
                        <a:latin typeface="+mn-lt"/>
                        <a:cs typeface="Arial" panose="020B0604020202020204" pitchFamily="34" charset="0"/>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5" name="Rectangle 4"/>
          <p:cNvSpPr/>
          <p:nvPr/>
        </p:nvSpPr>
        <p:spPr>
          <a:xfrm>
            <a:off x="1362045" y="3624488"/>
            <a:ext cx="8171834" cy="2492990"/>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Prepayments includes payments) in advance for  contingencies, S&amp;T advances, petty cash advances and other prepayments for subscriptions to professional bodies</a:t>
            </a:r>
          </a:p>
          <a:p>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Contingencies, S&amp;T advances and petty decreased due  enforcement of the S&amp;T policy which provides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that  “the employees will forfeit the right to claim travel expenses if its not done within 20 working days after the trip. Also advances will be deducted from employees if travel documents are not submitted within 20 working days after the trip”.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Prepaid expenses relates to portion of the payments made relating to periods in the next financial year, such as annual subscriptions and membership fees. The </a:t>
            </a:r>
            <a:r>
              <a:rPr lang="en-US" sz="1200" dirty="0" smtClean="0">
                <a:latin typeface="Arial" panose="020B0604020202020204" pitchFamily="34" charset="0"/>
                <a:cs typeface="Arial" panose="020B0604020202020204" pitchFamily="34" charset="0"/>
              </a:rPr>
              <a:t>decrease of 34% </a:t>
            </a:r>
            <a:r>
              <a:rPr lang="en-US" sz="1200" dirty="0">
                <a:latin typeface="Arial" panose="020B0604020202020204" pitchFamily="34" charset="0"/>
                <a:cs typeface="Arial" panose="020B0604020202020204" pitchFamily="34" charset="0"/>
              </a:rPr>
              <a:t>is due to prepayment in the prior year for open tickets which were not used amounting to </a:t>
            </a:r>
            <a:r>
              <a:rPr lang="en-US" sz="1200" dirty="0" smtClean="0">
                <a:latin typeface="Arial" panose="020B0604020202020204" pitchFamily="34" charset="0"/>
                <a:cs typeface="Arial" panose="020B0604020202020204" pitchFamily="34" charset="0"/>
              </a:rPr>
              <a:t>R5,704m </a:t>
            </a:r>
            <a:r>
              <a:rPr lang="en-US" sz="1200" dirty="0">
                <a:latin typeface="Arial" panose="020B0604020202020204" pitchFamily="34" charset="0"/>
                <a:cs typeface="Arial" panose="020B0604020202020204" pitchFamily="34" charset="0"/>
              </a:rPr>
              <a:t>and these monies were refunded during </a:t>
            </a:r>
            <a:r>
              <a:rPr lang="en-US" sz="1200" dirty="0" smtClean="0">
                <a:latin typeface="Arial" panose="020B0604020202020204" pitchFamily="34" charset="0"/>
                <a:cs typeface="Arial" panose="020B0604020202020204" pitchFamily="34" charset="0"/>
              </a:rPr>
              <a:t>this </a:t>
            </a:r>
            <a:r>
              <a:rPr lang="en-US" sz="1200" dirty="0">
                <a:latin typeface="Arial" panose="020B0604020202020204" pitchFamily="34" charset="0"/>
                <a:cs typeface="Arial" panose="020B0604020202020204" pitchFamily="34" charset="0"/>
              </a:rPr>
              <a:t>year. The  membership of employees to professional bodies increased due to increase  in subscription prices.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There were no prepayments to DIRCO this year as there was no international travelling.</a:t>
            </a:r>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002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15095" y="6450435"/>
            <a:ext cx="3962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29583-44FC-AA46-9A7F-8FCB60537618}"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8"/>
          <p:cNvSpPr>
            <a:spLocks noGrp="1"/>
          </p:cNvSpPr>
          <p:nvPr>
            <p:ph type="title"/>
          </p:nvPr>
        </p:nvSpPr>
        <p:spPr>
          <a:xfrm>
            <a:off x="454155" y="308489"/>
            <a:ext cx="7995578" cy="518130"/>
          </a:xfrm>
        </p:spPr>
        <p:txBody>
          <a:bodyPr>
            <a:normAutofit/>
          </a:bodyPr>
          <a:lstStyle/>
          <a:p>
            <a:r>
              <a:rPr lang="en-ZA" sz="2800" b="1" dirty="0">
                <a:latin typeface="+mn-lt"/>
                <a:cs typeface="Arial" panose="020B0604020202020204" pitchFamily="34" charset="0"/>
              </a:rPr>
              <a:t>Statement of Financial Position </a:t>
            </a:r>
          </a:p>
        </p:txBody>
      </p:sp>
      <p:sp>
        <p:nvSpPr>
          <p:cNvPr id="4" name="TextBox 3"/>
          <p:cNvSpPr txBox="1"/>
          <p:nvPr/>
        </p:nvSpPr>
        <p:spPr>
          <a:xfrm>
            <a:off x="7199586" y="757799"/>
            <a:ext cx="11351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Calibri" panose="020F0502020204030204"/>
                <a:ea typeface="+mn-ea"/>
                <a:cs typeface="+mn-cs"/>
              </a:rPr>
              <a:t>2021</a:t>
            </a: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R’000</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8828690" y="782383"/>
            <a:ext cx="10773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Calibri" panose="020F0502020204030204"/>
                <a:ea typeface="+mn-ea"/>
                <a:cs typeface="+mn-cs"/>
              </a:rPr>
              <a:t>2020</a:t>
            </a: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R’000</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1557187" y="1834554"/>
            <a:ext cx="79465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 purpose of the cash is to fund Parliament business and not for investment. The cash from National Treasury is requested monthly for use. Parliament submits requisitions for drawings to National Treasury monthly based on the annual budget and cash flow projections.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186% </a:t>
            </a:r>
            <a:r>
              <a:rPr lang="en-ZA" sz="1200" dirty="0" smtClean="0">
                <a:solidFill>
                  <a:prstClr val="black"/>
                </a:solidFill>
                <a:latin typeface="Arial" panose="020B0604020202020204" pitchFamily="34" charset="0"/>
                <a:cs typeface="Arial" panose="020B0604020202020204" pitchFamily="34" charset="0"/>
              </a:rPr>
              <a:t> increase of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cash and cash equivalents as compared to last year is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attributable</a:t>
            </a:r>
            <a:r>
              <a:rPr kumimoji="0" lang="en-ZA"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to low spending during the year as result of national lockdown.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1938100" y="4203010"/>
            <a:ext cx="794022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16" name="Table 15"/>
          <p:cNvGraphicFramePr>
            <a:graphicFrameLocks noGrp="1"/>
          </p:cNvGraphicFramePr>
          <p:nvPr>
            <p:extLst/>
          </p:nvPr>
        </p:nvGraphicFramePr>
        <p:xfrm>
          <a:off x="1061111" y="1497949"/>
          <a:ext cx="8442610" cy="369325"/>
        </p:xfrm>
        <a:graphic>
          <a:graphicData uri="http://schemas.openxmlformats.org/drawingml/2006/table">
            <a:tbl>
              <a:tblPr firstRow="1" bandRow="1">
                <a:tableStyleId>{5C22544A-7EE6-4342-B048-85BDC9FD1C3A}</a:tableStyleId>
              </a:tblPr>
              <a:tblGrid>
                <a:gridCol w="5173826">
                  <a:extLst>
                    <a:ext uri="{9D8B030D-6E8A-4147-A177-3AD203B41FA5}">
                      <a16:colId xmlns:a16="http://schemas.microsoft.com/office/drawing/2014/main" val="1222027130"/>
                    </a:ext>
                  </a:extLst>
                </a:gridCol>
                <a:gridCol w="1612382">
                  <a:extLst>
                    <a:ext uri="{9D8B030D-6E8A-4147-A177-3AD203B41FA5}">
                      <a16:colId xmlns:a16="http://schemas.microsoft.com/office/drawing/2014/main" val="2270537808"/>
                    </a:ext>
                  </a:extLst>
                </a:gridCol>
                <a:gridCol w="1656402">
                  <a:extLst>
                    <a:ext uri="{9D8B030D-6E8A-4147-A177-3AD203B41FA5}">
                      <a16:colId xmlns:a16="http://schemas.microsoft.com/office/drawing/2014/main" val="3406340079"/>
                    </a:ext>
                  </a:extLst>
                </a:gridCol>
              </a:tblGrid>
              <a:tr h="369325">
                <a:tc>
                  <a:txBody>
                    <a:bodyPr/>
                    <a:lstStyle/>
                    <a:p>
                      <a:r>
                        <a:rPr lang="en-ZA" sz="1800" dirty="0">
                          <a:solidFill>
                            <a:schemeClr val="tx1"/>
                          </a:solidFill>
                          <a:latin typeface="+mn-lt"/>
                          <a:cs typeface="Arial" panose="020B0604020202020204" pitchFamily="34" charset="0"/>
                        </a:rPr>
                        <a:t>Cash and cash equivalents</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326,140</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latin typeface="+mn-lt"/>
                          <a:cs typeface="Arial" panose="020B0604020202020204" pitchFamily="34" charset="0"/>
                        </a:rPr>
                        <a:t>113,892                              </a:t>
                      </a:r>
                      <a:endParaRPr lang="en-US" sz="1800" dirty="0">
                        <a:solidFill>
                          <a:schemeClr val="tx1"/>
                        </a:solidFill>
                        <a:latin typeface="+mn-lt"/>
                        <a:cs typeface="Arial" panose="020B0604020202020204" pitchFamily="34" charset="0"/>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21" name="Right Arrow 20"/>
          <p:cNvSpPr/>
          <p:nvPr/>
        </p:nvSpPr>
        <p:spPr>
          <a:xfrm>
            <a:off x="883768" y="2159505"/>
            <a:ext cx="673419" cy="365760"/>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nvPr>
        </p:nvGraphicFramePr>
        <p:xfrm>
          <a:off x="1557187" y="2958462"/>
          <a:ext cx="8011107" cy="370840"/>
        </p:xfrm>
        <a:graphic>
          <a:graphicData uri="http://schemas.openxmlformats.org/drawingml/2006/table">
            <a:tbl>
              <a:tblPr firstRow="1" bandRow="1">
                <a:tableStyleId>{5C22544A-7EE6-4342-B048-85BDC9FD1C3A}</a:tableStyleId>
              </a:tblPr>
              <a:tblGrid>
                <a:gridCol w="4628071">
                  <a:extLst>
                    <a:ext uri="{9D8B030D-6E8A-4147-A177-3AD203B41FA5}">
                      <a16:colId xmlns:a16="http://schemas.microsoft.com/office/drawing/2014/main" val="1222027130"/>
                    </a:ext>
                  </a:extLst>
                </a:gridCol>
                <a:gridCol w="1657471">
                  <a:extLst>
                    <a:ext uri="{9D8B030D-6E8A-4147-A177-3AD203B41FA5}">
                      <a16:colId xmlns:a16="http://schemas.microsoft.com/office/drawing/2014/main" val="2270537808"/>
                    </a:ext>
                  </a:extLst>
                </a:gridCol>
                <a:gridCol w="1725565">
                  <a:extLst>
                    <a:ext uri="{9D8B030D-6E8A-4147-A177-3AD203B41FA5}">
                      <a16:colId xmlns:a16="http://schemas.microsoft.com/office/drawing/2014/main" val="3406340079"/>
                    </a:ext>
                  </a:extLst>
                </a:gridCol>
              </a:tblGrid>
              <a:tr h="370840">
                <a:tc>
                  <a:txBody>
                    <a:bodyPr/>
                    <a:lstStyle/>
                    <a:p>
                      <a:r>
                        <a:rPr lang="en-ZA" sz="1800" dirty="0">
                          <a:solidFill>
                            <a:schemeClr val="tx1"/>
                          </a:solidFill>
                          <a:latin typeface="+mn-lt"/>
                          <a:cs typeface="Arial" panose="020B0604020202020204" pitchFamily="34" charset="0"/>
                        </a:rPr>
                        <a:t>Property, plant and equipment (PPE)</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marL="0" algn="r" defTabSz="914400" rtl="0" eaLnBrk="1" latinLnBrk="0" hangingPunct="1"/>
                      <a:r>
                        <a:rPr lang="en-ZA" sz="1800" b="1" kern="1200" dirty="0" smtClean="0">
                          <a:solidFill>
                            <a:schemeClr val="tx1"/>
                          </a:solidFill>
                          <a:latin typeface="+mn-lt"/>
                          <a:ea typeface="+mn-ea"/>
                          <a:cs typeface="Arial" panose="020B0604020202020204" pitchFamily="34" charset="0"/>
                        </a:rPr>
                        <a:t>62,907</a:t>
                      </a:r>
                      <a:endParaRPr lang="en-US" sz="1800" b="1" kern="1200" dirty="0">
                        <a:solidFill>
                          <a:schemeClr val="tx1"/>
                        </a:solidFill>
                        <a:latin typeface="+mn-lt"/>
                        <a:ea typeface="+mn-ea"/>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70,319</a:t>
                      </a:r>
                      <a:endParaRPr lang="en-US" sz="1800" dirty="0">
                        <a:solidFill>
                          <a:schemeClr val="tx1"/>
                        </a:solidFill>
                        <a:latin typeface="+mn-lt"/>
                        <a:cs typeface="Arial" panose="020B0604020202020204" pitchFamily="34" charset="0"/>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14" name="TextBox 13"/>
          <p:cNvSpPr txBox="1"/>
          <p:nvPr/>
        </p:nvSpPr>
        <p:spPr>
          <a:xfrm>
            <a:off x="1475793" y="3278257"/>
            <a:ext cx="8093008"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relates to furniture, equipment, motor vehicles, computer equipment and library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books.</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smtClean="0">
                <a:solidFill>
                  <a:prstClr val="black"/>
                </a:solidFill>
                <a:latin typeface="Arial" panose="020B0604020202020204" pitchFamily="34" charset="0"/>
                <a:cs typeface="Arial" panose="020B0604020202020204" pitchFamily="34" charset="0"/>
              </a:rPr>
              <a:t>The decrease  of 11% is due to less additions</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purchases compared </a:t>
            </a:r>
            <a:r>
              <a:rPr lang="en-US" sz="1200" dirty="0" smtClean="0">
                <a:solidFill>
                  <a:prstClr val="black"/>
                </a:solidFill>
                <a:latin typeface="Arial" panose="020B0604020202020204" pitchFamily="34" charset="0"/>
                <a:cs typeface="Arial" panose="020B0604020202020204" pitchFamily="34" charset="0"/>
              </a:rPr>
              <a:t>to prior year and increase in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depreciation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the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year. New computer equipment were procured for the Members after 2019 general elections. </a:t>
            </a:r>
            <a:endPar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aphicFrame>
        <p:nvGraphicFramePr>
          <p:cNvPr id="15" name="Table 14"/>
          <p:cNvGraphicFramePr>
            <a:graphicFrameLocks noGrp="1"/>
          </p:cNvGraphicFramePr>
          <p:nvPr>
            <p:extLst/>
          </p:nvPr>
        </p:nvGraphicFramePr>
        <p:xfrm>
          <a:off x="1471748" y="4365985"/>
          <a:ext cx="7995036" cy="370840"/>
        </p:xfrm>
        <a:graphic>
          <a:graphicData uri="http://schemas.openxmlformats.org/drawingml/2006/table">
            <a:tbl>
              <a:tblPr firstRow="1" bandRow="1">
                <a:tableStyleId>{5C22544A-7EE6-4342-B048-85BDC9FD1C3A}</a:tableStyleId>
              </a:tblPr>
              <a:tblGrid>
                <a:gridCol w="4803143">
                  <a:extLst>
                    <a:ext uri="{9D8B030D-6E8A-4147-A177-3AD203B41FA5}">
                      <a16:colId xmlns:a16="http://schemas.microsoft.com/office/drawing/2014/main" val="1222027130"/>
                    </a:ext>
                  </a:extLst>
                </a:gridCol>
                <a:gridCol w="1528302">
                  <a:extLst>
                    <a:ext uri="{9D8B030D-6E8A-4147-A177-3AD203B41FA5}">
                      <a16:colId xmlns:a16="http://schemas.microsoft.com/office/drawing/2014/main" val="2270537808"/>
                    </a:ext>
                  </a:extLst>
                </a:gridCol>
                <a:gridCol w="1663591">
                  <a:extLst>
                    <a:ext uri="{9D8B030D-6E8A-4147-A177-3AD203B41FA5}">
                      <a16:colId xmlns:a16="http://schemas.microsoft.com/office/drawing/2014/main" val="3406340079"/>
                    </a:ext>
                  </a:extLst>
                </a:gridCol>
              </a:tblGrid>
              <a:tr h="370840">
                <a:tc>
                  <a:txBody>
                    <a:bodyPr/>
                    <a:lstStyle/>
                    <a:p>
                      <a:r>
                        <a:rPr lang="en-ZA" sz="1800" dirty="0">
                          <a:solidFill>
                            <a:schemeClr val="tx1"/>
                          </a:solidFill>
                          <a:latin typeface="+mn-lt"/>
                          <a:cs typeface="Arial" panose="020B0604020202020204" pitchFamily="34" charset="0"/>
                        </a:rPr>
                        <a:t>Intangible assets</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6,965</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10,400                          </a:t>
                      </a:r>
                      <a:endParaRPr lang="en-US" sz="1800" dirty="0">
                        <a:solidFill>
                          <a:schemeClr val="tx1"/>
                        </a:solidFill>
                        <a:latin typeface="+mn-lt"/>
                        <a:cs typeface="Arial" panose="020B0604020202020204" pitchFamily="34" charset="0"/>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17" name="TextBox 16"/>
          <p:cNvSpPr txBox="1"/>
          <p:nvPr/>
        </p:nvSpPr>
        <p:spPr>
          <a:xfrm>
            <a:off x="1425868" y="4785273"/>
            <a:ext cx="796404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a:t>
            </a:r>
            <a:r>
              <a:rPr lang="en-ZA" sz="1200" dirty="0" smtClean="0">
                <a:solidFill>
                  <a:prstClr val="black"/>
                </a:solidFill>
                <a:latin typeface="Arial" panose="020B0604020202020204" pitchFamily="34" charset="0"/>
                <a:cs typeface="Arial" panose="020B0604020202020204" pitchFamily="34" charset="0"/>
              </a:rPr>
              <a:t>de</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crease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ZA" sz="1200" dirty="0" smtClean="0">
                <a:solidFill>
                  <a:prstClr val="black"/>
                </a:solidFill>
                <a:latin typeface="Arial" panose="020B0604020202020204" pitchFamily="34" charset="0"/>
                <a:cs typeface="Arial" panose="020B0604020202020204" pitchFamily="34" charset="0"/>
              </a:rPr>
              <a:t>33%</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compared to prior year is mainly attributable </a:t>
            </a:r>
            <a:r>
              <a:rPr lang="en-US" sz="1200" dirty="0" smtClean="0">
                <a:solidFill>
                  <a:prstClr val="black"/>
                </a:solidFill>
                <a:latin typeface="Arial" panose="020B0604020202020204" pitchFamily="34" charset="0"/>
                <a:cs typeface="Arial" panose="020B0604020202020204" pitchFamily="34" charset="0"/>
              </a:rPr>
              <a:t>less purchases of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software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purchased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more amortization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the financial year.</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ight Arrow 21"/>
          <p:cNvSpPr/>
          <p:nvPr/>
        </p:nvSpPr>
        <p:spPr>
          <a:xfrm>
            <a:off x="758400" y="2963426"/>
            <a:ext cx="713348" cy="411142"/>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ight Arrow 22"/>
          <p:cNvSpPr/>
          <p:nvPr/>
        </p:nvSpPr>
        <p:spPr>
          <a:xfrm>
            <a:off x="762445" y="4312916"/>
            <a:ext cx="713347" cy="420991"/>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758400" y="5322035"/>
            <a:ext cx="713346" cy="365759"/>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5" name="Table 24"/>
          <p:cNvGraphicFramePr>
            <a:graphicFrameLocks noGrp="1"/>
          </p:cNvGraphicFramePr>
          <p:nvPr>
            <p:extLst/>
          </p:nvPr>
        </p:nvGraphicFramePr>
        <p:xfrm>
          <a:off x="1521670" y="5384752"/>
          <a:ext cx="7848317" cy="365760"/>
        </p:xfrm>
        <a:graphic>
          <a:graphicData uri="http://schemas.openxmlformats.org/drawingml/2006/table">
            <a:tbl>
              <a:tblPr firstRow="1" bandRow="1">
                <a:tableStyleId>{5C22544A-7EE6-4342-B048-85BDC9FD1C3A}</a:tableStyleId>
              </a:tblPr>
              <a:tblGrid>
                <a:gridCol w="4714999">
                  <a:extLst>
                    <a:ext uri="{9D8B030D-6E8A-4147-A177-3AD203B41FA5}">
                      <a16:colId xmlns:a16="http://schemas.microsoft.com/office/drawing/2014/main" val="1222027130"/>
                    </a:ext>
                  </a:extLst>
                </a:gridCol>
                <a:gridCol w="1648771">
                  <a:extLst>
                    <a:ext uri="{9D8B030D-6E8A-4147-A177-3AD203B41FA5}">
                      <a16:colId xmlns:a16="http://schemas.microsoft.com/office/drawing/2014/main" val="2270537808"/>
                    </a:ext>
                  </a:extLst>
                </a:gridCol>
                <a:gridCol w="1484547">
                  <a:extLst>
                    <a:ext uri="{9D8B030D-6E8A-4147-A177-3AD203B41FA5}">
                      <a16:colId xmlns:a16="http://schemas.microsoft.com/office/drawing/2014/main" val="3406340079"/>
                    </a:ext>
                  </a:extLst>
                </a:gridCol>
              </a:tblGrid>
              <a:tr h="303042">
                <a:tc>
                  <a:txBody>
                    <a:bodyPr/>
                    <a:lstStyle/>
                    <a:p>
                      <a:r>
                        <a:rPr lang="en-ZA" sz="1800" dirty="0">
                          <a:solidFill>
                            <a:schemeClr val="tx1"/>
                          </a:solidFill>
                          <a:latin typeface="+mn-lt"/>
                          <a:cs typeface="Arial" panose="020B0604020202020204" pitchFamily="34" charset="0"/>
                        </a:rPr>
                        <a:t>Heritage assets</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55,493</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55,437                       </a:t>
                      </a:r>
                      <a:endParaRPr lang="en-US" sz="1800" dirty="0">
                        <a:solidFill>
                          <a:schemeClr val="tx1"/>
                        </a:solidFill>
                        <a:latin typeface="+mn-lt"/>
                        <a:cs typeface="Arial" panose="020B0604020202020204" pitchFamily="34" charset="0"/>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26" name="Rectangle 25"/>
          <p:cNvSpPr/>
          <p:nvPr/>
        </p:nvSpPr>
        <p:spPr>
          <a:xfrm>
            <a:off x="1429883" y="5798523"/>
            <a:ext cx="8000717" cy="11062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Heritage asset is defined as an asset that has a cultural, environmental, historical, natural, scientific, technological or artistic significance, and are held and preserved indefinitely for the benefit of present and future generations. The change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minimal due to the fact that heritage assets are not depreciated as they have long economic life and few additions.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0" y="1867275"/>
            <a:ext cx="840975" cy="494828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a:t>
            </a:r>
            <a:r>
              <a:rPr kumimoji="0" lang="en-Z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assets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36153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51309" y="6449465"/>
            <a:ext cx="37447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29583-44FC-AA46-9A7F-8FCB60537618}"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8"/>
          <p:cNvSpPr>
            <a:spLocks noGrp="1"/>
          </p:cNvSpPr>
          <p:nvPr>
            <p:ph type="title"/>
          </p:nvPr>
        </p:nvSpPr>
        <p:spPr>
          <a:xfrm>
            <a:off x="465250" y="308555"/>
            <a:ext cx="7995578" cy="518130"/>
          </a:xfrm>
        </p:spPr>
        <p:txBody>
          <a:bodyPr>
            <a:normAutofit/>
          </a:bodyPr>
          <a:lstStyle/>
          <a:p>
            <a:r>
              <a:rPr lang="en-ZA" sz="2800" b="1" dirty="0">
                <a:latin typeface="+mn-lt"/>
                <a:cs typeface="Arial" panose="020B0604020202020204" pitchFamily="34" charset="0"/>
              </a:rPr>
              <a:t>Statement of Financial Position …continuation </a:t>
            </a:r>
          </a:p>
        </p:txBody>
      </p:sp>
      <p:sp>
        <p:nvSpPr>
          <p:cNvPr id="4" name="TextBox 3"/>
          <p:cNvSpPr txBox="1"/>
          <p:nvPr/>
        </p:nvSpPr>
        <p:spPr>
          <a:xfrm>
            <a:off x="7099300" y="757799"/>
            <a:ext cx="13615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Calibri" panose="020F0502020204030204"/>
                <a:ea typeface="+mn-ea"/>
                <a:cs typeface="+mn-cs"/>
              </a:rPr>
              <a:t>2021</a:t>
            </a: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R’000</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8671034" y="782383"/>
            <a:ext cx="12349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Calibri" panose="020F0502020204030204"/>
                <a:ea typeface="+mn-ea"/>
                <a:cs typeface="+mn-cs"/>
              </a:rPr>
              <a:t>2020</a:t>
            </a: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R’000</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Table 9"/>
          <p:cNvGraphicFramePr>
            <a:graphicFrameLocks noGrp="1"/>
          </p:cNvGraphicFramePr>
          <p:nvPr>
            <p:extLst/>
          </p:nvPr>
        </p:nvGraphicFramePr>
        <p:xfrm>
          <a:off x="1419183" y="1365035"/>
          <a:ext cx="7869334" cy="640080"/>
        </p:xfrm>
        <a:graphic>
          <a:graphicData uri="http://schemas.openxmlformats.org/drawingml/2006/table">
            <a:tbl>
              <a:tblPr firstRow="1" bandRow="1">
                <a:tableStyleId>{5C22544A-7EE6-4342-B048-85BDC9FD1C3A}</a:tableStyleId>
              </a:tblPr>
              <a:tblGrid>
                <a:gridCol w="4727626">
                  <a:extLst>
                    <a:ext uri="{9D8B030D-6E8A-4147-A177-3AD203B41FA5}">
                      <a16:colId xmlns:a16="http://schemas.microsoft.com/office/drawing/2014/main" val="1222027130"/>
                    </a:ext>
                  </a:extLst>
                </a:gridCol>
                <a:gridCol w="1653186">
                  <a:extLst>
                    <a:ext uri="{9D8B030D-6E8A-4147-A177-3AD203B41FA5}">
                      <a16:colId xmlns:a16="http://schemas.microsoft.com/office/drawing/2014/main" val="2270537808"/>
                    </a:ext>
                  </a:extLst>
                </a:gridCol>
                <a:gridCol w="1488522">
                  <a:extLst>
                    <a:ext uri="{9D8B030D-6E8A-4147-A177-3AD203B41FA5}">
                      <a16:colId xmlns:a16="http://schemas.microsoft.com/office/drawing/2014/main" val="3406340079"/>
                    </a:ext>
                  </a:extLst>
                </a:gridCol>
              </a:tblGrid>
              <a:tr h="406653">
                <a:tc>
                  <a:txBody>
                    <a:bodyPr/>
                    <a:lstStyle/>
                    <a:p>
                      <a:r>
                        <a:rPr lang="en-ZA" sz="1800" dirty="0">
                          <a:solidFill>
                            <a:schemeClr val="tx1"/>
                          </a:solidFill>
                          <a:latin typeface="+mn-lt"/>
                          <a:cs typeface="Arial" panose="020B0604020202020204" pitchFamily="34" charset="0"/>
                        </a:rPr>
                        <a:t>Finance lease </a:t>
                      </a:r>
                      <a:r>
                        <a:rPr lang="en-ZA" sz="1800" dirty="0" smtClean="0">
                          <a:solidFill>
                            <a:schemeClr val="tx1"/>
                          </a:solidFill>
                          <a:latin typeface="+mn-lt"/>
                          <a:cs typeface="Arial" panose="020B0604020202020204" pitchFamily="34" charset="0"/>
                        </a:rPr>
                        <a:t>obligations  (Current plus Non current) </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5,898</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15,823                        </a:t>
                      </a:r>
                      <a:endParaRPr lang="en-US" sz="1800" dirty="0">
                        <a:solidFill>
                          <a:schemeClr val="tx1"/>
                        </a:solidFill>
                        <a:latin typeface="+mn-lt"/>
                        <a:cs typeface="Arial" panose="020B0604020202020204" pitchFamily="34" charset="0"/>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11" name="TextBox 10"/>
          <p:cNvSpPr txBox="1"/>
          <p:nvPr/>
        </p:nvSpPr>
        <p:spPr>
          <a:xfrm>
            <a:off x="1365444" y="1937090"/>
            <a:ext cx="8085865" cy="8617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Finance lease liability consists of the cell phone, tables and modems contracts. The average lease term is 2 years.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decrease of 63% is due the significant</a:t>
            </a:r>
            <a:r>
              <a:rPr kumimoji="0" lang="en-US"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increase of the</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lease contracts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Members of Parliament </a:t>
            </a:r>
            <a:r>
              <a:rPr lang="en-US" sz="1200" dirty="0" smtClean="0">
                <a:solidFill>
                  <a:prstClr val="black"/>
                </a:solidFill>
                <a:latin typeface="Arial" panose="020B0604020202020204" pitchFamily="34" charset="0"/>
                <a:cs typeface="Arial" panose="020B0604020202020204" pitchFamily="34" charset="0"/>
              </a:rPr>
              <a:t>last year</a:t>
            </a:r>
            <a:r>
              <a:rPr lang="en-US" sz="1200" dirty="0">
                <a:solidFill>
                  <a:prstClr val="black"/>
                </a:solidFill>
                <a:latin typeface="Arial" panose="020B0604020202020204" pitchFamily="34" charset="0"/>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for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cell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phones and laptops/tablets contracts on their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behalf</a:t>
            </a:r>
            <a:r>
              <a:rPr kumimoji="0" lang="en-US"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which is reducing with amortization.</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3" name="Table 12"/>
          <p:cNvGraphicFramePr>
            <a:graphicFrameLocks noGrp="1"/>
          </p:cNvGraphicFramePr>
          <p:nvPr>
            <p:extLst/>
          </p:nvPr>
        </p:nvGraphicFramePr>
        <p:xfrm>
          <a:off x="1423914" y="2755019"/>
          <a:ext cx="7924639" cy="365760"/>
        </p:xfrm>
        <a:graphic>
          <a:graphicData uri="http://schemas.openxmlformats.org/drawingml/2006/table">
            <a:tbl>
              <a:tblPr firstRow="1" bandRow="1">
                <a:tableStyleId>{5C22544A-7EE6-4342-B048-85BDC9FD1C3A}</a:tableStyleId>
              </a:tblPr>
              <a:tblGrid>
                <a:gridCol w="4667218">
                  <a:extLst>
                    <a:ext uri="{9D8B030D-6E8A-4147-A177-3AD203B41FA5}">
                      <a16:colId xmlns:a16="http://schemas.microsoft.com/office/drawing/2014/main" val="1222027130"/>
                    </a:ext>
                  </a:extLst>
                </a:gridCol>
                <a:gridCol w="1702642">
                  <a:extLst>
                    <a:ext uri="{9D8B030D-6E8A-4147-A177-3AD203B41FA5}">
                      <a16:colId xmlns:a16="http://schemas.microsoft.com/office/drawing/2014/main" val="2270537808"/>
                    </a:ext>
                  </a:extLst>
                </a:gridCol>
                <a:gridCol w="1554779">
                  <a:extLst>
                    <a:ext uri="{9D8B030D-6E8A-4147-A177-3AD203B41FA5}">
                      <a16:colId xmlns:a16="http://schemas.microsoft.com/office/drawing/2014/main" val="3406340079"/>
                    </a:ext>
                  </a:extLst>
                </a:gridCol>
              </a:tblGrid>
              <a:tr h="305307">
                <a:tc>
                  <a:txBody>
                    <a:bodyPr/>
                    <a:lstStyle/>
                    <a:p>
                      <a:r>
                        <a:rPr lang="en-ZA" sz="1800" dirty="0">
                          <a:solidFill>
                            <a:schemeClr val="tx1"/>
                          </a:solidFill>
                          <a:latin typeface="+mn-lt"/>
                          <a:cs typeface="Arial" panose="020B0604020202020204" pitchFamily="34" charset="0"/>
                        </a:rPr>
                        <a:t>Payables from exchange transactions</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42,258</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38,627</a:t>
                      </a:r>
                      <a:endParaRPr lang="en-US" sz="1800" dirty="0">
                        <a:solidFill>
                          <a:schemeClr val="tx1"/>
                        </a:solidFill>
                        <a:latin typeface="+mn-lt"/>
                        <a:cs typeface="Arial" panose="020B0604020202020204" pitchFamily="34" charset="0"/>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6" name="Rectangle 5"/>
          <p:cNvSpPr/>
          <p:nvPr/>
        </p:nvSpPr>
        <p:spPr>
          <a:xfrm>
            <a:off x="157018" y="1187670"/>
            <a:ext cx="673299" cy="544435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liabilities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ectangle 14"/>
          <p:cNvSpPr/>
          <p:nvPr/>
        </p:nvSpPr>
        <p:spPr>
          <a:xfrm>
            <a:off x="1332971" y="3171743"/>
            <a:ext cx="8077729" cy="646331"/>
          </a:xfrm>
          <a:prstGeom prst="rect">
            <a:avLst/>
          </a:prstGeom>
        </p:spPr>
        <p:txBody>
          <a:bodyPr wrap="square">
            <a:spAutoFit/>
          </a:bodyPr>
          <a:lstStyle/>
          <a:p>
            <a:pPr lvl="0" algn="just">
              <a:defRPr/>
            </a:pPr>
            <a:r>
              <a:rPr kumimoji="0" lang="en-Z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are all monies owed to the service providers for goods and services provided. </a:t>
            </a:r>
            <a:r>
              <a:rPr kumimoji="0" lang="en-ZA"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The </a:t>
            </a:r>
            <a:r>
              <a:rPr lang="en-ZA" sz="1200" dirty="0">
                <a:latin typeface="Arial" panose="020B0604020202020204" pitchFamily="34" charset="0"/>
                <a:cs typeface="Arial" panose="020B0604020202020204" pitchFamily="34" charset="0"/>
              </a:rPr>
              <a:t>9</a:t>
            </a:r>
            <a:r>
              <a:rPr kumimoji="0" lang="en-ZA"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increase</a:t>
            </a:r>
            <a:r>
              <a:rPr lang="en-ZA" sz="1200" dirty="0">
                <a:latin typeface="Arial" panose="020B0604020202020204" pitchFamily="34" charset="0"/>
                <a:cs typeface="Arial" panose="020B0604020202020204" pitchFamily="34" charset="0"/>
              </a:rPr>
              <a:t> </a:t>
            </a:r>
            <a:r>
              <a:rPr kumimoji="0" lang="en-ZA"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is</a:t>
            </a:r>
            <a:r>
              <a:rPr kumimoji="0" lang="en-ZA" sz="1200" b="0" i="0" u="none" strike="noStrike" kern="1200" cap="none" spc="0" normalizeH="0" noProof="0" dirty="0" smtClean="0">
                <a:ln>
                  <a:noFill/>
                </a:ln>
                <a:effectLst/>
                <a:uLnTx/>
                <a:uFillTx/>
                <a:latin typeface="Arial" panose="020B0604020202020204" pitchFamily="34" charset="0"/>
                <a:ea typeface="+mn-ea"/>
                <a:cs typeface="Arial" panose="020B0604020202020204" pitchFamily="34" charset="0"/>
              </a:rPr>
              <a:t> due to services rendered close to year end that were not paid and invoices not provided by some service providers for invoices listed on their statements.</a:t>
            </a:r>
            <a:endParaRPr kumimoji="0" lang="en-Z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7" name="Right Arrow 16"/>
          <p:cNvSpPr/>
          <p:nvPr/>
        </p:nvSpPr>
        <p:spPr>
          <a:xfrm>
            <a:off x="854203" y="1378792"/>
            <a:ext cx="569711" cy="305990"/>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ight Arrow 17"/>
          <p:cNvSpPr/>
          <p:nvPr/>
        </p:nvSpPr>
        <p:spPr>
          <a:xfrm>
            <a:off x="884055" y="2740089"/>
            <a:ext cx="481389" cy="332941"/>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4" name="Table 13"/>
          <p:cNvGraphicFramePr>
            <a:graphicFrameLocks noGrp="1"/>
          </p:cNvGraphicFramePr>
          <p:nvPr>
            <p:extLst/>
          </p:nvPr>
        </p:nvGraphicFramePr>
        <p:xfrm>
          <a:off x="1402616" y="3793659"/>
          <a:ext cx="7869334" cy="365760"/>
        </p:xfrm>
        <a:graphic>
          <a:graphicData uri="http://schemas.openxmlformats.org/drawingml/2006/table">
            <a:tbl>
              <a:tblPr firstRow="1" bandRow="1">
                <a:tableStyleId>{5C22544A-7EE6-4342-B048-85BDC9FD1C3A}</a:tableStyleId>
              </a:tblPr>
              <a:tblGrid>
                <a:gridCol w="4634646">
                  <a:extLst>
                    <a:ext uri="{9D8B030D-6E8A-4147-A177-3AD203B41FA5}">
                      <a16:colId xmlns:a16="http://schemas.microsoft.com/office/drawing/2014/main" val="1222027130"/>
                    </a:ext>
                  </a:extLst>
                </a:gridCol>
                <a:gridCol w="1690760">
                  <a:extLst>
                    <a:ext uri="{9D8B030D-6E8A-4147-A177-3AD203B41FA5}">
                      <a16:colId xmlns:a16="http://schemas.microsoft.com/office/drawing/2014/main" val="2270537808"/>
                    </a:ext>
                  </a:extLst>
                </a:gridCol>
                <a:gridCol w="1543928">
                  <a:extLst>
                    <a:ext uri="{9D8B030D-6E8A-4147-A177-3AD203B41FA5}">
                      <a16:colId xmlns:a16="http://schemas.microsoft.com/office/drawing/2014/main" val="3406340079"/>
                    </a:ext>
                  </a:extLst>
                </a:gridCol>
              </a:tblGrid>
              <a:tr h="305307">
                <a:tc>
                  <a:txBody>
                    <a:bodyPr/>
                    <a:lstStyle/>
                    <a:p>
                      <a:r>
                        <a:rPr lang="en-ZA" sz="1800" dirty="0">
                          <a:solidFill>
                            <a:schemeClr val="tx1"/>
                          </a:solidFill>
                          <a:latin typeface="+mn-lt"/>
                          <a:cs typeface="Arial" panose="020B0604020202020204" pitchFamily="34" charset="0"/>
                        </a:rPr>
                        <a:t>Payables from non-exchange transactions</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US" sz="1800" dirty="0" smtClean="0">
                          <a:solidFill>
                            <a:schemeClr val="tx1"/>
                          </a:solidFill>
                          <a:latin typeface="+mn-lt"/>
                          <a:cs typeface="Arial" panose="020B0604020202020204" pitchFamily="34" charset="0"/>
                        </a:rPr>
                        <a:t>5,187</a:t>
                      </a:r>
                      <a:endParaRPr lang="en-US" sz="1800" dirty="0">
                        <a:solidFill>
                          <a:schemeClr val="tx1"/>
                        </a:solidFill>
                        <a:latin typeface="+mn-lt"/>
                        <a:cs typeface="Arial" panose="020B0604020202020204" pitchFamily="34" charset="0"/>
                      </a:endParaRPr>
                    </a:p>
                  </a:txBody>
                  <a:tcPr>
                    <a:solidFill>
                      <a:schemeClr val="accent3"/>
                    </a:solidFill>
                  </a:tcPr>
                </a:tc>
                <a:tc>
                  <a:txBody>
                    <a:bodyPr/>
                    <a:lstStyle/>
                    <a:p>
                      <a:pPr algn="r"/>
                      <a:r>
                        <a:rPr lang="en-ZA" sz="1800" dirty="0" smtClean="0">
                          <a:solidFill>
                            <a:schemeClr val="tx1"/>
                          </a:solidFill>
                          <a:latin typeface="+mn-lt"/>
                          <a:cs typeface="Arial" panose="020B0604020202020204" pitchFamily="34" charset="0"/>
                        </a:rPr>
                        <a:t>3,585</a:t>
                      </a:r>
                      <a:endParaRPr lang="en-US" sz="1800" dirty="0">
                        <a:solidFill>
                          <a:schemeClr val="tx1"/>
                        </a:solidFill>
                        <a:latin typeface="+mn-lt"/>
                        <a:cs typeface="Arial" panose="020B0604020202020204" pitchFamily="34" charset="0"/>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16" name="Rectangle 15"/>
          <p:cNvSpPr/>
          <p:nvPr/>
        </p:nvSpPr>
        <p:spPr>
          <a:xfrm>
            <a:off x="1353666" y="4107074"/>
            <a:ext cx="7967233"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Payables from non-exchange transactions </a:t>
            </a:r>
            <a:r>
              <a:rPr kumimoji="0" lang="en-ZA"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consists of disability </a:t>
            </a:r>
            <a:r>
              <a:rPr kumimoji="0" lang="en-Z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support to </a:t>
            </a:r>
            <a:r>
              <a:rPr kumimoji="0" lang="en-ZA"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provided political </a:t>
            </a:r>
            <a:r>
              <a:rPr kumimoji="0" lang="en-Z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parties represented in </a:t>
            </a:r>
            <a:r>
              <a:rPr kumimoji="0" lang="en-ZA"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Parliament in respect of Members with disabilities. T</a:t>
            </a:r>
            <a:r>
              <a:rPr kumimoji="0" lang="en-US"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he </a:t>
            </a:r>
            <a:r>
              <a:rPr lang="en-US" sz="1200" dirty="0" smtClean="0">
                <a:latin typeface="Arial" panose="020B0604020202020204" pitchFamily="34" charset="0"/>
                <a:cs typeface="Arial" panose="020B0604020202020204" pitchFamily="34" charset="0"/>
              </a:rPr>
              <a:t>in</a:t>
            </a:r>
            <a:r>
              <a:rPr kumimoji="0" lang="en-US"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crease of </a:t>
            </a:r>
            <a:r>
              <a:rPr lang="en-US" sz="1200" dirty="0" smtClean="0">
                <a:latin typeface="Arial" panose="020B0604020202020204" pitchFamily="34" charset="0"/>
                <a:cs typeface="Arial" panose="020B0604020202020204" pitchFamily="34" charset="0"/>
              </a:rPr>
              <a:t>45</a:t>
            </a:r>
            <a:r>
              <a:rPr kumimoji="0" lang="en-US"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is </a:t>
            </a:r>
            <a:r>
              <a:rPr kumimoji="0" lang="en-US"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due to the disability support that was not paid as at year end.</a:t>
            </a:r>
            <a:endParaRPr kumimoji="0" lang="en-ZA" sz="12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9" name="Right Arrow 18"/>
          <p:cNvSpPr/>
          <p:nvPr/>
        </p:nvSpPr>
        <p:spPr>
          <a:xfrm>
            <a:off x="884054" y="4041286"/>
            <a:ext cx="481389" cy="332941"/>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p:cNvSpPr/>
          <p:nvPr/>
        </p:nvSpPr>
        <p:spPr>
          <a:xfrm>
            <a:off x="1402616" y="5041053"/>
            <a:ext cx="798449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employee benefits relates to short term benefits owed to staff for the services rendered such as provisions for leave liability, performance bonus provision, salary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savings, long service awards and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overtime worked and that will be paid during the following year and any other monies owed to staff for services rendered.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also includes Members’ benefits for gratuities, current post medical benefits and current portion of travel benefits. </a:t>
            </a:r>
            <a:b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Employee benefits					95,274                76,291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For</a:t>
            </a:r>
            <a:r>
              <a:rPr kumimoji="0" lang="en-US"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Staff benefits there was increase of 24% due to increase in leave that accrues to Staff than the leave taken. Employees will forfeit the leave days by end of October 2021 if the days are not taken.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prstClr val="black"/>
              </a:solidFill>
              <a:latin typeface="Arial" panose="020B0604020202020204" pitchFamily="34" charset="0"/>
              <a:cs typeface="Arial" panose="020B0604020202020204" pitchFamily="34" charset="0"/>
            </a:endParaRPr>
          </a:p>
        </p:txBody>
      </p:sp>
      <p:sp>
        <p:nvSpPr>
          <p:cNvPr id="21" name="Right Arrow 20"/>
          <p:cNvSpPr/>
          <p:nvPr/>
        </p:nvSpPr>
        <p:spPr>
          <a:xfrm>
            <a:off x="1032175" y="4689978"/>
            <a:ext cx="404809" cy="291573"/>
          </a:xfrm>
          <a:prstGeom prst="rightArrow">
            <a:avLst>
              <a:gd name="adj1" fmla="val 50000"/>
              <a:gd name="adj2" fmla="val 47719"/>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2" name="Table 21"/>
          <p:cNvGraphicFramePr>
            <a:graphicFrameLocks noGrp="1"/>
          </p:cNvGraphicFramePr>
          <p:nvPr>
            <p:extLst/>
          </p:nvPr>
        </p:nvGraphicFramePr>
        <p:xfrm>
          <a:off x="1436984" y="4683501"/>
          <a:ext cx="7869702" cy="370840"/>
        </p:xfrm>
        <a:graphic>
          <a:graphicData uri="http://schemas.openxmlformats.org/drawingml/2006/table">
            <a:tbl>
              <a:tblPr firstRow="1" bandRow="1">
                <a:tableStyleId>{5C22544A-7EE6-4342-B048-85BDC9FD1C3A}</a:tableStyleId>
              </a:tblPr>
              <a:tblGrid>
                <a:gridCol w="4727846">
                  <a:extLst>
                    <a:ext uri="{9D8B030D-6E8A-4147-A177-3AD203B41FA5}">
                      <a16:colId xmlns:a16="http://schemas.microsoft.com/office/drawing/2014/main" val="1222027130"/>
                    </a:ext>
                  </a:extLst>
                </a:gridCol>
                <a:gridCol w="1653264">
                  <a:extLst>
                    <a:ext uri="{9D8B030D-6E8A-4147-A177-3AD203B41FA5}">
                      <a16:colId xmlns:a16="http://schemas.microsoft.com/office/drawing/2014/main" val="2270537808"/>
                    </a:ext>
                  </a:extLst>
                </a:gridCol>
                <a:gridCol w="1488592">
                  <a:extLst>
                    <a:ext uri="{9D8B030D-6E8A-4147-A177-3AD203B41FA5}">
                      <a16:colId xmlns:a16="http://schemas.microsoft.com/office/drawing/2014/main" val="3406340079"/>
                    </a:ext>
                  </a:extLst>
                </a:gridCol>
              </a:tblGrid>
              <a:tr h="370840">
                <a:tc>
                  <a:txBody>
                    <a:bodyPr/>
                    <a:lstStyle/>
                    <a:p>
                      <a:r>
                        <a:rPr lang="en-ZA" sz="1800" dirty="0" smtClean="0">
                          <a:solidFill>
                            <a:schemeClr val="tx1"/>
                          </a:solidFill>
                        </a:rPr>
                        <a:t>Current employee benefits</a:t>
                      </a:r>
                      <a:endParaRPr lang="en-US" sz="1800" dirty="0">
                        <a:solidFill>
                          <a:schemeClr val="tx1"/>
                        </a:solidFill>
                      </a:endParaRPr>
                    </a:p>
                  </a:txBody>
                  <a:tcPr>
                    <a:solidFill>
                      <a:schemeClr val="accent3"/>
                    </a:solidFill>
                  </a:tcPr>
                </a:tc>
                <a:tc>
                  <a:txBody>
                    <a:bodyPr/>
                    <a:lstStyle/>
                    <a:p>
                      <a:pPr algn="r"/>
                      <a:r>
                        <a:rPr lang="en-ZA" sz="1800" dirty="0" smtClean="0">
                          <a:solidFill>
                            <a:schemeClr val="tx1"/>
                          </a:solidFill>
                        </a:rPr>
                        <a:t>188,797</a:t>
                      </a:r>
                      <a:endParaRPr lang="en-US" sz="1800" dirty="0">
                        <a:solidFill>
                          <a:schemeClr val="tx1"/>
                        </a:solidFill>
                      </a:endParaRPr>
                    </a:p>
                  </a:txBody>
                  <a:tcPr>
                    <a:solidFill>
                      <a:schemeClr val="accent3"/>
                    </a:solidFill>
                  </a:tcPr>
                </a:tc>
                <a:tc>
                  <a:txBody>
                    <a:bodyPr/>
                    <a:lstStyle/>
                    <a:p>
                      <a:pPr algn="r"/>
                      <a:r>
                        <a:rPr lang="en-ZA" sz="1800" dirty="0" smtClean="0">
                          <a:solidFill>
                            <a:schemeClr val="tx1"/>
                          </a:solidFill>
                        </a:rPr>
                        <a:t>186,348</a:t>
                      </a:r>
                      <a:endParaRPr lang="en-US" sz="1800" dirty="0">
                        <a:solidFill>
                          <a:schemeClr val="tx1"/>
                        </a:solidFill>
                      </a:endParaRPr>
                    </a:p>
                  </a:txBody>
                  <a:tcPr>
                    <a:solidFill>
                      <a:schemeClr val="accent3"/>
                    </a:solidFill>
                  </a:tcPr>
                </a:tc>
                <a:extLst>
                  <a:ext uri="{0D108BD9-81ED-4DB2-BD59-A6C34878D82A}">
                    <a16:rowId xmlns:a16="http://schemas.microsoft.com/office/drawing/2014/main" val="3157921821"/>
                  </a:ext>
                </a:extLst>
              </a:tr>
            </a:tbl>
          </a:graphicData>
        </a:graphic>
      </p:graphicFrame>
    </p:spTree>
    <p:extLst>
      <p:ext uri="{BB962C8B-B14F-4D97-AF65-F5344CB8AC3E}">
        <p14:creationId xmlns:p14="http://schemas.microsoft.com/office/powerpoint/2010/main" val="548256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44567" y="6449465"/>
            <a:ext cx="37290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29583-44FC-AA46-9A7F-8FCB60537618}"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8"/>
          <p:cNvSpPr>
            <a:spLocks noGrp="1"/>
          </p:cNvSpPr>
          <p:nvPr>
            <p:ph type="title"/>
          </p:nvPr>
        </p:nvSpPr>
        <p:spPr>
          <a:xfrm>
            <a:off x="465250" y="332505"/>
            <a:ext cx="7995578" cy="518130"/>
          </a:xfrm>
        </p:spPr>
        <p:txBody>
          <a:bodyPr>
            <a:normAutofit/>
          </a:bodyPr>
          <a:lstStyle/>
          <a:p>
            <a:r>
              <a:rPr lang="en-ZA" sz="2800" b="1" dirty="0">
                <a:latin typeface="+mn-lt"/>
                <a:cs typeface="Arial" panose="020B0604020202020204" pitchFamily="34" charset="0"/>
              </a:rPr>
              <a:t>Statement of Financial Position …continuation </a:t>
            </a:r>
          </a:p>
        </p:txBody>
      </p:sp>
      <p:sp>
        <p:nvSpPr>
          <p:cNvPr id="4" name="TextBox 3"/>
          <p:cNvSpPr txBox="1"/>
          <p:nvPr/>
        </p:nvSpPr>
        <p:spPr>
          <a:xfrm>
            <a:off x="7099300" y="757799"/>
            <a:ext cx="13615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Calibri" panose="020F0502020204030204"/>
                <a:ea typeface="+mn-ea"/>
                <a:cs typeface="+mn-cs"/>
              </a:rPr>
              <a:t>2021</a:t>
            </a: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R’000</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8671034" y="782383"/>
            <a:ext cx="12349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Calibri" panose="020F0502020204030204"/>
                <a:ea typeface="+mn-ea"/>
                <a:cs typeface="+mn-cs"/>
              </a:rPr>
              <a:t>2020</a:t>
            </a: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R’000</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57018" y="1187670"/>
            <a:ext cx="673299" cy="544435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liabilities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859157" y="2019181"/>
            <a:ext cx="8585409" cy="830997"/>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Members current </a:t>
            </a:r>
            <a:r>
              <a:rPr lang="en-US" sz="1200" b="1" dirty="0" smtClean="0">
                <a:latin typeface="Arial" panose="020B0604020202020204" pitchFamily="34" charset="0"/>
                <a:cs typeface="Arial" panose="020B0604020202020204" pitchFamily="34" charset="0"/>
              </a:rPr>
              <a:t>benefits			                   93,523                             110,057 </a:t>
            </a:r>
          </a:p>
          <a:p>
            <a:endParaRPr lang="en-US" sz="1200" b="1"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Decreased due to less amounts that are expected to be paid  the following year for post medical and travel benefits as per actuarial valuation. Less travelling is expected to occur in the following year due to Covid-19 pandemic.</a:t>
            </a:r>
            <a:endParaRPr lang="en-US" sz="1200" dirty="0">
              <a:latin typeface="Arial" panose="020B0604020202020204" pitchFamily="34" charset="0"/>
              <a:cs typeface="Arial" panose="020B0604020202020204" pitchFamily="34" charset="0"/>
            </a:endParaRPr>
          </a:p>
        </p:txBody>
      </p:sp>
      <p:graphicFrame>
        <p:nvGraphicFramePr>
          <p:cNvPr id="18" name="Table 17"/>
          <p:cNvGraphicFramePr>
            <a:graphicFrameLocks noGrp="1"/>
          </p:cNvGraphicFramePr>
          <p:nvPr>
            <p:extLst/>
          </p:nvPr>
        </p:nvGraphicFramePr>
        <p:xfrm>
          <a:off x="915207" y="1486700"/>
          <a:ext cx="8372483" cy="370840"/>
        </p:xfrm>
        <a:graphic>
          <a:graphicData uri="http://schemas.openxmlformats.org/drawingml/2006/table">
            <a:tbl>
              <a:tblPr firstRow="1" bandRow="1">
                <a:tableStyleId>{5C22544A-7EE6-4342-B048-85BDC9FD1C3A}</a:tableStyleId>
              </a:tblPr>
              <a:tblGrid>
                <a:gridCol w="5029900">
                  <a:extLst>
                    <a:ext uri="{9D8B030D-6E8A-4147-A177-3AD203B41FA5}">
                      <a16:colId xmlns:a16="http://schemas.microsoft.com/office/drawing/2014/main" val="1222027130"/>
                    </a:ext>
                  </a:extLst>
                </a:gridCol>
                <a:gridCol w="1758888">
                  <a:extLst>
                    <a:ext uri="{9D8B030D-6E8A-4147-A177-3AD203B41FA5}">
                      <a16:colId xmlns:a16="http://schemas.microsoft.com/office/drawing/2014/main" val="2270537808"/>
                    </a:ext>
                  </a:extLst>
                </a:gridCol>
                <a:gridCol w="1583695">
                  <a:extLst>
                    <a:ext uri="{9D8B030D-6E8A-4147-A177-3AD203B41FA5}">
                      <a16:colId xmlns:a16="http://schemas.microsoft.com/office/drawing/2014/main" val="3406340079"/>
                    </a:ext>
                  </a:extLst>
                </a:gridCol>
              </a:tblGrid>
              <a:tr h="370840">
                <a:tc>
                  <a:txBody>
                    <a:bodyPr/>
                    <a:lstStyle/>
                    <a:p>
                      <a:r>
                        <a:rPr lang="en-ZA" sz="1800" dirty="0" smtClean="0">
                          <a:solidFill>
                            <a:schemeClr val="tx1"/>
                          </a:solidFill>
                        </a:rPr>
                        <a:t>Current employee benefits (continue</a:t>
                      </a:r>
                      <a:endParaRPr lang="en-US" sz="1800" dirty="0">
                        <a:solidFill>
                          <a:schemeClr val="tx1"/>
                        </a:solidFill>
                      </a:endParaRPr>
                    </a:p>
                  </a:txBody>
                  <a:tcPr>
                    <a:solidFill>
                      <a:schemeClr val="accent3"/>
                    </a:solidFill>
                  </a:tcPr>
                </a:tc>
                <a:tc>
                  <a:txBody>
                    <a:bodyPr/>
                    <a:lstStyle/>
                    <a:p>
                      <a:pPr algn="r"/>
                      <a:r>
                        <a:rPr lang="en-ZA" sz="1800" dirty="0" smtClean="0">
                          <a:solidFill>
                            <a:schemeClr val="tx1"/>
                          </a:solidFill>
                        </a:rPr>
                        <a:t>188,797</a:t>
                      </a:r>
                      <a:endParaRPr lang="en-US" sz="1800" dirty="0">
                        <a:solidFill>
                          <a:schemeClr val="tx1"/>
                        </a:solidFill>
                      </a:endParaRPr>
                    </a:p>
                  </a:txBody>
                  <a:tcPr>
                    <a:solidFill>
                      <a:schemeClr val="accent3"/>
                    </a:solidFill>
                  </a:tcPr>
                </a:tc>
                <a:tc>
                  <a:txBody>
                    <a:bodyPr/>
                    <a:lstStyle/>
                    <a:p>
                      <a:pPr algn="r"/>
                      <a:r>
                        <a:rPr lang="en-ZA" sz="1800" dirty="0" smtClean="0">
                          <a:solidFill>
                            <a:schemeClr val="tx1"/>
                          </a:solidFill>
                        </a:rPr>
                        <a:t>186,348</a:t>
                      </a:r>
                      <a:endParaRPr lang="en-US" sz="1800" dirty="0">
                        <a:solidFill>
                          <a:schemeClr val="tx1"/>
                        </a:solidFill>
                      </a:endParaRPr>
                    </a:p>
                  </a:txBody>
                  <a:tcPr>
                    <a:solidFill>
                      <a:schemeClr val="accent3"/>
                    </a:solidFill>
                  </a:tcPr>
                </a:tc>
                <a:extLst>
                  <a:ext uri="{0D108BD9-81ED-4DB2-BD59-A6C34878D82A}">
                    <a16:rowId xmlns:a16="http://schemas.microsoft.com/office/drawing/2014/main" val="3157921821"/>
                  </a:ext>
                </a:extLst>
              </a:tr>
            </a:tbl>
          </a:graphicData>
        </a:graphic>
      </p:graphicFrame>
      <p:graphicFrame>
        <p:nvGraphicFramePr>
          <p:cNvPr id="27" name="Table 26"/>
          <p:cNvGraphicFramePr>
            <a:graphicFrameLocks noGrp="1"/>
          </p:cNvGraphicFramePr>
          <p:nvPr>
            <p:extLst/>
          </p:nvPr>
        </p:nvGraphicFramePr>
        <p:xfrm>
          <a:off x="1308135" y="2996475"/>
          <a:ext cx="8136432" cy="370840"/>
        </p:xfrm>
        <a:graphic>
          <a:graphicData uri="http://schemas.openxmlformats.org/drawingml/2006/table">
            <a:tbl>
              <a:tblPr firstRow="1" bandRow="1">
                <a:tableStyleId>{5C22544A-7EE6-4342-B048-85BDC9FD1C3A}</a:tableStyleId>
              </a:tblPr>
              <a:tblGrid>
                <a:gridCol w="4888088">
                  <a:extLst>
                    <a:ext uri="{9D8B030D-6E8A-4147-A177-3AD203B41FA5}">
                      <a16:colId xmlns:a16="http://schemas.microsoft.com/office/drawing/2014/main" val="1222027130"/>
                    </a:ext>
                  </a:extLst>
                </a:gridCol>
                <a:gridCol w="1709298">
                  <a:extLst>
                    <a:ext uri="{9D8B030D-6E8A-4147-A177-3AD203B41FA5}">
                      <a16:colId xmlns:a16="http://schemas.microsoft.com/office/drawing/2014/main" val="2270537808"/>
                    </a:ext>
                  </a:extLst>
                </a:gridCol>
                <a:gridCol w="1539046">
                  <a:extLst>
                    <a:ext uri="{9D8B030D-6E8A-4147-A177-3AD203B41FA5}">
                      <a16:colId xmlns:a16="http://schemas.microsoft.com/office/drawing/2014/main" val="3406340079"/>
                    </a:ext>
                  </a:extLst>
                </a:gridCol>
              </a:tblGrid>
              <a:tr h="370840">
                <a:tc>
                  <a:txBody>
                    <a:bodyPr/>
                    <a:lstStyle/>
                    <a:p>
                      <a:r>
                        <a:rPr lang="en-ZA" sz="1800" dirty="0" smtClean="0">
                          <a:solidFill>
                            <a:schemeClr val="tx1"/>
                          </a:solidFill>
                        </a:rPr>
                        <a:t>Provisions</a:t>
                      </a:r>
                      <a:endParaRPr lang="en-US" sz="1800" dirty="0">
                        <a:solidFill>
                          <a:schemeClr val="tx1"/>
                        </a:solidFill>
                      </a:endParaRPr>
                    </a:p>
                  </a:txBody>
                  <a:tcPr>
                    <a:solidFill>
                      <a:schemeClr val="accent3"/>
                    </a:solidFill>
                  </a:tcPr>
                </a:tc>
                <a:tc>
                  <a:txBody>
                    <a:bodyPr/>
                    <a:lstStyle/>
                    <a:p>
                      <a:pPr algn="r"/>
                      <a:r>
                        <a:rPr lang="en-ZA" sz="1800" dirty="0" smtClean="0">
                          <a:solidFill>
                            <a:schemeClr val="tx1"/>
                          </a:solidFill>
                        </a:rPr>
                        <a:t>16,966</a:t>
                      </a:r>
                      <a:endParaRPr lang="en-US" sz="1800" dirty="0">
                        <a:solidFill>
                          <a:schemeClr val="tx1"/>
                        </a:solidFill>
                      </a:endParaRPr>
                    </a:p>
                  </a:txBody>
                  <a:tcPr>
                    <a:solidFill>
                      <a:schemeClr val="accent3"/>
                    </a:solidFill>
                  </a:tcPr>
                </a:tc>
                <a:tc>
                  <a:txBody>
                    <a:bodyPr/>
                    <a:lstStyle/>
                    <a:p>
                      <a:pPr algn="r"/>
                      <a:r>
                        <a:rPr lang="en-US" sz="1800" dirty="0" smtClean="0">
                          <a:solidFill>
                            <a:schemeClr val="tx1"/>
                          </a:solidFill>
                        </a:rPr>
                        <a:t>5,339</a:t>
                      </a:r>
                      <a:endParaRPr lang="en-US" sz="1800" dirty="0">
                        <a:solidFill>
                          <a:schemeClr val="tx1"/>
                        </a:solidFill>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28" name="Rectangle 27"/>
          <p:cNvSpPr/>
          <p:nvPr/>
        </p:nvSpPr>
        <p:spPr>
          <a:xfrm>
            <a:off x="1229587" y="3367315"/>
            <a:ext cx="821498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provision relates to the legal cases where Parliament is liable to pay costs however the bill of costs have not yet been granted. The amount is estimated based on Parliament experience regarding the cost normally paid for the same matters</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The increase of 218%</a:t>
            </a:r>
            <a:r>
              <a:rPr kumimoji="0" lang="en-US"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is due to slow response from State Attorney in providing reconciliation and billing Parliament due to lock down as the State Attorney Staff did not have tools of trade at the beginning of lockdown to be able to work remotely and were going</a:t>
            </a:r>
            <a:r>
              <a:rPr lang="en-US" sz="1200" dirty="0" smtClean="0">
                <a:solidFill>
                  <a:prstClr val="black"/>
                </a:solidFill>
                <a:latin typeface="Arial" panose="020B0604020202020204" pitchFamily="34" charset="0"/>
                <a:cs typeface="Arial" panose="020B0604020202020204" pitchFamily="34" charset="0"/>
              </a:rPr>
              <a:t>g to office on a rotational basis. </a:t>
            </a: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Right Arrow 28"/>
          <p:cNvSpPr/>
          <p:nvPr/>
        </p:nvSpPr>
        <p:spPr>
          <a:xfrm>
            <a:off x="903326" y="2996002"/>
            <a:ext cx="404809" cy="291573"/>
          </a:xfrm>
          <a:prstGeom prst="rightArrow">
            <a:avLst>
              <a:gd name="adj1" fmla="val 50000"/>
              <a:gd name="adj2" fmla="val 47719"/>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572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10700" y="6459788"/>
            <a:ext cx="3970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29583-44FC-AA46-9A7F-8FCB60537618}"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8"/>
          <p:cNvSpPr>
            <a:spLocks noGrp="1"/>
          </p:cNvSpPr>
          <p:nvPr>
            <p:ph type="title"/>
          </p:nvPr>
        </p:nvSpPr>
        <p:spPr>
          <a:xfrm>
            <a:off x="453597" y="286831"/>
            <a:ext cx="7995578" cy="518130"/>
          </a:xfrm>
        </p:spPr>
        <p:txBody>
          <a:bodyPr>
            <a:normAutofit/>
          </a:bodyPr>
          <a:lstStyle/>
          <a:p>
            <a:r>
              <a:rPr lang="en-ZA" sz="2800" b="1" dirty="0">
                <a:latin typeface="+mn-lt"/>
                <a:cs typeface="Arial" panose="020B0604020202020204" pitchFamily="34" charset="0"/>
              </a:rPr>
              <a:t>Disclosures</a:t>
            </a:r>
          </a:p>
        </p:txBody>
      </p:sp>
      <p:sp>
        <p:nvSpPr>
          <p:cNvPr id="4" name="TextBox 3"/>
          <p:cNvSpPr txBox="1"/>
          <p:nvPr/>
        </p:nvSpPr>
        <p:spPr>
          <a:xfrm>
            <a:off x="6752492" y="757799"/>
            <a:ext cx="13540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R’000</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8692054" y="782383"/>
            <a:ext cx="1213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2020</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R’000</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57018" y="1187670"/>
            <a:ext cx="593158" cy="553380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Irregular and Fruitless </a:t>
            </a:r>
            <a:r>
              <a:rPr kumimoji="0" lang="en-ZA"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&amp; </a:t>
            </a: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wasteful </a:t>
            </a:r>
            <a:r>
              <a:rPr kumimoji="0" lang="en-ZA"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Expenditure</a:t>
            </a: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1390872" y="1665610"/>
            <a:ext cx="7957504" cy="461665"/>
          </a:xfrm>
          <a:prstGeom prst="rect">
            <a:avLst/>
          </a:prstGeom>
        </p:spPr>
        <p:txBody>
          <a:bodyPr wrap="square">
            <a:spAutoFit/>
          </a:bodyPr>
          <a:lstStyle/>
          <a:p>
            <a:pPr lvl="0" algn="just">
              <a:defRPr/>
            </a:pPr>
            <a:r>
              <a:rPr lang="en-US" sz="1200" dirty="0">
                <a:solidFill>
                  <a:prstClr val="black"/>
                </a:solidFill>
                <a:latin typeface="Arial" panose="020B0604020202020204" pitchFamily="34" charset="0"/>
                <a:cs typeface="Arial" panose="020B0604020202020204" pitchFamily="34" charset="0"/>
              </a:rPr>
              <a:t>The </a:t>
            </a:r>
            <a:r>
              <a:rPr lang="en-US" sz="1200" dirty="0" smtClean="0">
                <a:solidFill>
                  <a:prstClr val="black"/>
                </a:solidFill>
                <a:latin typeface="Arial" panose="020B0604020202020204" pitchFamily="34" charset="0"/>
                <a:cs typeface="Arial" panose="020B0604020202020204" pitchFamily="34" charset="0"/>
              </a:rPr>
              <a:t>case on interest incurred and are with the Governance Committee for Investigation and recommendation on remedial actions.</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1" name="Table 10"/>
          <p:cNvGraphicFramePr>
            <a:graphicFrameLocks noGrp="1"/>
          </p:cNvGraphicFramePr>
          <p:nvPr>
            <p:extLst/>
          </p:nvPr>
        </p:nvGraphicFramePr>
        <p:xfrm>
          <a:off x="1453196" y="1271082"/>
          <a:ext cx="7798487" cy="398273"/>
        </p:xfrm>
        <a:graphic>
          <a:graphicData uri="http://schemas.openxmlformats.org/drawingml/2006/table">
            <a:tbl>
              <a:tblPr firstRow="1" bandRow="1">
                <a:tableStyleId>{5C22544A-7EE6-4342-B048-85BDC9FD1C3A}</a:tableStyleId>
              </a:tblPr>
              <a:tblGrid>
                <a:gridCol w="4685064">
                  <a:extLst>
                    <a:ext uri="{9D8B030D-6E8A-4147-A177-3AD203B41FA5}">
                      <a16:colId xmlns:a16="http://schemas.microsoft.com/office/drawing/2014/main" val="1222027130"/>
                    </a:ext>
                  </a:extLst>
                </a:gridCol>
                <a:gridCol w="1638302">
                  <a:extLst>
                    <a:ext uri="{9D8B030D-6E8A-4147-A177-3AD203B41FA5}">
                      <a16:colId xmlns:a16="http://schemas.microsoft.com/office/drawing/2014/main" val="2270537808"/>
                    </a:ext>
                  </a:extLst>
                </a:gridCol>
                <a:gridCol w="1475121">
                  <a:extLst>
                    <a:ext uri="{9D8B030D-6E8A-4147-A177-3AD203B41FA5}">
                      <a16:colId xmlns:a16="http://schemas.microsoft.com/office/drawing/2014/main" val="3406340079"/>
                    </a:ext>
                  </a:extLst>
                </a:gridCol>
              </a:tblGrid>
              <a:tr h="398273">
                <a:tc>
                  <a:txBody>
                    <a:bodyPr/>
                    <a:lstStyle/>
                    <a:p>
                      <a:r>
                        <a:rPr lang="en-ZA" sz="1600" dirty="0">
                          <a:solidFill>
                            <a:schemeClr val="tx1"/>
                          </a:solidFill>
                        </a:rPr>
                        <a:t>Fruitless and wasteful expenditure</a:t>
                      </a:r>
                      <a:endParaRPr lang="en-US" sz="1600" dirty="0">
                        <a:solidFill>
                          <a:schemeClr val="tx1"/>
                        </a:solidFill>
                      </a:endParaRPr>
                    </a:p>
                  </a:txBody>
                  <a:tcPr>
                    <a:solidFill>
                      <a:schemeClr val="accent3"/>
                    </a:solidFill>
                  </a:tcPr>
                </a:tc>
                <a:tc>
                  <a:txBody>
                    <a:bodyPr/>
                    <a:lstStyle/>
                    <a:p>
                      <a:pPr algn="r"/>
                      <a:r>
                        <a:rPr lang="en-ZA" dirty="0" smtClean="0">
                          <a:solidFill>
                            <a:schemeClr val="tx1"/>
                          </a:solidFill>
                        </a:rPr>
                        <a:t>51</a:t>
                      </a:r>
                      <a:endParaRPr lang="en-US" dirty="0">
                        <a:solidFill>
                          <a:schemeClr val="tx1"/>
                        </a:solidFill>
                      </a:endParaRPr>
                    </a:p>
                  </a:txBody>
                  <a:tcPr>
                    <a:solidFill>
                      <a:schemeClr val="accent3"/>
                    </a:solidFill>
                  </a:tcPr>
                </a:tc>
                <a:tc>
                  <a:txBody>
                    <a:bodyPr/>
                    <a:lstStyle/>
                    <a:p>
                      <a:pPr algn="r"/>
                      <a:r>
                        <a:rPr lang="en-ZA" dirty="0" smtClean="0">
                          <a:solidFill>
                            <a:schemeClr val="tx1"/>
                          </a:solidFill>
                        </a:rPr>
                        <a:t>40                          </a:t>
                      </a:r>
                      <a:endParaRPr lang="en-US" dirty="0">
                        <a:solidFill>
                          <a:schemeClr val="tx1"/>
                        </a:solidFill>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14" name="Right Arrow 13"/>
          <p:cNvSpPr/>
          <p:nvPr/>
        </p:nvSpPr>
        <p:spPr>
          <a:xfrm>
            <a:off x="755326" y="1623205"/>
            <a:ext cx="702838" cy="464275"/>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6" name="Table 15"/>
          <p:cNvGraphicFramePr>
            <a:graphicFrameLocks noGrp="1"/>
          </p:cNvGraphicFramePr>
          <p:nvPr>
            <p:extLst/>
          </p:nvPr>
        </p:nvGraphicFramePr>
        <p:xfrm>
          <a:off x="1529797" y="2354238"/>
          <a:ext cx="7818579" cy="410350"/>
        </p:xfrm>
        <a:graphic>
          <a:graphicData uri="http://schemas.openxmlformats.org/drawingml/2006/table">
            <a:tbl>
              <a:tblPr firstRow="1" bandRow="1">
                <a:tableStyleId>{5C22544A-7EE6-4342-B048-85BDC9FD1C3A}</a:tableStyleId>
              </a:tblPr>
              <a:tblGrid>
                <a:gridCol w="4697134">
                  <a:extLst>
                    <a:ext uri="{9D8B030D-6E8A-4147-A177-3AD203B41FA5}">
                      <a16:colId xmlns:a16="http://schemas.microsoft.com/office/drawing/2014/main" val="1222027130"/>
                    </a:ext>
                  </a:extLst>
                </a:gridCol>
                <a:gridCol w="1642523">
                  <a:extLst>
                    <a:ext uri="{9D8B030D-6E8A-4147-A177-3AD203B41FA5}">
                      <a16:colId xmlns:a16="http://schemas.microsoft.com/office/drawing/2014/main" val="2270537808"/>
                    </a:ext>
                  </a:extLst>
                </a:gridCol>
                <a:gridCol w="1478922">
                  <a:extLst>
                    <a:ext uri="{9D8B030D-6E8A-4147-A177-3AD203B41FA5}">
                      <a16:colId xmlns:a16="http://schemas.microsoft.com/office/drawing/2014/main" val="3406340079"/>
                    </a:ext>
                  </a:extLst>
                </a:gridCol>
              </a:tblGrid>
              <a:tr h="410350">
                <a:tc>
                  <a:txBody>
                    <a:bodyPr/>
                    <a:lstStyle/>
                    <a:p>
                      <a:r>
                        <a:rPr lang="en-ZA" sz="1800" dirty="0" smtClean="0">
                          <a:solidFill>
                            <a:schemeClr val="tx1"/>
                          </a:solidFill>
                        </a:rPr>
                        <a:t>Operating  Leases</a:t>
                      </a:r>
                      <a:endParaRPr lang="en-US" sz="1800" dirty="0">
                        <a:solidFill>
                          <a:schemeClr val="tx1"/>
                        </a:solidFill>
                      </a:endParaRPr>
                    </a:p>
                  </a:txBody>
                  <a:tcPr>
                    <a:solidFill>
                      <a:schemeClr val="accent3"/>
                    </a:solidFill>
                  </a:tcPr>
                </a:tc>
                <a:tc>
                  <a:txBody>
                    <a:bodyPr/>
                    <a:lstStyle/>
                    <a:p>
                      <a:pPr algn="r"/>
                      <a:r>
                        <a:rPr lang="en-US" sz="1800" dirty="0" smtClean="0">
                          <a:solidFill>
                            <a:schemeClr val="tx1"/>
                          </a:solidFill>
                        </a:rPr>
                        <a:t>1,119</a:t>
                      </a:r>
                      <a:endParaRPr lang="en-US" sz="1800" dirty="0">
                        <a:solidFill>
                          <a:schemeClr val="tx1"/>
                        </a:solidFill>
                      </a:endParaRPr>
                    </a:p>
                  </a:txBody>
                  <a:tcPr>
                    <a:solidFill>
                      <a:schemeClr val="accent3"/>
                    </a:solidFill>
                  </a:tcPr>
                </a:tc>
                <a:tc>
                  <a:txBody>
                    <a:bodyPr/>
                    <a:lstStyle/>
                    <a:p>
                      <a:pPr algn="r"/>
                      <a:r>
                        <a:rPr lang="en-ZA" sz="1800" dirty="0" smtClean="0">
                          <a:solidFill>
                            <a:schemeClr val="tx1"/>
                          </a:solidFill>
                        </a:rPr>
                        <a:t>3,861                       </a:t>
                      </a:r>
                      <a:endParaRPr lang="en-US" sz="1800" dirty="0">
                        <a:solidFill>
                          <a:schemeClr val="tx1"/>
                        </a:solidFill>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10" name="Rectangle 9"/>
          <p:cNvSpPr/>
          <p:nvPr/>
        </p:nvSpPr>
        <p:spPr>
          <a:xfrm>
            <a:off x="1453196" y="2793482"/>
            <a:ext cx="7957504"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relates to rentals payable by Parliament for office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equipment and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rental of Parliamentary Democracy Offices (PDO)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Leases are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negotiated for an average term of three years and rentals are fixed for the entire lease term.  The decrease of </a:t>
            </a:r>
            <a:r>
              <a:rPr lang="en-ZA" sz="1200" dirty="0" smtClean="0">
                <a:solidFill>
                  <a:srgbClr val="000000"/>
                </a:solidFill>
                <a:latin typeface="Arial" panose="020B0604020202020204" pitchFamily="34" charset="0"/>
                <a:cs typeface="Arial" panose="020B0604020202020204" pitchFamily="34" charset="0"/>
              </a:rPr>
              <a:t>71</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due to fact that the lease term has reduced over the financial year and Parliament did not enter into  new lease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contracts, as most Staff</a:t>
            </a:r>
            <a:r>
              <a:rPr kumimoji="0" lang="en-ZA" sz="12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are working from home and not using the Printers</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r>
              <a:rPr kumimoji="0" lang="en-Z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r>
            <a:br>
              <a:rPr kumimoji="0" lang="en-Z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2" name="Table 21"/>
          <p:cNvGraphicFramePr>
            <a:graphicFrameLocks noGrp="1"/>
          </p:cNvGraphicFramePr>
          <p:nvPr>
            <p:extLst/>
          </p:nvPr>
        </p:nvGraphicFramePr>
        <p:xfrm>
          <a:off x="1629304" y="4720079"/>
          <a:ext cx="7885899" cy="365760"/>
        </p:xfrm>
        <a:graphic>
          <a:graphicData uri="http://schemas.openxmlformats.org/drawingml/2006/table">
            <a:tbl>
              <a:tblPr firstRow="1" bandRow="1">
                <a:tableStyleId>{5C22544A-7EE6-4342-B048-85BDC9FD1C3A}</a:tableStyleId>
              </a:tblPr>
              <a:tblGrid>
                <a:gridCol w="4737578">
                  <a:extLst>
                    <a:ext uri="{9D8B030D-6E8A-4147-A177-3AD203B41FA5}">
                      <a16:colId xmlns:a16="http://schemas.microsoft.com/office/drawing/2014/main" val="1222027130"/>
                    </a:ext>
                  </a:extLst>
                </a:gridCol>
                <a:gridCol w="1656666">
                  <a:extLst>
                    <a:ext uri="{9D8B030D-6E8A-4147-A177-3AD203B41FA5}">
                      <a16:colId xmlns:a16="http://schemas.microsoft.com/office/drawing/2014/main" val="2270537808"/>
                    </a:ext>
                  </a:extLst>
                </a:gridCol>
                <a:gridCol w="1491655">
                  <a:extLst>
                    <a:ext uri="{9D8B030D-6E8A-4147-A177-3AD203B41FA5}">
                      <a16:colId xmlns:a16="http://schemas.microsoft.com/office/drawing/2014/main" val="3406340079"/>
                    </a:ext>
                  </a:extLst>
                </a:gridCol>
              </a:tblGrid>
              <a:tr h="260228">
                <a:tc>
                  <a:txBody>
                    <a:bodyPr/>
                    <a:lstStyle/>
                    <a:p>
                      <a:r>
                        <a:rPr lang="en-ZA" sz="1600" dirty="0" smtClean="0">
                          <a:solidFill>
                            <a:schemeClr val="tx1"/>
                          </a:solidFill>
                        </a:rPr>
                        <a:t>Contingent Liabilities - Litigations</a:t>
                      </a:r>
                      <a:endParaRPr lang="en-US" sz="1600" dirty="0">
                        <a:solidFill>
                          <a:schemeClr val="tx1"/>
                        </a:solidFill>
                      </a:endParaRPr>
                    </a:p>
                  </a:txBody>
                  <a:tcPr>
                    <a:solidFill>
                      <a:schemeClr val="accent3"/>
                    </a:solidFill>
                  </a:tcPr>
                </a:tc>
                <a:tc>
                  <a:txBody>
                    <a:bodyPr/>
                    <a:lstStyle/>
                    <a:p>
                      <a:pPr algn="r"/>
                      <a:r>
                        <a:rPr lang="en-ZA" dirty="0" smtClean="0">
                          <a:solidFill>
                            <a:schemeClr val="tx1"/>
                          </a:solidFill>
                        </a:rPr>
                        <a:t>42,609                        </a:t>
                      </a:r>
                      <a:endParaRPr lang="en-US" dirty="0">
                        <a:solidFill>
                          <a:schemeClr val="tx1"/>
                        </a:solidFill>
                      </a:endParaRPr>
                    </a:p>
                  </a:txBody>
                  <a:tcPr>
                    <a:solidFill>
                      <a:schemeClr val="accent3"/>
                    </a:solidFill>
                  </a:tcPr>
                </a:tc>
                <a:tc>
                  <a:txBody>
                    <a:bodyPr/>
                    <a:lstStyle/>
                    <a:p>
                      <a:pPr algn="r"/>
                      <a:r>
                        <a:rPr lang="en-ZA" dirty="0" smtClean="0">
                          <a:solidFill>
                            <a:schemeClr val="tx1"/>
                          </a:solidFill>
                        </a:rPr>
                        <a:t>11,500                         </a:t>
                      </a:r>
                      <a:endParaRPr lang="en-US" dirty="0">
                        <a:solidFill>
                          <a:schemeClr val="tx1"/>
                        </a:solidFill>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23" name="Right Arrow 22"/>
          <p:cNvSpPr/>
          <p:nvPr/>
        </p:nvSpPr>
        <p:spPr>
          <a:xfrm>
            <a:off x="826959" y="4925082"/>
            <a:ext cx="702838" cy="464275"/>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p:cNvSpPr/>
          <p:nvPr/>
        </p:nvSpPr>
        <p:spPr>
          <a:xfrm>
            <a:off x="1503148" y="5133346"/>
            <a:ext cx="817590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following amounts are in respect of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pending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claims against Parliament.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a:t>
            </a:r>
            <a:r>
              <a:rPr kumimoji="0" lang="en-US"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increase is mainly due to the Nehawu case for non payment of performance bonus &amp; notch increase and the EPMO terminated contracts. All these cases are with the CCMA.</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5" name="Table 14"/>
          <p:cNvGraphicFramePr>
            <a:graphicFrameLocks noGrp="1"/>
          </p:cNvGraphicFramePr>
          <p:nvPr>
            <p:extLst/>
          </p:nvPr>
        </p:nvGraphicFramePr>
        <p:xfrm>
          <a:off x="1529797" y="3644336"/>
          <a:ext cx="7885899" cy="365760"/>
        </p:xfrm>
        <a:graphic>
          <a:graphicData uri="http://schemas.openxmlformats.org/drawingml/2006/table">
            <a:tbl>
              <a:tblPr firstRow="1" bandRow="1">
                <a:tableStyleId>{5C22544A-7EE6-4342-B048-85BDC9FD1C3A}</a:tableStyleId>
              </a:tblPr>
              <a:tblGrid>
                <a:gridCol w="4737578">
                  <a:extLst>
                    <a:ext uri="{9D8B030D-6E8A-4147-A177-3AD203B41FA5}">
                      <a16:colId xmlns:a16="http://schemas.microsoft.com/office/drawing/2014/main" val="1222027130"/>
                    </a:ext>
                  </a:extLst>
                </a:gridCol>
                <a:gridCol w="1656666">
                  <a:extLst>
                    <a:ext uri="{9D8B030D-6E8A-4147-A177-3AD203B41FA5}">
                      <a16:colId xmlns:a16="http://schemas.microsoft.com/office/drawing/2014/main" val="2270537808"/>
                    </a:ext>
                  </a:extLst>
                </a:gridCol>
                <a:gridCol w="1491655">
                  <a:extLst>
                    <a:ext uri="{9D8B030D-6E8A-4147-A177-3AD203B41FA5}">
                      <a16:colId xmlns:a16="http://schemas.microsoft.com/office/drawing/2014/main" val="3406340079"/>
                    </a:ext>
                  </a:extLst>
                </a:gridCol>
              </a:tblGrid>
              <a:tr h="260228">
                <a:tc>
                  <a:txBody>
                    <a:bodyPr/>
                    <a:lstStyle/>
                    <a:p>
                      <a:r>
                        <a:rPr lang="en-ZA" sz="1600" dirty="0" smtClean="0">
                          <a:solidFill>
                            <a:schemeClr val="tx1"/>
                          </a:solidFill>
                        </a:rPr>
                        <a:t>Capital Commitments</a:t>
                      </a:r>
                      <a:endParaRPr lang="en-US" sz="1600" dirty="0">
                        <a:solidFill>
                          <a:schemeClr val="tx1"/>
                        </a:solidFill>
                      </a:endParaRPr>
                    </a:p>
                  </a:txBody>
                  <a:tcPr>
                    <a:solidFill>
                      <a:schemeClr val="accent3"/>
                    </a:solidFill>
                  </a:tcPr>
                </a:tc>
                <a:tc>
                  <a:txBody>
                    <a:bodyPr/>
                    <a:lstStyle/>
                    <a:p>
                      <a:pPr algn="r"/>
                      <a:r>
                        <a:rPr lang="en-ZA" dirty="0" smtClean="0">
                          <a:solidFill>
                            <a:schemeClr val="tx1"/>
                          </a:solidFill>
                        </a:rPr>
                        <a:t>2,909                        </a:t>
                      </a:r>
                      <a:endParaRPr lang="en-US" dirty="0">
                        <a:solidFill>
                          <a:schemeClr val="tx1"/>
                        </a:solidFill>
                      </a:endParaRPr>
                    </a:p>
                  </a:txBody>
                  <a:tcPr>
                    <a:solidFill>
                      <a:schemeClr val="accent3"/>
                    </a:solidFill>
                  </a:tcPr>
                </a:tc>
                <a:tc>
                  <a:txBody>
                    <a:bodyPr/>
                    <a:lstStyle/>
                    <a:p>
                      <a:pPr algn="r"/>
                      <a:r>
                        <a:rPr lang="en-ZA" dirty="0" smtClean="0">
                          <a:solidFill>
                            <a:schemeClr val="tx1"/>
                          </a:solidFill>
                        </a:rPr>
                        <a:t>2,603                        </a:t>
                      </a:r>
                      <a:endParaRPr lang="en-US" dirty="0">
                        <a:solidFill>
                          <a:schemeClr val="tx1"/>
                        </a:solidFill>
                      </a:endParaRPr>
                    </a:p>
                  </a:txBody>
                  <a:tcPr>
                    <a:solidFill>
                      <a:schemeClr val="accent3"/>
                    </a:solidFill>
                  </a:tcPr>
                </a:tc>
                <a:extLst>
                  <a:ext uri="{0D108BD9-81ED-4DB2-BD59-A6C34878D82A}">
                    <a16:rowId xmlns:a16="http://schemas.microsoft.com/office/drawing/2014/main" val="3157921821"/>
                  </a:ext>
                </a:extLst>
              </a:tr>
            </a:tbl>
          </a:graphicData>
        </a:graphic>
      </p:graphicFrame>
      <p:sp>
        <p:nvSpPr>
          <p:cNvPr id="17" name="Rectangle 16"/>
          <p:cNvSpPr/>
          <p:nvPr/>
        </p:nvSpPr>
        <p:spPr>
          <a:xfrm>
            <a:off x="1403641" y="4057603"/>
            <a:ext cx="8175906" cy="646331"/>
          </a:xfrm>
          <a:prstGeom prst="rect">
            <a:avLst/>
          </a:prstGeom>
        </p:spPr>
        <p:txBody>
          <a:bodyPr wrap="square">
            <a:spAutoFit/>
          </a:bodyPr>
          <a:lstStyle/>
          <a:p>
            <a:pPr lvl="0">
              <a:defRPr/>
            </a:pPr>
            <a:r>
              <a:rPr lang="en-ZA" sz="1200" dirty="0">
                <a:solidFill>
                  <a:prstClr val="black"/>
                </a:solidFill>
                <a:latin typeface="Arial" panose="020B0604020202020204" pitchFamily="34" charset="0"/>
                <a:cs typeface="Arial" panose="020B0604020202020204" pitchFamily="34" charset="0"/>
              </a:rPr>
              <a:t>This committed expenditure relates to </a:t>
            </a:r>
            <a:r>
              <a:rPr lang="en-ZA" sz="1200" dirty="0" smtClean="0">
                <a:solidFill>
                  <a:prstClr val="black"/>
                </a:solidFill>
                <a:latin typeface="Arial" panose="020B0604020202020204" pitchFamily="34" charset="0"/>
                <a:cs typeface="Arial" panose="020B0604020202020204" pitchFamily="34" charset="0"/>
              </a:rPr>
              <a:t>property, plant </a:t>
            </a:r>
            <a:r>
              <a:rPr lang="en-ZA" sz="1200" dirty="0">
                <a:solidFill>
                  <a:prstClr val="black"/>
                </a:solidFill>
                <a:latin typeface="Arial" panose="020B0604020202020204" pitchFamily="34" charset="0"/>
                <a:cs typeface="Arial" panose="020B0604020202020204" pitchFamily="34" charset="0"/>
              </a:rPr>
              <a:t>and equipment and will be financed by existing cash </a:t>
            </a:r>
            <a:r>
              <a:rPr lang="en-ZA" sz="1200" dirty="0" smtClean="0">
                <a:solidFill>
                  <a:prstClr val="black"/>
                </a:solidFill>
                <a:latin typeface="Arial" panose="020B0604020202020204" pitchFamily="34" charset="0"/>
                <a:cs typeface="Arial" panose="020B0604020202020204" pitchFamily="34" charset="0"/>
              </a:rPr>
              <a:t>resources. The increase of 11% is due to committed funds for procurement of ICT equipment's that were not delivered by yearend.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6060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7387"/>
            <a:ext cx="9892937" cy="584775"/>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ZA" sz="3200" b="1" dirty="0" smtClean="0">
                <a:ea typeface="+mj-ea"/>
                <a:cs typeface="Arial" panose="020B0604020202020204" pitchFamily="34" charset="0"/>
              </a:rPr>
              <a:t>Conclusion</a:t>
            </a: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222768" y="1263715"/>
            <a:ext cx="9475361" cy="5124480"/>
          </a:xfrm>
          <a:prstGeom prst="rect">
            <a:avLst/>
          </a:prstGeom>
          <a:noFill/>
          <a:ln>
            <a:solidFill>
              <a:schemeClr val="bg1">
                <a:lumMod val="50000"/>
              </a:schemeClr>
            </a:solidFill>
          </a:ln>
        </p:spPr>
        <p:txBody>
          <a:bodyPr wrap="square">
            <a:spAutoFit/>
          </a:bodyPr>
          <a:lstStyle/>
          <a:p>
            <a:pPr marL="342900" lvl="0" indent="-342900" algn="just">
              <a:spcAft>
                <a:spcPts val="300"/>
              </a:spcAft>
              <a:buFont typeface="Symbol" panose="05050102010706020507" pitchFamily="18" charset="2"/>
              <a:buChar char=""/>
            </a:pPr>
            <a:r>
              <a:rPr lang="en-ZA" sz="2400" spc="30" dirty="0" smtClean="0">
                <a:solidFill>
                  <a:srgbClr val="000000"/>
                </a:solidFill>
                <a:ea typeface="Times New Roman" panose="02020603050405020304" pitchFamily="18" charset="0"/>
                <a:cs typeface="Arial" panose="020B0604020202020204" pitchFamily="34" charset="0"/>
              </a:rPr>
              <a:t>A high level of performance was maintained despite challenges relating to the COVID-19 pandemic and declining operational budgets. </a:t>
            </a:r>
          </a:p>
          <a:p>
            <a:pPr lvl="0" algn="just">
              <a:spcAft>
                <a:spcPts val="300"/>
              </a:spcAft>
            </a:pPr>
            <a:endParaRPr lang="en-ZA" sz="2400" spc="30" dirty="0" smtClean="0">
              <a:solidFill>
                <a:srgbClr val="000000"/>
              </a:solidFill>
              <a:ea typeface="Times New Roman" panose="02020603050405020304" pitchFamily="18" charset="0"/>
              <a:cs typeface="Arial" panose="020B0604020202020204" pitchFamily="34" charset="0"/>
            </a:endParaRPr>
          </a:p>
          <a:p>
            <a:pPr marL="342900" lvl="0" indent="-342900" algn="just">
              <a:spcAft>
                <a:spcPts val="300"/>
              </a:spcAft>
              <a:buFont typeface="Symbol" panose="05050102010706020507" pitchFamily="18" charset="2"/>
              <a:buChar char=""/>
            </a:pPr>
            <a:r>
              <a:rPr lang="en-ZA" sz="2400" spc="30" dirty="0" smtClean="0">
                <a:solidFill>
                  <a:srgbClr val="000000"/>
                </a:solidFill>
                <a:ea typeface="Times New Roman" panose="02020603050405020304" pitchFamily="18" charset="0"/>
                <a:cs typeface="Arial" panose="020B0604020202020204" pitchFamily="34" charset="0"/>
              </a:rPr>
              <a:t>Strategic prioritisation of scarce resources has been embedded in the planning processes of Parliament to minimise disruption of performance levels and ensure institutional sustainability.</a:t>
            </a:r>
          </a:p>
          <a:p>
            <a:pPr lvl="0" algn="just">
              <a:spcAft>
                <a:spcPts val="300"/>
              </a:spcAft>
            </a:pPr>
            <a:endParaRPr lang="en-ZA" sz="2400" spc="30" dirty="0" smtClean="0">
              <a:solidFill>
                <a:srgbClr val="000000"/>
              </a:solidFill>
              <a:ea typeface="Times New Roman" panose="02020603050405020304" pitchFamily="18" charset="0"/>
              <a:cs typeface="Arial" panose="020B0604020202020204" pitchFamily="34" charset="0"/>
            </a:endParaRPr>
          </a:p>
          <a:p>
            <a:pPr marL="342900" lvl="0" indent="-342900" algn="just">
              <a:spcAft>
                <a:spcPts val="300"/>
              </a:spcAft>
              <a:buFont typeface="Symbol" panose="05050102010706020507" pitchFamily="18" charset="2"/>
              <a:buChar char=""/>
            </a:pPr>
            <a:r>
              <a:rPr lang="en-ZA" sz="2400" spc="30" dirty="0" smtClean="0">
                <a:solidFill>
                  <a:srgbClr val="000000"/>
                </a:solidFill>
                <a:ea typeface="Times New Roman" panose="02020603050405020304" pitchFamily="18" charset="0"/>
                <a:cs typeface="Arial" panose="020B0604020202020204" pitchFamily="34" charset="0"/>
              </a:rPr>
              <a:t>Constrained, declining operational budgets still remain an institutional risk, which highlights the need for the 6</a:t>
            </a:r>
            <a:r>
              <a:rPr lang="en-ZA" sz="2400" spc="30" baseline="30000" dirty="0" smtClean="0">
                <a:solidFill>
                  <a:srgbClr val="000000"/>
                </a:solidFill>
                <a:ea typeface="Times New Roman" panose="02020603050405020304" pitchFamily="18" charset="0"/>
                <a:cs typeface="Arial" panose="020B0604020202020204" pitchFamily="34" charset="0"/>
              </a:rPr>
              <a:t>th</a:t>
            </a:r>
            <a:r>
              <a:rPr lang="en-ZA" sz="2400" spc="30" dirty="0" smtClean="0">
                <a:solidFill>
                  <a:srgbClr val="000000"/>
                </a:solidFill>
                <a:ea typeface="Times New Roman" panose="02020603050405020304" pitchFamily="18" charset="0"/>
                <a:cs typeface="Arial" panose="020B0604020202020204" pitchFamily="34" charset="0"/>
              </a:rPr>
              <a:t> Parliament to continue to strategically prioritise and use our resources effectively.</a:t>
            </a:r>
          </a:p>
          <a:p>
            <a:pPr marL="342900" lvl="0" indent="-342900" algn="just">
              <a:spcAft>
                <a:spcPts val="300"/>
              </a:spcAft>
              <a:buFont typeface="Symbol" panose="05050102010706020507" pitchFamily="18" charset="2"/>
              <a:buChar char=""/>
            </a:pPr>
            <a:endParaRPr lang="en-ZA" sz="2400" spc="30" dirty="0">
              <a:solidFill>
                <a:srgbClr val="000000"/>
              </a:solidFill>
              <a:ea typeface="Times New Roman" panose="02020603050405020304" pitchFamily="18" charset="0"/>
              <a:cs typeface="Arial" panose="020B0604020202020204" pitchFamily="34" charset="0"/>
            </a:endParaRPr>
          </a:p>
          <a:p>
            <a:pPr marL="342900" lvl="0" indent="-342900" algn="just">
              <a:spcAft>
                <a:spcPts val="300"/>
              </a:spcAft>
              <a:buFont typeface="Symbol" panose="05050102010706020507" pitchFamily="18" charset="2"/>
              <a:buChar char=""/>
            </a:pPr>
            <a:r>
              <a:rPr lang="en-ZA" sz="2400" spc="30" dirty="0" smtClean="0">
                <a:solidFill>
                  <a:srgbClr val="000000"/>
                </a:solidFill>
                <a:ea typeface="Times New Roman" panose="02020603050405020304" pitchFamily="18" charset="0"/>
                <a:cs typeface="Arial" panose="020B0604020202020204" pitchFamily="34" charset="0"/>
              </a:rPr>
              <a:t>The 7</a:t>
            </a:r>
            <a:r>
              <a:rPr lang="en-ZA" sz="2400" spc="30" baseline="30000" dirty="0" smtClean="0">
                <a:solidFill>
                  <a:srgbClr val="000000"/>
                </a:solidFill>
                <a:ea typeface="Times New Roman" panose="02020603050405020304" pitchFamily="18" charset="0"/>
                <a:cs typeface="Arial" panose="020B0604020202020204" pitchFamily="34" charset="0"/>
              </a:rPr>
              <a:t>th</a:t>
            </a:r>
            <a:r>
              <a:rPr lang="en-ZA" sz="2400" spc="30" dirty="0" smtClean="0">
                <a:solidFill>
                  <a:srgbClr val="000000"/>
                </a:solidFill>
                <a:ea typeface="Times New Roman" panose="02020603050405020304" pitchFamily="18" charset="0"/>
                <a:cs typeface="Arial" panose="020B0604020202020204" pitchFamily="34" charset="0"/>
              </a:rPr>
              <a:t> clean audit outcome affirms Parliament’s strong internal control environment and commitment to clean governance. </a:t>
            </a:r>
            <a:endParaRPr lang="en-ZA" sz="2400" spc="30" dirty="0">
              <a:solidFill>
                <a:srgbClr val="000000"/>
              </a:solidFill>
              <a:ea typeface="Times New Roman" panose="02020603050405020304" pitchFamily="18" charset="0"/>
              <a:cs typeface="Arial" panose="020B0604020202020204" pitchFamily="34" charset="0"/>
            </a:endParaRPr>
          </a:p>
        </p:txBody>
      </p:sp>
      <p:sp>
        <p:nvSpPr>
          <p:cNvPr id="2" name="Slide Number Placeholder 1"/>
          <p:cNvSpPr>
            <a:spLocks noGrp="1"/>
          </p:cNvSpPr>
          <p:nvPr>
            <p:ph type="sldNum" sz="quarter" idx="12"/>
          </p:nvPr>
        </p:nvSpPr>
        <p:spPr>
          <a:xfrm>
            <a:off x="9516537" y="6469242"/>
            <a:ext cx="363185" cy="365125"/>
          </a:xfrm>
        </p:spPr>
        <p:txBody>
          <a:bodyPr/>
          <a:lstStyle/>
          <a:p>
            <a:fld id="{EEB29583-44FC-AA46-9A7F-8FCB60537618}" type="slidenum">
              <a:rPr lang="en-US" b="1" smtClean="0"/>
              <a:t>46</a:t>
            </a:fld>
            <a:endParaRPr lang="en-US" b="1" dirty="0"/>
          </a:p>
        </p:txBody>
      </p:sp>
    </p:spTree>
    <p:extLst>
      <p:ext uri="{BB962C8B-B14F-4D97-AF65-F5344CB8AC3E}">
        <p14:creationId xmlns:p14="http://schemas.microsoft.com/office/powerpoint/2010/main" val="1513236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62896" y="3055180"/>
            <a:ext cx="8592532" cy="586596"/>
          </a:xfrm>
        </p:spPr>
        <p:txBody>
          <a:bodyPr>
            <a:noAutofit/>
          </a:bodyPr>
          <a:lstStyle/>
          <a:p>
            <a:pPr marL="742950" lvl="0" indent="-742950" algn="ctr">
              <a:spcBef>
                <a:spcPts val="1000"/>
              </a:spcBef>
              <a:defRPr/>
            </a:pPr>
            <a:r>
              <a:rPr lang="en-ZA" sz="3200" b="1" i="1" dirty="0" smtClean="0">
                <a:latin typeface="+mn-lt"/>
              </a:rPr>
              <a:t>Thank you</a:t>
            </a:r>
            <a:endParaRPr lang="en-ZA" sz="3200" b="1" i="1" dirty="0">
              <a:latin typeface="+mn-lt"/>
            </a:endParaRPr>
          </a:p>
        </p:txBody>
      </p:sp>
      <p:sp>
        <p:nvSpPr>
          <p:cNvPr id="5" name="Slide Number Placeholder 4"/>
          <p:cNvSpPr>
            <a:spLocks noGrp="1"/>
          </p:cNvSpPr>
          <p:nvPr>
            <p:ph type="sldNum" sz="quarter" idx="12"/>
          </p:nvPr>
        </p:nvSpPr>
        <p:spPr>
          <a:xfrm>
            <a:off x="9367837" y="6395031"/>
            <a:ext cx="441181" cy="365125"/>
          </a:xfrm>
        </p:spPr>
        <p:txBody>
          <a:bodyPr/>
          <a:lstStyle/>
          <a:p>
            <a:pPr>
              <a:defRPr/>
            </a:pPr>
            <a:fld id="{A3F51FCA-A965-4277-A4BC-EB0F813DFDB1}" type="slidenum">
              <a:rPr lang="en-US" b="1" smtClean="0"/>
              <a:pPr>
                <a:defRPr/>
              </a:pPr>
              <a:t>47</a:t>
            </a:fld>
            <a:endParaRPr lang="en-US" b="1" dirty="0"/>
          </a:p>
        </p:txBody>
      </p:sp>
      <p:sp>
        <p:nvSpPr>
          <p:cNvPr id="6" name="Rectangle 4"/>
          <p:cNvSpPr>
            <a:spLocks noChangeArrowheads="1"/>
          </p:cNvSpPr>
          <p:nvPr/>
        </p:nvSpPr>
        <p:spPr bwMode="auto">
          <a:xfrm>
            <a:off x="-1196554" y="1475117"/>
            <a:ext cx="1715913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2042142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50345" y="6018173"/>
            <a:ext cx="7993178" cy="707886"/>
          </a:xfrm>
          <a:prstGeom prst="rect">
            <a:avLst/>
          </a:prstGeom>
          <a:solidFill>
            <a:schemeClr val="bg1"/>
          </a:solidFill>
          <a:ln>
            <a:solidFill>
              <a:schemeClr val="tx1"/>
            </a:solidFill>
          </a:ln>
        </p:spPr>
        <p:txBody>
          <a:bodyPr wrap="square" rtlCol="0">
            <a:spAutoFit/>
          </a:bodyPr>
          <a:lstStyle/>
          <a:p>
            <a:r>
              <a:rPr lang="en-ZA" sz="2000" dirty="0" smtClean="0"/>
              <a:t>The above gives a view of the reach and involvement of citizenry in the work of Parliament. </a:t>
            </a:r>
            <a:endParaRPr lang="en-US" sz="2000" dirty="0"/>
          </a:p>
        </p:txBody>
      </p:sp>
      <p:sp>
        <p:nvSpPr>
          <p:cNvPr id="3" name="Slide Number Placeholder 2"/>
          <p:cNvSpPr>
            <a:spLocks noGrp="1"/>
          </p:cNvSpPr>
          <p:nvPr>
            <p:ph type="sldNum" sz="quarter" idx="12"/>
          </p:nvPr>
        </p:nvSpPr>
        <p:spPr>
          <a:xfrm>
            <a:off x="9460089" y="6357060"/>
            <a:ext cx="351896" cy="365125"/>
          </a:xfrm>
        </p:spPr>
        <p:txBody>
          <a:bodyPr/>
          <a:lstStyle/>
          <a:p>
            <a:fld id="{D1B91D83-34EB-A744-81D0-D8E8519C4AE3}" type="slidenum">
              <a:rPr lang="en-US" b="1" smtClean="0"/>
              <a:t>5</a:t>
            </a:fld>
            <a:endParaRPr lang="en-US" b="1" dirty="0"/>
          </a:p>
        </p:txBody>
      </p:sp>
      <p:pic>
        <p:nvPicPr>
          <p:cNvPr id="4" name="Picture 3"/>
          <p:cNvPicPr>
            <a:picLocks noChangeAspect="1"/>
          </p:cNvPicPr>
          <p:nvPr/>
        </p:nvPicPr>
        <p:blipFill>
          <a:blip r:embed="rId2"/>
          <a:stretch>
            <a:fillRect/>
          </a:stretch>
        </p:blipFill>
        <p:spPr>
          <a:xfrm>
            <a:off x="750344" y="365760"/>
            <a:ext cx="7993179" cy="5499463"/>
          </a:xfrm>
          <a:prstGeom prst="rect">
            <a:avLst/>
          </a:prstGeom>
        </p:spPr>
      </p:pic>
    </p:spTree>
    <p:extLst>
      <p:ext uri="{BB962C8B-B14F-4D97-AF65-F5344CB8AC3E}">
        <p14:creationId xmlns:p14="http://schemas.microsoft.com/office/powerpoint/2010/main" val="4127847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09550" y="6390926"/>
            <a:ext cx="318030" cy="365125"/>
          </a:xfrm>
        </p:spPr>
        <p:txBody>
          <a:bodyPr/>
          <a:lstStyle/>
          <a:p>
            <a:fld id="{EEB29583-44FC-AA46-9A7F-8FCB60537618}" type="slidenum">
              <a:rPr lang="en-US" b="1" smtClean="0"/>
              <a:pPr/>
              <a:t>6</a:t>
            </a:fld>
            <a:endParaRPr lang="en-US" b="1" dirty="0"/>
          </a:p>
        </p:txBody>
      </p:sp>
      <p:sp>
        <p:nvSpPr>
          <p:cNvPr id="6" name="Title 1"/>
          <p:cNvSpPr txBox="1">
            <a:spLocks/>
          </p:cNvSpPr>
          <p:nvPr/>
        </p:nvSpPr>
        <p:spPr>
          <a:xfrm>
            <a:off x="481857" y="1405605"/>
            <a:ext cx="8995427" cy="449580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400" dirty="0" smtClean="0">
                <a:solidFill>
                  <a:schemeClr val="bg1">
                    <a:lumMod val="65000"/>
                  </a:schemeClr>
                </a:solidFill>
                <a:latin typeface="Arial" panose="020B0604020202020204" pitchFamily="34" charset="0"/>
                <a:cs typeface="Arial" panose="020B0604020202020204" pitchFamily="34" charset="0"/>
              </a:rPr>
              <a:t>Part 2</a:t>
            </a:r>
          </a:p>
          <a:p>
            <a:r>
              <a:rPr lang="en-ZA" sz="4800" dirty="0" smtClean="0">
                <a:latin typeface="Arial" panose="020B0604020202020204" pitchFamily="34" charset="0"/>
                <a:cs typeface="Arial" panose="020B0604020202020204" pitchFamily="34" charset="0"/>
              </a:rPr>
              <a:t>High level Performance Trends</a:t>
            </a:r>
          </a:p>
        </p:txBody>
      </p:sp>
    </p:spTree>
    <p:extLst>
      <p:ext uri="{BB962C8B-B14F-4D97-AF65-F5344CB8AC3E}">
        <p14:creationId xmlns:p14="http://schemas.microsoft.com/office/powerpoint/2010/main" val="278207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1694" y="1619796"/>
            <a:ext cx="9478698" cy="1306286"/>
          </a:xfrm>
          <a:prstGeom prst="rect">
            <a:avLst/>
          </a:prstGeom>
          <a:noFill/>
          <a:ln w="25400">
            <a:solidFill>
              <a:schemeClr val="accent6">
                <a:lumMod val="50000"/>
                <a:alpha val="87000"/>
              </a:schemeClr>
            </a:solidFill>
          </a:ln>
        </p:spPr>
        <p:txBody>
          <a:bodyPr wrap="square" rtlCol="0">
            <a:spAutoFit/>
          </a:bodyPr>
          <a:lstStyle/>
          <a:p>
            <a:endParaRPr lang="en-US" dirty="0"/>
          </a:p>
        </p:txBody>
      </p:sp>
      <p:sp>
        <p:nvSpPr>
          <p:cNvPr id="4" name="Slide Number Placeholder 3"/>
          <p:cNvSpPr>
            <a:spLocks noGrp="1"/>
          </p:cNvSpPr>
          <p:nvPr>
            <p:ph type="sldNum" sz="quarter" idx="12"/>
          </p:nvPr>
        </p:nvSpPr>
        <p:spPr>
          <a:xfrm>
            <a:off x="9482666" y="6425849"/>
            <a:ext cx="295452" cy="365125"/>
          </a:xfrm>
        </p:spPr>
        <p:txBody>
          <a:bodyPr/>
          <a:lstStyle/>
          <a:p>
            <a:fld id="{EEB29583-44FC-AA46-9A7F-8FCB60537618}" type="slidenum">
              <a:rPr lang="en-US" b="1" smtClean="0"/>
              <a:pPr/>
              <a:t>7</a:t>
            </a:fld>
            <a:endParaRPr lang="en-US" b="1" dirty="0"/>
          </a:p>
        </p:txBody>
      </p:sp>
      <p:sp>
        <p:nvSpPr>
          <p:cNvPr id="6" name="TextBox 5"/>
          <p:cNvSpPr txBox="1"/>
          <p:nvPr/>
        </p:nvSpPr>
        <p:spPr>
          <a:xfrm>
            <a:off x="419039" y="941294"/>
            <a:ext cx="8751855" cy="523220"/>
          </a:xfrm>
          <a:prstGeom prst="rect">
            <a:avLst/>
          </a:prstGeom>
          <a:noFill/>
        </p:spPr>
        <p:txBody>
          <a:bodyPr wrap="square" rtlCol="0">
            <a:spAutoFit/>
          </a:bodyPr>
          <a:lstStyle/>
          <a:p>
            <a:pPr algn="ctr"/>
            <a:r>
              <a:rPr lang="en-ZA" sz="2800" b="1" dirty="0" smtClean="0"/>
              <a:t>Institutional performance – 6 years</a:t>
            </a:r>
            <a:endParaRPr lang="en-US" sz="2800" b="1" dirty="0"/>
          </a:p>
        </p:txBody>
      </p:sp>
      <p:graphicFrame>
        <p:nvGraphicFramePr>
          <p:cNvPr id="10" name="Table 9"/>
          <p:cNvGraphicFramePr>
            <a:graphicFrameLocks noGrp="1"/>
          </p:cNvGraphicFramePr>
          <p:nvPr>
            <p:extLst>
              <p:ext uri="{D42A27DB-BD31-4B8C-83A1-F6EECF244321}">
                <p14:modId xmlns:p14="http://schemas.microsoft.com/office/powerpoint/2010/main" val="514111173"/>
              </p:ext>
            </p:extLst>
          </p:nvPr>
        </p:nvGraphicFramePr>
        <p:xfrm>
          <a:off x="151694" y="3644538"/>
          <a:ext cx="9478698" cy="2507315"/>
        </p:xfrm>
        <a:graphic>
          <a:graphicData uri="http://schemas.openxmlformats.org/drawingml/2006/table">
            <a:tbl>
              <a:tblPr firstRow="1" firstCol="1" bandRow="1"/>
              <a:tblGrid>
                <a:gridCol w="1206379">
                  <a:extLst>
                    <a:ext uri="{9D8B030D-6E8A-4147-A177-3AD203B41FA5}">
                      <a16:colId xmlns:a16="http://schemas.microsoft.com/office/drawing/2014/main" val="3095124520"/>
                    </a:ext>
                  </a:extLst>
                </a:gridCol>
                <a:gridCol w="1637230">
                  <a:extLst>
                    <a:ext uri="{9D8B030D-6E8A-4147-A177-3AD203B41FA5}">
                      <a16:colId xmlns:a16="http://schemas.microsoft.com/office/drawing/2014/main" val="3801566090"/>
                    </a:ext>
                  </a:extLst>
                </a:gridCol>
                <a:gridCol w="1809570">
                  <a:extLst>
                    <a:ext uri="{9D8B030D-6E8A-4147-A177-3AD203B41FA5}">
                      <a16:colId xmlns:a16="http://schemas.microsoft.com/office/drawing/2014/main" val="2949197978"/>
                    </a:ext>
                  </a:extLst>
                </a:gridCol>
                <a:gridCol w="1878505">
                  <a:extLst>
                    <a:ext uri="{9D8B030D-6E8A-4147-A177-3AD203B41FA5}">
                      <a16:colId xmlns:a16="http://schemas.microsoft.com/office/drawing/2014/main" val="2433576772"/>
                    </a:ext>
                  </a:extLst>
                </a:gridCol>
                <a:gridCol w="2947014">
                  <a:extLst>
                    <a:ext uri="{9D8B030D-6E8A-4147-A177-3AD203B41FA5}">
                      <a16:colId xmlns:a16="http://schemas.microsoft.com/office/drawing/2014/main" val="2592078994"/>
                    </a:ext>
                  </a:extLst>
                </a:gridCol>
              </a:tblGrid>
              <a:tr h="548639">
                <a:tc>
                  <a:txBody>
                    <a:bodyPr/>
                    <a:lstStyle/>
                    <a:p>
                      <a:pPr marL="0" marR="0" algn="ctr">
                        <a:lnSpc>
                          <a:spcPct val="107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YEAR</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A28E6A"/>
                      </a:solidFill>
                      <a:prstDash val="solid"/>
                      <a:round/>
                      <a:headEnd type="none" w="med" len="med"/>
                      <a:tailEnd type="none" w="med" len="med"/>
                    </a:lnL>
                    <a:lnR>
                      <a:noFill/>
                    </a:lnR>
                    <a:lnT w="12700" cap="flat" cmpd="sng" algn="ctr">
                      <a:solidFill>
                        <a:srgbClr val="A28E6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Targets Met</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a:noFill/>
                    </a:lnL>
                    <a:lnR>
                      <a:noFill/>
                    </a:lnR>
                    <a:lnT w="12700" cap="flat" cmpd="sng" algn="ctr">
                      <a:solidFill>
                        <a:srgbClr val="A28E6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Targets  Not Met</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a:noFill/>
                    </a:lnL>
                    <a:lnR>
                      <a:noFill/>
                    </a:lnR>
                    <a:lnT w="12700" cap="flat" cmpd="sng" algn="ctr">
                      <a:solidFill>
                        <a:srgbClr val="A28E6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Total Indicators</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a:noFill/>
                    </a:lnL>
                    <a:lnR>
                      <a:noFill/>
                    </a:lnR>
                    <a:lnT w="12700" cap="flat" cmpd="sng" algn="ctr">
                      <a:solidFill>
                        <a:srgbClr val="A28E6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Percentage of Targets Met</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a:noFill/>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993463578"/>
                  </a:ext>
                </a:extLst>
              </a:tr>
              <a:tr h="326446">
                <a:tc>
                  <a:txBody>
                    <a:bodyPr/>
                    <a:lstStyle/>
                    <a:p>
                      <a:pPr marL="0" marR="0">
                        <a:lnSpc>
                          <a:spcPct val="107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2015/16</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A28E6A"/>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15</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17</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marR="0" algn="r">
                        <a:lnSpc>
                          <a:spcPct val="107000"/>
                        </a:lnSpc>
                        <a:spcBef>
                          <a:spcPts val="0"/>
                        </a:spcBef>
                        <a:spcAft>
                          <a:spcPts val="0"/>
                        </a:spcAft>
                      </a:pPr>
                      <a:r>
                        <a:rPr lang="en-ZA" sz="1600">
                          <a:effectLst/>
                          <a:latin typeface="Calibri" panose="020F0502020204030204" pitchFamily="34" charset="0"/>
                          <a:ea typeface="Times New Roman" panose="02020603050405020304" pitchFamily="18" charset="0"/>
                          <a:cs typeface="Calibri" panose="020F0502020204030204" pitchFamily="34" charset="0"/>
                        </a:rPr>
                        <a:t>32</a:t>
                      </a:r>
                      <a:endParaRPr lang="en-US" sz="160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46,88%</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05064019"/>
                  </a:ext>
                </a:extLst>
              </a:tr>
              <a:tr h="326446">
                <a:tc>
                  <a:txBody>
                    <a:bodyPr/>
                    <a:lstStyle/>
                    <a:p>
                      <a:pPr marL="0" marR="0">
                        <a:lnSpc>
                          <a:spcPct val="107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2016/17</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A28E6A"/>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20</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21</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ZA" sz="1600">
                          <a:effectLst/>
                          <a:latin typeface="Calibri" panose="020F0502020204030204" pitchFamily="34" charset="0"/>
                          <a:ea typeface="Times New Roman" panose="02020603050405020304" pitchFamily="18" charset="0"/>
                          <a:cs typeface="Calibri" panose="020F0502020204030204" pitchFamily="34" charset="0"/>
                        </a:rPr>
                        <a:t>41</a:t>
                      </a:r>
                      <a:endParaRPr lang="en-US" sz="160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48,78%</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65687323"/>
                  </a:ext>
                </a:extLst>
              </a:tr>
              <a:tr h="326446">
                <a:tc>
                  <a:txBody>
                    <a:bodyPr/>
                    <a:lstStyle/>
                    <a:p>
                      <a:pPr marL="0" marR="0">
                        <a:lnSpc>
                          <a:spcPct val="107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2017/18</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A28E6A"/>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11</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8</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marR="0" algn="r">
                        <a:lnSpc>
                          <a:spcPct val="107000"/>
                        </a:lnSpc>
                        <a:spcBef>
                          <a:spcPts val="0"/>
                        </a:spcBef>
                        <a:spcAft>
                          <a:spcPts val="0"/>
                        </a:spcAft>
                      </a:pPr>
                      <a:r>
                        <a:rPr lang="en-ZA" sz="1600">
                          <a:effectLst/>
                          <a:latin typeface="Calibri" panose="020F0502020204030204" pitchFamily="34" charset="0"/>
                          <a:ea typeface="Times New Roman" panose="02020603050405020304" pitchFamily="18" charset="0"/>
                          <a:cs typeface="Calibri" panose="020F0502020204030204" pitchFamily="34" charset="0"/>
                        </a:rPr>
                        <a:t>19</a:t>
                      </a:r>
                      <a:endParaRPr lang="en-US" sz="160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57,89%</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20896857"/>
                  </a:ext>
                </a:extLst>
              </a:tr>
              <a:tr h="326446">
                <a:tc>
                  <a:txBody>
                    <a:bodyPr/>
                    <a:lstStyle/>
                    <a:p>
                      <a:pPr marL="0" marR="0">
                        <a:lnSpc>
                          <a:spcPct val="107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2018/19</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A28E6A"/>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12</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2</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ZA" sz="1600">
                          <a:effectLst/>
                          <a:latin typeface="Calibri" panose="020F0502020204030204" pitchFamily="34" charset="0"/>
                          <a:ea typeface="Times New Roman" panose="02020603050405020304" pitchFamily="18" charset="0"/>
                          <a:cs typeface="Calibri" panose="020F0502020204030204" pitchFamily="34" charset="0"/>
                        </a:rPr>
                        <a:t>14</a:t>
                      </a:r>
                      <a:endParaRPr lang="en-US" sz="160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78,57%</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213578877"/>
                  </a:ext>
                </a:extLst>
              </a:tr>
              <a:tr h="326446">
                <a:tc>
                  <a:txBody>
                    <a:bodyPr/>
                    <a:lstStyle/>
                    <a:p>
                      <a:pPr marL="0" marR="0">
                        <a:lnSpc>
                          <a:spcPct val="107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2019/20</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A28E6A"/>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12</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4</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marR="0" algn="r">
                        <a:lnSpc>
                          <a:spcPct val="107000"/>
                        </a:lnSpc>
                        <a:spcBef>
                          <a:spcPts val="0"/>
                        </a:spcBef>
                        <a:spcAft>
                          <a:spcPts val="0"/>
                        </a:spcAft>
                      </a:pPr>
                      <a:r>
                        <a:rPr lang="en-ZA" sz="1600">
                          <a:effectLst/>
                          <a:latin typeface="Calibri" panose="020F0502020204030204" pitchFamily="34" charset="0"/>
                          <a:ea typeface="Times New Roman" panose="02020603050405020304" pitchFamily="18" charset="0"/>
                          <a:cs typeface="Calibri" panose="020F0502020204030204" pitchFamily="34" charset="0"/>
                        </a:rPr>
                        <a:t>16</a:t>
                      </a:r>
                      <a:endParaRPr lang="en-US" sz="160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marR="0" algn="r">
                        <a:lnSpc>
                          <a:spcPct val="107000"/>
                        </a:lnSpc>
                        <a:spcBef>
                          <a:spcPts val="0"/>
                        </a:spcBef>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75%</a:t>
                      </a:r>
                      <a:endParaRPr lang="en-US" sz="1600"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20612646"/>
                  </a:ext>
                </a:extLst>
              </a:tr>
              <a:tr h="326446">
                <a:tc>
                  <a:txBody>
                    <a:bodyPr/>
                    <a:lstStyle/>
                    <a:p>
                      <a:pPr marL="0" marR="0">
                        <a:lnSpc>
                          <a:spcPct val="107000"/>
                        </a:lnSpc>
                        <a:spcBef>
                          <a:spcPts val="0"/>
                        </a:spcBef>
                        <a:spcAft>
                          <a:spcPts val="0"/>
                        </a:spcAft>
                      </a:pPr>
                      <a:r>
                        <a:rPr lang="en-ZA" sz="1600" b="1" dirty="0" smtClean="0">
                          <a:effectLst/>
                          <a:latin typeface="Calibri" panose="020F0502020204030204" pitchFamily="34" charset="0"/>
                          <a:ea typeface="Rockwell" panose="02060603020205020403" pitchFamily="18" charset="0"/>
                          <a:cs typeface="Calibri" panose="020F0502020204030204" pitchFamily="34" charset="0"/>
                        </a:rPr>
                        <a:t>2020/21</a:t>
                      </a:r>
                      <a:endParaRPr lang="en-US" sz="1600" b="1" dirty="0">
                        <a:effectLst/>
                        <a:latin typeface="Calibri" panose="020F0502020204030204" pitchFamily="34" charset="0"/>
                        <a:ea typeface="Rockwell" panose="02060603020205020403" pitchFamily="18" charset="0"/>
                        <a:cs typeface="Calibri" panose="020F0502020204030204" pitchFamily="34" charset="0"/>
                      </a:endParaRPr>
                    </a:p>
                  </a:txBody>
                  <a:tcPr marL="68580" marR="68580" marT="0" marB="0">
                    <a:lnL w="12700" cap="flat" cmpd="sng" algn="ctr">
                      <a:solidFill>
                        <a:srgbClr val="A28E6A"/>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28E6A"/>
                      </a:solidFill>
                      <a:prstDash val="solid"/>
                      <a:round/>
                      <a:headEnd type="none" w="med" len="med"/>
                      <a:tailEnd type="none" w="med" len="med"/>
                    </a:lnB>
                    <a:solidFill>
                      <a:srgbClr val="92D050"/>
                    </a:solidFill>
                  </a:tcPr>
                </a:tc>
                <a:tc>
                  <a:txBody>
                    <a:bodyPr/>
                    <a:lstStyle/>
                    <a:p>
                      <a:pPr marL="0" marR="0" algn="r" defTabSz="914400" rtl="0" eaLnBrk="1" latinLnBrk="0" hangingPunct="1">
                        <a:lnSpc>
                          <a:spcPct val="107000"/>
                        </a:lnSpc>
                        <a:spcBef>
                          <a:spcPts val="0"/>
                        </a:spcBef>
                        <a:spcAft>
                          <a:spcPts val="0"/>
                        </a:spcAft>
                      </a:pPr>
                      <a:r>
                        <a:rPr lang="en-ZA" sz="1600"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28E6A"/>
                      </a:solidFill>
                      <a:prstDash val="solid"/>
                      <a:round/>
                      <a:headEnd type="none" w="med" len="med"/>
                      <a:tailEnd type="none" w="med" len="med"/>
                    </a:lnB>
                    <a:noFill/>
                  </a:tcPr>
                </a:tc>
                <a:tc>
                  <a:txBody>
                    <a:bodyPr/>
                    <a:lstStyle/>
                    <a:p>
                      <a:pPr marL="0" marR="0" algn="r" defTabSz="914400" rtl="0" eaLnBrk="1" latinLnBrk="0" hangingPunct="1">
                        <a:lnSpc>
                          <a:spcPct val="107000"/>
                        </a:lnSpc>
                        <a:spcBef>
                          <a:spcPts val="0"/>
                        </a:spcBef>
                        <a:spcAft>
                          <a:spcPts val="0"/>
                        </a:spcAft>
                      </a:pPr>
                      <a:r>
                        <a:rPr lang="en-ZA" sz="1600"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28E6A"/>
                      </a:solidFill>
                      <a:prstDash val="solid"/>
                      <a:round/>
                      <a:headEnd type="none" w="med" len="med"/>
                      <a:tailEnd type="none" w="med" len="med"/>
                    </a:lnB>
                    <a:noFill/>
                  </a:tcPr>
                </a:tc>
                <a:tc>
                  <a:txBody>
                    <a:bodyPr/>
                    <a:lstStyle/>
                    <a:p>
                      <a:pPr marL="0" marR="0" algn="r" defTabSz="914400" rtl="0" eaLnBrk="1" latinLnBrk="0" hangingPunct="1">
                        <a:lnSpc>
                          <a:spcPct val="107000"/>
                        </a:lnSpc>
                        <a:spcBef>
                          <a:spcPts val="0"/>
                        </a:spcBef>
                        <a:spcAft>
                          <a:spcPts val="0"/>
                        </a:spcAft>
                      </a:pPr>
                      <a:r>
                        <a:rPr lang="en-ZA" sz="1600"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28E6A"/>
                      </a:solidFill>
                      <a:prstDash val="solid"/>
                      <a:round/>
                      <a:headEnd type="none" w="med" len="med"/>
                      <a:tailEnd type="none" w="med" len="med"/>
                    </a:lnB>
                    <a:noFill/>
                  </a:tcPr>
                </a:tc>
                <a:tc>
                  <a:txBody>
                    <a:bodyPr/>
                    <a:lstStyle/>
                    <a:p>
                      <a:pPr marL="0" marR="0" algn="r" defTabSz="914400" rtl="0" eaLnBrk="1" latinLnBrk="0" hangingPunct="1">
                        <a:lnSpc>
                          <a:spcPct val="107000"/>
                        </a:lnSpc>
                        <a:spcBef>
                          <a:spcPts val="0"/>
                        </a:spcBef>
                        <a:spcAft>
                          <a:spcPts val="0"/>
                        </a:spcAft>
                      </a:pPr>
                      <a:r>
                        <a:rPr lang="en-ZA" sz="1600"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64%</a:t>
                      </a:r>
                      <a:endParaRPr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28E6A"/>
                      </a:solidFill>
                      <a:prstDash val="solid"/>
                      <a:round/>
                      <a:headEnd type="none" w="med" len="med"/>
                      <a:tailEnd type="none" w="med" len="med"/>
                    </a:lnB>
                    <a:noFill/>
                  </a:tcPr>
                </a:tc>
                <a:extLst>
                  <a:ext uri="{0D108BD9-81ED-4DB2-BD59-A6C34878D82A}">
                    <a16:rowId xmlns:a16="http://schemas.microsoft.com/office/drawing/2014/main" val="3537629305"/>
                  </a:ext>
                </a:extLst>
              </a:tr>
            </a:tbl>
          </a:graphicData>
        </a:graphic>
      </p:graphicFrame>
      <p:sp>
        <p:nvSpPr>
          <p:cNvPr id="9" name="Pentagon 8"/>
          <p:cNvSpPr/>
          <p:nvPr/>
        </p:nvSpPr>
        <p:spPr>
          <a:xfrm>
            <a:off x="269261" y="1850860"/>
            <a:ext cx="1828800" cy="91440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evron 10"/>
          <p:cNvSpPr/>
          <p:nvPr/>
        </p:nvSpPr>
        <p:spPr>
          <a:xfrm>
            <a:off x="1771357" y="1852307"/>
            <a:ext cx="1828800" cy="914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3268400" y="1850612"/>
            <a:ext cx="1828800" cy="914400"/>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4759238" y="1855213"/>
            <a:ext cx="1828800" cy="914400"/>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6224971" y="1860055"/>
            <a:ext cx="1828800" cy="914400"/>
          </a:xfrm>
          <a:prstGeom prst="chevr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7702748" y="1859567"/>
            <a:ext cx="1828800" cy="91440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419039" y="2011682"/>
            <a:ext cx="1352318" cy="646331"/>
          </a:xfrm>
          <a:prstGeom prst="rect">
            <a:avLst/>
          </a:prstGeom>
          <a:noFill/>
        </p:spPr>
        <p:txBody>
          <a:bodyPr wrap="square" rtlCol="0">
            <a:spAutoFit/>
          </a:bodyPr>
          <a:lstStyle/>
          <a:p>
            <a:r>
              <a:rPr lang="en-ZA" b="1" dirty="0" smtClean="0"/>
              <a:t>45,87%</a:t>
            </a:r>
          </a:p>
          <a:p>
            <a:r>
              <a:rPr lang="en-ZA" b="1" dirty="0" smtClean="0"/>
              <a:t>2015/2016</a:t>
            </a:r>
          </a:p>
        </p:txBody>
      </p:sp>
      <p:sp>
        <p:nvSpPr>
          <p:cNvPr id="18" name="TextBox 17"/>
          <p:cNvSpPr txBox="1"/>
          <p:nvPr/>
        </p:nvSpPr>
        <p:spPr>
          <a:xfrm>
            <a:off x="2191234" y="1994263"/>
            <a:ext cx="1352318" cy="646331"/>
          </a:xfrm>
          <a:prstGeom prst="rect">
            <a:avLst/>
          </a:prstGeom>
          <a:noFill/>
        </p:spPr>
        <p:txBody>
          <a:bodyPr wrap="square" rtlCol="0">
            <a:spAutoFit/>
          </a:bodyPr>
          <a:lstStyle/>
          <a:p>
            <a:r>
              <a:rPr lang="en-ZA" b="1" dirty="0" smtClean="0"/>
              <a:t>48,78%</a:t>
            </a:r>
          </a:p>
          <a:p>
            <a:r>
              <a:rPr lang="en-ZA" b="1" dirty="0" smtClean="0"/>
              <a:t>2016/2017</a:t>
            </a:r>
          </a:p>
        </p:txBody>
      </p:sp>
      <p:sp>
        <p:nvSpPr>
          <p:cNvPr id="19" name="TextBox 18"/>
          <p:cNvSpPr txBox="1"/>
          <p:nvPr/>
        </p:nvSpPr>
        <p:spPr>
          <a:xfrm>
            <a:off x="3676043" y="1989907"/>
            <a:ext cx="1352318" cy="646331"/>
          </a:xfrm>
          <a:prstGeom prst="rect">
            <a:avLst/>
          </a:prstGeom>
          <a:noFill/>
        </p:spPr>
        <p:txBody>
          <a:bodyPr wrap="square" rtlCol="0">
            <a:spAutoFit/>
          </a:bodyPr>
          <a:lstStyle/>
          <a:p>
            <a:r>
              <a:rPr lang="en-ZA" b="1" dirty="0"/>
              <a:t>5</a:t>
            </a:r>
            <a:r>
              <a:rPr lang="en-ZA" b="1" dirty="0" smtClean="0"/>
              <a:t>7,89%</a:t>
            </a:r>
          </a:p>
          <a:p>
            <a:r>
              <a:rPr lang="en-ZA" b="1" dirty="0" smtClean="0"/>
              <a:t>2017/2018</a:t>
            </a:r>
          </a:p>
        </p:txBody>
      </p:sp>
      <p:sp>
        <p:nvSpPr>
          <p:cNvPr id="20" name="TextBox 19"/>
          <p:cNvSpPr txBox="1"/>
          <p:nvPr/>
        </p:nvSpPr>
        <p:spPr>
          <a:xfrm>
            <a:off x="5121664" y="1998614"/>
            <a:ext cx="1352318" cy="646331"/>
          </a:xfrm>
          <a:prstGeom prst="rect">
            <a:avLst/>
          </a:prstGeom>
          <a:noFill/>
        </p:spPr>
        <p:txBody>
          <a:bodyPr wrap="square" rtlCol="0">
            <a:spAutoFit/>
          </a:bodyPr>
          <a:lstStyle/>
          <a:p>
            <a:r>
              <a:rPr lang="en-ZA" b="1" dirty="0" smtClean="0"/>
              <a:t>78,57%</a:t>
            </a:r>
          </a:p>
          <a:p>
            <a:r>
              <a:rPr lang="en-ZA" b="1" dirty="0" smtClean="0"/>
              <a:t>2018/2019</a:t>
            </a:r>
          </a:p>
        </p:txBody>
      </p:sp>
      <p:sp>
        <p:nvSpPr>
          <p:cNvPr id="21" name="TextBox 20"/>
          <p:cNvSpPr txBox="1"/>
          <p:nvPr/>
        </p:nvSpPr>
        <p:spPr>
          <a:xfrm>
            <a:off x="6632607" y="1994258"/>
            <a:ext cx="1352318" cy="646331"/>
          </a:xfrm>
          <a:prstGeom prst="rect">
            <a:avLst/>
          </a:prstGeom>
          <a:noFill/>
        </p:spPr>
        <p:txBody>
          <a:bodyPr wrap="square" rtlCol="0">
            <a:spAutoFit/>
          </a:bodyPr>
          <a:lstStyle/>
          <a:p>
            <a:r>
              <a:rPr lang="en-ZA" b="1" dirty="0" smtClean="0"/>
              <a:t>75%</a:t>
            </a:r>
          </a:p>
          <a:p>
            <a:r>
              <a:rPr lang="en-ZA" b="1" dirty="0" smtClean="0"/>
              <a:t>2019/2020</a:t>
            </a:r>
          </a:p>
        </p:txBody>
      </p:sp>
      <p:sp>
        <p:nvSpPr>
          <p:cNvPr id="22" name="TextBox 21"/>
          <p:cNvSpPr txBox="1"/>
          <p:nvPr/>
        </p:nvSpPr>
        <p:spPr>
          <a:xfrm>
            <a:off x="8117417" y="2002968"/>
            <a:ext cx="1352318" cy="646331"/>
          </a:xfrm>
          <a:prstGeom prst="rect">
            <a:avLst/>
          </a:prstGeom>
          <a:noFill/>
        </p:spPr>
        <p:txBody>
          <a:bodyPr wrap="square" rtlCol="0">
            <a:spAutoFit/>
          </a:bodyPr>
          <a:lstStyle/>
          <a:p>
            <a:r>
              <a:rPr lang="en-ZA" b="1" dirty="0" smtClean="0"/>
              <a:t>64%</a:t>
            </a:r>
          </a:p>
          <a:p>
            <a:r>
              <a:rPr lang="en-ZA" b="1" dirty="0" smtClean="0"/>
              <a:t>2020/2021</a:t>
            </a:r>
          </a:p>
        </p:txBody>
      </p:sp>
    </p:spTree>
    <p:extLst>
      <p:ext uri="{BB962C8B-B14F-4D97-AF65-F5344CB8AC3E}">
        <p14:creationId xmlns:p14="http://schemas.microsoft.com/office/powerpoint/2010/main" val="477139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ardrop 16"/>
          <p:cNvSpPr/>
          <p:nvPr/>
        </p:nvSpPr>
        <p:spPr>
          <a:xfrm rot="3706403">
            <a:off x="8109920" y="1448167"/>
            <a:ext cx="796043" cy="1253761"/>
          </a:xfrm>
          <a:prstGeom prst="teardrop">
            <a:avLst>
              <a:gd name="adj" fmla="val 1249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3706403">
            <a:off x="6923433" y="1449507"/>
            <a:ext cx="791567" cy="1256162"/>
          </a:xfrm>
          <a:prstGeom prst="teardrop">
            <a:avLst>
              <a:gd name="adj" fmla="val 1249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1694" y="1398324"/>
            <a:ext cx="9478698" cy="1306286"/>
          </a:xfrm>
          <a:prstGeom prst="rect">
            <a:avLst/>
          </a:prstGeom>
          <a:noFill/>
          <a:ln w="25400">
            <a:solidFill>
              <a:schemeClr val="accent6">
                <a:lumMod val="50000"/>
                <a:alpha val="87000"/>
              </a:schemeClr>
            </a:solidFill>
          </a:ln>
        </p:spPr>
        <p:txBody>
          <a:bodyPr wrap="square" rtlCol="0">
            <a:spAutoFit/>
          </a:bodyPr>
          <a:lstStyle/>
          <a:p>
            <a:endParaRPr lang="en-US" dirty="0"/>
          </a:p>
        </p:txBody>
      </p:sp>
      <p:sp>
        <p:nvSpPr>
          <p:cNvPr id="9" name="Rectangle 8"/>
          <p:cNvSpPr/>
          <p:nvPr/>
        </p:nvSpPr>
        <p:spPr>
          <a:xfrm>
            <a:off x="151694" y="3069026"/>
            <a:ext cx="9478698" cy="3416320"/>
          </a:xfrm>
          <a:prstGeom prst="rect">
            <a:avLst/>
          </a:prstGeom>
          <a:noFill/>
          <a:ln>
            <a:solidFill>
              <a:schemeClr val="bg1">
                <a:lumMod val="50000"/>
              </a:schemeClr>
            </a:solidFill>
          </a:ln>
        </p:spPr>
        <p:txBody>
          <a:bodyPr wrap="square">
            <a:spAutoFit/>
          </a:bodyPr>
          <a:lstStyle/>
          <a:p>
            <a:pPr marL="285750" marR="0" lvl="0" indent="-285750" algn="just" defTabSz="914400" rtl="0" eaLnBrk="1" fontAlgn="auto" latinLnBrk="0" hangingPunct="1">
              <a:spcBef>
                <a:spcPts val="0"/>
              </a:spcBef>
              <a:buClrTx/>
              <a:buSzTx/>
              <a:buFont typeface="Arial" panose="020B0604020202020204" pitchFamily="34" charset="0"/>
              <a:buChar char="•"/>
              <a:tabLst>
                <a:tab pos="1160780" algn="l"/>
              </a:tabLst>
              <a:defRPr/>
            </a:pPr>
            <a:r>
              <a:rPr kumimoji="0" lang="en-ZA" sz="2400" b="0" i="0" u="none" strike="noStrike" kern="1200" cap="none" spc="0" normalizeH="0" baseline="0" noProof="0" dirty="0" smtClean="0">
                <a:ln>
                  <a:noFill/>
                </a:ln>
                <a:solidFill>
                  <a:prstClr val="black"/>
                </a:solidFill>
                <a:effectLst/>
                <a:uLnTx/>
                <a:uFillTx/>
                <a:latin typeface="Calibri" panose="020F0502020204030204"/>
              </a:rPr>
              <a:t>Institutional</a:t>
            </a:r>
            <a:r>
              <a:rPr kumimoji="0" lang="en-ZA" sz="2400" b="0" i="0" u="none" strike="noStrike" kern="1200" cap="none" spc="0" normalizeH="0" noProof="0" dirty="0" smtClean="0">
                <a:ln>
                  <a:noFill/>
                </a:ln>
                <a:solidFill>
                  <a:prstClr val="black"/>
                </a:solidFill>
                <a:effectLst/>
                <a:uLnTx/>
                <a:uFillTx/>
                <a:latin typeface="Calibri" panose="020F0502020204030204"/>
              </a:rPr>
              <a:t> performance improved consistently over the last 6 years. </a:t>
            </a:r>
          </a:p>
          <a:p>
            <a:pPr marR="0" lvl="0" algn="just" defTabSz="914400" rtl="0" eaLnBrk="1" fontAlgn="auto" latinLnBrk="0" hangingPunct="1">
              <a:spcBef>
                <a:spcPts val="0"/>
              </a:spcBef>
              <a:buClrTx/>
              <a:buSzTx/>
              <a:tabLst>
                <a:tab pos="1160780" algn="l"/>
              </a:tabLst>
              <a:defRPr/>
            </a:pPr>
            <a:endParaRPr kumimoji="0" lang="en-ZA" sz="2400" b="0" i="0" u="none" strike="noStrike" kern="1200" cap="none" spc="0" normalizeH="0" noProof="0" dirty="0" smtClean="0">
              <a:ln>
                <a:noFill/>
              </a:ln>
              <a:solidFill>
                <a:prstClr val="black"/>
              </a:solidFill>
              <a:effectLst/>
              <a:uLnTx/>
              <a:uFillTx/>
              <a:latin typeface="Calibri" panose="020F0502020204030204"/>
            </a:endParaRPr>
          </a:p>
          <a:p>
            <a:pPr marL="285750" marR="0" lvl="0" indent="-285750" algn="just" defTabSz="914400" rtl="0" eaLnBrk="1" fontAlgn="auto" latinLnBrk="0" hangingPunct="1">
              <a:spcBef>
                <a:spcPts val="0"/>
              </a:spcBef>
              <a:buClrTx/>
              <a:buSzTx/>
              <a:buFont typeface="Arial" panose="020B0604020202020204" pitchFamily="34" charset="0"/>
              <a:buChar char="•"/>
              <a:tabLst>
                <a:tab pos="1160780" algn="l"/>
              </a:tabLst>
              <a:defRPr/>
            </a:pPr>
            <a:r>
              <a:rPr lang="en-ZA" sz="2400" dirty="0" smtClean="0">
                <a:solidFill>
                  <a:prstClr val="black"/>
                </a:solidFill>
                <a:latin typeface="Calibri" panose="020F0502020204030204"/>
              </a:rPr>
              <a:t>Seven consecutive clean audits affirm a clean governance record.</a:t>
            </a:r>
          </a:p>
          <a:p>
            <a:pPr marR="0" lvl="0" algn="just" defTabSz="914400" rtl="0" eaLnBrk="1" fontAlgn="auto" latinLnBrk="0" hangingPunct="1">
              <a:spcBef>
                <a:spcPts val="0"/>
              </a:spcBef>
              <a:buClrTx/>
              <a:buSzTx/>
              <a:tabLst>
                <a:tab pos="1160780" algn="l"/>
              </a:tabLst>
              <a:defRPr/>
            </a:pPr>
            <a:endParaRPr lang="en-ZA" sz="2400" dirty="0" smtClean="0">
              <a:solidFill>
                <a:prstClr val="black"/>
              </a:solidFill>
              <a:latin typeface="Calibri" panose="020F0502020204030204"/>
            </a:endParaRPr>
          </a:p>
          <a:p>
            <a:pPr marL="285750" marR="0" lvl="0" indent="-285750" algn="just" defTabSz="914400" rtl="0" eaLnBrk="1" fontAlgn="auto" latinLnBrk="0" hangingPunct="1">
              <a:spcBef>
                <a:spcPts val="0"/>
              </a:spcBef>
              <a:buClrTx/>
              <a:buSzTx/>
              <a:buFont typeface="Arial" panose="020B0604020202020204" pitchFamily="34" charset="0"/>
              <a:buChar char="•"/>
              <a:tabLst>
                <a:tab pos="1160780" algn="l"/>
              </a:tabLst>
              <a:defRPr/>
            </a:pPr>
            <a:r>
              <a:rPr lang="en-ZA" sz="2400" dirty="0" smtClean="0">
                <a:solidFill>
                  <a:prstClr val="black"/>
                </a:solidFill>
                <a:latin typeface="Calibri" panose="020F0502020204030204"/>
              </a:rPr>
              <a:t>Auditor-General Report confirms no material financial or performance information findings.</a:t>
            </a:r>
          </a:p>
          <a:p>
            <a:pPr marR="0" lvl="0" algn="just" defTabSz="914400" rtl="0" eaLnBrk="1" fontAlgn="auto" latinLnBrk="0" hangingPunct="1">
              <a:spcBef>
                <a:spcPts val="0"/>
              </a:spcBef>
              <a:buClrTx/>
              <a:buSzTx/>
              <a:tabLst>
                <a:tab pos="1160780" algn="l"/>
              </a:tabLst>
              <a:defRPr/>
            </a:pPr>
            <a:endParaRPr lang="en-ZA" sz="2400" dirty="0" smtClean="0">
              <a:solidFill>
                <a:prstClr val="black"/>
              </a:solidFill>
              <a:latin typeface="Calibri" panose="020F0502020204030204"/>
            </a:endParaRPr>
          </a:p>
          <a:p>
            <a:pPr marL="285750" marR="0" lvl="0" indent="-285750" algn="just" defTabSz="914400" rtl="0" eaLnBrk="1" fontAlgn="auto" latinLnBrk="0" hangingPunct="1">
              <a:spcBef>
                <a:spcPts val="0"/>
              </a:spcBef>
              <a:buClrTx/>
              <a:buSzTx/>
              <a:buFont typeface="Arial" panose="020B0604020202020204" pitchFamily="34" charset="0"/>
              <a:buChar char="•"/>
              <a:tabLst>
                <a:tab pos="1160780" algn="l"/>
              </a:tabLst>
              <a:defRPr/>
            </a:pPr>
            <a:r>
              <a:rPr lang="en-ZA" sz="2400" dirty="0" smtClean="0">
                <a:solidFill>
                  <a:prstClr val="black"/>
                </a:solidFill>
                <a:latin typeface="Calibri" panose="020F0502020204030204"/>
              </a:rPr>
              <a:t>High level of performance achieved despite the impact of COVID-19 and declining budgets.</a:t>
            </a:r>
          </a:p>
        </p:txBody>
      </p:sp>
      <p:sp>
        <p:nvSpPr>
          <p:cNvPr id="8" name="TextBox 7"/>
          <p:cNvSpPr txBox="1"/>
          <p:nvPr/>
        </p:nvSpPr>
        <p:spPr>
          <a:xfrm>
            <a:off x="410075" y="821292"/>
            <a:ext cx="8751855" cy="523220"/>
          </a:xfrm>
          <a:prstGeom prst="rect">
            <a:avLst/>
          </a:prstGeom>
          <a:noFill/>
        </p:spPr>
        <p:txBody>
          <a:bodyPr wrap="square" rtlCol="0">
            <a:spAutoFit/>
          </a:bodyPr>
          <a:lstStyle/>
          <a:p>
            <a:pPr algn="ctr"/>
            <a:r>
              <a:rPr lang="en-ZA" sz="2800" b="1" dirty="0" smtClean="0"/>
              <a:t>7 Consecutive Clean Audits</a:t>
            </a:r>
            <a:endParaRPr lang="en-US" sz="2800" b="1" dirty="0"/>
          </a:p>
        </p:txBody>
      </p:sp>
      <p:sp>
        <p:nvSpPr>
          <p:cNvPr id="4" name="Slide Number Placeholder 3"/>
          <p:cNvSpPr>
            <a:spLocks noGrp="1"/>
          </p:cNvSpPr>
          <p:nvPr>
            <p:ph type="sldNum" sz="quarter" idx="12"/>
          </p:nvPr>
        </p:nvSpPr>
        <p:spPr>
          <a:xfrm>
            <a:off x="9482666" y="6425849"/>
            <a:ext cx="295452" cy="365125"/>
          </a:xfrm>
        </p:spPr>
        <p:txBody>
          <a:bodyPr/>
          <a:lstStyle/>
          <a:p>
            <a:fld id="{EEB29583-44FC-AA46-9A7F-8FCB60537618}" type="slidenum">
              <a:rPr lang="en-US" b="1" smtClean="0"/>
              <a:pPr/>
              <a:t>8</a:t>
            </a:fld>
            <a:endParaRPr lang="en-US" b="1" dirty="0"/>
          </a:p>
        </p:txBody>
      </p:sp>
      <p:sp>
        <p:nvSpPr>
          <p:cNvPr id="15" name="Teardrop 14"/>
          <p:cNvSpPr/>
          <p:nvPr/>
        </p:nvSpPr>
        <p:spPr>
          <a:xfrm rot="3706403">
            <a:off x="5702865" y="1433027"/>
            <a:ext cx="803002" cy="1250027"/>
          </a:xfrm>
          <a:prstGeom prst="teardrop">
            <a:avLst>
              <a:gd name="adj" fmla="val 1249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p:cNvSpPr/>
          <p:nvPr/>
        </p:nvSpPr>
        <p:spPr>
          <a:xfrm rot="3706403">
            <a:off x="4423165" y="1433305"/>
            <a:ext cx="802079" cy="1250521"/>
          </a:xfrm>
          <a:prstGeom prst="teardrop">
            <a:avLst>
              <a:gd name="adj" fmla="val 1249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p:nvSpPr>
        <p:spPr>
          <a:xfrm rot="3706403">
            <a:off x="3077686" y="1433305"/>
            <a:ext cx="802078" cy="1250520"/>
          </a:xfrm>
          <a:prstGeom prst="teardrop">
            <a:avLst>
              <a:gd name="adj" fmla="val 1249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3706403">
            <a:off x="1810469" y="1433235"/>
            <a:ext cx="802312" cy="1250393"/>
          </a:xfrm>
          <a:prstGeom prst="teardrop">
            <a:avLst>
              <a:gd name="adj" fmla="val 1249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ardrop 2"/>
          <p:cNvSpPr/>
          <p:nvPr/>
        </p:nvSpPr>
        <p:spPr>
          <a:xfrm rot="3706403">
            <a:off x="586034" y="1432748"/>
            <a:ext cx="847614" cy="1226075"/>
          </a:xfrm>
          <a:prstGeom prst="teardrop">
            <a:avLst>
              <a:gd name="adj" fmla="val 1249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4761" y="1907181"/>
            <a:ext cx="1031968" cy="369332"/>
          </a:xfrm>
          <a:prstGeom prst="rect">
            <a:avLst/>
          </a:prstGeom>
          <a:noFill/>
        </p:spPr>
        <p:txBody>
          <a:bodyPr wrap="square" rtlCol="0">
            <a:spAutoFit/>
          </a:bodyPr>
          <a:lstStyle/>
          <a:p>
            <a:r>
              <a:rPr lang="en-ZA" b="1" dirty="0" smtClean="0"/>
              <a:t>2014/15</a:t>
            </a:r>
            <a:endParaRPr lang="en-US" b="1" dirty="0"/>
          </a:p>
        </p:txBody>
      </p:sp>
      <p:sp>
        <p:nvSpPr>
          <p:cNvPr id="19" name="TextBox 18"/>
          <p:cNvSpPr txBox="1"/>
          <p:nvPr/>
        </p:nvSpPr>
        <p:spPr>
          <a:xfrm>
            <a:off x="6932035" y="1915888"/>
            <a:ext cx="1031968" cy="369332"/>
          </a:xfrm>
          <a:prstGeom prst="rect">
            <a:avLst/>
          </a:prstGeom>
          <a:noFill/>
        </p:spPr>
        <p:txBody>
          <a:bodyPr wrap="square" rtlCol="0">
            <a:spAutoFit/>
          </a:bodyPr>
          <a:lstStyle/>
          <a:p>
            <a:r>
              <a:rPr lang="en-ZA" b="1" dirty="0" smtClean="0"/>
              <a:t>2019/20</a:t>
            </a:r>
            <a:endParaRPr lang="en-US" b="1" dirty="0"/>
          </a:p>
        </p:txBody>
      </p:sp>
      <p:sp>
        <p:nvSpPr>
          <p:cNvPr id="20" name="TextBox 19"/>
          <p:cNvSpPr txBox="1"/>
          <p:nvPr/>
        </p:nvSpPr>
        <p:spPr>
          <a:xfrm>
            <a:off x="8129466" y="1898469"/>
            <a:ext cx="1031968" cy="369332"/>
          </a:xfrm>
          <a:prstGeom prst="rect">
            <a:avLst/>
          </a:prstGeom>
          <a:noFill/>
        </p:spPr>
        <p:txBody>
          <a:bodyPr wrap="square" rtlCol="0">
            <a:spAutoFit/>
          </a:bodyPr>
          <a:lstStyle/>
          <a:p>
            <a:r>
              <a:rPr lang="en-ZA" b="1" dirty="0" smtClean="0"/>
              <a:t>2020/21</a:t>
            </a:r>
            <a:endParaRPr lang="en-US" b="1" dirty="0"/>
          </a:p>
        </p:txBody>
      </p:sp>
      <p:sp>
        <p:nvSpPr>
          <p:cNvPr id="21" name="TextBox 20"/>
          <p:cNvSpPr txBox="1"/>
          <p:nvPr/>
        </p:nvSpPr>
        <p:spPr>
          <a:xfrm>
            <a:off x="4376057" y="1907177"/>
            <a:ext cx="1031968" cy="369332"/>
          </a:xfrm>
          <a:prstGeom prst="rect">
            <a:avLst/>
          </a:prstGeom>
          <a:noFill/>
        </p:spPr>
        <p:txBody>
          <a:bodyPr wrap="square" rtlCol="0">
            <a:spAutoFit/>
          </a:bodyPr>
          <a:lstStyle/>
          <a:p>
            <a:r>
              <a:rPr lang="en-ZA" b="1" dirty="0" smtClean="0"/>
              <a:t>2017/18</a:t>
            </a:r>
            <a:endParaRPr lang="en-US" b="1" dirty="0"/>
          </a:p>
        </p:txBody>
      </p:sp>
      <p:sp>
        <p:nvSpPr>
          <p:cNvPr id="22" name="TextBox 21"/>
          <p:cNvSpPr txBox="1"/>
          <p:nvPr/>
        </p:nvSpPr>
        <p:spPr>
          <a:xfrm>
            <a:off x="5691059" y="1902828"/>
            <a:ext cx="1031968" cy="369332"/>
          </a:xfrm>
          <a:prstGeom prst="rect">
            <a:avLst/>
          </a:prstGeom>
          <a:noFill/>
        </p:spPr>
        <p:txBody>
          <a:bodyPr wrap="square" rtlCol="0">
            <a:spAutoFit/>
          </a:bodyPr>
          <a:lstStyle/>
          <a:p>
            <a:r>
              <a:rPr lang="en-ZA" b="1" dirty="0" smtClean="0"/>
              <a:t>2018/19</a:t>
            </a:r>
            <a:endParaRPr lang="en-US" b="1" dirty="0"/>
          </a:p>
        </p:txBody>
      </p:sp>
      <p:sp>
        <p:nvSpPr>
          <p:cNvPr id="23" name="TextBox 22"/>
          <p:cNvSpPr txBox="1"/>
          <p:nvPr/>
        </p:nvSpPr>
        <p:spPr>
          <a:xfrm>
            <a:off x="1872341" y="1898469"/>
            <a:ext cx="1031968" cy="369332"/>
          </a:xfrm>
          <a:prstGeom prst="rect">
            <a:avLst/>
          </a:prstGeom>
          <a:noFill/>
        </p:spPr>
        <p:txBody>
          <a:bodyPr wrap="square" rtlCol="0">
            <a:spAutoFit/>
          </a:bodyPr>
          <a:lstStyle/>
          <a:p>
            <a:r>
              <a:rPr lang="en-ZA" b="1" dirty="0" smtClean="0"/>
              <a:t>2015/16</a:t>
            </a:r>
            <a:endParaRPr lang="en-US" b="1" dirty="0"/>
          </a:p>
        </p:txBody>
      </p:sp>
      <p:sp>
        <p:nvSpPr>
          <p:cNvPr id="24" name="TextBox 23"/>
          <p:cNvSpPr txBox="1"/>
          <p:nvPr/>
        </p:nvSpPr>
        <p:spPr>
          <a:xfrm>
            <a:off x="3095897" y="1907180"/>
            <a:ext cx="1031968" cy="369332"/>
          </a:xfrm>
          <a:prstGeom prst="rect">
            <a:avLst/>
          </a:prstGeom>
          <a:noFill/>
        </p:spPr>
        <p:txBody>
          <a:bodyPr wrap="square" rtlCol="0">
            <a:spAutoFit/>
          </a:bodyPr>
          <a:lstStyle/>
          <a:p>
            <a:r>
              <a:rPr lang="en-ZA" b="1" dirty="0" smtClean="0"/>
              <a:t>2016/17</a:t>
            </a:r>
            <a:endParaRPr lang="en-US" b="1" dirty="0"/>
          </a:p>
        </p:txBody>
      </p:sp>
    </p:spTree>
    <p:extLst>
      <p:ext uri="{BB962C8B-B14F-4D97-AF65-F5344CB8AC3E}">
        <p14:creationId xmlns:p14="http://schemas.microsoft.com/office/powerpoint/2010/main" val="610411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82666" y="6425849"/>
            <a:ext cx="295452" cy="365125"/>
          </a:xfrm>
        </p:spPr>
        <p:txBody>
          <a:bodyPr/>
          <a:lstStyle/>
          <a:p>
            <a:fld id="{EEB29583-44FC-AA46-9A7F-8FCB60537618}" type="slidenum">
              <a:rPr lang="en-US" b="1" smtClean="0"/>
              <a:pPr/>
              <a:t>9</a:t>
            </a:fld>
            <a:endParaRPr lang="en-US" b="1" dirty="0"/>
          </a:p>
        </p:txBody>
      </p:sp>
      <p:pic>
        <p:nvPicPr>
          <p:cNvPr id="7" name="Picture 6"/>
          <p:cNvPicPr>
            <a:picLocks noChangeAspect="1"/>
          </p:cNvPicPr>
          <p:nvPr/>
        </p:nvPicPr>
        <p:blipFill>
          <a:blip r:embed="rId2"/>
          <a:stretch>
            <a:fillRect/>
          </a:stretch>
        </p:blipFill>
        <p:spPr>
          <a:xfrm>
            <a:off x="1556384" y="358030"/>
            <a:ext cx="6790783" cy="5546381"/>
          </a:xfrm>
          <a:prstGeom prst="rect">
            <a:avLst/>
          </a:prstGeom>
        </p:spPr>
      </p:pic>
      <p:sp>
        <p:nvSpPr>
          <p:cNvPr id="26" name="TextBox 25"/>
          <p:cNvSpPr txBox="1"/>
          <p:nvPr/>
        </p:nvSpPr>
        <p:spPr>
          <a:xfrm>
            <a:off x="1556384" y="6018173"/>
            <a:ext cx="6790784" cy="707886"/>
          </a:xfrm>
          <a:prstGeom prst="rect">
            <a:avLst/>
          </a:prstGeom>
          <a:solidFill>
            <a:schemeClr val="bg1"/>
          </a:solidFill>
          <a:ln>
            <a:solidFill>
              <a:schemeClr val="tx1"/>
            </a:solidFill>
          </a:ln>
        </p:spPr>
        <p:txBody>
          <a:bodyPr wrap="square" rtlCol="0">
            <a:spAutoFit/>
          </a:bodyPr>
          <a:lstStyle/>
          <a:p>
            <a:r>
              <a:rPr lang="en-ZA" sz="2000" dirty="0" smtClean="0"/>
              <a:t>The Auditor General Management Report identified all 6 risk areas as green (Good).</a:t>
            </a:r>
            <a:endParaRPr lang="en-US" sz="2000" dirty="0"/>
          </a:p>
        </p:txBody>
      </p:sp>
    </p:spTree>
    <p:extLst>
      <p:ext uri="{BB962C8B-B14F-4D97-AF65-F5344CB8AC3E}">
        <p14:creationId xmlns:p14="http://schemas.microsoft.com/office/powerpoint/2010/main" val="2406747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10987</TotalTime>
  <Words>4310</Words>
  <Application>Microsoft Office PowerPoint</Application>
  <PresentationFormat>A4 Paper (210x297 mm)</PresentationFormat>
  <Paragraphs>925</Paragraphs>
  <Slides>47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Arial MT</vt:lpstr>
      <vt:lpstr>Calibri</vt:lpstr>
      <vt:lpstr>Calibri Light</vt:lpstr>
      <vt:lpstr>Courier New</vt:lpstr>
      <vt:lpstr>Rockwell</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Overall Institutional performance</vt:lpstr>
      <vt:lpstr>Non-financial Performance indicator Snapshot</vt:lpstr>
      <vt:lpstr> Programme 1: Strategic Leadership &amp; Governance</vt:lpstr>
      <vt:lpstr> Programme 1: Strategic Leadership &amp; Governance</vt:lpstr>
      <vt:lpstr> Programme 1: Strategic Leadership &amp; Governance</vt:lpstr>
      <vt:lpstr> Programme 2: Administration</vt:lpstr>
      <vt:lpstr> Programme 2: Administration</vt:lpstr>
      <vt:lpstr> Programme 2: Administration</vt:lpstr>
      <vt:lpstr> Programme 3: Core Business</vt:lpstr>
      <vt:lpstr> Programme 3: Core Business</vt:lpstr>
      <vt:lpstr> Programme 3: Core Business</vt:lpstr>
      <vt:lpstr> Programme 3: Core Business</vt:lpstr>
      <vt:lpstr> Programme 3: Core Business Service Charter</vt:lpstr>
      <vt:lpstr> Programme 3: Core Business</vt:lpstr>
      <vt:lpstr> Programme 3: Core Business</vt:lpstr>
      <vt:lpstr> Programme 4: Support Services</vt:lpstr>
      <vt:lpstr> Programme 4: Support Services</vt:lpstr>
      <vt:lpstr> Programme 4: Support Services</vt:lpstr>
      <vt:lpstr> Programme 4: Support Services</vt:lpstr>
      <vt:lpstr> Programme 4: Support Services</vt:lpstr>
      <vt:lpstr> Programme 5: Associated Services</vt:lpstr>
      <vt:lpstr>PowerPoint Presentation</vt:lpstr>
      <vt:lpstr>Statement of Comparison of Budget and Actual Amounts:  Revenue</vt:lpstr>
      <vt:lpstr>Statement of Comparison of Budget and Actual Amounts</vt:lpstr>
      <vt:lpstr>Narrative on Expenditure Percentage Variance</vt:lpstr>
      <vt:lpstr>Narrative on Expenditure Percentage Variance</vt:lpstr>
      <vt:lpstr>Overview of Financial Position</vt:lpstr>
      <vt:lpstr>Statement of Financial Position…continuation  </vt:lpstr>
      <vt:lpstr>Statement of Financial Position…continuation  </vt:lpstr>
      <vt:lpstr>Statement of Financial Position </vt:lpstr>
      <vt:lpstr>Statement of Financial Position </vt:lpstr>
      <vt:lpstr>Statement of Financial Position …continuation </vt:lpstr>
      <vt:lpstr>Statement of Financial Position …continuation </vt:lpstr>
      <vt:lpstr>Disclosures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Cindy-Joy Balie</cp:lastModifiedBy>
  <cp:revision>378</cp:revision>
  <cp:lastPrinted>2019-07-16T11:04:11Z</cp:lastPrinted>
  <dcterms:created xsi:type="dcterms:W3CDTF">2019-05-28T17:07:42Z</dcterms:created>
  <dcterms:modified xsi:type="dcterms:W3CDTF">2021-10-29T13:04:35Z</dcterms:modified>
</cp:coreProperties>
</file>