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1" r:id="rId4"/>
    <p:sldId id="257" r:id="rId5"/>
    <p:sldId id="262" r:id="rId6"/>
    <p:sldId id="266" r:id="rId7"/>
    <p:sldId id="295" r:id="rId8"/>
    <p:sldId id="267" r:id="rId9"/>
    <p:sldId id="268" r:id="rId10"/>
    <p:sldId id="269" r:id="rId11"/>
    <p:sldId id="270" r:id="rId12"/>
    <p:sldId id="296" r:id="rId13"/>
    <p:sldId id="271" r:id="rId14"/>
    <p:sldId id="272" r:id="rId15"/>
    <p:sldId id="273" r:id="rId16"/>
    <p:sldId id="274" r:id="rId17"/>
    <p:sldId id="297" r:id="rId18"/>
    <p:sldId id="275" r:id="rId19"/>
    <p:sldId id="276" r:id="rId20"/>
    <p:sldId id="278" r:id="rId21"/>
    <p:sldId id="298" r:id="rId22"/>
    <p:sldId id="281" r:id="rId23"/>
    <p:sldId id="282" r:id="rId24"/>
    <p:sldId id="283" r:id="rId25"/>
    <p:sldId id="284" r:id="rId26"/>
    <p:sldId id="285" r:id="rId27"/>
    <p:sldId id="299" r:id="rId28"/>
    <p:sldId id="286" r:id="rId29"/>
    <p:sldId id="287" r:id="rId30"/>
    <p:sldId id="288" r:id="rId31"/>
    <p:sldId id="289" r:id="rId32"/>
    <p:sldId id="290" r:id="rId33"/>
    <p:sldId id="291" r:id="rId34"/>
    <p:sldId id="292" r:id="rId35"/>
    <p:sldId id="293" r:id="rId36"/>
    <p:sldId id="294" r:id="rId37"/>
    <p:sldId id="279" r:id="rId38"/>
    <p:sldId id="300" r:id="rId39"/>
    <p:sldId id="280" r:id="rId40"/>
    <p:sldId id="301" r:id="rId41"/>
    <p:sldId id="307" r:id="rId42"/>
    <p:sldId id="308" r:id="rId43"/>
    <p:sldId id="309" r:id="rId44"/>
    <p:sldId id="303" r:id="rId45"/>
    <p:sldId id="304" r:id="rId46"/>
    <p:sldId id="310" r:id="rId47"/>
    <p:sldId id="311" r:id="rId48"/>
    <p:sldId id="305" r:id="rId49"/>
    <p:sldId id="312" r:id="rId50"/>
    <p:sldId id="313" r:id="rId51"/>
    <p:sldId id="306" r:id="rId52"/>
    <p:sldId id="314" r:id="rId53"/>
    <p:sldId id="26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nele Ntuli" initials="ZN" lastIdx="2" clrIdx="0">
    <p:extLst>
      <p:ext uri="{19B8F6BF-5375-455C-9EA6-DF929625EA0E}">
        <p15:presenceInfo xmlns:p15="http://schemas.microsoft.com/office/powerpoint/2012/main" xmlns="" userId="S::ZNtuli@icasa.org.za::06856a04-beaf-48b3-9316-f0c9db7970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F9F9"/>
    <a:srgbClr val="EEEEEE"/>
    <a:srgbClr val="629080"/>
    <a:srgbClr val="365047"/>
    <a:srgbClr val="FDB945"/>
    <a:srgbClr val="DDE7E3"/>
    <a:srgbClr val="D7E3E5"/>
    <a:srgbClr val="C7D8DB"/>
    <a:srgbClr val="A6C1C6"/>
    <a:srgbClr val="A6C1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6"/>
  </p:normalViewPr>
  <p:slideViewPr>
    <p:cSldViewPr snapToGrid="0" snapToObjects="1">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A1C2239-C8DC-ED4A-AC2A-5BEA44136A5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A1BC2B1-F851-9C49-965B-E1583780353E}"/>
              </a:ext>
            </a:extLst>
          </p:cNvPr>
          <p:cNvSpPr>
            <a:spLocks noGrp="1"/>
          </p:cNvSpPr>
          <p:nvPr>
            <p:ph type="ctrTitle"/>
          </p:nvPr>
        </p:nvSpPr>
        <p:spPr>
          <a:xfrm>
            <a:off x="5583289" y="476173"/>
            <a:ext cx="6297855" cy="1717727"/>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5C68CDA9-5718-D74C-91AC-5AC738CF9A8D}"/>
              </a:ext>
            </a:extLst>
          </p:cNvPr>
          <p:cNvSpPr>
            <a:spLocks noGrp="1"/>
          </p:cNvSpPr>
          <p:nvPr>
            <p:ph type="subTitle" idx="1"/>
          </p:nvPr>
        </p:nvSpPr>
        <p:spPr>
          <a:xfrm>
            <a:off x="5583288" y="2301140"/>
            <a:ext cx="6297855" cy="496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27ADD3C8-D4BB-3140-8BD2-162C082ED26C}"/>
              </a:ext>
            </a:extLst>
          </p:cNvPr>
          <p:cNvSpPr>
            <a:spLocks noGrp="1"/>
          </p:cNvSpPr>
          <p:nvPr>
            <p:ph type="dt" sz="half" idx="10"/>
          </p:nvPr>
        </p:nvSpPr>
        <p:spPr/>
        <p:txBody>
          <a:bodyPr/>
          <a:lstStyle>
            <a:lvl1pPr>
              <a:defRPr>
                <a:solidFill>
                  <a:schemeClr val="tx1"/>
                </a:solidFill>
              </a:defRPr>
            </a:lvl1pPr>
          </a:lstStyle>
          <a:p>
            <a:fld id="{247C3815-56C9-DA4C-B1D8-B52E2A521146}" type="datetimeFigureOut">
              <a:rPr lang="en-US" smtClean="0"/>
              <a:pPr/>
              <a:t>11/16/2021</a:t>
            </a:fld>
            <a:endParaRPr lang="en-US" dirty="0"/>
          </a:p>
        </p:txBody>
      </p:sp>
      <p:sp>
        <p:nvSpPr>
          <p:cNvPr id="5" name="Footer Placeholder 4">
            <a:extLst>
              <a:ext uri="{FF2B5EF4-FFF2-40B4-BE49-F238E27FC236}">
                <a16:creationId xmlns:a16="http://schemas.microsoft.com/office/drawing/2014/main" xmlns="" id="{DE211A4B-A858-2643-91A4-2D6156D1A2C4}"/>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886A58F7-78D1-3642-917D-B5EEB1FEA1B4}"/>
              </a:ext>
            </a:extLst>
          </p:cNvPr>
          <p:cNvSpPr>
            <a:spLocks noGrp="1"/>
          </p:cNvSpPr>
          <p:nvPr>
            <p:ph type="sldNum" sz="quarter" idx="12"/>
          </p:nvPr>
        </p:nvSpPr>
        <p:spPr/>
        <p:txBody>
          <a:bodyPr/>
          <a:lstStyle>
            <a:lvl1pPr>
              <a:defRPr>
                <a:solidFill>
                  <a:schemeClr val="tx1"/>
                </a:solidFill>
              </a:defRPr>
            </a:lvl1p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370054585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51158-76BF-8C40-9C47-41DD62A059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99319A17-43A3-F343-A71C-1419364308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BB322F2-3E5A-D744-9DA2-CCF2E9D67849}"/>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5" name="Footer Placeholder 4">
            <a:extLst>
              <a:ext uri="{FF2B5EF4-FFF2-40B4-BE49-F238E27FC236}">
                <a16:creationId xmlns:a16="http://schemas.microsoft.com/office/drawing/2014/main" xmlns="" id="{17E6F074-E981-7F4E-A03D-00A43F45F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F6004D-7BA4-E344-A690-78226E58C869}"/>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248042107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2EA14-17F4-4948-A262-8BC284D11C8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DF86417-EC5D-4A46-99A9-B798B80C9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4C9DAAB0-106C-174D-BE7E-3117837D8E74}"/>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5" name="Footer Placeholder 4">
            <a:extLst>
              <a:ext uri="{FF2B5EF4-FFF2-40B4-BE49-F238E27FC236}">
                <a16:creationId xmlns:a16="http://schemas.microsoft.com/office/drawing/2014/main" xmlns="" id="{2B961587-96C1-E948-9037-4E60ABB096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BA69E81-C82D-984D-8699-81DED7822C32}"/>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141968540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00403-55C1-6A41-808D-531FAEA5ED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789C493-6C4B-B248-9F45-E7052DAD2591}"/>
              </a:ext>
            </a:extLst>
          </p:cNvPr>
          <p:cNvSpPr>
            <a:spLocks noGrp="1"/>
          </p:cNvSpPr>
          <p:nvPr>
            <p:ph sz="half" idx="1"/>
          </p:nvPr>
        </p:nvSpPr>
        <p:spPr>
          <a:xfrm>
            <a:off x="838200" y="1825625"/>
            <a:ext cx="5181600" cy="4223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83890BF8-A489-A646-9E3E-B09742A00672}"/>
              </a:ext>
            </a:extLst>
          </p:cNvPr>
          <p:cNvSpPr>
            <a:spLocks noGrp="1"/>
          </p:cNvSpPr>
          <p:nvPr>
            <p:ph sz="half" idx="2"/>
          </p:nvPr>
        </p:nvSpPr>
        <p:spPr>
          <a:xfrm>
            <a:off x="6172200" y="1825625"/>
            <a:ext cx="5181600" cy="4223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01AA713D-6401-A949-A309-DDEAF9272D3E}"/>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6" name="Footer Placeholder 5">
            <a:extLst>
              <a:ext uri="{FF2B5EF4-FFF2-40B4-BE49-F238E27FC236}">
                <a16:creationId xmlns:a16="http://schemas.microsoft.com/office/drawing/2014/main" xmlns="" id="{EE223E0C-1C1D-5041-8CE3-835F6D2E1E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6D1F8A9-2751-2948-96B5-004286292A28}"/>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27856099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7C541-B72B-FB4B-9E48-4D24CF8510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A06B7E9A-AC1F-2045-BDEF-EE520122CB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EE77647-657D-0449-8829-DD76E81F775C}"/>
              </a:ext>
            </a:extLst>
          </p:cNvPr>
          <p:cNvSpPr>
            <a:spLocks noGrp="1"/>
          </p:cNvSpPr>
          <p:nvPr>
            <p:ph sz="half" idx="2"/>
          </p:nvPr>
        </p:nvSpPr>
        <p:spPr>
          <a:xfrm>
            <a:off x="839788" y="2505075"/>
            <a:ext cx="5157787" cy="35202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FDDACFA6-FCA0-4340-A9EB-F92860BF0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E26E5F5-9ABB-4043-8BC2-E6F5F26E79FC}"/>
              </a:ext>
            </a:extLst>
          </p:cNvPr>
          <p:cNvSpPr>
            <a:spLocks noGrp="1"/>
          </p:cNvSpPr>
          <p:nvPr>
            <p:ph sz="quarter" idx="4"/>
          </p:nvPr>
        </p:nvSpPr>
        <p:spPr>
          <a:xfrm>
            <a:off x="6172200" y="2505075"/>
            <a:ext cx="5183188" cy="35202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899FE742-5433-C74A-A569-625D257B8A88}"/>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8" name="Footer Placeholder 7">
            <a:extLst>
              <a:ext uri="{FF2B5EF4-FFF2-40B4-BE49-F238E27FC236}">
                <a16:creationId xmlns:a16="http://schemas.microsoft.com/office/drawing/2014/main" xmlns="" id="{EE0900B4-2C43-8849-AFE8-F4903504A8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BD1E0C9C-A9CE-1244-AF08-D3960684D210}"/>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21063462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AD521-50F5-EC48-A147-129AE99ABC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84EC979C-63AA-5D45-9016-A30231F5BC5F}"/>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4" name="Footer Placeholder 3">
            <a:extLst>
              <a:ext uri="{FF2B5EF4-FFF2-40B4-BE49-F238E27FC236}">
                <a16:creationId xmlns:a16="http://schemas.microsoft.com/office/drawing/2014/main" xmlns="" id="{B7E2A273-F2B1-0E46-B6C4-F52AE8ADFE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1C6B986-4E74-8347-98AD-49F3723A30FE}"/>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89557491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CE09D6-6462-E74E-8C36-58799265EDD3}"/>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3" name="Footer Placeholder 2">
            <a:extLst>
              <a:ext uri="{FF2B5EF4-FFF2-40B4-BE49-F238E27FC236}">
                <a16:creationId xmlns:a16="http://schemas.microsoft.com/office/drawing/2014/main" xmlns="" id="{4BCF4989-C26D-B94A-B787-D8F80025F6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F073EC0-69E5-5E42-A827-BDD196964AD0}"/>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234478982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33B82-80EA-F145-B723-7D094D98A7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291C107F-7159-7048-A3B8-F51D9E609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5535D096-B9D4-A746-A43B-9E1FEE75E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ACAB0B2-98F9-6149-B602-50FD3A8CB6E7}"/>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6" name="Footer Placeholder 5">
            <a:extLst>
              <a:ext uri="{FF2B5EF4-FFF2-40B4-BE49-F238E27FC236}">
                <a16:creationId xmlns:a16="http://schemas.microsoft.com/office/drawing/2014/main" xmlns="" id="{502DD4B7-BF81-CD46-9983-C15B8F09B3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71D81A9-23CB-0546-BD0D-5067E48814D6}"/>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167874430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3F236-D9F4-854B-9E04-E31BBD7F4C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810EC326-93AA-774F-87A9-0F1EC3D0B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05C5FC98-812A-A643-8093-C50D8E843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B3A2749-E03F-174C-97B4-84B71430C455}"/>
              </a:ext>
            </a:extLst>
          </p:cNvPr>
          <p:cNvSpPr>
            <a:spLocks noGrp="1"/>
          </p:cNvSpPr>
          <p:nvPr>
            <p:ph type="dt" sz="half" idx="10"/>
          </p:nvPr>
        </p:nvSpPr>
        <p:spPr/>
        <p:txBody>
          <a:bodyPr/>
          <a:lstStyle/>
          <a:p>
            <a:fld id="{247C3815-56C9-DA4C-B1D8-B52E2A521146}" type="datetimeFigureOut">
              <a:rPr lang="en-US" smtClean="0"/>
              <a:pPr/>
              <a:t>11/16/2021</a:t>
            </a:fld>
            <a:endParaRPr lang="en-US" dirty="0"/>
          </a:p>
        </p:txBody>
      </p:sp>
      <p:sp>
        <p:nvSpPr>
          <p:cNvPr id="6" name="Footer Placeholder 5">
            <a:extLst>
              <a:ext uri="{FF2B5EF4-FFF2-40B4-BE49-F238E27FC236}">
                <a16:creationId xmlns:a16="http://schemas.microsoft.com/office/drawing/2014/main" xmlns="" id="{5FF9B11A-B2AA-8640-957C-46A740FB52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C882F93-2ECF-3947-B056-378EC21D0E98}"/>
              </a:ext>
            </a:extLst>
          </p:cNvPr>
          <p:cNvSpPr>
            <a:spLocks noGrp="1"/>
          </p:cNvSpPr>
          <p:nvPr>
            <p:ph type="sldNum" sz="quarter" idx="12"/>
          </p:nvPr>
        </p:nvSpPr>
        <p:spPr/>
        <p:txBody>
          <a:bodyPr/>
          <a:lstStyle/>
          <a:p>
            <a:fld id="{AB3944B8-93EB-0C40-97F8-2AF9595C5204}" type="slidenum">
              <a:rPr lang="en-US" smtClean="0"/>
              <a:pPr/>
              <a:t>‹#›</a:t>
            </a:fld>
            <a:endParaRPr lang="en-US" dirty="0"/>
          </a:p>
        </p:txBody>
      </p:sp>
    </p:spTree>
    <p:extLst>
      <p:ext uri="{BB962C8B-B14F-4D97-AF65-F5344CB8AC3E}">
        <p14:creationId xmlns:p14="http://schemas.microsoft.com/office/powerpoint/2010/main" xmlns="" val="298745676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A592FAD-9621-D94B-90CF-6516CD47C70D}"/>
              </a:ext>
            </a:extLst>
          </p:cNvPr>
          <p:cNvPicPr>
            <a:picLocks noChangeAspect="1"/>
          </p:cNvPicPr>
          <p:nvPr userDrawn="1"/>
        </p:nvPicPr>
        <p:blipFill>
          <a:blip r:embed="rId11"/>
          <a:srcRect/>
          <a:stretch/>
        </p:blipFill>
        <p:spPr>
          <a:xfrm>
            <a:off x="0" y="6184900"/>
            <a:ext cx="12192000" cy="673100"/>
          </a:xfrm>
          <a:prstGeom prst="rect">
            <a:avLst/>
          </a:prstGeom>
        </p:spPr>
      </p:pic>
      <p:sp>
        <p:nvSpPr>
          <p:cNvPr id="2" name="Title Placeholder 1">
            <a:extLst>
              <a:ext uri="{FF2B5EF4-FFF2-40B4-BE49-F238E27FC236}">
                <a16:creationId xmlns:a16="http://schemas.microsoft.com/office/drawing/2014/main" xmlns="" id="{49E93BB9-EDCD-DE41-8938-411A092DBAAB}"/>
              </a:ext>
            </a:extLst>
          </p:cNvPr>
          <p:cNvSpPr>
            <a:spLocks noGrp="1"/>
          </p:cNvSpPr>
          <p:nvPr>
            <p:ph type="title"/>
          </p:nvPr>
        </p:nvSpPr>
        <p:spPr>
          <a:xfrm>
            <a:off x="838200" y="635841"/>
            <a:ext cx="10515600" cy="105484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E38243A-CA68-6D4B-99AE-74383CFD0706}"/>
              </a:ext>
            </a:extLst>
          </p:cNvPr>
          <p:cNvSpPr>
            <a:spLocks noGrp="1"/>
          </p:cNvSpPr>
          <p:nvPr>
            <p:ph type="body" idx="1"/>
          </p:nvPr>
        </p:nvSpPr>
        <p:spPr>
          <a:xfrm>
            <a:off x="838200" y="1825625"/>
            <a:ext cx="10515600" cy="415733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8596D63-9EFA-1D41-9BE8-A90FB99C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47C3815-56C9-DA4C-B1D8-B52E2A521146}" type="datetimeFigureOut">
              <a:rPr lang="en-US" smtClean="0"/>
              <a:pPr/>
              <a:t>11/16/2021</a:t>
            </a:fld>
            <a:endParaRPr lang="en-US" dirty="0"/>
          </a:p>
        </p:txBody>
      </p:sp>
      <p:sp>
        <p:nvSpPr>
          <p:cNvPr id="5" name="Footer Placeholder 4">
            <a:extLst>
              <a:ext uri="{FF2B5EF4-FFF2-40B4-BE49-F238E27FC236}">
                <a16:creationId xmlns:a16="http://schemas.microsoft.com/office/drawing/2014/main" xmlns="" id="{F76FB2CD-8B28-7645-8279-CB1651532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xmlns="" id="{BD73091C-5718-524A-932A-20F437D3E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B3944B8-93EB-0C40-97F8-2AF9595C5204}" type="slidenum">
              <a:rPr lang="en-US" smtClean="0"/>
              <a:pPr/>
              <a:t>‹#›</a:t>
            </a:fld>
            <a:endParaRPr lang="en-US" dirty="0"/>
          </a:p>
        </p:txBody>
      </p:sp>
      <p:pic>
        <p:nvPicPr>
          <p:cNvPr id="11" name="Picture 10">
            <a:extLst>
              <a:ext uri="{FF2B5EF4-FFF2-40B4-BE49-F238E27FC236}">
                <a16:creationId xmlns:a16="http://schemas.microsoft.com/office/drawing/2014/main" xmlns="" id="{D8A76597-758D-6C48-949C-AC637FD66392}"/>
              </a:ext>
            </a:extLst>
          </p:cNvPr>
          <p:cNvPicPr>
            <a:picLocks noChangeAspect="1"/>
          </p:cNvPicPr>
          <p:nvPr userDrawn="1"/>
        </p:nvPicPr>
        <p:blipFill>
          <a:blip r:embed="rId12"/>
          <a:srcRect/>
          <a:stretch/>
        </p:blipFill>
        <p:spPr>
          <a:xfrm>
            <a:off x="9669291" y="235853"/>
            <a:ext cx="2369840" cy="700759"/>
          </a:xfrm>
          <a:prstGeom prst="rect">
            <a:avLst/>
          </a:prstGeom>
        </p:spPr>
      </p:pic>
      <p:pic>
        <p:nvPicPr>
          <p:cNvPr id="12" name="Picture 11">
            <a:extLst>
              <a:ext uri="{FF2B5EF4-FFF2-40B4-BE49-F238E27FC236}">
                <a16:creationId xmlns:a16="http://schemas.microsoft.com/office/drawing/2014/main" xmlns="" id="{52C3AE83-C106-514C-AC6F-B837D9D3B4C8}"/>
              </a:ext>
            </a:extLst>
          </p:cNvPr>
          <p:cNvPicPr>
            <a:picLocks noChangeAspect="1"/>
          </p:cNvPicPr>
          <p:nvPr userDrawn="1"/>
        </p:nvPicPr>
        <p:blipFill>
          <a:blip r:embed="rId13"/>
          <a:stretch>
            <a:fillRect/>
          </a:stretch>
        </p:blipFill>
        <p:spPr>
          <a:xfrm>
            <a:off x="0" y="3400"/>
            <a:ext cx="12192000" cy="177800"/>
          </a:xfrm>
          <a:prstGeom prst="rect">
            <a:avLst/>
          </a:prstGeom>
        </p:spPr>
      </p:pic>
    </p:spTree>
    <p:extLst>
      <p:ext uri="{BB962C8B-B14F-4D97-AF65-F5344CB8AC3E}">
        <p14:creationId xmlns:p14="http://schemas.microsoft.com/office/powerpoint/2010/main" xmlns="" val="335274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BE6DE67-E5D0-439D-BF1C-C7325E934BCC}"/>
              </a:ext>
            </a:extLst>
          </p:cNvPr>
          <p:cNvSpPr>
            <a:spLocks noGrp="1"/>
          </p:cNvSpPr>
          <p:nvPr>
            <p:ph type="ctrTitle"/>
          </p:nvPr>
        </p:nvSpPr>
        <p:spPr>
          <a:xfrm>
            <a:off x="5134712" y="218783"/>
            <a:ext cx="6929317" cy="3348111"/>
          </a:xfrm>
        </p:spPr>
        <p:txBody>
          <a:bodyPr>
            <a:noAutofit/>
          </a:bodyPr>
          <a:lstStyle/>
          <a:p>
            <a:r>
              <a:rPr lang="en-US" sz="2000" b="1" dirty="0">
                <a:latin typeface="Verdana" panose="020B0604030504040204" pitchFamily="34" charset="0"/>
                <a:ea typeface="Verdana" panose="020B0604030504040204" pitchFamily="34" charset="0"/>
              </a:rPr>
              <a:t>Presentation to the Parliamentary Portfolio Committee on Communications </a:t>
            </a:r>
            <a:r>
              <a:rPr lang="en-US" sz="2400" dirty="0">
                <a:latin typeface="Verdana" panose="020B0604030504040204" pitchFamily="34" charset="0"/>
                <a:ea typeface="Verdana" panose="020B0604030504040204" pitchFamily="34" charset="0"/>
              </a:rPr>
              <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Annual Report 2020/21</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
            </a:r>
            <a:br>
              <a:rPr lang="en-US" sz="2400" dirty="0">
                <a:latin typeface="Verdana" panose="020B0604030504040204" pitchFamily="34" charset="0"/>
                <a:ea typeface="Verdana" panose="020B0604030504040204" pitchFamily="34" charset="0"/>
              </a:rPr>
            </a:br>
            <a:r>
              <a:rPr lang="en-US" sz="2400" b="1" dirty="0">
                <a:latin typeface="Verdana" panose="020B0604030504040204" pitchFamily="34" charset="0"/>
                <a:ea typeface="Verdana" panose="020B0604030504040204" pitchFamily="34" charset="0"/>
              </a:rPr>
              <a:t>Dr Keabetswe Modimoeng </a:t>
            </a:r>
            <a:br>
              <a:rPr lang="en-US" sz="2400" b="1"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Chairperson</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 </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03 November 2021</a:t>
            </a:r>
          </a:p>
        </p:txBody>
      </p:sp>
    </p:spTree>
    <p:extLst>
      <p:ext uri="{BB962C8B-B14F-4D97-AF65-F5344CB8AC3E}">
        <p14:creationId xmlns:p14="http://schemas.microsoft.com/office/powerpoint/2010/main" xmlns="" val="137573241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Organisational Environment</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10</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58" name="Content Placeholder 6">
            <a:extLst>
              <a:ext uri="{FF2B5EF4-FFF2-40B4-BE49-F238E27FC236}">
                <a16:creationId xmlns:a16="http://schemas.microsoft.com/office/drawing/2014/main" xmlns="" id="{D12A75C9-0339-4582-A9A5-92F202F94F4D}"/>
              </a:ext>
            </a:extLst>
          </p:cNvPr>
          <p:cNvSpPr>
            <a:spLocks noGrp="1"/>
          </p:cNvSpPr>
          <p:nvPr>
            <p:ph idx="1"/>
          </p:nvPr>
        </p:nvSpPr>
        <p:spPr>
          <a:xfrm>
            <a:off x="81655" y="1180932"/>
            <a:ext cx="12059936" cy="5395727"/>
          </a:xfrm>
        </p:spPr>
        <p:txBody>
          <a:bodyPr numCol="1">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rPr>
              <a:t>The Authority’s performance on predetermined objectives was attained amid organisational environment factors which either supported or challenged achievement of targets</a:t>
            </a:r>
          </a:p>
          <a:p>
            <a:pPr marL="0" indent="0" algn="just">
              <a:lnSpc>
                <a:spcPct val="100000"/>
              </a:lnSpc>
              <a:buNone/>
            </a:pPr>
            <a:endParaRPr lang="en-ZA" sz="2600" dirty="0">
              <a:solidFill>
                <a:schemeClr val="bg2">
                  <a:lumMod val="25000"/>
                </a:schemeClr>
              </a:solidFill>
              <a:latin typeface="Verdana" panose="020B0604030504040204" pitchFamily="34" charset="0"/>
              <a:ea typeface="Verdana" panose="020B0604030504040204" pitchFamily="34" charset="0"/>
            </a:endParaRPr>
          </a:p>
        </p:txBody>
      </p:sp>
      <p:grpSp>
        <p:nvGrpSpPr>
          <p:cNvPr id="155" name="Group 154">
            <a:extLst>
              <a:ext uri="{FF2B5EF4-FFF2-40B4-BE49-F238E27FC236}">
                <a16:creationId xmlns:a16="http://schemas.microsoft.com/office/drawing/2014/main" xmlns="" id="{F015D75F-63DC-46F2-B307-F5B1760A7F04}"/>
              </a:ext>
            </a:extLst>
          </p:cNvPr>
          <p:cNvGrpSpPr/>
          <p:nvPr/>
        </p:nvGrpSpPr>
        <p:grpSpPr>
          <a:xfrm>
            <a:off x="242921" y="2081520"/>
            <a:ext cx="11491656" cy="4140905"/>
            <a:chOff x="242921" y="2081520"/>
            <a:chExt cx="11491656" cy="4140905"/>
          </a:xfrm>
        </p:grpSpPr>
        <p:sp>
          <p:nvSpPr>
            <p:cNvPr id="112" name="Text Placeholder 3">
              <a:extLst>
                <a:ext uri="{FF2B5EF4-FFF2-40B4-BE49-F238E27FC236}">
                  <a16:creationId xmlns:a16="http://schemas.microsoft.com/office/drawing/2014/main" xmlns="" id="{5022E4C5-A8F6-4AF5-BB45-544E82B2EF44}"/>
                </a:ext>
              </a:extLst>
            </p:cNvPr>
            <p:cNvSpPr txBox="1">
              <a:spLocks/>
            </p:cNvSpPr>
            <p:nvPr/>
          </p:nvSpPr>
          <p:spPr>
            <a:xfrm>
              <a:off x="3781486" y="4745097"/>
              <a:ext cx="4017683" cy="147732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ZA" sz="1200" dirty="0">
                  <a:solidFill>
                    <a:schemeClr val="bg2">
                      <a:lumMod val="25000"/>
                    </a:schemeClr>
                  </a:solidFill>
                  <a:latin typeface="Verdana" panose="020B0604030504040204" pitchFamily="34" charset="0"/>
                  <a:ea typeface="Verdana" panose="020B0604030504040204" pitchFamily="34" charset="0"/>
                </a:rPr>
                <a:t>COVID – 19 challenged the Authority’s style of leadership. The Authority’s Disaster Management Committee and Crises Management Committee had to be activated to allow leadership to consult on an ongoing basis on a variety of matters bred by the National State of Disaster. The Authority adjusted to disaster levels that government put out from time to time</a:t>
              </a:r>
            </a:p>
          </p:txBody>
        </p:sp>
        <p:grpSp>
          <p:nvGrpSpPr>
            <p:cNvPr id="154" name="Group 153">
              <a:extLst>
                <a:ext uri="{FF2B5EF4-FFF2-40B4-BE49-F238E27FC236}">
                  <a16:creationId xmlns:a16="http://schemas.microsoft.com/office/drawing/2014/main" xmlns="" id="{18CD8737-8DE4-401B-AB1E-D9F32DC5C810}"/>
                </a:ext>
              </a:extLst>
            </p:cNvPr>
            <p:cNvGrpSpPr/>
            <p:nvPr/>
          </p:nvGrpSpPr>
          <p:grpSpPr>
            <a:xfrm>
              <a:off x="242921" y="2081520"/>
              <a:ext cx="11491656" cy="3581849"/>
              <a:chOff x="242921" y="2081520"/>
              <a:chExt cx="11491656" cy="3581849"/>
            </a:xfrm>
          </p:grpSpPr>
          <p:cxnSp>
            <p:nvCxnSpPr>
              <p:cNvPr id="78" name="Straight Connector 77">
                <a:extLst>
                  <a:ext uri="{FF2B5EF4-FFF2-40B4-BE49-F238E27FC236}">
                    <a16:creationId xmlns:a16="http://schemas.microsoft.com/office/drawing/2014/main" xmlns="" id="{B4D553DB-6C0F-4A66-AA2F-6AA62922BD48}"/>
                  </a:ext>
                </a:extLst>
              </p:cNvPr>
              <p:cNvCxnSpPr>
                <a:cxnSpLocks/>
              </p:cNvCxnSpPr>
              <p:nvPr/>
            </p:nvCxnSpPr>
            <p:spPr>
              <a:xfrm flipV="1">
                <a:off x="1497624" y="2237433"/>
                <a:ext cx="1622947" cy="518"/>
              </a:xfrm>
              <a:prstGeom prst="line">
                <a:avLst/>
              </a:prstGeom>
              <a:ln w="28575">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6CADC8E7-A633-4073-A183-ABC30CD54636}"/>
                  </a:ext>
                </a:extLst>
              </p:cNvPr>
              <p:cNvCxnSpPr/>
              <p:nvPr/>
            </p:nvCxnSpPr>
            <p:spPr>
              <a:xfrm>
                <a:off x="3105698" y="2223432"/>
                <a:ext cx="0" cy="798534"/>
              </a:xfrm>
              <a:prstGeom prst="line">
                <a:avLst/>
              </a:prstGeom>
              <a:ln w="28575">
                <a:solidFill>
                  <a:srgbClr val="629080"/>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0B7FA4A9-0894-4447-B019-6503160974E7}"/>
                  </a:ext>
                </a:extLst>
              </p:cNvPr>
              <p:cNvCxnSpPr>
                <a:cxnSpLocks/>
              </p:cNvCxnSpPr>
              <p:nvPr/>
            </p:nvCxnSpPr>
            <p:spPr>
              <a:xfrm>
                <a:off x="1497624" y="4418806"/>
                <a:ext cx="1608074" cy="7260"/>
              </a:xfrm>
              <a:prstGeom prst="line">
                <a:avLst/>
              </a:prstGeom>
              <a:ln w="28575">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053C3D04-55FC-41F6-A49F-3764FE1B78EB}"/>
                  </a:ext>
                </a:extLst>
              </p:cNvPr>
              <p:cNvCxnSpPr/>
              <p:nvPr/>
            </p:nvCxnSpPr>
            <p:spPr>
              <a:xfrm>
                <a:off x="3091181" y="4418806"/>
                <a:ext cx="0" cy="798534"/>
              </a:xfrm>
              <a:prstGeom prst="line">
                <a:avLst/>
              </a:prstGeom>
              <a:ln w="28575">
                <a:solidFill>
                  <a:srgbClr val="629080"/>
                </a:solidFill>
                <a:tailEnd type="oval"/>
              </a:ln>
            </p:spPr>
            <p:style>
              <a:lnRef idx="1">
                <a:schemeClr val="accent1"/>
              </a:lnRef>
              <a:fillRef idx="0">
                <a:schemeClr val="accent1"/>
              </a:fillRef>
              <a:effectRef idx="0">
                <a:schemeClr val="accent1"/>
              </a:effectRef>
              <a:fontRef idx="minor">
                <a:schemeClr val="tx1"/>
              </a:fontRef>
            </p:style>
          </p:cxnSp>
          <p:grpSp>
            <p:nvGrpSpPr>
              <p:cNvPr id="84" name="Group 59">
                <a:extLst>
                  <a:ext uri="{FF2B5EF4-FFF2-40B4-BE49-F238E27FC236}">
                    <a16:creationId xmlns:a16="http://schemas.microsoft.com/office/drawing/2014/main" xmlns="" id="{79FC819C-04E5-4E25-AB49-AD0804A07101}"/>
                  </a:ext>
                </a:extLst>
              </p:cNvPr>
              <p:cNvGrpSpPr/>
              <p:nvPr/>
            </p:nvGrpSpPr>
            <p:grpSpPr>
              <a:xfrm>
                <a:off x="260392" y="2088774"/>
                <a:ext cx="1237232" cy="297319"/>
                <a:chOff x="1779379" y="1383715"/>
                <a:chExt cx="1237232" cy="297319"/>
              </a:xfrm>
              <a:solidFill>
                <a:srgbClr val="629080"/>
              </a:solidFill>
            </p:grpSpPr>
            <p:sp>
              <p:nvSpPr>
                <p:cNvPr id="85" name="Rounded Rectangle 48">
                  <a:extLst>
                    <a:ext uri="{FF2B5EF4-FFF2-40B4-BE49-F238E27FC236}">
                      <a16:creationId xmlns:a16="http://schemas.microsoft.com/office/drawing/2014/main" xmlns="" id="{FD6F8F8D-DEA8-4C8D-92F5-F09E9E4874FB}"/>
                    </a:ext>
                  </a:extLst>
                </p:cNvPr>
                <p:cNvSpPr/>
                <p:nvPr/>
              </p:nvSpPr>
              <p:spPr>
                <a:xfrm>
                  <a:off x="1779379" y="1383715"/>
                  <a:ext cx="1237232" cy="297319"/>
                </a:xfrm>
                <a:prstGeom prst="roundRect">
                  <a:avLst/>
                </a:prstGeom>
                <a:grp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6" name="Text Placeholder 3">
                  <a:extLst>
                    <a:ext uri="{FF2B5EF4-FFF2-40B4-BE49-F238E27FC236}">
                      <a16:creationId xmlns:a16="http://schemas.microsoft.com/office/drawing/2014/main" xmlns="" id="{A0C6B8BC-876F-4C86-9B7F-9CA9941990F9}"/>
                    </a:ext>
                  </a:extLst>
                </p:cNvPr>
                <p:cNvSpPr txBox="1">
                  <a:spLocks/>
                </p:cNvSpPr>
                <p:nvPr/>
              </p:nvSpPr>
              <p:spPr>
                <a:xfrm>
                  <a:off x="1976409" y="1424653"/>
                  <a:ext cx="814325" cy="184666"/>
                </a:xfrm>
                <a:prstGeom prst="rect">
                  <a:avLst/>
                </a:prstGeom>
                <a:grpFill/>
                <a:ln>
                  <a:solidFill>
                    <a:srgbClr val="629080"/>
                  </a:solid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Structure</a:t>
                  </a:r>
                </a:p>
              </p:txBody>
            </p:sp>
          </p:grpSp>
          <p:sp>
            <p:nvSpPr>
              <p:cNvPr id="87" name="Text Placeholder 3">
                <a:extLst>
                  <a:ext uri="{FF2B5EF4-FFF2-40B4-BE49-F238E27FC236}">
                    <a16:creationId xmlns:a16="http://schemas.microsoft.com/office/drawing/2014/main" xmlns="" id="{65756E4C-6FA5-4578-A878-73814B1F4E9D}"/>
                  </a:ext>
                </a:extLst>
              </p:cNvPr>
              <p:cNvSpPr txBox="1">
                <a:spLocks/>
              </p:cNvSpPr>
              <p:nvPr/>
            </p:nvSpPr>
            <p:spPr>
              <a:xfrm>
                <a:off x="262710" y="2455381"/>
                <a:ext cx="2712715" cy="147732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ZA" sz="1200" dirty="0">
                    <a:solidFill>
                      <a:schemeClr val="bg2">
                        <a:lumMod val="25000"/>
                      </a:schemeClr>
                    </a:solidFill>
                    <a:latin typeface="Verdana" panose="020B0604030504040204" pitchFamily="34" charset="0"/>
                    <a:ea typeface="Verdana" panose="020B0604030504040204" pitchFamily="34" charset="0"/>
                  </a:rPr>
                  <a:t>The Authority began the year with the finalisation of organisational structure review process which began in 2019. Some Councillors term of office came to an end and new members of Council were sworn-in. By year-end one Councillor had resigned</a:t>
                </a:r>
              </a:p>
            </p:txBody>
          </p:sp>
          <p:grpSp>
            <p:nvGrpSpPr>
              <p:cNvPr id="90" name="Group 60">
                <a:extLst>
                  <a:ext uri="{FF2B5EF4-FFF2-40B4-BE49-F238E27FC236}">
                    <a16:creationId xmlns:a16="http://schemas.microsoft.com/office/drawing/2014/main" xmlns="" id="{3F80B69E-714D-4A09-872F-C501401956EC}"/>
                  </a:ext>
                </a:extLst>
              </p:cNvPr>
              <p:cNvGrpSpPr/>
              <p:nvPr/>
            </p:nvGrpSpPr>
            <p:grpSpPr>
              <a:xfrm>
                <a:off x="375606" y="4284148"/>
                <a:ext cx="1237232" cy="297319"/>
                <a:chOff x="1779379" y="1383715"/>
                <a:chExt cx="1237232" cy="297319"/>
              </a:xfrm>
              <a:solidFill>
                <a:srgbClr val="629080"/>
              </a:solidFill>
            </p:grpSpPr>
            <p:sp>
              <p:nvSpPr>
                <p:cNvPr id="91" name="Rounded Rectangle 54">
                  <a:extLst>
                    <a:ext uri="{FF2B5EF4-FFF2-40B4-BE49-F238E27FC236}">
                      <a16:creationId xmlns:a16="http://schemas.microsoft.com/office/drawing/2014/main" xmlns="" id="{174CCEB6-B247-43E8-9041-F515567426A8}"/>
                    </a:ext>
                  </a:extLst>
                </p:cNvPr>
                <p:cNvSpPr/>
                <p:nvPr/>
              </p:nvSpPr>
              <p:spPr>
                <a:xfrm>
                  <a:off x="1779379" y="1383715"/>
                  <a:ext cx="1237232" cy="297319"/>
                </a:xfrm>
                <a:prstGeom prst="roundRect">
                  <a:avLst/>
                </a:prstGeom>
                <a:grp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92" name="Text Placeholder 3">
                  <a:extLst>
                    <a:ext uri="{FF2B5EF4-FFF2-40B4-BE49-F238E27FC236}">
                      <a16:creationId xmlns:a16="http://schemas.microsoft.com/office/drawing/2014/main" xmlns="" id="{A9A92CBC-129B-46C5-85E3-6A61EBB896B0}"/>
                    </a:ext>
                  </a:extLst>
                </p:cNvPr>
                <p:cNvSpPr txBox="1">
                  <a:spLocks/>
                </p:cNvSpPr>
                <p:nvPr/>
              </p:nvSpPr>
              <p:spPr>
                <a:xfrm>
                  <a:off x="1837750" y="1409264"/>
                  <a:ext cx="1141338" cy="215444"/>
                </a:xfrm>
                <a:prstGeom prst="rect">
                  <a:avLst/>
                </a:prstGeom>
                <a:grpFill/>
                <a:ln>
                  <a:solidFill>
                    <a:srgbClr val="629080"/>
                  </a:solid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b="1" dirty="0">
                      <a:solidFill>
                        <a:schemeClr val="bg1"/>
                      </a:solidFill>
                      <a:latin typeface="Verdana" panose="020B0604030504040204" pitchFamily="34" charset="0"/>
                      <a:ea typeface="Verdana" panose="020B0604030504040204" pitchFamily="34" charset="0"/>
                    </a:rPr>
                    <a:t>Skills/Staff</a:t>
                  </a:r>
                  <a:endPar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grpSp>
          <p:sp>
            <p:nvSpPr>
              <p:cNvPr id="93" name="Text Placeholder 3">
                <a:extLst>
                  <a:ext uri="{FF2B5EF4-FFF2-40B4-BE49-F238E27FC236}">
                    <a16:creationId xmlns:a16="http://schemas.microsoft.com/office/drawing/2014/main" xmlns="" id="{E620A27A-DF55-411A-B12E-E6AEFF133A0D}"/>
                  </a:ext>
                </a:extLst>
              </p:cNvPr>
              <p:cNvSpPr txBox="1">
                <a:spLocks/>
              </p:cNvSpPr>
              <p:nvPr/>
            </p:nvSpPr>
            <p:spPr>
              <a:xfrm>
                <a:off x="242921" y="4924705"/>
                <a:ext cx="2686712"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ZA" sz="1200" dirty="0">
                    <a:solidFill>
                      <a:schemeClr val="bg2">
                        <a:lumMod val="25000"/>
                      </a:schemeClr>
                    </a:solidFill>
                    <a:latin typeface="Verdana" panose="020B0604030504040204" pitchFamily="34" charset="0"/>
                    <a:ea typeface="Verdana" panose="020B0604030504040204" pitchFamily="34" charset="0"/>
                  </a:rPr>
                  <a:t>The moratorium on recruitment continued to be in force and the Authority resorted to filling of critical positions only</a:t>
                </a:r>
              </a:p>
            </p:txBody>
          </p:sp>
          <p:cxnSp>
            <p:nvCxnSpPr>
              <p:cNvPr id="101" name="Straight Connector 100">
                <a:extLst>
                  <a:ext uri="{FF2B5EF4-FFF2-40B4-BE49-F238E27FC236}">
                    <a16:creationId xmlns:a16="http://schemas.microsoft.com/office/drawing/2014/main" xmlns="" id="{735D42EB-658A-44B3-9AE9-629C1A633EB0}"/>
                  </a:ext>
                </a:extLst>
              </p:cNvPr>
              <p:cNvCxnSpPr>
                <a:cxnSpLocks/>
              </p:cNvCxnSpPr>
              <p:nvPr/>
            </p:nvCxnSpPr>
            <p:spPr>
              <a:xfrm>
                <a:off x="5394705" y="2230692"/>
                <a:ext cx="1657093" cy="14001"/>
              </a:xfrm>
              <a:prstGeom prst="line">
                <a:avLst/>
              </a:prstGeom>
              <a:ln w="28575">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9C9DEA9A-1064-435B-B264-FF09AD26060C}"/>
                  </a:ext>
                </a:extLst>
              </p:cNvPr>
              <p:cNvCxnSpPr/>
              <p:nvPr/>
            </p:nvCxnSpPr>
            <p:spPr>
              <a:xfrm>
                <a:off x="7060834" y="2230692"/>
                <a:ext cx="0" cy="798534"/>
              </a:xfrm>
              <a:prstGeom prst="line">
                <a:avLst/>
              </a:prstGeom>
              <a:ln w="28575">
                <a:solidFill>
                  <a:srgbClr val="629080"/>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6A6EE09E-8A6F-4B4C-9E6D-5DBED1A9CA60}"/>
                  </a:ext>
                </a:extLst>
              </p:cNvPr>
              <p:cNvCxnSpPr>
                <a:cxnSpLocks/>
              </p:cNvCxnSpPr>
              <p:nvPr/>
            </p:nvCxnSpPr>
            <p:spPr>
              <a:xfrm>
                <a:off x="5757565" y="4426066"/>
                <a:ext cx="2204386" cy="0"/>
              </a:xfrm>
              <a:prstGeom prst="line">
                <a:avLst/>
              </a:prstGeom>
              <a:ln w="28575">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333FC87A-AF53-4765-8526-39CBACA9EA20}"/>
                  </a:ext>
                </a:extLst>
              </p:cNvPr>
              <p:cNvCxnSpPr/>
              <p:nvPr/>
            </p:nvCxnSpPr>
            <p:spPr>
              <a:xfrm>
                <a:off x="7975237" y="4426066"/>
                <a:ext cx="0" cy="798534"/>
              </a:xfrm>
              <a:prstGeom prst="line">
                <a:avLst/>
              </a:prstGeom>
              <a:ln w="28575">
                <a:solidFill>
                  <a:srgbClr val="629080"/>
                </a:solidFill>
                <a:tailEnd type="oval"/>
              </a:ln>
            </p:spPr>
            <p:style>
              <a:lnRef idx="1">
                <a:schemeClr val="accent1"/>
              </a:lnRef>
              <a:fillRef idx="0">
                <a:schemeClr val="accent1"/>
              </a:fillRef>
              <a:effectRef idx="0">
                <a:schemeClr val="accent1"/>
              </a:effectRef>
              <a:fontRef idx="minor">
                <a:schemeClr val="tx1"/>
              </a:fontRef>
            </p:style>
          </p:cxnSp>
          <p:grpSp>
            <p:nvGrpSpPr>
              <p:cNvPr id="105" name="Group 59">
                <a:extLst>
                  <a:ext uri="{FF2B5EF4-FFF2-40B4-BE49-F238E27FC236}">
                    <a16:creationId xmlns:a16="http://schemas.microsoft.com/office/drawing/2014/main" xmlns="" id="{CD0BF7D7-1929-49D2-93B1-9DF8DB975B05}"/>
                  </a:ext>
                </a:extLst>
              </p:cNvPr>
              <p:cNvGrpSpPr/>
              <p:nvPr/>
            </p:nvGrpSpPr>
            <p:grpSpPr>
              <a:xfrm>
                <a:off x="4157473" y="2096034"/>
                <a:ext cx="1237232" cy="297319"/>
                <a:chOff x="1416519" y="1383715"/>
                <a:chExt cx="1237232" cy="297319"/>
              </a:xfrm>
              <a:solidFill>
                <a:srgbClr val="629080"/>
              </a:solidFill>
            </p:grpSpPr>
            <p:sp>
              <p:nvSpPr>
                <p:cNvPr id="106" name="Rounded Rectangle 48">
                  <a:extLst>
                    <a:ext uri="{FF2B5EF4-FFF2-40B4-BE49-F238E27FC236}">
                      <a16:creationId xmlns:a16="http://schemas.microsoft.com/office/drawing/2014/main" xmlns="" id="{2296E9BA-E9BE-4B5A-90A0-02925E2DC189}"/>
                    </a:ext>
                  </a:extLst>
                </p:cNvPr>
                <p:cNvSpPr/>
                <p:nvPr/>
              </p:nvSpPr>
              <p:spPr>
                <a:xfrm>
                  <a:off x="1416519" y="1383715"/>
                  <a:ext cx="1237232" cy="297319"/>
                </a:xfrm>
                <a:prstGeom prst="roundRect">
                  <a:avLst/>
                </a:prstGeom>
                <a:grp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Verdana" panose="020B0604030504040204" pitchFamily="34" charset="0"/>
                    <a:ea typeface="Verdana" panose="020B0604030504040204" pitchFamily="34" charset="0"/>
                  </a:endParaRPr>
                </a:p>
              </p:txBody>
            </p:sp>
            <p:sp>
              <p:nvSpPr>
                <p:cNvPr id="107" name="Text Placeholder 3">
                  <a:extLst>
                    <a:ext uri="{FF2B5EF4-FFF2-40B4-BE49-F238E27FC236}">
                      <a16:creationId xmlns:a16="http://schemas.microsoft.com/office/drawing/2014/main" xmlns="" id="{829EB206-05B6-4E18-AAB5-0FF572AF99D7}"/>
                    </a:ext>
                  </a:extLst>
                </p:cNvPr>
                <p:cNvSpPr txBox="1">
                  <a:spLocks/>
                </p:cNvSpPr>
                <p:nvPr/>
              </p:nvSpPr>
              <p:spPr>
                <a:xfrm>
                  <a:off x="1651218" y="1424653"/>
                  <a:ext cx="738984" cy="184666"/>
                </a:xfrm>
                <a:prstGeom prst="rect">
                  <a:avLst/>
                </a:prstGeom>
                <a:grpFill/>
                <a:ln>
                  <a:solidFill>
                    <a:srgbClr val="629080"/>
                  </a:solid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Strategy</a:t>
                  </a:r>
                </a:p>
              </p:txBody>
            </p:sp>
          </p:grpSp>
          <p:sp>
            <p:nvSpPr>
              <p:cNvPr id="108" name="Text Placeholder 3">
                <a:extLst>
                  <a:ext uri="{FF2B5EF4-FFF2-40B4-BE49-F238E27FC236}">
                    <a16:creationId xmlns:a16="http://schemas.microsoft.com/office/drawing/2014/main" xmlns="" id="{1F030136-D4D3-4D66-B78C-FFE08485C0B3}"/>
                  </a:ext>
                </a:extLst>
              </p:cNvPr>
              <p:cNvSpPr txBox="1">
                <a:spLocks/>
              </p:cNvSpPr>
              <p:nvPr/>
            </p:nvSpPr>
            <p:spPr>
              <a:xfrm>
                <a:off x="4159791" y="2554974"/>
                <a:ext cx="2770769" cy="12926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ZA" sz="1200" dirty="0">
                    <a:solidFill>
                      <a:schemeClr val="bg2">
                        <a:lumMod val="25000"/>
                      </a:schemeClr>
                    </a:solidFill>
                    <a:latin typeface="Verdana" panose="020B0604030504040204" pitchFamily="34" charset="0"/>
                    <a:ea typeface="Verdana" panose="020B0604030504040204" pitchFamily="34" charset="0"/>
                  </a:rPr>
                  <a:t>The Authority’s Strategic Plan had to be reviewed to take into account the effect of COVID-19. Some projects had to be removed from the APP. COVID-19 interventions had to be developed in line with the DPME Circular 2 of 2020</a:t>
                </a:r>
              </a:p>
            </p:txBody>
          </p:sp>
          <p:grpSp>
            <p:nvGrpSpPr>
              <p:cNvPr id="109" name="Group 60">
                <a:extLst>
                  <a:ext uri="{FF2B5EF4-FFF2-40B4-BE49-F238E27FC236}">
                    <a16:creationId xmlns:a16="http://schemas.microsoft.com/office/drawing/2014/main" xmlns="" id="{DC52810D-DB6D-423B-BDC9-52C487B8A54D}"/>
                  </a:ext>
                </a:extLst>
              </p:cNvPr>
              <p:cNvGrpSpPr/>
              <p:nvPr/>
            </p:nvGrpSpPr>
            <p:grpSpPr>
              <a:xfrm>
                <a:off x="3781487" y="4291408"/>
                <a:ext cx="2381575" cy="395463"/>
                <a:chOff x="1494409" y="1383715"/>
                <a:chExt cx="1795932" cy="297319"/>
              </a:xfrm>
              <a:solidFill>
                <a:srgbClr val="629080"/>
              </a:solidFill>
            </p:grpSpPr>
            <p:sp>
              <p:nvSpPr>
                <p:cNvPr id="110" name="Rounded Rectangle 54">
                  <a:extLst>
                    <a:ext uri="{FF2B5EF4-FFF2-40B4-BE49-F238E27FC236}">
                      <a16:creationId xmlns:a16="http://schemas.microsoft.com/office/drawing/2014/main" xmlns="" id="{5CACDE11-503F-4F46-8E7A-11548C799655}"/>
                    </a:ext>
                  </a:extLst>
                </p:cNvPr>
                <p:cNvSpPr/>
                <p:nvPr/>
              </p:nvSpPr>
              <p:spPr>
                <a:xfrm>
                  <a:off x="1494409" y="1383715"/>
                  <a:ext cx="1795932" cy="297319"/>
                </a:xfrm>
                <a:prstGeom prst="roundRect">
                  <a:avLst/>
                </a:prstGeom>
                <a:grp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1" name="Text Placeholder 3">
                  <a:extLst>
                    <a:ext uri="{FF2B5EF4-FFF2-40B4-BE49-F238E27FC236}">
                      <a16:creationId xmlns:a16="http://schemas.microsoft.com/office/drawing/2014/main" xmlns="" id="{79628DA3-E427-48D9-95C7-593557887EFE}"/>
                    </a:ext>
                  </a:extLst>
                </p:cNvPr>
                <p:cNvSpPr txBox="1">
                  <a:spLocks/>
                </p:cNvSpPr>
                <p:nvPr/>
              </p:nvSpPr>
              <p:spPr>
                <a:xfrm>
                  <a:off x="1781645" y="1447568"/>
                  <a:ext cx="1253541" cy="138837"/>
                </a:xfrm>
                <a:prstGeom prst="rect">
                  <a:avLst/>
                </a:prstGeom>
                <a:grpFill/>
                <a:ln>
                  <a:solidFill>
                    <a:srgbClr val="629080"/>
                  </a:solid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ZA" sz="1200" b="1" dirty="0">
                      <a:solidFill>
                        <a:schemeClr val="bg1"/>
                      </a:solidFill>
                      <a:latin typeface="Verdana" panose="020B0604030504040204" pitchFamily="34" charset="0"/>
                      <a:ea typeface="Verdana" panose="020B0604030504040204" pitchFamily="34" charset="0"/>
                    </a:rPr>
                    <a:t>Style of Leadership</a:t>
                  </a:r>
                </a:p>
              </p:txBody>
            </p:sp>
          </p:grpSp>
          <p:cxnSp>
            <p:nvCxnSpPr>
              <p:cNvPr id="125" name="Straight Connector 124">
                <a:extLst>
                  <a:ext uri="{FF2B5EF4-FFF2-40B4-BE49-F238E27FC236}">
                    <a16:creationId xmlns:a16="http://schemas.microsoft.com/office/drawing/2014/main" xmlns="" id="{51FCC5D0-4370-4970-8910-4433AE6662FC}"/>
                  </a:ext>
                </a:extLst>
              </p:cNvPr>
              <p:cNvCxnSpPr>
                <a:cxnSpLocks/>
              </p:cNvCxnSpPr>
              <p:nvPr/>
            </p:nvCxnSpPr>
            <p:spPr>
              <a:xfrm>
                <a:off x="10111857" y="2201665"/>
                <a:ext cx="1622720" cy="5470"/>
              </a:xfrm>
              <a:prstGeom prst="line">
                <a:avLst/>
              </a:prstGeom>
              <a:ln w="28575">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DF9B5ABD-5F8D-442E-8737-83A524B68A77}"/>
                  </a:ext>
                </a:extLst>
              </p:cNvPr>
              <p:cNvCxnSpPr>
                <a:cxnSpLocks/>
              </p:cNvCxnSpPr>
              <p:nvPr/>
            </p:nvCxnSpPr>
            <p:spPr>
              <a:xfrm>
                <a:off x="11734443" y="2216178"/>
                <a:ext cx="0" cy="798534"/>
              </a:xfrm>
              <a:prstGeom prst="line">
                <a:avLst/>
              </a:prstGeom>
              <a:ln w="28575">
                <a:solidFill>
                  <a:srgbClr val="629080"/>
                </a:solidFil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451DA4B9-7A5F-4924-AEBD-1B7C23A0D730}"/>
                  </a:ext>
                </a:extLst>
              </p:cNvPr>
              <p:cNvCxnSpPr>
                <a:cxnSpLocks/>
              </p:cNvCxnSpPr>
              <p:nvPr/>
            </p:nvCxnSpPr>
            <p:spPr>
              <a:xfrm>
                <a:off x="10068312" y="4411552"/>
                <a:ext cx="1599358" cy="0"/>
              </a:xfrm>
              <a:prstGeom prst="line">
                <a:avLst/>
              </a:prstGeom>
              <a:ln w="28575">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B62895A3-3B20-4F5E-9DA6-B44B00F111B8}"/>
                  </a:ext>
                </a:extLst>
              </p:cNvPr>
              <p:cNvCxnSpPr/>
              <p:nvPr/>
            </p:nvCxnSpPr>
            <p:spPr>
              <a:xfrm>
                <a:off x="11676385" y="4411552"/>
                <a:ext cx="0" cy="798534"/>
              </a:xfrm>
              <a:prstGeom prst="line">
                <a:avLst/>
              </a:prstGeom>
              <a:ln w="28575">
                <a:solidFill>
                  <a:srgbClr val="629080"/>
                </a:solidFill>
                <a:tailEnd type="oval"/>
              </a:ln>
            </p:spPr>
            <p:style>
              <a:lnRef idx="1">
                <a:schemeClr val="accent1"/>
              </a:lnRef>
              <a:fillRef idx="0">
                <a:schemeClr val="accent1"/>
              </a:fillRef>
              <a:effectRef idx="0">
                <a:schemeClr val="accent1"/>
              </a:effectRef>
              <a:fontRef idx="minor">
                <a:schemeClr val="tx1"/>
              </a:fontRef>
            </p:style>
          </p:cxnSp>
          <p:grpSp>
            <p:nvGrpSpPr>
              <p:cNvPr id="129" name="Group 59">
                <a:extLst>
                  <a:ext uri="{FF2B5EF4-FFF2-40B4-BE49-F238E27FC236}">
                    <a16:creationId xmlns:a16="http://schemas.microsoft.com/office/drawing/2014/main" xmlns="" id="{B6A1F922-440F-4E6F-85F7-3071C44087D3}"/>
                  </a:ext>
                </a:extLst>
              </p:cNvPr>
              <p:cNvGrpSpPr/>
              <p:nvPr/>
            </p:nvGrpSpPr>
            <p:grpSpPr>
              <a:xfrm>
                <a:off x="8874625" y="2081520"/>
                <a:ext cx="1237232" cy="297319"/>
                <a:chOff x="1779379" y="1383715"/>
                <a:chExt cx="1237232" cy="297319"/>
              </a:xfrm>
              <a:solidFill>
                <a:srgbClr val="629080"/>
              </a:solidFill>
            </p:grpSpPr>
            <p:sp>
              <p:nvSpPr>
                <p:cNvPr id="130" name="Rounded Rectangle 48">
                  <a:extLst>
                    <a:ext uri="{FF2B5EF4-FFF2-40B4-BE49-F238E27FC236}">
                      <a16:creationId xmlns:a16="http://schemas.microsoft.com/office/drawing/2014/main" xmlns="" id="{75C41FC6-62B5-477A-A46B-7048E4BFCCD7}"/>
                    </a:ext>
                  </a:extLst>
                </p:cNvPr>
                <p:cNvSpPr/>
                <p:nvPr/>
              </p:nvSpPr>
              <p:spPr>
                <a:xfrm>
                  <a:off x="1779379" y="1383715"/>
                  <a:ext cx="1237232" cy="297319"/>
                </a:xfrm>
                <a:prstGeom prst="roundRect">
                  <a:avLst/>
                </a:prstGeom>
                <a:grp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31" name="Text Placeholder 3">
                  <a:extLst>
                    <a:ext uri="{FF2B5EF4-FFF2-40B4-BE49-F238E27FC236}">
                      <a16:creationId xmlns:a16="http://schemas.microsoft.com/office/drawing/2014/main" xmlns="" id="{CC10ACF7-EE5D-4CAC-B1D7-8FFE84FFF77D}"/>
                    </a:ext>
                  </a:extLst>
                </p:cNvPr>
                <p:cNvSpPr txBox="1">
                  <a:spLocks/>
                </p:cNvSpPr>
                <p:nvPr/>
              </p:nvSpPr>
              <p:spPr>
                <a:xfrm>
                  <a:off x="2019689" y="1424653"/>
                  <a:ext cx="727763" cy="184666"/>
                </a:xfrm>
                <a:prstGeom prst="rect">
                  <a:avLst/>
                </a:prstGeom>
                <a:grpFill/>
                <a:ln>
                  <a:solidFill>
                    <a:srgbClr val="629080"/>
                  </a:solid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Systems</a:t>
                  </a:r>
                </a:p>
              </p:txBody>
            </p:sp>
          </p:grpSp>
          <p:sp>
            <p:nvSpPr>
              <p:cNvPr id="132" name="Text Placeholder 3">
                <a:extLst>
                  <a:ext uri="{FF2B5EF4-FFF2-40B4-BE49-F238E27FC236}">
                    <a16:creationId xmlns:a16="http://schemas.microsoft.com/office/drawing/2014/main" xmlns="" id="{B339B163-78E0-4AE8-A53B-86CBAF81EBAF}"/>
                  </a:ext>
                </a:extLst>
              </p:cNvPr>
              <p:cNvSpPr txBox="1">
                <a:spLocks/>
              </p:cNvSpPr>
              <p:nvPr/>
            </p:nvSpPr>
            <p:spPr>
              <a:xfrm>
                <a:off x="8876943" y="2355795"/>
                <a:ext cx="2712715" cy="166199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ZA" sz="1200" dirty="0">
                    <a:solidFill>
                      <a:schemeClr val="bg2">
                        <a:lumMod val="25000"/>
                      </a:schemeClr>
                    </a:solidFill>
                    <a:latin typeface="Verdana" panose="020B0604030504040204" pitchFamily="34" charset="0"/>
                    <a:ea typeface="Verdana" panose="020B0604030504040204" pitchFamily="34" charset="0"/>
                  </a:rPr>
                  <a:t>Due to the COVID-19 pandemic, teleworking became the new normal. Some human resource policies had to be revised to accommodate the COVID – 19 demands. Systems had to be put in place to mitigate against COVID-19 infections among staff members. </a:t>
                </a:r>
              </a:p>
            </p:txBody>
          </p:sp>
          <p:grpSp>
            <p:nvGrpSpPr>
              <p:cNvPr id="133" name="Group 60">
                <a:extLst>
                  <a:ext uri="{FF2B5EF4-FFF2-40B4-BE49-F238E27FC236}">
                    <a16:creationId xmlns:a16="http://schemas.microsoft.com/office/drawing/2014/main" xmlns="" id="{6888DFCE-3851-4382-9F84-34F15343D936}"/>
                  </a:ext>
                </a:extLst>
              </p:cNvPr>
              <p:cNvGrpSpPr/>
              <p:nvPr/>
            </p:nvGrpSpPr>
            <p:grpSpPr>
              <a:xfrm>
                <a:off x="8946294" y="4276894"/>
                <a:ext cx="1246996" cy="297319"/>
                <a:chOff x="1779379" y="1383715"/>
                <a:chExt cx="1246996" cy="297319"/>
              </a:xfrm>
              <a:solidFill>
                <a:srgbClr val="629080"/>
              </a:solidFill>
            </p:grpSpPr>
            <p:sp>
              <p:nvSpPr>
                <p:cNvPr id="134" name="Rounded Rectangle 54">
                  <a:extLst>
                    <a:ext uri="{FF2B5EF4-FFF2-40B4-BE49-F238E27FC236}">
                      <a16:creationId xmlns:a16="http://schemas.microsoft.com/office/drawing/2014/main" xmlns="" id="{52A6CCD4-1A91-43D2-933A-80B297BBC865}"/>
                    </a:ext>
                  </a:extLst>
                </p:cNvPr>
                <p:cNvSpPr/>
                <p:nvPr/>
              </p:nvSpPr>
              <p:spPr>
                <a:xfrm>
                  <a:off x="1779379" y="1383715"/>
                  <a:ext cx="1237232" cy="297319"/>
                </a:xfrm>
                <a:prstGeom prst="roundRect">
                  <a:avLst/>
                </a:prstGeom>
                <a:grp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35" name="Text Placeholder 3">
                  <a:extLst>
                    <a:ext uri="{FF2B5EF4-FFF2-40B4-BE49-F238E27FC236}">
                      <a16:creationId xmlns:a16="http://schemas.microsoft.com/office/drawing/2014/main" xmlns="" id="{EB4DC410-D4B6-44A4-A587-DDBB59C6BE9A}"/>
                    </a:ext>
                  </a:extLst>
                </p:cNvPr>
                <p:cNvSpPr txBox="1">
                  <a:spLocks/>
                </p:cNvSpPr>
                <p:nvPr/>
              </p:nvSpPr>
              <p:spPr>
                <a:xfrm>
                  <a:off x="1790459" y="1424653"/>
                  <a:ext cx="1235916" cy="184666"/>
                </a:xfrm>
                <a:prstGeom prst="rect">
                  <a:avLst/>
                </a:prstGeom>
                <a:grpFill/>
                <a:ln>
                  <a:solidFill>
                    <a:srgbClr val="629080"/>
                  </a:solid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200" b="1" dirty="0">
                      <a:solidFill>
                        <a:schemeClr val="bg1"/>
                      </a:solidFill>
                      <a:latin typeface="Verdana" panose="020B0604030504040204" pitchFamily="34" charset="0"/>
                      <a:ea typeface="Verdana" panose="020B0604030504040204" pitchFamily="34" charset="0"/>
                    </a:rPr>
                    <a:t>Shared Values</a:t>
                  </a:r>
                  <a:endParaRPr kumimoji="0" lang="en-US"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grpSp>
          <p:sp>
            <p:nvSpPr>
              <p:cNvPr id="136" name="Text Placeholder 3">
                <a:extLst>
                  <a:ext uri="{FF2B5EF4-FFF2-40B4-BE49-F238E27FC236}">
                    <a16:creationId xmlns:a16="http://schemas.microsoft.com/office/drawing/2014/main" xmlns="" id="{B4F75FA3-87CE-4636-9C51-50431EA0F316}"/>
                  </a:ext>
                </a:extLst>
              </p:cNvPr>
              <p:cNvSpPr txBox="1">
                <a:spLocks/>
              </p:cNvSpPr>
              <p:nvPr/>
            </p:nvSpPr>
            <p:spPr>
              <a:xfrm>
                <a:off x="8946293" y="4652545"/>
                <a:ext cx="2220193"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n-ZA" sz="1200" dirty="0">
                    <a:solidFill>
                      <a:schemeClr val="bg2">
                        <a:lumMod val="25000"/>
                      </a:schemeClr>
                    </a:solidFill>
                    <a:latin typeface="Verdana" panose="020B0604030504040204" pitchFamily="34" charset="0"/>
                    <a:ea typeface="Verdana" panose="020B0604030504040204" pitchFamily="34" charset="0"/>
                  </a:rPr>
                  <a:t>Organisational shared values allowed staff to remain resilient amid the challenging environment exacerbated by COVID-19</a:t>
                </a:r>
              </a:p>
            </p:txBody>
          </p:sp>
        </p:grpSp>
      </p:grpSp>
    </p:spTree>
    <p:extLst>
      <p:ext uri="{BB962C8B-B14F-4D97-AF65-F5344CB8AC3E}">
        <p14:creationId xmlns:p14="http://schemas.microsoft.com/office/powerpoint/2010/main" xmlns="" val="169777219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97180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Key Policy Developments and Legislative Changes</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170743"/>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56" name="object 2">
            <a:extLst>
              <a:ext uri="{FF2B5EF4-FFF2-40B4-BE49-F238E27FC236}">
                <a16:creationId xmlns:a16="http://schemas.microsoft.com/office/drawing/2014/main" xmlns="" id="{20D67FDB-1333-4297-94F0-D18698E2FFCB}"/>
              </a:ext>
            </a:extLst>
          </p:cNvPr>
          <p:cNvSpPr txBox="1"/>
          <p:nvPr/>
        </p:nvSpPr>
        <p:spPr>
          <a:xfrm>
            <a:off x="4383106" y="5896710"/>
            <a:ext cx="7560005" cy="125667"/>
          </a:xfrm>
          <a:prstGeom prst="rect">
            <a:avLst/>
          </a:prstGeom>
        </p:spPr>
        <p:txBody>
          <a:bodyPr wrap="square" lIns="0" tIns="0" rIns="0" bIns="0" rtlCol="0">
            <a:noAutofit/>
          </a:bodyPr>
          <a:lstStyle/>
          <a:p>
            <a:pPr marL="25400">
              <a:lnSpc>
                <a:spcPts val="1000"/>
              </a:lnSpc>
            </a:pPr>
            <a:endParaRPr sz="1000" dirty="0"/>
          </a:p>
        </p:txBody>
      </p:sp>
      <p:sp>
        <p:nvSpPr>
          <p:cNvPr id="58" name="Content Placeholder 6">
            <a:extLst>
              <a:ext uri="{FF2B5EF4-FFF2-40B4-BE49-F238E27FC236}">
                <a16:creationId xmlns:a16="http://schemas.microsoft.com/office/drawing/2014/main" xmlns="" id="{5679DBE0-FFF0-4A55-8015-7C17712FF6CA}"/>
              </a:ext>
            </a:extLst>
          </p:cNvPr>
          <p:cNvSpPr>
            <a:spLocks noGrp="1"/>
          </p:cNvSpPr>
          <p:nvPr>
            <p:ph idx="1"/>
          </p:nvPr>
        </p:nvSpPr>
        <p:spPr>
          <a:xfrm>
            <a:off x="81655" y="1224474"/>
            <a:ext cx="12059936" cy="352285"/>
          </a:xfrm>
        </p:spPr>
        <p:txBody>
          <a:bodyPr numCol="1">
            <a:noAutofit/>
          </a:bodyPr>
          <a:lstStyle/>
          <a:p>
            <a:pPr marL="0" indent="0" algn="just">
              <a:buNone/>
            </a:pPr>
            <a:r>
              <a:rPr lang="en-ZA" sz="1600" dirty="0">
                <a:solidFill>
                  <a:schemeClr val="bg2">
                    <a:lumMod val="25000"/>
                  </a:schemeClr>
                </a:solidFill>
                <a:latin typeface="Verdana" panose="020B0604030504040204" pitchFamily="34" charset="0"/>
                <a:ea typeface="Verdana" panose="020B0604030504040204" pitchFamily="34" charset="0"/>
              </a:rPr>
              <a:t>There were several policy developments and legislative changes which the Authority had to take into account</a:t>
            </a:r>
          </a:p>
          <a:p>
            <a:pPr marL="0" indent="0" algn="just">
              <a:lnSpc>
                <a:spcPct val="100000"/>
              </a:lnSpc>
              <a:buNone/>
            </a:pPr>
            <a:endParaRPr lang="en-ZA" sz="1600" dirty="0">
              <a:solidFill>
                <a:schemeClr val="bg2">
                  <a:lumMod val="25000"/>
                </a:schemeClr>
              </a:solidFill>
              <a:latin typeface="Verdana" panose="020B0604030504040204" pitchFamily="34" charset="0"/>
              <a:ea typeface="Verdana" panose="020B0604030504040204" pitchFamily="34" charset="0"/>
            </a:endParaRPr>
          </a:p>
        </p:txBody>
      </p:sp>
      <p:cxnSp>
        <p:nvCxnSpPr>
          <p:cNvPr id="59" name="Straight Connector 58">
            <a:extLst>
              <a:ext uri="{FF2B5EF4-FFF2-40B4-BE49-F238E27FC236}">
                <a16:creationId xmlns:a16="http://schemas.microsoft.com/office/drawing/2014/main" xmlns="" id="{C767BD79-3FF2-433F-A871-235CB2BE143B}"/>
              </a:ext>
            </a:extLst>
          </p:cNvPr>
          <p:cNvCxnSpPr>
            <a:cxnSpLocks/>
            <a:stCxn id="71" idx="4"/>
          </p:cNvCxnSpPr>
          <p:nvPr/>
        </p:nvCxnSpPr>
        <p:spPr>
          <a:xfrm flipH="1">
            <a:off x="5805715" y="2674774"/>
            <a:ext cx="12" cy="2840654"/>
          </a:xfrm>
          <a:prstGeom prst="line">
            <a:avLst/>
          </a:prstGeom>
          <a:ln w="19050">
            <a:solidFill>
              <a:srgbClr val="62908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0" name="Rounded Rectangle 49">
            <a:extLst>
              <a:ext uri="{FF2B5EF4-FFF2-40B4-BE49-F238E27FC236}">
                <a16:creationId xmlns:a16="http://schemas.microsoft.com/office/drawing/2014/main" xmlns="" id="{3F27597C-C23F-4DF4-A931-C73991C15BC7}"/>
              </a:ext>
            </a:extLst>
          </p:cNvPr>
          <p:cNvSpPr/>
          <p:nvPr/>
        </p:nvSpPr>
        <p:spPr>
          <a:xfrm>
            <a:off x="1696443" y="2674765"/>
            <a:ext cx="3702811" cy="2609435"/>
          </a:xfrm>
          <a:prstGeom prst="roundRect">
            <a:avLst>
              <a:gd name="adj" fmla="val 2499"/>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xmlns="" id="{F6E0246E-75D7-48F7-9273-7D8CA9F5BB6E}"/>
              </a:ext>
            </a:extLst>
          </p:cNvPr>
          <p:cNvCxnSpPr>
            <a:stCxn id="71" idx="0"/>
          </p:cNvCxnSpPr>
          <p:nvPr/>
        </p:nvCxnSpPr>
        <p:spPr>
          <a:xfrm flipV="1">
            <a:off x="5805715" y="2160615"/>
            <a:ext cx="0" cy="261600"/>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2" name="Group 52">
            <a:extLst>
              <a:ext uri="{FF2B5EF4-FFF2-40B4-BE49-F238E27FC236}">
                <a16:creationId xmlns:a16="http://schemas.microsoft.com/office/drawing/2014/main" xmlns="" id="{3B5BDD64-446F-4498-BE3A-232C703DBC10}"/>
              </a:ext>
            </a:extLst>
          </p:cNvPr>
          <p:cNvGrpSpPr/>
          <p:nvPr/>
        </p:nvGrpSpPr>
        <p:grpSpPr>
          <a:xfrm>
            <a:off x="1696454" y="2113085"/>
            <a:ext cx="3973509" cy="811887"/>
            <a:chOff x="425669" y="2203667"/>
            <a:chExt cx="3973509" cy="811886"/>
          </a:xfrm>
        </p:grpSpPr>
        <p:sp>
          <p:nvSpPr>
            <p:cNvPr id="63" name="Rounded Rectangle 56">
              <a:extLst>
                <a:ext uri="{FF2B5EF4-FFF2-40B4-BE49-F238E27FC236}">
                  <a16:creationId xmlns:a16="http://schemas.microsoft.com/office/drawing/2014/main" xmlns="" id="{60D8CC16-8B3D-4479-9C94-C0890C498C15}"/>
                </a:ext>
              </a:extLst>
            </p:cNvPr>
            <p:cNvSpPr/>
            <p:nvPr/>
          </p:nvSpPr>
          <p:spPr>
            <a:xfrm>
              <a:off x="425669" y="2203667"/>
              <a:ext cx="3725972" cy="762109"/>
            </a:xfrm>
            <a:prstGeom prst="roundRect">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57">
              <a:extLst>
                <a:ext uri="{FF2B5EF4-FFF2-40B4-BE49-F238E27FC236}">
                  <a16:creationId xmlns:a16="http://schemas.microsoft.com/office/drawing/2014/main" xmlns="" id="{1CB73018-8147-4F04-ABA5-FA69E3F12FB9}"/>
                </a:ext>
              </a:extLst>
            </p:cNvPr>
            <p:cNvSpPr/>
            <p:nvPr/>
          </p:nvSpPr>
          <p:spPr>
            <a:xfrm>
              <a:off x="425669" y="2253444"/>
              <a:ext cx="3725972" cy="762109"/>
            </a:xfrm>
            <a:prstGeom prst="roundRect">
              <a:avLst>
                <a:gd name="adj" fmla="val 11275"/>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a:extLst>
                <a:ext uri="{FF2B5EF4-FFF2-40B4-BE49-F238E27FC236}">
                  <a16:creationId xmlns:a16="http://schemas.microsoft.com/office/drawing/2014/main" xmlns="" id="{965F450C-BBC9-422F-A4B4-7D0E6F4CDBDE}"/>
                </a:ext>
              </a:extLst>
            </p:cNvPr>
            <p:cNvSpPr/>
            <p:nvPr/>
          </p:nvSpPr>
          <p:spPr>
            <a:xfrm rot="5400000">
              <a:off x="3986273" y="2453549"/>
              <a:ext cx="463912" cy="361899"/>
            </a:xfrm>
            <a:prstGeom prst="triangle">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Box 67">
            <a:extLst>
              <a:ext uri="{FF2B5EF4-FFF2-40B4-BE49-F238E27FC236}">
                <a16:creationId xmlns:a16="http://schemas.microsoft.com/office/drawing/2014/main" xmlns="" id="{5979F4AF-B030-470B-96E8-E81E9F696446}"/>
              </a:ext>
            </a:extLst>
          </p:cNvPr>
          <p:cNvSpPr txBox="1"/>
          <p:nvPr/>
        </p:nvSpPr>
        <p:spPr>
          <a:xfrm>
            <a:off x="1846470" y="2311962"/>
            <a:ext cx="3363717" cy="369332"/>
          </a:xfrm>
          <a:prstGeom prst="rect">
            <a:avLst/>
          </a:prstGeom>
          <a:noFill/>
        </p:spPr>
        <p:txBody>
          <a:bodyPr wrap="square" lIns="0" tIns="0" rIns="0" bIns="0" rtlCol="0" anchor="t">
            <a:spAutoFit/>
          </a:bodyPr>
          <a:lstStyle/>
          <a:p>
            <a:pPr algn="just"/>
            <a:r>
              <a:rPr lang="en-ZA" sz="1200" b="1" i="0" u="none" strike="noStrike" kern="1200" baseline="0" dirty="0">
                <a:solidFill>
                  <a:schemeClr val="bg1"/>
                </a:solidFill>
                <a:latin typeface="Verdana" panose="020B0604030504040204" pitchFamily="34" charset="0"/>
                <a:ea typeface="Verdana" panose="020B0604030504040204" pitchFamily="34" charset="0"/>
              </a:rPr>
              <a:t>Electronic Communications, Postal and Broadcasting Directions</a:t>
            </a:r>
            <a:endParaRPr lang="en-ZA" sz="1200" b="1" dirty="0">
              <a:solidFill>
                <a:schemeClr val="bg1"/>
              </a:solidFill>
              <a:latin typeface="Verdana" panose="020B0604030504040204" pitchFamily="34" charset="0"/>
              <a:ea typeface="Verdana" panose="020B0604030504040204" pitchFamily="34" charset="0"/>
            </a:endParaRPr>
          </a:p>
        </p:txBody>
      </p:sp>
      <p:sp>
        <p:nvSpPr>
          <p:cNvPr id="71" name="Oval 70">
            <a:extLst>
              <a:ext uri="{FF2B5EF4-FFF2-40B4-BE49-F238E27FC236}">
                <a16:creationId xmlns:a16="http://schemas.microsoft.com/office/drawing/2014/main" xmlns="" id="{4EAC08EA-30AC-43EE-8603-F009F73A2246}"/>
              </a:ext>
            </a:extLst>
          </p:cNvPr>
          <p:cNvSpPr/>
          <p:nvPr/>
        </p:nvSpPr>
        <p:spPr>
          <a:xfrm>
            <a:off x="5679451" y="2422223"/>
            <a:ext cx="252551" cy="252551"/>
          </a:xfrm>
          <a:prstGeom prst="ellipse">
            <a:avLst/>
          </a:prstGeom>
          <a:solidFill>
            <a:schemeClr val="bg1"/>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xmlns="" id="{699B38ED-57F9-438F-9D40-7B12C951F7A5}"/>
              </a:ext>
            </a:extLst>
          </p:cNvPr>
          <p:cNvSpPr txBox="1"/>
          <p:nvPr/>
        </p:nvSpPr>
        <p:spPr>
          <a:xfrm>
            <a:off x="1820559" y="3036692"/>
            <a:ext cx="3444406" cy="2185214"/>
          </a:xfrm>
          <a:prstGeom prst="rect">
            <a:avLst/>
          </a:prstGeom>
          <a:noFill/>
        </p:spPr>
        <p:txBody>
          <a:bodyPr wrap="square" lIns="0" tIns="0" rIns="0" bIns="0" rtlCol="0" anchor="t">
            <a:spAutoFit/>
          </a:bodyPr>
          <a:lstStyle/>
          <a:p>
            <a:pPr algn="just"/>
            <a:r>
              <a:rPr lang="en-ZA" sz="1400" dirty="0">
                <a:solidFill>
                  <a:schemeClr val="bg2">
                    <a:lumMod val="25000"/>
                  </a:schemeClr>
                </a:solidFill>
                <a:latin typeface="Verdana" panose="020B0604030504040204" pitchFamily="34" charset="0"/>
                <a:ea typeface="Verdana" panose="020B0604030504040204" pitchFamily="34" charset="0"/>
              </a:rPr>
              <a:t>Minister </a:t>
            </a:r>
            <a:r>
              <a:rPr lang="en-US" sz="1400" dirty="0">
                <a:solidFill>
                  <a:schemeClr val="bg2">
                    <a:lumMod val="25000"/>
                  </a:schemeClr>
                </a:solidFill>
                <a:latin typeface="Verdana" panose="020B0604030504040204" pitchFamily="34" charset="0"/>
                <a:ea typeface="Verdana" panose="020B0604030504040204" pitchFamily="34" charset="0"/>
              </a:rPr>
              <a:t>of Communications and Digital Technologies </a:t>
            </a:r>
            <a:r>
              <a:rPr lang="en-ZA" sz="1400" dirty="0">
                <a:solidFill>
                  <a:schemeClr val="bg2">
                    <a:lumMod val="25000"/>
                  </a:schemeClr>
                </a:solidFill>
                <a:latin typeface="Verdana" panose="020B0604030504040204" pitchFamily="34" charset="0"/>
                <a:ea typeface="Verdana" panose="020B0604030504040204" pitchFamily="34" charset="0"/>
              </a:rPr>
              <a:t>amended the Electronic Communications, </a:t>
            </a:r>
            <a:r>
              <a:rPr lang="en-US" sz="1400" dirty="0">
                <a:solidFill>
                  <a:schemeClr val="bg2">
                    <a:lumMod val="25000"/>
                  </a:schemeClr>
                </a:solidFill>
                <a:latin typeface="Verdana" panose="020B0604030504040204" pitchFamily="34" charset="0"/>
                <a:ea typeface="Verdana" panose="020B0604030504040204" pitchFamily="34" charset="0"/>
              </a:rPr>
              <a:t>Postal and Broadcasting Directions issued under regulations 10(8) of the Disaster Management Act, 2002 (Act No.57 of 2002) (“Directions”) to </a:t>
            </a:r>
            <a:r>
              <a:rPr lang="en-ZA" sz="1400" dirty="0">
                <a:solidFill>
                  <a:schemeClr val="bg2">
                    <a:lumMod val="25000"/>
                  </a:schemeClr>
                </a:solidFill>
                <a:latin typeface="Verdana" panose="020B0604030504040204" pitchFamily="34" charset="0"/>
                <a:ea typeface="Verdana" panose="020B0604030504040204" pitchFamily="34" charset="0"/>
              </a:rPr>
              <a:t>facilitate the </a:t>
            </a:r>
            <a:r>
              <a:rPr lang="en-US" sz="1400" dirty="0">
                <a:solidFill>
                  <a:schemeClr val="bg2">
                    <a:lumMod val="25000"/>
                  </a:schemeClr>
                </a:solidFill>
                <a:latin typeface="Verdana" panose="020B0604030504040204" pitchFamily="34" charset="0"/>
                <a:ea typeface="Verdana" panose="020B0604030504040204" pitchFamily="34" charset="0"/>
              </a:rPr>
              <a:t>availability and use of the digital technologies to combat the spread of COVID-19 in South Africa</a:t>
            </a:r>
            <a:endParaRPr lang="en-ZA" sz="1400" dirty="0">
              <a:solidFill>
                <a:schemeClr val="bg2">
                  <a:lumMod val="25000"/>
                </a:schemeClr>
              </a:solidFill>
              <a:latin typeface="Verdana" panose="020B0604030504040204" pitchFamily="34" charset="0"/>
              <a:ea typeface="Verdana" panose="020B0604030504040204" pitchFamily="34" charset="0"/>
            </a:endParaRPr>
          </a:p>
        </p:txBody>
      </p:sp>
      <p:sp>
        <p:nvSpPr>
          <p:cNvPr id="74" name="Rounded Rectangle 77">
            <a:extLst>
              <a:ext uri="{FF2B5EF4-FFF2-40B4-BE49-F238E27FC236}">
                <a16:creationId xmlns:a16="http://schemas.microsoft.com/office/drawing/2014/main" xmlns="" id="{53D42CF3-798B-404D-9AF9-EBE383E2A8B5}"/>
              </a:ext>
            </a:extLst>
          </p:cNvPr>
          <p:cNvSpPr/>
          <p:nvPr/>
        </p:nvSpPr>
        <p:spPr>
          <a:xfrm flipH="1">
            <a:off x="6240585" y="3237501"/>
            <a:ext cx="4254911" cy="2784876"/>
          </a:xfrm>
          <a:prstGeom prst="roundRect">
            <a:avLst>
              <a:gd name="adj" fmla="val 2499"/>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8">
            <a:extLst>
              <a:ext uri="{FF2B5EF4-FFF2-40B4-BE49-F238E27FC236}">
                <a16:creationId xmlns:a16="http://schemas.microsoft.com/office/drawing/2014/main" xmlns="" id="{F1784FAC-ECBB-4013-A0CE-025BB1551EA0}"/>
              </a:ext>
            </a:extLst>
          </p:cNvPr>
          <p:cNvGrpSpPr/>
          <p:nvPr/>
        </p:nvGrpSpPr>
        <p:grpSpPr>
          <a:xfrm flipH="1">
            <a:off x="5993048" y="2675817"/>
            <a:ext cx="4502406" cy="811887"/>
            <a:chOff x="425669" y="2203667"/>
            <a:chExt cx="3973509" cy="811886"/>
          </a:xfrm>
          <a:solidFill>
            <a:srgbClr val="629080"/>
          </a:solidFill>
        </p:grpSpPr>
        <p:sp>
          <p:nvSpPr>
            <p:cNvPr id="76" name="Rounded Rectangle 79">
              <a:extLst>
                <a:ext uri="{FF2B5EF4-FFF2-40B4-BE49-F238E27FC236}">
                  <a16:creationId xmlns:a16="http://schemas.microsoft.com/office/drawing/2014/main" xmlns="" id="{B461FEFA-9C38-411B-80B0-64FE8A503E0E}"/>
                </a:ext>
              </a:extLst>
            </p:cNvPr>
            <p:cNvSpPr/>
            <p:nvPr/>
          </p:nvSpPr>
          <p:spPr>
            <a:xfrm>
              <a:off x="425669" y="2203667"/>
              <a:ext cx="3725972" cy="7621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ounded Rectangle 80">
              <a:extLst>
                <a:ext uri="{FF2B5EF4-FFF2-40B4-BE49-F238E27FC236}">
                  <a16:creationId xmlns:a16="http://schemas.microsoft.com/office/drawing/2014/main" xmlns="" id="{1FD1E5D5-2877-45C8-8786-255A8138FEAD}"/>
                </a:ext>
              </a:extLst>
            </p:cNvPr>
            <p:cNvSpPr/>
            <p:nvPr/>
          </p:nvSpPr>
          <p:spPr>
            <a:xfrm>
              <a:off x="425669" y="2253444"/>
              <a:ext cx="3725972" cy="762109"/>
            </a:xfrm>
            <a:prstGeom prst="roundRect">
              <a:avLst>
                <a:gd name="adj" fmla="val 112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Isosceles Triangle 77">
              <a:extLst>
                <a:ext uri="{FF2B5EF4-FFF2-40B4-BE49-F238E27FC236}">
                  <a16:creationId xmlns:a16="http://schemas.microsoft.com/office/drawing/2014/main" xmlns="" id="{42917319-8224-4631-ABD0-80F780E1CB28}"/>
                </a:ext>
              </a:extLst>
            </p:cNvPr>
            <p:cNvSpPr/>
            <p:nvPr/>
          </p:nvSpPr>
          <p:spPr>
            <a:xfrm rot="5400000">
              <a:off x="3986273" y="2453549"/>
              <a:ext cx="463912" cy="3618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81" name="TextBox 80">
            <a:extLst>
              <a:ext uri="{FF2B5EF4-FFF2-40B4-BE49-F238E27FC236}">
                <a16:creationId xmlns:a16="http://schemas.microsoft.com/office/drawing/2014/main" xmlns="" id="{235EFA25-FD50-4CB9-BEC4-3BB0C51BF818}"/>
              </a:ext>
            </a:extLst>
          </p:cNvPr>
          <p:cNvSpPr txBox="1"/>
          <p:nvPr/>
        </p:nvSpPr>
        <p:spPr>
          <a:xfrm>
            <a:off x="6354948" y="2755052"/>
            <a:ext cx="3933374" cy="775597"/>
          </a:xfrm>
          <a:prstGeom prst="rect">
            <a:avLst/>
          </a:prstGeom>
          <a:noFill/>
        </p:spPr>
        <p:txBody>
          <a:bodyPr wrap="square" lIns="0" tIns="0" rIns="0" bIns="0" rtlCol="0" anchor="t">
            <a:spAutoFit/>
          </a:bodyPr>
          <a:lstStyle/>
          <a:p>
            <a:pPr algn="r">
              <a:spcBef>
                <a:spcPct val="20000"/>
              </a:spcBef>
              <a:defRPr/>
            </a:pPr>
            <a:r>
              <a:rPr lang="en-US" sz="1200" b="1" i="0" u="none" strike="noStrike" kern="1200" baseline="0" dirty="0">
                <a:solidFill>
                  <a:schemeClr val="bg1"/>
                </a:solidFill>
                <a:latin typeface="Verdana" panose="020B0604030504040204" pitchFamily="34" charset="0"/>
                <a:ea typeface="Verdana" panose="020B0604030504040204" pitchFamily="34" charset="0"/>
              </a:rPr>
              <a:t>Draft White Paper on Audio and Audio-Visual Content Services Policy Framework: A New Vision for South African 2020</a:t>
            </a:r>
            <a:endParaRPr lang="en-ZA" sz="1200" b="1" dirty="0">
              <a:solidFill>
                <a:schemeClr val="bg1"/>
              </a:solidFill>
              <a:latin typeface="Verdana" panose="020B0604030504040204" pitchFamily="34" charset="0"/>
              <a:ea typeface="Verdana" panose="020B0604030504040204" pitchFamily="34" charset="0"/>
            </a:endParaRPr>
          </a:p>
          <a:p>
            <a:pPr lvl="0" algn="r" defTabSz="914400">
              <a:spcBef>
                <a:spcPct val="20000"/>
              </a:spcBef>
              <a:defRPr/>
            </a:pPr>
            <a:endParaRPr lang="en-US" sz="1200" b="1" dirty="0">
              <a:solidFill>
                <a:schemeClr val="bg1"/>
              </a:solidFill>
              <a:latin typeface="Verdana" panose="020B0604030504040204" pitchFamily="34" charset="0"/>
              <a:ea typeface="Verdana" panose="020B0604030504040204" pitchFamily="34" charset="0"/>
            </a:endParaRPr>
          </a:p>
        </p:txBody>
      </p:sp>
      <p:sp>
        <p:nvSpPr>
          <p:cNvPr id="82" name="TextBox 81">
            <a:extLst>
              <a:ext uri="{FF2B5EF4-FFF2-40B4-BE49-F238E27FC236}">
                <a16:creationId xmlns:a16="http://schemas.microsoft.com/office/drawing/2014/main" xmlns="" id="{B4F87675-8B0F-4609-A0C5-07A1BABFC1B8}"/>
              </a:ext>
            </a:extLst>
          </p:cNvPr>
          <p:cNvSpPr txBox="1"/>
          <p:nvPr/>
        </p:nvSpPr>
        <p:spPr>
          <a:xfrm>
            <a:off x="6354948" y="3619971"/>
            <a:ext cx="3933374" cy="2585323"/>
          </a:xfrm>
          <a:prstGeom prst="rect">
            <a:avLst/>
          </a:prstGeom>
          <a:noFill/>
        </p:spPr>
        <p:txBody>
          <a:bodyPr wrap="square" lIns="0" tIns="0" rIns="0" bIns="0" rtlCol="0" anchor="t">
            <a:spAutoFit/>
          </a:bodyPr>
          <a:lstStyle/>
          <a:p>
            <a:pPr algn="just"/>
            <a:r>
              <a:rPr lang="en-US" sz="1400" dirty="0">
                <a:solidFill>
                  <a:schemeClr val="bg2">
                    <a:lumMod val="25000"/>
                  </a:schemeClr>
                </a:solidFill>
                <a:latin typeface="Verdana" panose="020B0604030504040204" pitchFamily="34" charset="0"/>
                <a:ea typeface="Verdana" panose="020B0604030504040204" pitchFamily="34" charset="0"/>
              </a:rPr>
              <a:t>On 9 October 2020, the Department of </a:t>
            </a:r>
            <a:r>
              <a:rPr lang="fr-FR" sz="1400" dirty="0">
                <a:solidFill>
                  <a:schemeClr val="bg2">
                    <a:lumMod val="25000"/>
                  </a:schemeClr>
                </a:solidFill>
                <a:latin typeface="Verdana" panose="020B0604030504040204" pitchFamily="34" charset="0"/>
                <a:ea typeface="Verdana" panose="020B0604030504040204" pitchFamily="34" charset="0"/>
              </a:rPr>
              <a:t>Communications and Digital Technologies (DCDT) </a:t>
            </a:r>
            <a:r>
              <a:rPr lang="en-US" sz="1400" dirty="0">
                <a:solidFill>
                  <a:schemeClr val="bg2">
                    <a:lumMod val="25000"/>
                  </a:schemeClr>
                </a:solidFill>
                <a:latin typeface="Verdana" panose="020B0604030504040204" pitchFamily="34" charset="0"/>
                <a:ea typeface="Verdana" panose="020B0604030504040204" pitchFamily="34" charset="0"/>
              </a:rPr>
              <a:t>published the draft White Paper on Audio and </a:t>
            </a:r>
            <a:r>
              <a:rPr lang="en-ZA" sz="1400" dirty="0">
                <a:solidFill>
                  <a:schemeClr val="bg2">
                    <a:lumMod val="25000"/>
                  </a:schemeClr>
                </a:solidFill>
                <a:latin typeface="Verdana" panose="020B0604030504040204" pitchFamily="34" charset="0"/>
                <a:ea typeface="Verdana" panose="020B0604030504040204" pitchFamily="34" charset="0"/>
              </a:rPr>
              <a:t>Audio-visual Content Services Policy Framework </a:t>
            </a:r>
            <a:r>
              <a:rPr lang="en-US" sz="1400" dirty="0">
                <a:solidFill>
                  <a:schemeClr val="bg2">
                    <a:lumMod val="25000"/>
                  </a:schemeClr>
                </a:solidFill>
                <a:latin typeface="Verdana" panose="020B0604030504040204" pitchFamily="34" charset="0"/>
                <a:ea typeface="Verdana" panose="020B0604030504040204" pitchFamily="34" charset="0"/>
              </a:rPr>
              <a:t>for public comment in the Government Gazette </a:t>
            </a:r>
            <a:r>
              <a:rPr lang="en-ZA" sz="1400" dirty="0">
                <a:solidFill>
                  <a:schemeClr val="bg2">
                    <a:lumMod val="25000"/>
                  </a:schemeClr>
                </a:solidFill>
                <a:latin typeface="Verdana" panose="020B0604030504040204" pitchFamily="34" charset="0"/>
                <a:ea typeface="Verdana" panose="020B0604030504040204" pitchFamily="34" charset="0"/>
              </a:rPr>
              <a:t>No. 43797 </a:t>
            </a:r>
            <a:r>
              <a:rPr lang="en-US" sz="1400" dirty="0">
                <a:solidFill>
                  <a:schemeClr val="bg2">
                    <a:lumMod val="25000"/>
                  </a:schemeClr>
                </a:solidFill>
                <a:latin typeface="Verdana" panose="020B0604030504040204" pitchFamily="34" charset="0"/>
                <a:ea typeface="Verdana" panose="020B0604030504040204" pitchFamily="34" charset="0"/>
              </a:rPr>
              <a:t>to create an enabling environment for the provision of inclusive audio and audio-visual content services (AAVCS) to all South Africans in a way that promotes social-economic development </a:t>
            </a:r>
            <a:r>
              <a:rPr lang="en-ZA" sz="1400" dirty="0">
                <a:solidFill>
                  <a:schemeClr val="bg2">
                    <a:lumMod val="25000"/>
                  </a:schemeClr>
                </a:solidFill>
                <a:latin typeface="Verdana" panose="020B0604030504040204" pitchFamily="34" charset="0"/>
                <a:ea typeface="Verdana" panose="020B0604030504040204" pitchFamily="34" charset="0"/>
              </a:rPr>
              <a:t>and investment.</a:t>
            </a:r>
          </a:p>
          <a:p>
            <a:pPr algn="just"/>
            <a:endParaRPr lang="en-ZA" sz="1400" dirty="0">
              <a:solidFill>
                <a:schemeClr val="bg2">
                  <a:lumMod val="25000"/>
                </a:schemeClr>
              </a:solidFill>
              <a:latin typeface="Verdana" panose="020B0604030504040204" pitchFamily="34" charset="0"/>
              <a:ea typeface="Verdana" panose="020B0604030504040204" pitchFamily="34" charset="0"/>
            </a:endParaRPr>
          </a:p>
        </p:txBody>
      </p:sp>
      <p:sp>
        <p:nvSpPr>
          <p:cNvPr id="84" name="Oval 83">
            <a:extLst>
              <a:ext uri="{FF2B5EF4-FFF2-40B4-BE49-F238E27FC236}">
                <a16:creationId xmlns:a16="http://schemas.microsoft.com/office/drawing/2014/main" xmlns="" id="{A409E05E-58B5-4F9C-BE24-1396D4D166C9}"/>
              </a:ext>
            </a:extLst>
          </p:cNvPr>
          <p:cNvSpPr/>
          <p:nvPr/>
        </p:nvSpPr>
        <p:spPr>
          <a:xfrm>
            <a:off x="5679451" y="5480332"/>
            <a:ext cx="252551" cy="252551"/>
          </a:xfrm>
          <a:prstGeom prst="ellipse">
            <a:avLst/>
          </a:prstGeom>
          <a:solidFill>
            <a:schemeClr val="bg1"/>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38">
            <a:extLst>
              <a:ext uri="{FF2B5EF4-FFF2-40B4-BE49-F238E27FC236}">
                <a16:creationId xmlns:a16="http://schemas.microsoft.com/office/drawing/2014/main" xmlns="" id="{F49112FE-B465-4813-B8C8-703EA7661640}"/>
              </a:ext>
            </a:extLst>
          </p:cNvPr>
          <p:cNvSpPr>
            <a:spLocks noEditPoints="1"/>
          </p:cNvSpPr>
          <p:nvPr/>
        </p:nvSpPr>
        <p:spPr bwMode="auto">
          <a:xfrm>
            <a:off x="5607510" y="1567639"/>
            <a:ext cx="403512" cy="58950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solidFill>
              <a:srgbClr val="629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Slide Number Placeholder 10">
            <a:extLst>
              <a:ext uri="{FF2B5EF4-FFF2-40B4-BE49-F238E27FC236}">
                <a16:creationId xmlns:a16="http://schemas.microsoft.com/office/drawing/2014/main" xmlns="" id="{A2D87AB6-7B7E-4275-BE37-A59D2871A6FF}"/>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11</a:t>
            </a:fld>
            <a:endParaRPr lang="en-US" dirty="0"/>
          </a:p>
        </p:txBody>
      </p:sp>
    </p:spTree>
    <p:extLst>
      <p:ext uri="{BB962C8B-B14F-4D97-AF65-F5344CB8AC3E}">
        <p14:creationId xmlns:p14="http://schemas.microsoft.com/office/powerpoint/2010/main" xmlns="" val="94021414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97180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Key Policy Developments and Legislative Changes</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170743"/>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56" name="object 2">
            <a:extLst>
              <a:ext uri="{FF2B5EF4-FFF2-40B4-BE49-F238E27FC236}">
                <a16:creationId xmlns:a16="http://schemas.microsoft.com/office/drawing/2014/main" xmlns="" id="{20D67FDB-1333-4297-94F0-D18698E2FFCB}"/>
              </a:ext>
            </a:extLst>
          </p:cNvPr>
          <p:cNvSpPr txBox="1"/>
          <p:nvPr/>
        </p:nvSpPr>
        <p:spPr>
          <a:xfrm>
            <a:off x="4383106" y="6027336"/>
            <a:ext cx="7560005" cy="125667"/>
          </a:xfrm>
          <a:prstGeom prst="rect">
            <a:avLst/>
          </a:prstGeom>
        </p:spPr>
        <p:txBody>
          <a:bodyPr wrap="square" lIns="0" tIns="0" rIns="0" bIns="0" rtlCol="0">
            <a:noAutofit/>
          </a:bodyPr>
          <a:lstStyle/>
          <a:p>
            <a:pPr marL="25400">
              <a:lnSpc>
                <a:spcPts val="1000"/>
              </a:lnSpc>
            </a:pPr>
            <a:endParaRPr sz="1000" dirty="0"/>
          </a:p>
        </p:txBody>
      </p:sp>
      <p:sp>
        <p:nvSpPr>
          <p:cNvPr id="58" name="Content Placeholder 6">
            <a:extLst>
              <a:ext uri="{FF2B5EF4-FFF2-40B4-BE49-F238E27FC236}">
                <a16:creationId xmlns:a16="http://schemas.microsoft.com/office/drawing/2014/main" xmlns="" id="{5679DBE0-FFF0-4A55-8015-7C17712FF6CA}"/>
              </a:ext>
            </a:extLst>
          </p:cNvPr>
          <p:cNvSpPr>
            <a:spLocks noGrp="1"/>
          </p:cNvSpPr>
          <p:nvPr>
            <p:ph idx="1"/>
          </p:nvPr>
        </p:nvSpPr>
        <p:spPr>
          <a:xfrm>
            <a:off x="81655" y="1224474"/>
            <a:ext cx="12059936" cy="352285"/>
          </a:xfrm>
        </p:spPr>
        <p:txBody>
          <a:bodyPr numCol="1">
            <a:noAutofit/>
          </a:bodyPr>
          <a:lstStyle/>
          <a:p>
            <a:pPr marL="0" indent="0" algn="just">
              <a:buNone/>
            </a:pPr>
            <a:r>
              <a:rPr lang="en-ZA" sz="1600" dirty="0">
                <a:solidFill>
                  <a:schemeClr val="bg2">
                    <a:lumMod val="25000"/>
                  </a:schemeClr>
                </a:solidFill>
                <a:latin typeface="Verdana" panose="020B0604030504040204" pitchFamily="34" charset="0"/>
                <a:ea typeface="Verdana" panose="020B0604030504040204" pitchFamily="34" charset="0"/>
              </a:rPr>
              <a:t>The Authority’s performance was supported and or challenged by several policy developments and legislative changes</a:t>
            </a:r>
          </a:p>
          <a:p>
            <a:pPr marL="0" indent="0" algn="just">
              <a:lnSpc>
                <a:spcPct val="100000"/>
              </a:lnSpc>
              <a:buNone/>
            </a:pPr>
            <a:endParaRPr lang="en-ZA" sz="1600" dirty="0">
              <a:solidFill>
                <a:schemeClr val="bg2">
                  <a:lumMod val="25000"/>
                </a:schemeClr>
              </a:solidFill>
              <a:latin typeface="Verdana" panose="020B0604030504040204" pitchFamily="34" charset="0"/>
              <a:ea typeface="Verdana" panose="020B0604030504040204" pitchFamily="34" charset="0"/>
            </a:endParaRPr>
          </a:p>
        </p:txBody>
      </p:sp>
      <p:cxnSp>
        <p:nvCxnSpPr>
          <p:cNvPr id="59" name="Straight Connector 58">
            <a:extLst>
              <a:ext uri="{FF2B5EF4-FFF2-40B4-BE49-F238E27FC236}">
                <a16:creationId xmlns:a16="http://schemas.microsoft.com/office/drawing/2014/main" xmlns="" id="{C767BD79-3FF2-433F-A871-235CB2BE143B}"/>
              </a:ext>
            </a:extLst>
          </p:cNvPr>
          <p:cNvCxnSpPr>
            <a:cxnSpLocks/>
            <a:stCxn id="71" idx="4"/>
          </p:cNvCxnSpPr>
          <p:nvPr/>
        </p:nvCxnSpPr>
        <p:spPr>
          <a:xfrm flipH="1">
            <a:off x="5805715" y="2805400"/>
            <a:ext cx="12" cy="2840654"/>
          </a:xfrm>
          <a:prstGeom prst="line">
            <a:avLst/>
          </a:prstGeom>
          <a:ln w="19050">
            <a:solidFill>
              <a:srgbClr val="62908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0" name="Rounded Rectangle 49">
            <a:extLst>
              <a:ext uri="{FF2B5EF4-FFF2-40B4-BE49-F238E27FC236}">
                <a16:creationId xmlns:a16="http://schemas.microsoft.com/office/drawing/2014/main" xmlns="" id="{3F27597C-C23F-4DF4-A931-C73991C15BC7}"/>
              </a:ext>
            </a:extLst>
          </p:cNvPr>
          <p:cNvSpPr/>
          <p:nvPr/>
        </p:nvSpPr>
        <p:spPr>
          <a:xfrm>
            <a:off x="1696443" y="2805392"/>
            <a:ext cx="3725972" cy="2347180"/>
          </a:xfrm>
          <a:prstGeom prst="roundRect">
            <a:avLst>
              <a:gd name="adj" fmla="val 2499"/>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xmlns="" id="{F6E0246E-75D7-48F7-9273-7D8CA9F5BB6E}"/>
              </a:ext>
            </a:extLst>
          </p:cNvPr>
          <p:cNvCxnSpPr>
            <a:stCxn id="71" idx="0"/>
          </p:cNvCxnSpPr>
          <p:nvPr/>
        </p:nvCxnSpPr>
        <p:spPr>
          <a:xfrm flipV="1">
            <a:off x="5805715" y="2291241"/>
            <a:ext cx="0" cy="261600"/>
          </a:xfrm>
          <a:prstGeom prst="line">
            <a:avLst/>
          </a:prstGeom>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2" name="Group 52">
            <a:extLst>
              <a:ext uri="{FF2B5EF4-FFF2-40B4-BE49-F238E27FC236}">
                <a16:creationId xmlns:a16="http://schemas.microsoft.com/office/drawing/2014/main" xmlns="" id="{3B5BDD64-446F-4498-BE3A-232C703DBC10}"/>
              </a:ext>
            </a:extLst>
          </p:cNvPr>
          <p:cNvGrpSpPr/>
          <p:nvPr/>
        </p:nvGrpSpPr>
        <p:grpSpPr>
          <a:xfrm>
            <a:off x="1696454" y="2243711"/>
            <a:ext cx="3973509" cy="811887"/>
            <a:chOff x="425669" y="2203667"/>
            <a:chExt cx="3973509" cy="811886"/>
          </a:xfrm>
        </p:grpSpPr>
        <p:sp>
          <p:nvSpPr>
            <p:cNvPr id="63" name="Rounded Rectangle 56">
              <a:extLst>
                <a:ext uri="{FF2B5EF4-FFF2-40B4-BE49-F238E27FC236}">
                  <a16:creationId xmlns:a16="http://schemas.microsoft.com/office/drawing/2014/main" xmlns="" id="{60D8CC16-8B3D-4479-9C94-C0890C498C15}"/>
                </a:ext>
              </a:extLst>
            </p:cNvPr>
            <p:cNvSpPr/>
            <p:nvPr/>
          </p:nvSpPr>
          <p:spPr>
            <a:xfrm>
              <a:off x="425669" y="2203667"/>
              <a:ext cx="3725972" cy="762109"/>
            </a:xfrm>
            <a:prstGeom prst="roundRect">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57">
              <a:extLst>
                <a:ext uri="{FF2B5EF4-FFF2-40B4-BE49-F238E27FC236}">
                  <a16:creationId xmlns:a16="http://schemas.microsoft.com/office/drawing/2014/main" xmlns="" id="{1CB73018-8147-4F04-ABA5-FA69E3F12FB9}"/>
                </a:ext>
              </a:extLst>
            </p:cNvPr>
            <p:cNvSpPr/>
            <p:nvPr/>
          </p:nvSpPr>
          <p:spPr>
            <a:xfrm>
              <a:off x="425669" y="2253444"/>
              <a:ext cx="3725972" cy="762109"/>
            </a:xfrm>
            <a:prstGeom prst="roundRect">
              <a:avLst>
                <a:gd name="adj" fmla="val 11275"/>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a:extLst>
                <a:ext uri="{FF2B5EF4-FFF2-40B4-BE49-F238E27FC236}">
                  <a16:creationId xmlns:a16="http://schemas.microsoft.com/office/drawing/2014/main" xmlns="" id="{965F450C-BBC9-422F-A4B4-7D0E6F4CDBDE}"/>
                </a:ext>
              </a:extLst>
            </p:cNvPr>
            <p:cNvSpPr/>
            <p:nvPr/>
          </p:nvSpPr>
          <p:spPr>
            <a:xfrm rot="5400000">
              <a:off x="3986273" y="2453549"/>
              <a:ext cx="463912" cy="361899"/>
            </a:xfrm>
            <a:prstGeom prst="triangle">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Box 67">
            <a:extLst>
              <a:ext uri="{FF2B5EF4-FFF2-40B4-BE49-F238E27FC236}">
                <a16:creationId xmlns:a16="http://schemas.microsoft.com/office/drawing/2014/main" xmlns="" id="{5979F4AF-B030-470B-96E8-E81E9F696446}"/>
              </a:ext>
            </a:extLst>
          </p:cNvPr>
          <p:cNvSpPr txBox="1"/>
          <p:nvPr/>
        </p:nvSpPr>
        <p:spPr>
          <a:xfrm>
            <a:off x="1846470" y="2442588"/>
            <a:ext cx="3363717" cy="553998"/>
          </a:xfrm>
          <a:prstGeom prst="rect">
            <a:avLst/>
          </a:prstGeom>
          <a:noFill/>
        </p:spPr>
        <p:txBody>
          <a:bodyPr wrap="square" lIns="0" tIns="0" rIns="0" bIns="0" rtlCol="0" anchor="t">
            <a:spAutoFit/>
          </a:bodyPr>
          <a:lstStyle/>
          <a:p>
            <a:pPr algn="just"/>
            <a:r>
              <a:rPr lang="en-US" sz="1200" b="1" i="0" u="none" strike="noStrike" kern="1200" baseline="0" dirty="0">
                <a:solidFill>
                  <a:schemeClr val="bg1"/>
                </a:solidFill>
                <a:latin typeface="Verdana" panose="020B0604030504040204" pitchFamily="34" charset="0"/>
                <a:ea typeface="Verdana" panose="020B0604030504040204" pitchFamily="34" charset="0"/>
              </a:rPr>
              <a:t>Policy Direction on the Introduction of Digital Sound Broadcasting in South Africa</a:t>
            </a:r>
          </a:p>
        </p:txBody>
      </p:sp>
      <p:sp>
        <p:nvSpPr>
          <p:cNvPr id="71" name="Oval 70">
            <a:extLst>
              <a:ext uri="{FF2B5EF4-FFF2-40B4-BE49-F238E27FC236}">
                <a16:creationId xmlns:a16="http://schemas.microsoft.com/office/drawing/2014/main" xmlns="" id="{4EAC08EA-30AC-43EE-8603-F009F73A2246}"/>
              </a:ext>
            </a:extLst>
          </p:cNvPr>
          <p:cNvSpPr/>
          <p:nvPr/>
        </p:nvSpPr>
        <p:spPr>
          <a:xfrm>
            <a:off x="5679451" y="2552849"/>
            <a:ext cx="252551" cy="252551"/>
          </a:xfrm>
          <a:prstGeom prst="ellipse">
            <a:avLst/>
          </a:prstGeom>
          <a:solidFill>
            <a:schemeClr val="bg1"/>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xmlns="" id="{699B38ED-57F9-438F-9D40-7B12C951F7A5}"/>
              </a:ext>
            </a:extLst>
          </p:cNvPr>
          <p:cNvSpPr txBox="1"/>
          <p:nvPr/>
        </p:nvSpPr>
        <p:spPr>
          <a:xfrm>
            <a:off x="1820559" y="3167318"/>
            <a:ext cx="3444406" cy="1723549"/>
          </a:xfrm>
          <a:prstGeom prst="rect">
            <a:avLst/>
          </a:prstGeom>
          <a:noFill/>
        </p:spPr>
        <p:txBody>
          <a:bodyPr wrap="square" lIns="0" tIns="0" rIns="0" bIns="0" rtlCol="0" anchor="t">
            <a:spAutoFit/>
          </a:bodyPr>
          <a:lstStyle/>
          <a:p>
            <a:pPr algn="just"/>
            <a:r>
              <a:rPr lang="en-US" sz="1400" dirty="0">
                <a:solidFill>
                  <a:schemeClr val="bg2">
                    <a:lumMod val="25000"/>
                  </a:schemeClr>
                </a:solidFill>
                <a:latin typeface="Verdana" panose="020B0604030504040204" pitchFamily="34" charset="0"/>
                <a:ea typeface="Verdana" panose="020B0604030504040204" pitchFamily="34" charset="0"/>
              </a:rPr>
              <a:t>The Policy Direction on the Introduction of Digital Sound Broadcasting in South Africa (DSB Policy) was published on 10 July 2020 in Government Gazette 43524 by the DCDT to determine priorities for the introduction of DSB networks and services in South Africa.</a:t>
            </a:r>
          </a:p>
        </p:txBody>
      </p:sp>
      <p:sp>
        <p:nvSpPr>
          <p:cNvPr id="74" name="Rounded Rectangle 77">
            <a:extLst>
              <a:ext uri="{FF2B5EF4-FFF2-40B4-BE49-F238E27FC236}">
                <a16:creationId xmlns:a16="http://schemas.microsoft.com/office/drawing/2014/main" xmlns="" id="{53D42CF3-798B-404D-9AF9-EBE383E2A8B5}"/>
              </a:ext>
            </a:extLst>
          </p:cNvPr>
          <p:cNvSpPr/>
          <p:nvPr/>
        </p:nvSpPr>
        <p:spPr>
          <a:xfrm flipH="1">
            <a:off x="6240586" y="3368127"/>
            <a:ext cx="3725972" cy="2784876"/>
          </a:xfrm>
          <a:prstGeom prst="roundRect">
            <a:avLst>
              <a:gd name="adj" fmla="val 2499"/>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8">
            <a:extLst>
              <a:ext uri="{FF2B5EF4-FFF2-40B4-BE49-F238E27FC236}">
                <a16:creationId xmlns:a16="http://schemas.microsoft.com/office/drawing/2014/main" xmlns="" id="{F1784FAC-ECBB-4013-A0CE-025BB1551EA0}"/>
              </a:ext>
            </a:extLst>
          </p:cNvPr>
          <p:cNvGrpSpPr/>
          <p:nvPr/>
        </p:nvGrpSpPr>
        <p:grpSpPr>
          <a:xfrm flipH="1">
            <a:off x="5993049" y="2806443"/>
            <a:ext cx="3973509" cy="811887"/>
            <a:chOff x="425669" y="2203667"/>
            <a:chExt cx="3973509" cy="811886"/>
          </a:xfrm>
          <a:solidFill>
            <a:srgbClr val="629080"/>
          </a:solidFill>
        </p:grpSpPr>
        <p:sp>
          <p:nvSpPr>
            <p:cNvPr id="76" name="Rounded Rectangle 79">
              <a:extLst>
                <a:ext uri="{FF2B5EF4-FFF2-40B4-BE49-F238E27FC236}">
                  <a16:creationId xmlns:a16="http://schemas.microsoft.com/office/drawing/2014/main" xmlns="" id="{B461FEFA-9C38-411B-80B0-64FE8A503E0E}"/>
                </a:ext>
              </a:extLst>
            </p:cNvPr>
            <p:cNvSpPr/>
            <p:nvPr/>
          </p:nvSpPr>
          <p:spPr>
            <a:xfrm>
              <a:off x="425669" y="2203667"/>
              <a:ext cx="3725972" cy="7621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ounded Rectangle 80">
              <a:extLst>
                <a:ext uri="{FF2B5EF4-FFF2-40B4-BE49-F238E27FC236}">
                  <a16:creationId xmlns:a16="http://schemas.microsoft.com/office/drawing/2014/main" xmlns="" id="{1FD1E5D5-2877-45C8-8786-255A8138FEAD}"/>
                </a:ext>
              </a:extLst>
            </p:cNvPr>
            <p:cNvSpPr/>
            <p:nvPr/>
          </p:nvSpPr>
          <p:spPr>
            <a:xfrm>
              <a:off x="425669" y="2253444"/>
              <a:ext cx="3725972" cy="762109"/>
            </a:xfrm>
            <a:prstGeom prst="roundRect">
              <a:avLst>
                <a:gd name="adj" fmla="val 112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Isosceles Triangle 77">
              <a:extLst>
                <a:ext uri="{FF2B5EF4-FFF2-40B4-BE49-F238E27FC236}">
                  <a16:creationId xmlns:a16="http://schemas.microsoft.com/office/drawing/2014/main" xmlns="" id="{42917319-8224-4631-ABD0-80F780E1CB28}"/>
                </a:ext>
              </a:extLst>
            </p:cNvPr>
            <p:cNvSpPr/>
            <p:nvPr/>
          </p:nvSpPr>
          <p:spPr>
            <a:xfrm rot="5400000">
              <a:off x="3986273" y="2453549"/>
              <a:ext cx="463912" cy="3618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81" name="TextBox 80">
            <a:extLst>
              <a:ext uri="{FF2B5EF4-FFF2-40B4-BE49-F238E27FC236}">
                <a16:creationId xmlns:a16="http://schemas.microsoft.com/office/drawing/2014/main" xmlns="" id="{235EFA25-FD50-4CB9-BEC4-3BB0C51BF818}"/>
              </a:ext>
            </a:extLst>
          </p:cNvPr>
          <p:cNvSpPr txBox="1"/>
          <p:nvPr/>
        </p:nvSpPr>
        <p:spPr>
          <a:xfrm>
            <a:off x="6354948" y="2885678"/>
            <a:ext cx="3444406" cy="406265"/>
          </a:xfrm>
          <a:prstGeom prst="rect">
            <a:avLst/>
          </a:prstGeom>
          <a:noFill/>
        </p:spPr>
        <p:txBody>
          <a:bodyPr wrap="square" lIns="0" tIns="0" rIns="0" bIns="0" rtlCol="0" anchor="t">
            <a:spAutoFit/>
          </a:bodyPr>
          <a:lstStyle/>
          <a:p>
            <a:pPr algn="r">
              <a:spcBef>
                <a:spcPct val="20000"/>
              </a:spcBef>
              <a:defRPr/>
            </a:pPr>
            <a:r>
              <a:rPr lang="en-US" sz="1200" b="1" i="0" u="none" strike="noStrike" kern="1200" baseline="0" dirty="0">
                <a:solidFill>
                  <a:schemeClr val="bg1"/>
                </a:solidFill>
                <a:latin typeface="Verdana" panose="020B0604030504040204" pitchFamily="34" charset="0"/>
                <a:ea typeface="Verdana" panose="020B0604030504040204" pitchFamily="34" charset="0"/>
              </a:rPr>
              <a:t>The Draft Rapid Deployment Policy</a:t>
            </a:r>
          </a:p>
          <a:p>
            <a:pPr lvl="0" algn="r" defTabSz="914400">
              <a:spcBef>
                <a:spcPct val="20000"/>
              </a:spcBef>
              <a:defRPr/>
            </a:pPr>
            <a:endParaRPr lang="en-US" sz="1200" b="1" dirty="0">
              <a:solidFill>
                <a:schemeClr val="bg1"/>
              </a:solidFill>
              <a:latin typeface="Verdana" panose="020B0604030504040204" pitchFamily="34" charset="0"/>
              <a:ea typeface="Verdana" panose="020B0604030504040204" pitchFamily="34" charset="0"/>
            </a:endParaRPr>
          </a:p>
        </p:txBody>
      </p:sp>
      <p:sp>
        <p:nvSpPr>
          <p:cNvPr id="82" name="TextBox 81">
            <a:extLst>
              <a:ext uri="{FF2B5EF4-FFF2-40B4-BE49-F238E27FC236}">
                <a16:creationId xmlns:a16="http://schemas.microsoft.com/office/drawing/2014/main" xmlns="" id="{B4F87675-8B0F-4609-A0C5-07A1BABFC1B8}"/>
              </a:ext>
            </a:extLst>
          </p:cNvPr>
          <p:cNvSpPr txBox="1"/>
          <p:nvPr/>
        </p:nvSpPr>
        <p:spPr>
          <a:xfrm>
            <a:off x="6354948" y="3750598"/>
            <a:ext cx="3444406" cy="2616101"/>
          </a:xfrm>
          <a:prstGeom prst="rect">
            <a:avLst/>
          </a:prstGeom>
          <a:noFill/>
        </p:spPr>
        <p:txBody>
          <a:bodyPr wrap="square" lIns="0" tIns="0" rIns="0" bIns="0" rtlCol="0" anchor="t">
            <a:spAutoFit/>
          </a:bodyPr>
          <a:lstStyle/>
          <a:p>
            <a:pPr algn="just"/>
            <a:r>
              <a:rPr lang="en-US" sz="1400" dirty="0">
                <a:solidFill>
                  <a:schemeClr val="bg2">
                    <a:lumMod val="25000"/>
                  </a:schemeClr>
                </a:solidFill>
                <a:latin typeface="Verdana" panose="020B0604030504040204" pitchFamily="34" charset="0"/>
                <a:ea typeface="Verdana" panose="020B0604030504040204" pitchFamily="34" charset="0"/>
              </a:rPr>
              <a:t>On 22 July 2020, the DCDT published the Proposed Policy and Policy Direction on Rapid Deployment of Electronic Communication Networks and Facilities (“the Draft Rapid Deployment Policy”) in Government Gazette 43537 to solicit </a:t>
            </a:r>
            <a:r>
              <a:rPr lang="en-US" sz="1600" dirty="0">
                <a:solidFill>
                  <a:schemeClr val="bg2">
                    <a:lumMod val="25000"/>
                  </a:schemeClr>
                </a:solidFill>
                <a:latin typeface="Verdana" panose="020B0604030504040204" pitchFamily="34" charset="0"/>
                <a:ea typeface="Verdana" panose="020B0604030504040204" pitchFamily="34" charset="0"/>
              </a:rPr>
              <a:t>comments</a:t>
            </a:r>
            <a:r>
              <a:rPr lang="en-US" sz="1400" dirty="0">
                <a:solidFill>
                  <a:schemeClr val="bg2">
                    <a:lumMod val="25000"/>
                  </a:schemeClr>
                </a:solidFill>
                <a:latin typeface="Verdana" panose="020B0604030504040204" pitchFamily="34" charset="0"/>
                <a:ea typeface="Verdana" panose="020B0604030504040204" pitchFamily="34" charset="0"/>
              </a:rPr>
              <a:t> on the DCDT’s intention to issue the policy and policy direction to the Authority in terms of section 21 read with section 3 (2) of the ECA</a:t>
            </a:r>
          </a:p>
          <a:p>
            <a:pPr algn="just"/>
            <a:endParaRPr lang="en-ZA" sz="1400" dirty="0">
              <a:solidFill>
                <a:schemeClr val="bg2">
                  <a:lumMod val="25000"/>
                </a:schemeClr>
              </a:solidFill>
              <a:latin typeface="Verdana" panose="020B0604030504040204" pitchFamily="34" charset="0"/>
              <a:ea typeface="Verdana" panose="020B0604030504040204" pitchFamily="34" charset="0"/>
            </a:endParaRPr>
          </a:p>
        </p:txBody>
      </p:sp>
      <p:sp>
        <p:nvSpPr>
          <p:cNvPr id="84" name="Oval 83">
            <a:extLst>
              <a:ext uri="{FF2B5EF4-FFF2-40B4-BE49-F238E27FC236}">
                <a16:creationId xmlns:a16="http://schemas.microsoft.com/office/drawing/2014/main" xmlns="" id="{A409E05E-58B5-4F9C-BE24-1396D4D166C9}"/>
              </a:ext>
            </a:extLst>
          </p:cNvPr>
          <p:cNvSpPr/>
          <p:nvPr/>
        </p:nvSpPr>
        <p:spPr>
          <a:xfrm>
            <a:off x="5679451" y="5610958"/>
            <a:ext cx="252551" cy="252551"/>
          </a:xfrm>
          <a:prstGeom prst="ellipse">
            <a:avLst/>
          </a:prstGeom>
          <a:solidFill>
            <a:schemeClr val="bg1"/>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38">
            <a:extLst>
              <a:ext uri="{FF2B5EF4-FFF2-40B4-BE49-F238E27FC236}">
                <a16:creationId xmlns:a16="http://schemas.microsoft.com/office/drawing/2014/main" xmlns="" id="{F49112FE-B465-4813-B8C8-703EA7661640}"/>
              </a:ext>
            </a:extLst>
          </p:cNvPr>
          <p:cNvSpPr>
            <a:spLocks noEditPoints="1"/>
          </p:cNvSpPr>
          <p:nvPr/>
        </p:nvSpPr>
        <p:spPr bwMode="auto">
          <a:xfrm>
            <a:off x="5607510" y="1698265"/>
            <a:ext cx="403512" cy="58950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solidFill>
              <a:srgbClr val="62908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Slide Number Placeholder 10">
            <a:extLst>
              <a:ext uri="{FF2B5EF4-FFF2-40B4-BE49-F238E27FC236}">
                <a16:creationId xmlns:a16="http://schemas.microsoft.com/office/drawing/2014/main" xmlns="" id="{DC7FB4E7-3674-41EB-8F2C-045BAA0C860D}"/>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12</a:t>
            </a:fld>
            <a:endParaRPr lang="en-US" dirty="0"/>
          </a:p>
        </p:txBody>
      </p:sp>
    </p:spTree>
    <p:extLst>
      <p:ext uri="{BB962C8B-B14F-4D97-AF65-F5344CB8AC3E}">
        <p14:creationId xmlns:p14="http://schemas.microsoft.com/office/powerpoint/2010/main" xmlns="" val="11552483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ZA"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Impact Statement and Outcomes</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57" name="TextBox 56">
            <a:extLst>
              <a:ext uri="{FF2B5EF4-FFF2-40B4-BE49-F238E27FC236}">
                <a16:creationId xmlns:a16="http://schemas.microsoft.com/office/drawing/2014/main" xmlns="" id="{49D7D941-FD29-4A11-B462-DAD29CE8BD48}"/>
              </a:ext>
            </a:extLst>
          </p:cNvPr>
          <p:cNvSpPr txBox="1"/>
          <p:nvPr/>
        </p:nvSpPr>
        <p:spPr>
          <a:xfrm>
            <a:off x="50409" y="1073073"/>
            <a:ext cx="11892702" cy="861774"/>
          </a:xfrm>
          <a:prstGeom prst="rect">
            <a:avLst/>
          </a:prstGeom>
          <a:noFill/>
        </p:spPr>
        <p:txBody>
          <a:bodyPr wrap="square">
            <a:spAutoFit/>
          </a:bodyPr>
          <a:lstStyle/>
          <a:p>
            <a:pPr marL="0" indent="0" algn="just">
              <a:buNone/>
            </a:pPr>
            <a:r>
              <a:rPr lang="en-ZA" sz="1600" dirty="0">
                <a:solidFill>
                  <a:schemeClr val="bg2">
                    <a:lumMod val="25000"/>
                  </a:schemeClr>
                </a:solidFill>
                <a:latin typeface="Verdana" panose="020B0604030504040204" pitchFamily="34" charset="0"/>
                <a:ea typeface="Verdana" panose="020B0604030504040204" pitchFamily="34" charset="0"/>
              </a:rPr>
              <a:t>The Authority maintained its Impact Statement and Outcomes during the year under review</a:t>
            </a:r>
          </a:p>
          <a:p>
            <a:pPr marL="0" indent="0" algn="just">
              <a:buNone/>
            </a:pPr>
            <a:endParaRPr lang="en-ZA" sz="1600" dirty="0">
              <a:solidFill>
                <a:srgbClr val="629080"/>
              </a:solidFill>
              <a:latin typeface="Verdana" panose="020B0604030504040204" pitchFamily="34" charset="0"/>
              <a:ea typeface="Verdana" panose="020B0604030504040204" pitchFamily="34" charset="0"/>
            </a:endParaRPr>
          </a:p>
          <a:p>
            <a:pPr algn="just"/>
            <a:endParaRPr lang="en-ZA" sz="1600" dirty="0">
              <a:solidFill>
                <a:srgbClr val="629080"/>
              </a:solidFill>
              <a:latin typeface="Verdana" panose="020B0604030504040204" pitchFamily="34" charset="0"/>
              <a:ea typeface="Verdana" panose="020B0604030504040204" pitchFamily="34" charset="0"/>
            </a:endParaRPr>
          </a:p>
        </p:txBody>
      </p:sp>
      <p:graphicFrame>
        <p:nvGraphicFramePr>
          <p:cNvPr id="58" name="Table 2">
            <a:extLst>
              <a:ext uri="{FF2B5EF4-FFF2-40B4-BE49-F238E27FC236}">
                <a16:creationId xmlns:a16="http://schemas.microsoft.com/office/drawing/2014/main" xmlns="" id="{3019D80F-3D8A-4F84-B034-DBB2843F0542}"/>
              </a:ext>
            </a:extLst>
          </p:cNvPr>
          <p:cNvGraphicFramePr>
            <a:graphicFrameLocks noGrp="1"/>
          </p:cNvGraphicFramePr>
          <p:nvPr>
            <p:extLst>
              <p:ext uri="{D42A27DB-BD31-4B8C-83A1-F6EECF244321}">
                <p14:modId xmlns:p14="http://schemas.microsoft.com/office/powerpoint/2010/main" xmlns="" val="1717086501"/>
              </p:ext>
            </p:extLst>
          </p:nvPr>
        </p:nvGraphicFramePr>
        <p:xfrm>
          <a:off x="161480" y="2617111"/>
          <a:ext cx="11892702" cy="3490832"/>
        </p:xfrm>
        <a:graphic>
          <a:graphicData uri="http://schemas.openxmlformats.org/drawingml/2006/table">
            <a:tbl>
              <a:tblPr firstRow="1" bandRow="1">
                <a:tableStyleId>{93296810-A885-4BE3-A3E7-6D5BEEA58F35}</a:tableStyleId>
              </a:tblPr>
              <a:tblGrid>
                <a:gridCol w="2717987">
                  <a:extLst>
                    <a:ext uri="{9D8B030D-6E8A-4147-A177-3AD203B41FA5}">
                      <a16:colId xmlns:a16="http://schemas.microsoft.com/office/drawing/2014/main" xmlns="" val="768590593"/>
                    </a:ext>
                  </a:extLst>
                </a:gridCol>
                <a:gridCol w="2941616">
                  <a:extLst>
                    <a:ext uri="{9D8B030D-6E8A-4147-A177-3AD203B41FA5}">
                      <a16:colId xmlns:a16="http://schemas.microsoft.com/office/drawing/2014/main" xmlns="" val="4065627848"/>
                    </a:ext>
                  </a:extLst>
                </a:gridCol>
                <a:gridCol w="2944954">
                  <a:extLst>
                    <a:ext uri="{9D8B030D-6E8A-4147-A177-3AD203B41FA5}">
                      <a16:colId xmlns:a16="http://schemas.microsoft.com/office/drawing/2014/main" xmlns="" val="3016272663"/>
                    </a:ext>
                  </a:extLst>
                </a:gridCol>
                <a:gridCol w="3288145">
                  <a:extLst>
                    <a:ext uri="{9D8B030D-6E8A-4147-A177-3AD203B41FA5}">
                      <a16:colId xmlns:a16="http://schemas.microsoft.com/office/drawing/2014/main" xmlns="" val="2402908285"/>
                    </a:ext>
                  </a:extLst>
                </a:gridCol>
              </a:tblGrid>
              <a:tr h="398173">
                <a:tc>
                  <a:txBody>
                    <a:bodyPr/>
                    <a:lstStyle/>
                    <a:p>
                      <a:r>
                        <a:rPr lang="en-ZA" sz="1600" dirty="0">
                          <a:latin typeface="Verdana" panose="020B0604030504040204" pitchFamily="34" charset="0"/>
                          <a:ea typeface="Verdana" panose="020B0604030504040204" pitchFamily="34" charset="0"/>
                        </a:rPr>
                        <a:t>Outcome</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629080"/>
                    </a:solidFill>
                  </a:tcPr>
                </a:tc>
                <a:tc>
                  <a:txBody>
                    <a:bodyPr/>
                    <a:lstStyle/>
                    <a:p>
                      <a:r>
                        <a:rPr lang="en-ZA" sz="1600" dirty="0">
                          <a:latin typeface="Verdana" panose="020B0604030504040204" pitchFamily="34" charset="0"/>
                          <a:ea typeface="Verdana" panose="020B0604030504040204" pitchFamily="34" charset="0"/>
                        </a:rPr>
                        <a:t>Outcome Indicator</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629080"/>
                    </a:solidFill>
                  </a:tcPr>
                </a:tc>
                <a:tc>
                  <a:txBody>
                    <a:bodyPr/>
                    <a:lstStyle/>
                    <a:p>
                      <a:r>
                        <a:rPr lang="en-ZA" sz="1600" dirty="0">
                          <a:latin typeface="Verdana" panose="020B0604030504040204" pitchFamily="34" charset="0"/>
                          <a:ea typeface="Verdana" panose="020B0604030504040204" pitchFamily="34" charset="0"/>
                        </a:rPr>
                        <a:t>Baseline</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629080"/>
                    </a:solidFill>
                  </a:tcPr>
                </a:tc>
                <a:tc>
                  <a:txBody>
                    <a:bodyPr/>
                    <a:lstStyle/>
                    <a:p>
                      <a:r>
                        <a:rPr lang="en-ZA" sz="1600" dirty="0">
                          <a:latin typeface="Verdana" panose="020B0604030504040204" pitchFamily="34" charset="0"/>
                          <a:ea typeface="Verdana" panose="020B0604030504040204" pitchFamily="34" charset="0"/>
                        </a:rPr>
                        <a:t>Target</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1328059732"/>
                  </a:ext>
                </a:extLst>
              </a:tr>
              <a:tr h="589078">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Access to quality broadband Services increased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Average download speed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15 mbps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50 mbps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555304539"/>
                  </a:ext>
                </a:extLst>
              </a:tr>
              <a:tr h="834527">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Status of Social Cohesion (Inclusive of Diversity of Views) enhanced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Percentage of status of social cohesion (inclusive of diversity of views) enhanced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50%</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519731486"/>
                  </a:ext>
                </a:extLst>
              </a:tr>
              <a:tr h="589078">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Rights of Consumers Protected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Level of consumer rights protected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5</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482361292"/>
                  </a:ext>
                </a:extLst>
              </a:tr>
              <a:tr h="589078">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Competition in the ICT sector promoted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just"/>
                      <a:r>
                        <a:rPr lang="en-ZA" sz="1400" b="0" dirty="0">
                          <a:solidFill>
                            <a:schemeClr val="bg2">
                              <a:lumMod val="25000"/>
                            </a:schemeClr>
                          </a:solidFill>
                          <a:latin typeface="Verdana" panose="020B0604030504040204" pitchFamily="34" charset="0"/>
                          <a:ea typeface="Verdana" panose="020B0604030504040204" pitchFamily="34" charset="0"/>
                        </a:rPr>
                        <a:t>Number of pro-competitive regulatory interventions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3</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b="0" dirty="0">
                          <a:solidFill>
                            <a:schemeClr val="bg2">
                              <a:lumMod val="25000"/>
                            </a:schemeClr>
                          </a:solidFill>
                          <a:latin typeface="Verdana" panose="020B0604030504040204" pitchFamily="34" charset="0"/>
                          <a:ea typeface="Verdana" panose="020B0604030504040204" pitchFamily="34" charset="0"/>
                        </a:rPr>
                        <a:t>15</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767031885"/>
                  </a:ext>
                </a:extLst>
              </a:tr>
              <a:tr h="490898">
                <a:tc>
                  <a:txBody>
                    <a:bodyPr/>
                    <a:lstStyle/>
                    <a:p>
                      <a:pPr algn="just"/>
                      <a:r>
                        <a:rPr lang="en-ZA" sz="1400" dirty="0">
                          <a:solidFill>
                            <a:schemeClr val="bg2">
                              <a:lumMod val="25000"/>
                            </a:schemeClr>
                          </a:solidFill>
                          <a:effectLst/>
                          <a:latin typeface="Verdana" panose="020B0604030504040204" pitchFamily="34" charset="0"/>
                          <a:ea typeface="Verdana" panose="020B0604030504040204" pitchFamily="34" charset="0"/>
                          <a:cs typeface="Calibri Light" panose="020F0302020204030204" pitchFamily="34" charset="0"/>
                        </a:rPr>
                        <a:t>Organisational service delivery maintained</a:t>
                      </a:r>
                    </a:p>
                  </a:txBody>
                  <a:tcPr marL="68580" marR="68580" marT="0"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just"/>
                      <a:r>
                        <a:rPr lang="en-ZA" sz="1400" dirty="0">
                          <a:solidFill>
                            <a:schemeClr val="bg2">
                              <a:lumMod val="25000"/>
                            </a:schemeClr>
                          </a:solidFill>
                          <a:effectLst/>
                          <a:latin typeface="Verdana" panose="020B0604030504040204" pitchFamily="34" charset="0"/>
                          <a:ea typeface="Verdana" panose="020B0604030504040204" pitchFamily="34" charset="0"/>
                          <a:cs typeface="Calibri Light" panose="020F0302020204030204" pitchFamily="34" charset="0"/>
                        </a:rPr>
                        <a:t>Percentage of organisational</a:t>
                      </a:r>
                      <a:br>
                        <a:rPr lang="en-ZA" sz="1400" dirty="0">
                          <a:solidFill>
                            <a:schemeClr val="bg2">
                              <a:lumMod val="25000"/>
                            </a:schemeClr>
                          </a:solidFill>
                          <a:effectLst/>
                          <a:latin typeface="Verdana" panose="020B0604030504040204" pitchFamily="34" charset="0"/>
                          <a:ea typeface="Verdana" panose="020B0604030504040204" pitchFamily="34" charset="0"/>
                          <a:cs typeface="Calibri Light" panose="020F0302020204030204" pitchFamily="34" charset="0"/>
                        </a:rPr>
                      </a:br>
                      <a:r>
                        <a:rPr lang="en-ZA" sz="1400" dirty="0">
                          <a:solidFill>
                            <a:schemeClr val="bg2">
                              <a:lumMod val="25000"/>
                            </a:schemeClr>
                          </a:solidFill>
                          <a:effectLst/>
                          <a:latin typeface="Verdana" panose="020B0604030504040204" pitchFamily="34" charset="0"/>
                          <a:ea typeface="Verdana" panose="020B0604030504040204" pitchFamily="34" charset="0"/>
                          <a:cs typeface="Calibri Light" panose="020F0302020204030204" pitchFamily="34" charset="0"/>
                        </a:rPr>
                        <a:t>service delivery maintained</a:t>
                      </a:r>
                    </a:p>
                  </a:txBody>
                  <a:tcPr marL="68580" marR="68580" marT="0"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dirty="0">
                          <a:solidFill>
                            <a:schemeClr val="bg2">
                              <a:lumMod val="25000"/>
                            </a:schemeClr>
                          </a:solidFill>
                          <a:effectLst/>
                          <a:latin typeface="Verdana" panose="020B0604030504040204" pitchFamily="34" charset="0"/>
                          <a:ea typeface="Verdana" panose="020B0604030504040204" pitchFamily="34" charset="0"/>
                          <a:cs typeface="Calibri Light" panose="020F0302020204030204" pitchFamily="34" charset="0"/>
                        </a:rPr>
                        <a:t>91%</a:t>
                      </a:r>
                    </a:p>
                  </a:txBody>
                  <a:tcPr marL="68580" marR="68580" marT="0"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algn="ctr"/>
                      <a:r>
                        <a:rPr lang="en-ZA" sz="1400" dirty="0">
                          <a:solidFill>
                            <a:schemeClr val="bg2">
                              <a:lumMod val="25000"/>
                            </a:schemeClr>
                          </a:solidFill>
                          <a:effectLst/>
                          <a:latin typeface="Verdana" panose="020B0604030504040204" pitchFamily="34" charset="0"/>
                          <a:ea typeface="Verdana" panose="020B0604030504040204" pitchFamily="34" charset="0"/>
                          <a:cs typeface="Calibri Light" panose="020F0302020204030204" pitchFamily="34" charset="0"/>
                        </a:rPr>
                        <a:t>91%</a:t>
                      </a:r>
                    </a:p>
                  </a:txBody>
                  <a:tcPr marL="68580" marR="68580" marT="0"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695297840"/>
                  </a:ext>
                </a:extLst>
              </a:tr>
            </a:tbl>
          </a:graphicData>
        </a:graphic>
      </p:graphicFrame>
      <p:graphicFrame>
        <p:nvGraphicFramePr>
          <p:cNvPr id="59" name="Table 4">
            <a:extLst>
              <a:ext uri="{FF2B5EF4-FFF2-40B4-BE49-F238E27FC236}">
                <a16:creationId xmlns:a16="http://schemas.microsoft.com/office/drawing/2014/main" xmlns="" id="{4369330F-7994-46F6-8549-DFCCC0460CE8}"/>
              </a:ext>
            </a:extLst>
          </p:cNvPr>
          <p:cNvGraphicFramePr>
            <a:graphicFrameLocks noGrp="1"/>
          </p:cNvGraphicFramePr>
          <p:nvPr>
            <p:extLst>
              <p:ext uri="{D42A27DB-BD31-4B8C-83A1-F6EECF244321}">
                <p14:modId xmlns:p14="http://schemas.microsoft.com/office/powerpoint/2010/main" xmlns="" val="2670040420"/>
              </p:ext>
            </p:extLst>
          </p:nvPr>
        </p:nvGraphicFramePr>
        <p:xfrm>
          <a:off x="161480" y="1599299"/>
          <a:ext cx="11879681" cy="831127"/>
        </p:xfrm>
        <a:graphic>
          <a:graphicData uri="http://schemas.openxmlformats.org/drawingml/2006/table">
            <a:tbl>
              <a:tblPr firstRow="1" bandRow="1">
                <a:tableStyleId>{93296810-A885-4BE3-A3E7-6D5BEEA58F35}</a:tableStyleId>
              </a:tblPr>
              <a:tblGrid>
                <a:gridCol w="2925828">
                  <a:extLst>
                    <a:ext uri="{9D8B030D-6E8A-4147-A177-3AD203B41FA5}">
                      <a16:colId xmlns:a16="http://schemas.microsoft.com/office/drawing/2014/main" xmlns="" val="96417921"/>
                    </a:ext>
                  </a:extLst>
                </a:gridCol>
                <a:gridCol w="8953853">
                  <a:extLst>
                    <a:ext uri="{9D8B030D-6E8A-4147-A177-3AD203B41FA5}">
                      <a16:colId xmlns:a16="http://schemas.microsoft.com/office/drawing/2014/main" xmlns="" val="969612466"/>
                    </a:ext>
                  </a:extLst>
                </a:gridCol>
              </a:tblGrid>
              <a:tr h="831127">
                <a:tc>
                  <a:txBody>
                    <a:bodyPr/>
                    <a:lstStyle/>
                    <a:p>
                      <a:r>
                        <a:rPr lang="en-ZA" sz="1600" dirty="0">
                          <a:latin typeface="Verdana" panose="020B0604030504040204" pitchFamily="34" charset="0"/>
                          <a:ea typeface="Verdana" panose="020B0604030504040204" pitchFamily="34" charset="0"/>
                        </a:rPr>
                        <a:t>Impact Statement</a:t>
                      </a: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629080"/>
                    </a:solidFill>
                  </a:tcPr>
                </a:tc>
                <a:tc>
                  <a:txBody>
                    <a:bodyPr/>
                    <a:lstStyle/>
                    <a:p>
                      <a:pPr algn="just"/>
                      <a:r>
                        <a:rPr lang="en-ZA" sz="1600" b="0" dirty="0">
                          <a:solidFill>
                            <a:schemeClr val="bg2">
                              <a:lumMod val="25000"/>
                            </a:schemeClr>
                          </a:solidFill>
                          <a:latin typeface="Verdana" panose="020B0604030504040204" pitchFamily="34" charset="0"/>
                          <a:ea typeface="Verdana" panose="020B0604030504040204" pitchFamily="34" charset="0"/>
                        </a:rPr>
                        <a:t>Access for all South Africans to a variety of affordable and reliable communication services for inclusive economic growth</a:t>
                      </a:r>
                    </a:p>
                  </a:txBody>
                  <a:tcPr>
                    <a:lnL w="9525"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147483031"/>
                  </a:ext>
                </a:extLst>
              </a:tr>
            </a:tbl>
          </a:graphicData>
        </a:graphic>
      </p:graphicFrame>
      <p:sp>
        <p:nvSpPr>
          <p:cNvPr id="60" name="Slide Number Placeholder 10">
            <a:extLst>
              <a:ext uri="{FF2B5EF4-FFF2-40B4-BE49-F238E27FC236}">
                <a16:creationId xmlns:a16="http://schemas.microsoft.com/office/drawing/2014/main" xmlns="" id="{51B0DAD6-4A56-4BD8-863A-8DB945B7C885}"/>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13</a:t>
            </a:fld>
            <a:endParaRPr lang="en-US" dirty="0"/>
          </a:p>
        </p:txBody>
      </p:sp>
    </p:spTree>
    <p:extLst>
      <p:ext uri="{BB962C8B-B14F-4D97-AF65-F5344CB8AC3E}">
        <p14:creationId xmlns:p14="http://schemas.microsoft.com/office/powerpoint/2010/main" xmlns="" val="253861544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xmlns="" id="{C8E33A6B-16EA-4630-AD21-CDB069D7F1C1}"/>
              </a:ext>
            </a:extLst>
          </p:cNvPr>
          <p:cNvSpPr/>
          <p:nvPr/>
        </p:nvSpPr>
        <p:spPr>
          <a:xfrm>
            <a:off x="0" y="6037943"/>
            <a:ext cx="12192000" cy="820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126724"/>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Performance On Predetermined Objectives</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996575"/>
            <a:ext cx="12192000" cy="0"/>
          </a:xfrm>
          <a:prstGeom prst="line">
            <a:avLst/>
          </a:prstGeom>
          <a:ln w="19050">
            <a:solidFill>
              <a:srgbClr val="FDB945"/>
            </a:solidFill>
          </a:ln>
        </p:spPr>
        <p:style>
          <a:lnRef idx="1">
            <a:schemeClr val="accent1"/>
          </a:lnRef>
          <a:fillRef idx="0">
            <a:schemeClr val="accent1"/>
          </a:fillRef>
          <a:effectRef idx="0">
            <a:schemeClr val="accent1"/>
          </a:effectRef>
          <a:fontRef idx="minor">
            <a:schemeClr val="tx1"/>
          </a:fontRef>
        </p:style>
      </p:cxn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58" name="TextBox 57">
            <a:extLst>
              <a:ext uri="{FF2B5EF4-FFF2-40B4-BE49-F238E27FC236}">
                <a16:creationId xmlns:a16="http://schemas.microsoft.com/office/drawing/2014/main" xmlns="" id="{D2D7B7B5-AFC2-463C-A327-AECCB03CD84A}"/>
              </a:ext>
            </a:extLst>
          </p:cNvPr>
          <p:cNvSpPr txBox="1"/>
          <p:nvPr/>
        </p:nvSpPr>
        <p:spPr>
          <a:xfrm>
            <a:off x="58057" y="1062458"/>
            <a:ext cx="11885054" cy="584775"/>
          </a:xfrm>
          <a:prstGeom prst="rect">
            <a:avLst/>
          </a:prstGeom>
          <a:noFill/>
        </p:spPr>
        <p:txBody>
          <a:bodyPr wrap="square">
            <a:spAutoFit/>
          </a:bodyPr>
          <a:lstStyle/>
          <a:p>
            <a:pPr marL="0" indent="0" algn="just">
              <a:buNone/>
            </a:pPr>
            <a:r>
              <a:rPr lang="en-ZA" sz="1600" dirty="0">
                <a:solidFill>
                  <a:srgbClr val="629080"/>
                </a:solidFill>
                <a:latin typeface="Verdana" panose="020B0604030504040204" pitchFamily="34" charset="0"/>
                <a:ea typeface="Verdana" panose="020B0604030504040204" pitchFamily="34" charset="0"/>
              </a:rPr>
              <a:t>T</a:t>
            </a:r>
            <a:r>
              <a:rPr lang="en-ZA" sz="1600" dirty="0">
                <a:solidFill>
                  <a:schemeClr val="bg2">
                    <a:lumMod val="25000"/>
                  </a:schemeClr>
                </a:solidFill>
                <a:latin typeface="Verdana" panose="020B0604030504040204" pitchFamily="34" charset="0"/>
                <a:ea typeface="Verdana" panose="020B0604030504040204" pitchFamily="34" charset="0"/>
              </a:rPr>
              <a:t>he Authority planned 47 outputs, 41 of which were achieved whilst 6 were not achieved - the performance translates to </a:t>
            </a:r>
            <a:r>
              <a:rPr lang="en-ZA" sz="1600" b="1" dirty="0">
                <a:solidFill>
                  <a:schemeClr val="bg2">
                    <a:lumMod val="25000"/>
                  </a:schemeClr>
                </a:solidFill>
                <a:latin typeface="Verdana" panose="020B0604030504040204" pitchFamily="34" charset="0"/>
                <a:ea typeface="Verdana" panose="020B0604030504040204" pitchFamily="34" charset="0"/>
              </a:rPr>
              <a:t>87.2%</a:t>
            </a:r>
          </a:p>
        </p:txBody>
      </p:sp>
      <p:pic>
        <p:nvPicPr>
          <p:cNvPr id="59" name="Picture 58">
            <a:extLst>
              <a:ext uri="{FF2B5EF4-FFF2-40B4-BE49-F238E27FC236}">
                <a16:creationId xmlns:a16="http://schemas.microsoft.com/office/drawing/2014/main" xmlns="" id="{CE63BF73-93F8-43EF-B02F-C3B33CE8822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1685" y="1661971"/>
            <a:ext cx="10148629" cy="4955486"/>
          </a:xfrm>
          <a:prstGeom prst="rect">
            <a:avLst/>
          </a:prstGeom>
        </p:spPr>
      </p:pic>
      <p:sp>
        <p:nvSpPr>
          <p:cNvPr id="60" name="Slide Number Placeholder 10">
            <a:extLst>
              <a:ext uri="{FF2B5EF4-FFF2-40B4-BE49-F238E27FC236}">
                <a16:creationId xmlns:a16="http://schemas.microsoft.com/office/drawing/2014/main" xmlns="" id="{EAD39FE1-BF59-4187-88AC-52CA740261E1}"/>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solidFill>
                  <a:schemeClr val="bg2">
                    <a:lumMod val="25000"/>
                  </a:schemeClr>
                </a:solidFill>
              </a:rPr>
              <a:pPr/>
              <a:t>14</a:t>
            </a:fld>
            <a:endParaRPr lang="en-US" dirty="0">
              <a:solidFill>
                <a:schemeClr val="bg2">
                  <a:lumMod val="25000"/>
                </a:schemeClr>
              </a:solidFill>
            </a:endParaRPr>
          </a:p>
        </p:txBody>
      </p:sp>
    </p:spTree>
    <p:extLst>
      <p:ext uri="{BB962C8B-B14F-4D97-AF65-F5344CB8AC3E}">
        <p14:creationId xmlns:p14="http://schemas.microsoft.com/office/powerpoint/2010/main" xmlns="" val="82706444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Outputs Contribution towards Outcomes</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15</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57" name="Table 2">
            <a:extLst>
              <a:ext uri="{FF2B5EF4-FFF2-40B4-BE49-F238E27FC236}">
                <a16:creationId xmlns:a16="http://schemas.microsoft.com/office/drawing/2014/main" xmlns="" id="{B2CDA1EC-3D21-4076-9DAC-AA283866BAF1}"/>
              </a:ext>
            </a:extLst>
          </p:cNvPr>
          <p:cNvGraphicFramePr>
            <a:graphicFrameLocks noGrp="1"/>
          </p:cNvGraphicFramePr>
          <p:nvPr>
            <p:extLst>
              <p:ext uri="{D42A27DB-BD31-4B8C-83A1-F6EECF244321}">
                <p14:modId xmlns:p14="http://schemas.microsoft.com/office/powerpoint/2010/main" xmlns="" val="3968651870"/>
              </p:ext>
            </p:extLst>
          </p:nvPr>
        </p:nvGraphicFramePr>
        <p:xfrm>
          <a:off x="224576" y="1155236"/>
          <a:ext cx="11967423" cy="4942754"/>
        </p:xfrm>
        <a:graphic>
          <a:graphicData uri="http://schemas.openxmlformats.org/drawingml/2006/table">
            <a:tbl>
              <a:tblPr firstRow="1" bandRow="1">
                <a:tableStyleId>{93296810-A885-4BE3-A3E7-6D5BEEA58F35}</a:tableStyleId>
              </a:tblPr>
              <a:tblGrid>
                <a:gridCol w="2458817">
                  <a:extLst>
                    <a:ext uri="{9D8B030D-6E8A-4147-A177-3AD203B41FA5}">
                      <a16:colId xmlns:a16="http://schemas.microsoft.com/office/drawing/2014/main" xmlns="" val="3363111309"/>
                    </a:ext>
                  </a:extLst>
                </a:gridCol>
                <a:gridCol w="9508606">
                  <a:extLst>
                    <a:ext uri="{9D8B030D-6E8A-4147-A177-3AD203B41FA5}">
                      <a16:colId xmlns:a16="http://schemas.microsoft.com/office/drawing/2014/main" xmlns="" val="1485290339"/>
                    </a:ext>
                  </a:extLst>
                </a:gridCol>
              </a:tblGrid>
              <a:tr h="485384">
                <a:tc>
                  <a:txBody>
                    <a:bodyPr/>
                    <a:lstStyle/>
                    <a:p>
                      <a:r>
                        <a:rPr lang="en-ZA" sz="1600" dirty="0">
                          <a:latin typeface="Verdana" panose="020B0604030504040204" pitchFamily="34" charset="0"/>
                          <a:ea typeface="Verdana" panose="020B0604030504040204" pitchFamily="34" charset="0"/>
                        </a:rPr>
                        <a:t>Outcome</a:t>
                      </a:r>
                    </a:p>
                  </a:txBody>
                  <a:tcPr>
                    <a:lnB w="12700" cap="flat" cmpd="sng" algn="ctr">
                      <a:solidFill>
                        <a:srgbClr val="629080"/>
                      </a:solidFill>
                      <a:prstDash val="solid"/>
                      <a:round/>
                      <a:headEnd type="none" w="med" len="med"/>
                      <a:tailEnd type="none" w="med" len="med"/>
                    </a:lnB>
                    <a:solidFill>
                      <a:srgbClr val="629080"/>
                    </a:solidFill>
                  </a:tcPr>
                </a:tc>
                <a:tc>
                  <a:txBody>
                    <a:bodyPr/>
                    <a:lstStyle/>
                    <a:p>
                      <a:r>
                        <a:rPr lang="en-ZA" sz="1600" dirty="0">
                          <a:latin typeface="Verdana" panose="020B0604030504040204" pitchFamily="34" charset="0"/>
                          <a:ea typeface="Verdana" panose="020B0604030504040204" pitchFamily="34" charset="0"/>
                        </a:rPr>
                        <a:t>Contributing Output</a:t>
                      </a:r>
                    </a:p>
                  </a:txBody>
                  <a:tcPr>
                    <a:lnB w="12700"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461240227"/>
                  </a:ext>
                </a:extLst>
              </a:tr>
              <a:tr h="1077154">
                <a:tc>
                  <a:txBody>
                    <a:bodyPr/>
                    <a:lstStyle/>
                    <a:p>
                      <a:pPr algn="just"/>
                      <a:r>
                        <a:rPr lang="en-ZA" sz="1400" dirty="0">
                          <a:solidFill>
                            <a:schemeClr val="bg2">
                              <a:lumMod val="25000"/>
                            </a:schemeClr>
                          </a:solidFill>
                          <a:latin typeface="Verdana" panose="020B0604030504040204" pitchFamily="34" charset="0"/>
                          <a:ea typeface="Verdana" panose="020B0604030504040204" pitchFamily="34" charset="0"/>
                        </a:rPr>
                        <a:t>Access to Quality Broadband Services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Process for the assignment of high demand spectrum completed </a:t>
                      </a:r>
                    </a:p>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Recommendations towards enabling SA’s uptake of 5G technologies </a:t>
                      </a:r>
                    </a:p>
                    <a:p>
                      <a:pPr marL="285750" indent="-285750" algn="just">
                        <a:buFont typeface="Wingdings" panose="05000000000000000000" pitchFamily="2" charset="2"/>
                        <a:buChar char="§"/>
                      </a:pPr>
                      <a:r>
                        <a:rPr lang="en-US" sz="1400" b="0" u="none" strike="noStrike" kern="1200" baseline="0" dirty="0">
                          <a:solidFill>
                            <a:schemeClr val="bg2">
                              <a:lumMod val="25000"/>
                            </a:schemeClr>
                          </a:solidFill>
                          <a:latin typeface="Verdana" panose="020B0604030504040204" pitchFamily="34" charset="0"/>
                          <a:ea typeface="Verdana" panose="020B0604030504040204" pitchFamily="34" charset="0"/>
                        </a:rPr>
                        <a:t>Certification of the Secondary Geolocation </a:t>
                      </a:r>
                      <a:r>
                        <a:rPr lang="en-ZA" sz="1400" b="0" u="none" strike="noStrike" kern="1200" baseline="0" dirty="0">
                          <a:solidFill>
                            <a:schemeClr val="bg2">
                              <a:lumMod val="25000"/>
                            </a:schemeClr>
                          </a:solidFill>
                          <a:latin typeface="Verdana" panose="020B0604030504040204" pitchFamily="34" charset="0"/>
                          <a:ea typeface="Verdana" panose="020B0604030504040204" pitchFamily="34" charset="0"/>
                        </a:rPr>
                        <a:t>Spectrum Database providers</a:t>
                      </a:r>
                    </a:p>
                    <a:p>
                      <a:pPr marL="285750" indent="-285750" algn="just">
                        <a:buFont typeface="Wingdings" panose="05000000000000000000" pitchFamily="2" charset="2"/>
                        <a:buChar char="§"/>
                      </a:pPr>
                      <a:r>
                        <a:rPr lang="en-ZA" sz="1400" b="0" u="none" strike="noStrike" kern="1200" baseline="0" dirty="0">
                          <a:solidFill>
                            <a:schemeClr val="bg2">
                              <a:lumMod val="25000"/>
                            </a:schemeClr>
                          </a:solidFill>
                          <a:latin typeface="Verdana" panose="020B0604030504040204" pitchFamily="34" charset="0"/>
                          <a:ea typeface="Verdana" panose="020B0604030504040204" pitchFamily="34" charset="0"/>
                        </a:rPr>
                        <a:t>4 provinces on quality-of-service monitoring on voice and data</a:t>
                      </a:r>
                      <a:endParaRPr lang="en-ZA" sz="14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321654511"/>
                  </a:ext>
                </a:extLst>
              </a:tr>
              <a:tr h="1555889">
                <a:tc>
                  <a:txBody>
                    <a:bodyPr/>
                    <a:lstStyle/>
                    <a:p>
                      <a:pPr algn="just"/>
                      <a:r>
                        <a:rPr lang="en-ZA" sz="1400" dirty="0">
                          <a:solidFill>
                            <a:schemeClr val="bg2">
                              <a:lumMod val="25000"/>
                            </a:schemeClr>
                          </a:solidFill>
                          <a:latin typeface="Verdana" panose="020B0604030504040204" pitchFamily="34" charset="0"/>
                          <a:ea typeface="Verdana" panose="020B0604030504040204" pitchFamily="34" charset="0"/>
                        </a:rPr>
                        <a:t>Social Cohesion and Diversity of Views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Production of findings document on must carry regulations</a:t>
                      </a:r>
                    </a:p>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Broadcasting of national sporting events regulations reviewed</a:t>
                      </a:r>
                    </a:p>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Regulations on municipal elections developed </a:t>
                      </a:r>
                    </a:p>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Process for licensing of commercial sound broadcasting services in Northern Cape initiated (ITA published)</a:t>
                      </a:r>
                    </a:p>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50% of process to licence digital community television broadcasting on MUX1 completed</a:t>
                      </a:r>
                    </a:p>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100% of the process to license community sound broadcasting services completed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874207647"/>
                  </a:ext>
                </a:extLst>
              </a:tr>
              <a:tr h="1795256">
                <a:tc>
                  <a:txBody>
                    <a:bodyPr/>
                    <a:lstStyle/>
                    <a:p>
                      <a:pPr algn="just"/>
                      <a:r>
                        <a:rPr lang="en-ZA" sz="1400" dirty="0">
                          <a:solidFill>
                            <a:schemeClr val="bg2">
                              <a:lumMod val="25000"/>
                            </a:schemeClr>
                          </a:solidFill>
                          <a:latin typeface="Verdana" panose="020B0604030504040204" pitchFamily="34" charset="0"/>
                          <a:ea typeface="Verdana" panose="020B0604030504040204" pitchFamily="34" charset="0"/>
                        </a:rPr>
                        <a:t>Promotion of Competition</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50% of </a:t>
                      </a:r>
                      <a:r>
                        <a:rPr lang="en-ZA" sz="1400" b="0" u="none" strike="noStrike" kern="1200" baseline="0" dirty="0">
                          <a:solidFill>
                            <a:schemeClr val="bg2">
                              <a:lumMod val="25000"/>
                            </a:schemeClr>
                          </a:solidFill>
                          <a:latin typeface="Verdana" panose="020B0604030504040204" pitchFamily="34" charset="0"/>
                          <a:ea typeface="Verdana" panose="020B0604030504040204" pitchFamily="34" charset="0"/>
                        </a:rPr>
                        <a:t>Equipment Authorisations Regulations process completed</a:t>
                      </a:r>
                    </a:p>
                    <a:p>
                      <a:pPr marL="285750" indent="-285750" algn="just">
                        <a:buFont typeface="Wingdings" panose="05000000000000000000" pitchFamily="2" charset="2"/>
                        <a:buChar char="§"/>
                      </a:pPr>
                      <a:r>
                        <a:rPr lang="en-ZA" sz="1400" b="0" u="none" strike="noStrike" kern="1200" baseline="0" dirty="0">
                          <a:solidFill>
                            <a:schemeClr val="bg2">
                              <a:lumMod val="25000"/>
                            </a:schemeClr>
                          </a:solidFill>
                          <a:latin typeface="Verdana" panose="020B0604030504040204" pitchFamily="34" charset="0"/>
                          <a:ea typeface="Verdana" panose="020B0604030504040204" pitchFamily="34" charset="0"/>
                        </a:rPr>
                        <a:t>Processes for the </a:t>
                      </a:r>
                      <a:r>
                        <a:rPr lang="en-US" sz="1400" b="0" u="none" strike="noStrike" kern="1200" baseline="0" dirty="0">
                          <a:solidFill>
                            <a:schemeClr val="bg2">
                              <a:lumMod val="25000"/>
                            </a:schemeClr>
                          </a:solidFill>
                          <a:latin typeface="Verdana" panose="020B0604030504040204" pitchFamily="34" charset="0"/>
                          <a:ea typeface="Verdana" panose="020B0604030504040204" pitchFamily="34" charset="0"/>
                        </a:rPr>
                        <a:t>amendment of the Standard Terms and Conditions Regulations for Class Licenses </a:t>
                      </a:r>
                    </a:p>
                    <a:p>
                      <a:pPr marL="285750" indent="-285750" algn="just">
                        <a:buFont typeface="Wingdings" panose="05000000000000000000" pitchFamily="2" charset="2"/>
                        <a:buChar char="§"/>
                      </a:pPr>
                      <a:r>
                        <a:rPr lang="en-US" sz="1400" b="0" u="none" strike="noStrike" kern="1200" baseline="0" dirty="0">
                          <a:solidFill>
                            <a:schemeClr val="bg2">
                              <a:lumMod val="25000"/>
                            </a:schemeClr>
                          </a:solidFill>
                          <a:latin typeface="Verdana" panose="020B0604030504040204" pitchFamily="34" charset="0"/>
                          <a:ea typeface="Verdana" panose="020B0604030504040204" pitchFamily="34" charset="0"/>
                        </a:rPr>
                        <a:t>Amendment of Processes and Procedures Regulations for Class Licenses and Licensing of digital community television broadcasting services on MUX 1 have </a:t>
                      </a:r>
                      <a:r>
                        <a:rPr lang="en-ZA" sz="1400" b="0" u="none" strike="noStrike" kern="1200" baseline="0" dirty="0">
                          <a:solidFill>
                            <a:schemeClr val="bg2">
                              <a:lumMod val="25000"/>
                            </a:schemeClr>
                          </a:solidFill>
                          <a:latin typeface="Verdana" panose="020B0604030504040204" pitchFamily="34" charset="0"/>
                          <a:ea typeface="Verdana" panose="020B0604030504040204" pitchFamily="34" charset="0"/>
                        </a:rPr>
                        <a:t>all been completed</a:t>
                      </a:r>
                    </a:p>
                    <a:p>
                      <a:pPr marL="285750" indent="-285750" algn="just">
                        <a:buFont typeface="Wingdings" panose="05000000000000000000" pitchFamily="2" charset="2"/>
                        <a:buChar char="§"/>
                      </a:pPr>
                      <a:r>
                        <a:rPr lang="en-ZA" sz="1400" b="0" u="none" strike="noStrike" kern="1200" baseline="0" dirty="0">
                          <a:solidFill>
                            <a:schemeClr val="bg2">
                              <a:lumMod val="25000"/>
                            </a:schemeClr>
                          </a:solidFill>
                          <a:latin typeface="Verdana" panose="020B0604030504040204" pitchFamily="34" charset="0"/>
                          <a:ea typeface="Verdana" panose="020B0604030504040204" pitchFamily="34" charset="0"/>
                        </a:rPr>
                        <a:t>50% of the process for the licensing of the Individual Electronic </a:t>
                      </a:r>
                      <a:r>
                        <a:rPr lang="en-US" sz="1400" b="0" u="none" strike="noStrike" kern="1200" baseline="0" dirty="0">
                          <a:solidFill>
                            <a:schemeClr val="bg2">
                              <a:lumMod val="25000"/>
                            </a:schemeClr>
                          </a:solidFill>
                          <a:latin typeface="Verdana" panose="020B0604030504040204" pitchFamily="34" charset="0"/>
                          <a:ea typeface="Verdana" panose="020B0604030504040204" pitchFamily="34" charset="0"/>
                        </a:rPr>
                        <a:t>Communications Network Service </a:t>
                      </a:r>
                      <a:r>
                        <a:rPr lang="en-ZA" sz="1400" b="0" u="none" strike="noStrike" kern="1200" baseline="0" dirty="0">
                          <a:solidFill>
                            <a:schemeClr val="bg2">
                              <a:lumMod val="25000"/>
                            </a:schemeClr>
                          </a:solidFill>
                          <a:latin typeface="Verdana" panose="020B0604030504040204" pitchFamily="34" charset="0"/>
                          <a:ea typeface="Verdana" panose="020B0604030504040204" pitchFamily="34" charset="0"/>
                        </a:rPr>
                        <a:t>completed</a:t>
                      </a:r>
                    </a:p>
                    <a:p>
                      <a:pPr marL="285750" indent="-285750" algn="just">
                        <a:buFont typeface="Wingdings" panose="05000000000000000000" pitchFamily="2" charset="2"/>
                        <a:buChar char="§"/>
                      </a:pPr>
                      <a:r>
                        <a:rPr lang="en-ZA" sz="1400" dirty="0">
                          <a:solidFill>
                            <a:schemeClr val="bg2">
                              <a:lumMod val="25000"/>
                            </a:schemeClr>
                          </a:solidFill>
                          <a:latin typeface="Verdana" panose="020B0604030504040204" pitchFamily="34" charset="0"/>
                          <a:ea typeface="Verdana" panose="020B0604030504040204" pitchFamily="34" charset="0"/>
                        </a:rPr>
                        <a:t>Finding Document on the mobile broadband services market inquiry produced</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742338843"/>
                  </a:ext>
                </a:extLst>
              </a:tr>
            </a:tbl>
          </a:graphicData>
        </a:graphic>
      </p:graphicFrame>
    </p:spTree>
    <p:extLst>
      <p:ext uri="{BB962C8B-B14F-4D97-AF65-F5344CB8AC3E}">
        <p14:creationId xmlns:p14="http://schemas.microsoft.com/office/powerpoint/2010/main" xmlns="" val="319792968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7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Outputs Contribution towards Outcomes (cont…)</a:t>
            </a:r>
            <a:r>
              <a:rPr kumimoji="0" lang="en-US" sz="27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7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graphicFrame>
        <p:nvGraphicFramePr>
          <p:cNvPr id="58" name="Table 2">
            <a:extLst>
              <a:ext uri="{FF2B5EF4-FFF2-40B4-BE49-F238E27FC236}">
                <a16:creationId xmlns:a16="http://schemas.microsoft.com/office/drawing/2014/main" xmlns="" id="{5036F88D-0C80-4B3A-BBE0-EBDA99626872}"/>
              </a:ext>
            </a:extLst>
          </p:cNvPr>
          <p:cNvGraphicFramePr>
            <a:graphicFrameLocks noGrp="1"/>
          </p:cNvGraphicFramePr>
          <p:nvPr>
            <p:extLst>
              <p:ext uri="{D42A27DB-BD31-4B8C-83A1-F6EECF244321}">
                <p14:modId xmlns:p14="http://schemas.microsoft.com/office/powerpoint/2010/main" xmlns="" val="1987439519"/>
              </p:ext>
            </p:extLst>
          </p:nvPr>
        </p:nvGraphicFramePr>
        <p:xfrm>
          <a:off x="188685" y="1213293"/>
          <a:ext cx="11742057" cy="3754120"/>
        </p:xfrm>
        <a:graphic>
          <a:graphicData uri="http://schemas.openxmlformats.org/drawingml/2006/table">
            <a:tbl>
              <a:tblPr firstRow="1" bandRow="1">
                <a:tableStyleId>{93296810-A885-4BE3-A3E7-6D5BEEA58F35}</a:tableStyleId>
              </a:tblPr>
              <a:tblGrid>
                <a:gridCol w="2531044">
                  <a:extLst>
                    <a:ext uri="{9D8B030D-6E8A-4147-A177-3AD203B41FA5}">
                      <a16:colId xmlns:a16="http://schemas.microsoft.com/office/drawing/2014/main" xmlns="" val="3363111309"/>
                    </a:ext>
                  </a:extLst>
                </a:gridCol>
                <a:gridCol w="9211013">
                  <a:extLst>
                    <a:ext uri="{9D8B030D-6E8A-4147-A177-3AD203B41FA5}">
                      <a16:colId xmlns:a16="http://schemas.microsoft.com/office/drawing/2014/main" xmlns="" val="1485290339"/>
                    </a:ext>
                  </a:extLst>
                </a:gridCol>
              </a:tblGrid>
              <a:tr h="370840">
                <a:tc>
                  <a:txBody>
                    <a:bodyPr/>
                    <a:lstStyle/>
                    <a:p>
                      <a:r>
                        <a:rPr lang="en-ZA" sz="1600" dirty="0">
                          <a:solidFill>
                            <a:schemeClr val="bg1"/>
                          </a:solidFill>
                          <a:latin typeface="Verdana" panose="020B0604030504040204" pitchFamily="34" charset="0"/>
                          <a:ea typeface="Verdana" panose="020B0604030504040204" pitchFamily="34" charset="0"/>
                        </a:rPr>
                        <a:t>Outcome</a:t>
                      </a:r>
                    </a:p>
                  </a:txBody>
                  <a:tcPr>
                    <a:lnB w="12700" cap="flat" cmpd="sng" algn="ctr">
                      <a:solidFill>
                        <a:srgbClr val="629080"/>
                      </a:solidFill>
                      <a:prstDash val="solid"/>
                      <a:round/>
                      <a:headEnd type="none" w="med" len="med"/>
                      <a:tailEnd type="none" w="med" len="med"/>
                    </a:lnB>
                    <a:solidFill>
                      <a:srgbClr val="629080"/>
                    </a:solidFill>
                  </a:tcPr>
                </a:tc>
                <a:tc>
                  <a:txBody>
                    <a:bodyPr/>
                    <a:lstStyle/>
                    <a:p>
                      <a:r>
                        <a:rPr lang="en-ZA" sz="1600" dirty="0">
                          <a:solidFill>
                            <a:schemeClr val="bg1"/>
                          </a:solidFill>
                          <a:latin typeface="Verdana" panose="020B0604030504040204" pitchFamily="34" charset="0"/>
                          <a:ea typeface="Verdana" panose="020B0604030504040204" pitchFamily="34" charset="0"/>
                        </a:rPr>
                        <a:t>Contributing Output</a:t>
                      </a:r>
                    </a:p>
                  </a:txBody>
                  <a:tcPr>
                    <a:lnB w="12700"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461240227"/>
                  </a:ext>
                </a:extLst>
              </a:tr>
              <a:tr h="370840">
                <a:tc>
                  <a:txBody>
                    <a:bodyPr/>
                    <a:lstStyle/>
                    <a:p>
                      <a:r>
                        <a:rPr lang="en-ZA" sz="1400" dirty="0">
                          <a:solidFill>
                            <a:schemeClr val="bg2">
                              <a:lumMod val="25000"/>
                            </a:schemeClr>
                          </a:solidFill>
                          <a:latin typeface="Verdana "/>
                        </a:rPr>
                        <a:t>Protection of Consumers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SAPO tariffs reviewed</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Regulations on pricing of reserved postal services developed</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Draft regulations on customer care in the postal sector developed</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Discussion document on regulation relating to the definition of advertising and the regulation of Infomercials and Programme Sponsorship in Respect of Broadcasting Activities produced</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Bi-annual tariff analysis undertaken</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99.5% of the radio frequency cases reported resolved within 30 working </a:t>
                      </a:r>
                      <a:r>
                        <a:rPr lang="en-ZA" sz="1400" b="0" u="none" strike="noStrike" kern="1200" baseline="0" dirty="0">
                          <a:solidFill>
                            <a:schemeClr val="bg2">
                              <a:lumMod val="25000"/>
                            </a:schemeClr>
                          </a:solidFill>
                          <a:latin typeface="Verdana "/>
                        </a:rPr>
                        <a:t>days</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5559 compliance monitoring inspections </a:t>
                      </a:r>
                      <a:r>
                        <a:rPr lang="en-ZA" sz="1400" b="0" u="none" strike="noStrike" kern="1200" baseline="0" dirty="0">
                          <a:solidFill>
                            <a:schemeClr val="bg2">
                              <a:lumMod val="25000"/>
                            </a:schemeClr>
                          </a:solidFill>
                          <a:latin typeface="Verdana "/>
                        </a:rPr>
                        <a:t>completed</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95% of the complaints received </a:t>
                      </a:r>
                      <a:r>
                        <a:rPr lang="en-ZA" sz="1400" b="0" u="none" strike="noStrike" kern="1200" baseline="0" dirty="0">
                          <a:solidFill>
                            <a:schemeClr val="bg2">
                              <a:lumMod val="25000"/>
                            </a:schemeClr>
                          </a:solidFill>
                          <a:latin typeface="Verdana "/>
                        </a:rPr>
                        <a:t>resolved</a:t>
                      </a:r>
                    </a:p>
                    <a:p>
                      <a:pPr marL="342900" indent="-342900" algn="just">
                        <a:buFont typeface="Wingdings" panose="05000000000000000000" pitchFamily="2" charset="2"/>
                        <a:buChar char="§"/>
                      </a:pPr>
                      <a:r>
                        <a:rPr lang="en-US" sz="1400" b="0" u="none" strike="noStrike" kern="1200" baseline="0" dirty="0">
                          <a:solidFill>
                            <a:schemeClr val="bg2">
                              <a:lumMod val="25000"/>
                            </a:schemeClr>
                          </a:solidFill>
                          <a:latin typeface="Verdana "/>
                        </a:rPr>
                        <a:t>Customer satisfaction level of seventy-seven percent (77%) achieved against a target of seventy percent (70%)</a:t>
                      </a:r>
                      <a:endParaRPr lang="en-ZA" sz="1400" dirty="0">
                        <a:solidFill>
                          <a:schemeClr val="bg2">
                            <a:lumMod val="25000"/>
                          </a:schemeClr>
                        </a:solidFill>
                        <a:latin typeface="Verdana "/>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321654511"/>
                  </a:ext>
                </a:extLst>
              </a:tr>
              <a:tr h="370840">
                <a:tc>
                  <a:txBody>
                    <a:bodyPr/>
                    <a:lstStyle/>
                    <a:p>
                      <a:r>
                        <a:rPr lang="en-ZA" sz="1400" dirty="0">
                          <a:solidFill>
                            <a:schemeClr val="bg2">
                              <a:lumMod val="25000"/>
                            </a:schemeClr>
                          </a:solidFill>
                          <a:latin typeface="Verdana "/>
                        </a:rPr>
                        <a:t>Organisation Service Delivery</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buFont typeface="Wingdings" panose="05000000000000000000" pitchFamily="2" charset="2"/>
                        <a:buChar char="§"/>
                      </a:pPr>
                      <a:r>
                        <a:rPr lang="en-US" sz="1400" b="0" i="0" u="none" strike="noStrike" kern="1200" baseline="0" dirty="0">
                          <a:solidFill>
                            <a:schemeClr val="bg2">
                              <a:lumMod val="25000"/>
                            </a:schemeClr>
                          </a:solidFill>
                          <a:latin typeface="Verdana "/>
                          <a:ea typeface="+mn-ea"/>
                          <a:cs typeface="+mn-cs"/>
                        </a:rPr>
                        <a:t>Nine (9) affiliations to international bodies across the postal, broadcasting and telecom </a:t>
                      </a:r>
                      <a:r>
                        <a:rPr lang="en-ZA" sz="1400" b="0" i="0" u="none" strike="noStrike" kern="1200" baseline="0" dirty="0">
                          <a:solidFill>
                            <a:schemeClr val="bg2">
                              <a:lumMod val="25000"/>
                            </a:schemeClr>
                          </a:solidFill>
                          <a:latin typeface="Verdana "/>
                          <a:ea typeface="+mn-ea"/>
                          <a:cs typeface="+mn-cs"/>
                        </a:rPr>
                        <a:t>sectors maintained </a:t>
                      </a:r>
                    </a:p>
                    <a:p>
                      <a:pPr marL="285750" indent="-285750">
                        <a:buFont typeface="Wingdings" panose="05000000000000000000" pitchFamily="2" charset="2"/>
                        <a:buChar char="§"/>
                      </a:pPr>
                      <a:r>
                        <a:rPr lang="en-US" sz="1400" b="0" i="0" u="none" strike="noStrike" kern="1200" baseline="0" dirty="0">
                          <a:solidFill>
                            <a:schemeClr val="bg2">
                              <a:lumMod val="25000"/>
                            </a:schemeClr>
                          </a:solidFill>
                          <a:latin typeface="Verdana "/>
                          <a:ea typeface="+mn-ea"/>
                          <a:cs typeface="+mn-cs"/>
                        </a:rPr>
                        <a:t>Staff vacancy rate reduced from 7% to 4.2% (notwithstanding the moratorium) </a:t>
                      </a:r>
                    </a:p>
                    <a:p>
                      <a:pPr marL="285750" indent="-285750">
                        <a:buFont typeface="Wingdings" panose="05000000000000000000" pitchFamily="2" charset="2"/>
                        <a:buChar char="§"/>
                      </a:pPr>
                      <a:r>
                        <a:rPr lang="en-US" sz="1400" b="0" i="0" u="none" strike="noStrike" kern="1200" baseline="0" dirty="0">
                          <a:solidFill>
                            <a:schemeClr val="bg2">
                              <a:lumMod val="25000"/>
                            </a:schemeClr>
                          </a:solidFill>
                          <a:latin typeface="Verdana "/>
                          <a:ea typeface="+mn-ea"/>
                          <a:cs typeface="+mn-cs"/>
                        </a:rPr>
                        <a:t>Implementation of the workplace skills plan as developed in 2019/20</a:t>
                      </a:r>
                      <a:endParaRPr lang="en-ZA" sz="1400" dirty="0">
                        <a:solidFill>
                          <a:schemeClr val="bg2">
                            <a:lumMod val="25000"/>
                          </a:schemeClr>
                        </a:solidFill>
                        <a:latin typeface="Verdana "/>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874207647"/>
                  </a:ext>
                </a:extLst>
              </a:tr>
            </a:tbl>
          </a:graphicData>
        </a:graphic>
      </p:graphicFrame>
      <p:sp>
        <p:nvSpPr>
          <p:cNvPr id="60" name="Slide Number Placeholder 10">
            <a:extLst>
              <a:ext uri="{FF2B5EF4-FFF2-40B4-BE49-F238E27FC236}">
                <a16:creationId xmlns:a16="http://schemas.microsoft.com/office/drawing/2014/main" xmlns="" id="{BD0AD677-2AF1-49D5-B3B2-2EFDDFEC1EA2}"/>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16</a:t>
            </a:fld>
            <a:endParaRPr lang="en-US" dirty="0"/>
          </a:p>
        </p:txBody>
      </p:sp>
    </p:spTree>
    <p:extLst>
      <p:ext uri="{BB962C8B-B14F-4D97-AF65-F5344CB8AC3E}">
        <p14:creationId xmlns:p14="http://schemas.microsoft.com/office/powerpoint/2010/main" xmlns="" val="137113801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BADAC8-A129-424A-B056-75DC4FE2FAA5}"/>
              </a:ext>
            </a:extLst>
          </p:cNvPr>
          <p:cNvSpPr>
            <a:spLocks noGrp="1"/>
          </p:cNvSpPr>
          <p:nvPr>
            <p:ph type="ctrTitle"/>
          </p:nvPr>
        </p:nvSpPr>
        <p:spPr>
          <a:xfrm>
            <a:off x="5583289" y="813055"/>
            <a:ext cx="6297855" cy="1717727"/>
          </a:xfrm>
        </p:spPr>
        <p:txBody>
          <a:bodyPr>
            <a:normAutofit fontScale="90000"/>
          </a:bodyPr>
          <a:lstStyle/>
          <a:p>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Performance Information: COVID-19 Interventions </a:t>
            </a:r>
            <a:br>
              <a:rPr lang="en-ZA" sz="2900" b="1" dirty="0">
                <a:latin typeface="Verdana" panose="020B0604030504040204" pitchFamily="34" charset="0"/>
                <a:ea typeface="Verdana" panose="020B0604030504040204" pitchFamily="34" charset="0"/>
                <a:cs typeface="Aharoni" panose="02010803020104030203" pitchFamily="2" charset="-79"/>
              </a:rPr>
            </a:br>
            <a:endParaRPr lang="en-ZA" sz="2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88350142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0CBC213-2FAB-4F06-ABD7-6E2D596E5C6C}"/>
              </a:ext>
            </a:extLst>
          </p:cNvPr>
          <p:cNvSpPr/>
          <p:nvPr/>
        </p:nvSpPr>
        <p:spPr>
          <a:xfrm>
            <a:off x="9666514" y="240543"/>
            <a:ext cx="2380343" cy="862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z="1400" smtClean="0">
                <a:latin typeface="Verdana "/>
              </a:rPr>
              <a:pPr/>
              <a:t>18</a:t>
            </a:fld>
            <a:endParaRPr lang="en-US" sz="1400" dirty="0">
              <a:latin typeface="Verdana "/>
            </a:endParaRPr>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58" name="Table 2">
            <a:extLst>
              <a:ext uri="{FF2B5EF4-FFF2-40B4-BE49-F238E27FC236}">
                <a16:creationId xmlns:a16="http://schemas.microsoft.com/office/drawing/2014/main" xmlns="" id="{57D9FDFD-BAF2-42BF-8FEB-B41AB0F3A600}"/>
              </a:ext>
            </a:extLst>
          </p:cNvPr>
          <p:cNvGraphicFramePr>
            <a:graphicFrameLocks noGrp="1"/>
          </p:cNvGraphicFramePr>
          <p:nvPr>
            <p:extLst>
              <p:ext uri="{D42A27DB-BD31-4B8C-83A1-F6EECF244321}">
                <p14:modId xmlns:p14="http://schemas.microsoft.com/office/powerpoint/2010/main" xmlns="" val="4120874631"/>
              </p:ext>
            </p:extLst>
          </p:nvPr>
        </p:nvGraphicFramePr>
        <p:xfrm>
          <a:off x="90519" y="216666"/>
          <a:ext cx="12010961" cy="5851353"/>
        </p:xfrm>
        <a:graphic>
          <a:graphicData uri="http://schemas.openxmlformats.org/drawingml/2006/table">
            <a:tbl>
              <a:tblPr firstRow="1" bandRow="1">
                <a:tableStyleId>{93296810-A885-4BE3-A3E7-6D5BEEA58F35}</a:tableStyleId>
              </a:tblPr>
              <a:tblGrid>
                <a:gridCol w="6193559">
                  <a:extLst>
                    <a:ext uri="{9D8B030D-6E8A-4147-A177-3AD203B41FA5}">
                      <a16:colId xmlns:a16="http://schemas.microsoft.com/office/drawing/2014/main" xmlns="" val="3363111309"/>
                    </a:ext>
                  </a:extLst>
                </a:gridCol>
                <a:gridCol w="5817402">
                  <a:extLst>
                    <a:ext uri="{9D8B030D-6E8A-4147-A177-3AD203B41FA5}">
                      <a16:colId xmlns:a16="http://schemas.microsoft.com/office/drawing/2014/main" xmlns="" val="2581647088"/>
                    </a:ext>
                  </a:extLst>
                </a:gridCol>
              </a:tblGrid>
              <a:tr h="419365">
                <a:tc>
                  <a:txBody>
                    <a:bodyPr/>
                    <a:lstStyle/>
                    <a:p>
                      <a:r>
                        <a:rPr lang="en-ZA" sz="1600" b="1" dirty="0">
                          <a:latin typeface="Verdana" panose="020B0604030504040204" pitchFamily="34" charset="0"/>
                          <a:ea typeface="Verdana" panose="020B0604030504040204" pitchFamily="34" charset="0"/>
                        </a:rPr>
                        <a:t>Intervention</a:t>
                      </a:r>
                    </a:p>
                  </a:txBody>
                  <a:tcPr>
                    <a:lnB w="12700" cap="flat" cmpd="sng" algn="ctr">
                      <a:solidFill>
                        <a:srgbClr val="629080"/>
                      </a:solidFill>
                      <a:prstDash val="solid"/>
                      <a:round/>
                      <a:headEnd type="none" w="med" len="med"/>
                      <a:tailEnd type="none" w="med" len="med"/>
                    </a:lnB>
                    <a:solidFill>
                      <a:srgbClr val="629080"/>
                    </a:solidFill>
                  </a:tcPr>
                </a:tc>
                <a:tc>
                  <a:txBody>
                    <a:bodyPr/>
                    <a:lstStyle/>
                    <a:p>
                      <a:r>
                        <a:rPr lang="en-ZA" sz="1600" b="1" dirty="0">
                          <a:latin typeface="Verdana" panose="020B0604030504040204" pitchFamily="34" charset="0"/>
                          <a:ea typeface="Verdana" panose="020B0604030504040204" pitchFamily="34" charset="0"/>
                        </a:rPr>
                        <a:t>Immediate Outcome</a:t>
                      </a:r>
                    </a:p>
                  </a:txBody>
                  <a:tcPr>
                    <a:lnB w="12700"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461240227"/>
                  </a:ext>
                </a:extLst>
              </a:tr>
              <a:tr h="340679">
                <a:tc gridSpan="2">
                  <a:txBody>
                    <a:bodyPr/>
                    <a:lstStyle/>
                    <a:p>
                      <a:r>
                        <a:rPr lang="en-ZA" sz="1400" b="1" dirty="0">
                          <a:solidFill>
                            <a:schemeClr val="bg2">
                              <a:lumMod val="25000"/>
                            </a:schemeClr>
                          </a:solidFill>
                          <a:latin typeface="Verdana" panose="020B0604030504040204" pitchFamily="34" charset="0"/>
                          <a:ea typeface="Verdana" panose="020B0604030504040204" pitchFamily="34" charset="0"/>
                        </a:rPr>
                        <a:t>Programme 1: Administration</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848237856"/>
                  </a:ext>
                </a:extLst>
              </a:tr>
              <a:tr h="340679">
                <a:tc gridSpan="2">
                  <a:txBody>
                    <a:bodyPr/>
                    <a:lstStyle/>
                    <a:p>
                      <a:r>
                        <a:rPr lang="en-ZA" sz="1200" b="1" dirty="0">
                          <a:solidFill>
                            <a:schemeClr val="bg2">
                              <a:lumMod val="25000"/>
                            </a:schemeClr>
                          </a:solidFill>
                          <a:latin typeface="Verdana" panose="020B0604030504040204" pitchFamily="34" charset="0"/>
                          <a:ea typeface="Verdana" panose="020B0604030504040204" pitchFamily="34" charset="0"/>
                        </a:rPr>
                        <a:t>Sub-programme: Corporate Services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F9F9F9"/>
                    </a:solidFill>
                  </a:tcPr>
                </a:tc>
                <a:tc hMerge="1">
                  <a:txBody>
                    <a:bodyPr/>
                    <a:lstStyle/>
                    <a:p>
                      <a:endParaRPr lang="en-ZA" sz="1600" b="1" dirty="0"/>
                    </a:p>
                  </a:txBody>
                  <a:tcPr/>
                </a:tc>
                <a:extLst>
                  <a:ext uri="{0D108BD9-81ED-4DB2-BD59-A6C34878D82A}">
                    <a16:rowId xmlns:a16="http://schemas.microsoft.com/office/drawing/2014/main" xmlns="" val="2321654511"/>
                  </a:ext>
                </a:extLst>
              </a:tr>
              <a:tr h="28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Rental of 60 laptops and procurement of 35 Wi-Fi network adapter cards</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Continued provision of ICT services to consumers </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874207647"/>
                  </a:ext>
                </a:extLst>
              </a:tr>
              <a:tr h="377767">
                <a:tc>
                  <a:txBody>
                    <a:bodyPr/>
                    <a:lstStyle/>
                    <a:p>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Development of a Workplace Plan to make the workplace COVID-19 ready</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Compliance to Disaster Management Regulations &amp; Guidelines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742338843"/>
                  </a:ext>
                </a:extLst>
              </a:tr>
              <a:tr h="545086">
                <a:tc>
                  <a:txBody>
                    <a:bodyPr/>
                    <a:lstStyle/>
                    <a:p>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Procurement of PPE, cleaning, hygiene materials, equipment, consumables and related services (e.g. office disinfection)</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Compliance to Disaster Management Regulations &amp; Guidelines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616989333"/>
                  </a:ext>
                </a:extLst>
              </a:tr>
              <a:tr h="291217">
                <a:tc>
                  <a:txBody>
                    <a:bodyPr/>
                    <a:lstStyle/>
                    <a:p>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 Implementation of Workplace protocols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Compliance to Disaster Management Regulations &amp; Guidelines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741305366"/>
                  </a:ext>
                </a:extLst>
              </a:tr>
              <a:tr h="340679">
                <a:tc gridSpan="2">
                  <a:txBody>
                    <a:bodyPr/>
                    <a:lstStyle/>
                    <a:p>
                      <a:r>
                        <a:rPr lang="en-ZA" sz="1200" b="1" dirty="0">
                          <a:solidFill>
                            <a:schemeClr val="bg2">
                              <a:lumMod val="25000"/>
                            </a:schemeClr>
                          </a:solidFill>
                          <a:latin typeface="Verdana" panose="020B0604030504040204" pitchFamily="34" charset="0"/>
                          <a:ea typeface="Verdana" panose="020B0604030504040204" pitchFamily="34" charset="0"/>
                        </a:rPr>
                        <a:t>Sub-programme: Finance</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F9F9F9"/>
                    </a:solidFill>
                  </a:tcPr>
                </a:tc>
                <a:tc hMerge="1">
                  <a:txBody>
                    <a:bodyPr/>
                    <a:lstStyle/>
                    <a:p>
                      <a:pPr marL="285750" indent="-285750" algn="just">
                        <a:buFont typeface="Arial" panose="020B0604020202020204" pitchFamily="34" charset="0"/>
                        <a:buChar char="•"/>
                      </a:pPr>
                      <a:endParaRPr lang="en-ZA" sz="1200" b="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3066728970"/>
                  </a:ext>
                </a:extLst>
              </a:tr>
              <a:tr h="481269">
                <a:tc>
                  <a:txBody>
                    <a:bodyPr/>
                    <a:lstStyle/>
                    <a:p>
                      <a:pPr algn="just"/>
                      <a:r>
                        <a:rPr lang="en-ZA" sz="1200" dirty="0">
                          <a:solidFill>
                            <a:schemeClr val="bg2">
                              <a:lumMod val="25000"/>
                            </a:schemeClr>
                          </a:solidFill>
                          <a:latin typeface="Verdana" panose="020B0604030504040204" pitchFamily="34" charset="0"/>
                          <a:ea typeface="Verdana" panose="020B0604030504040204" pitchFamily="34" charset="0"/>
                        </a:rPr>
                        <a:t>Introduction of an emailing system by SCM for tender submissions</a:t>
                      </a:r>
                    </a:p>
                    <a:p>
                      <a:pPr algn="just"/>
                      <a:r>
                        <a:rPr lang="en-ZA" sz="1200" dirty="0">
                          <a:solidFill>
                            <a:schemeClr val="bg2">
                              <a:lumMod val="25000"/>
                            </a:schemeClr>
                          </a:solidFill>
                          <a:latin typeface="Verdana" panose="020B0604030504040204" pitchFamily="34" charset="0"/>
                          <a:ea typeface="Verdana" panose="020B0604030504040204" pitchFamily="34" charset="0"/>
                        </a:rPr>
                        <a:t>Provision of data to Finance essential staff </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200" dirty="0">
                          <a:solidFill>
                            <a:schemeClr val="bg2">
                              <a:lumMod val="25000"/>
                            </a:schemeClr>
                          </a:solidFill>
                          <a:latin typeface="Verdana" panose="020B0604030504040204" pitchFamily="34" charset="0"/>
                          <a:ea typeface="Verdana" panose="020B0604030504040204" pitchFamily="34" charset="0"/>
                        </a:rPr>
                        <a:t>Collection and transfer of tender bids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49635279"/>
                  </a:ext>
                </a:extLst>
              </a:tr>
              <a:tr h="340679">
                <a:tc gridSpan="2">
                  <a:txBody>
                    <a:bodyPr/>
                    <a:lstStyle/>
                    <a:p>
                      <a:r>
                        <a:rPr lang="en-ZA" sz="1200" b="1" dirty="0">
                          <a:solidFill>
                            <a:schemeClr val="bg2">
                              <a:lumMod val="25000"/>
                            </a:schemeClr>
                          </a:solidFill>
                          <a:latin typeface="Verdana" panose="020B0604030504040204" pitchFamily="34" charset="0"/>
                          <a:ea typeface="Verdana" panose="020B0604030504040204" pitchFamily="34" charset="0"/>
                        </a:rPr>
                        <a:t>Sub-Programme: Human Resources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F9F9F9"/>
                    </a:solidFill>
                  </a:tcPr>
                </a:tc>
                <a:tc hMerge="1">
                  <a:txBody>
                    <a:bodyPr/>
                    <a:lstStyle/>
                    <a:p>
                      <a:pPr marL="285750" indent="-285750" algn="just">
                        <a:buFont typeface="Arial" panose="020B0604020202020204" pitchFamily="34" charset="0"/>
                        <a:buChar char="•"/>
                      </a:pPr>
                      <a:endParaRPr lang="en-ZA"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1145526780"/>
                  </a:ext>
                </a:extLst>
              </a:tr>
              <a:tr h="481269">
                <a:tc>
                  <a:txBody>
                    <a:bodyPr/>
                    <a:lstStyle/>
                    <a:p>
                      <a:pPr algn="just"/>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Development and Amendments of Human Resources Policies and </a:t>
                      </a:r>
                      <a:r>
                        <a:rPr lang="en-ZA" sz="1200" kern="1200" dirty="0">
                          <a:solidFill>
                            <a:schemeClr val="bg2">
                              <a:lumMod val="25000"/>
                            </a:schemeClr>
                          </a:solidFill>
                          <a:effectLst/>
                          <a:latin typeface="Verdana" panose="020B0604030504040204" pitchFamily="34" charset="0"/>
                          <a:ea typeface="Verdana" panose="020B0604030504040204" pitchFamily="34" charset="0"/>
                          <a:cs typeface="+mn-cs"/>
                        </a:rPr>
                        <a:t> </a:t>
                      </a: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procedures to follow COVID -19 Regulations </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No COVID – 19 misconduct cases</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19833122"/>
                  </a:ext>
                </a:extLst>
              </a:tr>
              <a:tr h="640833">
                <a:tc>
                  <a:txBody>
                    <a:bodyPr/>
                    <a:lstStyle/>
                    <a:p>
                      <a:pPr marL="0" marR="20955" indent="-6350" algn="l" defTabSz="914400" rtl="0" eaLnBrk="1" latinLnBrk="0" hangingPunct="1">
                        <a:lnSpc>
                          <a:spcPct val="150000"/>
                        </a:lnSpc>
                        <a:spcAft>
                          <a:spcPts val="0"/>
                        </a:spcAft>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Developed an employee response programme through Careway’s main contract on the Employee Wellness Services  </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marL="67945" marR="51435" marT="19050"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Emergency medical response and life risk solution provided by Careways for ICASA employees</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096879736"/>
                  </a:ext>
                </a:extLst>
              </a:tr>
              <a:tr h="322237">
                <a:tc gridSpan="2">
                  <a:txBody>
                    <a:bodyPr/>
                    <a:lstStyle/>
                    <a:p>
                      <a:pPr marL="0" marR="20955" indent="-6350" algn="l" defTabSz="914400" rtl="0" eaLnBrk="1" latinLnBrk="0" hangingPunct="1">
                        <a:lnSpc>
                          <a:spcPct val="150000"/>
                        </a:lnSpc>
                        <a:spcAft>
                          <a:spcPts val="0"/>
                        </a:spcAft>
                      </a:pPr>
                      <a:r>
                        <a:rPr lang="en-ZA" sz="1200" b="1" kern="1200" dirty="0">
                          <a:solidFill>
                            <a:schemeClr val="bg2">
                              <a:lumMod val="25000"/>
                            </a:schemeClr>
                          </a:solidFill>
                          <a:effectLst/>
                          <a:latin typeface="Verdana" panose="020B0604030504040204" pitchFamily="34" charset="0"/>
                          <a:ea typeface="Verdana" panose="020B0604030504040204" pitchFamily="34" charset="0"/>
                          <a:cs typeface="+mn-cs"/>
                        </a:rPr>
                        <a:t>Sub-Programme: Legal Risk &amp; CCC</a:t>
                      </a:r>
                    </a:p>
                  </a:txBody>
                  <a:tcPr marL="67945" marR="51435" marT="19050"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F9F9F9"/>
                    </a:solidFill>
                  </a:tcPr>
                </a:tc>
                <a:tc hMerge="1">
                  <a:txBody>
                    <a:bodyPr/>
                    <a:lstStyle/>
                    <a:p>
                      <a:pPr marL="171450" indent="-171450">
                        <a:buFont typeface="Arial" panose="020B0604020202020204" pitchFamily="34" charset="0"/>
                        <a:buChar char="•"/>
                      </a:pPr>
                      <a:endParaRPr lang="en-ZA" sz="1300" kern="1200" dirty="0">
                        <a:solidFill>
                          <a:schemeClr val="dk1"/>
                        </a:solidFill>
                        <a:effectLst/>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xmlns="" val="4039001382"/>
                  </a:ext>
                </a:extLst>
              </a:tr>
              <a:tr h="640833">
                <a:tc>
                  <a:txBody>
                    <a:bodyPr/>
                    <a:lstStyle/>
                    <a:p>
                      <a:pPr marL="0" marR="20955" indent="-6350" algn="l" defTabSz="914400" rtl="0" eaLnBrk="1" latinLnBrk="0" hangingPunct="1">
                        <a:lnSpc>
                          <a:spcPct val="150000"/>
                        </a:lnSpc>
                        <a:spcAft>
                          <a:spcPts val="0"/>
                        </a:spcAft>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Drafting the ICT National State of Disaster Regulations and amendments thereto. </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marL="67945" marR="51435" marT="19050"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Continued provision of  ICT services to consumers </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014001288"/>
                  </a:ext>
                </a:extLst>
              </a:tr>
            </a:tbl>
          </a:graphicData>
        </a:graphic>
      </p:graphicFrame>
    </p:spTree>
    <p:extLst>
      <p:ext uri="{BB962C8B-B14F-4D97-AF65-F5344CB8AC3E}">
        <p14:creationId xmlns:p14="http://schemas.microsoft.com/office/powerpoint/2010/main" xmlns="" val="11318681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COVID – 19 Interventions (cont…)</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381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19</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57" name="Table 2">
            <a:extLst>
              <a:ext uri="{FF2B5EF4-FFF2-40B4-BE49-F238E27FC236}">
                <a16:creationId xmlns:a16="http://schemas.microsoft.com/office/drawing/2014/main" xmlns="" id="{638BD81D-0D24-4C08-8489-97C6AF404384}"/>
              </a:ext>
            </a:extLst>
          </p:cNvPr>
          <p:cNvGraphicFramePr>
            <a:graphicFrameLocks noGrp="1"/>
          </p:cNvGraphicFramePr>
          <p:nvPr>
            <p:extLst>
              <p:ext uri="{D42A27DB-BD31-4B8C-83A1-F6EECF244321}">
                <p14:modId xmlns:p14="http://schemas.microsoft.com/office/powerpoint/2010/main" xmlns="" val="641634186"/>
              </p:ext>
            </p:extLst>
          </p:nvPr>
        </p:nvGraphicFramePr>
        <p:xfrm>
          <a:off x="203201" y="1155236"/>
          <a:ext cx="11739910" cy="4633614"/>
        </p:xfrm>
        <a:graphic>
          <a:graphicData uri="http://schemas.openxmlformats.org/drawingml/2006/table">
            <a:tbl>
              <a:tblPr firstRow="1" bandRow="1">
                <a:tableStyleId>{93296810-A885-4BE3-A3E7-6D5BEEA58F35}</a:tableStyleId>
              </a:tblPr>
              <a:tblGrid>
                <a:gridCol w="6053789">
                  <a:extLst>
                    <a:ext uri="{9D8B030D-6E8A-4147-A177-3AD203B41FA5}">
                      <a16:colId xmlns:a16="http://schemas.microsoft.com/office/drawing/2014/main" xmlns="" val="3363111309"/>
                    </a:ext>
                  </a:extLst>
                </a:gridCol>
                <a:gridCol w="5686121">
                  <a:extLst>
                    <a:ext uri="{9D8B030D-6E8A-4147-A177-3AD203B41FA5}">
                      <a16:colId xmlns:a16="http://schemas.microsoft.com/office/drawing/2014/main" xmlns="" val="2581647088"/>
                    </a:ext>
                  </a:extLst>
                </a:gridCol>
              </a:tblGrid>
              <a:tr h="405620">
                <a:tc>
                  <a:txBody>
                    <a:bodyPr/>
                    <a:lstStyle/>
                    <a:p>
                      <a:r>
                        <a:rPr lang="en-ZA" sz="1800" b="1" dirty="0">
                          <a:latin typeface="Verdana" panose="020B0604030504040204" pitchFamily="34" charset="0"/>
                          <a:ea typeface="Verdana" panose="020B0604030504040204" pitchFamily="34" charset="0"/>
                        </a:rPr>
                        <a:t>Intervention</a:t>
                      </a:r>
                    </a:p>
                  </a:txBody>
                  <a:tcPr>
                    <a:lnB w="12700" cap="flat" cmpd="sng" algn="ctr">
                      <a:solidFill>
                        <a:srgbClr val="629080"/>
                      </a:solidFill>
                      <a:prstDash val="solid"/>
                      <a:round/>
                      <a:headEnd type="none" w="med" len="med"/>
                      <a:tailEnd type="none" w="med" len="med"/>
                    </a:lnB>
                    <a:solidFill>
                      <a:srgbClr val="629080"/>
                    </a:solidFill>
                  </a:tcPr>
                </a:tc>
                <a:tc>
                  <a:txBody>
                    <a:bodyPr/>
                    <a:lstStyle/>
                    <a:p>
                      <a:r>
                        <a:rPr lang="en-ZA" sz="1800" b="1" dirty="0">
                          <a:latin typeface="Verdana" panose="020B0604030504040204" pitchFamily="34" charset="0"/>
                          <a:ea typeface="Verdana" panose="020B0604030504040204" pitchFamily="34" charset="0"/>
                        </a:rPr>
                        <a:t>Immediate Outcome</a:t>
                      </a:r>
                    </a:p>
                  </a:txBody>
                  <a:tcPr>
                    <a:lnB w="12700"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461240227"/>
                  </a:ext>
                </a:extLst>
              </a:tr>
              <a:tr h="333385">
                <a:tc gridSpan="2">
                  <a:txBody>
                    <a:bodyPr/>
                    <a:lstStyle/>
                    <a:p>
                      <a:r>
                        <a:rPr lang="en-ZA" sz="1400" b="1" dirty="0">
                          <a:solidFill>
                            <a:schemeClr val="bg2">
                              <a:lumMod val="25000"/>
                            </a:schemeClr>
                          </a:solidFill>
                          <a:latin typeface="Verdana" panose="020B0604030504040204" pitchFamily="34" charset="0"/>
                          <a:ea typeface="Verdana" panose="020B0604030504040204" pitchFamily="34" charset="0"/>
                        </a:rPr>
                        <a:t>Programme 2: Licensing</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F9F9F9"/>
                    </a:solidFill>
                  </a:tcPr>
                </a:tc>
                <a:tc hMerge="1">
                  <a:txBody>
                    <a:bodyPr/>
                    <a:lstStyle/>
                    <a:p>
                      <a:endParaRPr lang="en-ZA" sz="1600" b="1" dirty="0"/>
                    </a:p>
                  </a:txBody>
                  <a:tcPr/>
                </a:tc>
                <a:extLst>
                  <a:ext uri="{0D108BD9-81ED-4DB2-BD59-A6C34878D82A}">
                    <a16:rowId xmlns:a16="http://schemas.microsoft.com/office/drawing/2014/main" xmlns="" val="2321654511"/>
                  </a:ext>
                </a:extLst>
              </a:tr>
              <a:tr h="484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Issued 5 special event licences (service and radio frequency spectrum licences)</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Communities able to get Covid-19 information through radio</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874207647"/>
                  </a:ext>
                </a:extLst>
              </a:tr>
              <a:tr h="470966">
                <a:tc>
                  <a:txBody>
                    <a:bodyPr/>
                    <a:lstStyle/>
                    <a:p>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Authorised educational TV channels for SABC, On-Digital Media and MultiChoice</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Learners able to get educational programmes during lockdown.</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742338843"/>
                  </a:ext>
                </a:extLst>
              </a:tr>
              <a:tr h="533417">
                <a:tc>
                  <a:txBody>
                    <a:bodyPr/>
                    <a:lstStyle/>
                    <a:p>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Issued 5 temporary Radio Frequency Spectrum licences in the high demand spectrum bands, including waiver of spectrum acquisition fees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Access to broadband services during Covid-19 National Lockdown, including schools’ internet connectivity</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616989333"/>
                  </a:ext>
                </a:extLst>
              </a:tr>
              <a:tr h="533417">
                <a:tc>
                  <a:txBody>
                    <a:bodyPr/>
                    <a:lstStyle/>
                    <a:p>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Issued 3 Authorisations for the use of Television Whites Spaces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Access to broadband services during Covid-19 National Lockdown, in the under-serviced areas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741305366"/>
                  </a:ext>
                </a:extLst>
              </a:tr>
              <a:tr h="596818">
                <a:tc>
                  <a:txBody>
                    <a:bodyPr/>
                    <a:lstStyle/>
                    <a:p>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Developed and published the National ICT National State of Disaster Regulations</a:t>
                      </a: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73050" marR="20955" indent="-273050" algn="l">
                        <a:lnSpc>
                          <a:spcPct val="107000"/>
                        </a:lnSpc>
                        <a:spcAft>
                          <a:spcPts val="800"/>
                        </a:spcAft>
                        <a:buFont typeface="Arial" panose="020B0604020202020204" pitchFamily="34" charset="0"/>
                        <a:buChar char="•"/>
                      </a:pPr>
                      <a:r>
                        <a:rPr lang="en-GB" sz="12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Regulatory Relief to Licensees during Covid-19 National Lockdown. Provided framework for temporary licensing of IMT Spectrum</a:t>
                      </a:r>
                      <a:endParaRPr lang="en-ZA" sz="12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9525" marB="0">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154264146"/>
                  </a:ext>
                </a:extLst>
              </a:tr>
              <a:tr h="333385">
                <a:tc gridSpan="2">
                  <a:txBody>
                    <a:bodyPr/>
                    <a:lstStyle/>
                    <a:p>
                      <a:r>
                        <a:rPr lang="en-ZA" sz="1400" b="1" dirty="0">
                          <a:solidFill>
                            <a:schemeClr val="bg2">
                              <a:lumMod val="25000"/>
                            </a:schemeClr>
                          </a:solidFill>
                          <a:latin typeface="Verdana" panose="020B0604030504040204" pitchFamily="34" charset="0"/>
                          <a:ea typeface="Verdana" panose="020B0604030504040204" pitchFamily="34" charset="0"/>
                        </a:rPr>
                        <a:t>Programme 3: Policy Research &amp; Analysis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solidFill>
                      <a:srgbClr val="F9F9F9"/>
                    </a:solidFill>
                  </a:tcPr>
                </a:tc>
                <a:tc hMerge="1">
                  <a:txBody>
                    <a:bodyPr/>
                    <a:lstStyle/>
                    <a:p>
                      <a:pPr marL="285750" indent="-285750" algn="just">
                        <a:buFont typeface="Arial" panose="020B0604020202020204" pitchFamily="34" charset="0"/>
                        <a:buChar char="•"/>
                      </a:pPr>
                      <a:endParaRPr lang="en-ZA" sz="1200" b="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3066728970"/>
                  </a:ext>
                </a:extLst>
              </a:tr>
              <a:tr h="4709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Interventions on 369 tariff notifications that were received and processed by the Authority.</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Reduced prices </a:t>
                      </a: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p>
                      <a:pPr marL="285750" indent="-285750" algn="just">
                        <a:buFont typeface="Arial" panose="020B0604020202020204" pitchFamily="34" charset="0"/>
                        <a:buChar char="•"/>
                      </a:pPr>
                      <a:endParaRPr lang="en-ZA" sz="1200" dirty="0">
                        <a:solidFill>
                          <a:schemeClr val="bg2">
                            <a:lumMod val="25000"/>
                          </a:schemeClr>
                        </a:solidFill>
                        <a:latin typeface="Verdana" panose="020B0604030504040204" pitchFamily="34" charset="0"/>
                        <a:ea typeface="Verdana" panose="020B0604030504040204" pitchFamily="34" charset="0"/>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49635279"/>
                  </a:ext>
                </a:extLst>
              </a:tr>
              <a:tr h="4709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25000"/>
                            </a:schemeClr>
                          </a:solidFill>
                          <a:effectLst/>
                          <a:latin typeface="Verdana" panose="020B0604030504040204" pitchFamily="34" charset="0"/>
                          <a:ea typeface="Verdana" panose="020B0604030504040204" pitchFamily="34" charset="0"/>
                          <a:cs typeface="+mn-cs"/>
                        </a:rPr>
                        <a:t>Intervention on 28 tariff notifications on price reduction.</a:t>
                      </a:r>
                      <a:endParaRPr lang="en-ZA" sz="1200" b="1" dirty="0">
                        <a:solidFill>
                          <a:schemeClr val="bg2">
                            <a:lumMod val="25000"/>
                          </a:schemeClr>
                        </a:solidFill>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bg2">
                            <a:lumMod val="25000"/>
                          </a:schemeClr>
                        </a:solidFill>
                        <a:effectLst/>
                        <a:latin typeface="Verdana" panose="020B0604030504040204" pitchFamily="34" charset="0"/>
                        <a:ea typeface="Verdana" panose="020B0604030504040204" pitchFamily="34" charset="0"/>
                        <a:cs typeface="+mn-cs"/>
                      </a:endParaRP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200" dirty="0">
                          <a:solidFill>
                            <a:schemeClr val="bg2">
                              <a:lumMod val="25000"/>
                            </a:schemeClr>
                          </a:solidFill>
                          <a:latin typeface="Verdana" panose="020B0604030504040204" pitchFamily="34" charset="0"/>
                          <a:ea typeface="Verdana" panose="020B0604030504040204" pitchFamily="34" charset="0"/>
                        </a:rPr>
                        <a:t>Reduced prices</a:t>
                      </a:r>
                    </a:p>
                  </a:txBody>
                  <a:tcPr>
                    <a:lnL w="12700" cap="flat" cmpd="sng" algn="ctr">
                      <a:solidFill>
                        <a:srgbClr val="629080"/>
                      </a:solidFill>
                      <a:prstDash val="solid"/>
                      <a:round/>
                      <a:headEnd type="none" w="med" len="med"/>
                      <a:tailEnd type="none" w="med" len="med"/>
                    </a:lnL>
                    <a:lnR w="12700" cap="flat" cmpd="sng" algn="ctr">
                      <a:solidFill>
                        <a:srgbClr val="629080"/>
                      </a:solidFill>
                      <a:prstDash val="solid"/>
                      <a:round/>
                      <a:headEnd type="none" w="med" len="med"/>
                      <a:tailEnd type="none" w="med" len="med"/>
                    </a:lnR>
                    <a:lnT w="12700" cap="flat" cmpd="sng" algn="ctr">
                      <a:solidFill>
                        <a:srgbClr val="629080"/>
                      </a:solidFill>
                      <a:prstDash val="solid"/>
                      <a:round/>
                      <a:headEnd type="none" w="med" len="med"/>
                      <a:tailEnd type="none" w="med" len="med"/>
                    </a:lnT>
                    <a:lnB w="12700"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980665161"/>
                  </a:ext>
                </a:extLst>
              </a:tr>
            </a:tbl>
          </a:graphicData>
        </a:graphic>
      </p:graphicFrame>
    </p:spTree>
    <p:extLst>
      <p:ext uri="{BB962C8B-B14F-4D97-AF65-F5344CB8AC3E}">
        <p14:creationId xmlns:p14="http://schemas.microsoft.com/office/powerpoint/2010/main" xmlns="" val="44337633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lang="en-GB" sz="2900" b="1" dirty="0">
                <a:solidFill>
                  <a:srgbClr val="629080"/>
                </a:solidFill>
                <a:latin typeface="Verdana" panose="020B0604030504040204" pitchFamily="34" charset="0"/>
                <a:ea typeface="Verdana" panose="020B0604030504040204" pitchFamily="34" charset="0"/>
              </a:rPr>
              <a:t>Presentation Outline</a:t>
            </a:r>
            <a:endParaRPr lang="en-US" sz="2900" b="1" dirty="0">
              <a:solidFill>
                <a:srgbClr val="629080"/>
              </a:solidFill>
              <a:latin typeface="Verdana" panose="020B0604030504040204" pitchFamily="34" charset="0"/>
              <a:ea typeface="Verdana" panose="020B0604030504040204" pitchFamily="34" charset="0"/>
            </a:endParaRPr>
          </a:p>
        </p:txBody>
      </p:sp>
      <p:sp>
        <p:nvSpPr>
          <p:cNvPr id="4" name="Content Placeholder 6">
            <a:extLst>
              <a:ext uri="{FF2B5EF4-FFF2-40B4-BE49-F238E27FC236}">
                <a16:creationId xmlns:a16="http://schemas.microsoft.com/office/drawing/2014/main" xmlns="" id="{01C69106-3BE1-4464-A99E-43AF88F244F7}"/>
              </a:ext>
            </a:extLst>
          </p:cNvPr>
          <p:cNvSpPr>
            <a:spLocks noGrp="1"/>
          </p:cNvSpPr>
          <p:nvPr>
            <p:ph idx="1"/>
          </p:nvPr>
        </p:nvSpPr>
        <p:spPr>
          <a:xfrm>
            <a:off x="50409" y="1613949"/>
            <a:ext cx="10515600" cy="4157663"/>
          </a:xfrm>
        </p:spPr>
        <p:txBody>
          <a:bodyPr numCol="1">
            <a:normAutofit lnSpcReduction="10000"/>
          </a:bodyPr>
          <a:lstStyle/>
          <a:p>
            <a:pPr marL="0" indent="0" algn="just">
              <a:buNone/>
            </a:pPr>
            <a:r>
              <a:rPr lang="en-ZA" sz="2800" dirty="0">
                <a:solidFill>
                  <a:schemeClr val="bg2">
                    <a:lumMod val="25000"/>
                  </a:schemeClr>
                </a:solidFill>
                <a:latin typeface="Verdana" panose="020B0604030504040204" pitchFamily="34" charset="0"/>
                <a:ea typeface="Verdana" panose="020B0604030504040204" pitchFamily="34" charset="0"/>
              </a:rPr>
              <a:t>Part A: Strategic Overview</a:t>
            </a:r>
          </a:p>
          <a:p>
            <a:pPr marL="0" indent="0" algn="just">
              <a:buNone/>
            </a:pPr>
            <a:endParaRPr lang="en-ZA" sz="1200" dirty="0">
              <a:solidFill>
                <a:schemeClr val="bg2">
                  <a:lumMod val="25000"/>
                </a:schemeClr>
              </a:solidFill>
              <a:latin typeface="Verdana" panose="020B0604030504040204" pitchFamily="34" charset="0"/>
              <a:ea typeface="Verdana" panose="020B0604030504040204" pitchFamily="34" charset="0"/>
            </a:endParaRPr>
          </a:p>
          <a:p>
            <a:pPr marL="0" indent="0" algn="just">
              <a:buNone/>
            </a:pPr>
            <a:r>
              <a:rPr lang="en-ZA" sz="2800" dirty="0">
                <a:solidFill>
                  <a:schemeClr val="bg2">
                    <a:lumMod val="25000"/>
                  </a:schemeClr>
                </a:solidFill>
                <a:latin typeface="Verdana" panose="020B0604030504040204" pitchFamily="34" charset="0"/>
                <a:ea typeface="Verdana" panose="020B0604030504040204" pitchFamily="34" charset="0"/>
              </a:rPr>
              <a:t>Part B: Performance Information</a:t>
            </a:r>
          </a:p>
          <a:p>
            <a:pPr marL="0" indent="0" algn="just">
              <a:buNone/>
            </a:pPr>
            <a:endParaRPr lang="en-ZA" sz="1200" dirty="0">
              <a:solidFill>
                <a:schemeClr val="bg2">
                  <a:lumMod val="25000"/>
                </a:schemeClr>
              </a:solidFill>
              <a:latin typeface="Verdana" panose="020B0604030504040204" pitchFamily="34" charset="0"/>
              <a:ea typeface="Verdana" panose="020B0604030504040204" pitchFamily="34" charset="0"/>
            </a:endParaRPr>
          </a:p>
          <a:p>
            <a:pPr marL="0" indent="0" algn="just">
              <a:buNone/>
            </a:pPr>
            <a:r>
              <a:rPr lang="en-ZA" sz="2800" dirty="0">
                <a:solidFill>
                  <a:schemeClr val="bg2">
                    <a:lumMod val="25000"/>
                  </a:schemeClr>
                </a:solidFill>
                <a:latin typeface="Verdana" panose="020B0604030504040204" pitchFamily="34" charset="0"/>
                <a:ea typeface="Verdana" panose="020B0604030504040204" pitchFamily="34" charset="0"/>
              </a:rPr>
              <a:t>Part C: Governance</a:t>
            </a:r>
          </a:p>
          <a:p>
            <a:pPr marL="0" indent="0" algn="just">
              <a:buNone/>
            </a:pPr>
            <a:endParaRPr lang="en-ZA" sz="1200" dirty="0">
              <a:solidFill>
                <a:schemeClr val="bg2">
                  <a:lumMod val="25000"/>
                </a:schemeClr>
              </a:solidFill>
              <a:latin typeface="Verdana" panose="020B0604030504040204" pitchFamily="34" charset="0"/>
              <a:ea typeface="Verdana" panose="020B0604030504040204" pitchFamily="34" charset="0"/>
            </a:endParaRPr>
          </a:p>
          <a:p>
            <a:pPr marL="0" indent="0" algn="just">
              <a:buNone/>
            </a:pPr>
            <a:r>
              <a:rPr lang="en-ZA" sz="2800" dirty="0">
                <a:solidFill>
                  <a:schemeClr val="bg2">
                    <a:lumMod val="25000"/>
                  </a:schemeClr>
                </a:solidFill>
                <a:latin typeface="Verdana" panose="020B0604030504040204" pitchFamily="34" charset="0"/>
                <a:ea typeface="Verdana" panose="020B0604030504040204" pitchFamily="34" charset="0"/>
              </a:rPr>
              <a:t>Part D: Human Resources Management</a:t>
            </a:r>
          </a:p>
          <a:p>
            <a:pPr marL="0" indent="0" algn="just">
              <a:buNone/>
            </a:pPr>
            <a:endParaRPr lang="en-ZA" sz="1200" dirty="0">
              <a:solidFill>
                <a:schemeClr val="bg2">
                  <a:lumMod val="25000"/>
                </a:schemeClr>
              </a:solidFill>
              <a:latin typeface="Verdana" panose="020B0604030504040204" pitchFamily="34" charset="0"/>
              <a:ea typeface="Verdana" panose="020B0604030504040204" pitchFamily="34" charset="0"/>
            </a:endParaRPr>
          </a:p>
          <a:p>
            <a:pPr marL="0" indent="0" algn="just">
              <a:buNone/>
            </a:pPr>
            <a:r>
              <a:rPr lang="en-ZA" sz="2800" dirty="0">
                <a:solidFill>
                  <a:schemeClr val="bg2">
                    <a:lumMod val="25000"/>
                  </a:schemeClr>
                </a:solidFill>
                <a:latin typeface="Verdana" panose="020B0604030504040204" pitchFamily="34" charset="0"/>
                <a:ea typeface="Verdana" panose="020B0604030504040204" pitchFamily="34" charset="0"/>
              </a:rPr>
              <a:t>Part E: Complaints and Compliance Committee</a:t>
            </a:r>
          </a:p>
          <a:p>
            <a:pPr marL="0" indent="0" algn="just">
              <a:buNone/>
            </a:pPr>
            <a:endParaRPr lang="en-ZA" sz="1200" dirty="0">
              <a:solidFill>
                <a:schemeClr val="bg2">
                  <a:lumMod val="25000"/>
                </a:schemeClr>
              </a:solidFill>
              <a:latin typeface="Verdana" panose="020B0604030504040204" pitchFamily="34" charset="0"/>
              <a:ea typeface="Verdana" panose="020B0604030504040204" pitchFamily="34" charset="0"/>
            </a:endParaRPr>
          </a:p>
          <a:p>
            <a:pPr marL="0" indent="0" algn="just">
              <a:buNone/>
            </a:pPr>
            <a:r>
              <a:rPr lang="en-ZA" sz="2800" dirty="0">
                <a:solidFill>
                  <a:schemeClr val="bg2">
                    <a:lumMod val="25000"/>
                  </a:schemeClr>
                </a:solidFill>
                <a:latin typeface="Verdana" panose="020B0604030504040204" pitchFamily="34" charset="0"/>
                <a:ea typeface="Verdana" panose="020B0604030504040204" pitchFamily="34" charset="0"/>
              </a:rPr>
              <a:t>Part F: Financial Performance</a:t>
            </a:r>
          </a:p>
          <a:p>
            <a:pPr marL="0" indent="0" algn="just">
              <a:buNone/>
            </a:pPr>
            <a:endParaRPr lang="en-ZA" sz="2600" dirty="0">
              <a:solidFill>
                <a:schemeClr val="tx1"/>
              </a:solidFill>
            </a:endParaRPr>
          </a:p>
          <a:p>
            <a:pPr marL="514350" indent="-514350" algn="just">
              <a:buFont typeface="+mj-lt"/>
              <a:buAutoNum type="arabicPeriod"/>
            </a:pPr>
            <a:endParaRPr lang="en-ZA" sz="2600" dirty="0">
              <a:solidFill>
                <a:schemeClr val="tx1"/>
              </a:solidFill>
            </a:endParaRPr>
          </a:p>
          <a:p>
            <a:pPr algn="just"/>
            <a:endParaRPr lang="en-ZA" sz="2600" dirty="0">
              <a:solidFill>
                <a:schemeClr val="tx1"/>
              </a:solidFill>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38100">
            <a:solidFill>
              <a:srgbClr val="FDB945"/>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EE69A6B2-7617-4507-A7FE-D4C350208229}"/>
              </a:ext>
            </a:extLst>
          </p:cNvPr>
          <p:cNvGrpSpPr/>
          <p:nvPr/>
        </p:nvGrpSpPr>
        <p:grpSpPr>
          <a:xfrm rot="10800000">
            <a:off x="8242230" y="2689683"/>
            <a:ext cx="4028368" cy="1752937"/>
            <a:chOff x="-42503" y="4174872"/>
            <a:chExt cx="3075793" cy="1675409"/>
          </a:xfrm>
          <a:solidFill>
            <a:srgbClr val="DDE7E3"/>
          </a:solidFill>
        </p:grpSpPr>
        <p:sp>
          <p:nvSpPr>
            <p:cNvPr id="7" name="object 28">
              <a:extLst>
                <a:ext uri="{FF2B5EF4-FFF2-40B4-BE49-F238E27FC236}">
                  <a16:creationId xmlns:a16="http://schemas.microsoft.com/office/drawing/2014/main" xmlns="" id="{8A772ACC-5110-45C0-A4DF-585B1C852396}"/>
                </a:ext>
              </a:extLst>
            </p:cNvPr>
            <p:cNvSpPr/>
            <p:nvPr/>
          </p:nvSpPr>
          <p:spPr>
            <a:xfrm>
              <a:off x="2252628" y="4894186"/>
              <a:ext cx="56718" cy="236778"/>
            </a:xfrm>
            <a:custGeom>
              <a:avLst/>
              <a:gdLst/>
              <a:ahLst/>
              <a:cxnLst/>
              <a:rect l="l" t="t" r="r" b="b"/>
              <a:pathLst>
                <a:path w="56718" h="236778">
                  <a:moveTo>
                    <a:pt x="0" y="120675"/>
                  </a:moveTo>
                  <a:lnTo>
                    <a:pt x="94" y="210745"/>
                  </a:lnTo>
                  <a:lnTo>
                    <a:pt x="4642" y="223971"/>
                  </a:lnTo>
                  <a:lnTo>
                    <a:pt x="14682" y="233267"/>
                  </a:lnTo>
                  <a:lnTo>
                    <a:pt x="28359" y="236778"/>
                  </a:lnTo>
                  <a:lnTo>
                    <a:pt x="30685" y="236684"/>
                  </a:lnTo>
                  <a:lnTo>
                    <a:pt x="43910" y="232136"/>
                  </a:lnTo>
                  <a:lnTo>
                    <a:pt x="53207" y="222096"/>
                  </a:lnTo>
                  <a:lnTo>
                    <a:pt x="56718" y="208419"/>
                  </a:lnTo>
                  <a:lnTo>
                    <a:pt x="56624" y="26033"/>
                  </a:lnTo>
                  <a:lnTo>
                    <a:pt x="52075" y="12807"/>
                  </a:lnTo>
                  <a:lnTo>
                    <a:pt x="42035" y="3511"/>
                  </a:lnTo>
                  <a:lnTo>
                    <a:pt x="28359" y="0"/>
                  </a:lnTo>
                  <a:lnTo>
                    <a:pt x="26033" y="94"/>
                  </a:lnTo>
                  <a:lnTo>
                    <a:pt x="12807" y="4642"/>
                  </a:lnTo>
                  <a:lnTo>
                    <a:pt x="3511" y="14682"/>
                  </a:lnTo>
                  <a:lnTo>
                    <a:pt x="0" y="28359"/>
                  </a:lnTo>
                  <a:lnTo>
                    <a:pt x="0" y="120675"/>
                  </a:lnTo>
                  <a:close/>
                </a:path>
              </a:pathLst>
            </a:custGeom>
            <a:grpFill/>
          </p:spPr>
          <p:txBody>
            <a:bodyPr wrap="square" lIns="0" tIns="0" rIns="0" bIns="0" rtlCol="0">
              <a:noAutofit/>
            </a:bodyPr>
            <a:lstStyle/>
            <a:p>
              <a:endParaRPr dirty="0"/>
            </a:p>
          </p:txBody>
        </p:sp>
        <p:sp>
          <p:nvSpPr>
            <p:cNvPr id="8" name="object 27">
              <a:extLst>
                <a:ext uri="{FF2B5EF4-FFF2-40B4-BE49-F238E27FC236}">
                  <a16:creationId xmlns:a16="http://schemas.microsoft.com/office/drawing/2014/main" xmlns="" id="{415A0B04-8726-4214-8A0D-17556BB07B88}"/>
                </a:ext>
              </a:extLst>
            </p:cNvPr>
            <p:cNvSpPr/>
            <p:nvPr/>
          </p:nvSpPr>
          <p:spPr>
            <a:xfrm>
              <a:off x="2866203" y="4894186"/>
              <a:ext cx="56718" cy="236778"/>
            </a:xfrm>
            <a:custGeom>
              <a:avLst/>
              <a:gdLst/>
              <a:ahLst/>
              <a:cxnLst/>
              <a:rect l="l" t="t" r="r" b="b"/>
              <a:pathLst>
                <a:path w="56718" h="236778">
                  <a:moveTo>
                    <a:pt x="0" y="120675"/>
                  </a:moveTo>
                  <a:lnTo>
                    <a:pt x="94" y="210745"/>
                  </a:lnTo>
                  <a:lnTo>
                    <a:pt x="4642" y="223971"/>
                  </a:lnTo>
                  <a:lnTo>
                    <a:pt x="14682" y="233267"/>
                  </a:lnTo>
                  <a:lnTo>
                    <a:pt x="28359" y="236778"/>
                  </a:lnTo>
                  <a:lnTo>
                    <a:pt x="30685" y="236684"/>
                  </a:lnTo>
                  <a:lnTo>
                    <a:pt x="43910" y="232136"/>
                  </a:lnTo>
                  <a:lnTo>
                    <a:pt x="53207" y="222096"/>
                  </a:lnTo>
                  <a:lnTo>
                    <a:pt x="56718" y="208419"/>
                  </a:lnTo>
                  <a:lnTo>
                    <a:pt x="56624" y="26033"/>
                  </a:lnTo>
                  <a:lnTo>
                    <a:pt x="52075" y="12807"/>
                  </a:lnTo>
                  <a:lnTo>
                    <a:pt x="42035" y="3511"/>
                  </a:lnTo>
                  <a:lnTo>
                    <a:pt x="28359" y="0"/>
                  </a:lnTo>
                  <a:lnTo>
                    <a:pt x="26033" y="94"/>
                  </a:lnTo>
                  <a:lnTo>
                    <a:pt x="12807" y="4642"/>
                  </a:lnTo>
                  <a:lnTo>
                    <a:pt x="3511" y="14682"/>
                  </a:lnTo>
                  <a:lnTo>
                    <a:pt x="0" y="28359"/>
                  </a:lnTo>
                  <a:lnTo>
                    <a:pt x="0" y="120675"/>
                  </a:lnTo>
                  <a:close/>
                </a:path>
              </a:pathLst>
            </a:custGeom>
            <a:grpFill/>
          </p:spPr>
          <p:txBody>
            <a:bodyPr wrap="square" lIns="0" tIns="0" rIns="0" bIns="0" rtlCol="0">
              <a:noAutofit/>
            </a:bodyPr>
            <a:lstStyle/>
            <a:p>
              <a:endParaRPr dirty="0"/>
            </a:p>
          </p:txBody>
        </p:sp>
        <p:sp>
          <p:nvSpPr>
            <p:cNvPr id="9" name="object 26">
              <a:extLst>
                <a:ext uri="{FF2B5EF4-FFF2-40B4-BE49-F238E27FC236}">
                  <a16:creationId xmlns:a16="http://schemas.microsoft.com/office/drawing/2014/main" xmlns="" id="{02BE0097-BE51-4194-9EFA-D39A927BBD24}"/>
                </a:ext>
              </a:extLst>
            </p:cNvPr>
            <p:cNvSpPr/>
            <p:nvPr/>
          </p:nvSpPr>
          <p:spPr>
            <a:xfrm>
              <a:off x="-42503" y="4627918"/>
              <a:ext cx="56718" cy="769302"/>
            </a:xfrm>
            <a:custGeom>
              <a:avLst/>
              <a:gdLst/>
              <a:ahLst/>
              <a:cxnLst/>
              <a:rect l="l" t="t" r="r" b="b"/>
              <a:pathLst>
                <a:path w="56718" h="769302">
                  <a:moveTo>
                    <a:pt x="43905" y="764667"/>
                  </a:moveTo>
                  <a:lnTo>
                    <a:pt x="53205" y="754632"/>
                  </a:lnTo>
                  <a:lnTo>
                    <a:pt x="56718" y="740956"/>
                  </a:lnTo>
                  <a:lnTo>
                    <a:pt x="56624" y="26033"/>
                  </a:lnTo>
                  <a:lnTo>
                    <a:pt x="52075" y="12807"/>
                  </a:lnTo>
                  <a:lnTo>
                    <a:pt x="42503" y="3944"/>
                  </a:lnTo>
                  <a:lnTo>
                    <a:pt x="42503" y="765148"/>
                  </a:lnTo>
                  <a:lnTo>
                    <a:pt x="43905" y="764667"/>
                  </a:lnTo>
                  <a:close/>
                </a:path>
              </a:pathLst>
            </a:custGeom>
            <a:grpFill/>
          </p:spPr>
          <p:txBody>
            <a:bodyPr wrap="square" lIns="0" tIns="0" rIns="0" bIns="0" rtlCol="0">
              <a:noAutofit/>
            </a:bodyPr>
            <a:lstStyle/>
            <a:p>
              <a:endParaRPr dirty="0"/>
            </a:p>
          </p:txBody>
        </p:sp>
        <p:sp>
          <p:nvSpPr>
            <p:cNvPr id="10" name="object 25">
              <a:extLst>
                <a:ext uri="{FF2B5EF4-FFF2-40B4-BE49-F238E27FC236}">
                  <a16:creationId xmlns:a16="http://schemas.microsoft.com/office/drawing/2014/main" xmlns="" id="{329BBE70-8AD1-4330-B1E8-B6892736C53F}"/>
                </a:ext>
              </a:extLst>
            </p:cNvPr>
            <p:cNvSpPr/>
            <p:nvPr/>
          </p:nvSpPr>
          <p:spPr>
            <a:xfrm>
              <a:off x="92202" y="4764989"/>
              <a:ext cx="56718" cy="495160"/>
            </a:xfrm>
            <a:custGeom>
              <a:avLst/>
              <a:gdLst/>
              <a:ahLst/>
              <a:cxnLst/>
              <a:rect l="l" t="t" r="r" b="b"/>
              <a:pathLst>
                <a:path w="56718" h="495160">
                  <a:moveTo>
                    <a:pt x="0" y="249872"/>
                  </a:moveTo>
                  <a:lnTo>
                    <a:pt x="93" y="469128"/>
                  </a:lnTo>
                  <a:lnTo>
                    <a:pt x="4638" y="482350"/>
                  </a:lnTo>
                  <a:lnTo>
                    <a:pt x="14679" y="491648"/>
                  </a:lnTo>
                  <a:lnTo>
                    <a:pt x="28359" y="495160"/>
                  </a:lnTo>
                  <a:lnTo>
                    <a:pt x="30675" y="495067"/>
                  </a:lnTo>
                  <a:lnTo>
                    <a:pt x="43905" y="490521"/>
                  </a:lnTo>
                  <a:lnTo>
                    <a:pt x="53205" y="480484"/>
                  </a:lnTo>
                  <a:lnTo>
                    <a:pt x="56718" y="466813"/>
                  </a:lnTo>
                  <a:lnTo>
                    <a:pt x="56624" y="26033"/>
                  </a:lnTo>
                  <a:lnTo>
                    <a:pt x="52075" y="12807"/>
                  </a:lnTo>
                  <a:lnTo>
                    <a:pt x="42035" y="3511"/>
                  </a:lnTo>
                  <a:lnTo>
                    <a:pt x="28359" y="0"/>
                  </a:lnTo>
                  <a:lnTo>
                    <a:pt x="26033" y="94"/>
                  </a:lnTo>
                  <a:lnTo>
                    <a:pt x="12807" y="4642"/>
                  </a:lnTo>
                  <a:lnTo>
                    <a:pt x="3511" y="14682"/>
                  </a:lnTo>
                  <a:lnTo>
                    <a:pt x="0" y="28359"/>
                  </a:lnTo>
                  <a:lnTo>
                    <a:pt x="0" y="249872"/>
                  </a:lnTo>
                  <a:close/>
                </a:path>
              </a:pathLst>
            </a:custGeom>
            <a:grpFill/>
          </p:spPr>
          <p:txBody>
            <a:bodyPr wrap="square" lIns="0" tIns="0" rIns="0" bIns="0" rtlCol="0">
              <a:noAutofit/>
            </a:bodyPr>
            <a:lstStyle/>
            <a:p>
              <a:endParaRPr dirty="0"/>
            </a:p>
          </p:txBody>
        </p:sp>
        <p:sp>
          <p:nvSpPr>
            <p:cNvPr id="11" name="object 24">
              <a:extLst>
                <a:ext uri="{FF2B5EF4-FFF2-40B4-BE49-F238E27FC236}">
                  <a16:creationId xmlns:a16="http://schemas.microsoft.com/office/drawing/2014/main" xmlns="" id="{BB864CDC-782D-4CFC-AB4A-94F7A792C159}"/>
                </a:ext>
              </a:extLst>
            </p:cNvPr>
            <p:cNvSpPr/>
            <p:nvPr/>
          </p:nvSpPr>
          <p:spPr>
            <a:xfrm>
              <a:off x="226898" y="4391596"/>
              <a:ext cx="56718" cy="1241958"/>
            </a:xfrm>
            <a:custGeom>
              <a:avLst/>
              <a:gdLst/>
              <a:ahLst/>
              <a:cxnLst/>
              <a:rect l="l" t="t" r="r" b="b"/>
              <a:pathLst>
                <a:path w="56718" h="1241958">
                  <a:moveTo>
                    <a:pt x="0" y="623265"/>
                  </a:moveTo>
                  <a:lnTo>
                    <a:pt x="94" y="1215925"/>
                  </a:lnTo>
                  <a:lnTo>
                    <a:pt x="4642" y="1229150"/>
                  </a:lnTo>
                  <a:lnTo>
                    <a:pt x="14682" y="1238447"/>
                  </a:lnTo>
                  <a:lnTo>
                    <a:pt x="28359" y="1241958"/>
                  </a:lnTo>
                  <a:lnTo>
                    <a:pt x="30685" y="1241864"/>
                  </a:lnTo>
                  <a:lnTo>
                    <a:pt x="43910" y="1237316"/>
                  </a:lnTo>
                  <a:lnTo>
                    <a:pt x="53207" y="1227275"/>
                  </a:lnTo>
                  <a:lnTo>
                    <a:pt x="56718" y="1213599"/>
                  </a:lnTo>
                  <a:lnTo>
                    <a:pt x="56624" y="26030"/>
                  </a:lnTo>
                  <a:lnTo>
                    <a:pt x="52079" y="12803"/>
                  </a:lnTo>
                  <a:lnTo>
                    <a:pt x="42038" y="3509"/>
                  </a:lnTo>
                  <a:lnTo>
                    <a:pt x="28359" y="0"/>
                  </a:lnTo>
                  <a:lnTo>
                    <a:pt x="26042" y="93"/>
                  </a:lnTo>
                  <a:lnTo>
                    <a:pt x="12812" y="4635"/>
                  </a:lnTo>
                  <a:lnTo>
                    <a:pt x="3512" y="14670"/>
                  </a:lnTo>
                  <a:lnTo>
                    <a:pt x="0" y="28346"/>
                  </a:lnTo>
                  <a:lnTo>
                    <a:pt x="0" y="623265"/>
                  </a:lnTo>
                  <a:close/>
                </a:path>
              </a:pathLst>
            </a:custGeom>
            <a:grpFill/>
          </p:spPr>
          <p:txBody>
            <a:bodyPr wrap="square" lIns="0" tIns="0" rIns="0" bIns="0" rtlCol="0">
              <a:noAutofit/>
            </a:bodyPr>
            <a:lstStyle/>
            <a:p>
              <a:endParaRPr dirty="0"/>
            </a:p>
          </p:txBody>
        </p:sp>
        <p:sp>
          <p:nvSpPr>
            <p:cNvPr id="12" name="object 23">
              <a:extLst>
                <a:ext uri="{FF2B5EF4-FFF2-40B4-BE49-F238E27FC236}">
                  <a16:creationId xmlns:a16="http://schemas.microsoft.com/office/drawing/2014/main" xmlns="" id="{1F0C347E-133B-4DD3-9D64-4D3B1D160D15}"/>
                </a:ext>
              </a:extLst>
            </p:cNvPr>
            <p:cNvSpPr/>
            <p:nvPr/>
          </p:nvSpPr>
          <p:spPr>
            <a:xfrm>
              <a:off x="361603" y="4627918"/>
              <a:ext cx="56718" cy="769302"/>
            </a:xfrm>
            <a:custGeom>
              <a:avLst/>
              <a:gdLst/>
              <a:ahLst/>
              <a:cxnLst/>
              <a:rect l="l" t="t" r="r" b="b"/>
              <a:pathLst>
                <a:path w="56718" h="769302">
                  <a:moveTo>
                    <a:pt x="0" y="386943"/>
                  </a:moveTo>
                  <a:lnTo>
                    <a:pt x="93" y="743272"/>
                  </a:lnTo>
                  <a:lnTo>
                    <a:pt x="4638" y="756498"/>
                  </a:lnTo>
                  <a:lnTo>
                    <a:pt x="14679" y="765792"/>
                  </a:lnTo>
                  <a:lnTo>
                    <a:pt x="28359" y="769302"/>
                  </a:lnTo>
                  <a:lnTo>
                    <a:pt x="30675" y="769209"/>
                  </a:lnTo>
                  <a:lnTo>
                    <a:pt x="43905" y="764667"/>
                  </a:lnTo>
                  <a:lnTo>
                    <a:pt x="53205" y="754632"/>
                  </a:lnTo>
                  <a:lnTo>
                    <a:pt x="56718" y="740956"/>
                  </a:lnTo>
                  <a:lnTo>
                    <a:pt x="56624" y="26033"/>
                  </a:lnTo>
                  <a:lnTo>
                    <a:pt x="52075" y="12807"/>
                  </a:lnTo>
                  <a:lnTo>
                    <a:pt x="42035" y="3511"/>
                  </a:lnTo>
                  <a:lnTo>
                    <a:pt x="28359" y="0"/>
                  </a:lnTo>
                  <a:lnTo>
                    <a:pt x="26033" y="94"/>
                  </a:lnTo>
                  <a:lnTo>
                    <a:pt x="12807" y="4642"/>
                  </a:lnTo>
                  <a:lnTo>
                    <a:pt x="3511" y="14682"/>
                  </a:lnTo>
                  <a:lnTo>
                    <a:pt x="0" y="28359"/>
                  </a:lnTo>
                  <a:lnTo>
                    <a:pt x="0" y="386943"/>
                  </a:lnTo>
                  <a:close/>
                </a:path>
              </a:pathLst>
            </a:custGeom>
            <a:grpFill/>
          </p:spPr>
          <p:txBody>
            <a:bodyPr wrap="square" lIns="0" tIns="0" rIns="0" bIns="0" rtlCol="0">
              <a:noAutofit/>
            </a:bodyPr>
            <a:lstStyle/>
            <a:p>
              <a:endParaRPr dirty="0"/>
            </a:p>
          </p:txBody>
        </p:sp>
        <p:sp>
          <p:nvSpPr>
            <p:cNvPr id="13" name="object 22">
              <a:extLst>
                <a:ext uri="{FF2B5EF4-FFF2-40B4-BE49-F238E27FC236}">
                  <a16:creationId xmlns:a16="http://schemas.microsoft.com/office/drawing/2014/main" xmlns="" id="{B39E683D-03C3-4EA3-AB74-7B9DF57AB189}"/>
                </a:ext>
              </a:extLst>
            </p:cNvPr>
            <p:cNvSpPr/>
            <p:nvPr/>
          </p:nvSpPr>
          <p:spPr>
            <a:xfrm>
              <a:off x="1861771" y="4627918"/>
              <a:ext cx="56705" cy="769302"/>
            </a:xfrm>
            <a:custGeom>
              <a:avLst/>
              <a:gdLst/>
              <a:ahLst/>
              <a:cxnLst/>
              <a:rect l="l" t="t" r="r" b="b"/>
              <a:pathLst>
                <a:path w="56705" h="769302">
                  <a:moveTo>
                    <a:pt x="0" y="386943"/>
                  </a:moveTo>
                  <a:lnTo>
                    <a:pt x="93" y="743272"/>
                  </a:lnTo>
                  <a:lnTo>
                    <a:pt x="4635" y="756498"/>
                  </a:lnTo>
                  <a:lnTo>
                    <a:pt x="14674" y="765792"/>
                  </a:lnTo>
                  <a:lnTo>
                    <a:pt x="28359" y="769302"/>
                  </a:lnTo>
                  <a:lnTo>
                    <a:pt x="30665" y="769210"/>
                  </a:lnTo>
                  <a:lnTo>
                    <a:pt x="43896" y="764670"/>
                  </a:lnTo>
                  <a:lnTo>
                    <a:pt x="53194" y="754634"/>
                  </a:lnTo>
                  <a:lnTo>
                    <a:pt x="56705" y="740956"/>
                  </a:lnTo>
                  <a:lnTo>
                    <a:pt x="56612" y="26042"/>
                  </a:lnTo>
                  <a:lnTo>
                    <a:pt x="52070" y="12812"/>
                  </a:lnTo>
                  <a:lnTo>
                    <a:pt x="42035" y="3512"/>
                  </a:lnTo>
                  <a:lnTo>
                    <a:pt x="28359" y="0"/>
                  </a:lnTo>
                  <a:lnTo>
                    <a:pt x="26031" y="94"/>
                  </a:lnTo>
                  <a:lnTo>
                    <a:pt x="12801" y="4642"/>
                  </a:lnTo>
                  <a:lnTo>
                    <a:pt x="3508" y="14682"/>
                  </a:lnTo>
                  <a:lnTo>
                    <a:pt x="0" y="28359"/>
                  </a:lnTo>
                  <a:lnTo>
                    <a:pt x="0" y="386943"/>
                  </a:lnTo>
                  <a:close/>
                </a:path>
              </a:pathLst>
            </a:custGeom>
            <a:grpFill/>
          </p:spPr>
          <p:txBody>
            <a:bodyPr wrap="square" lIns="0" tIns="0" rIns="0" bIns="0" rtlCol="0">
              <a:noAutofit/>
            </a:bodyPr>
            <a:lstStyle/>
            <a:p>
              <a:endParaRPr dirty="0"/>
            </a:p>
          </p:txBody>
        </p:sp>
        <p:sp>
          <p:nvSpPr>
            <p:cNvPr id="14" name="object 21">
              <a:extLst>
                <a:ext uri="{FF2B5EF4-FFF2-40B4-BE49-F238E27FC236}">
                  <a16:creationId xmlns:a16="http://schemas.microsoft.com/office/drawing/2014/main" xmlns="" id="{70967F3C-C308-4300-BE59-EE3497E1FC46}"/>
                </a:ext>
              </a:extLst>
            </p:cNvPr>
            <p:cNvSpPr/>
            <p:nvPr/>
          </p:nvSpPr>
          <p:spPr>
            <a:xfrm>
              <a:off x="1323903" y="4736854"/>
              <a:ext cx="56718" cy="556196"/>
            </a:xfrm>
            <a:custGeom>
              <a:avLst/>
              <a:gdLst/>
              <a:ahLst/>
              <a:cxnLst/>
              <a:rect l="l" t="t" r="r" b="b"/>
              <a:pathLst>
                <a:path w="56718" h="556196">
                  <a:moveTo>
                    <a:pt x="0" y="279755"/>
                  </a:moveTo>
                  <a:lnTo>
                    <a:pt x="0" y="535698"/>
                  </a:lnTo>
                  <a:lnTo>
                    <a:pt x="2662" y="544377"/>
                  </a:lnTo>
                  <a:lnTo>
                    <a:pt x="12943" y="552904"/>
                  </a:lnTo>
                  <a:lnTo>
                    <a:pt x="28359" y="556196"/>
                  </a:lnTo>
                  <a:lnTo>
                    <a:pt x="40368" y="554271"/>
                  </a:lnTo>
                  <a:lnTo>
                    <a:pt x="52165" y="546839"/>
                  </a:lnTo>
                  <a:lnTo>
                    <a:pt x="56718" y="535698"/>
                  </a:lnTo>
                  <a:lnTo>
                    <a:pt x="56718" y="20510"/>
                  </a:lnTo>
                  <a:lnTo>
                    <a:pt x="54053" y="11819"/>
                  </a:lnTo>
                  <a:lnTo>
                    <a:pt x="43771" y="3290"/>
                  </a:lnTo>
                  <a:lnTo>
                    <a:pt x="28359" y="0"/>
                  </a:lnTo>
                  <a:lnTo>
                    <a:pt x="16343" y="1926"/>
                  </a:lnTo>
                  <a:lnTo>
                    <a:pt x="4551" y="9362"/>
                  </a:lnTo>
                  <a:lnTo>
                    <a:pt x="0" y="20510"/>
                  </a:lnTo>
                  <a:lnTo>
                    <a:pt x="0" y="279755"/>
                  </a:lnTo>
                  <a:close/>
                </a:path>
              </a:pathLst>
            </a:custGeom>
            <a:grpFill/>
          </p:spPr>
          <p:txBody>
            <a:bodyPr wrap="square" lIns="0" tIns="0" rIns="0" bIns="0" rtlCol="0">
              <a:noAutofit/>
            </a:bodyPr>
            <a:lstStyle/>
            <a:p>
              <a:endParaRPr dirty="0"/>
            </a:p>
          </p:txBody>
        </p:sp>
        <p:sp>
          <p:nvSpPr>
            <p:cNvPr id="15" name="object 20">
              <a:extLst>
                <a:ext uri="{FF2B5EF4-FFF2-40B4-BE49-F238E27FC236}">
                  <a16:creationId xmlns:a16="http://schemas.microsoft.com/office/drawing/2014/main" xmlns="" id="{B64DC509-B0D4-40A9-8FB8-96C586FAC777}"/>
                </a:ext>
              </a:extLst>
            </p:cNvPr>
            <p:cNvSpPr/>
            <p:nvPr/>
          </p:nvSpPr>
          <p:spPr>
            <a:xfrm>
              <a:off x="492582" y="4174872"/>
              <a:ext cx="56718" cy="1675409"/>
            </a:xfrm>
            <a:custGeom>
              <a:avLst/>
              <a:gdLst/>
              <a:ahLst/>
              <a:cxnLst/>
              <a:rect l="l" t="t" r="r" b="b"/>
              <a:pathLst>
                <a:path w="56718" h="1675409">
                  <a:moveTo>
                    <a:pt x="28359" y="1675409"/>
                  </a:moveTo>
                  <a:lnTo>
                    <a:pt x="30685" y="1675315"/>
                  </a:lnTo>
                  <a:lnTo>
                    <a:pt x="43910" y="1670767"/>
                  </a:lnTo>
                  <a:lnTo>
                    <a:pt x="53207" y="1660726"/>
                  </a:lnTo>
                  <a:lnTo>
                    <a:pt x="56718" y="1647050"/>
                  </a:lnTo>
                  <a:lnTo>
                    <a:pt x="56624" y="26030"/>
                  </a:lnTo>
                  <a:lnTo>
                    <a:pt x="52079" y="12803"/>
                  </a:lnTo>
                  <a:lnTo>
                    <a:pt x="42038" y="3509"/>
                  </a:lnTo>
                  <a:lnTo>
                    <a:pt x="28359" y="0"/>
                  </a:lnTo>
                  <a:lnTo>
                    <a:pt x="26042" y="93"/>
                  </a:lnTo>
                  <a:lnTo>
                    <a:pt x="12812" y="4635"/>
                  </a:lnTo>
                  <a:lnTo>
                    <a:pt x="3512" y="14670"/>
                  </a:lnTo>
                  <a:lnTo>
                    <a:pt x="0" y="28346"/>
                  </a:lnTo>
                  <a:lnTo>
                    <a:pt x="94" y="1649376"/>
                  </a:lnTo>
                  <a:lnTo>
                    <a:pt x="4642" y="1662601"/>
                  </a:lnTo>
                  <a:lnTo>
                    <a:pt x="14682" y="1671898"/>
                  </a:lnTo>
                  <a:lnTo>
                    <a:pt x="28359" y="1675409"/>
                  </a:lnTo>
                  <a:close/>
                </a:path>
              </a:pathLst>
            </a:custGeom>
            <a:grpFill/>
          </p:spPr>
          <p:txBody>
            <a:bodyPr wrap="square" lIns="0" tIns="0" rIns="0" bIns="0" rtlCol="0">
              <a:noAutofit/>
            </a:bodyPr>
            <a:lstStyle/>
            <a:p>
              <a:endParaRPr dirty="0"/>
            </a:p>
          </p:txBody>
        </p:sp>
        <p:sp>
          <p:nvSpPr>
            <p:cNvPr id="16" name="object 19">
              <a:extLst>
                <a:ext uri="{FF2B5EF4-FFF2-40B4-BE49-F238E27FC236}">
                  <a16:creationId xmlns:a16="http://schemas.microsoft.com/office/drawing/2014/main" xmlns="" id="{E44E43D9-BAE8-46D8-8E2C-BDA43AC5D891}"/>
                </a:ext>
              </a:extLst>
            </p:cNvPr>
            <p:cNvSpPr/>
            <p:nvPr/>
          </p:nvSpPr>
          <p:spPr>
            <a:xfrm>
              <a:off x="1722931" y="4894186"/>
              <a:ext cx="56718" cy="236778"/>
            </a:xfrm>
            <a:custGeom>
              <a:avLst/>
              <a:gdLst/>
              <a:ahLst/>
              <a:cxnLst/>
              <a:rect l="l" t="t" r="r" b="b"/>
              <a:pathLst>
                <a:path w="56718" h="236778">
                  <a:moveTo>
                    <a:pt x="56718" y="120675"/>
                  </a:moveTo>
                  <a:lnTo>
                    <a:pt x="56718" y="28359"/>
                  </a:lnTo>
                  <a:lnTo>
                    <a:pt x="53207" y="14682"/>
                  </a:lnTo>
                  <a:lnTo>
                    <a:pt x="43910" y="4642"/>
                  </a:lnTo>
                  <a:lnTo>
                    <a:pt x="30685" y="94"/>
                  </a:lnTo>
                  <a:lnTo>
                    <a:pt x="28359" y="0"/>
                  </a:lnTo>
                  <a:lnTo>
                    <a:pt x="14682" y="3511"/>
                  </a:lnTo>
                  <a:lnTo>
                    <a:pt x="4642" y="12807"/>
                  </a:lnTo>
                  <a:lnTo>
                    <a:pt x="94" y="26033"/>
                  </a:lnTo>
                  <a:lnTo>
                    <a:pt x="0" y="208419"/>
                  </a:lnTo>
                  <a:lnTo>
                    <a:pt x="3511" y="222096"/>
                  </a:lnTo>
                  <a:lnTo>
                    <a:pt x="12807" y="232136"/>
                  </a:lnTo>
                  <a:lnTo>
                    <a:pt x="26033" y="236684"/>
                  </a:lnTo>
                  <a:lnTo>
                    <a:pt x="28359" y="236778"/>
                  </a:lnTo>
                  <a:lnTo>
                    <a:pt x="42035" y="233267"/>
                  </a:lnTo>
                  <a:lnTo>
                    <a:pt x="52075" y="223971"/>
                  </a:lnTo>
                  <a:lnTo>
                    <a:pt x="56624" y="210745"/>
                  </a:lnTo>
                  <a:lnTo>
                    <a:pt x="56718" y="120675"/>
                  </a:lnTo>
                  <a:close/>
                </a:path>
              </a:pathLst>
            </a:custGeom>
            <a:grpFill/>
          </p:spPr>
          <p:txBody>
            <a:bodyPr wrap="square" lIns="0" tIns="0" rIns="0" bIns="0" rtlCol="0">
              <a:noAutofit/>
            </a:bodyPr>
            <a:lstStyle/>
            <a:p>
              <a:endParaRPr dirty="0"/>
            </a:p>
          </p:txBody>
        </p:sp>
        <p:sp>
          <p:nvSpPr>
            <p:cNvPr id="17" name="object 18">
              <a:extLst>
                <a:ext uri="{FF2B5EF4-FFF2-40B4-BE49-F238E27FC236}">
                  <a16:creationId xmlns:a16="http://schemas.microsoft.com/office/drawing/2014/main" xmlns="" id="{EA24994C-B490-415B-B045-2D4FABDFF89C}"/>
                </a:ext>
              </a:extLst>
            </p:cNvPr>
            <p:cNvSpPr/>
            <p:nvPr/>
          </p:nvSpPr>
          <p:spPr>
            <a:xfrm>
              <a:off x="2976572" y="4942865"/>
              <a:ext cx="56718" cy="147866"/>
            </a:xfrm>
            <a:custGeom>
              <a:avLst/>
              <a:gdLst/>
              <a:ahLst/>
              <a:cxnLst/>
              <a:rect l="l" t="t" r="r" b="b"/>
              <a:pathLst>
                <a:path w="56718" h="147866">
                  <a:moveTo>
                    <a:pt x="56718" y="75361"/>
                  </a:moveTo>
                  <a:lnTo>
                    <a:pt x="56718" y="17703"/>
                  </a:lnTo>
                  <a:lnTo>
                    <a:pt x="51753" y="7694"/>
                  </a:lnTo>
                  <a:lnTo>
                    <a:pt x="38997" y="1287"/>
                  </a:lnTo>
                  <a:lnTo>
                    <a:pt x="28359" y="0"/>
                  </a:lnTo>
                  <a:lnTo>
                    <a:pt x="12328" y="3098"/>
                  </a:lnTo>
                  <a:lnTo>
                    <a:pt x="2063" y="11061"/>
                  </a:lnTo>
                  <a:lnTo>
                    <a:pt x="0" y="17703"/>
                  </a:lnTo>
                  <a:lnTo>
                    <a:pt x="0" y="130162"/>
                  </a:lnTo>
                  <a:lnTo>
                    <a:pt x="4964" y="140171"/>
                  </a:lnTo>
                  <a:lnTo>
                    <a:pt x="17720" y="146578"/>
                  </a:lnTo>
                  <a:lnTo>
                    <a:pt x="28359" y="147866"/>
                  </a:lnTo>
                  <a:lnTo>
                    <a:pt x="44389" y="144768"/>
                  </a:lnTo>
                  <a:lnTo>
                    <a:pt x="54654" y="136804"/>
                  </a:lnTo>
                  <a:lnTo>
                    <a:pt x="56718" y="130162"/>
                  </a:lnTo>
                  <a:lnTo>
                    <a:pt x="56718" y="75361"/>
                  </a:lnTo>
                  <a:close/>
                </a:path>
              </a:pathLst>
            </a:custGeom>
            <a:grpFill/>
          </p:spPr>
          <p:txBody>
            <a:bodyPr wrap="square" lIns="0" tIns="0" rIns="0" bIns="0" rtlCol="0">
              <a:noAutofit/>
            </a:bodyPr>
            <a:lstStyle/>
            <a:p>
              <a:endParaRPr dirty="0"/>
            </a:p>
          </p:txBody>
        </p:sp>
        <p:sp>
          <p:nvSpPr>
            <p:cNvPr id="18" name="object 17">
              <a:extLst>
                <a:ext uri="{FF2B5EF4-FFF2-40B4-BE49-F238E27FC236}">
                  <a16:creationId xmlns:a16="http://schemas.microsoft.com/office/drawing/2014/main" xmlns="" id="{88502569-D853-44C8-BEFD-C097481025CB}"/>
                </a:ext>
              </a:extLst>
            </p:cNvPr>
            <p:cNvSpPr/>
            <p:nvPr/>
          </p:nvSpPr>
          <p:spPr>
            <a:xfrm>
              <a:off x="1588228" y="4714570"/>
              <a:ext cx="56718" cy="595998"/>
            </a:xfrm>
            <a:custGeom>
              <a:avLst/>
              <a:gdLst/>
              <a:ahLst/>
              <a:cxnLst/>
              <a:rect l="l" t="t" r="r" b="b"/>
              <a:pathLst>
                <a:path w="56718" h="595998">
                  <a:moveTo>
                    <a:pt x="56718" y="300291"/>
                  </a:moveTo>
                  <a:lnTo>
                    <a:pt x="56718" y="28359"/>
                  </a:lnTo>
                  <a:lnTo>
                    <a:pt x="53207" y="14682"/>
                  </a:lnTo>
                  <a:lnTo>
                    <a:pt x="43910" y="4642"/>
                  </a:lnTo>
                  <a:lnTo>
                    <a:pt x="30685" y="94"/>
                  </a:lnTo>
                  <a:lnTo>
                    <a:pt x="28359" y="0"/>
                  </a:lnTo>
                  <a:lnTo>
                    <a:pt x="14682" y="3511"/>
                  </a:lnTo>
                  <a:lnTo>
                    <a:pt x="4642" y="12807"/>
                  </a:lnTo>
                  <a:lnTo>
                    <a:pt x="94" y="26033"/>
                  </a:lnTo>
                  <a:lnTo>
                    <a:pt x="0" y="567639"/>
                  </a:lnTo>
                  <a:lnTo>
                    <a:pt x="3511" y="581315"/>
                  </a:lnTo>
                  <a:lnTo>
                    <a:pt x="12807" y="591355"/>
                  </a:lnTo>
                  <a:lnTo>
                    <a:pt x="26033" y="595904"/>
                  </a:lnTo>
                  <a:lnTo>
                    <a:pt x="28359" y="595998"/>
                  </a:lnTo>
                  <a:lnTo>
                    <a:pt x="42035" y="592487"/>
                  </a:lnTo>
                  <a:lnTo>
                    <a:pt x="52075" y="583190"/>
                  </a:lnTo>
                  <a:lnTo>
                    <a:pt x="56624" y="569965"/>
                  </a:lnTo>
                  <a:lnTo>
                    <a:pt x="56718" y="300291"/>
                  </a:lnTo>
                  <a:close/>
                </a:path>
              </a:pathLst>
            </a:custGeom>
            <a:grpFill/>
          </p:spPr>
          <p:txBody>
            <a:bodyPr wrap="square" lIns="0" tIns="0" rIns="0" bIns="0" rtlCol="0">
              <a:noAutofit/>
            </a:bodyPr>
            <a:lstStyle/>
            <a:p>
              <a:endParaRPr dirty="0"/>
            </a:p>
          </p:txBody>
        </p:sp>
        <p:sp>
          <p:nvSpPr>
            <p:cNvPr id="19" name="object 16">
              <a:extLst>
                <a:ext uri="{FF2B5EF4-FFF2-40B4-BE49-F238E27FC236}">
                  <a16:creationId xmlns:a16="http://schemas.microsoft.com/office/drawing/2014/main" xmlns="" id="{44FCC84C-D91C-424A-943A-A995E3E9DB84}"/>
                </a:ext>
              </a:extLst>
            </p:cNvPr>
            <p:cNvSpPr/>
            <p:nvPr/>
          </p:nvSpPr>
          <p:spPr>
            <a:xfrm>
              <a:off x="1998752" y="4714570"/>
              <a:ext cx="56718" cy="595998"/>
            </a:xfrm>
            <a:custGeom>
              <a:avLst/>
              <a:gdLst/>
              <a:ahLst/>
              <a:cxnLst/>
              <a:rect l="l" t="t" r="r" b="b"/>
              <a:pathLst>
                <a:path w="56718" h="595998">
                  <a:moveTo>
                    <a:pt x="56718" y="300291"/>
                  </a:moveTo>
                  <a:lnTo>
                    <a:pt x="56718" y="28359"/>
                  </a:lnTo>
                  <a:lnTo>
                    <a:pt x="53207" y="14682"/>
                  </a:lnTo>
                  <a:lnTo>
                    <a:pt x="43910" y="4642"/>
                  </a:lnTo>
                  <a:lnTo>
                    <a:pt x="30685" y="94"/>
                  </a:lnTo>
                  <a:lnTo>
                    <a:pt x="28359" y="0"/>
                  </a:lnTo>
                  <a:lnTo>
                    <a:pt x="14682" y="3511"/>
                  </a:lnTo>
                  <a:lnTo>
                    <a:pt x="4642" y="12807"/>
                  </a:lnTo>
                  <a:lnTo>
                    <a:pt x="94" y="26033"/>
                  </a:lnTo>
                  <a:lnTo>
                    <a:pt x="0" y="567639"/>
                  </a:lnTo>
                  <a:lnTo>
                    <a:pt x="3511" y="581315"/>
                  </a:lnTo>
                  <a:lnTo>
                    <a:pt x="12807" y="591355"/>
                  </a:lnTo>
                  <a:lnTo>
                    <a:pt x="26033" y="595904"/>
                  </a:lnTo>
                  <a:lnTo>
                    <a:pt x="28359" y="595998"/>
                  </a:lnTo>
                  <a:lnTo>
                    <a:pt x="42035" y="592487"/>
                  </a:lnTo>
                  <a:lnTo>
                    <a:pt x="52075" y="583190"/>
                  </a:lnTo>
                  <a:lnTo>
                    <a:pt x="56624" y="569965"/>
                  </a:lnTo>
                  <a:lnTo>
                    <a:pt x="56718" y="300291"/>
                  </a:lnTo>
                  <a:close/>
                </a:path>
              </a:pathLst>
            </a:custGeom>
            <a:grpFill/>
          </p:spPr>
          <p:txBody>
            <a:bodyPr wrap="square" lIns="0" tIns="0" rIns="0" bIns="0" rtlCol="0">
              <a:noAutofit/>
            </a:bodyPr>
            <a:lstStyle/>
            <a:p>
              <a:endParaRPr dirty="0"/>
            </a:p>
          </p:txBody>
        </p:sp>
        <p:sp>
          <p:nvSpPr>
            <p:cNvPr id="20" name="object 15">
              <a:extLst>
                <a:ext uri="{FF2B5EF4-FFF2-40B4-BE49-F238E27FC236}">
                  <a16:creationId xmlns:a16="http://schemas.microsoft.com/office/drawing/2014/main" xmlns="" id="{EEDA8C23-0F5D-4EFD-84A9-A9B01CE68478}"/>
                </a:ext>
              </a:extLst>
            </p:cNvPr>
            <p:cNvSpPr/>
            <p:nvPr/>
          </p:nvSpPr>
          <p:spPr>
            <a:xfrm>
              <a:off x="2625425" y="4714570"/>
              <a:ext cx="56718" cy="595998"/>
            </a:xfrm>
            <a:custGeom>
              <a:avLst/>
              <a:gdLst/>
              <a:ahLst/>
              <a:cxnLst/>
              <a:rect l="l" t="t" r="r" b="b"/>
              <a:pathLst>
                <a:path w="56718" h="595998">
                  <a:moveTo>
                    <a:pt x="56718" y="300291"/>
                  </a:moveTo>
                  <a:lnTo>
                    <a:pt x="56718" y="28359"/>
                  </a:lnTo>
                  <a:lnTo>
                    <a:pt x="53207" y="14682"/>
                  </a:lnTo>
                  <a:lnTo>
                    <a:pt x="43910" y="4642"/>
                  </a:lnTo>
                  <a:lnTo>
                    <a:pt x="30685" y="94"/>
                  </a:lnTo>
                  <a:lnTo>
                    <a:pt x="28359" y="0"/>
                  </a:lnTo>
                  <a:lnTo>
                    <a:pt x="14682" y="3511"/>
                  </a:lnTo>
                  <a:lnTo>
                    <a:pt x="4642" y="12807"/>
                  </a:lnTo>
                  <a:lnTo>
                    <a:pt x="94" y="26033"/>
                  </a:lnTo>
                  <a:lnTo>
                    <a:pt x="0" y="567639"/>
                  </a:lnTo>
                  <a:lnTo>
                    <a:pt x="3511" y="581315"/>
                  </a:lnTo>
                  <a:lnTo>
                    <a:pt x="12807" y="591355"/>
                  </a:lnTo>
                  <a:lnTo>
                    <a:pt x="26033" y="595904"/>
                  </a:lnTo>
                  <a:lnTo>
                    <a:pt x="28359" y="595998"/>
                  </a:lnTo>
                  <a:lnTo>
                    <a:pt x="42035" y="592487"/>
                  </a:lnTo>
                  <a:lnTo>
                    <a:pt x="52075" y="583190"/>
                  </a:lnTo>
                  <a:lnTo>
                    <a:pt x="56624" y="569965"/>
                  </a:lnTo>
                  <a:lnTo>
                    <a:pt x="56718" y="300291"/>
                  </a:lnTo>
                  <a:close/>
                </a:path>
              </a:pathLst>
            </a:custGeom>
            <a:grpFill/>
          </p:spPr>
          <p:txBody>
            <a:bodyPr wrap="square" lIns="0" tIns="0" rIns="0" bIns="0" rtlCol="0">
              <a:noAutofit/>
            </a:bodyPr>
            <a:lstStyle/>
            <a:p>
              <a:endParaRPr dirty="0"/>
            </a:p>
          </p:txBody>
        </p:sp>
        <p:sp>
          <p:nvSpPr>
            <p:cNvPr id="21" name="object 14">
              <a:extLst>
                <a:ext uri="{FF2B5EF4-FFF2-40B4-BE49-F238E27FC236}">
                  <a16:creationId xmlns:a16="http://schemas.microsoft.com/office/drawing/2014/main" xmlns="" id="{C43836FE-BDD7-4EC9-B2F7-ACE6DF54FB3C}"/>
                </a:ext>
              </a:extLst>
            </p:cNvPr>
            <p:cNvSpPr/>
            <p:nvPr/>
          </p:nvSpPr>
          <p:spPr>
            <a:xfrm>
              <a:off x="1453527" y="4421530"/>
              <a:ext cx="56718" cy="1182090"/>
            </a:xfrm>
            <a:custGeom>
              <a:avLst/>
              <a:gdLst/>
              <a:ahLst/>
              <a:cxnLst/>
              <a:rect l="l" t="t" r="r" b="b"/>
              <a:pathLst>
                <a:path w="56718" h="1182090">
                  <a:moveTo>
                    <a:pt x="56718" y="593331"/>
                  </a:moveTo>
                  <a:lnTo>
                    <a:pt x="56718" y="28359"/>
                  </a:lnTo>
                  <a:lnTo>
                    <a:pt x="53209" y="14682"/>
                  </a:lnTo>
                  <a:lnTo>
                    <a:pt x="43916" y="4642"/>
                  </a:lnTo>
                  <a:lnTo>
                    <a:pt x="30686" y="94"/>
                  </a:lnTo>
                  <a:lnTo>
                    <a:pt x="28359" y="0"/>
                  </a:lnTo>
                  <a:lnTo>
                    <a:pt x="14682" y="3511"/>
                  </a:lnTo>
                  <a:lnTo>
                    <a:pt x="4642" y="12807"/>
                  </a:lnTo>
                  <a:lnTo>
                    <a:pt x="94" y="26033"/>
                  </a:lnTo>
                  <a:lnTo>
                    <a:pt x="0" y="1153731"/>
                  </a:lnTo>
                  <a:lnTo>
                    <a:pt x="3511" y="1167407"/>
                  </a:lnTo>
                  <a:lnTo>
                    <a:pt x="12807" y="1177448"/>
                  </a:lnTo>
                  <a:lnTo>
                    <a:pt x="26033" y="1181996"/>
                  </a:lnTo>
                  <a:lnTo>
                    <a:pt x="28359" y="1182090"/>
                  </a:lnTo>
                  <a:lnTo>
                    <a:pt x="42041" y="1178579"/>
                  </a:lnTo>
                  <a:lnTo>
                    <a:pt x="52079" y="1169283"/>
                  </a:lnTo>
                  <a:lnTo>
                    <a:pt x="56624" y="1156057"/>
                  </a:lnTo>
                  <a:lnTo>
                    <a:pt x="56718" y="593331"/>
                  </a:lnTo>
                  <a:close/>
                </a:path>
              </a:pathLst>
            </a:custGeom>
            <a:grpFill/>
          </p:spPr>
          <p:txBody>
            <a:bodyPr wrap="square" lIns="0" tIns="0" rIns="0" bIns="0" rtlCol="0">
              <a:noAutofit/>
            </a:bodyPr>
            <a:lstStyle/>
            <a:p>
              <a:endParaRPr dirty="0"/>
            </a:p>
          </p:txBody>
        </p:sp>
        <p:sp>
          <p:nvSpPr>
            <p:cNvPr id="22" name="object 13">
              <a:extLst>
                <a:ext uri="{FF2B5EF4-FFF2-40B4-BE49-F238E27FC236}">
                  <a16:creationId xmlns:a16="http://schemas.microsoft.com/office/drawing/2014/main" xmlns="" id="{D0862D03-BA72-43DD-A762-1581A2ECB220}"/>
                </a:ext>
              </a:extLst>
            </p:cNvPr>
            <p:cNvSpPr/>
            <p:nvPr/>
          </p:nvSpPr>
          <p:spPr>
            <a:xfrm>
              <a:off x="2380513" y="4421530"/>
              <a:ext cx="56718" cy="1182090"/>
            </a:xfrm>
            <a:custGeom>
              <a:avLst/>
              <a:gdLst/>
              <a:ahLst/>
              <a:cxnLst/>
              <a:rect l="l" t="t" r="r" b="b"/>
              <a:pathLst>
                <a:path w="56718" h="1182090">
                  <a:moveTo>
                    <a:pt x="56718" y="593331"/>
                  </a:moveTo>
                  <a:lnTo>
                    <a:pt x="56718" y="28359"/>
                  </a:lnTo>
                  <a:lnTo>
                    <a:pt x="53209" y="14682"/>
                  </a:lnTo>
                  <a:lnTo>
                    <a:pt x="43916" y="4642"/>
                  </a:lnTo>
                  <a:lnTo>
                    <a:pt x="30686" y="94"/>
                  </a:lnTo>
                  <a:lnTo>
                    <a:pt x="28359" y="0"/>
                  </a:lnTo>
                  <a:lnTo>
                    <a:pt x="14682" y="3511"/>
                  </a:lnTo>
                  <a:lnTo>
                    <a:pt x="4642" y="12807"/>
                  </a:lnTo>
                  <a:lnTo>
                    <a:pt x="94" y="26033"/>
                  </a:lnTo>
                  <a:lnTo>
                    <a:pt x="0" y="1153731"/>
                  </a:lnTo>
                  <a:lnTo>
                    <a:pt x="3511" y="1167407"/>
                  </a:lnTo>
                  <a:lnTo>
                    <a:pt x="12807" y="1177448"/>
                  </a:lnTo>
                  <a:lnTo>
                    <a:pt x="26033" y="1181996"/>
                  </a:lnTo>
                  <a:lnTo>
                    <a:pt x="28359" y="1182090"/>
                  </a:lnTo>
                  <a:lnTo>
                    <a:pt x="42041" y="1178579"/>
                  </a:lnTo>
                  <a:lnTo>
                    <a:pt x="52079" y="1169283"/>
                  </a:lnTo>
                  <a:lnTo>
                    <a:pt x="56624" y="1156057"/>
                  </a:lnTo>
                  <a:lnTo>
                    <a:pt x="56718" y="593331"/>
                  </a:lnTo>
                  <a:close/>
                </a:path>
              </a:pathLst>
            </a:custGeom>
            <a:grpFill/>
          </p:spPr>
          <p:txBody>
            <a:bodyPr wrap="square" lIns="0" tIns="0" rIns="0" bIns="0" rtlCol="0">
              <a:noAutofit/>
            </a:bodyPr>
            <a:lstStyle/>
            <a:p>
              <a:endParaRPr dirty="0"/>
            </a:p>
          </p:txBody>
        </p:sp>
        <p:sp>
          <p:nvSpPr>
            <p:cNvPr id="23" name="object 12">
              <a:extLst>
                <a:ext uri="{FF2B5EF4-FFF2-40B4-BE49-F238E27FC236}">
                  <a16:creationId xmlns:a16="http://schemas.microsoft.com/office/drawing/2014/main" xmlns="" id="{C281C2E7-7AF5-41EE-845E-FD3A4A3203A7}"/>
                </a:ext>
              </a:extLst>
            </p:cNvPr>
            <p:cNvSpPr/>
            <p:nvPr/>
          </p:nvSpPr>
          <p:spPr>
            <a:xfrm>
              <a:off x="1184130" y="4627918"/>
              <a:ext cx="56718" cy="769302"/>
            </a:xfrm>
            <a:custGeom>
              <a:avLst/>
              <a:gdLst/>
              <a:ahLst/>
              <a:cxnLst/>
              <a:rect l="l" t="t" r="r" b="b"/>
              <a:pathLst>
                <a:path w="56718" h="769302">
                  <a:moveTo>
                    <a:pt x="56718" y="386943"/>
                  </a:moveTo>
                  <a:lnTo>
                    <a:pt x="56718" y="28359"/>
                  </a:lnTo>
                  <a:lnTo>
                    <a:pt x="53207" y="14682"/>
                  </a:lnTo>
                  <a:lnTo>
                    <a:pt x="43910" y="4642"/>
                  </a:lnTo>
                  <a:lnTo>
                    <a:pt x="30685" y="94"/>
                  </a:lnTo>
                  <a:lnTo>
                    <a:pt x="28359" y="0"/>
                  </a:lnTo>
                  <a:lnTo>
                    <a:pt x="14677" y="3511"/>
                  </a:lnTo>
                  <a:lnTo>
                    <a:pt x="4639" y="12807"/>
                  </a:lnTo>
                  <a:lnTo>
                    <a:pt x="93" y="26033"/>
                  </a:lnTo>
                  <a:lnTo>
                    <a:pt x="0" y="740956"/>
                  </a:lnTo>
                  <a:lnTo>
                    <a:pt x="3510" y="754632"/>
                  </a:lnTo>
                  <a:lnTo>
                    <a:pt x="12807" y="764667"/>
                  </a:lnTo>
                  <a:lnTo>
                    <a:pt x="26041" y="769209"/>
                  </a:lnTo>
                  <a:lnTo>
                    <a:pt x="28359" y="769302"/>
                  </a:lnTo>
                  <a:lnTo>
                    <a:pt x="42038" y="765792"/>
                  </a:lnTo>
                  <a:lnTo>
                    <a:pt x="52079" y="756498"/>
                  </a:lnTo>
                  <a:lnTo>
                    <a:pt x="56624" y="743272"/>
                  </a:lnTo>
                  <a:lnTo>
                    <a:pt x="56718" y="386943"/>
                  </a:lnTo>
                  <a:close/>
                </a:path>
              </a:pathLst>
            </a:custGeom>
            <a:grpFill/>
          </p:spPr>
          <p:txBody>
            <a:bodyPr wrap="square" lIns="0" tIns="0" rIns="0" bIns="0" rtlCol="0">
              <a:noAutofit/>
            </a:bodyPr>
            <a:lstStyle/>
            <a:p>
              <a:endParaRPr dirty="0"/>
            </a:p>
          </p:txBody>
        </p:sp>
        <p:sp>
          <p:nvSpPr>
            <p:cNvPr id="24" name="object 11">
              <a:extLst>
                <a:ext uri="{FF2B5EF4-FFF2-40B4-BE49-F238E27FC236}">
                  <a16:creationId xmlns:a16="http://schemas.microsoft.com/office/drawing/2014/main" xmlns="" id="{5F11C4D8-FED2-44F6-B47A-1081622BB7ED}"/>
                </a:ext>
              </a:extLst>
            </p:cNvPr>
            <p:cNvSpPr/>
            <p:nvPr/>
          </p:nvSpPr>
          <p:spPr>
            <a:xfrm>
              <a:off x="1049427" y="4764989"/>
              <a:ext cx="56718" cy="495160"/>
            </a:xfrm>
            <a:custGeom>
              <a:avLst/>
              <a:gdLst/>
              <a:ahLst/>
              <a:cxnLst/>
              <a:rect l="l" t="t" r="r" b="b"/>
              <a:pathLst>
                <a:path w="56718" h="495160">
                  <a:moveTo>
                    <a:pt x="56718" y="249872"/>
                  </a:moveTo>
                  <a:lnTo>
                    <a:pt x="56718" y="28359"/>
                  </a:lnTo>
                  <a:lnTo>
                    <a:pt x="53207" y="14682"/>
                  </a:lnTo>
                  <a:lnTo>
                    <a:pt x="43910" y="4642"/>
                  </a:lnTo>
                  <a:lnTo>
                    <a:pt x="30685" y="94"/>
                  </a:lnTo>
                  <a:lnTo>
                    <a:pt x="28359" y="0"/>
                  </a:lnTo>
                  <a:lnTo>
                    <a:pt x="14682" y="3511"/>
                  </a:lnTo>
                  <a:lnTo>
                    <a:pt x="4642" y="12807"/>
                  </a:lnTo>
                  <a:lnTo>
                    <a:pt x="94" y="26033"/>
                  </a:lnTo>
                  <a:lnTo>
                    <a:pt x="0" y="466813"/>
                  </a:lnTo>
                  <a:lnTo>
                    <a:pt x="3512" y="480484"/>
                  </a:lnTo>
                  <a:lnTo>
                    <a:pt x="12812" y="490521"/>
                  </a:lnTo>
                  <a:lnTo>
                    <a:pt x="26042" y="495067"/>
                  </a:lnTo>
                  <a:lnTo>
                    <a:pt x="28359" y="495160"/>
                  </a:lnTo>
                  <a:lnTo>
                    <a:pt x="42038" y="491648"/>
                  </a:lnTo>
                  <a:lnTo>
                    <a:pt x="52079" y="482350"/>
                  </a:lnTo>
                  <a:lnTo>
                    <a:pt x="56624" y="469128"/>
                  </a:lnTo>
                  <a:lnTo>
                    <a:pt x="56718" y="249872"/>
                  </a:lnTo>
                  <a:close/>
                </a:path>
              </a:pathLst>
            </a:custGeom>
            <a:grpFill/>
          </p:spPr>
          <p:txBody>
            <a:bodyPr wrap="square" lIns="0" tIns="0" rIns="0" bIns="0" rtlCol="0">
              <a:noAutofit/>
            </a:bodyPr>
            <a:lstStyle/>
            <a:p>
              <a:endParaRPr dirty="0"/>
            </a:p>
          </p:txBody>
        </p:sp>
        <p:sp>
          <p:nvSpPr>
            <p:cNvPr id="25" name="object 10">
              <a:extLst>
                <a:ext uri="{FF2B5EF4-FFF2-40B4-BE49-F238E27FC236}">
                  <a16:creationId xmlns:a16="http://schemas.microsoft.com/office/drawing/2014/main" xmlns="" id="{AC2E520D-7031-487B-9BB9-09BF04995E72}"/>
                </a:ext>
              </a:extLst>
            </p:cNvPr>
            <p:cNvSpPr/>
            <p:nvPr/>
          </p:nvSpPr>
          <p:spPr>
            <a:xfrm>
              <a:off x="2501705" y="4764989"/>
              <a:ext cx="56718" cy="495160"/>
            </a:xfrm>
            <a:custGeom>
              <a:avLst/>
              <a:gdLst/>
              <a:ahLst/>
              <a:cxnLst/>
              <a:rect l="l" t="t" r="r" b="b"/>
              <a:pathLst>
                <a:path w="56718" h="495160">
                  <a:moveTo>
                    <a:pt x="56718" y="249872"/>
                  </a:moveTo>
                  <a:lnTo>
                    <a:pt x="56718" y="28359"/>
                  </a:lnTo>
                  <a:lnTo>
                    <a:pt x="53207" y="14682"/>
                  </a:lnTo>
                  <a:lnTo>
                    <a:pt x="43910" y="4642"/>
                  </a:lnTo>
                  <a:lnTo>
                    <a:pt x="30685" y="94"/>
                  </a:lnTo>
                  <a:lnTo>
                    <a:pt x="28359" y="0"/>
                  </a:lnTo>
                  <a:lnTo>
                    <a:pt x="14682" y="3511"/>
                  </a:lnTo>
                  <a:lnTo>
                    <a:pt x="4642" y="12807"/>
                  </a:lnTo>
                  <a:lnTo>
                    <a:pt x="94" y="26033"/>
                  </a:lnTo>
                  <a:lnTo>
                    <a:pt x="0" y="466813"/>
                  </a:lnTo>
                  <a:lnTo>
                    <a:pt x="3512" y="480484"/>
                  </a:lnTo>
                  <a:lnTo>
                    <a:pt x="12812" y="490521"/>
                  </a:lnTo>
                  <a:lnTo>
                    <a:pt x="26042" y="495067"/>
                  </a:lnTo>
                  <a:lnTo>
                    <a:pt x="28359" y="495160"/>
                  </a:lnTo>
                  <a:lnTo>
                    <a:pt x="42038" y="491648"/>
                  </a:lnTo>
                  <a:lnTo>
                    <a:pt x="52079" y="482350"/>
                  </a:lnTo>
                  <a:lnTo>
                    <a:pt x="56624" y="469128"/>
                  </a:lnTo>
                  <a:lnTo>
                    <a:pt x="56718" y="249872"/>
                  </a:lnTo>
                  <a:close/>
                </a:path>
              </a:pathLst>
            </a:custGeom>
            <a:grpFill/>
          </p:spPr>
          <p:txBody>
            <a:bodyPr wrap="square" lIns="0" tIns="0" rIns="0" bIns="0" rtlCol="0">
              <a:noAutofit/>
            </a:bodyPr>
            <a:lstStyle/>
            <a:p>
              <a:endParaRPr dirty="0"/>
            </a:p>
          </p:txBody>
        </p:sp>
        <p:sp>
          <p:nvSpPr>
            <p:cNvPr id="26" name="object 9">
              <a:extLst>
                <a:ext uri="{FF2B5EF4-FFF2-40B4-BE49-F238E27FC236}">
                  <a16:creationId xmlns:a16="http://schemas.microsoft.com/office/drawing/2014/main" xmlns="" id="{B1F117A0-447B-405F-99C5-7EEB9C95B09B}"/>
                </a:ext>
              </a:extLst>
            </p:cNvPr>
            <p:cNvSpPr/>
            <p:nvPr/>
          </p:nvSpPr>
          <p:spPr>
            <a:xfrm>
              <a:off x="2126496" y="4764989"/>
              <a:ext cx="56718" cy="495160"/>
            </a:xfrm>
            <a:custGeom>
              <a:avLst/>
              <a:gdLst/>
              <a:ahLst/>
              <a:cxnLst/>
              <a:rect l="l" t="t" r="r" b="b"/>
              <a:pathLst>
                <a:path w="56718" h="495160">
                  <a:moveTo>
                    <a:pt x="56718" y="249872"/>
                  </a:moveTo>
                  <a:lnTo>
                    <a:pt x="56718" y="28359"/>
                  </a:lnTo>
                  <a:lnTo>
                    <a:pt x="53207" y="14682"/>
                  </a:lnTo>
                  <a:lnTo>
                    <a:pt x="43910" y="4642"/>
                  </a:lnTo>
                  <a:lnTo>
                    <a:pt x="30685" y="94"/>
                  </a:lnTo>
                  <a:lnTo>
                    <a:pt x="28359" y="0"/>
                  </a:lnTo>
                  <a:lnTo>
                    <a:pt x="14682" y="3511"/>
                  </a:lnTo>
                  <a:lnTo>
                    <a:pt x="4642" y="12807"/>
                  </a:lnTo>
                  <a:lnTo>
                    <a:pt x="94" y="26033"/>
                  </a:lnTo>
                  <a:lnTo>
                    <a:pt x="0" y="466813"/>
                  </a:lnTo>
                  <a:lnTo>
                    <a:pt x="3512" y="480484"/>
                  </a:lnTo>
                  <a:lnTo>
                    <a:pt x="12812" y="490521"/>
                  </a:lnTo>
                  <a:lnTo>
                    <a:pt x="26042" y="495067"/>
                  </a:lnTo>
                  <a:lnTo>
                    <a:pt x="28359" y="495160"/>
                  </a:lnTo>
                  <a:lnTo>
                    <a:pt x="42038" y="491648"/>
                  </a:lnTo>
                  <a:lnTo>
                    <a:pt x="52079" y="482350"/>
                  </a:lnTo>
                  <a:lnTo>
                    <a:pt x="56624" y="469128"/>
                  </a:lnTo>
                  <a:lnTo>
                    <a:pt x="56718" y="249872"/>
                  </a:lnTo>
                  <a:close/>
                </a:path>
              </a:pathLst>
            </a:custGeom>
            <a:grpFill/>
          </p:spPr>
          <p:txBody>
            <a:bodyPr wrap="square" lIns="0" tIns="0" rIns="0" bIns="0" rtlCol="0">
              <a:noAutofit/>
            </a:bodyPr>
            <a:lstStyle/>
            <a:p>
              <a:endParaRPr dirty="0"/>
            </a:p>
          </p:txBody>
        </p:sp>
        <p:sp>
          <p:nvSpPr>
            <p:cNvPr id="27" name="object 8">
              <a:extLst>
                <a:ext uri="{FF2B5EF4-FFF2-40B4-BE49-F238E27FC236}">
                  <a16:creationId xmlns:a16="http://schemas.microsoft.com/office/drawing/2014/main" xmlns="" id="{73FD39C7-D2A3-4F5B-B173-8311D7B30171}"/>
                </a:ext>
              </a:extLst>
            </p:cNvPr>
            <p:cNvSpPr/>
            <p:nvPr/>
          </p:nvSpPr>
          <p:spPr>
            <a:xfrm>
              <a:off x="2757742" y="4764989"/>
              <a:ext cx="56705" cy="495160"/>
            </a:xfrm>
            <a:custGeom>
              <a:avLst/>
              <a:gdLst/>
              <a:ahLst/>
              <a:cxnLst/>
              <a:rect l="l" t="t" r="r" b="b"/>
              <a:pathLst>
                <a:path w="56705" h="495160">
                  <a:moveTo>
                    <a:pt x="56705" y="249872"/>
                  </a:moveTo>
                  <a:lnTo>
                    <a:pt x="56705" y="28359"/>
                  </a:lnTo>
                  <a:lnTo>
                    <a:pt x="53194" y="14682"/>
                  </a:lnTo>
                  <a:lnTo>
                    <a:pt x="43898" y="4642"/>
                  </a:lnTo>
                  <a:lnTo>
                    <a:pt x="30672" y="94"/>
                  </a:lnTo>
                  <a:lnTo>
                    <a:pt x="28346" y="0"/>
                  </a:lnTo>
                  <a:lnTo>
                    <a:pt x="14670" y="3512"/>
                  </a:lnTo>
                  <a:lnTo>
                    <a:pt x="4635" y="12812"/>
                  </a:lnTo>
                  <a:lnTo>
                    <a:pt x="93" y="26042"/>
                  </a:lnTo>
                  <a:lnTo>
                    <a:pt x="0" y="466813"/>
                  </a:lnTo>
                  <a:lnTo>
                    <a:pt x="3511" y="480487"/>
                  </a:lnTo>
                  <a:lnTo>
                    <a:pt x="12808" y="490525"/>
                  </a:lnTo>
                  <a:lnTo>
                    <a:pt x="26040" y="495067"/>
                  </a:lnTo>
                  <a:lnTo>
                    <a:pt x="28346" y="495160"/>
                  </a:lnTo>
                  <a:lnTo>
                    <a:pt x="42025" y="491648"/>
                  </a:lnTo>
                  <a:lnTo>
                    <a:pt x="52066" y="482350"/>
                  </a:lnTo>
                  <a:lnTo>
                    <a:pt x="56612" y="469128"/>
                  </a:lnTo>
                  <a:lnTo>
                    <a:pt x="56705" y="249872"/>
                  </a:lnTo>
                  <a:close/>
                </a:path>
              </a:pathLst>
            </a:custGeom>
            <a:grpFill/>
          </p:spPr>
          <p:txBody>
            <a:bodyPr wrap="square" lIns="0" tIns="0" rIns="0" bIns="0" rtlCol="0">
              <a:noAutofit/>
            </a:bodyPr>
            <a:lstStyle/>
            <a:p>
              <a:endParaRPr dirty="0"/>
            </a:p>
          </p:txBody>
        </p:sp>
        <p:sp>
          <p:nvSpPr>
            <p:cNvPr id="28" name="object 7">
              <a:extLst>
                <a:ext uri="{FF2B5EF4-FFF2-40B4-BE49-F238E27FC236}">
                  <a16:creationId xmlns:a16="http://schemas.microsoft.com/office/drawing/2014/main" xmlns="" id="{661CCAF8-C9EC-433D-8261-1B505600E958}"/>
                </a:ext>
              </a:extLst>
            </p:cNvPr>
            <p:cNvSpPr/>
            <p:nvPr/>
          </p:nvSpPr>
          <p:spPr>
            <a:xfrm>
              <a:off x="914726" y="4391596"/>
              <a:ext cx="56718" cy="1241958"/>
            </a:xfrm>
            <a:custGeom>
              <a:avLst/>
              <a:gdLst/>
              <a:ahLst/>
              <a:cxnLst/>
              <a:rect l="l" t="t" r="r" b="b"/>
              <a:pathLst>
                <a:path w="56718" h="1241958">
                  <a:moveTo>
                    <a:pt x="56718" y="623265"/>
                  </a:moveTo>
                  <a:lnTo>
                    <a:pt x="56718" y="28346"/>
                  </a:lnTo>
                  <a:lnTo>
                    <a:pt x="53205" y="14670"/>
                  </a:lnTo>
                  <a:lnTo>
                    <a:pt x="43905" y="4635"/>
                  </a:lnTo>
                  <a:lnTo>
                    <a:pt x="30675" y="93"/>
                  </a:lnTo>
                  <a:lnTo>
                    <a:pt x="28359" y="0"/>
                  </a:lnTo>
                  <a:lnTo>
                    <a:pt x="14679" y="3509"/>
                  </a:lnTo>
                  <a:lnTo>
                    <a:pt x="4638" y="12803"/>
                  </a:lnTo>
                  <a:lnTo>
                    <a:pt x="93" y="26030"/>
                  </a:lnTo>
                  <a:lnTo>
                    <a:pt x="0" y="1213599"/>
                  </a:lnTo>
                  <a:lnTo>
                    <a:pt x="3511" y="1227275"/>
                  </a:lnTo>
                  <a:lnTo>
                    <a:pt x="12807" y="1237316"/>
                  </a:lnTo>
                  <a:lnTo>
                    <a:pt x="26033" y="1241864"/>
                  </a:lnTo>
                  <a:lnTo>
                    <a:pt x="28359" y="1241958"/>
                  </a:lnTo>
                  <a:lnTo>
                    <a:pt x="42035" y="1238447"/>
                  </a:lnTo>
                  <a:lnTo>
                    <a:pt x="52075" y="1229150"/>
                  </a:lnTo>
                  <a:lnTo>
                    <a:pt x="56624" y="1215925"/>
                  </a:lnTo>
                  <a:lnTo>
                    <a:pt x="56718" y="623265"/>
                  </a:lnTo>
                  <a:close/>
                </a:path>
              </a:pathLst>
            </a:custGeom>
            <a:grpFill/>
          </p:spPr>
          <p:txBody>
            <a:bodyPr wrap="square" lIns="0" tIns="0" rIns="0" bIns="0" rtlCol="0">
              <a:noAutofit/>
            </a:bodyPr>
            <a:lstStyle/>
            <a:p>
              <a:endParaRPr dirty="0"/>
            </a:p>
          </p:txBody>
        </p:sp>
        <p:sp>
          <p:nvSpPr>
            <p:cNvPr id="29" name="object 6">
              <a:extLst>
                <a:ext uri="{FF2B5EF4-FFF2-40B4-BE49-F238E27FC236}">
                  <a16:creationId xmlns:a16="http://schemas.microsoft.com/office/drawing/2014/main" xmlns="" id="{98ADC6EF-7EE9-43AB-9676-63577CBCFBC5}"/>
                </a:ext>
              </a:extLst>
            </p:cNvPr>
            <p:cNvSpPr/>
            <p:nvPr/>
          </p:nvSpPr>
          <p:spPr>
            <a:xfrm>
              <a:off x="780025" y="4627918"/>
              <a:ext cx="56718" cy="769302"/>
            </a:xfrm>
            <a:custGeom>
              <a:avLst/>
              <a:gdLst/>
              <a:ahLst/>
              <a:cxnLst/>
              <a:rect l="l" t="t" r="r" b="b"/>
              <a:pathLst>
                <a:path w="56718" h="769302">
                  <a:moveTo>
                    <a:pt x="56718" y="386943"/>
                  </a:moveTo>
                  <a:lnTo>
                    <a:pt x="56718" y="28359"/>
                  </a:lnTo>
                  <a:lnTo>
                    <a:pt x="53207" y="14682"/>
                  </a:lnTo>
                  <a:lnTo>
                    <a:pt x="43910" y="4642"/>
                  </a:lnTo>
                  <a:lnTo>
                    <a:pt x="30685" y="94"/>
                  </a:lnTo>
                  <a:lnTo>
                    <a:pt x="28359" y="0"/>
                  </a:lnTo>
                  <a:lnTo>
                    <a:pt x="14682" y="3511"/>
                  </a:lnTo>
                  <a:lnTo>
                    <a:pt x="4642" y="12807"/>
                  </a:lnTo>
                  <a:lnTo>
                    <a:pt x="94" y="26033"/>
                  </a:lnTo>
                  <a:lnTo>
                    <a:pt x="0" y="740956"/>
                  </a:lnTo>
                  <a:lnTo>
                    <a:pt x="3512" y="754632"/>
                  </a:lnTo>
                  <a:lnTo>
                    <a:pt x="12812" y="764667"/>
                  </a:lnTo>
                  <a:lnTo>
                    <a:pt x="26042" y="769209"/>
                  </a:lnTo>
                  <a:lnTo>
                    <a:pt x="28359" y="769302"/>
                  </a:lnTo>
                  <a:lnTo>
                    <a:pt x="42038" y="765792"/>
                  </a:lnTo>
                  <a:lnTo>
                    <a:pt x="52079" y="756498"/>
                  </a:lnTo>
                  <a:lnTo>
                    <a:pt x="56624" y="743272"/>
                  </a:lnTo>
                  <a:lnTo>
                    <a:pt x="56718" y="386943"/>
                  </a:lnTo>
                  <a:close/>
                </a:path>
              </a:pathLst>
            </a:custGeom>
            <a:grpFill/>
          </p:spPr>
          <p:txBody>
            <a:bodyPr wrap="square" lIns="0" tIns="0" rIns="0" bIns="0" rtlCol="0">
              <a:noAutofit/>
            </a:bodyPr>
            <a:lstStyle/>
            <a:p>
              <a:endParaRPr dirty="0"/>
            </a:p>
          </p:txBody>
        </p:sp>
        <p:sp>
          <p:nvSpPr>
            <p:cNvPr id="30" name="object 5">
              <a:extLst>
                <a:ext uri="{FF2B5EF4-FFF2-40B4-BE49-F238E27FC236}">
                  <a16:creationId xmlns:a16="http://schemas.microsoft.com/office/drawing/2014/main" xmlns="" id="{405457C3-DAB7-4857-8684-1FFE1FA993FA}"/>
                </a:ext>
              </a:extLst>
            </p:cNvPr>
            <p:cNvSpPr/>
            <p:nvPr/>
          </p:nvSpPr>
          <p:spPr>
            <a:xfrm>
              <a:off x="649044" y="4174872"/>
              <a:ext cx="56718" cy="1675409"/>
            </a:xfrm>
            <a:custGeom>
              <a:avLst/>
              <a:gdLst/>
              <a:ahLst/>
              <a:cxnLst/>
              <a:rect l="l" t="t" r="r" b="b"/>
              <a:pathLst>
                <a:path w="56718" h="1675409">
                  <a:moveTo>
                    <a:pt x="28359" y="1675409"/>
                  </a:moveTo>
                  <a:lnTo>
                    <a:pt x="42035" y="1671898"/>
                  </a:lnTo>
                  <a:lnTo>
                    <a:pt x="52075" y="1662601"/>
                  </a:lnTo>
                  <a:lnTo>
                    <a:pt x="56624" y="1649376"/>
                  </a:lnTo>
                  <a:lnTo>
                    <a:pt x="56718" y="28346"/>
                  </a:lnTo>
                  <a:lnTo>
                    <a:pt x="53205" y="14670"/>
                  </a:lnTo>
                  <a:lnTo>
                    <a:pt x="43905" y="4635"/>
                  </a:lnTo>
                  <a:lnTo>
                    <a:pt x="30675" y="93"/>
                  </a:lnTo>
                  <a:lnTo>
                    <a:pt x="28359" y="0"/>
                  </a:lnTo>
                  <a:lnTo>
                    <a:pt x="14679" y="3509"/>
                  </a:lnTo>
                  <a:lnTo>
                    <a:pt x="4638" y="12803"/>
                  </a:lnTo>
                  <a:lnTo>
                    <a:pt x="93" y="26030"/>
                  </a:lnTo>
                  <a:lnTo>
                    <a:pt x="0" y="1647050"/>
                  </a:lnTo>
                  <a:lnTo>
                    <a:pt x="3511" y="1660726"/>
                  </a:lnTo>
                  <a:lnTo>
                    <a:pt x="12807" y="1670767"/>
                  </a:lnTo>
                  <a:lnTo>
                    <a:pt x="26033" y="1675315"/>
                  </a:lnTo>
                  <a:lnTo>
                    <a:pt x="28359" y="1675409"/>
                  </a:lnTo>
                  <a:close/>
                </a:path>
              </a:pathLst>
            </a:custGeom>
            <a:grpFill/>
          </p:spPr>
          <p:txBody>
            <a:bodyPr wrap="square" lIns="0" tIns="0" rIns="0" bIns="0" rtlCol="0">
              <a:noAutofit/>
            </a:bodyPr>
            <a:lstStyle/>
            <a:p>
              <a:endParaRPr dirty="0"/>
            </a:p>
          </p:txBody>
        </p:sp>
      </p:grpSp>
      <p:sp>
        <p:nvSpPr>
          <p:cNvPr id="31" name="Slide Number Placeholder 10">
            <a:extLst>
              <a:ext uri="{FF2B5EF4-FFF2-40B4-BE49-F238E27FC236}">
                <a16:creationId xmlns:a16="http://schemas.microsoft.com/office/drawing/2014/main" xmlns="" id="{4BB41170-42BD-4543-803A-E5E1B8B760C6}"/>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a:t>
            </a:fld>
            <a:endParaRPr lang="en-US" dirty="0"/>
          </a:p>
        </p:txBody>
      </p:sp>
    </p:spTree>
    <p:extLst>
      <p:ext uri="{BB962C8B-B14F-4D97-AF65-F5344CB8AC3E}">
        <p14:creationId xmlns:p14="http://schemas.microsoft.com/office/powerpoint/2010/main" xmlns="" val="398981869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9863859" cy="1054847"/>
          </a:xfrm>
        </p:spPr>
        <p:txBody>
          <a:bodyPr>
            <a:normAutofit/>
          </a:bodyPr>
          <a:lstStyle/>
          <a:p>
            <a:r>
              <a:rPr kumimoji="0" lang="en-GB" sz="26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Transfer Payments, Conditional Grants, Donor Funds, Capital Investments</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20</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5" name="Rectangle: Rounded Corners 4">
            <a:extLst>
              <a:ext uri="{FF2B5EF4-FFF2-40B4-BE49-F238E27FC236}">
                <a16:creationId xmlns:a16="http://schemas.microsoft.com/office/drawing/2014/main" xmlns="" id="{B3076B72-32F7-4655-A4DB-895C46292BCF}"/>
              </a:ext>
            </a:extLst>
          </p:cNvPr>
          <p:cNvSpPr/>
          <p:nvPr/>
        </p:nvSpPr>
        <p:spPr>
          <a:xfrm>
            <a:off x="940904" y="2160105"/>
            <a:ext cx="2796209" cy="69895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kern="1200" dirty="0">
              <a:solidFill>
                <a:schemeClr val="bg1"/>
              </a:solidFill>
              <a:effectLst/>
              <a:latin typeface="Verdana" panose="020B0604030504040204" pitchFamily="34" charset="0"/>
              <a:ea typeface="Verdana" panose="020B0604030504040204" pitchFamily="34" charset="0"/>
              <a:cs typeface="+mn-cs"/>
            </a:endParaRPr>
          </a:p>
          <a:p>
            <a:pPr algn="ctr"/>
            <a:r>
              <a:rPr lang="en-ZA" sz="1600" b="1" kern="1200" dirty="0">
                <a:solidFill>
                  <a:schemeClr val="bg1"/>
                </a:solidFill>
                <a:effectLst/>
                <a:latin typeface="Verdana" panose="020B0604030504040204" pitchFamily="34" charset="0"/>
                <a:ea typeface="Verdana" panose="020B0604030504040204" pitchFamily="34" charset="0"/>
                <a:cs typeface="+mn-cs"/>
              </a:rPr>
              <a:t>Transfer Payments</a:t>
            </a:r>
          </a:p>
          <a:p>
            <a:pPr algn="ctr"/>
            <a:endParaRPr lang="en-ZA" sz="1600" dirty="0">
              <a:solidFill>
                <a:schemeClr val="bg1"/>
              </a:solidFill>
            </a:endParaRPr>
          </a:p>
        </p:txBody>
      </p:sp>
      <p:sp>
        <p:nvSpPr>
          <p:cNvPr id="93" name="Rectangle: Rounded Corners 92">
            <a:extLst>
              <a:ext uri="{FF2B5EF4-FFF2-40B4-BE49-F238E27FC236}">
                <a16:creationId xmlns:a16="http://schemas.microsoft.com/office/drawing/2014/main" xmlns="" id="{929EE7B5-7A33-49C9-BBC1-4A0A68B15649}"/>
              </a:ext>
            </a:extLst>
          </p:cNvPr>
          <p:cNvSpPr/>
          <p:nvPr/>
        </p:nvSpPr>
        <p:spPr>
          <a:xfrm>
            <a:off x="7566990" y="2123993"/>
            <a:ext cx="2796209" cy="69895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16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j-cs"/>
              </a:rPr>
              <a:t>Donor Funds and Capital Investments</a:t>
            </a:r>
            <a:endParaRPr lang="en-ZA" sz="1600" dirty="0">
              <a:solidFill>
                <a:schemeClr val="bg1"/>
              </a:solidFill>
            </a:endParaRPr>
          </a:p>
        </p:txBody>
      </p:sp>
      <p:sp>
        <p:nvSpPr>
          <p:cNvPr id="94" name="Rectangle: Rounded Corners 93">
            <a:extLst>
              <a:ext uri="{FF2B5EF4-FFF2-40B4-BE49-F238E27FC236}">
                <a16:creationId xmlns:a16="http://schemas.microsoft.com/office/drawing/2014/main" xmlns="" id="{1495A5E6-12F5-4903-8265-A8169460223A}"/>
              </a:ext>
            </a:extLst>
          </p:cNvPr>
          <p:cNvSpPr/>
          <p:nvPr/>
        </p:nvSpPr>
        <p:spPr>
          <a:xfrm>
            <a:off x="4253947" y="2160105"/>
            <a:ext cx="2796209" cy="69895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bg1"/>
                </a:solidFill>
                <a:latin typeface="Verdana" panose="020B0604030504040204" pitchFamily="34" charset="0"/>
                <a:ea typeface="Verdana" panose="020B0604030504040204" pitchFamily="34" charset="0"/>
              </a:rPr>
              <a:t>Conditional Grants</a:t>
            </a:r>
          </a:p>
        </p:txBody>
      </p:sp>
      <p:sp>
        <p:nvSpPr>
          <p:cNvPr id="95" name="Rectangle: Rounded Corners 94">
            <a:extLst>
              <a:ext uri="{FF2B5EF4-FFF2-40B4-BE49-F238E27FC236}">
                <a16:creationId xmlns:a16="http://schemas.microsoft.com/office/drawing/2014/main" xmlns="" id="{358921EB-8F93-4457-87C7-43E301D32642}"/>
              </a:ext>
            </a:extLst>
          </p:cNvPr>
          <p:cNvSpPr/>
          <p:nvPr/>
        </p:nvSpPr>
        <p:spPr>
          <a:xfrm>
            <a:off x="934280" y="3756990"/>
            <a:ext cx="2796209" cy="10548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i="0" u="none" strike="noStrike" kern="1200" baseline="0" dirty="0">
                <a:solidFill>
                  <a:schemeClr val="bg2">
                    <a:lumMod val="25000"/>
                  </a:schemeClr>
                </a:solidFill>
                <a:latin typeface="Verdana "/>
              </a:rPr>
              <a:t>R 459 </a:t>
            </a:r>
            <a:r>
              <a:rPr lang="en-US" sz="1600" b="1" i="0" u="none" strike="noStrike" kern="1200" baseline="0" dirty="0">
                <a:solidFill>
                  <a:schemeClr val="bg2">
                    <a:lumMod val="25000"/>
                  </a:schemeClr>
                </a:solidFill>
                <a:latin typeface="Verdana "/>
              </a:rPr>
              <a:t>019 000 </a:t>
            </a:r>
            <a:r>
              <a:rPr lang="en-US" sz="1600" b="0" i="0" u="none" strike="noStrike" kern="1200" baseline="0" dirty="0">
                <a:solidFill>
                  <a:schemeClr val="bg2">
                    <a:lumMod val="25000"/>
                  </a:schemeClr>
                </a:solidFill>
                <a:latin typeface="Verdana "/>
              </a:rPr>
              <a:t>was received for the four quarters from </a:t>
            </a:r>
            <a:r>
              <a:rPr lang="en-ZA" sz="1600" b="0" i="0" u="none" strike="noStrike" kern="1200" baseline="0" dirty="0">
                <a:solidFill>
                  <a:schemeClr val="bg2">
                    <a:lumMod val="25000"/>
                  </a:schemeClr>
                </a:solidFill>
                <a:latin typeface="Verdana "/>
              </a:rPr>
              <a:t>the DCDT</a:t>
            </a:r>
            <a:endParaRPr lang="en-ZA" sz="1600" kern="1200" dirty="0">
              <a:solidFill>
                <a:schemeClr val="bg2">
                  <a:lumMod val="25000"/>
                </a:schemeClr>
              </a:solidFill>
              <a:effectLst/>
              <a:latin typeface="Verdana "/>
              <a:ea typeface="Verdana" panose="020B0604030504040204" pitchFamily="34" charset="0"/>
            </a:endParaRPr>
          </a:p>
        </p:txBody>
      </p:sp>
      <p:sp>
        <p:nvSpPr>
          <p:cNvPr id="96" name="Rectangle: Rounded Corners 95">
            <a:extLst>
              <a:ext uri="{FF2B5EF4-FFF2-40B4-BE49-F238E27FC236}">
                <a16:creationId xmlns:a16="http://schemas.microsoft.com/office/drawing/2014/main" xmlns="" id="{5A3DE6FD-4A95-4FF2-8FE4-668861118E97}"/>
              </a:ext>
            </a:extLst>
          </p:cNvPr>
          <p:cNvSpPr/>
          <p:nvPr/>
        </p:nvSpPr>
        <p:spPr>
          <a:xfrm>
            <a:off x="7527236" y="3602520"/>
            <a:ext cx="2796209" cy="10548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25000"/>
                  </a:schemeClr>
                </a:solidFill>
                <a:latin typeface="Verdana "/>
              </a:rPr>
              <a:t>None </a:t>
            </a:r>
            <a:endParaRPr lang="en-ZA" sz="1600" b="1" dirty="0">
              <a:solidFill>
                <a:schemeClr val="bg2">
                  <a:lumMod val="25000"/>
                </a:schemeClr>
              </a:solidFill>
              <a:latin typeface="Verdana "/>
            </a:endParaRPr>
          </a:p>
        </p:txBody>
      </p:sp>
      <p:sp>
        <p:nvSpPr>
          <p:cNvPr id="97" name="Rectangle: Rounded Corners 96">
            <a:extLst>
              <a:ext uri="{FF2B5EF4-FFF2-40B4-BE49-F238E27FC236}">
                <a16:creationId xmlns:a16="http://schemas.microsoft.com/office/drawing/2014/main" xmlns="" id="{E7543104-ADEF-4DFB-B469-080FA7440975}"/>
              </a:ext>
            </a:extLst>
          </p:cNvPr>
          <p:cNvSpPr/>
          <p:nvPr/>
        </p:nvSpPr>
        <p:spPr>
          <a:xfrm>
            <a:off x="4167811" y="4101549"/>
            <a:ext cx="3313043" cy="10548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ZA" sz="1600" b="1" i="0" u="none" strike="noStrike" kern="1200" baseline="0" dirty="0">
                <a:solidFill>
                  <a:schemeClr val="bg2">
                    <a:lumMod val="25000"/>
                  </a:schemeClr>
                </a:solidFill>
                <a:latin typeface="Verdana "/>
              </a:rPr>
              <a:t>R 84 </a:t>
            </a:r>
            <a:r>
              <a:rPr lang="en-US" sz="1600" b="1" i="0" u="none" strike="noStrike" kern="1200" baseline="0" dirty="0">
                <a:solidFill>
                  <a:schemeClr val="bg2">
                    <a:lumMod val="25000"/>
                  </a:schemeClr>
                </a:solidFill>
                <a:latin typeface="Verdana "/>
              </a:rPr>
              <a:t>700 000 </a:t>
            </a:r>
            <a:r>
              <a:rPr lang="en-US" sz="1600" b="0" i="0" u="none" strike="noStrike" kern="1200" baseline="0" dirty="0">
                <a:solidFill>
                  <a:schemeClr val="bg2">
                    <a:lumMod val="25000"/>
                  </a:schemeClr>
                </a:solidFill>
                <a:latin typeface="Verdana "/>
              </a:rPr>
              <a:t>was received from National Treasury as an additional grant allocated towards the auction of the High Demand Spectrum and related projects</a:t>
            </a:r>
          </a:p>
        </p:txBody>
      </p:sp>
      <p:cxnSp>
        <p:nvCxnSpPr>
          <p:cNvPr id="8" name="Straight Connector 7">
            <a:extLst>
              <a:ext uri="{FF2B5EF4-FFF2-40B4-BE49-F238E27FC236}">
                <a16:creationId xmlns:a16="http://schemas.microsoft.com/office/drawing/2014/main" xmlns="" id="{ACB40F86-BFFD-4C6A-8B99-8EF9C4869070}"/>
              </a:ext>
            </a:extLst>
          </p:cNvPr>
          <p:cNvCxnSpPr>
            <a:cxnSpLocks/>
          </p:cNvCxnSpPr>
          <p:nvPr/>
        </p:nvCxnSpPr>
        <p:spPr>
          <a:xfrm flipH="1">
            <a:off x="2332385" y="2912065"/>
            <a:ext cx="6624" cy="897933"/>
          </a:xfrm>
          <a:prstGeom prst="line">
            <a:avLst/>
          </a:prstGeom>
          <a:ln w="12700">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6D0C9DE-2C8C-4320-83A8-0B6434BECD79}"/>
              </a:ext>
            </a:extLst>
          </p:cNvPr>
          <p:cNvCxnSpPr>
            <a:cxnSpLocks/>
          </p:cNvCxnSpPr>
          <p:nvPr/>
        </p:nvCxnSpPr>
        <p:spPr>
          <a:xfrm flipH="1">
            <a:off x="5612299" y="2951825"/>
            <a:ext cx="6624" cy="897933"/>
          </a:xfrm>
          <a:prstGeom prst="line">
            <a:avLst/>
          </a:prstGeom>
          <a:ln w="12700">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6D4D21C2-C1B5-4A05-9CC5-AD2ED747B8CD}"/>
              </a:ext>
            </a:extLst>
          </p:cNvPr>
          <p:cNvCxnSpPr>
            <a:cxnSpLocks/>
          </p:cNvCxnSpPr>
          <p:nvPr/>
        </p:nvCxnSpPr>
        <p:spPr>
          <a:xfrm flipH="1">
            <a:off x="8918717" y="2951825"/>
            <a:ext cx="6624" cy="897933"/>
          </a:xfrm>
          <a:prstGeom prst="line">
            <a:avLst/>
          </a:prstGeom>
          <a:ln w="12700">
            <a:solidFill>
              <a:srgbClr val="629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0424123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BADAC8-A129-424A-B056-75DC4FE2FAA5}"/>
              </a:ext>
            </a:extLst>
          </p:cNvPr>
          <p:cNvSpPr>
            <a:spLocks noGrp="1"/>
          </p:cNvSpPr>
          <p:nvPr>
            <p:ph type="ctrTitle"/>
          </p:nvPr>
        </p:nvSpPr>
        <p:spPr>
          <a:xfrm>
            <a:off x="5583289" y="813055"/>
            <a:ext cx="6297855" cy="1717727"/>
          </a:xfrm>
        </p:spPr>
        <p:txBody>
          <a:bodyPr>
            <a:normAutofit fontScale="90000"/>
          </a:bodyPr>
          <a:lstStyle/>
          <a:p>
            <a:pPr>
              <a:lnSpc>
                <a:spcPct val="150000"/>
              </a:lnSpc>
            </a:pP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PARTC:</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Governance </a:t>
            </a:r>
            <a:br>
              <a:rPr lang="en-ZA" sz="2900" b="1" dirty="0">
                <a:latin typeface="Verdana" panose="020B0604030504040204" pitchFamily="34" charset="0"/>
                <a:ea typeface="Verdana" panose="020B0604030504040204" pitchFamily="34" charset="0"/>
                <a:cs typeface="Aharoni" panose="02010803020104030203" pitchFamily="2" charset="-79"/>
              </a:rPr>
            </a:br>
            <a:endParaRPr lang="en-ZA" sz="2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427528658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Council</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22</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57" name="Table 2">
            <a:extLst>
              <a:ext uri="{FF2B5EF4-FFF2-40B4-BE49-F238E27FC236}">
                <a16:creationId xmlns:a16="http://schemas.microsoft.com/office/drawing/2014/main" xmlns="" id="{64B7CB84-3C44-488E-A5D2-CF210B1FA145}"/>
              </a:ext>
            </a:extLst>
          </p:cNvPr>
          <p:cNvGraphicFramePr>
            <a:graphicFrameLocks noGrp="1"/>
          </p:cNvGraphicFramePr>
          <p:nvPr>
            <p:extLst>
              <p:ext uri="{D42A27DB-BD31-4B8C-83A1-F6EECF244321}">
                <p14:modId xmlns:p14="http://schemas.microsoft.com/office/powerpoint/2010/main" xmlns="" val="441830017"/>
              </p:ext>
            </p:extLst>
          </p:nvPr>
        </p:nvGraphicFramePr>
        <p:xfrm>
          <a:off x="360711" y="1253065"/>
          <a:ext cx="10916889" cy="4328266"/>
        </p:xfrm>
        <a:graphic>
          <a:graphicData uri="http://schemas.openxmlformats.org/drawingml/2006/table">
            <a:tbl>
              <a:tblPr firstRow="1" bandRow="1">
                <a:tableStyleId>{2A488322-F2BA-4B5B-9748-0D474271808F}</a:tableStyleId>
              </a:tblPr>
              <a:tblGrid>
                <a:gridCol w="4252757">
                  <a:extLst>
                    <a:ext uri="{9D8B030D-6E8A-4147-A177-3AD203B41FA5}">
                      <a16:colId xmlns:a16="http://schemas.microsoft.com/office/drawing/2014/main" xmlns="" val="981234442"/>
                    </a:ext>
                  </a:extLst>
                </a:gridCol>
                <a:gridCol w="3472070">
                  <a:extLst>
                    <a:ext uri="{9D8B030D-6E8A-4147-A177-3AD203B41FA5}">
                      <a16:colId xmlns:a16="http://schemas.microsoft.com/office/drawing/2014/main" xmlns="" val="3668318169"/>
                    </a:ext>
                  </a:extLst>
                </a:gridCol>
                <a:gridCol w="3192062">
                  <a:extLst>
                    <a:ext uri="{9D8B030D-6E8A-4147-A177-3AD203B41FA5}">
                      <a16:colId xmlns:a16="http://schemas.microsoft.com/office/drawing/2014/main" xmlns="" val="3234126739"/>
                    </a:ext>
                  </a:extLst>
                </a:gridCol>
              </a:tblGrid>
              <a:tr h="416709">
                <a:tc>
                  <a:txBody>
                    <a:bodyPr/>
                    <a:lstStyle/>
                    <a:p>
                      <a:r>
                        <a:rPr lang="en-ZA" sz="1800" dirty="0">
                          <a:latin typeface="Verdana "/>
                        </a:rPr>
                        <a:t>Councillor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629080"/>
                    </a:solidFill>
                  </a:tcPr>
                </a:tc>
                <a:tc>
                  <a:txBody>
                    <a:bodyPr/>
                    <a:lstStyle/>
                    <a:p>
                      <a:pPr algn="ctr"/>
                      <a:r>
                        <a:rPr lang="en-ZA" sz="1800" dirty="0">
                          <a:latin typeface="Verdana "/>
                        </a:rPr>
                        <a:t>Date Appointed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629080"/>
                    </a:solidFill>
                  </a:tcPr>
                </a:tc>
                <a:tc>
                  <a:txBody>
                    <a:bodyPr/>
                    <a:lstStyle/>
                    <a:p>
                      <a:pPr algn="ctr"/>
                      <a:r>
                        <a:rPr lang="en-ZA" sz="1800" dirty="0">
                          <a:latin typeface="Verdana "/>
                        </a:rPr>
                        <a:t>Meetings Attended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2324910009"/>
                  </a:ext>
                </a:extLst>
              </a:tr>
              <a:tr h="397173">
                <a:tc>
                  <a:txBody>
                    <a:bodyPr/>
                    <a:lstStyle/>
                    <a:p>
                      <a:r>
                        <a:rPr lang="en-ZA" sz="1400" dirty="0">
                          <a:solidFill>
                            <a:schemeClr val="bg2">
                              <a:lumMod val="25000"/>
                            </a:schemeClr>
                          </a:solidFill>
                          <a:latin typeface="Verdana "/>
                        </a:rPr>
                        <a:t>Dr. Keabetswe Modimoeng </a:t>
                      </a:r>
                      <a:r>
                        <a:rPr lang="en-ZA" sz="1400" b="1" dirty="0">
                          <a:solidFill>
                            <a:schemeClr val="bg2">
                              <a:lumMod val="25000"/>
                            </a:schemeClr>
                          </a:solidFill>
                          <a:latin typeface="Verdana "/>
                        </a:rPr>
                        <a:t>(Chairperson)</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b="0" u="none" strike="noStrike" kern="1200" baseline="0" dirty="0">
                          <a:solidFill>
                            <a:schemeClr val="bg2">
                              <a:lumMod val="25000"/>
                            </a:schemeClr>
                          </a:solidFill>
                          <a:latin typeface="Verdana "/>
                        </a:rPr>
                        <a:t>15/09/2020</a:t>
                      </a:r>
                      <a:endParaRPr lang="en-ZA" sz="140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dirty="0">
                          <a:solidFill>
                            <a:schemeClr val="bg2">
                              <a:lumMod val="25000"/>
                            </a:schemeClr>
                          </a:solidFill>
                          <a:latin typeface="Verdana "/>
                        </a:rPr>
                        <a:t>22</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extLst>
                  <a:ext uri="{0D108BD9-81ED-4DB2-BD59-A6C34878D82A}">
                    <a16:rowId xmlns:a16="http://schemas.microsoft.com/office/drawing/2014/main" xmlns="" val="1119088417"/>
                  </a:ext>
                </a:extLst>
              </a:tr>
              <a:tr h="439298">
                <a:tc>
                  <a:txBody>
                    <a:bodyPr/>
                    <a:lstStyle/>
                    <a:p>
                      <a:r>
                        <a:rPr lang="en-ZA" sz="1400" dirty="0">
                          <a:solidFill>
                            <a:schemeClr val="bg2">
                              <a:lumMod val="25000"/>
                            </a:schemeClr>
                          </a:solidFill>
                          <a:latin typeface="Verdana "/>
                        </a:rPr>
                        <a:t>Palesa Kadi</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b="0" u="none" strike="noStrike" kern="1200" baseline="0" dirty="0">
                          <a:solidFill>
                            <a:schemeClr val="bg2">
                              <a:lumMod val="25000"/>
                            </a:schemeClr>
                          </a:solidFill>
                          <a:latin typeface="Verdana "/>
                        </a:rPr>
                        <a:t>26/09/2017</a:t>
                      </a:r>
                      <a:endParaRPr lang="en-ZA" sz="140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dirty="0">
                          <a:solidFill>
                            <a:schemeClr val="bg2">
                              <a:lumMod val="25000"/>
                            </a:schemeClr>
                          </a:solidFill>
                          <a:latin typeface="Verdana "/>
                        </a:rPr>
                        <a:t>35</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extLst>
                  <a:ext uri="{0D108BD9-81ED-4DB2-BD59-A6C34878D82A}">
                    <a16:rowId xmlns:a16="http://schemas.microsoft.com/office/drawing/2014/main" xmlns="" val="2436226590"/>
                  </a:ext>
                </a:extLst>
              </a:tr>
              <a:tr h="439298">
                <a:tc>
                  <a:txBody>
                    <a:bodyPr/>
                    <a:lstStyle/>
                    <a:p>
                      <a:r>
                        <a:rPr lang="en-ZA" sz="1400" dirty="0">
                          <a:solidFill>
                            <a:schemeClr val="bg2">
                              <a:lumMod val="25000"/>
                            </a:schemeClr>
                          </a:solidFill>
                          <a:latin typeface="Verdana "/>
                        </a:rPr>
                        <a:t>Yolisa Kedama</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b="0" u="none" strike="noStrike" kern="1200" baseline="0" dirty="0">
                          <a:solidFill>
                            <a:schemeClr val="bg2">
                              <a:lumMod val="25000"/>
                            </a:schemeClr>
                          </a:solidFill>
                          <a:latin typeface="Verdana "/>
                        </a:rPr>
                        <a:t>15/09/2020</a:t>
                      </a:r>
                      <a:endParaRPr lang="en-ZA" sz="140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dirty="0">
                          <a:solidFill>
                            <a:schemeClr val="bg2">
                              <a:lumMod val="25000"/>
                            </a:schemeClr>
                          </a:solidFill>
                          <a:latin typeface="Verdana "/>
                        </a:rPr>
                        <a:t>22</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extLst>
                  <a:ext uri="{0D108BD9-81ED-4DB2-BD59-A6C34878D82A}">
                    <a16:rowId xmlns:a16="http://schemas.microsoft.com/office/drawing/2014/main" xmlns="" val="3140356830"/>
                  </a:ext>
                </a:extLst>
              </a:tr>
              <a:tr h="439298">
                <a:tc>
                  <a:txBody>
                    <a:bodyPr/>
                    <a:lstStyle/>
                    <a:p>
                      <a:r>
                        <a:rPr lang="en-ZA" sz="1400" dirty="0">
                          <a:solidFill>
                            <a:schemeClr val="bg2">
                              <a:lumMod val="25000"/>
                            </a:schemeClr>
                          </a:solidFill>
                          <a:latin typeface="Verdana "/>
                        </a:rPr>
                        <a:t>Dr. Charles Lewis</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b="0" u="none" strike="noStrike" kern="1200" baseline="0" dirty="0">
                          <a:solidFill>
                            <a:schemeClr val="bg2">
                              <a:lumMod val="25000"/>
                            </a:schemeClr>
                          </a:solidFill>
                          <a:latin typeface="Verdana "/>
                        </a:rPr>
                        <a:t>24/08/2020</a:t>
                      </a:r>
                      <a:endParaRPr lang="en-ZA" sz="140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dirty="0">
                          <a:solidFill>
                            <a:schemeClr val="bg2">
                              <a:lumMod val="25000"/>
                            </a:schemeClr>
                          </a:solidFill>
                          <a:latin typeface="Verdana "/>
                        </a:rPr>
                        <a:t>22</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extLst>
                  <a:ext uri="{0D108BD9-81ED-4DB2-BD59-A6C34878D82A}">
                    <a16:rowId xmlns:a16="http://schemas.microsoft.com/office/drawing/2014/main" xmlns="" val="1032682956"/>
                  </a:ext>
                </a:extLst>
              </a:tr>
              <a:tr h="439298">
                <a:tc>
                  <a:txBody>
                    <a:bodyPr/>
                    <a:lstStyle/>
                    <a:p>
                      <a:r>
                        <a:rPr lang="en-ZA" sz="1400" dirty="0">
                          <a:solidFill>
                            <a:schemeClr val="bg2">
                              <a:lumMod val="25000"/>
                            </a:schemeClr>
                          </a:solidFill>
                          <a:latin typeface="Verdana "/>
                        </a:rPr>
                        <a:t>Zolani Kgosietsile Matthews</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b="0" u="none" strike="noStrike" kern="1200" baseline="0" dirty="0">
                          <a:solidFill>
                            <a:schemeClr val="bg2">
                              <a:lumMod val="25000"/>
                            </a:schemeClr>
                          </a:solidFill>
                          <a:latin typeface="Verdana "/>
                        </a:rPr>
                        <a:t>09/07/2020</a:t>
                      </a:r>
                      <a:endParaRPr lang="en-ZA" sz="140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dirty="0">
                          <a:solidFill>
                            <a:schemeClr val="bg2">
                              <a:lumMod val="25000"/>
                            </a:schemeClr>
                          </a:solidFill>
                          <a:latin typeface="Verdana "/>
                        </a:rPr>
                        <a:t>21</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extLst>
                  <a:ext uri="{0D108BD9-81ED-4DB2-BD59-A6C34878D82A}">
                    <a16:rowId xmlns:a16="http://schemas.microsoft.com/office/drawing/2014/main" xmlns="" val="935662212"/>
                  </a:ext>
                </a:extLst>
              </a:tr>
              <a:tr h="439298">
                <a:tc>
                  <a:txBody>
                    <a:bodyPr/>
                    <a:lstStyle/>
                    <a:p>
                      <a:r>
                        <a:rPr lang="en-ZA" sz="1400" b="0" u="none" strike="noStrike" kern="1200" baseline="0" dirty="0">
                          <a:solidFill>
                            <a:schemeClr val="bg2">
                              <a:lumMod val="25000"/>
                            </a:schemeClr>
                          </a:solidFill>
                          <a:latin typeface="Verdana "/>
                        </a:rPr>
                        <a:t>Adv. Luthando Simphiwe Mkumatela</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b="0" u="none" strike="noStrike" kern="1200" baseline="0" dirty="0">
                          <a:solidFill>
                            <a:schemeClr val="bg2">
                              <a:lumMod val="25000"/>
                            </a:schemeClr>
                          </a:solidFill>
                          <a:latin typeface="Verdana "/>
                        </a:rPr>
                        <a:t>01/09/2020</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b="0" dirty="0">
                          <a:solidFill>
                            <a:schemeClr val="bg2">
                              <a:lumMod val="25000"/>
                            </a:schemeClr>
                          </a:solidFill>
                          <a:latin typeface="Verdana "/>
                        </a:rPr>
                        <a:t>19</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extLst>
                  <a:ext uri="{0D108BD9-81ED-4DB2-BD59-A6C34878D82A}">
                    <a16:rowId xmlns:a16="http://schemas.microsoft.com/office/drawing/2014/main" xmlns="" val="2156726990"/>
                  </a:ext>
                </a:extLst>
              </a:tr>
              <a:tr h="439298">
                <a:tc>
                  <a:txBody>
                    <a:bodyPr/>
                    <a:lstStyle/>
                    <a:p>
                      <a:r>
                        <a:rPr lang="en-ZA" sz="1400" b="0" u="none" strike="noStrike" kern="1200" baseline="0" dirty="0">
                          <a:solidFill>
                            <a:schemeClr val="bg2">
                              <a:lumMod val="25000"/>
                            </a:schemeClr>
                          </a:solidFill>
                          <a:latin typeface="Verdana "/>
                        </a:rPr>
                        <a:t>Adv. Dimakatso Qocha</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b="0" u="none" strike="noStrike" kern="1200" baseline="0" dirty="0">
                          <a:solidFill>
                            <a:schemeClr val="bg2">
                              <a:lumMod val="25000"/>
                            </a:schemeClr>
                          </a:solidFill>
                          <a:latin typeface="Verdana "/>
                        </a:rPr>
                        <a:t>21/09/2017</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b="0" dirty="0">
                          <a:solidFill>
                            <a:schemeClr val="bg2">
                              <a:lumMod val="25000"/>
                            </a:schemeClr>
                          </a:solidFill>
                          <a:latin typeface="Verdana "/>
                        </a:rPr>
                        <a:t>35</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extLst>
                  <a:ext uri="{0D108BD9-81ED-4DB2-BD59-A6C34878D82A}">
                    <a16:rowId xmlns:a16="http://schemas.microsoft.com/office/drawing/2014/main" xmlns="" val="1478336306"/>
                  </a:ext>
                </a:extLst>
              </a:tr>
              <a:tr h="439298">
                <a:tc>
                  <a:txBody>
                    <a:bodyPr/>
                    <a:lstStyle/>
                    <a:p>
                      <a:r>
                        <a:rPr lang="en-ZA" sz="1400" b="0" u="none" strike="noStrike" kern="1200" baseline="0" dirty="0">
                          <a:solidFill>
                            <a:schemeClr val="bg2">
                              <a:lumMod val="25000"/>
                            </a:schemeClr>
                          </a:solidFill>
                          <a:latin typeface="Verdana "/>
                        </a:rPr>
                        <a:t>Thembeka Semane</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b="0" u="none" strike="noStrike" kern="1200" baseline="0" dirty="0">
                          <a:solidFill>
                            <a:schemeClr val="bg2">
                              <a:lumMod val="25000"/>
                            </a:schemeClr>
                          </a:solidFill>
                          <a:latin typeface="Verdana "/>
                        </a:rPr>
                        <a:t>01/02/2018</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tc>
                  <a:txBody>
                    <a:bodyPr/>
                    <a:lstStyle/>
                    <a:p>
                      <a:pPr algn="ctr"/>
                      <a:r>
                        <a:rPr lang="en-ZA" sz="1400" b="0" dirty="0">
                          <a:solidFill>
                            <a:schemeClr val="bg2">
                              <a:lumMod val="25000"/>
                            </a:schemeClr>
                          </a:solidFill>
                          <a:latin typeface="Verdana "/>
                        </a:rPr>
                        <a:t>35</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tcPr>
                </a:tc>
                <a:extLst>
                  <a:ext uri="{0D108BD9-81ED-4DB2-BD59-A6C34878D82A}">
                    <a16:rowId xmlns:a16="http://schemas.microsoft.com/office/drawing/2014/main" xmlns="" val="1198817313"/>
                  </a:ext>
                </a:extLst>
              </a:tr>
              <a:tr h="439298">
                <a:tc>
                  <a:txBody>
                    <a:bodyPr/>
                    <a:lstStyle/>
                    <a:p>
                      <a:r>
                        <a:rPr lang="en-ZA" sz="1400" b="0" u="none" strike="noStrike" kern="1200" baseline="0" dirty="0">
                          <a:solidFill>
                            <a:schemeClr val="bg2">
                              <a:lumMod val="25000"/>
                            </a:schemeClr>
                          </a:solidFill>
                          <a:latin typeface="Verdana "/>
                        </a:rPr>
                        <a:t>Peter Zimri</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b="0" u="none" strike="noStrike" kern="1200" baseline="0" dirty="0">
                          <a:solidFill>
                            <a:schemeClr val="bg2">
                              <a:lumMod val="25000"/>
                            </a:schemeClr>
                          </a:solidFill>
                          <a:latin typeface="Verdana "/>
                        </a:rPr>
                        <a:t>24/08/2020</a:t>
                      </a:r>
                      <a:endParaRPr lang="en-ZA" sz="1400" b="0" dirty="0">
                        <a:solidFill>
                          <a:schemeClr val="bg2">
                            <a:lumMod val="25000"/>
                          </a:schemeClr>
                        </a:solidFill>
                        <a:latin typeface="Verdana "/>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tc>
                  <a:txBody>
                    <a:bodyPr/>
                    <a:lstStyle/>
                    <a:p>
                      <a:pPr algn="ctr"/>
                      <a:r>
                        <a:rPr lang="en-ZA" sz="1400" b="0" dirty="0">
                          <a:solidFill>
                            <a:schemeClr val="bg2">
                              <a:lumMod val="25000"/>
                            </a:schemeClr>
                          </a:solidFill>
                          <a:latin typeface="Verdana "/>
                        </a:rPr>
                        <a:t>22</a:t>
                      </a: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F9F9F9"/>
                    </a:solidFill>
                  </a:tcPr>
                </a:tc>
                <a:extLst>
                  <a:ext uri="{0D108BD9-81ED-4DB2-BD59-A6C34878D82A}">
                    <a16:rowId xmlns:a16="http://schemas.microsoft.com/office/drawing/2014/main" xmlns="" val="1374760899"/>
                  </a:ext>
                </a:extLst>
              </a:tr>
            </a:tbl>
          </a:graphicData>
        </a:graphic>
      </p:graphicFrame>
    </p:spTree>
    <p:extLst>
      <p:ext uri="{BB962C8B-B14F-4D97-AF65-F5344CB8AC3E}">
        <p14:creationId xmlns:p14="http://schemas.microsoft.com/office/powerpoint/2010/main" xmlns="" val="41918430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Audit Risk Disclosure &amp; Ethics Committee</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pic>
        <p:nvPicPr>
          <p:cNvPr id="57" name="Picture 56">
            <a:extLst>
              <a:ext uri="{FF2B5EF4-FFF2-40B4-BE49-F238E27FC236}">
                <a16:creationId xmlns:a16="http://schemas.microsoft.com/office/drawing/2014/main" xmlns="" id="{8551D6B3-CF3C-4922-84C6-545842A7F1C9}"/>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5154"/>
          <a:stretch/>
        </p:blipFill>
        <p:spPr>
          <a:xfrm>
            <a:off x="391886" y="1065381"/>
            <a:ext cx="10174123" cy="5084379"/>
          </a:xfrm>
          <a:prstGeom prst="rect">
            <a:avLst/>
          </a:prstGeom>
        </p:spPr>
      </p:pic>
      <p:pic>
        <p:nvPicPr>
          <p:cNvPr id="58" name="Picture 57">
            <a:extLst>
              <a:ext uri="{FF2B5EF4-FFF2-40B4-BE49-F238E27FC236}">
                <a16:creationId xmlns:a16="http://schemas.microsoft.com/office/drawing/2014/main" xmlns="" id="{81F0CE4B-BE45-414F-9B42-0F8DA932341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92976" r="74399" b="-1229"/>
          <a:stretch/>
        </p:blipFill>
        <p:spPr>
          <a:xfrm>
            <a:off x="165656" y="6189516"/>
            <a:ext cx="2346854" cy="365125"/>
          </a:xfrm>
          <a:prstGeom prst="rect">
            <a:avLst/>
          </a:prstGeom>
        </p:spPr>
      </p:pic>
      <p:sp>
        <p:nvSpPr>
          <p:cNvPr id="59" name="Slide Number Placeholder 10">
            <a:extLst>
              <a:ext uri="{FF2B5EF4-FFF2-40B4-BE49-F238E27FC236}">
                <a16:creationId xmlns:a16="http://schemas.microsoft.com/office/drawing/2014/main" xmlns="" id="{C0B49BD9-CE1E-4300-A1E1-BF2F4ADBF36C}"/>
              </a:ext>
            </a:extLst>
          </p:cNvPr>
          <p:cNvSpPr>
            <a:spLocks noGrp="1"/>
          </p:cNvSpPr>
          <p:nvPr>
            <p:ph type="sldNum" sz="quarter" idx="12"/>
          </p:nvPr>
        </p:nvSpPr>
        <p:spPr>
          <a:xfrm>
            <a:off x="10682521" y="6194590"/>
            <a:ext cx="457681" cy="274637"/>
          </a:xfrm>
        </p:spPr>
        <p:txBody>
          <a:bodyPr/>
          <a:lstStyle/>
          <a:p>
            <a:fld id="{C136B7D2-B98C-44FD-8D04-7EC62A564975}" type="slidenum">
              <a:rPr lang="en-US" smtClean="0"/>
              <a:pPr/>
              <a:t>23</a:t>
            </a:fld>
            <a:endParaRPr lang="en-US" dirty="0"/>
          </a:p>
        </p:txBody>
      </p:sp>
      <p:cxnSp>
        <p:nvCxnSpPr>
          <p:cNvPr id="60" name="Straight Connector 59">
            <a:extLst>
              <a:ext uri="{FF2B5EF4-FFF2-40B4-BE49-F238E27FC236}">
                <a16:creationId xmlns:a16="http://schemas.microsoft.com/office/drawing/2014/main" xmlns="" id="{8A897B76-8B5A-4090-B524-E7C60EE05885}"/>
              </a:ext>
            </a:extLst>
          </p:cNvPr>
          <p:cNvCxnSpPr/>
          <p:nvPr/>
        </p:nvCxnSpPr>
        <p:spPr>
          <a:xfrm>
            <a:off x="0" y="99657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046241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HR &amp; Remuneration Committee</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xmlns="" id="{4043C606-A500-408B-8C2F-45CD322AB3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225" y="1268657"/>
            <a:ext cx="10839088" cy="3361154"/>
          </a:xfrm>
          <a:prstGeom prst="rect">
            <a:avLst/>
          </a:prstGeom>
        </p:spPr>
      </p:pic>
      <p:grpSp>
        <p:nvGrpSpPr>
          <p:cNvPr id="58" name="Group 57">
            <a:extLst>
              <a:ext uri="{FF2B5EF4-FFF2-40B4-BE49-F238E27FC236}">
                <a16:creationId xmlns:a16="http://schemas.microsoft.com/office/drawing/2014/main" xmlns="" id="{824848A6-F401-4ED3-9F12-A23C1A759121}"/>
              </a:ext>
            </a:extLst>
          </p:cNvPr>
          <p:cNvGrpSpPr/>
          <p:nvPr/>
        </p:nvGrpSpPr>
        <p:grpSpPr>
          <a:xfrm>
            <a:off x="2690989" y="4601462"/>
            <a:ext cx="6177139" cy="1514505"/>
            <a:chOff x="4433475" y="3404442"/>
            <a:chExt cx="7509630" cy="2311933"/>
          </a:xfrm>
          <a:solidFill>
            <a:srgbClr val="DDE7E3"/>
          </a:solidFill>
        </p:grpSpPr>
        <p:sp>
          <p:nvSpPr>
            <p:cNvPr id="59" name="object 46">
              <a:extLst>
                <a:ext uri="{FF2B5EF4-FFF2-40B4-BE49-F238E27FC236}">
                  <a16:creationId xmlns:a16="http://schemas.microsoft.com/office/drawing/2014/main" xmlns="" id="{E5CF1419-9720-440B-B282-66077C0ABE47}"/>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60" name="object 45">
              <a:extLst>
                <a:ext uri="{FF2B5EF4-FFF2-40B4-BE49-F238E27FC236}">
                  <a16:creationId xmlns:a16="http://schemas.microsoft.com/office/drawing/2014/main" xmlns="" id="{6F3D3EF8-64C3-4751-AB20-0D50B777A2ED}"/>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61" name="object 44">
              <a:extLst>
                <a:ext uri="{FF2B5EF4-FFF2-40B4-BE49-F238E27FC236}">
                  <a16:creationId xmlns:a16="http://schemas.microsoft.com/office/drawing/2014/main" xmlns="" id="{410601DD-33D2-47E8-94D4-33B6DA4209BE}"/>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62" name="object 43">
              <a:extLst>
                <a:ext uri="{FF2B5EF4-FFF2-40B4-BE49-F238E27FC236}">
                  <a16:creationId xmlns:a16="http://schemas.microsoft.com/office/drawing/2014/main" xmlns="" id="{C3C2BC60-6939-4D1D-A0C5-7428C914023F}"/>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endParaRPr dirty="0"/>
            </a:p>
          </p:txBody>
        </p:sp>
        <p:sp>
          <p:nvSpPr>
            <p:cNvPr id="63" name="object 42">
              <a:extLst>
                <a:ext uri="{FF2B5EF4-FFF2-40B4-BE49-F238E27FC236}">
                  <a16:creationId xmlns:a16="http://schemas.microsoft.com/office/drawing/2014/main" xmlns="" id="{2F9B75FC-903B-44A9-B04C-22E88EF0094E}"/>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endParaRPr dirty="0"/>
            </a:p>
          </p:txBody>
        </p:sp>
        <p:sp>
          <p:nvSpPr>
            <p:cNvPr id="64" name="object 41">
              <a:extLst>
                <a:ext uri="{FF2B5EF4-FFF2-40B4-BE49-F238E27FC236}">
                  <a16:creationId xmlns:a16="http://schemas.microsoft.com/office/drawing/2014/main" xmlns="" id="{96AE2ECA-FCBA-4999-B082-B3D502F96007}"/>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endParaRPr dirty="0"/>
            </a:p>
          </p:txBody>
        </p:sp>
        <p:sp>
          <p:nvSpPr>
            <p:cNvPr id="65" name="object 40">
              <a:extLst>
                <a:ext uri="{FF2B5EF4-FFF2-40B4-BE49-F238E27FC236}">
                  <a16:creationId xmlns:a16="http://schemas.microsoft.com/office/drawing/2014/main" xmlns="" id="{CF5772FC-DFD1-48ED-A23D-14CC9487EF93}"/>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endParaRPr dirty="0"/>
            </a:p>
          </p:txBody>
        </p:sp>
        <p:sp>
          <p:nvSpPr>
            <p:cNvPr id="66" name="object 39">
              <a:extLst>
                <a:ext uri="{FF2B5EF4-FFF2-40B4-BE49-F238E27FC236}">
                  <a16:creationId xmlns:a16="http://schemas.microsoft.com/office/drawing/2014/main" xmlns="" id="{9BE0B49F-7A03-4818-990E-BB5EC40284C4}"/>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endParaRPr dirty="0"/>
            </a:p>
          </p:txBody>
        </p:sp>
        <p:sp>
          <p:nvSpPr>
            <p:cNvPr id="67" name="object 38">
              <a:extLst>
                <a:ext uri="{FF2B5EF4-FFF2-40B4-BE49-F238E27FC236}">
                  <a16:creationId xmlns:a16="http://schemas.microsoft.com/office/drawing/2014/main" xmlns="" id="{21223550-AC75-495D-A69E-5B0872D177A3}"/>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endParaRPr dirty="0"/>
            </a:p>
          </p:txBody>
        </p:sp>
        <p:sp>
          <p:nvSpPr>
            <p:cNvPr id="68" name="object 37">
              <a:extLst>
                <a:ext uri="{FF2B5EF4-FFF2-40B4-BE49-F238E27FC236}">
                  <a16:creationId xmlns:a16="http://schemas.microsoft.com/office/drawing/2014/main" xmlns="" id="{12B97429-0E19-4031-9562-694A62192D93}"/>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endParaRPr dirty="0"/>
            </a:p>
          </p:txBody>
        </p:sp>
        <p:sp>
          <p:nvSpPr>
            <p:cNvPr id="69" name="object 36">
              <a:extLst>
                <a:ext uri="{FF2B5EF4-FFF2-40B4-BE49-F238E27FC236}">
                  <a16:creationId xmlns:a16="http://schemas.microsoft.com/office/drawing/2014/main" xmlns="" id="{B5715CAD-DE1F-4275-AAAC-B83603E3C79F}"/>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endParaRPr dirty="0"/>
            </a:p>
          </p:txBody>
        </p:sp>
        <p:sp>
          <p:nvSpPr>
            <p:cNvPr id="70" name="object 35">
              <a:extLst>
                <a:ext uri="{FF2B5EF4-FFF2-40B4-BE49-F238E27FC236}">
                  <a16:creationId xmlns:a16="http://schemas.microsoft.com/office/drawing/2014/main" xmlns="" id="{80425C77-90F5-4A51-A7CC-5086F42D4E32}"/>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endParaRPr dirty="0"/>
            </a:p>
          </p:txBody>
        </p:sp>
        <p:sp>
          <p:nvSpPr>
            <p:cNvPr id="71" name="object 34">
              <a:extLst>
                <a:ext uri="{FF2B5EF4-FFF2-40B4-BE49-F238E27FC236}">
                  <a16:creationId xmlns:a16="http://schemas.microsoft.com/office/drawing/2014/main" xmlns="" id="{9CBBB229-02C9-4BE0-B1B8-C9F2B784B56E}"/>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endParaRPr dirty="0"/>
            </a:p>
          </p:txBody>
        </p:sp>
        <p:sp>
          <p:nvSpPr>
            <p:cNvPr id="72" name="object 33">
              <a:extLst>
                <a:ext uri="{FF2B5EF4-FFF2-40B4-BE49-F238E27FC236}">
                  <a16:creationId xmlns:a16="http://schemas.microsoft.com/office/drawing/2014/main" xmlns="" id="{8C6C7283-ECBD-4833-BE0F-5C56470A9534}"/>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endParaRPr dirty="0"/>
            </a:p>
          </p:txBody>
        </p:sp>
        <p:sp>
          <p:nvSpPr>
            <p:cNvPr id="73" name="object 32">
              <a:extLst>
                <a:ext uri="{FF2B5EF4-FFF2-40B4-BE49-F238E27FC236}">
                  <a16:creationId xmlns:a16="http://schemas.microsoft.com/office/drawing/2014/main" xmlns="" id="{7D5979D7-F0B8-439D-BB92-160C94FEEEB6}"/>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endParaRPr dirty="0"/>
            </a:p>
          </p:txBody>
        </p:sp>
        <p:sp>
          <p:nvSpPr>
            <p:cNvPr id="74" name="object 31">
              <a:extLst>
                <a:ext uri="{FF2B5EF4-FFF2-40B4-BE49-F238E27FC236}">
                  <a16:creationId xmlns:a16="http://schemas.microsoft.com/office/drawing/2014/main" xmlns="" id="{1B6FC11D-AC68-4924-9D51-EE0A5CECA635}"/>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75" name="object 30">
              <a:extLst>
                <a:ext uri="{FF2B5EF4-FFF2-40B4-BE49-F238E27FC236}">
                  <a16:creationId xmlns:a16="http://schemas.microsoft.com/office/drawing/2014/main" xmlns="" id="{B36099AA-95FC-403A-8E58-5A75F27EA2A6}"/>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76" name="object 29">
              <a:extLst>
                <a:ext uri="{FF2B5EF4-FFF2-40B4-BE49-F238E27FC236}">
                  <a16:creationId xmlns:a16="http://schemas.microsoft.com/office/drawing/2014/main" xmlns="" id="{DD712837-B800-4211-A834-FC0BB005FDDF}"/>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77" name="object 28">
              <a:extLst>
                <a:ext uri="{FF2B5EF4-FFF2-40B4-BE49-F238E27FC236}">
                  <a16:creationId xmlns:a16="http://schemas.microsoft.com/office/drawing/2014/main" xmlns="" id="{B495CCE0-14B3-4FB3-804F-5E9706E443DA}"/>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78" name="object 27">
              <a:extLst>
                <a:ext uri="{FF2B5EF4-FFF2-40B4-BE49-F238E27FC236}">
                  <a16:creationId xmlns:a16="http://schemas.microsoft.com/office/drawing/2014/main" xmlns="" id="{537B5BA7-5D47-4897-80AC-2D650980914C}"/>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79" name="object 26">
              <a:extLst>
                <a:ext uri="{FF2B5EF4-FFF2-40B4-BE49-F238E27FC236}">
                  <a16:creationId xmlns:a16="http://schemas.microsoft.com/office/drawing/2014/main" xmlns="" id="{5F7398C0-2D76-4CFD-87AD-D578763EF2A4}"/>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endParaRPr dirty="0"/>
            </a:p>
          </p:txBody>
        </p:sp>
        <p:sp>
          <p:nvSpPr>
            <p:cNvPr id="80" name="object 25">
              <a:extLst>
                <a:ext uri="{FF2B5EF4-FFF2-40B4-BE49-F238E27FC236}">
                  <a16:creationId xmlns:a16="http://schemas.microsoft.com/office/drawing/2014/main" xmlns="" id="{AF1B4D25-FCB9-4527-A821-4D70F34E6629}"/>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81" name="object 24">
              <a:extLst>
                <a:ext uri="{FF2B5EF4-FFF2-40B4-BE49-F238E27FC236}">
                  <a16:creationId xmlns:a16="http://schemas.microsoft.com/office/drawing/2014/main" xmlns="" id="{D42BD6AD-D3C0-4BF9-855E-585F308A8A0F}"/>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82" name="object 23">
              <a:extLst>
                <a:ext uri="{FF2B5EF4-FFF2-40B4-BE49-F238E27FC236}">
                  <a16:creationId xmlns:a16="http://schemas.microsoft.com/office/drawing/2014/main" xmlns="" id="{32ADAA3A-F262-411B-BAA5-3C23FC90CDB7}"/>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83" name="object 22">
              <a:extLst>
                <a:ext uri="{FF2B5EF4-FFF2-40B4-BE49-F238E27FC236}">
                  <a16:creationId xmlns:a16="http://schemas.microsoft.com/office/drawing/2014/main" xmlns="" id="{5AB7F552-BFEF-4261-B8CA-15796C46F732}"/>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84" name="object 21">
              <a:extLst>
                <a:ext uri="{FF2B5EF4-FFF2-40B4-BE49-F238E27FC236}">
                  <a16:creationId xmlns:a16="http://schemas.microsoft.com/office/drawing/2014/main" xmlns="" id="{1A055373-1C4F-476F-8B0B-DD9C61420A05}"/>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endParaRPr dirty="0"/>
            </a:p>
          </p:txBody>
        </p:sp>
        <p:sp>
          <p:nvSpPr>
            <p:cNvPr id="85" name="object 20">
              <a:extLst>
                <a:ext uri="{FF2B5EF4-FFF2-40B4-BE49-F238E27FC236}">
                  <a16:creationId xmlns:a16="http://schemas.microsoft.com/office/drawing/2014/main" xmlns="" id="{F002561F-051F-413E-A741-217ECD0E188F}"/>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endParaRPr dirty="0"/>
            </a:p>
          </p:txBody>
        </p:sp>
        <p:sp>
          <p:nvSpPr>
            <p:cNvPr id="86" name="object 19">
              <a:extLst>
                <a:ext uri="{FF2B5EF4-FFF2-40B4-BE49-F238E27FC236}">
                  <a16:creationId xmlns:a16="http://schemas.microsoft.com/office/drawing/2014/main" xmlns="" id="{236B1FAC-0C25-4AB3-B1CA-821075E72FC7}"/>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endParaRPr dirty="0"/>
            </a:p>
          </p:txBody>
        </p:sp>
        <p:sp>
          <p:nvSpPr>
            <p:cNvPr id="87" name="object 18">
              <a:extLst>
                <a:ext uri="{FF2B5EF4-FFF2-40B4-BE49-F238E27FC236}">
                  <a16:creationId xmlns:a16="http://schemas.microsoft.com/office/drawing/2014/main" xmlns="" id="{78B6F09B-4FA9-4F7C-A37D-AC6CECB1961C}"/>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88" name="object 17">
              <a:extLst>
                <a:ext uri="{FF2B5EF4-FFF2-40B4-BE49-F238E27FC236}">
                  <a16:creationId xmlns:a16="http://schemas.microsoft.com/office/drawing/2014/main" xmlns="" id="{9BBB2EB3-CD21-4350-9296-DF9C3E732338}"/>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89" name="object 16">
              <a:extLst>
                <a:ext uri="{FF2B5EF4-FFF2-40B4-BE49-F238E27FC236}">
                  <a16:creationId xmlns:a16="http://schemas.microsoft.com/office/drawing/2014/main" xmlns="" id="{FCED97A8-385E-4242-9368-7AE934A8ECD5}"/>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endParaRPr dirty="0"/>
            </a:p>
          </p:txBody>
        </p:sp>
        <p:sp>
          <p:nvSpPr>
            <p:cNvPr id="90" name="object 15">
              <a:extLst>
                <a:ext uri="{FF2B5EF4-FFF2-40B4-BE49-F238E27FC236}">
                  <a16:creationId xmlns:a16="http://schemas.microsoft.com/office/drawing/2014/main" xmlns="" id="{C4C7CD20-8A2B-4EB7-92C8-5537E5C28D1D}"/>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endParaRPr dirty="0"/>
            </a:p>
          </p:txBody>
        </p:sp>
        <p:sp>
          <p:nvSpPr>
            <p:cNvPr id="91" name="object 14">
              <a:extLst>
                <a:ext uri="{FF2B5EF4-FFF2-40B4-BE49-F238E27FC236}">
                  <a16:creationId xmlns:a16="http://schemas.microsoft.com/office/drawing/2014/main" xmlns="" id="{DD39EDD1-A1CA-4C98-9DA0-63F24297A885}"/>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endParaRPr dirty="0"/>
            </a:p>
          </p:txBody>
        </p:sp>
        <p:sp>
          <p:nvSpPr>
            <p:cNvPr id="92" name="object 13">
              <a:extLst>
                <a:ext uri="{FF2B5EF4-FFF2-40B4-BE49-F238E27FC236}">
                  <a16:creationId xmlns:a16="http://schemas.microsoft.com/office/drawing/2014/main" xmlns="" id="{9D059970-8130-4359-8F19-286354E22B1A}"/>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93" name="object 12">
              <a:extLst>
                <a:ext uri="{FF2B5EF4-FFF2-40B4-BE49-F238E27FC236}">
                  <a16:creationId xmlns:a16="http://schemas.microsoft.com/office/drawing/2014/main" xmlns="" id="{A28846F2-D3A0-4921-8CEE-5386C9648B5C}"/>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94" name="object 11">
              <a:extLst>
                <a:ext uri="{FF2B5EF4-FFF2-40B4-BE49-F238E27FC236}">
                  <a16:creationId xmlns:a16="http://schemas.microsoft.com/office/drawing/2014/main" xmlns="" id="{D0B24231-E095-4B0B-922B-CC8A7821CFBE}"/>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95" name="object 10">
              <a:extLst>
                <a:ext uri="{FF2B5EF4-FFF2-40B4-BE49-F238E27FC236}">
                  <a16:creationId xmlns:a16="http://schemas.microsoft.com/office/drawing/2014/main" xmlns="" id="{F5E1C398-8E11-423A-980B-74E860EA9889}"/>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96" name="object 9">
              <a:extLst>
                <a:ext uri="{FF2B5EF4-FFF2-40B4-BE49-F238E27FC236}">
                  <a16:creationId xmlns:a16="http://schemas.microsoft.com/office/drawing/2014/main" xmlns="" id="{271C3990-D56B-4FA7-8681-BFBDEB3A86C1}"/>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97" name="object 8">
              <a:extLst>
                <a:ext uri="{FF2B5EF4-FFF2-40B4-BE49-F238E27FC236}">
                  <a16:creationId xmlns:a16="http://schemas.microsoft.com/office/drawing/2014/main" xmlns="" id="{6D421818-B09F-44A4-99CD-FEB5836B8B8B}"/>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98" name="object 7">
              <a:extLst>
                <a:ext uri="{FF2B5EF4-FFF2-40B4-BE49-F238E27FC236}">
                  <a16:creationId xmlns:a16="http://schemas.microsoft.com/office/drawing/2014/main" xmlns="" id="{9348411D-35D7-40F8-AA9C-9640940C3965}"/>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grpSp>
      <p:sp>
        <p:nvSpPr>
          <p:cNvPr id="99" name="Slide Number Placeholder 10">
            <a:extLst>
              <a:ext uri="{FF2B5EF4-FFF2-40B4-BE49-F238E27FC236}">
                <a16:creationId xmlns:a16="http://schemas.microsoft.com/office/drawing/2014/main" xmlns="" id="{A92D7E8E-3B70-4F6A-9862-D07D281B6B59}"/>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24</a:t>
            </a:fld>
            <a:endParaRPr lang="en-US" dirty="0"/>
          </a:p>
        </p:txBody>
      </p:sp>
    </p:spTree>
    <p:extLst>
      <p:ext uri="{BB962C8B-B14F-4D97-AF65-F5344CB8AC3E}">
        <p14:creationId xmlns:p14="http://schemas.microsoft.com/office/powerpoint/2010/main" xmlns="" val="264623702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Consumer Advisory Panel</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25</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B44EC378-1196-4C86-8EF4-3738F1A701B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1170" y="1212594"/>
            <a:ext cx="11091958" cy="4432811"/>
          </a:xfrm>
          <a:prstGeom prst="rect">
            <a:avLst/>
          </a:prstGeom>
        </p:spPr>
      </p:pic>
      <p:cxnSp>
        <p:nvCxnSpPr>
          <p:cNvPr id="59" name="Straight Connector 58">
            <a:extLst>
              <a:ext uri="{FF2B5EF4-FFF2-40B4-BE49-F238E27FC236}">
                <a16:creationId xmlns:a16="http://schemas.microsoft.com/office/drawing/2014/main" xmlns="" id="{2BE6911C-8D86-4ACA-B11B-1E82FF00C293}"/>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758628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Consumer Advisory Panel meetings attended </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26</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1157CC44-29E2-4390-9E3B-597EF5B1E3E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409" y="1135405"/>
            <a:ext cx="9891358" cy="3878680"/>
          </a:xfrm>
          <a:prstGeom prst="rect">
            <a:avLst/>
          </a:prstGeom>
        </p:spPr>
      </p:pic>
      <p:pic>
        <p:nvPicPr>
          <p:cNvPr id="58" name="Picture 57">
            <a:extLst>
              <a:ext uri="{FF2B5EF4-FFF2-40B4-BE49-F238E27FC236}">
                <a16:creationId xmlns:a16="http://schemas.microsoft.com/office/drawing/2014/main" xmlns="" id="{BDF85034-4B97-4F11-92F6-C7DA9B1AF8C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83106" y="4940718"/>
            <a:ext cx="7656751" cy="1714151"/>
          </a:xfrm>
          <a:prstGeom prst="rect">
            <a:avLst/>
          </a:prstGeom>
        </p:spPr>
      </p:pic>
      <p:cxnSp>
        <p:nvCxnSpPr>
          <p:cNvPr id="59" name="Straight Connector 58">
            <a:extLst>
              <a:ext uri="{FF2B5EF4-FFF2-40B4-BE49-F238E27FC236}">
                <a16:creationId xmlns:a16="http://schemas.microsoft.com/office/drawing/2014/main" xmlns="" id="{F261D388-0CEB-44AB-9E00-7314A176EEB0}"/>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2896858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BADAC8-A129-424A-B056-75DC4FE2FAA5}"/>
              </a:ext>
            </a:extLst>
          </p:cNvPr>
          <p:cNvSpPr>
            <a:spLocks noGrp="1"/>
          </p:cNvSpPr>
          <p:nvPr>
            <p:ph type="ctrTitle"/>
          </p:nvPr>
        </p:nvSpPr>
        <p:spPr>
          <a:xfrm>
            <a:off x="5216685" y="914654"/>
            <a:ext cx="6975315" cy="1717727"/>
          </a:xfrm>
        </p:spPr>
        <p:txBody>
          <a:bodyPr>
            <a:noAutofit/>
          </a:bodyPr>
          <a:lstStyle/>
          <a:p>
            <a:pPr>
              <a:lnSpc>
                <a:spcPct val="150000"/>
              </a:lnSpc>
            </a:pP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PART D:</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Human Resources Management </a:t>
            </a:r>
            <a:br>
              <a:rPr lang="en-ZA" sz="2900" b="1" dirty="0">
                <a:latin typeface="Verdana" panose="020B0604030504040204" pitchFamily="34" charset="0"/>
                <a:ea typeface="Verdana" panose="020B0604030504040204" pitchFamily="34" charset="0"/>
                <a:cs typeface="Aharoni" panose="02010803020104030203" pitchFamily="2" charset="-79"/>
              </a:rPr>
            </a:br>
            <a:endParaRPr lang="en-ZA" sz="2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59239150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lang="en-GB" sz="2900" b="1" dirty="0">
                <a:solidFill>
                  <a:srgbClr val="629080"/>
                </a:solidFill>
                <a:latin typeface="Verdana" panose="020B0604030504040204" pitchFamily="34" charset="0"/>
                <a:ea typeface="Verdana" panose="020B0604030504040204" pitchFamily="34" charset="0"/>
              </a:rPr>
              <a:t>Staff Complement </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28</a:t>
            </a:fld>
            <a:endParaRPr lang="en-US" dirty="0"/>
          </a:p>
        </p:txBody>
      </p:sp>
      <p:grpSp>
        <p:nvGrpSpPr>
          <p:cNvPr id="4" name="Group 3">
            <a:extLst>
              <a:ext uri="{FF2B5EF4-FFF2-40B4-BE49-F238E27FC236}">
                <a16:creationId xmlns:a16="http://schemas.microsoft.com/office/drawing/2014/main" xmlns="" id="{89461BB4-8E72-4348-A893-C50AD94CCC29}"/>
              </a:ext>
            </a:extLst>
          </p:cNvPr>
          <p:cNvGrpSpPr/>
          <p:nvPr/>
        </p:nvGrpSpPr>
        <p:grpSpPr>
          <a:xfrm>
            <a:off x="2782148" y="3967714"/>
            <a:ext cx="7509630" cy="2003905"/>
            <a:chOff x="4433475" y="3404442"/>
            <a:chExt cx="7509630" cy="2311933"/>
          </a:xfrm>
          <a:solidFill>
            <a:srgbClr val="DDE7E3"/>
          </a:solidFill>
        </p:grpSpPr>
        <p:sp>
          <p:nvSpPr>
            <p:cNvPr id="10" name="object 46">
              <a:extLst>
                <a:ext uri="{FF2B5EF4-FFF2-40B4-BE49-F238E27FC236}">
                  <a16:creationId xmlns:a16="http://schemas.microsoft.com/office/drawing/2014/main" xmlns="" id="{6B1ECC80-A709-4E9B-B563-1B2A6FC39AB9}"/>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11" name="object 45">
              <a:extLst>
                <a:ext uri="{FF2B5EF4-FFF2-40B4-BE49-F238E27FC236}">
                  <a16:creationId xmlns:a16="http://schemas.microsoft.com/office/drawing/2014/main" xmlns="" id="{674BA40E-769A-4B0A-8F3D-2B16C8899F70}"/>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12" name="object 44">
              <a:extLst>
                <a:ext uri="{FF2B5EF4-FFF2-40B4-BE49-F238E27FC236}">
                  <a16:creationId xmlns:a16="http://schemas.microsoft.com/office/drawing/2014/main" xmlns="" id="{6E9DE514-295E-4EE7-BC7D-6A327335E142}"/>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13" name="object 43">
              <a:extLst>
                <a:ext uri="{FF2B5EF4-FFF2-40B4-BE49-F238E27FC236}">
                  <a16:creationId xmlns:a16="http://schemas.microsoft.com/office/drawing/2014/main" xmlns="" id="{76F9DD30-8D47-4818-ACBA-887DD2F43ACF}"/>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pPr algn="ctr"/>
              <a:endParaRPr dirty="0"/>
            </a:p>
          </p:txBody>
        </p:sp>
        <p:sp>
          <p:nvSpPr>
            <p:cNvPr id="14" name="object 42">
              <a:extLst>
                <a:ext uri="{FF2B5EF4-FFF2-40B4-BE49-F238E27FC236}">
                  <a16:creationId xmlns:a16="http://schemas.microsoft.com/office/drawing/2014/main" xmlns="" id="{F7FFB0DB-C7FB-4D04-A902-AF174445462A}"/>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pPr algn="ctr"/>
              <a:endParaRPr dirty="0"/>
            </a:p>
          </p:txBody>
        </p:sp>
        <p:sp>
          <p:nvSpPr>
            <p:cNvPr id="15" name="object 41">
              <a:extLst>
                <a:ext uri="{FF2B5EF4-FFF2-40B4-BE49-F238E27FC236}">
                  <a16:creationId xmlns:a16="http://schemas.microsoft.com/office/drawing/2014/main" xmlns="" id="{5CC8E68B-116C-43B5-AD92-720B6C90300C}"/>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pPr algn="ctr"/>
              <a:endParaRPr dirty="0"/>
            </a:p>
          </p:txBody>
        </p:sp>
        <p:sp>
          <p:nvSpPr>
            <p:cNvPr id="16" name="object 40">
              <a:extLst>
                <a:ext uri="{FF2B5EF4-FFF2-40B4-BE49-F238E27FC236}">
                  <a16:creationId xmlns:a16="http://schemas.microsoft.com/office/drawing/2014/main" xmlns="" id="{6B8EFBFB-AECA-4FBF-8749-AAF9E7ECCC57}"/>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pPr algn="ctr"/>
              <a:endParaRPr dirty="0"/>
            </a:p>
          </p:txBody>
        </p:sp>
        <p:sp>
          <p:nvSpPr>
            <p:cNvPr id="17" name="object 39">
              <a:extLst>
                <a:ext uri="{FF2B5EF4-FFF2-40B4-BE49-F238E27FC236}">
                  <a16:creationId xmlns:a16="http://schemas.microsoft.com/office/drawing/2014/main" xmlns="" id="{53C0B13C-F0B3-408C-AAF7-214CC78A118A}"/>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pPr algn="ctr"/>
              <a:endParaRPr dirty="0"/>
            </a:p>
          </p:txBody>
        </p:sp>
        <p:sp>
          <p:nvSpPr>
            <p:cNvPr id="18" name="object 38">
              <a:extLst>
                <a:ext uri="{FF2B5EF4-FFF2-40B4-BE49-F238E27FC236}">
                  <a16:creationId xmlns:a16="http://schemas.microsoft.com/office/drawing/2014/main" xmlns="" id="{E0A09705-E0BA-44C1-83AB-2515861138EF}"/>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pPr algn="ctr"/>
              <a:endParaRPr dirty="0"/>
            </a:p>
          </p:txBody>
        </p:sp>
        <p:sp>
          <p:nvSpPr>
            <p:cNvPr id="19" name="object 37">
              <a:extLst>
                <a:ext uri="{FF2B5EF4-FFF2-40B4-BE49-F238E27FC236}">
                  <a16:creationId xmlns:a16="http://schemas.microsoft.com/office/drawing/2014/main" xmlns="" id="{AC80B668-3515-4011-8537-0D14C2D14E32}"/>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20" name="object 36">
              <a:extLst>
                <a:ext uri="{FF2B5EF4-FFF2-40B4-BE49-F238E27FC236}">
                  <a16:creationId xmlns:a16="http://schemas.microsoft.com/office/drawing/2014/main" xmlns="" id="{DD7F2F5E-A635-4B12-921B-2A0D7C0E6174}"/>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21" name="object 35">
              <a:extLst>
                <a:ext uri="{FF2B5EF4-FFF2-40B4-BE49-F238E27FC236}">
                  <a16:creationId xmlns:a16="http://schemas.microsoft.com/office/drawing/2014/main" xmlns="" id="{E9ED27DF-7EB2-40F3-A35D-8850C80EE668}"/>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pPr algn="ctr"/>
              <a:endParaRPr dirty="0"/>
            </a:p>
          </p:txBody>
        </p:sp>
        <p:sp>
          <p:nvSpPr>
            <p:cNvPr id="28" name="object 34">
              <a:extLst>
                <a:ext uri="{FF2B5EF4-FFF2-40B4-BE49-F238E27FC236}">
                  <a16:creationId xmlns:a16="http://schemas.microsoft.com/office/drawing/2014/main" xmlns="" id="{8ADB9D43-5EB6-4B2B-893D-FBE42031A5D2}"/>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pPr algn="ctr"/>
              <a:endParaRPr dirty="0"/>
            </a:p>
          </p:txBody>
        </p:sp>
        <p:sp>
          <p:nvSpPr>
            <p:cNvPr id="29" name="object 33">
              <a:extLst>
                <a:ext uri="{FF2B5EF4-FFF2-40B4-BE49-F238E27FC236}">
                  <a16:creationId xmlns:a16="http://schemas.microsoft.com/office/drawing/2014/main" xmlns="" id="{8CF3E559-510F-46E9-9575-1EB6EA5ECC87}"/>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30" name="object 32">
              <a:extLst>
                <a:ext uri="{FF2B5EF4-FFF2-40B4-BE49-F238E27FC236}">
                  <a16:creationId xmlns:a16="http://schemas.microsoft.com/office/drawing/2014/main" xmlns="" id="{9AFB6DEF-EB57-4DC1-B3D4-851425EC2C3F}"/>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31" name="object 31">
              <a:extLst>
                <a:ext uri="{FF2B5EF4-FFF2-40B4-BE49-F238E27FC236}">
                  <a16:creationId xmlns:a16="http://schemas.microsoft.com/office/drawing/2014/main" xmlns="" id="{25B9D58A-22B9-4882-A0A0-CBD96608224C}"/>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32" name="object 30">
              <a:extLst>
                <a:ext uri="{FF2B5EF4-FFF2-40B4-BE49-F238E27FC236}">
                  <a16:creationId xmlns:a16="http://schemas.microsoft.com/office/drawing/2014/main" xmlns="" id="{1C3F2B0B-7B53-41B8-BE6C-387CF81FAB7E}"/>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33" name="object 29">
              <a:extLst>
                <a:ext uri="{FF2B5EF4-FFF2-40B4-BE49-F238E27FC236}">
                  <a16:creationId xmlns:a16="http://schemas.microsoft.com/office/drawing/2014/main" xmlns="" id="{EEB5FA3C-B668-4363-9005-87677FF0BB1C}"/>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34" name="object 28">
              <a:extLst>
                <a:ext uri="{FF2B5EF4-FFF2-40B4-BE49-F238E27FC236}">
                  <a16:creationId xmlns:a16="http://schemas.microsoft.com/office/drawing/2014/main" xmlns="" id="{06691CA0-3CF6-43F7-9380-ACF41819541E}"/>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35" name="object 27">
              <a:extLst>
                <a:ext uri="{FF2B5EF4-FFF2-40B4-BE49-F238E27FC236}">
                  <a16:creationId xmlns:a16="http://schemas.microsoft.com/office/drawing/2014/main" xmlns="" id="{3D00DA4C-DF3E-4B6E-B397-490030B918B3}"/>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36" name="object 26">
              <a:extLst>
                <a:ext uri="{FF2B5EF4-FFF2-40B4-BE49-F238E27FC236}">
                  <a16:creationId xmlns:a16="http://schemas.microsoft.com/office/drawing/2014/main" xmlns="" id="{3668DA9F-7C34-4EFB-B96E-C48F9D94F676}"/>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pPr algn="ctr"/>
              <a:endParaRPr dirty="0"/>
            </a:p>
          </p:txBody>
        </p:sp>
        <p:sp>
          <p:nvSpPr>
            <p:cNvPr id="37" name="object 25">
              <a:extLst>
                <a:ext uri="{FF2B5EF4-FFF2-40B4-BE49-F238E27FC236}">
                  <a16:creationId xmlns:a16="http://schemas.microsoft.com/office/drawing/2014/main" xmlns="" id="{AABB8118-8368-4B20-8DFD-95D88D3F5AC9}"/>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38" name="object 24">
              <a:extLst>
                <a:ext uri="{FF2B5EF4-FFF2-40B4-BE49-F238E27FC236}">
                  <a16:creationId xmlns:a16="http://schemas.microsoft.com/office/drawing/2014/main" xmlns="" id="{501DF289-EE0D-4400-880C-964045E1CE8D}"/>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39" name="object 23">
              <a:extLst>
                <a:ext uri="{FF2B5EF4-FFF2-40B4-BE49-F238E27FC236}">
                  <a16:creationId xmlns:a16="http://schemas.microsoft.com/office/drawing/2014/main" xmlns="" id="{1DBBD044-3F6C-43AE-9EEB-285A1A66535E}"/>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40" name="object 22">
              <a:extLst>
                <a:ext uri="{FF2B5EF4-FFF2-40B4-BE49-F238E27FC236}">
                  <a16:creationId xmlns:a16="http://schemas.microsoft.com/office/drawing/2014/main" xmlns="" id="{E3B9548C-FAF0-4B58-9C73-772D337DB1F2}"/>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41" name="object 21">
              <a:extLst>
                <a:ext uri="{FF2B5EF4-FFF2-40B4-BE49-F238E27FC236}">
                  <a16:creationId xmlns:a16="http://schemas.microsoft.com/office/drawing/2014/main" xmlns="" id="{A56F3AFE-6715-414C-BA68-DB57B121DDC6}"/>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pPr algn="ctr"/>
              <a:endParaRPr dirty="0"/>
            </a:p>
          </p:txBody>
        </p:sp>
        <p:sp>
          <p:nvSpPr>
            <p:cNvPr id="42" name="object 20">
              <a:extLst>
                <a:ext uri="{FF2B5EF4-FFF2-40B4-BE49-F238E27FC236}">
                  <a16:creationId xmlns:a16="http://schemas.microsoft.com/office/drawing/2014/main" xmlns="" id="{DAB802A5-52B5-4F1D-B699-B76692557CEB}"/>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pPr algn="ctr"/>
              <a:endParaRPr dirty="0"/>
            </a:p>
          </p:txBody>
        </p:sp>
        <p:sp>
          <p:nvSpPr>
            <p:cNvPr id="43" name="object 19">
              <a:extLst>
                <a:ext uri="{FF2B5EF4-FFF2-40B4-BE49-F238E27FC236}">
                  <a16:creationId xmlns:a16="http://schemas.microsoft.com/office/drawing/2014/main" xmlns="" id="{E698FFCE-E3B0-4E40-A2D2-5D7E3232F04A}"/>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pPr algn="ctr"/>
              <a:endParaRPr dirty="0"/>
            </a:p>
          </p:txBody>
        </p:sp>
        <p:sp>
          <p:nvSpPr>
            <p:cNvPr id="44" name="object 18">
              <a:extLst>
                <a:ext uri="{FF2B5EF4-FFF2-40B4-BE49-F238E27FC236}">
                  <a16:creationId xmlns:a16="http://schemas.microsoft.com/office/drawing/2014/main" xmlns="" id="{33FF01C3-088D-4F8C-82F4-8AC63F48DFF4}"/>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45" name="object 17">
              <a:extLst>
                <a:ext uri="{FF2B5EF4-FFF2-40B4-BE49-F238E27FC236}">
                  <a16:creationId xmlns:a16="http://schemas.microsoft.com/office/drawing/2014/main" xmlns="" id="{FB6B04B3-7455-463D-A7CD-F14E06BB370A}"/>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46" name="object 16">
              <a:extLst>
                <a:ext uri="{FF2B5EF4-FFF2-40B4-BE49-F238E27FC236}">
                  <a16:creationId xmlns:a16="http://schemas.microsoft.com/office/drawing/2014/main" xmlns="" id="{A64E7EFB-106B-43D9-B337-8F5B4E8FC99D}"/>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pPr algn="ctr"/>
              <a:endParaRPr dirty="0"/>
            </a:p>
          </p:txBody>
        </p:sp>
        <p:sp>
          <p:nvSpPr>
            <p:cNvPr id="47" name="object 15">
              <a:extLst>
                <a:ext uri="{FF2B5EF4-FFF2-40B4-BE49-F238E27FC236}">
                  <a16:creationId xmlns:a16="http://schemas.microsoft.com/office/drawing/2014/main" xmlns="" id="{E4355806-C01E-4890-AA96-54D7E3FD1A83}"/>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48" name="object 14">
              <a:extLst>
                <a:ext uri="{FF2B5EF4-FFF2-40B4-BE49-F238E27FC236}">
                  <a16:creationId xmlns:a16="http://schemas.microsoft.com/office/drawing/2014/main" xmlns="" id="{2C3BCD7C-6CB3-4939-8322-20C9D58F7DDC}"/>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49" name="object 13">
              <a:extLst>
                <a:ext uri="{FF2B5EF4-FFF2-40B4-BE49-F238E27FC236}">
                  <a16:creationId xmlns:a16="http://schemas.microsoft.com/office/drawing/2014/main" xmlns="" id="{ACDB44CE-2489-4B21-9AD5-A64B4C25B39E}"/>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50" name="object 12">
              <a:extLst>
                <a:ext uri="{FF2B5EF4-FFF2-40B4-BE49-F238E27FC236}">
                  <a16:creationId xmlns:a16="http://schemas.microsoft.com/office/drawing/2014/main" xmlns="" id="{F430F803-9E5B-457C-A532-515B62FB6F5A}"/>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51" name="object 11">
              <a:extLst>
                <a:ext uri="{FF2B5EF4-FFF2-40B4-BE49-F238E27FC236}">
                  <a16:creationId xmlns:a16="http://schemas.microsoft.com/office/drawing/2014/main" xmlns="" id="{23B7B5D6-387E-4903-AC62-76360B1745BE}"/>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52" name="object 10">
              <a:extLst>
                <a:ext uri="{FF2B5EF4-FFF2-40B4-BE49-F238E27FC236}">
                  <a16:creationId xmlns:a16="http://schemas.microsoft.com/office/drawing/2014/main" xmlns="" id="{3AAEBAE4-493F-4416-8D1F-EA9097F02E8B}"/>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53" name="object 9">
              <a:extLst>
                <a:ext uri="{FF2B5EF4-FFF2-40B4-BE49-F238E27FC236}">
                  <a16:creationId xmlns:a16="http://schemas.microsoft.com/office/drawing/2014/main" xmlns="" id="{69A2AE83-6D01-436D-85C2-7EAD66A32574}"/>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54" name="object 8">
              <a:extLst>
                <a:ext uri="{FF2B5EF4-FFF2-40B4-BE49-F238E27FC236}">
                  <a16:creationId xmlns:a16="http://schemas.microsoft.com/office/drawing/2014/main" xmlns="" id="{0DC11572-B5CD-4DFF-A1DF-17A3A2967F47}"/>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55" name="object 7">
              <a:extLst>
                <a:ext uri="{FF2B5EF4-FFF2-40B4-BE49-F238E27FC236}">
                  <a16:creationId xmlns:a16="http://schemas.microsoft.com/office/drawing/2014/main" xmlns="" id="{5C570BB7-3AB6-415B-9478-E96D3261471C}"/>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gr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E325A474-4B67-4B6D-9A9D-B1F5E758647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1764" y="1362941"/>
            <a:ext cx="10801738" cy="2544041"/>
          </a:xfrm>
          <a:prstGeom prst="rect">
            <a:avLst/>
          </a:prstGeom>
        </p:spPr>
      </p:pic>
      <p:cxnSp>
        <p:nvCxnSpPr>
          <p:cNvPr id="58" name="Straight Connector 57">
            <a:extLst>
              <a:ext uri="{FF2B5EF4-FFF2-40B4-BE49-F238E27FC236}">
                <a16:creationId xmlns:a16="http://schemas.microsoft.com/office/drawing/2014/main" xmlns="" id="{EE13AF61-4266-458B-9434-8DC9D41131D4}"/>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7604830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Personnel Costs</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29</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C62AFD5A-B89B-447D-B2F0-66637382D7F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3340" y="1230534"/>
            <a:ext cx="10515600" cy="2352490"/>
          </a:xfrm>
          <a:prstGeom prst="rect">
            <a:avLst/>
          </a:prstGeom>
        </p:spPr>
      </p:pic>
      <p:grpSp>
        <p:nvGrpSpPr>
          <p:cNvPr id="58" name="Group 57">
            <a:extLst>
              <a:ext uri="{FF2B5EF4-FFF2-40B4-BE49-F238E27FC236}">
                <a16:creationId xmlns:a16="http://schemas.microsoft.com/office/drawing/2014/main" xmlns="" id="{2F6A8CE0-2FF8-4A6F-8F78-56BC6C2FDCE3}"/>
              </a:ext>
            </a:extLst>
          </p:cNvPr>
          <p:cNvGrpSpPr/>
          <p:nvPr/>
        </p:nvGrpSpPr>
        <p:grpSpPr>
          <a:xfrm>
            <a:off x="2782148" y="3967714"/>
            <a:ext cx="7509630" cy="2003905"/>
            <a:chOff x="4433475" y="3404442"/>
            <a:chExt cx="7509630" cy="2311933"/>
          </a:xfrm>
          <a:solidFill>
            <a:srgbClr val="DDE7E3"/>
          </a:solidFill>
        </p:grpSpPr>
        <p:sp>
          <p:nvSpPr>
            <p:cNvPr id="59" name="object 46">
              <a:extLst>
                <a:ext uri="{FF2B5EF4-FFF2-40B4-BE49-F238E27FC236}">
                  <a16:creationId xmlns:a16="http://schemas.microsoft.com/office/drawing/2014/main" xmlns="" id="{91276B6F-B96F-42E7-BB1A-0403477C54CF}"/>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0" name="object 45">
              <a:extLst>
                <a:ext uri="{FF2B5EF4-FFF2-40B4-BE49-F238E27FC236}">
                  <a16:creationId xmlns:a16="http://schemas.microsoft.com/office/drawing/2014/main" xmlns="" id="{88D24123-51C2-43E1-B993-7CDCB727E1B4}"/>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1" name="object 44">
              <a:extLst>
                <a:ext uri="{FF2B5EF4-FFF2-40B4-BE49-F238E27FC236}">
                  <a16:creationId xmlns:a16="http://schemas.microsoft.com/office/drawing/2014/main" xmlns="" id="{0AECA1BB-F093-4AF3-8759-96EC467759F8}"/>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2" name="object 43">
              <a:extLst>
                <a:ext uri="{FF2B5EF4-FFF2-40B4-BE49-F238E27FC236}">
                  <a16:creationId xmlns:a16="http://schemas.microsoft.com/office/drawing/2014/main" xmlns="" id="{8D86887F-06D0-457F-B617-CC18027897CB}"/>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pPr algn="ctr"/>
              <a:endParaRPr dirty="0"/>
            </a:p>
          </p:txBody>
        </p:sp>
        <p:sp>
          <p:nvSpPr>
            <p:cNvPr id="63" name="object 42">
              <a:extLst>
                <a:ext uri="{FF2B5EF4-FFF2-40B4-BE49-F238E27FC236}">
                  <a16:creationId xmlns:a16="http://schemas.microsoft.com/office/drawing/2014/main" xmlns="" id="{C686917D-6579-4258-AF27-37BA795C0CB7}"/>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pPr algn="ctr"/>
              <a:endParaRPr dirty="0"/>
            </a:p>
          </p:txBody>
        </p:sp>
        <p:sp>
          <p:nvSpPr>
            <p:cNvPr id="64" name="object 41">
              <a:extLst>
                <a:ext uri="{FF2B5EF4-FFF2-40B4-BE49-F238E27FC236}">
                  <a16:creationId xmlns:a16="http://schemas.microsoft.com/office/drawing/2014/main" xmlns="" id="{1BDF8BC7-622C-4CFC-9C35-9F740A8DE9DA}"/>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pPr algn="ctr"/>
              <a:endParaRPr dirty="0"/>
            </a:p>
          </p:txBody>
        </p:sp>
        <p:sp>
          <p:nvSpPr>
            <p:cNvPr id="65" name="object 40">
              <a:extLst>
                <a:ext uri="{FF2B5EF4-FFF2-40B4-BE49-F238E27FC236}">
                  <a16:creationId xmlns:a16="http://schemas.microsoft.com/office/drawing/2014/main" xmlns="" id="{3D703ACF-0DED-4BA2-97F8-D76ABB9B6089}"/>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pPr algn="ctr"/>
              <a:endParaRPr dirty="0"/>
            </a:p>
          </p:txBody>
        </p:sp>
        <p:sp>
          <p:nvSpPr>
            <p:cNvPr id="66" name="object 39">
              <a:extLst>
                <a:ext uri="{FF2B5EF4-FFF2-40B4-BE49-F238E27FC236}">
                  <a16:creationId xmlns:a16="http://schemas.microsoft.com/office/drawing/2014/main" xmlns="" id="{335BB7DC-3B40-4B93-9127-9F2F41126999}"/>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pPr algn="ctr"/>
              <a:endParaRPr dirty="0"/>
            </a:p>
          </p:txBody>
        </p:sp>
        <p:sp>
          <p:nvSpPr>
            <p:cNvPr id="67" name="object 38">
              <a:extLst>
                <a:ext uri="{FF2B5EF4-FFF2-40B4-BE49-F238E27FC236}">
                  <a16:creationId xmlns:a16="http://schemas.microsoft.com/office/drawing/2014/main" xmlns="" id="{640BE1B0-BECE-422A-9E08-BD406DCECD06}"/>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pPr algn="ctr"/>
              <a:endParaRPr dirty="0"/>
            </a:p>
          </p:txBody>
        </p:sp>
        <p:sp>
          <p:nvSpPr>
            <p:cNvPr id="68" name="object 37">
              <a:extLst>
                <a:ext uri="{FF2B5EF4-FFF2-40B4-BE49-F238E27FC236}">
                  <a16:creationId xmlns:a16="http://schemas.microsoft.com/office/drawing/2014/main" xmlns="" id="{F8FF9D76-7296-4D88-BF2D-124442B99413}"/>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69" name="object 36">
              <a:extLst>
                <a:ext uri="{FF2B5EF4-FFF2-40B4-BE49-F238E27FC236}">
                  <a16:creationId xmlns:a16="http://schemas.microsoft.com/office/drawing/2014/main" xmlns="" id="{4CDFCAC1-20D3-425E-9D85-A329EB24128D}"/>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70" name="object 35">
              <a:extLst>
                <a:ext uri="{FF2B5EF4-FFF2-40B4-BE49-F238E27FC236}">
                  <a16:creationId xmlns:a16="http://schemas.microsoft.com/office/drawing/2014/main" xmlns="" id="{0747B6A0-24FE-463E-91E0-7D58E0AB5E83}"/>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pPr algn="ctr"/>
              <a:endParaRPr dirty="0"/>
            </a:p>
          </p:txBody>
        </p:sp>
        <p:sp>
          <p:nvSpPr>
            <p:cNvPr id="71" name="object 34">
              <a:extLst>
                <a:ext uri="{FF2B5EF4-FFF2-40B4-BE49-F238E27FC236}">
                  <a16:creationId xmlns:a16="http://schemas.microsoft.com/office/drawing/2014/main" xmlns="" id="{91C122B7-0E4C-4552-BC47-49DD29A35C94}"/>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pPr algn="ctr"/>
              <a:endParaRPr dirty="0"/>
            </a:p>
          </p:txBody>
        </p:sp>
        <p:sp>
          <p:nvSpPr>
            <p:cNvPr id="72" name="object 33">
              <a:extLst>
                <a:ext uri="{FF2B5EF4-FFF2-40B4-BE49-F238E27FC236}">
                  <a16:creationId xmlns:a16="http://schemas.microsoft.com/office/drawing/2014/main" xmlns="" id="{3236836A-B5B5-4C12-8346-C481E7F7C656}"/>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73" name="object 32">
              <a:extLst>
                <a:ext uri="{FF2B5EF4-FFF2-40B4-BE49-F238E27FC236}">
                  <a16:creationId xmlns:a16="http://schemas.microsoft.com/office/drawing/2014/main" xmlns="" id="{4124D2E9-C758-40FA-974E-62AC03CF4678}"/>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74" name="object 31">
              <a:extLst>
                <a:ext uri="{FF2B5EF4-FFF2-40B4-BE49-F238E27FC236}">
                  <a16:creationId xmlns:a16="http://schemas.microsoft.com/office/drawing/2014/main" xmlns="" id="{9A60F9F9-9289-44EC-9DC6-F36FA65CB514}"/>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5" name="object 30">
              <a:extLst>
                <a:ext uri="{FF2B5EF4-FFF2-40B4-BE49-F238E27FC236}">
                  <a16:creationId xmlns:a16="http://schemas.microsoft.com/office/drawing/2014/main" xmlns="" id="{3945E83E-6AF0-4F96-AE0F-A4E877BD0D5F}"/>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6" name="object 29">
              <a:extLst>
                <a:ext uri="{FF2B5EF4-FFF2-40B4-BE49-F238E27FC236}">
                  <a16:creationId xmlns:a16="http://schemas.microsoft.com/office/drawing/2014/main" xmlns="" id="{2902C488-2E44-4F6C-B444-3BC820DB7096}"/>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7" name="object 28">
              <a:extLst>
                <a:ext uri="{FF2B5EF4-FFF2-40B4-BE49-F238E27FC236}">
                  <a16:creationId xmlns:a16="http://schemas.microsoft.com/office/drawing/2014/main" xmlns="" id="{5BD0AE48-126A-4FAC-B831-F40D437F4B7D}"/>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8" name="object 27">
              <a:extLst>
                <a:ext uri="{FF2B5EF4-FFF2-40B4-BE49-F238E27FC236}">
                  <a16:creationId xmlns:a16="http://schemas.microsoft.com/office/drawing/2014/main" xmlns="" id="{CCFB799F-2587-4FBF-9D3B-DF1BD345529D}"/>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9" name="object 26">
              <a:extLst>
                <a:ext uri="{FF2B5EF4-FFF2-40B4-BE49-F238E27FC236}">
                  <a16:creationId xmlns:a16="http://schemas.microsoft.com/office/drawing/2014/main" xmlns="" id="{3D1836C1-B99B-486E-8F8B-E67532D6D431}"/>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pPr algn="ctr"/>
              <a:endParaRPr dirty="0"/>
            </a:p>
          </p:txBody>
        </p:sp>
        <p:sp>
          <p:nvSpPr>
            <p:cNvPr id="80" name="object 25">
              <a:extLst>
                <a:ext uri="{FF2B5EF4-FFF2-40B4-BE49-F238E27FC236}">
                  <a16:creationId xmlns:a16="http://schemas.microsoft.com/office/drawing/2014/main" xmlns="" id="{B9BFAFCE-7ABD-4F50-8FE5-B1A3A42F73C5}"/>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1" name="object 24">
              <a:extLst>
                <a:ext uri="{FF2B5EF4-FFF2-40B4-BE49-F238E27FC236}">
                  <a16:creationId xmlns:a16="http://schemas.microsoft.com/office/drawing/2014/main" xmlns="" id="{1F26C7F2-313C-4631-832B-9544C324C632}"/>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2" name="object 23">
              <a:extLst>
                <a:ext uri="{FF2B5EF4-FFF2-40B4-BE49-F238E27FC236}">
                  <a16:creationId xmlns:a16="http://schemas.microsoft.com/office/drawing/2014/main" xmlns="" id="{27070E64-1E47-4CCA-AB49-5C22A96777B3}"/>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3" name="object 22">
              <a:extLst>
                <a:ext uri="{FF2B5EF4-FFF2-40B4-BE49-F238E27FC236}">
                  <a16:creationId xmlns:a16="http://schemas.microsoft.com/office/drawing/2014/main" xmlns="" id="{75503B99-3D7D-4526-8341-3A1AE1408453}"/>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4" name="object 21">
              <a:extLst>
                <a:ext uri="{FF2B5EF4-FFF2-40B4-BE49-F238E27FC236}">
                  <a16:creationId xmlns:a16="http://schemas.microsoft.com/office/drawing/2014/main" xmlns="" id="{A1C14FE7-C158-4D75-9D02-255F0B918851}"/>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pPr algn="ctr"/>
              <a:endParaRPr dirty="0"/>
            </a:p>
          </p:txBody>
        </p:sp>
        <p:sp>
          <p:nvSpPr>
            <p:cNvPr id="85" name="object 20">
              <a:extLst>
                <a:ext uri="{FF2B5EF4-FFF2-40B4-BE49-F238E27FC236}">
                  <a16:creationId xmlns:a16="http://schemas.microsoft.com/office/drawing/2014/main" xmlns="" id="{FECB9A1D-EA55-4BC6-B61B-DF5471F866EC}"/>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pPr algn="ctr"/>
              <a:endParaRPr dirty="0"/>
            </a:p>
          </p:txBody>
        </p:sp>
        <p:sp>
          <p:nvSpPr>
            <p:cNvPr id="86" name="object 19">
              <a:extLst>
                <a:ext uri="{FF2B5EF4-FFF2-40B4-BE49-F238E27FC236}">
                  <a16:creationId xmlns:a16="http://schemas.microsoft.com/office/drawing/2014/main" xmlns="" id="{F374A03E-E3BA-4726-B988-B54665031C9C}"/>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pPr algn="ctr"/>
              <a:endParaRPr dirty="0"/>
            </a:p>
          </p:txBody>
        </p:sp>
        <p:sp>
          <p:nvSpPr>
            <p:cNvPr id="87" name="object 18">
              <a:extLst>
                <a:ext uri="{FF2B5EF4-FFF2-40B4-BE49-F238E27FC236}">
                  <a16:creationId xmlns:a16="http://schemas.microsoft.com/office/drawing/2014/main" xmlns="" id="{63808705-CBD0-48F2-AFFD-2810C9D9C947}"/>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8" name="object 17">
              <a:extLst>
                <a:ext uri="{FF2B5EF4-FFF2-40B4-BE49-F238E27FC236}">
                  <a16:creationId xmlns:a16="http://schemas.microsoft.com/office/drawing/2014/main" xmlns="" id="{971058D2-F36C-46AD-9CB1-02431C336861}"/>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9" name="object 16">
              <a:extLst>
                <a:ext uri="{FF2B5EF4-FFF2-40B4-BE49-F238E27FC236}">
                  <a16:creationId xmlns:a16="http://schemas.microsoft.com/office/drawing/2014/main" xmlns="" id="{CC55718A-D03E-4B39-B5F5-3A79D6F8A768}"/>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pPr algn="ctr"/>
              <a:endParaRPr dirty="0"/>
            </a:p>
          </p:txBody>
        </p:sp>
        <p:sp>
          <p:nvSpPr>
            <p:cNvPr id="90" name="object 15">
              <a:extLst>
                <a:ext uri="{FF2B5EF4-FFF2-40B4-BE49-F238E27FC236}">
                  <a16:creationId xmlns:a16="http://schemas.microsoft.com/office/drawing/2014/main" xmlns="" id="{67BEF0D4-5EEC-4A97-ABDD-710519D6E6FD}"/>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91" name="object 14">
              <a:extLst>
                <a:ext uri="{FF2B5EF4-FFF2-40B4-BE49-F238E27FC236}">
                  <a16:creationId xmlns:a16="http://schemas.microsoft.com/office/drawing/2014/main" xmlns="" id="{B0EE52D2-5CA7-4789-B650-5BDE1B4A9B08}"/>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92" name="object 13">
              <a:extLst>
                <a:ext uri="{FF2B5EF4-FFF2-40B4-BE49-F238E27FC236}">
                  <a16:creationId xmlns:a16="http://schemas.microsoft.com/office/drawing/2014/main" xmlns="" id="{67D84251-F433-4CBA-AE17-B790265C7185}"/>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3" name="object 12">
              <a:extLst>
                <a:ext uri="{FF2B5EF4-FFF2-40B4-BE49-F238E27FC236}">
                  <a16:creationId xmlns:a16="http://schemas.microsoft.com/office/drawing/2014/main" xmlns="" id="{2E9B9A78-3FCE-425C-B5F4-609AEA208EA0}"/>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4" name="object 11">
              <a:extLst>
                <a:ext uri="{FF2B5EF4-FFF2-40B4-BE49-F238E27FC236}">
                  <a16:creationId xmlns:a16="http://schemas.microsoft.com/office/drawing/2014/main" xmlns="" id="{10D47E2F-D955-4E8B-B2D7-F6CB3AF63A4A}"/>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5" name="object 10">
              <a:extLst>
                <a:ext uri="{FF2B5EF4-FFF2-40B4-BE49-F238E27FC236}">
                  <a16:creationId xmlns:a16="http://schemas.microsoft.com/office/drawing/2014/main" xmlns="" id="{1A7BA5DD-88B6-40E3-8C0D-60F03A38DFB7}"/>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96" name="object 9">
              <a:extLst>
                <a:ext uri="{FF2B5EF4-FFF2-40B4-BE49-F238E27FC236}">
                  <a16:creationId xmlns:a16="http://schemas.microsoft.com/office/drawing/2014/main" xmlns="" id="{8217506A-1465-4CF0-886D-8DE8D39C2308}"/>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7" name="object 8">
              <a:extLst>
                <a:ext uri="{FF2B5EF4-FFF2-40B4-BE49-F238E27FC236}">
                  <a16:creationId xmlns:a16="http://schemas.microsoft.com/office/drawing/2014/main" xmlns="" id="{23D12231-FC39-46E2-B057-391501BCE086}"/>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8" name="object 7">
              <a:extLst>
                <a:ext uri="{FF2B5EF4-FFF2-40B4-BE49-F238E27FC236}">
                  <a16:creationId xmlns:a16="http://schemas.microsoft.com/office/drawing/2014/main" xmlns="" id="{CA19CCB8-07CF-40A1-A3BE-DDFF83444662}"/>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grpSp>
      <p:cxnSp>
        <p:nvCxnSpPr>
          <p:cNvPr id="100" name="Straight Connector 99">
            <a:extLst>
              <a:ext uri="{FF2B5EF4-FFF2-40B4-BE49-F238E27FC236}">
                <a16:creationId xmlns:a16="http://schemas.microsoft.com/office/drawing/2014/main" xmlns="" id="{5FB12CDB-B3E1-4344-BE66-7A5D4E953BF4}"/>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330003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BADAC8-A129-424A-B056-75DC4FE2FAA5}"/>
              </a:ext>
            </a:extLst>
          </p:cNvPr>
          <p:cNvSpPr>
            <a:spLocks noGrp="1"/>
          </p:cNvSpPr>
          <p:nvPr>
            <p:ph type="ctrTitle"/>
          </p:nvPr>
        </p:nvSpPr>
        <p:spPr>
          <a:xfrm>
            <a:off x="5583289" y="813055"/>
            <a:ext cx="6297855" cy="1717727"/>
          </a:xfrm>
        </p:spPr>
        <p:txBody>
          <a:bodyPr>
            <a:normAutofit fontScale="90000"/>
          </a:bodyPr>
          <a:lstStyle/>
          <a:p>
            <a:pPr>
              <a:lnSpc>
                <a:spcPct val="150000"/>
              </a:lnSpc>
            </a:pP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PART A:</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General Information</a:t>
            </a:r>
            <a:br>
              <a:rPr lang="en-ZA" sz="2900" b="1" dirty="0">
                <a:latin typeface="Verdana" panose="020B0604030504040204" pitchFamily="34" charset="0"/>
                <a:ea typeface="Verdana" panose="020B0604030504040204" pitchFamily="34" charset="0"/>
                <a:cs typeface="Aharoni" panose="02010803020104030203" pitchFamily="2" charset="-79"/>
              </a:rPr>
            </a:br>
            <a:endParaRPr lang="en-ZA" sz="2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84459965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Divisional Staff Costs</a:t>
            </a:r>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 </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30</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61807720-74D1-428A-AFFE-0300E30CC5F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6202" y="1152939"/>
            <a:ext cx="10515600" cy="5041314"/>
          </a:xfrm>
          <a:prstGeom prst="rect">
            <a:avLst/>
          </a:prstGeom>
        </p:spPr>
      </p:pic>
      <p:cxnSp>
        <p:nvCxnSpPr>
          <p:cNvPr id="58" name="Straight Connector 57">
            <a:extLst>
              <a:ext uri="{FF2B5EF4-FFF2-40B4-BE49-F238E27FC236}">
                <a16:creationId xmlns:a16="http://schemas.microsoft.com/office/drawing/2014/main" xmlns="" id="{6A179438-1EBE-44DA-B084-C0C9BAB121E9}"/>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0237296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Employees Training Costs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31</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F9EE91E1-1CF1-4410-B339-C26E4A223C0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9570" y="1146442"/>
            <a:ext cx="10282497" cy="5027455"/>
          </a:xfrm>
          <a:prstGeom prst="rect">
            <a:avLst/>
          </a:prstGeom>
        </p:spPr>
      </p:pic>
      <p:cxnSp>
        <p:nvCxnSpPr>
          <p:cNvPr id="58" name="Straight Connector 57">
            <a:extLst>
              <a:ext uri="{FF2B5EF4-FFF2-40B4-BE49-F238E27FC236}">
                <a16:creationId xmlns:a16="http://schemas.microsoft.com/office/drawing/2014/main" xmlns="" id="{0DC1D1C9-F495-4659-B5E9-0D905B4D8A27}"/>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6651134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9172107"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Headcount and Vacancies per Occupational Level</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32</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8" name="Picture 57">
            <a:extLst>
              <a:ext uri="{FF2B5EF4-FFF2-40B4-BE49-F238E27FC236}">
                <a16:creationId xmlns:a16="http://schemas.microsoft.com/office/drawing/2014/main" xmlns="" id="{7834EE2B-C335-4370-8153-6FFB396E4E4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481" y="1240535"/>
            <a:ext cx="10769600" cy="3465777"/>
          </a:xfrm>
          <a:prstGeom prst="rect">
            <a:avLst/>
          </a:prstGeom>
        </p:spPr>
      </p:pic>
      <p:grpSp>
        <p:nvGrpSpPr>
          <p:cNvPr id="59" name="Group 58">
            <a:extLst>
              <a:ext uri="{FF2B5EF4-FFF2-40B4-BE49-F238E27FC236}">
                <a16:creationId xmlns:a16="http://schemas.microsoft.com/office/drawing/2014/main" xmlns="" id="{9414E614-7E8B-4ED0-99FA-77F524952C47}"/>
              </a:ext>
            </a:extLst>
          </p:cNvPr>
          <p:cNvGrpSpPr/>
          <p:nvPr/>
        </p:nvGrpSpPr>
        <p:grpSpPr>
          <a:xfrm>
            <a:off x="2782148" y="4916772"/>
            <a:ext cx="7188054" cy="1054847"/>
            <a:chOff x="4433475" y="3404442"/>
            <a:chExt cx="7509630" cy="2311933"/>
          </a:xfrm>
          <a:solidFill>
            <a:srgbClr val="DDE7E3"/>
          </a:solidFill>
        </p:grpSpPr>
        <p:sp>
          <p:nvSpPr>
            <p:cNvPr id="60" name="object 46">
              <a:extLst>
                <a:ext uri="{FF2B5EF4-FFF2-40B4-BE49-F238E27FC236}">
                  <a16:creationId xmlns:a16="http://schemas.microsoft.com/office/drawing/2014/main" xmlns="" id="{13EE7FCA-8B2C-4098-8999-B7EADC279198}"/>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1" name="object 45">
              <a:extLst>
                <a:ext uri="{FF2B5EF4-FFF2-40B4-BE49-F238E27FC236}">
                  <a16:creationId xmlns:a16="http://schemas.microsoft.com/office/drawing/2014/main" xmlns="" id="{BFAE4341-873F-4B0F-900A-9DE63E6953A3}"/>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2" name="object 44">
              <a:extLst>
                <a:ext uri="{FF2B5EF4-FFF2-40B4-BE49-F238E27FC236}">
                  <a16:creationId xmlns:a16="http://schemas.microsoft.com/office/drawing/2014/main" xmlns="" id="{291379BE-B5C8-4714-BDE1-8E305C744973}"/>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3" name="object 43">
              <a:extLst>
                <a:ext uri="{FF2B5EF4-FFF2-40B4-BE49-F238E27FC236}">
                  <a16:creationId xmlns:a16="http://schemas.microsoft.com/office/drawing/2014/main" xmlns="" id="{9BFAB784-17C7-4BF8-9A58-3383E4635BD7}"/>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pPr algn="ctr"/>
              <a:endParaRPr dirty="0"/>
            </a:p>
          </p:txBody>
        </p:sp>
        <p:sp>
          <p:nvSpPr>
            <p:cNvPr id="64" name="object 42">
              <a:extLst>
                <a:ext uri="{FF2B5EF4-FFF2-40B4-BE49-F238E27FC236}">
                  <a16:creationId xmlns:a16="http://schemas.microsoft.com/office/drawing/2014/main" xmlns="" id="{2F97F1BF-2B5F-42B2-9ADB-C1F943933864}"/>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pPr algn="ctr"/>
              <a:endParaRPr dirty="0"/>
            </a:p>
          </p:txBody>
        </p:sp>
        <p:sp>
          <p:nvSpPr>
            <p:cNvPr id="65" name="object 41">
              <a:extLst>
                <a:ext uri="{FF2B5EF4-FFF2-40B4-BE49-F238E27FC236}">
                  <a16:creationId xmlns:a16="http://schemas.microsoft.com/office/drawing/2014/main" xmlns="" id="{A159BDA4-5849-44C5-A5D8-3E857A709D75}"/>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pPr algn="ctr"/>
              <a:endParaRPr dirty="0"/>
            </a:p>
          </p:txBody>
        </p:sp>
        <p:sp>
          <p:nvSpPr>
            <p:cNvPr id="66" name="object 40">
              <a:extLst>
                <a:ext uri="{FF2B5EF4-FFF2-40B4-BE49-F238E27FC236}">
                  <a16:creationId xmlns:a16="http://schemas.microsoft.com/office/drawing/2014/main" xmlns="" id="{D1053420-0D28-4238-BB10-9190B746AC37}"/>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pPr algn="ctr"/>
              <a:endParaRPr dirty="0"/>
            </a:p>
          </p:txBody>
        </p:sp>
        <p:sp>
          <p:nvSpPr>
            <p:cNvPr id="67" name="object 39">
              <a:extLst>
                <a:ext uri="{FF2B5EF4-FFF2-40B4-BE49-F238E27FC236}">
                  <a16:creationId xmlns:a16="http://schemas.microsoft.com/office/drawing/2014/main" xmlns="" id="{205BD210-6F31-4504-9E3E-240D2F2FDEAE}"/>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pPr algn="ctr"/>
              <a:endParaRPr dirty="0"/>
            </a:p>
          </p:txBody>
        </p:sp>
        <p:sp>
          <p:nvSpPr>
            <p:cNvPr id="68" name="object 38">
              <a:extLst>
                <a:ext uri="{FF2B5EF4-FFF2-40B4-BE49-F238E27FC236}">
                  <a16:creationId xmlns:a16="http://schemas.microsoft.com/office/drawing/2014/main" xmlns="" id="{EA7DAEAC-5977-4E73-9BBF-1552848D7EF0}"/>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pPr algn="ctr"/>
              <a:endParaRPr dirty="0"/>
            </a:p>
          </p:txBody>
        </p:sp>
        <p:sp>
          <p:nvSpPr>
            <p:cNvPr id="69" name="object 37">
              <a:extLst>
                <a:ext uri="{FF2B5EF4-FFF2-40B4-BE49-F238E27FC236}">
                  <a16:creationId xmlns:a16="http://schemas.microsoft.com/office/drawing/2014/main" xmlns="" id="{E1CF04D0-D181-4F6C-B279-1691DF76B656}"/>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70" name="object 36">
              <a:extLst>
                <a:ext uri="{FF2B5EF4-FFF2-40B4-BE49-F238E27FC236}">
                  <a16:creationId xmlns:a16="http://schemas.microsoft.com/office/drawing/2014/main" xmlns="" id="{017D947F-60CC-4C82-9C9E-907DB193E7BF}"/>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71" name="object 35">
              <a:extLst>
                <a:ext uri="{FF2B5EF4-FFF2-40B4-BE49-F238E27FC236}">
                  <a16:creationId xmlns:a16="http://schemas.microsoft.com/office/drawing/2014/main" xmlns="" id="{29BC3DF9-D55B-4432-878C-2150774CCA82}"/>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pPr algn="ctr"/>
              <a:endParaRPr dirty="0"/>
            </a:p>
          </p:txBody>
        </p:sp>
        <p:sp>
          <p:nvSpPr>
            <p:cNvPr id="72" name="object 34">
              <a:extLst>
                <a:ext uri="{FF2B5EF4-FFF2-40B4-BE49-F238E27FC236}">
                  <a16:creationId xmlns:a16="http://schemas.microsoft.com/office/drawing/2014/main" xmlns="" id="{396A6C1C-058B-4916-B48D-55C9B6B1DD04}"/>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pPr algn="ctr"/>
              <a:endParaRPr dirty="0"/>
            </a:p>
          </p:txBody>
        </p:sp>
        <p:sp>
          <p:nvSpPr>
            <p:cNvPr id="73" name="object 33">
              <a:extLst>
                <a:ext uri="{FF2B5EF4-FFF2-40B4-BE49-F238E27FC236}">
                  <a16:creationId xmlns:a16="http://schemas.microsoft.com/office/drawing/2014/main" xmlns="" id="{4E98A1BB-6C7D-488D-8EF5-3EF2CCC435FA}"/>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74" name="object 32">
              <a:extLst>
                <a:ext uri="{FF2B5EF4-FFF2-40B4-BE49-F238E27FC236}">
                  <a16:creationId xmlns:a16="http://schemas.microsoft.com/office/drawing/2014/main" xmlns="" id="{196E6750-8DF6-4BDA-AD3F-FC5EA4BE22AC}"/>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75" name="object 31">
              <a:extLst>
                <a:ext uri="{FF2B5EF4-FFF2-40B4-BE49-F238E27FC236}">
                  <a16:creationId xmlns:a16="http://schemas.microsoft.com/office/drawing/2014/main" xmlns="" id="{61A3697B-3A6C-460E-BDC3-588593415703}"/>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6" name="object 30">
              <a:extLst>
                <a:ext uri="{FF2B5EF4-FFF2-40B4-BE49-F238E27FC236}">
                  <a16:creationId xmlns:a16="http://schemas.microsoft.com/office/drawing/2014/main" xmlns="" id="{0EEEDB9F-1BAF-482D-B3DC-ED8D36EAF6E5}"/>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7" name="object 29">
              <a:extLst>
                <a:ext uri="{FF2B5EF4-FFF2-40B4-BE49-F238E27FC236}">
                  <a16:creationId xmlns:a16="http://schemas.microsoft.com/office/drawing/2014/main" xmlns="" id="{F6F8E202-9F92-4965-8C49-6F17EED81EEE}"/>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8" name="object 28">
              <a:extLst>
                <a:ext uri="{FF2B5EF4-FFF2-40B4-BE49-F238E27FC236}">
                  <a16:creationId xmlns:a16="http://schemas.microsoft.com/office/drawing/2014/main" xmlns="" id="{06AF9E5A-D928-410B-9F75-075CD3F111FC}"/>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9" name="object 27">
              <a:extLst>
                <a:ext uri="{FF2B5EF4-FFF2-40B4-BE49-F238E27FC236}">
                  <a16:creationId xmlns:a16="http://schemas.microsoft.com/office/drawing/2014/main" xmlns="" id="{75EA4D42-1128-4370-80FF-15B94D275E25}"/>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80" name="object 26">
              <a:extLst>
                <a:ext uri="{FF2B5EF4-FFF2-40B4-BE49-F238E27FC236}">
                  <a16:creationId xmlns:a16="http://schemas.microsoft.com/office/drawing/2014/main" xmlns="" id="{FF2CC80F-7A13-4B13-898A-358CE25297B3}"/>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pPr algn="ctr"/>
              <a:endParaRPr dirty="0"/>
            </a:p>
          </p:txBody>
        </p:sp>
        <p:sp>
          <p:nvSpPr>
            <p:cNvPr id="81" name="object 25">
              <a:extLst>
                <a:ext uri="{FF2B5EF4-FFF2-40B4-BE49-F238E27FC236}">
                  <a16:creationId xmlns:a16="http://schemas.microsoft.com/office/drawing/2014/main" xmlns="" id="{BCEE35AD-4FE9-4136-8CEC-8F2E90C6CF06}"/>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2" name="object 24">
              <a:extLst>
                <a:ext uri="{FF2B5EF4-FFF2-40B4-BE49-F238E27FC236}">
                  <a16:creationId xmlns:a16="http://schemas.microsoft.com/office/drawing/2014/main" xmlns="" id="{50D35E88-30AC-4CC9-BC28-5DCEA990F48E}"/>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3" name="object 23">
              <a:extLst>
                <a:ext uri="{FF2B5EF4-FFF2-40B4-BE49-F238E27FC236}">
                  <a16:creationId xmlns:a16="http://schemas.microsoft.com/office/drawing/2014/main" xmlns="" id="{504CF371-9353-4836-8732-B06BEC5DA003}"/>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4" name="object 22">
              <a:extLst>
                <a:ext uri="{FF2B5EF4-FFF2-40B4-BE49-F238E27FC236}">
                  <a16:creationId xmlns:a16="http://schemas.microsoft.com/office/drawing/2014/main" xmlns="" id="{0D823BDD-89B3-4570-884F-75E2B3EE78CD}"/>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5" name="object 21">
              <a:extLst>
                <a:ext uri="{FF2B5EF4-FFF2-40B4-BE49-F238E27FC236}">
                  <a16:creationId xmlns:a16="http://schemas.microsoft.com/office/drawing/2014/main" xmlns="" id="{FE3948EA-6977-4C87-A84A-EEE9E28D6A36}"/>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pPr algn="ctr"/>
              <a:endParaRPr dirty="0"/>
            </a:p>
          </p:txBody>
        </p:sp>
        <p:sp>
          <p:nvSpPr>
            <p:cNvPr id="86" name="object 20">
              <a:extLst>
                <a:ext uri="{FF2B5EF4-FFF2-40B4-BE49-F238E27FC236}">
                  <a16:creationId xmlns:a16="http://schemas.microsoft.com/office/drawing/2014/main" xmlns="" id="{1DD25184-19AA-4856-B7EB-35624D52EBBE}"/>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pPr algn="ctr"/>
              <a:endParaRPr dirty="0"/>
            </a:p>
          </p:txBody>
        </p:sp>
        <p:sp>
          <p:nvSpPr>
            <p:cNvPr id="87" name="object 19">
              <a:extLst>
                <a:ext uri="{FF2B5EF4-FFF2-40B4-BE49-F238E27FC236}">
                  <a16:creationId xmlns:a16="http://schemas.microsoft.com/office/drawing/2014/main" xmlns="" id="{14D3F34B-E7C6-414F-B2F8-EFF1DED63853}"/>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pPr algn="ctr"/>
              <a:endParaRPr dirty="0"/>
            </a:p>
          </p:txBody>
        </p:sp>
        <p:sp>
          <p:nvSpPr>
            <p:cNvPr id="88" name="object 18">
              <a:extLst>
                <a:ext uri="{FF2B5EF4-FFF2-40B4-BE49-F238E27FC236}">
                  <a16:creationId xmlns:a16="http://schemas.microsoft.com/office/drawing/2014/main" xmlns="" id="{9F23D6CB-9303-42B6-A293-51EA584EC3CE}"/>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9" name="object 17">
              <a:extLst>
                <a:ext uri="{FF2B5EF4-FFF2-40B4-BE49-F238E27FC236}">
                  <a16:creationId xmlns:a16="http://schemas.microsoft.com/office/drawing/2014/main" xmlns="" id="{927210CB-A9EE-4A2D-A182-2494B1A31755}"/>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90" name="object 16">
              <a:extLst>
                <a:ext uri="{FF2B5EF4-FFF2-40B4-BE49-F238E27FC236}">
                  <a16:creationId xmlns:a16="http://schemas.microsoft.com/office/drawing/2014/main" xmlns="" id="{D45CF686-400B-45E6-A8DA-B74CC61FCBC8}"/>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pPr algn="ctr"/>
              <a:endParaRPr dirty="0"/>
            </a:p>
          </p:txBody>
        </p:sp>
        <p:sp>
          <p:nvSpPr>
            <p:cNvPr id="91" name="object 15">
              <a:extLst>
                <a:ext uri="{FF2B5EF4-FFF2-40B4-BE49-F238E27FC236}">
                  <a16:creationId xmlns:a16="http://schemas.microsoft.com/office/drawing/2014/main" xmlns="" id="{0D19043D-2A83-4A43-8B86-E793ECB719CC}"/>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92" name="object 14">
              <a:extLst>
                <a:ext uri="{FF2B5EF4-FFF2-40B4-BE49-F238E27FC236}">
                  <a16:creationId xmlns:a16="http://schemas.microsoft.com/office/drawing/2014/main" xmlns="" id="{7A0616FE-A25F-4C1E-B1FD-82BAC7463927}"/>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93" name="object 13">
              <a:extLst>
                <a:ext uri="{FF2B5EF4-FFF2-40B4-BE49-F238E27FC236}">
                  <a16:creationId xmlns:a16="http://schemas.microsoft.com/office/drawing/2014/main" xmlns="" id="{03CF0D0A-5B98-419D-AC71-1B6D6E02D68D}"/>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4" name="object 12">
              <a:extLst>
                <a:ext uri="{FF2B5EF4-FFF2-40B4-BE49-F238E27FC236}">
                  <a16:creationId xmlns:a16="http://schemas.microsoft.com/office/drawing/2014/main" xmlns="" id="{DAD39A08-917C-4726-860F-B3F5910F75A4}"/>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5" name="object 11">
              <a:extLst>
                <a:ext uri="{FF2B5EF4-FFF2-40B4-BE49-F238E27FC236}">
                  <a16:creationId xmlns:a16="http://schemas.microsoft.com/office/drawing/2014/main" xmlns="" id="{66933FC0-51C3-46E7-A104-00DB4A7248CE}"/>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6" name="object 10">
              <a:extLst>
                <a:ext uri="{FF2B5EF4-FFF2-40B4-BE49-F238E27FC236}">
                  <a16:creationId xmlns:a16="http://schemas.microsoft.com/office/drawing/2014/main" xmlns="" id="{9C729DEF-9831-468B-9AA6-31A74D3DD2DD}"/>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97" name="object 9">
              <a:extLst>
                <a:ext uri="{FF2B5EF4-FFF2-40B4-BE49-F238E27FC236}">
                  <a16:creationId xmlns:a16="http://schemas.microsoft.com/office/drawing/2014/main" xmlns="" id="{27CCD194-C8DC-4BCF-BCC0-0F6916E3C8E6}"/>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8" name="object 8">
              <a:extLst>
                <a:ext uri="{FF2B5EF4-FFF2-40B4-BE49-F238E27FC236}">
                  <a16:creationId xmlns:a16="http://schemas.microsoft.com/office/drawing/2014/main" xmlns="" id="{AE416531-87A8-4BA7-AE3E-6C8E5F9A6BC7}"/>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9" name="object 7">
              <a:extLst>
                <a:ext uri="{FF2B5EF4-FFF2-40B4-BE49-F238E27FC236}">
                  <a16:creationId xmlns:a16="http://schemas.microsoft.com/office/drawing/2014/main" xmlns="" id="{FFDB65B9-39B4-42F6-8D34-4CE19FFAD036}"/>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grpSp>
      <p:cxnSp>
        <p:nvCxnSpPr>
          <p:cNvPr id="100" name="Straight Connector 99">
            <a:extLst>
              <a:ext uri="{FF2B5EF4-FFF2-40B4-BE49-F238E27FC236}">
                <a16:creationId xmlns:a16="http://schemas.microsoft.com/office/drawing/2014/main" xmlns="" id="{FA398317-5CFE-47FB-9234-ED1BB77B05F1}"/>
              </a:ext>
            </a:extLst>
          </p:cNvPr>
          <p:cNvCxnSpPr/>
          <p:nvPr/>
        </p:nvCxnSpPr>
        <p:spPr>
          <a:xfrm>
            <a:off x="0" y="1098173"/>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012746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Employment Changes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33</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C8856717-FCA0-4601-ACA4-D64A041F54F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8943" y="1242153"/>
            <a:ext cx="10680062" cy="3761864"/>
          </a:xfrm>
          <a:prstGeom prst="rect">
            <a:avLst/>
          </a:prstGeom>
        </p:spPr>
      </p:pic>
      <p:cxnSp>
        <p:nvCxnSpPr>
          <p:cNvPr id="58" name="Straight Connector 57">
            <a:extLst>
              <a:ext uri="{FF2B5EF4-FFF2-40B4-BE49-F238E27FC236}">
                <a16:creationId xmlns:a16="http://schemas.microsoft.com/office/drawing/2014/main" xmlns="" id="{0EB49DD8-7814-4E8C-A912-B60B09E866C7}"/>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3199352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Reasons for Staff Attrition</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34</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9E5EA306-9C97-417F-A8CB-AE05247D2FF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456" y="1404731"/>
            <a:ext cx="10839088" cy="2883036"/>
          </a:xfrm>
          <a:prstGeom prst="rect">
            <a:avLst/>
          </a:prstGeom>
        </p:spPr>
      </p:pic>
      <p:grpSp>
        <p:nvGrpSpPr>
          <p:cNvPr id="58" name="Group 57">
            <a:extLst>
              <a:ext uri="{FF2B5EF4-FFF2-40B4-BE49-F238E27FC236}">
                <a16:creationId xmlns:a16="http://schemas.microsoft.com/office/drawing/2014/main" xmlns="" id="{05C60B6D-B219-4B09-9D5E-B1BB1C65B0B9}"/>
              </a:ext>
            </a:extLst>
          </p:cNvPr>
          <p:cNvGrpSpPr/>
          <p:nvPr/>
        </p:nvGrpSpPr>
        <p:grpSpPr>
          <a:xfrm>
            <a:off x="2782148" y="4414639"/>
            <a:ext cx="7509630" cy="1556979"/>
            <a:chOff x="4433475" y="3404442"/>
            <a:chExt cx="7509630" cy="2311933"/>
          </a:xfrm>
          <a:solidFill>
            <a:srgbClr val="DDE7E3"/>
          </a:solidFill>
        </p:grpSpPr>
        <p:sp>
          <p:nvSpPr>
            <p:cNvPr id="59" name="object 46">
              <a:extLst>
                <a:ext uri="{FF2B5EF4-FFF2-40B4-BE49-F238E27FC236}">
                  <a16:creationId xmlns:a16="http://schemas.microsoft.com/office/drawing/2014/main" xmlns="" id="{7A17055D-31D4-483F-A0B8-F7D398A01733}"/>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0" name="object 45">
              <a:extLst>
                <a:ext uri="{FF2B5EF4-FFF2-40B4-BE49-F238E27FC236}">
                  <a16:creationId xmlns:a16="http://schemas.microsoft.com/office/drawing/2014/main" xmlns="" id="{979916EB-CAB5-4DFD-A859-8258D96981CC}"/>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1" name="object 44">
              <a:extLst>
                <a:ext uri="{FF2B5EF4-FFF2-40B4-BE49-F238E27FC236}">
                  <a16:creationId xmlns:a16="http://schemas.microsoft.com/office/drawing/2014/main" xmlns="" id="{6A6D16D0-5EE1-4E9D-91E4-73C2319C9D95}"/>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2" name="object 43">
              <a:extLst>
                <a:ext uri="{FF2B5EF4-FFF2-40B4-BE49-F238E27FC236}">
                  <a16:creationId xmlns:a16="http://schemas.microsoft.com/office/drawing/2014/main" xmlns="" id="{9EF496EB-4DB3-43E9-AEF6-A2D6A2F31BDD}"/>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pPr algn="ctr"/>
              <a:endParaRPr dirty="0"/>
            </a:p>
          </p:txBody>
        </p:sp>
        <p:sp>
          <p:nvSpPr>
            <p:cNvPr id="63" name="object 42">
              <a:extLst>
                <a:ext uri="{FF2B5EF4-FFF2-40B4-BE49-F238E27FC236}">
                  <a16:creationId xmlns:a16="http://schemas.microsoft.com/office/drawing/2014/main" xmlns="" id="{A8905D24-1FA5-4A1F-8338-5D797E7893F5}"/>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pPr algn="ctr"/>
              <a:endParaRPr dirty="0"/>
            </a:p>
          </p:txBody>
        </p:sp>
        <p:sp>
          <p:nvSpPr>
            <p:cNvPr id="64" name="object 41">
              <a:extLst>
                <a:ext uri="{FF2B5EF4-FFF2-40B4-BE49-F238E27FC236}">
                  <a16:creationId xmlns:a16="http://schemas.microsoft.com/office/drawing/2014/main" xmlns="" id="{8D21CF74-DCF5-4801-9ED0-B3C17C12EB6A}"/>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pPr algn="ctr"/>
              <a:endParaRPr dirty="0"/>
            </a:p>
          </p:txBody>
        </p:sp>
        <p:sp>
          <p:nvSpPr>
            <p:cNvPr id="65" name="object 40">
              <a:extLst>
                <a:ext uri="{FF2B5EF4-FFF2-40B4-BE49-F238E27FC236}">
                  <a16:creationId xmlns:a16="http://schemas.microsoft.com/office/drawing/2014/main" xmlns="" id="{1094162E-F13B-4FC7-B7F4-E9671055F174}"/>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solidFill>
              <a:srgbClr val="DDE7E3"/>
            </a:solidFill>
            <a:ln>
              <a:solidFill>
                <a:srgbClr val="DDE7E3"/>
              </a:solidFill>
            </a:ln>
          </p:spPr>
          <p:txBody>
            <a:bodyPr wrap="square" lIns="0" tIns="0" rIns="0" bIns="0" rtlCol="0">
              <a:noAutofit/>
            </a:bodyPr>
            <a:lstStyle/>
            <a:p>
              <a:pPr algn="ctr"/>
              <a:endParaRPr dirty="0"/>
            </a:p>
          </p:txBody>
        </p:sp>
        <p:sp>
          <p:nvSpPr>
            <p:cNvPr id="66" name="object 39">
              <a:extLst>
                <a:ext uri="{FF2B5EF4-FFF2-40B4-BE49-F238E27FC236}">
                  <a16:creationId xmlns:a16="http://schemas.microsoft.com/office/drawing/2014/main" xmlns="" id="{F3B201E7-04FB-4E3B-B90C-4F6708270FEC}"/>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pPr algn="ctr"/>
              <a:endParaRPr dirty="0"/>
            </a:p>
          </p:txBody>
        </p:sp>
        <p:sp>
          <p:nvSpPr>
            <p:cNvPr id="67" name="object 38">
              <a:extLst>
                <a:ext uri="{FF2B5EF4-FFF2-40B4-BE49-F238E27FC236}">
                  <a16:creationId xmlns:a16="http://schemas.microsoft.com/office/drawing/2014/main" xmlns="" id="{FD0061A5-CF5C-4976-A2C8-DB0AF67E4FFC}"/>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pPr algn="ctr"/>
              <a:endParaRPr dirty="0"/>
            </a:p>
          </p:txBody>
        </p:sp>
        <p:sp>
          <p:nvSpPr>
            <p:cNvPr id="68" name="object 37">
              <a:extLst>
                <a:ext uri="{FF2B5EF4-FFF2-40B4-BE49-F238E27FC236}">
                  <a16:creationId xmlns:a16="http://schemas.microsoft.com/office/drawing/2014/main" xmlns="" id="{C7C30FDB-99AB-4969-8F77-87A778F52D4E}"/>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69" name="object 36">
              <a:extLst>
                <a:ext uri="{FF2B5EF4-FFF2-40B4-BE49-F238E27FC236}">
                  <a16:creationId xmlns:a16="http://schemas.microsoft.com/office/drawing/2014/main" xmlns="" id="{AF31D4CC-312E-4B33-8475-48811D49E05A}"/>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70" name="object 35">
              <a:extLst>
                <a:ext uri="{FF2B5EF4-FFF2-40B4-BE49-F238E27FC236}">
                  <a16:creationId xmlns:a16="http://schemas.microsoft.com/office/drawing/2014/main" xmlns="" id="{56851653-5596-4250-AB3A-C8C77C66FC07}"/>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pPr algn="ctr"/>
              <a:endParaRPr dirty="0"/>
            </a:p>
          </p:txBody>
        </p:sp>
        <p:sp>
          <p:nvSpPr>
            <p:cNvPr id="71" name="object 34">
              <a:extLst>
                <a:ext uri="{FF2B5EF4-FFF2-40B4-BE49-F238E27FC236}">
                  <a16:creationId xmlns:a16="http://schemas.microsoft.com/office/drawing/2014/main" xmlns="" id="{DE04F1EA-D9EF-47F5-BBF4-942BC363590A}"/>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pPr algn="ctr"/>
              <a:endParaRPr dirty="0"/>
            </a:p>
          </p:txBody>
        </p:sp>
        <p:sp>
          <p:nvSpPr>
            <p:cNvPr id="72" name="object 33">
              <a:extLst>
                <a:ext uri="{FF2B5EF4-FFF2-40B4-BE49-F238E27FC236}">
                  <a16:creationId xmlns:a16="http://schemas.microsoft.com/office/drawing/2014/main" xmlns="" id="{0B2BB7B6-3532-4842-BA98-610704224697}"/>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73" name="object 32">
              <a:extLst>
                <a:ext uri="{FF2B5EF4-FFF2-40B4-BE49-F238E27FC236}">
                  <a16:creationId xmlns:a16="http://schemas.microsoft.com/office/drawing/2014/main" xmlns="" id="{9F01AD4A-C604-4701-AF3A-9E1765405C05}"/>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74" name="object 31">
              <a:extLst>
                <a:ext uri="{FF2B5EF4-FFF2-40B4-BE49-F238E27FC236}">
                  <a16:creationId xmlns:a16="http://schemas.microsoft.com/office/drawing/2014/main" xmlns="" id="{62BBA16A-A3C9-43FF-A7B7-20E3306CF1D3}"/>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5" name="object 30">
              <a:extLst>
                <a:ext uri="{FF2B5EF4-FFF2-40B4-BE49-F238E27FC236}">
                  <a16:creationId xmlns:a16="http://schemas.microsoft.com/office/drawing/2014/main" xmlns="" id="{B3E03F9D-8623-48A2-8A30-B298D21C3806}"/>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6" name="object 29">
              <a:extLst>
                <a:ext uri="{FF2B5EF4-FFF2-40B4-BE49-F238E27FC236}">
                  <a16:creationId xmlns:a16="http://schemas.microsoft.com/office/drawing/2014/main" xmlns="" id="{04D9A492-753A-4E94-BA95-C85118341CD8}"/>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7" name="object 28">
              <a:extLst>
                <a:ext uri="{FF2B5EF4-FFF2-40B4-BE49-F238E27FC236}">
                  <a16:creationId xmlns:a16="http://schemas.microsoft.com/office/drawing/2014/main" xmlns="" id="{26C16D57-1441-4B57-85F1-69FF16E241AE}"/>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8" name="object 27">
              <a:extLst>
                <a:ext uri="{FF2B5EF4-FFF2-40B4-BE49-F238E27FC236}">
                  <a16:creationId xmlns:a16="http://schemas.microsoft.com/office/drawing/2014/main" xmlns="" id="{51FCE677-3638-4A76-8DBF-C7172E1F774B}"/>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9" name="object 26">
              <a:extLst>
                <a:ext uri="{FF2B5EF4-FFF2-40B4-BE49-F238E27FC236}">
                  <a16:creationId xmlns:a16="http://schemas.microsoft.com/office/drawing/2014/main" xmlns="" id="{D37AFCFE-4AA5-4257-A64F-D8C3FB551CED}"/>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pPr algn="ctr"/>
              <a:endParaRPr dirty="0"/>
            </a:p>
          </p:txBody>
        </p:sp>
        <p:sp>
          <p:nvSpPr>
            <p:cNvPr id="80" name="object 25">
              <a:extLst>
                <a:ext uri="{FF2B5EF4-FFF2-40B4-BE49-F238E27FC236}">
                  <a16:creationId xmlns:a16="http://schemas.microsoft.com/office/drawing/2014/main" xmlns="" id="{64B2BD02-85BA-4B89-9C72-887BA10CCACB}"/>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1" name="object 24">
              <a:extLst>
                <a:ext uri="{FF2B5EF4-FFF2-40B4-BE49-F238E27FC236}">
                  <a16:creationId xmlns:a16="http://schemas.microsoft.com/office/drawing/2014/main" xmlns="" id="{E16D0256-F851-4AA0-9363-8588C86A5C4C}"/>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2" name="object 23">
              <a:extLst>
                <a:ext uri="{FF2B5EF4-FFF2-40B4-BE49-F238E27FC236}">
                  <a16:creationId xmlns:a16="http://schemas.microsoft.com/office/drawing/2014/main" xmlns="" id="{63C58D4C-F9F7-48F4-94D6-224FC390ED1E}"/>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3" name="object 22">
              <a:extLst>
                <a:ext uri="{FF2B5EF4-FFF2-40B4-BE49-F238E27FC236}">
                  <a16:creationId xmlns:a16="http://schemas.microsoft.com/office/drawing/2014/main" xmlns="" id="{90161739-A3BE-4A6F-9420-36F26227F52B}"/>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4" name="object 21">
              <a:extLst>
                <a:ext uri="{FF2B5EF4-FFF2-40B4-BE49-F238E27FC236}">
                  <a16:creationId xmlns:a16="http://schemas.microsoft.com/office/drawing/2014/main" xmlns="" id="{7F1127D8-7E71-4FA8-88F1-4C47A396A16C}"/>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pPr algn="ctr"/>
              <a:endParaRPr dirty="0"/>
            </a:p>
          </p:txBody>
        </p:sp>
        <p:sp>
          <p:nvSpPr>
            <p:cNvPr id="85" name="object 20">
              <a:extLst>
                <a:ext uri="{FF2B5EF4-FFF2-40B4-BE49-F238E27FC236}">
                  <a16:creationId xmlns:a16="http://schemas.microsoft.com/office/drawing/2014/main" xmlns="" id="{0FE55D8E-72B0-4F54-91B1-1E313D406C34}"/>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pPr algn="ctr"/>
              <a:endParaRPr dirty="0"/>
            </a:p>
          </p:txBody>
        </p:sp>
        <p:sp>
          <p:nvSpPr>
            <p:cNvPr id="86" name="object 19">
              <a:extLst>
                <a:ext uri="{FF2B5EF4-FFF2-40B4-BE49-F238E27FC236}">
                  <a16:creationId xmlns:a16="http://schemas.microsoft.com/office/drawing/2014/main" xmlns="" id="{A7400AAF-E073-4224-BFFE-5F35075C2687}"/>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pPr algn="ctr"/>
              <a:endParaRPr dirty="0"/>
            </a:p>
          </p:txBody>
        </p:sp>
        <p:sp>
          <p:nvSpPr>
            <p:cNvPr id="87" name="object 18">
              <a:extLst>
                <a:ext uri="{FF2B5EF4-FFF2-40B4-BE49-F238E27FC236}">
                  <a16:creationId xmlns:a16="http://schemas.microsoft.com/office/drawing/2014/main" xmlns="" id="{BEF1236E-F2AF-4E9B-858A-23099FE8172C}"/>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8" name="object 17">
              <a:extLst>
                <a:ext uri="{FF2B5EF4-FFF2-40B4-BE49-F238E27FC236}">
                  <a16:creationId xmlns:a16="http://schemas.microsoft.com/office/drawing/2014/main" xmlns="" id="{73355E10-D4D4-4556-9F34-C7ED8B4DDD46}"/>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9" name="object 16">
              <a:extLst>
                <a:ext uri="{FF2B5EF4-FFF2-40B4-BE49-F238E27FC236}">
                  <a16:creationId xmlns:a16="http://schemas.microsoft.com/office/drawing/2014/main" xmlns="" id="{9ECD29AE-4662-47A7-8725-5E6EB5EF6130}"/>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pPr algn="ctr"/>
              <a:endParaRPr dirty="0"/>
            </a:p>
          </p:txBody>
        </p:sp>
        <p:sp>
          <p:nvSpPr>
            <p:cNvPr id="90" name="object 15">
              <a:extLst>
                <a:ext uri="{FF2B5EF4-FFF2-40B4-BE49-F238E27FC236}">
                  <a16:creationId xmlns:a16="http://schemas.microsoft.com/office/drawing/2014/main" xmlns="" id="{A7B2F72D-3AA7-4F33-A448-CFD3AFA3AAD0}"/>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91" name="object 14">
              <a:extLst>
                <a:ext uri="{FF2B5EF4-FFF2-40B4-BE49-F238E27FC236}">
                  <a16:creationId xmlns:a16="http://schemas.microsoft.com/office/drawing/2014/main" xmlns="" id="{D3DB61DB-CE2A-491C-94AC-4368536203CE}"/>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92" name="object 13">
              <a:extLst>
                <a:ext uri="{FF2B5EF4-FFF2-40B4-BE49-F238E27FC236}">
                  <a16:creationId xmlns:a16="http://schemas.microsoft.com/office/drawing/2014/main" xmlns="" id="{E60774E2-F387-4B46-B304-F31DF1D94C44}"/>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3" name="object 12">
              <a:extLst>
                <a:ext uri="{FF2B5EF4-FFF2-40B4-BE49-F238E27FC236}">
                  <a16:creationId xmlns:a16="http://schemas.microsoft.com/office/drawing/2014/main" xmlns="" id="{BF619AE1-10C9-45FE-A702-84BC54AA6EB5}"/>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4" name="object 11">
              <a:extLst>
                <a:ext uri="{FF2B5EF4-FFF2-40B4-BE49-F238E27FC236}">
                  <a16:creationId xmlns:a16="http://schemas.microsoft.com/office/drawing/2014/main" xmlns="" id="{F6BDFB77-5E8E-4A72-8F2D-A03D6221C7FD}"/>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5" name="object 10">
              <a:extLst>
                <a:ext uri="{FF2B5EF4-FFF2-40B4-BE49-F238E27FC236}">
                  <a16:creationId xmlns:a16="http://schemas.microsoft.com/office/drawing/2014/main" xmlns="" id="{141F9F46-9858-4A60-9E6E-BD1D58B212FE}"/>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96" name="object 9">
              <a:extLst>
                <a:ext uri="{FF2B5EF4-FFF2-40B4-BE49-F238E27FC236}">
                  <a16:creationId xmlns:a16="http://schemas.microsoft.com/office/drawing/2014/main" xmlns="" id="{CAEAFA5B-044E-483C-953C-2700AF3BA24D}"/>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7" name="object 8">
              <a:extLst>
                <a:ext uri="{FF2B5EF4-FFF2-40B4-BE49-F238E27FC236}">
                  <a16:creationId xmlns:a16="http://schemas.microsoft.com/office/drawing/2014/main" xmlns="" id="{BFA26F30-F217-4BCB-97D0-3EAFADCA6772}"/>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8" name="object 7">
              <a:extLst>
                <a:ext uri="{FF2B5EF4-FFF2-40B4-BE49-F238E27FC236}">
                  <a16:creationId xmlns:a16="http://schemas.microsoft.com/office/drawing/2014/main" xmlns="" id="{56036CE6-BFB3-4AF0-8768-FFA382CDD41A}"/>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grpSp>
      <p:cxnSp>
        <p:nvCxnSpPr>
          <p:cNvPr id="99" name="Straight Connector 98">
            <a:extLst>
              <a:ext uri="{FF2B5EF4-FFF2-40B4-BE49-F238E27FC236}">
                <a16:creationId xmlns:a16="http://schemas.microsoft.com/office/drawing/2014/main" xmlns="" id="{A81768B7-9790-4A47-A34D-56244C8FB302}"/>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460059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9342391" cy="1054847"/>
          </a:xfrm>
        </p:spPr>
        <p:txBody>
          <a:bodyPr>
            <a:normAutofit/>
          </a:bodyPr>
          <a:lstStyle/>
          <a:p>
            <a:r>
              <a:rPr kumimoji="0" lang="en-GB" sz="26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Labour Relations: Misconduct and Disciplinary Action</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35</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D0C9D359-BFEB-444B-B8A4-AB08A5C5E04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8373" y="1238244"/>
            <a:ext cx="10931853" cy="2532986"/>
          </a:xfrm>
          <a:prstGeom prst="rect">
            <a:avLst/>
          </a:prstGeom>
        </p:spPr>
      </p:pic>
      <p:grpSp>
        <p:nvGrpSpPr>
          <p:cNvPr id="58" name="Group 57">
            <a:extLst>
              <a:ext uri="{FF2B5EF4-FFF2-40B4-BE49-F238E27FC236}">
                <a16:creationId xmlns:a16="http://schemas.microsoft.com/office/drawing/2014/main" xmlns="" id="{2EFFD9CA-76F3-452E-AB31-6BD31576E03D}"/>
              </a:ext>
            </a:extLst>
          </p:cNvPr>
          <p:cNvGrpSpPr/>
          <p:nvPr/>
        </p:nvGrpSpPr>
        <p:grpSpPr>
          <a:xfrm>
            <a:off x="2584174" y="3913824"/>
            <a:ext cx="7707604" cy="2057794"/>
            <a:chOff x="4433475" y="3404442"/>
            <a:chExt cx="7509630" cy="2311933"/>
          </a:xfrm>
          <a:solidFill>
            <a:srgbClr val="DDE7E3"/>
          </a:solidFill>
        </p:grpSpPr>
        <p:sp>
          <p:nvSpPr>
            <p:cNvPr id="59" name="object 46">
              <a:extLst>
                <a:ext uri="{FF2B5EF4-FFF2-40B4-BE49-F238E27FC236}">
                  <a16:creationId xmlns:a16="http://schemas.microsoft.com/office/drawing/2014/main" xmlns="" id="{1BE5B8BF-08DC-481C-A198-7764720E98B3}"/>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0" name="object 45">
              <a:extLst>
                <a:ext uri="{FF2B5EF4-FFF2-40B4-BE49-F238E27FC236}">
                  <a16:creationId xmlns:a16="http://schemas.microsoft.com/office/drawing/2014/main" xmlns="" id="{78137E88-B6D3-444F-867F-08983AF681FB}"/>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1" name="object 44">
              <a:extLst>
                <a:ext uri="{FF2B5EF4-FFF2-40B4-BE49-F238E27FC236}">
                  <a16:creationId xmlns:a16="http://schemas.microsoft.com/office/drawing/2014/main" xmlns="" id="{7CB215A3-18A8-4836-89DF-187289F5FDEB}"/>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2" name="object 43">
              <a:extLst>
                <a:ext uri="{FF2B5EF4-FFF2-40B4-BE49-F238E27FC236}">
                  <a16:creationId xmlns:a16="http://schemas.microsoft.com/office/drawing/2014/main" xmlns="" id="{D13179EA-F9C9-4DBC-8465-C08A670525DB}"/>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pPr algn="ctr"/>
              <a:endParaRPr dirty="0"/>
            </a:p>
          </p:txBody>
        </p:sp>
        <p:sp>
          <p:nvSpPr>
            <p:cNvPr id="63" name="object 42">
              <a:extLst>
                <a:ext uri="{FF2B5EF4-FFF2-40B4-BE49-F238E27FC236}">
                  <a16:creationId xmlns:a16="http://schemas.microsoft.com/office/drawing/2014/main" xmlns="" id="{5551A09C-444F-4F4E-8662-A76170CA8F97}"/>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pPr algn="ctr"/>
              <a:endParaRPr dirty="0"/>
            </a:p>
          </p:txBody>
        </p:sp>
        <p:sp>
          <p:nvSpPr>
            <p:cNvPr id="64" name="object 41">
              <a:extLst>
                <a:ext uri="{FF2B5EF4-FFF2-40B4-BE49-F238E27FC236}">
                  <a16:creationId xmlns:a16="http://schemas.microsoft.com/office/drawing/2014/main" xmlns="" id="{5850A908-3E08-4CAC-80BA-C5E6ACB43876}"/>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pPr algn="ctr"/>
              <a:endParaRPr dirty="0"/>
            </a:p>
          </p:txBody>
        </p:sp>
        <p:sp>
          <p:nvSpPr>
            <p:cNvPr id="65" name="object 40">
              <a:extLst>
                <a:ext uri="{FF2B5EF4-FFF2-40B4-BE49-F238E27FC236}">
                  <a16:creationId xmlns:a16="http://schemas.microsoft.com/office/drawing/2014/main" xmlns="" id="{3F381264-75ED-4353-B851-23A5E1C4B287}"/>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pPr algn="ctr"/>
              <a:endParaRPr dirty="0"/>
            </a:p>
          </p:txBody>
        </p:sp>
        <p:sp>
          <p:nvSpPr>
            <p:cNvPr id="66" name="object 39">
              <a:extLst>
                <a:ext uri="{FF2B5EF4-FFF2-40B4-BE49-F238E27FC236}">
                  <a16:creationId xmlns:a16="http://schemas.microsoft.com/office/drawing/2014/main" xmlns="" id="{E214FE36-5331-47F6-8A37-7DC93EBC17A5}"/>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pPr algn="ctr"/>
              <a:endParaRPr dirty="0"/>
            </a:p>
          </p:txBody>
        </p:sp>
        <p:sp>
          <p:nvSpPr>
            <p:cNvPr id="67" name="object 38">
              <a:extLst>
                <a:ext uri="{FF2B5EF4-FFF2-40B4-BE49-F238E27FC236}">
                  <a16:creationId xmlns:a16="http://schemas.microsoft.com/office/drawing/2014/main" xmlns="" id="{F839BF6D-10C3-4973-B1C9-D6C78DBEC1D9}"/>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pPr algn="ctr"/>
              <a:endParaRPr dirty="0"/>
            </a:p>
          </p:txBody>
        </p:sp>
        <p:sp>
          <p:nvSpPr>
            <p:cNvPr id="68" name="object 37">
              <a:extLst>
                <a:ext uri="{FF2B5EF4-FFF2-40B4-BE49-F238E27FC236}">
                  <a16:creationId xmlns:a16="http://schemas.microsoft.com/office/drawing/2014/main" xmlns="" id="{C17FC943-1112-4C32-A674-D5A26275B482}"/>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69" name="object 36">
              <a:extLst>
                <a:ext uri="{FF2B5EF4-FFF2-40B4-BE49-F238E27FC236}">
                  <a16:creationId xmlns:a16="http://schemas.microsoft.com/office/drawing/2014/main" xmlns="" id="{FECD694D-EE86-49AE-8464-5EEBF47987B1}"/>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70" name="object 35">
              <a:extLst>
                <a:ext uri="{FF2B5EF4-FFF2-40B4-BE49-F238E27FC236}">
                  <a16:creationId xmlns:a16="http://schemas.microsoft.com/office/drawing/2014/main" xmlns="" id="{02875A79-576C-4AB5-B286-86593FDD6D4A}"/>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pPr algn="ctr"/>
              <a:endParaRPr dirty="0"/>
            </a:p>
          </p:txBody>
        </p:sp>
        <p:sp>
          <p:nvSpPr>
            <p:cNvPr id="71" name="object 34">
              <a:extLst>
                <a:ext uri="{FF2B5EF4-FFF2-40B4-BE49-F238E27FC236}">
                  <a16:creationId xmlns:a16="http://schemas.microsoft.com/office/drawing/2014/main" xmlns="" id="{D0BCBEE0-3A6B-43AE-AD23-0F92277BA96A}"/>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pPr algn="ctr"/>
              <a:endParaRPr dirty="0"/>
            </a:p>
          </p:txBody>
        </p:sp>
        <p:sp>
          <p:nvSpPr>
            <p:cNvPr id="72" name="object 33">
              <a:extLst>
                <a:ext uri="{FF2B5EF4-FFF2-40B4-BE49-F238E27FC236}">
                  <a16:creationId xmlns:a16="http://schemas.microsoft.com/office/drawing/2014/main" xmlns="" id="{32BE3D39-41CE-45EB-AAE9-2268AF45F2C8}"/>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73" name="object 32">
              <a:extLst>
                <a:ext uri="{FF2B5EF4-FFF2-40B4-BE49-F238E27FC236}">
                  <a16:creationId xmlns:a16="http://schemas.microsoft.com/office/drawing/2014/main" xmlns="" id="{C2628656-4490-4AD5-8942-DD961312DBF1}"/>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74" name="object 31">
              <a:extLst>
                <a:ext uri="{FF2B5EF4-FFF2-40B4-BE49-F238E27FC236}">
                  <a16:creationId xmlns:a16="http://schemas.microsoft.com/office/drawing/2014/main" xmlns="" id="{34AF35AB-48B3-4167-80FB-E94A1BE052D2}"/>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5" name="object 30">
              <a:extLst>
                <a:ext uri="{FF2B5EF4-FFF2-40B4-BE49-F238E27FC236}">
                  <a16:creationId xmlns:a16="http://schemas.microsoft.com/office/drawing/2014/main" xmlns="" id="{A665AA28-DC56-45BE-B65A-2B57235D5A45}"/>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6" name="object 29">
              <a:extLst>
                <a:ext uri="{FF2B5EF4-FFF2-40B4-BE49-F238E27FC236}">
                  <a16:creationId xmlns:a16="http://schemas.microsoft.com/office/drawing/2014/main" xmlns="" id="{192615A1-7A7B-4DDB-AFEF-25A9DC6892E1}"/>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7" name="object 28">
              <a:extLst>
                <a:ext uri="{FF2B5EF4-FFF2-40B4-BE49-F238E27FC236}">
                  <a16:creationId xmlns:a16="http://schemas.microsoft.com/office/drawing/2014/main" xmlns="" id="{D147D4E0-3B1E-4BD1-A032-166045C887C6}"/>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8" name="object 27">
              <a:extLst>
                <a:ext uri="{FF2B5EF4-FFF2-40B4-BE49-F238E27FC236}">
                  <a16:creationId xmlns:a16="http://schemas.microsoft.com/office/drawing/2014/main" xmlns="" id="{C460533E-D8A0-4180-95E3-172CD2548000}"/>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9" name="object 26">
              <a:extLst>
                <a:ext uri="{FF2B5EF4-FFF2-40B4-BE49-F238E27FC236}">
                  <a16:creationId xmlns:a16="http://schemas.microsoft.com/office/drawing/2014/main" xmlns="" id="{1F098DE9-1FB3-4514-AF8C-D0D296D11523}"/>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pPr algn="ctr"/>
              <a:endParaRPr dirty="0"/>
            </a:p>
          </p:txBody>
        </p:sp>
        <p:sp>
          <p:nvSpPr>
            <p:cNvPr id="80" name="object 25">
              <a:extLst>
                <a:ext uri="{FF2B5EF4-FFF2-40B4-BE49-F238E27FC236}">
                  <a16:creationId xmlns:a16="http://schemas.microsoft.com/office/drawing/2014/main" xmlns="" id="{4F5CCBA1-127C-4DC6-BB4F-981E4729E76C}"/>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1" name="object 24">
              <a:extLst>
                <a:ext uri="{FF2B5EF4-FFF2-40B4-BE49-F238E27FC236}">
                  <a16:creationId xmlns:a16="http://schemas.microsoft.com/office/drawing/2014/main" xmlns="" id="{E3B8B064-DBA3-4672-9270-EA01654D8F7C}"/>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2" name="object 23">
              <a:extLst>
                <a:ext uri="{FF2B5EF4-FFF2-40B4-BE49-F238E27FC236}">
                  <a16:creationId xmlns:a16="http://schemas.microsoft.com/office/drawing/2014/main" xmlns="" id="{F7C5A942-054D-4D82-BAEB-E7C504B9A7D5}"/>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3" name="object 22">
              <a:extLst>
                <a:ext uri="{FF2B5EF4-FFF2-40B4-BE49-F238E27FC236}">
                  <a16:creationId xmlns:a16="http://schemas.microsoft.com/office/drawing/2014/main" xmlns="" id="{5F1DA618-B8A4-4D12-83AE-94A5C229F1B4}"/>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4" name="object 21">
              <a:extLst>
                <a:ext uri="{FF2B5EF4-FFF2-40B4-BE49-F238E27FC236}">
                  <a16:creationId xmlns:a16="http://schemas.microsoft.com/office/drawing/2014/main" xmlns="" id="{AF91B78F-181B-4078-9792-978234E352E1}"/>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pPr algn="ctr"/>
              <a:endParaRPr dirty="0"/>
            </a:p>
          </p:txBody>
        </p:sp>
        <p:sp>
          <p:nvSpPr>
            <p:cNvPr id="85" name="object 20">
              <a:extLst>
                <a:ext uri="{FF2B5EF4-FFF2-40B4-BE49-F238E27FC236}">
                  <a16:creationId xmlns:a16="http://schemas.microsoft.com/office/drawing/2014/main" xmlns="" id="{14FB1C6D-676D-4634-B26A-87392A323ABC}"/>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pPr algn="ctr"/>
              <a:endParaRPr dirty="0"/>
            </a:p>
          </p:txBody>
        </p:sp>
        <p:sp>
          <p:nvSpPr>
            <p:cNvPr id="86" name="object 19">
              <a:extLst>
                <a:ext uri="{FF2B5EF4-FFF2-40B4-BE49-F238E27FC236}">
                  <a16:creationId xmlns:a16="http://schemas.microsoft.com/office/drawing/2014/main" xmlns="" id="{F6A8C357-16B5-4A11-9D69-C1A61D8F5EC2}"/>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pPr algn="ctr"/>
              <a:endParaRPr dirty="0"/>
            </a:p>
          </p:txBody>
        </p:sp>
        <p:sp>
          <p:nvSpPr>
            <p:cNvPr id="87" name="object 18">
              <a:extLst>
                <a:ext uri="{FF2B5EF4-FFF2-40B4-BE49-F238E27FC236}">
                  <a16:creationId xmlns:a16="http://schemas.microsoft.com/office/drawing/2014/main" xmlns="" id="{C1CD9D23-E75C-4A3E-BC04-6A2951E66FE5}"/>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8" name="object 17">
              <a:extLst>
                <a:ext uri="{FF2B5EF4-FFF2-40B4-BE49-F238E27FC236}">
                  <a16:creationId xmlns:a16="http://schemas.microsoft.com/office/drawing/2014/main" xmlns="" id="{D7E1A2A0-C3B4-48D6-9645-B633E0D005E9}"/>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9" name="object 16">
              <a:extLst>
                <a:ext uri="{FF2B5EF4-FFF2-40B4-BE49-F238E27FC236}">
                  <a16:creationId xmlns:a16="http://schemas.microsoft.com/office/drawing/2014/main" xmlns="" id="{AD1897C8-CEC4-44D6-B716-2DB85E479326}"/>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pPr algn="ctr"/>
              <a:endParaRPr dirty="0"/>
            </a:p>
          </p:txBody>
        </p:sp>
        <p:sp>
          <p:nvSpPr>
            <p:cNvPr id="90" name="object 15">
              <a:extLst>
                <a:ext uri="{FF2B5EF4-FFF2-40B4-BE49-F238E27FC236}">
                  <a16:creationId xmlns:a16="http://schemas.microsoft.com/office/drawing/2014/main" xmlns="" id="{91D93981-68FD-4875-B345-B8FC0C2DD86D}"/>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91" name="object 14">
              <a:extLst>
                <a:ext uri="{FF2B5EF4-FFF2-40B4-BE49-F238E27FC236}">
                  <a16:creationId xmlns:a16="http://schemas.microsoft.com/office/drawing/2014/main" xmlns="" id="{934717FC-2DAA-4CE4-8C55-E9499D9A2416}"/>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92" name="object 13">
              <a:extLst>
                <a:ext uri="{FF2B5EF4-FFF2-40B4-BE49-F238E27FC236}">
                  <a16:creationId xmlns:a16="http://schemas.microsoft.com/office/drawing/2014/main" xmlns="" id="{9EF598EC-6DBC-4443-B90B-C319D6EC0938}"/>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3" name="object 12">
              <a:extLst>
                <a:ext uri="{FF2B5EF4-FFF2-40B4-BE49-F238E27FC236}">
                  <a16:creationId xmlns:a16="http://schemas.microsoft.com/office/drawing/2014/main" xmlns="" id="{FB14AE3F-2323-42EF-A921-8A8FC31A4B42}"/>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4" name="object 11">
              <a:extLst>
                <a:ext uri="{FF2B5EF4-FFF2-40B4-BE49-F238E27FC236}">
                  <a16:creationId xmlns:a16="http://schemas.microsoft.com/office/drawing/2014/main" xmlns="" id="{FC0C4414-A095-4A63-8363-4E19F6F8A64D}"/>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5" name="object 10">
              <a:extLst>
                <a:ext uri="{FF2B5EF4-FFF2-40B4-BE49-F238E27FC236}">
                  <a16:creationId xmlns:a16="http://schemas.microsoft.com/office/drawing/2014/main" xmlns="" id="{BFD49B72-6993-45A0-890F-B0D9A75D88F8}"/>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96" name="object 9">
              <a:extLst>
                <a:ext uri="{FF2B5EF4-FFF2-40B4-BE49-F238E27FC236}">
                  <a16:creationId xmlns:a16="http://schemas.microsoft.com/office/drawing/2014/main" xmlns="" id="{BE715F69-6E96-4CA1-A22E-E3EC83D07961}"/>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7" name="object 8">
              <a:extLst>
                <a:ext uri="{FF2B5EF4-FFF2-40B4-BE49-F238E27FC236}">
                  <a16:creationId xmlns:a16="http://schemas.microsoft.com/office/drawing/2014/main" xmlns="" id="{E182A688-7A0D-441F-8C7D-111028224043}"/>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8" name="object 7">
              <a:extLst>
                <a:ext uri="{FF2B5EF4-FFF2-40B4-BE49-F238E27FC236}">
                  <a16:creationId xmlns:a16="http://schemas.microsoft.com/office/drawing/2014/main" xmlns="" id="{F8CF455B-4923-4B77-83FF-18FA99E97BA9}"/>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grpSp>
      <p:cxnSp>
        <p:nvCxnSpPr>
          <p:cNvPr id="99" name="Straight Connector 98">
            <a:extLst>
              <a:ext uri="{FF2B5EF4-FFF2-40B4-BE49-F238E27FC236}">
                <a16:creationId xmlns:a16="http://schemas.microsoft.com/office/drawing/2014/main" xmlns="" id="{1F341AA0-1012-4429-8C5F-E5E931AA2070}"/>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8949414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Employment Equity</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36</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4D71B914-2402-42E1-9963-80397EA0E0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3405" y="1108135"/>
            <a:ext cx="10515600" cy="5028397"/>
          </a:xfrm>
          <a:prstGeom prst="rect">
            <a:avLst/>
          </a:prstGeom>
        </p:spPr>
      </p:pic>
      <p:cxnSp>
        <p:nvCxnSpPr>
          <p:cNvPr id="58" name="Straight Connector 57">
            <a:extLst>
              <a:ext uri="{FF2B5EF4-FFF2-40B4-BE49-F238E27FC236}">
                <a16:creationId xmlns:a16="http://schemas.microsoft.com/office/drawing/2014/main" xmlns="" id="{A5282813-349E-40B6-A261-65DDD80DE3E0}"/>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192691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Employees Living with Disability per Gender</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37</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A2227D6A-984A-4888-B672-494D7C8647E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8734" y="1211379"/>
            <a:ext cx="10839088" cy="2768600"/>
          </a:xfrm>
          <a:prstGeom prst="rect">
            <a:avLst/>
          </a:prstGeom>
        </p:spPr>
      </p:pic>
      <p:grpSp>
        <p:nvGrpSpPr>
          <p:cNvPr id="59" name="Group 58">
            <a:extLst>
              <a:ext uri="{FF2B5EF4-FFF2-40B4-BE49-F238E27FC236}">
                <a16:creationId xmlns:a16="http://schemas.microsoft.com/office/drawing/2014/main" xmlns="" id="{B132F570-2EF1-474F-A4AB-9ABAE376969C}"/>
              </a:ext>
            </a:extLst>
          </p:cNvPr>
          <p:cNvGrpSpPr/>
          <p:nvPr/>
        </p:nvGrpSpPr>
        <p:grpSpPr>
          <a:xfrm>
            <a:off x="2584174" y="4122212"/>
            <a:ext cx="7707604" cy="1849406"/>
            <a:chOff x="4433475" y="3404442"/>
            <a:chExt cx="7509630" cy="2311933"/>
          </a:xfrm>
          <a:solidFill>
            <a:srgbClr val="DDE7E3"/>
          </a:solidFill>
        </p:grpSpPr>
        <p:sp>
          <p:nvSpPr>
            <p:cNvPr id="60" name="object 46">
              <a:extLst>
                <a:ext uri="{FF2B5EF4-FFF2-40B4-BE49-F238E27FC236}">
                  <a16:creationId xmlns:a16="http://schemas.microsoft.com/office/drawing/2014/main" xmlns="" id="{4D5E1B30-B9A8-407A-A834-9CEB9E3B8E3C}"/>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1" name="object 45">
              <a:extLst>
                <a:ext uri="{FF2B5EF4-FFF2-40B4-BE49-F238E27FC236}">
                  <a16:creationId xmlns:a16="http://schemas.microsoft.com/office/drawing/2014/main" xmlns="" id="{D1C1076B-89FA-4875-82E6-A06343F69073}"/>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2" name="object 44">
              <a:extLst>
                <a:ext uri="{FF2B5EF4-FFF2-40B4-BE49-F238E27FC236}">
                  <a16:creationId xmlns:a16="http://schemas.microsoft.com/office/drawing/2014/main" xmlns="" id="{1ED4D430-A21A-4479-A66D-4111F3B09170}"/>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63" name="object 43">
              <a:extLst>
                <a:ext uri="{FF2B5EF4-FFF2-40B4-BE49-F238E27FC236}">
                  <a16:creationId xmlns:a16="http://schemas.microsoft.com/office/drawing/2014/main" xmlns="" id="{9952461A-167E-4E2A-9EBA-F3FCF1E504EA}"/>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pPr algn="ctr"/>
              <a:endParaRPr dirty="0"/>
            </a:p>
          </p:txBody>
        </p:sp>
        <p:sp>
          <p:nvSpPr>
            <p:cNvPr id="64" name="object 42">
              <a:extLst>
                <a:ext uri="{FF2B5EF4-FFF2-40B4-BE49-F238E27FC236}">
                  <a16:creationId xmlns:a16="http://schemas.microsoft.com/office/drawing/2014/main" xmlns="" id="{E1F51F83-DB64-4800-BF27-05B50D606CED}"/>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pPr algn="ctr"/>
              <a:endParaRPr dirty="0"/>
            </a:p>
          </p:txBody>
        </p:sp>
        <p:sp>
          <p:nvSpPr>
            <p:cNvPr id="65" name="object 41">
              <a:extLst>
                <a:ext uri="{FF2B5EF4-FFF2-40B4-BE49-F238E27FC236}">
                  <a16:creationId xmlns:a16="http://schemas.microsoft.com/office/drawing/2014/main" xmlns="" id="{FC2879FE-08B1-4480-99C5-C2E154CB9506}"/>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pPr algn="ctr"/>
              <a:endParaRPr dirty="0"/>
            </a:p>
          </p:txBody>
        </p:sp>
        <p:sp>
          <p:nvSpPr>
            <p:cNvPr id="66" name="object 40">
              <a:extLst>
                <a:ext uri="{FF2B5EF4-FFF2-40B4-BE49-F238E27FC236}">
                  <a16:creationId xmlns:a16="http://schemas.microsoft.com/office/drawing/2014/main" xmlns="" id="{EF1E8CF0-CF51-4FD8-829C-97774D071EC2}"/>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pPr algn="ctr"/>
              <a:endParaRPr dirty="0"/>
            </a:p>
          </p:txBody>
        </p:sp>
        <p:sp>
          <p:nvSpPr>
            <p:cNvPr id="67" name="object 39">
              <a:extLst>
                <a:ext uri="{FF2B5EF4-FFF2-40B4-BE49-F238E27FC236}">
                  <a16:creationId xmlns:a16="http://schemas.microsoft.com/office/drawing/2014/main" xmlns="" id="{6A2EE9E3-9327-4B17-B562-48755E21E62C}"/>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pPr algn="ctr"/>
              <a:endParaRPr dirty="0"/>
            </a:p>
          </p:txBody>
        </p:sp>
        <p:sp>
          <p:nvSpPr>
            <p:cNvPr id="68" name="object 38">
              <a:extLst>
                <a:ext uri="{FF2B5EF4-FFF2-40B4-BE49-F238E27FC236}">
                  <a16:creationId xmlns:a16="http://schemas.microsoft.com/office/drawing/2014/main" xmlns="" id="{D17682FC-2F74-42ED-9EA3-A4E193EF97F7}"/>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pPr algn="ctr"/>
              <a:endParaRPr dirty="0"/>
            </a:p>
          </p:txBody>
        </p:sp>
        <p:sp>
          <p:nvSpPr>
            <p:cNvPr id="69" name="object 37">
              <a:extLst>
                <a:ext uri="{FF2B5EF4-FFF2-40B4-BE49-F238E27FC236}">
                  <a16:creationId xmlns:a16="http://schemas.microsoft.com/office/drawing/2014/main" xmlns="" id="{3DD89EE3-1906-40D3-B913-D9DE4C724E01}"/>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70" name="object 36">
              <a:extLst>
                <a:ext uri="{FF2B5EF4-FFF2-40B4-BE49-F238E27FC236}">
                  <a16:creationId xmlns:a16="http://schemas.microsoft.com/office/drawing/2014/main" xmlns="" id="{17674CA6-A2D6-49A8-A216-7C500424E49C}"/>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pPr algn="ctr"/>
              <a:endParaRPr dirty="0"/>
            </a:p>
          </p:txBody>
        </p:sp>
        <p:sp>
          <p:nvSpPr>
            <p:cNvPr id="71" name="object 35">
              <a:extLst>
                <a:ext uri="{FF2B5EF4-FFF2-40B4-BE49-F238E27FC236}">
                  <a16:creationId xmlns:a16="http://schemas.microsoft.com/office/drawing/2014/main" xmlns="" id="{B963E26B-8A8B-4DE7-A4BB-F4264E71BA44}"/>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pPr algn="ctr"/>
              <a:endParaRPr dirty="0"/>
            </a:p>
          </p:txBody>
        </p:sp>
        <p:sp>
          <p:nvSpPr>
            <p:cNvPr id="72" name="object 34">
              <a:extLst>
                <a:ext uri="{FF2B5EF4-FFF2-40B4-BE49-F238E27FC236}">
                  <a16:creationId xmlns:a16="http://schemas.microsoft.com/office/drawing/2014/main" xmlns="" id="{8F99EA31-0A0F-484A-ABBE-C0C532461FF7}"/>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pPr algn="ctr"/>
              <a:endParaRPr dirty="0"/>
            </a:p>
          </p:txBody>
        </p:sp>
        <p:sp>
          <p:nvSpPr>
            <p:cNvPr id="73" name="object 33">
              <a:extLst>
                <a:ext uri="{FF2B5EF4-FFF2-40B4-BE49-F238E27FC236}">
                  <a16:creationId xmlns:a16="http://schemas.microsoft.com/office/drawing/2014/main" xmlns="" id="{EAC37BAD-D8BD-46B5-A40E-E012FF819D7B}"/>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74" name="object 32">
              <a:extLst>
                <a:ext uri="{FF2B5EF4-FFF2-40B4-BE49-F238E27FC236}">
                  <a16:creationId xmlns:a16="http://schemas.microsoft.com/office/drawing/2014/main" xmlns="" id="{FFED0CA5-4848-4CE7-AC7A-AD9F7E461FB8}"/>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75" name="object 31">
              <a:extLst>
                <a:ext uri="{FF2B5EF4-FFF2-40B4-BE49-F238E27FC236}">
                  <a16:creationId xmlns:a16="http://schemas.microsoft.com/office/drawing/2014/main" xmlns="" id="{C4666E9D-6746-4977-B92C-5D0B27E0EDAB}"/>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6" name="object 30">
              <a:extLst>
                <a:ext uri="{FF2B5EF4-FFF2-40B4-BE49-F238E27FC236}">
                  <a16:creationId xmlns:a16="http://schemas.microsoft.com/office/drawing/2014/main" xmlns="" id="{1FE2FB6F-2A1C-499B-9225-51345B6A9F06}"/>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7" name="object 29">
              <a:extLst>
                <a:ext uri="{FF2B5EF4-FFF2-40B4-BE49-F238E27FC236}">
                  <a16:creationId xmlns:a16="http://schemas.microsoft.com/office/drawing/2014/main" xmlns="" id="{A74E3744-BB4D-4E9C-BAD3-5464E5917C18}"/>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78" name="object 28">
              <a:extLst>
                <a:ext uri="{FF2B5EF4-FFF2-40B4-BE49-F238E27FC236}">
                  <a16:creationId xmlns:a16="http://schemas.microsoft.com/office/drawing/2014/main" xmlns="" id="{BAB7020E-4E57-4BB0-A39F-BEC081DB115D}"/>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79" name="object 27">
              <a:extLst>
                <a:ext uri="{FF2B5EF4-FFF2-40B4-BE49-F238E27FC236}">
                  <a16:creationId xmlns:a16="http://schemas.microsoft.com/office/drawing/2014/main" xmlns="" id="{7F227654-FF2F-405D-88DE-69A8A5CB9C56}"/>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80" name="object 26">
              <a:extLst>
                <a:ext uri="{FF2B5EF4-FFF2-40B4-BE49-F238E27FC236}">
                  <a16:creationId xmlns:a16="http://schemas.microsoft.com/office/drawing/2014/main" xmlns="" id="{F2EE7E22-03EA-4638-8DEE-57D5D1877ED4}"/>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pPr algn="ctr"/>
              <a:endParaRPr dirty="0"/>
            </a:p>
          </p:txBody>
        </p:sp>
        <p:sp>
          <p:nvSpPr>
            <p:cNvPr id="81" name="object 25">
              <a:extLst>
                <a:ext uri="{FF2B5EF4-FFF2-40B4-BE49-F238E27FC236}">
                  <a16:creationId xmlns:a16="http://schemas.microsoft.com/office/drawing/2014/main" xmlns="" id="{D0EC36DF-EE72-4C77-ADB6-8BF2D261EF38}"/>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2" name="object 24">
              <a:extLst>
                <a:ext uri="{FF2B5EF4-FFF2-40B4-BE49-F238E27FC236}">
                  <a16:creationId xmlns:a16="http://schemas.microsoft.com/office/drawing/2014/main" xmlns="" id="{509A64B6-15B1-46C5-9AE9-C48B5DBAC693}"/>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3" name="object 23">
              <a:extLst>
                <a:ext uri="{FF2B5EF4-FFF2-40B4-BE49-F238E27FC236}">
                  <a16:creationId xmlns:a16="http://schemas.microsoft.com/office/drawing/2014/main" xmlns="" id="{E131FE63-B188-4418-8BE1-7208877F421E}"/>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4" name="object 22">
              <a:extLst>
                <a:ext uri="{FF2B5EF4-FFF2-40B4-BE49-F238E27FC236}">
                  <a16:creationId xmlns:a16="http://schemas.microsoft.com/office/drawing/2014/main" xmlns="" id="{9C1E4BCE-E781-4BA8-8483-4D167AAEA3F0}"/>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85" name="object 21">
              <a:extLst>
                <a:ext uri="{FF2B5EF4-FFF2-40B4-BE49-F238E27FC236}">
                  <a16:creationId xmlns:a16="http://schemas.microsoft.com/office/drawing/2014/main" xmlns="" id="{C61F5578-00B3-469C-B9DD-AC06470D2AEF}"/>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pPr algn="ctr"/>
              <a:endParaRPr dirty="0"/>
            </a:p>
          </p:txBody>
        </p:sp>
        <p:sp>
          <p:nvSpPr>
            <p:cNvPr id="86" name="object 20">
              <a:extLst>
                <a:ext uri="{FF2B5EF4-FFF2-40B4-BE49-F238E27FC236}">
                  <a16:creationId xmlns:a16="http://schemas.microsoft.com/office/drawing/2014/main" xmlns="" id="{B939566F-591B-414D-9873-603F5B2958BB}"/>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pPr algn="ctr"/>
              <a:endParaRPr dirty="0"/>
            </a:p>
          </p:txBody>
        </p:sp>
        <p:sp>
          <p:nvSpPr>
            <p:cNvPr id="87" name="object 19">
              <a:extLst>
                <a:ext uri="{FF2B5EF4-FFF2-40B4-BE49-F238E27FC236}">
                  <a16:creationId xmlns:a16="http://schemas.microsoft.com/office/drawing/2014/main" xmlns="" id="{CA7E84B9-A979-4A0B-8378-D2B23C6F87BE}"/>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pPr algn="ctr"/>
              <a:endParaRPr dirty="0"/>
            </a:p>
          </p:txBody>
        </p:sp>
        <p:sp>
          <p:nvSpPr>
            <p:cNvPr id="88" name="object 18">
              <a:extLst>
                <a:ext uri="{FF2B5EF4-FFF2-40B4-BE49-F238E27FC236}">
                  <a16:creationId xmlns:a16="http://schemas.microsoft.com/office/drawing/2014/main" xmlns="" id="{E9186413-F403-4F09-ACF5-2E01E7431BD2}"/>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89" name="object 17">
              <a:extLst>
                <a:ext uri="{FF2B5EF4-FFF2-40B4-BE49-F238E27FC236}">
                  <a16:creationId xmlns:a16="http://schemas.microsoft.com/office/drawing/2014/main" xmlns="" id="{D03F8A08-EEA7-40AE-BA41-4BEEA71BC2C0}"/>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pPr algn="ctr"/>
              <a:endParaRPr dirty="0"/>
            </a:p>
          </p:txBody>
        </p:sp>
        <p:sp>
          <p:nvSpPr>
            <p:cNvPr id="90" name="object 16">
              <a:extLst>
                <a:ext uri="{FF2B5EF4-FFF2-40B4-BE49-F238E27FC236}">
                  <a16:creationId xmlns:a16="http://schemas.microsoft.com/office/drawing/2014/main" xmlns="" id="{8077E94B-5A21-41FF-8568-E769E80A57B5}"/>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pPr algn="ctr"/>
              <a:endParaRPr dirty="0"/>
            </a:p>
          </p:txBody>
        </p:sp>
        <p:sp>
          <p:nvSpPr>
            <p:cNvPr id="91" name="object 15">
              <a:extLst>
                <a:ext uri="{FF2B5EF4-FFF2-40B4-BE49-F238E27FC236}">
                  <a16:creationId xmlns:a16="http://schemas.microsoft.com/office/drawing/2014/main" xmlns="" id="{76279DB4-5AB3-464A-A187-1A082B66B07F}"/>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pPr algn="ctr"/>
              <a:endParaRPr dirty="0"/>
            </a:p>
          </p:txBody>
        </p:sp>
        <p:sp>
          <p:nvSpPr>
            <p:cNvPr id="92" name="object 14">
              <a:extLst>
                <a:ext uri="{FF2B5EF4-FFF2-40B4-BE49-F238E27FC236}">
                  <a16:creationId xmlns:a16="http://schemas.microsoft.com/office/drawing/2014/main" xmlns="" id="{C8C83CBE-EA6B-40F9-9287-652BC3FC9E9D}"/>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pPr algn="ctr"/>
              <a:endParaRPr dirty="0"/>
            </a:p>
          </p:txBody>
        </p:sp>
        <p:sp>
          <p:nvSpPr>
            <p:cNvPr id="93" name="object 13">
              <a:extLst>
                <a:ext uri="{FF2B5EF4-FFF2-40B4-BE49-F238E27FC236}">
                  <a16:creationId xmlns:a16="http://schemas.microsoft.com/office/drawing/2014/main" xmlns="" id="{ACB12C73-6388-4249-A0D5-26BEE78A9FF6}"/>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4" name="object 12">
              <a:extLst>
                <a:ext uri="{FF2B5EF4-FFF2-40B4-BE49-F238E27FC236}">
                  <a16:creationId xmlns:a16="http://schemas.microsoft.com/office/drawing/2014/main" xmlns="" id="{8FE3E4CA-F6C0-4A90-9C00-DEBECB713929}"/>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5" name="object 11">
              <a:extLst>
                <a:ext uri="{FF2B5EF4-FFF2-40B4-BE49-F238E27FC236}">
                  <a16:creationId xmlns:a16="http://schemas.microsoft.com/office/drawing/2014/main" xmlns="" id="{00B5298B-4266-4D6C-8628-F00B952C961E}"/>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pPr algn="ctr"/>
              <a:endParaRPr dirty="0"/>
            </a:p>
          </p:txBody>
        </p:sp>
        <p:sp>
          <p:nvSpPr>
            <p:cNvPr id="96" name="object 10">
              <a:extLst>
                <a:ext uri="{FF2B5EF4-FFF2-40B4-BE49-F238E27FC236}">
                  <a16:creationId xmlns:a16="http://schemas.microsoft.com/office/drawing/2014/main" xmlns="" id="{6D22B1EE-90CA-4467-9FE8-F0B0FF4E07B3}"/>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pPr algn="ctr"/>
              <a:endParaRPr dirty="0"/>
            </a:p>
          </p:txBody>
        </p:sp>
        <p:sp>
          <p:nvSpPr>
            <p:cNvPr id="97" name="object 9">
              <a:extLst>
                <a:ext uri="{FF2B5EF4-FFF2-40B4-BE49-F238E27FC236}">
                  <a16:creationId xmlns:a16="http://schemas.microsoft.com/office/drawing/2014/main" xmlns="" id="{3507E546-9362-4967-85E6-021E0E00EE64}"/>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8" name="object 8">
              <a:extLst>
                <a:ext uri="{FF2B5EF4-FFF2-40B4-BE49-F238E27FC236}">
                  <a16:creationId xmlns:a16="http://schemas.microsoft.com/office/drawing/2014/main" xmlns="" id="{129474F9-275F-4DA8-A738-9921E8C25527}"/>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sp>
          <p:nvSpPr>
            <p:cNvPr id="99" name="object 7">
              <a:extLst>
                <a:ext uri="{FF2B5EF4-FFF2-40B4-BE49-F238E27FC236}">
                  <a16:creationId xmlns:a16="http://schemas.microsoft.com/office/drawing/2014/main" xmlns="" id="{62278A02-B9AD-44AE-95CA-02A1DEE76A72}"/>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pPr algn="ctr"/>
              <a:endParaRPr dirty="0"/>
            </a:p>
          </p:txBody>
        </p:sp>
      </p:grpSp>
      <p:cxnSp>
        <p:nvCxnSpPr>
          <p:cNvPr id="100" name="Straight Connector 99">
            <a:extLst>
              <a:ext uri="{FF2B5EF4-FFF2-40B4-BE49-F238E27FC236}">
                <a16:creationId xmlns:a16="http://schemas.microsoft.com/office/drawing/2014/main" xmlns="" id="{3771B8FC-F0E3-4F2E-9A67-CB725063E435}"/>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134328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BADAC8-A129-424A-B056-75DC4FE2FAA5}"/>
              </a:ext>
            </a:extLst>
          </p:cNvPr>
          <p:cNvSpPr>
            <a:spLocks noGrp="1"/>
          </p:cNvSpPr>
          <p:nvPr>
            <p:ph type="ctrTitle"/>
          </p:nvPr>
        </p:nvSpPr>
        <p:spPr>
          <a:xfrm>
            <a:off x="5583289" y="1876227"/>
            <a:ext cx="6297855" cy="1717727"/>
          </a:xfrm>
        </p:spPr>
        <p:txBody>
          <a:bodyPr>
            <a:noAutofit/>
          </a:bodyPr>
          <a:lstStyle/>
          <a:p>
            <a:pPr>
              <a:lnSpc>
                <a:spcPct val="150000"/>
              </a:lnSpc>
            </a:pP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PART E:</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Complaints &amp; Compliance Committee</a:t>
            </a:r>
            <a:br>
              <a:rPr lang="en-ZA" sz="2900" b="1" dirty="0">
                <a:latin typeface="Verdana" panose="020B0604030504040204" pitchFamily="34" charset="0"/>
                <a:ea typeface="Verdana" panose="020B0604030504040204" pitchFamily="34" charset="0"/>
                <a:cs typeface="Aharoni" panose="02010803020104030203" pitchFamily="2" charset="-79"/>
              </a:rPr>
            </a:br>
            <a:endParaRPr lang="en-ZA" sz="2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15452861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Terms of Office _CCC Members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39</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57" name="Picture 56">
            <a:extLst>
              <a:ext uri="{FF2B5EF4-FFF2-40B4-BE49-F238E27FC236}">
                <a16:creationId xmlns:a16="http://schemas.microsoft.com/office/drawing/2014/main" xmlns="" id="{41743966-2418-49BB-9600-40B8E7E7D46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456" y="1268657"/>
            <a:ext cx="10839088" cy="4508500"/>
          </a:xfrm>
          <a:prstGeom prst="rect">
            <a:avLst/>
          </a:prstGeom>
        </p:spPr>
      </p:pic>
      <p:cxnSp>
        <p:nvCxnSpPr>
          <p:cNvPr id="58" name="Straight Connector 57">
            <a:extLst>
              <a:ext uri="{FF2B5EF4-FFF2-40B4-BE49-F238E27FC236}">
                <a16:creationId xmlns:a16="http://schemas.microsoft.com/office/drawing/2014/main" xmlns="" id="{EE94736D-6662-4AA8-917A-C1DC53C9451C}"/>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333974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Strategic Overview</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9" name="object 21">
            <a:extLst>
              <a:ext uri="{FF2B5EF4-FFF2-40B4-BE49-F238E27FC236}">
                <a16:creationId xmlns:a16="http://schemas.microsoft.com/office/drawing/2014/main" xmlns="" id="{136C56E7-457D-463E-A11B-4570976CE6D6}"/>
              </a:ext>
            </a:extLst>
          </p:cNvPr>
          <p:cNvSpPr/>
          <p:nvPr/>
        </p:nvSpPr>
        <p:spPr>
          <a:xfrm>
            <a:off x="1852296" y="3266358"/>
            <a:ext cx="1632115" cy="1960346"/>
          </a:xfrm>
          <a:custGeom>
            <a:avLst/>
            <a:gdLst/>
            <a:ahLst/>
            <a:cxnLst/>
            <a:rect l="l" t="t" r="r" b="b"/>
            <a:pathLst>
              <a:path w="1632115" h="1960346">
                <a:moveTo>
                  <a:pt x="1632115" y="248221"/>
                </a:moveTo>
                <a:lnTo>
                  <a:pt x="1578524" y="203750"/>
                </a:lnTo>
                <a:lnTo>
                  <a:pt x="1521824" y="163114"/>
                </a:lnTo>
                <a:lnTo>
                  <a:pt x="1462212" y="126512"/>
                </a:lnTo>
                <a:lnTo>
                  <a:pt x="1399888" y="94143"/>
                </a:lnTo>
                <a:lnTo>
                  <a:pt x="1335052" y="66208"/>
                </a:lnTo>
                <a:lnTo>
                  <a:pt x="1267904" y="42904"/>
                </a:lnTo>
                <a:lnTo>
                  <a:pt x="1198642" y="24432"/>
                </a:lnTo>
                <a:lnTo>
                  <a:pt x="1127467" y="10992"/>
                </a:lnTo>
                <a:lnTo>
                  <a:pt x="1054577" y="2781"/>
                </a:lnTo>
                <a:lnTo>
                  <a:pt x="980173" y="0"/>
                </a:lnTo>
                <a:lnTo>
                  <a:pt x="899783" y="3249"/>
                </a:lnTo>
                <a:lnTo>
                  <a:pt x="821183" y="12828"/>
                </a:lnTo>
                <a:lnTo>
                  <a:pt x="744625" y="28486"/>
                </a:lnTo>
                <a:lnTo>
                  <a:pt x="670361" y="49969"/>
                </a:lnTo>
                <a:lnTo>
                  <a:pt x="598644" y="77026"/>
                </a:lnTo>
                <a:lnTo>
                  <a:pt x="529726" y="109404"/>
                </a:lnTo>
                <a:lnTo>
                  <a:pt x="463858" y="146851"/>
                </a:lnTo>
                <a:lnTo>
                  <a:pt x="401294" y="189115"/>
                </a:lnTo>
                <a:lnTo>
                  <a:pt x="342285" y="235944"/>
                </a:lnTo>
                <a:lnTo>
                  <a:pt x="287085" y="287085"/>
                </a:lnTo>
                <a:lnTo>
                  <a:pt x="235944" y="342285"/>
                </a:lnTo>
                <a:lnTo>
                  <a:pt x="189115" y="401294"/>
                </a:lnTo>
                <a:lnTo>
                  <a:pt x="146851" y="463858"/>
                </a:lnTo>
                <a:lnTo>
                  <a:pt x="109404" y="529726"/>
                </a:lnTo>
                <a:lnTo>
                  <a:pt x="77026" y="598644"/>
                </a:lnTo>
                <a:lnTo>
                  <a:pt x="49969" y="670361"/>
                </a:lnTo>
                <a:lnTo>
                  <a:pt x="28486" y="744625"/>
                </a:lnTo>
                <a:lnTo>
                  <a:pt x="12828" y="821183"/>
                </a:lnTo>
                <a:lnTo>
                  <a:pt x="3249" y="899783"/>
                </a:lnTo>
                <a:lnTo>
                  <a:pt x="0" y="980173"/>
                </a:lnTo>
                <a:lnTo>
                  <a:pt x="3249" y="1060563"/>
                </a:lnTo>
                <a:lnTo>
                  <a:pt x="12828" y="1139163"/>
                </a:lnTo>
                <a:lnTo>
                  <a:pt x="28486" y="1215721"/>
                </a:lnTo>
                <a:lnTo>
                  <a:pt x="49969" y="1289984"/>
                </a:lnTo>
                <a:lnTo>
                  <a:pt x="77026" y="1361702"/>
                </a:lnTo>
                <a:lnTo>
                  <a:pt x="109404" y="1430620"/>
                </a:lnTo>
                <a:lnTo>
                  <a:pt x="146851" y="1496487"/>
                </a:lnTo>
                <a:lnTo>
                  <a:pt x="189115" y="1559052"/>
                </a:lnTo>
                <a:lnTo>
                  <a:pt x="235944" y="1618060"/>
                </a:lnTo>
                <a:lnTo>
                  <a:pt x="287085" y="1673261"/>
                </a:lnTo>
                <a:lnTo>
                  <a:pt x="342285" y="1724402"/>
                </a:lnTo>
                <a:lnTo>
                  <a:pt x="401294" y="1771230"/>
                </a:lnTo>
                <a:lnTo>
                  <a:pt x="463858" y="1813494"/>
                </a:lnTo>
                <a:lnTo>
                  <a:pt x="529726" y="1850941"/>
                </a:lnTo>
                <a:lnTo>
                  <a:pt x="598644" y="1883320"/>
                </a:lnTo>
                <a:lnTo>
                  <a:pt x="670361" y="1910376"/>
                </a:lnTo>
                <a:lnTo>
                  <a:pt x="744625" y="1931860"/>
                </a:lnTo>
                <a:lnTo>
                  <a:pt x="821183" y="1947517"/>
                </a:lnTo>
                <a:lnTo>
                  <a:pt x="899783" y="1957097"/>
                </a:lnTo>
                <a:lnTo>
                  <a:pt x="980173" y="1960346"/>
                </a:lnTo>
              </a:path>
            </a:pathLst>
          </a:custGeom>
          <a:ln w="38100">
            <a:solidFill>
              <a:srgbClr val="FCB945"/>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0" name="object 22">
            <a:extLst>
              <a:ext uri="{FF2B5EF4-FFF2-40B4-BE49-F238E27FC236}">
                <a16:creationId xmlns:a16="http://schemas.microsoft.com/office/drawing/2014/main" xmlns="" id="{6F01AD31-9CE3-44B2-982A-DB80D6E93D79}"/>
              </a:ext>
            </a:extLst>
          </p:cNvPr>
          <p:cNvSpPr/>
          <p:nvPr/>
        </p:nvSpPr>
        <p:spPr>
          <a:xfrm flipV="1">
            <a:off x="2832963" y="5117395"/>
            <a:ext cx="6350793" cy="109310"/>
          </a:xfrm>
          <a:custGeom>
            <a:avLst/>
            <a:gdLst/>
            <a:ahLst/>
            <a:cxnLst/>
            <a:rect l="l" t="t" r="r" b="b"/>
            <a:pathLst>
              <a:path w="5129034">
                <a:moveTo>
                  <a:pt x="0" y="0"/>
                </a:moveTo>
                <a:lnTo>
                  <a:pt x="5129034" y="0"/>
                </a:lnTo>
              </a:path>
            </a:pathLst>
          </a:custGeom>
          <a:ln w="38100">
            <a:solidFill>
              <a:srgbClr val="FCB945"/>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object 23">
            <a:extLst>
              <a:ext uri="{FF2B5EF4-FFF2-40B4-BE49-F238E27FC236}">
                <a16:creationId xmlns:a16="http://schemas.microsoft.com/office/drawing/2014/main" xmlns="" id="{C3210546-0ED8-4105-9CEC-BFFC733B197F}"/>
              </a:ext>
            </a:extLst>
          </p:cNvPr>
          <p:cNvSpPr/>
          <p:nvPr/>
        </p:nvSpPr>
        <p:spPr>
          <a:xfrm>
            <a:off x="3393092" y="3432690"/>
            <a:ext cx="131267" cy="131264"/>
          </a:xfrm>
          <a:custGeom>
            <a:avLst/>
            <a:gdLst/>
            <a:ahLst/>
            <a:cxnLst/>
            <a:rect l="l" t="t" r="r" b="b"/>
            <a:pathLst>
              <a:path w="131267" h="131264">
                <a:moveTo>
                  <a:pt x="109953" y="16868"/>
                </a:moveTo>
                <a:lnTo>
                  <a:pt x="105540" y="13189"/>
                </a:lnTo>
                <a:lnTo>
                  <a:pt x="94959" y="6604"/>
                </a:lnTo>
                <a:lnTo>
                  <a:pt x="83599" y="2220"/>
                </a:lnTo>
                <a:lnTo>
                  <a:pt x="71777" y="24"/>
                </a:lnTo>
                <a:lnTo>
                  <a:pt x="59812" y="0"/>
                </a:lnTo>
                <a:lnTo>
                  <a:pt x="48021" y="2131"/>
                </a:lnTo>
                <a:lnTo>
                  <a:pt x="36723" y="6404"/>
                </a:lnTo>
                <a:lnTo>
                  <a:pt x="26235" y="12803"/>
                </a:lnTo>
                <a:lnTo>
                  <a:pt x="16875" y="21313"/>
                </a:lnTo>
                <a:lnTo>
                  <a:pt x="13200" y="25722"/>
                </a:lnTo>
                <a:lnTo>
                  <a:pt x="6612" y="36303"/>
                </a:lnTo>
                <a:lnTo>
                  <a:pt x="2226" y="47664"/>
                </a:lnTo>
                <a:lnTo>
                  <a:pt x="27" y="59486"/>
                </a:lnTo>
                <a:lnTo>
                  <a:pt x="0" y="71452"/>
                </a:lnTo>
                <a:lnTo>
                  <a:pt x="2129" y="83243"/>
                </a:lnTo>
                <a:lnTo>
                  <a:pt x="6400" y="94542"/>
                </a:lnTo>
                <a:lnTo>
                  <a:pt x="12798" y="105031"/>
                </a:lnTo>
                <a:lnTo>
                  <a:pt x="21307" y="114391"/>
                </a:lnTo>
                <a:lnTo>
                  <a:pt x="25732" y="118076"/>
                </a:lnTo>
                <a:lnTo>
                  <a:pt x="36315" y="124661"/>
                </a:lnTo>
                <a:lnTo>
                  <a:pt x="47677" y="129043"/>
                </a:lnTo>
                <a:lnTo>
                  <a:pt x="59500" y="131240"/>
                </a:lnTo>
                <a:lnTo>
                  <a:pt x="71465" y="131264"/>
                </a:lnTo>
                <a:lnTo>
                  <a:pt x="83255" y="129133"/>
                </a:lnTo>
                <a:lnTo>
                  <a:pt x="94553" y="124859"/>
                </a:lnTo>
                <a:lnTo>
                  <a:pt x="105040" y="118459"/>
                </a:lnTo>
                <a:lnTo>
                  <a:pt x="114398" y="109946"/>
                </a:lnTo>
                <a:lnTo>
                  <a:pt x="118077" y="105532"/>
                </a:lnTo>
                <a:lnTo>
                  <a:pt x="124663" y="94952"/>
                </a:lnTo>
                <a:lnTo>
                  <a:pt x="129046" y="83592"/>
                </a:lnTo>
                <a:lnTo>
                  <a:pt x="131242" y="71770"/>
                </a:lnTo>
                <a:lnTo>
                  <a:pt x="131267" y="59805"/>
                </a:lnTo>
                <a:lnTo>
                  <a:pt x="129135" y="48014"/>
                </a:lnTo>
                <a:lnTo>
                  <a:pt x="124862" y="36716"/>
                </a:lnTo>
                <a:lnTo>
                  <a:pt x="118463" y="26228"/>
                </a:lnTo>
                <a:lnTo>
                  <a:pt x="109953" y="16868"/>
                </a:lnTo>
                <a:close/>
              </a:path>
            </a:pathLst>
          </a:custGeom>
          <a:solidFill>
            <a:srgbClr val="FCB94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2" name="object 18">
            <a:extLst>
              <a:ext uri="{FF2B5EF4-FFF2-40B4-BE49-F238E27FC236}">
                <a16:creationId xmlns:a16="http://schemas.microsoft.com/office/drawing/2014/main" xmlns="" id="{756C9C76-04ED-43C8-BB7C-AFD2C74FDA41}"/>
              </a:ext>
            </a:extLst>
          </p:cNvPr>
          <p:cNvSpPr/>
          <p:nvPr/>
        </p:nvSpPr>
        <p:spPr>
          <a:xfrm>
            <a:off x="1852295" y="1513753"/>
            <a:ext cx="1250861" cy="1502422"/>
          </a:xfrm>
          <a:custGeom>
            <a:avLst/>
            <a:gdLst/>
            <a:ahLst/>
            <a:cxnLst/>
            <a:rect l="l" t="t" r="r" b="b"/>
            <a:pathLst>
              <a:path w="1250861" h="1502422">
                <a:moveTo>
                  <a:pt x="1250861" y="190246"/>
                </a:moveTo>
                <a:lnTo>
                  <a:pt x="1209788" y="156162"/>
                </a:lnTo>
                <a:lnTo>
                  <a:pt x="1166332" y="125018"/>
                </a:lnTo>
                <a:lnTo>
                  <a:pt x="1120644" y="96965"/>
                </a:lnTo>
                <a:lnTo>
                  <a:pt x="1072879" y="72157"/>
                </a:lnTo>
                <a:lnTo>
                  <a:pt x="1023189" y="50746"/>
                </a:lnTo>
                <a:lnTo>
                  <a:pt x="971727" y="32885"/>
                </a:lnTo>
                <a:lnTo>
                  <a:pt x="918646" y="18727"/>
                </a:lnTo>
                <a:lnTo>
                  <a:pt x="864099" y="8425"/>
                </a:lnTo>
                <a:lnTo>
                  <a:pt x="808238" y="2131"/>
                </a:lnTo>
                <a:lnTo>
                  <a:pt x="751217" y="0"/>
                </a:lnTo>
                <a:lnTo>
                  <a:pt x="689606" y="2490"/>
                </a:lnTo>
                <a:lnTo>
                  <a:pt x="629366" y="9831"/>
                </a:lnTo>
                <a:lnTo>
                  <a:pt x="570692" y="21831"/>
                </a:lnTo>
                <a:lnTo>
                  <a:pt x="513775" y="38296"/>
                </a:lnTo>
                <a:lnTo>
                  <a:pt x="458810" y="59032"/>
                </a:lnTo>
                <a:lnTo>
                  <a:pt x="405991" y="83847"/>
                </a:lnTo>
                <a:lnTo>
                  <a:pt x="355509" y="112546"/>
                </a:lnTo>
                <a:lnTo>
                  <a:pt x="307559" y="144937"/>
                </a:lnTo>
                <a:lnTo>
                  <a:pt x="262334" y="180826"/>
                </a:lnTo>
                <a:lnTo>
                  <a:pt x="220027" y="220021"/>
                </a:lnTo>
                <a:lnTo>
                  <a:pt x="180832" y="262326"/>
                </a:lnTo>
                <a:lnTo>
                  <a:pt x="144942" y="307551"/>
                </a:lnTo>
                <a:lnTo>
                  <a:pt x="112550" y="355500"/>
                </a:lnTo>
                <a:lnTo>
                  <a:pt x="83850" y="405981"/>
                </a:lnTo>
                <a:lnTo>
                  <a:pt x="59034" y="458800"/>
                </a:lnTo>
                <a:lnTo>
                  <a:pt x="38297" y="513764"/>
                </a:lnTo>
                <a:lnTo>
                  <a:pt x="21832" y="570680"/>
                </a:lnTo>
                <a:lnTo>
                  <a:pt x="9832" y="629354"/>
                </a:lnTo>
                <a:lnTo>
                  <a:pt x="2490" y="689593"/>
                </a:lnTo>
                <a:lnTo>
                  <a:pt x="0" y="751205"/>
                </a:lnTo>
                <a:lnTo>
                  <a:pt x="2490" y="812816"/>
                </a:lnTo>
                <a:lnTo>
                  <a:pt x="9832" y="873055"/>
                </a:lnTo>
                <a:lnTo>
                  <a:pt x="21832" y="931730"/>
                </a:lnTo>
                <a:lnTo>
                  <a:pt x="38297" y="988646"/>
                </a:lnTo>
                <a:lnTo>
                  <a:pt x="59034" y="1043611"/>
                </a:lnTo>
                <a:lnTo>
                  <a:pt x="83850" y="1096431"/>
                </a:lnTo>
                <a:lnTo>
                  <a:pt x="112550" y="1146913"/>
                </a:lnTo>
                <a:lnTo>
                  <a:pt x="144942" y="1194863"/>
                </a:lnTo>
                <a:lnTo>
                  <a:pt x="180832" y="1240088"/>
                </a:lnTo>
                <a:lnTo>
                  <a:pt x="220027" y="1282395"/>
                </a:lnTo>
                <a:lnTo>
                  <a:pt x="262334" y="1321590"/>
                </a:lnTo>
                <a:lnTo>
                  <a:pt x="307559" y="1357480"/>
                </a:lnTo>
                <a:lnTo>
                  <a:pt x="355509" y="1389872"/>
                </a:lnTo>
                <a:lnTo>
                  <a:pt x="405991" y="1418572"/>
                </a:lnTo>
                <a:lnTo>
                  <a:pt x="458810" y="1443387"/>
                </a:lnTo>
                <a:lnTo>
                  <a:pt x="513775" y="1464124"/>
                </a:lnTo>
                <a:lnTo>
                  <a:pt x="570692" y="1480590"/>
                </a:lnTo>
                <a:lnTo>
                  <a:pt x="629366" y="1492590"/>
                </a:lnTo>
                <a:lnTo>
                  <a:pt x="689606" y="1499932"/>
                </a:lnTo>
                <a:lnTo>
                  <a:pt x="751217" y="1502422"/>
                </a:lnTo>
              </a:path>
            </a:pathLst>
          </a:custGeom>
          <a:ln w="38100">
            <a:solidFill>
              <a:srgbClr val="619080"/>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3" name="object 19">
            <a:extLst>
              <a:ext uri="{FF2B5EF4-FFF2-40B4-BE49-F238E27FC236}">
                <a16:creationId xmlns:a16="http://schemas.microsoft.com/office/drawing/2014/main" xmlns="" id="{4E263268-C05D-4680-AAAA-0AF5DAFC8317}"/>
              </a:ext>
            </a:extLst>
          </p:cNvPr>
          <p:cNvSpPr/>
          <p:nvPr/>
        </p:nvSpPr>
        <p:spPr>
          <a:xfrm>
            <a:off x="2603888" y="3016173"/>
            <a:ext cx="2029079" cy="0"/>
          </a:xfrm>
          <a:custGeom>
            <a:avLst/>
            <a:gdLst/>
            <a:ahLst/>
            <a:cxnLst/>
            <a:rect l="l" t="t" r="r" b="b"/>
            <a:pathLst>
              <a:path w="2029079">
                <a:moveTo>
                  <a:pt x="0" y="0"/>
                </a:moveTo>
                <a:lnTo>
                  <a:pt x="2029079" y="0"/>
                </a:lnTo>
              </a:path>
            </a:pathLst>
          </a:custGeom>
          <a:ln w="38100">
            <a:solidFill>
              <a:srgbClr val="619080"/>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4" name="object 20">
            <a:extLst>
              <a:ext uri="{FF2B5EF4-FFF2-40B4-BE49-F238E27FC236}">
                <a16:creationId xmlns:a16="http://schemas.microsoft.com/office/drawing/2014/main" xmlns="" id="{51040E75-98D4-42A1-A902-2F372F8D86F0}"/>
              </a:ext>
            </a:extLst>
          </p:cNvPr>
          <p:cNvSpPr/>
          <p:nvPr/>
        </p:nvSpPr>
        <p:spPr>
          <a:xfrm>
            <a:off x="3062892" y="1667390"/>
            <a:ext cx="131267" cy="131264"/>
          </a:xfrm>
          <a:custGeom>
            <a:avLst/>
            <a:gdLst/>
            <a:ahLst/>
            <a:cxnLst/>
            <a:rect l="l" t="t" r="r" b="b"/>
            <a:pathLst>
              <a:path w="131267" h="131264">
                <a:moveTo>
                  <a:pt x="109953" y="16868"/>
                </a:moveTo>
                <a:lnTo>
                  <a:pt x="105540" y="13189"/>
                </a:lnTo>
                <a:lnTo>
                  <a:pt x="94959" y="6604"/>
                </a:lnTo>
                <a:lnTo>
                  <a:pt x="83599" y="2220"/>
                </a:lnTo>
                <a:lnTo>
                  <a:pt x="71777" y="24"/>
                </a:lnTo>
                <a:lnTo>
                  <a:pt x="59812" y="0"/>
                </a:lnTo>
                <a:lnTo>
                  <a:pt x="48021" y="2131"/>
                </a:lnTo>
                <a:lnTo>
                  <a:pt x="36723" y="6404"/>
                </a:lnTo>
                <a:lnTo>
                  <a:pt x="26235" y="12803"/>
                </a:lnTo>
                <a:lnTo>
                  <a:pt x="16875" y="21313"/>
                </a:lnTo>
                <a:lnTo>
                  <a:pt x="13200" y="25722"/>
                </a:lnTo>
                <a:lnTo>
                  <a:pt x="6612" y="36303"/>
                </a:lnTo>
                <a:lnTo>
                  <a:pt x="2226" y="47664"/>
                </a:lnTo>
                <a:lnTo>
                  <a:pt x="27" y="59486"/>
                </a:lnTo>
                <a:lnTo>
                  <a:pt x="0" y="71452"/>
                </a:lnTo>
                <a:lnTo>
                  <a:pt x="2129" y="83243"/>
                </a:lnTo>
                <a:lnTo>
                  <a:pt x="6400" y="94542"/>
                </a:lnTo>
                <a:lnTo>
                  <a:pt x="12798" y="105031"/>
                </a:lnTo>
                <a:lnTo>
                  <a:pt x="21307" y="114391"/>
                </a:lnTo>
                <a:lnTo>
                  <a:pt x="25732" y="118076"/>
                </a:lnTo>
                <a:lnTo>
                  <a:pt x="36315" y="124661"/>
                </a:lnTo>
                <a:lnTo>
                  <a:pt x="47677" y="129043"/>
                </a:lnTo>
                <a:lnTo>
                  <a:pt x="59500" y="131240"/>
                </a:lnTo>
                <a:lnTo>
                  <a:pt x="71465" y="131264"/>
                </a:lnTo>
                <a:lnTo>
                  <a:pt x="83255" y="129133"/>
                </a:lnTo>
                <a:lnTo>
                  <a:pt x="94553" y="124859"/>
                </a:lnTo>
                <a:lnTo>
                  <a:pt x="105040" y="118459"/>
                </a:lnTo>
                <a:lnTo>
                  <a:pt x="114398" y="109946"/>
                </a:lnTo>
                <a:lnTo>
                  <a:pt x="118077" y="105532"/>
                </a:lnTo>
                <a:lnTo>
                  <a:pt x="124663" y="94952"/>
                </a:lnTo>
                <a:lnTo>
                  <a:pt x="129046" y="83592"/>
                </a:lnTo>
                <a:lnTo>
                  <a:pt x="131242" y="71770"/>
                </a:lnTo>
                <a:lnTo>
                  <a:pt x="131267" y="59805"/>
                </a:lnTo>
                <a:lnTo>
                  <a:pt x="129135" y="48014"/>
                </a:lnTo>
                <a:lnTo>
                  <a:pt x="124862" y="36716"/>
                </a:lnTo>
                <a:lnTo>
                  <a:pt x="118463" y="26228"/>
                </a:lnTo>
                <a:lnTo>
                  <a:pt x="109953" y="16868"/>
                </a:lnTo>
                <a:close/>
              </a:path>
            </a:pathLst>
          </a:custGeom>
          <a:solidFill>
            <a:srgbClr val="61908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5" name="object 15">
            <a:extLst>
              <a:ext uri="{FF2B5EF4-FFF2-40B4-BE49-F238E27FC236}">
                <a16:creationId xmlns:a16="http://schemas.microsoft.com/office/drawing/2014/main" xmlns="" id="{23D33DE5-0E5D-4266-BE88-5F92485367E4}"/>
              </a:ext>
            </a:extLst>
          </p:cNvPr>
          <p:cNvSpPr/>
          <p:nvPr/>
        </p:nvSpPr>
        <p:spPr>
          <a:xfrm>
            <a:off x="4862195" y="1513753"/>
            <a:ext cx="1250861" cy="1502422"/>
          </a:xfrm>
          <a:custGeom>
            <a:avLst/>
            <a:gdLst/>
            <a:ahLst/>
            <a:cxnLst/>
            <a:rect l="l" t="t" r="r" b="b"/>
            <a:pathLst>
              <a:path w="1250861" h="1502422">
                <a:moveTo>
                  <a:pt x="1250861" y="190246"/>
                </a:moveTo>
                <a:lnTo>
                  <a:pt x="1209788" y="156162"/>
                </a:lnTo>
                <a:lnTo>
                  <a:pt x="1166332" y="125018"/>
                </a:lnTo>
                <a:lnTo>
                  <a:pt x="1120644" y="96965"/>
                </a:lnTo>
                <a:lnTo>
                  <a:pt x="1072879" y="72157"/>
                </a:lnTo>
                <a:lnTo>
                  <a:pt x="1023189" y="50746"/>
                </a:lnTo>
                <a:lnTo>
                  <a:pt x="971727" y="32885"/>
                </a:lnTo>
                <a:lnTo>
                  <a:pt x="918646" y="18727"/>
                </a:lnTo>
                <a:lnTo>
                  <a:pt x="864099" y="8425"/>
                </a:lnTo>
                <a:lnTo>
                  <a:pt x="808238" y="2131"/>
                </a:lnTo>
                <a:lnTo>
                  <a:pt x="751217" y="0"/>
                </a:lnTo>
                <a:lnTo>
                  <a:pt x="689606" y="2490"/>
                </a:lnTo>
                <a:lnTo>
                  <a:pt x="629366" y="9831"/>
                </a:lnTo>
                <a:lnTo>
                  <a:pt x="570692" y="21831"/>
                </a:lnTo>
                <a:lnTo>
                  <a:pt x="513775" y="38296"/>
                </a:lnTo>
                <a:lnTo>
                  <a:pt x="458810" y="59032"/>
                </a:lnTo>
                <a:lnTo>
                  <a:pt x="405991" y="83847"/>
                </a:lnTo>
                <a:lnTo>
                  <a:pt x="355509" y="112546"/>
                </a:lnTo>
                <a:lnTo>
                  <a:pt x="307559" y="144937"/>
                </a:lnTo>
                <a:lnTo>
                  <a:pt x="262334" y="180826"/>
                </a:lnTo>
                <a:lnTo>
                  <a:pt x="220027" y="220021"/>
                </a:lnTo>
                <a:lnTo>
                  <a:pt x="180832" y="262326"/>
                </a:lnTo>
                <a:lnTo>
                  <a:pt x="144942" y="307551"/>
                </a:lnTo>
                <a:lnTo>
                  <a:pt x="112550" y="355500"/>
                </a:lnTo>
                <a:lnTo>
                  <a:pt x="83850" y="405981"/>
                </a:lnTo>
                <a:lnTo>
                  <a:pt x="59034" y="458800"/>
                </a:lnTo>
                <a:lnTo>
                  <a:pt x="38297" y="513764"/>
                </a:lnTo>
                <a:lnTo>
                  <a:pt x="21832" y="570680"/>
                </a:lnTo>
                <a:lnTo>
                  <a:pt x="9832" y="629354"/>
                </a:lnTo>
                <a:lnTo>
                  <a:pt x="2490" y="689593"/>
                </a:lnTo>
                <a:lnTo>
                  <a:pt x="0" y="751205"/>
                </a:lnTo>
                <a:lnTo>
                  <a:pt x="2490" y="812816"/>
                </a:lnTo>
                <a:lnTo>
                  <a:pt x="9832" y="873055"/>
                </a:lnTo>
                <a:lnTo>
                  <a:pt x="21832" y="931730"/>
                </a:lnTo>
                <a:lnTo>
                  <a:pt x="38297" y="988646"/>
                </a:lnTo>
                <a:lnTo>
                  <a:pt x="59034" y="1043611"/>
                </a:lnTo>
                <a:lnTo>
                  <a:pt x="83850" y="1096431"/>
                </a:lnTo>
                <a:lnTo>
                  <a:pt x="112550" y="1146913"/>
                </a:lnTo>
                <a:lnTo>
                  <a:pt x="144942" y="1194863"/>
                </a:lnTo>
                <a:lnTo>
                  <a:pt x="180832" y="1240088"/>
                </a:lnTo>
                <a:lnTo>
                  <a:pt x="220027" y="1282395"/>
                </a:lnTo>
                <a:lnTo>
                  <a:pt x="262334" y="1321590"/>
                </a:lnTo>
                <a:lnTo>
                  <a:pt x="307559" y="1357480"/>
                </a:lnTo>
                <a:lnTo>
                  <a:pt x="355509" y="1389872"/>
                </a:lnTo>
                <a:lnTo>
                  <a:pt x="405991" y="1418572"/>
                </a:lnTo>
                <a:lnTo>
                  <a:pt x="458810" y="1443387"/>
                </a:lnTo>
                <a:lnTo>
                  <a:pt x="513775" y="1464124"/>
                </a:lnTo>
                <a:lnTo>
                  <a:pt x="570692" y="1480590"/>
                </a:lnTo>
                <a:lnTo>
                  <a:pt x="629366" y="1492590"/>
                </a:lnTo>
                <a:lnTo>
                  <a:pt x="689606" y="1499932"/>
                </a:lnTo>
                <a:lnTo>
                  <a:pt x="751217" y="1502422"/>
                </a:lnTo>
              </a:path>
            </a:pathLst>
          </a:custGeom>
          <a:ln w="38100">
            <a:solidFill>
              <a:srgbClr val="619080"/>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6" name="object 16">
            <a:extLst>
              <a:ext uri="{FF2B5EF4-FFF2-40B4-BE49-F238E27FC236}">
                <a16:creationId xmlns:a16="http://schemas.microsoft.com/office/drawing/2014/main" xmlns="" id="{7741D777-7B4D-41BE-ACA1-C477315E091C}"/>
              </a:ext>
            </a:extLst>
          </p:cNvPr>
          <p:cNvSpPr/>
          <p:nvPr/>
        </p:nvSpPr>
        <p:spPr>
          <a:xfrm>
            <a:off x="5613788" y="3016172"/>
            <a:ext cx="3041136" cy="45719"/>
          </a:xfrm>
          <a:custGeom>
            <a:avLst/>
            <a:gdLst/>
            <a:ahLst/>
            <a:cxnLst/>
            <a:rect l="l" t="t" r="r" b="b"/>
            <a:pathLst>
              <a:path w="2079879">
                <a:moveTo>
                  <a:pt x="0" y="0"/>
                </a:moveTo>
                <a:lnTo>
                  <a:pt x="2079879" y="0"/>
                </a:lnTo>
              </a:path>
            </a:pathLst>
          </a:custGeom>
          <a:ln w="38100">
            <a:solidFill>
              <a:srgbClr val="619080"/>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7" name="object 17">
            <a:extLst>
              <a:ext uri="{FF2B5EF4-FFF2-40B4-BE49-F238E27FC236}">
                <a16:creationId xmlns:a16="http://schemas.microsoft.com/office/drawing/2014/main" xmlns="" id="{D767B935-FD85-4019-A67F-5D4B3BCD38C3}"/>
              </a:ext>
            </a:extLst>
          </p:cNvPr>
          <p:cNvSpPr/>
          <p:nvPr/>
        </p:nvSpPr>
        <p:spPr>
          <a:xfrm>
            <a:off x="6072792" y="1667390"/>
            <a:ext cx="131267" cy="131264"/>
          </a:xfrm>
          <a:custGeom>
            <a:avLst/>
            <a:gdLst/>
            <a:ahLst/>
            <a:cxnLst/>
            <a:rect l="l" t="t" r="r" b="b"/>
            <a:pathLst>
              <a:path w="131267" h="131264">
                <a:moveTo>
                  <a:pt x="109953" y="16868"/>
                </a:moveTo>
                <a:lnTo>
                  <a:pt x="105540" y="13189"/>
                </a:lnTo>
                <a:lnTo>
                  <a:pt x="94959" y="6604"/>
                </a:lnTo>
                <a:lnTo>
                  <a:pt x="83599" y="2220"/>
                </a:lnTo>
                <a:lnTo>
                  <a:pt x="71777" y="24"/>
                </a:lnTo>
                <a:lnTo>
                  <a:pt x="59812" y="0"/>
                </a:lnTo>
                <a:lnTo>
                  <a:pt x="48021" y="2131"/>
                </a:lnTo>
                <a:lnTo>
                  <a:pt x="36723" y="6404"/>
                </a:lnTo>
                <a:lnTo>
                  <a:pt x="26235" y="12803"/>
                </a:lnTo>
                <a:lnTo>
                  <a:pt x="16875" y="21313"/>
                </a:lnTo>
                <a:lnTo>
                  <a:pt x="13200" y="25722"/>
                </a:lnTo>
                <a:lnTo>
                  <a:pt x="6612" y="36303"/>
                </a:lnTo>
                <a:lnTo>
                  <a:pt x="2226" y="47664"/>
                </a:lnTo>
                <a:lnTo>
                  <a:pt x="27" y="59486"/>
                </a:lnTo>
                <a:lnTo>
                  <a:pt x="0" y="71452"/>
                </a:lnTo>
                <a:lnTo>
                  <a:pt x="2129" y="83243"/>
                </a:lnTo>
                <a:lnTo>
                  <a:pt x="6400" y="94542"/>
                </a:lnTo>
                <a:lnTo>
                  <a:pt x="12798" y="105031"/>
                </a:lnTo>
                <a:lnTo>
                  <a:pt x="21307" y="114391"/>
                </a:lnTo>
                <a:lnTo>
                  <a:pt x="25732" y="118076"/>
                </a:lnTo>
                <a:lnTo>
                  <a:pt x="36315" y="124661"/>
                </a:lnTo>
                <a:lnTo>
                  <a:pt x="47677" y="129043"/>
                </a:lnTo>
                <a:lnTo>
                  <a:pt x="59500" y="131240"/>
                </a:lnTo>
                <a:lnTo>
                  <a:pt x="71465" y="131264"/>
                </a:lnTo>
                <a:lnTo>
                  <a:pt x="83255" y="129133"/>
                </a:lnTo>
                <a:lnTo>
                  <a:pt x="94553" y="124859"/>
                </a:lnTo>
                <a:lnTo>
                  <a:pt x="105040" y="118459"/>
                </a:lnTo>
                <a:lnTo>
                  <a:pt x="114398" y="109946"/>
                </a:lnTo>
                <a:lnTo>
                  <a:pt x="118077" y="105532"/>
                </a:lnTo>
                <a:lnTo>
                  <a:pt x="124663" y="94952"/>
                </a:lnTo>
                <a:lnTo>
                  <a:pt x="129046" y="83592"/>
                </a:lnTo>
                <a:lnTo>
                  <a:pt x="131242" y="71770"/>
                </a:lnTo>
                <a:lnTo>
                  <a:pt x="131267" y="59805"/>
                </a:lnTo>
                <a:lnTo>
                  <a:pt x="129135" y="48014"/>
                </a:lnTo>
                <a:lnTo>
                  <a:pt x="124862" y="36716"/>
                </a:lnTo>
                <a:lnTo>
                  <a:pt x="118463" y="26228"/>
                </a:lnTo>
                <a:lnTo>
                  <a:pt x="109953" y="16868"/>
                </a:lnTo>
                <a:close/>
              </a:path>
            </a:pathLst>
          </a:custGeom>
          <a:solidFill>
            <a:srgbClr val="61908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8" name="object 13">
            <a:extLst>
              <a:ext uri="{FF2B5EF4-FFF2-40B4-BE49-F238E27FC236}">
                <a16:creationId xmlns:a16="http://schemas.microsoft.com/office/drawing/2014/main" xmlns="" id="{C9A7B5E7-C41C-446A-AB06-34F4EF066F34}"/>
              </a:ext>
            </a:extLst>
          </p:cNvPr>
          <p:cNvSpPr txBox="1"/>
          <p:nvPr/>
        </p:nvSpPr>
        <p:spPr>
          <a:xfrm>
            <a:off x="5259825" y="1911786"/>
            <a:ext cx="3395099" cy="995083"/>
          </a:xfrm>
          <a:prstGeom prst="rect">
            <a:avLst/>
          </a:prstGeom>
        </p:spPr>
        <p:txBody>
          <a:bodyPr wrap="square" lIns="0" tIns="0" rIns="0" bIns="0" rtlCol="0">
            <a:noAutofit/>
          </a:bodyPr>
          <a:lstStyle/>
          <a:p>
            <a:pPr marL="525900" marR="526540" algn="ctr">
              <a:lnSpc>
                <a:spcPts val="1885"/>
              </a:lnSpc>
              <a:spcBef>
                <a:spcPts val="94"/>
              </a:spcBef>
            </a:pPr>
            <a:r>
              <a:rPr sz="1400" b="1" dirty="0">
                <a:solidFill>
                  <a:srgbClr val="FCB945"/>
                </a:solidFill>
                <a:latin typeface="Verdana" panose="020B0604030504040204" pitchFamily="34" charset="0"/>
                <a:ea typeface="Verdana" panose="020B0604030504040204" pitchFamily="34" charset="0"/>
                <a:cs typeface="Times New Roman"/>
              </a:rPr>
              <a:t>2.</a:t>
            </a:r>
            <a:r>
              <a:rPr sz="1400" b="1" spc="198" dirty="0">
                <a:solidFill>
                  <a:srgbClr val="FCB945"/>
                </a:solidFill>
                <a:latin typeface="Verdana" panose="020B0604030504040204" pitchFamily="34" charset="0"/>
                <a:ea typeface="Verdana" panose="020B0604030504040204" pitchFamily="34" charset="0"/>
                <a:cs typeface="Times New Roman"/>
              </a:rPr>
              <a:t> </a:t>
            </a:r>
            <a:r>
              <a:rPr sz="1400" b="1" dirty="0">
                <a:solidFill>
                  <a:srgbClr val="FCB945"/>
                </a:solidFill>
                <a:latin typeface="Verdana" panose="020B0604030504040204" pitchFamily="34" charset="0"/>
                <a:ea typeface="Verdana" panose="020B0604030504040204" pitchFamily="34" charset="0"/>
                <a:cs typeface="Times New Roman"/>
              </a:rPr>
              <a:t>MISSION</a:t>
            </a:r>
            <a:endParaRPr sz="1400" dirty="0">
              <a:solidFill>
                <a:prstClr val="black"/>
              </a:solidFill>
              <a:latin typeface="Verdana" panose="020B0604030504040204" pitchFamily="34" charset="0"/>
              <a:ea typeface="Verdana" panose="020B0604030504040204" pitchFamily="34" charset="0"/>
              <a:cs typeface="Times New Roman"/>
            </a:endParaRPr>
          </a:p>
          <a:p>
            <a:pPr algn="ctr">
              <a:lnSpc>
                <a:spcPts val="1300"/>
              </a:lnSpc>
              <a:spcBef>
                <a:spcPts val="691"/>
              </a:spcBef>
            </a:pPr>
            <a:r>
              <a:rPr sz="1200" spc="-119" dirty="0">
                <a:solidFill>
                  <a:schemeClr val="bg2">
                    <a:lumMod val="25000"/>
                  </a:schemeClr>
                </a:solidFill>
                <a:latin typeface="Verdana" panose="020B0604030504040204" pitchFamily="34" charset="0"/>
                <a:ea typeface="Verdana" panose="020B0604030504040204" pitchFamily="34" charset="0"/>
                <a:cs typeface="Verdana"/>
              </a:rPr>
              <a:t>T</a:t>
            </a:r>
            <a:r>
              <a:rPr sz="1200" dirty="0">
                <a:solidFill>
                  <a:schemeClr val="bg2">
                    <a:lumMod val="25000"/>
                  </a:schemeClr>
                </a:solidFill>
                <a:latin typeface="Verdana" panose="020B0604030504040204" pitchFamily="34" charset="0"/>
                <a:ea typeface="Verdana" panose="020B0604030504040204" pitchFamily="34" charset="0"/>
                <a:cs typeface="Verdana"/>
              </a:rPr>
              <a:t>o ensure that all South Africans h</a:t>
            </a:r>
            <a:r>
              <a:rPr sz="1200" spc="-9" dirty="0">
                <a:solidFill>
                  <a:schemeClr val="bg2">
                    <a:lumMod val="25000"/>
                  </a:schemeClr>
                </a:solidFill>
                <a:latin typeface="Verdana" panose="020B0604030504040204" pitchFamily="34" charset="0"/>
                <a:ea typeface="Verdana" panose="020B0604030504040204" pitchFamily="34" charset="0"/>
                <a:cs typeface="Verdana"/>
              </a:rPr>
              <a:t>av</a:t>
            </a:r>
            <a:r>
              <a:rPr sz="1200" dirty="0">
                <a:solidFill>
                  <a:schemeClr val="bg2">
                    <a:lumMod val="25000"/>
                  </a:schemeClr>
                </a:solidFill>
                <a:latin typeface="Verdana" panose="020B0604030504040204" pitchFamily="34" charset="0"/>
                <a:ea typeface="Verdana" panose="020B0604030504040204" pitchFamily="34" charset="0"/>
                <a:cs typeface="Verdana"/>
              </a:rPr>
              <a:t>e access to a wide </a:t>
            </a:r>
            <a:r>
              <a:rPr sz="1200" spc="-25" dirty="0">
                <a:solidFill>
                  <a:schemeClr val="bg2">
                    <a:lumMod val="25000"/>
                  </a:schemeClr>
                </a:solidFill>
                <a:latin typeface="Verdana" panose="020B0604030504040204" pitchFamily="34" charset="0"/>
                <a:ea typeface="Verdana" panose="020B0604030504040204" pitchFamily="34" charset="0"/>
                <a:cs typeface="Verdana"/>
              </a:rPr>
              <a:t>r</a:t>
            </a:r>
            <a:r>
              <a:rPr sz="1200" dirty="0">
                <a:solidFill>
                  <a:schemeClr val="bg2">
                    <a:lumMod val="25000"/>
                  </a:schemeClr>
                </a:solidFill>
                <a:latin typeface="Verdana" panose="020B0604030504040204" pitchFamily="34" charset="0"/>
                <a:ea typeface="Verdana" panose="020B0604030504040204" pitchFamily="34" charset="0"/>
                <a:cs typeface="Verdana"/>
              </a:rPr>
              <a:t>ange</a:t>
            </a:r>
          </a:p>
          <a:p>
            <a:pPr marL="76941" marR="77638" algn="ctr">
              <a:lnSpc>
                <a:spcPts val="1300"/>
              </a:lnSpc>
            </a:pPr>
            <a:r>
              <a:rPr sz="1200" dirty="0">
                <a:solidFill>
                  <a:schemeClr val="bg2">
                    <a:lumMod val="25000"/>
                  </a:schemeClr>
                </a:solidFill>
                <a:latin typeface="Verdana" panose="020B0604030504040204" pitchFamily="34" charset="0"/>
                <a:ea typeface="Verdana" panose="020B0604030504040204" pitchFamily="34" charset="0"/>
                <a:cs typeface="Verdana"/>
              </a:rPr>
              <a:t>of high-quali</a:t>
            </a:r>
            <a:r>
              <a:rPr sz="1200" spc="-4" dirty="0">
                <a:solidFill>
                  <a:schemeClr val="bg2">
                    <a:lumMod val="25000"/>
                  </a:schemeClr>
                </a:solidFill>
                <a:latin typeface="Verdana" panose="020B0604030504040204" pitchFamily="34" charset="0"/>
                <a:ea typeface="Verdana" panose="020B0604030504040204" pitchFamily="34" charset="0"/>
                <a:cs typeface="Verdana"/>
              </a:rPr>
              <a:t>t</a:t>
            </a:r>
            <a:r>
              <a:rPr sz="1200" dirty="0">
                <a:solidFill>
                  <a:schemeClr val="bg2">
                    <a:lumMod val="25000"/>
                  </a:schemeClr>
                </a:solidFill>
                <a:latin typeface="Verdana" panose="020B0604030504040204" pitchFamily="34" charset="0"/>
                <a:ea typeface="Verdana" panose="020B0604030504040204" pitchFamily="34" charset="0"/>
                <a:cs typeface="Verdana"/>
              </a:rPr>
              <a:t>y communication services at affordable prices</a:t>
            </a:r>
          </a:p>
        </p:txBody>
      </p:sp>
      <p:sp>
        <p:nvSpPr>
          <p:cNvPr id="19" name="object 12">
            <a:extLst>
              <a:ext uri="{FF2B5EF4-FFF2-40B4-BE49-F238E27FC236}">
                <a16:creationId xmlns:a16="http://schemas.microsoft.com/office/drawing/2014/main" xmlns="" id="{B3E36C65-3CCB-4A76-BF86-F2C71A643C18}"/>
              </a:ext>
            </a:extLst>
          </p:cNvPr>
          <p:cNvSpPr txBox="1"/>
          <p:nvPr/>
        </p:nvSpPr>
        <p:spPr>
          <a:xfrm>
            <a:off x="2272722" y="2107405"/>
            <a:ext cx="1886147" cy="908767"/>
          </a:xfrm>
          <a:prstGeom prst="rect">
            <a:avLst/>
          </a:prstGeom>
        </p:spPr>
        <p:txBody>
          <a:bodyPr wrap="square" lIns="0" tIns="0" rIns="0" bIns="0" rtlCol="0">
            <a:noAutofit/>
          </a:bodyPr>
          <a:lstStyle/>
          <a:p>
            <a:pPr marL="397760" marR="408227" algn="ctr">
              <a:lnSpc>
                <a:spcPts val="1885"/>
              </a:lnSpc>
              <a:spcBef>
                <a:spcPts val="94"/>
              </a:spcBef>
            </a:pPr>
            <a:r>
              <a:rPr sz="1400" b="1" dirty="0">
                <a:solidFill>
                  <a:srgbClr val="FCB945"/>
                </a:solidFill>
                <a:latin typeface="Verdana" panose="020B0604030504040204" pitchFamily="34" charset="0"/>
                <a:ea typeface="Verdana" panose="020B0604030504040204" pitchFamily="34" charset="0"/>
                <a:cs typeface="Times New Roman"/>
              </a:rPr>
              <a:t>1.</a:t>
            </a:r>
            <a:r>
              <a:rPr sz="1400" b="1" spc="33" dirty="0">
                <a:solidFill>
                  <a:srgbClr val="FCB945"/>
                </a:solidFill>
                <a:latin typeface="Verdana" panose="020B0604030504040204" pitchFamily="34" charset="0"/>
                <a:ea typeface="Verdana" panose="020B0604030504040204" pitchFamily="34" charset="0"/>
                <a:cs typeface="Times New Roman"/>
              </a:rPr>
              <a:t> </a:t>
            </a:r>
            <a:r>
              <a:rPr sz="1400" b="1" dirty="0">
                <a:solidFill>
                  <a:srgbClr val="FCB945"/>
                </a:solidFill>
                <a:latin typeface="Verdana" panose="020B0604030504040204" pitchFamily="34" charset="0"/>
                <a:ea typeface="Verdana" panose="020B0604030504040204" pitchFamily="34" charset="0"/>
                <a:cs typeface="Times New Roman"/>
              </a:rPr>
              <a:t>VISION</a:t>
            </a:r>
            <a:endParaRPr sz="1400" dirty="0">
              <a:solidFill>
                <a:prstClr val="black"/>
              </a:solidFill>
              <a:latin typeface="Verdana" panose="020B0604030504040204" pitchFamily="34" charset="0"/>
              <a:ea typeface="Verdana" panose="020B0604030504040204" pitchFamily="34" charset="0"/>
              <a:cs typeface="Times New Roman"/>
            </a:endParaRPr>
          </a:p>
          <a:p>
            <a:pPr algn="ctr">
              <a:lnSpc>
                <a:spcPct val="101277"/>
              </a:lnSpc>
              <a:spcBef>
                <a:spcPts val="560"/>
              </a:spcBef>
            </a:pPr>
            <a:r>
              <a:rPr sz="1200" dirty="0">
                <a:solidFill>
                  <a:schemeClr val="bg2">
                    <a:lumMod val="25000"/>
                  </a:schemeClr>
                </a:solidFill>
                <a:latin typeface="Verdana" panose="020B0604030504040204" pitchFamily="34" charset="0"/>
                <a:ea typeface="Verdana" panose="020B0604030504040204" pitchFamily="34" charset="0"/>
                <a:cs typeface="Verdana"/>
              </a:rPr>
              <a:t>An inclusi</a:t>
            </a:r>
            <a:r>
              <a:rPr sz="1200" spc="-9" dirty="0">
                <a:solidFill>
                  <a:schemeClr val="bg2">
                    <a:lumMod val="25000"/>
                  </a:schemeClr>
                </a:solidFill>
                <a:latin typeface="Verdana" panose="020B0604030504040204" pitchFamily="34" charset="0"/>
                <a:ea typeface="Verdana" panose="020B0604030504040204" pitchFamily="34" charset="0"/>
                <a:cs typeface="Verdana"/>
              </a:rPr>
              <a:t>v</a:t>
            </a:r>
            <a:r>
              <a:rPr sz="1200" dirty="0">
                <a:solidFill>
                  <a:schemeClr val="bg2">
                    <a:lumMod val="25000"/>
                  </a:schemeClr>
                </a:solidFill>
                <a:latin typeface="Verdana" panose="020B0604030504040204" pitchFamily="34" charset="0"/>
                <a:ea typeface="Verdana" panose="020B0604030504040204" pitchFamily="34" charset="0"/>
                <a:cs typeface="Verdana"/>
              </a:rPr>
              <a:t>e digital socie</a:t>
            </a:r>
            <a:r>
              <a:rPr sz="1200" spc="-4" dirty="0">
                <a:solidFill>
                  <a:schemeClr val="bg2">
                    <a:lumMod val="25000"/>
                  </a:schemeClr>
                </a:solidFill>
                <a:latin typeface="Verdana" panose="020B0604030504040204" pitchFamily="34" charset="0"/>
                <a:ea typeface="Verdana" panose="020B0604030504040204" pitchFamily="34" charset="0"/>
                <a:cs typeface="Verdana"/>
              </a:rPr>
              <a:t>t</a:t>
            </a:r>
            <a:r>
              <a:rPr sz="1200" dirty="0">
                <a:solidFill>
                  <a:schemeClr val="bg2">
                    <a:lumMod val="25000"/>
                  </a:schemeClr>
                </a:solidFill>
                <a:latin typeface="Verdana" panose="020B0604030504040204" pitchFamily="34" charset="0"/>
                <a:ea typeface="Verdana" panose="020B0604030504040204" pitchFamily="34" charset="0"/>
                <a:cs typeface="Verdana"/>
              </a:rPr>
              <a:t>y</a:t>
            </a:r>
          </a:p>
        </p:txBody>
      </p:sp>
      <p:sp>
        <p:nvSpPr>
          <p:cNvPr id="20" name="object 11">
            <a:extLst>
              <a:ext uri="{FF2B5EF4-FFF2-40B4-BE49-F238E27FC236}">
                <a16:creationId xmlns:a16="http://schemas.microsoft.com/office/drawing/2014/main" xmlns="" id="{161E8E13-7307-4C97-A385-A21371204505}"/>
              </a:ext>
            </a:extLst>
          </p:cNvPr>
          <p:cNvSpPr txBox="1"/>
          <p:nvPr/>
        </p:nvSpPr>
        <p:spPr>
          <a:xfrm>
            <a:off x="2192447" y="3748709"/>
            <a:ext cx="6991310" cy="1368686"/>
          </a:xfrm>
          <a:prstGeom prst="rect">
            <a:avLst/>
          </a:prstGeom>
        </p:spPr>
        <p:txBody>
          <a:bodyPr wrap="square" lIns="0" tIns="0" rIns="0" bIns="0" rtlCol="0">
            <a:noAutofit/>
          </a:bodyPr>
          <a:lstStyle/>
          <a:p>
            <a:pPr marL="2251971" marR="2252207" algn="just">
              <a:lnSpc>
                <a:spcPts val="1885"/>
              </a:lnSpc>
              <a:spcBef>
                <a:spcPts val="94"/>
              </a:spcBef>
            </a:pPr>
            <a:r>
              <a:rPr sz="1400" b="1" dirty="0">
                <a:solidFill>
                  <a:srgbClr val="FCB945"/>
                </a:solidFill>
                <a:latin typeface="Verdana" panose="020B0604030504040204" pitchFamily="34" charset="0"/>
                <a:ea typeface="Verdana" panose="020B0604030504040204" pitchFamily="34" charset="0"/>
                <a:cs typeface="Times New Roman"/>
              </a:rPr>
              <a:t>3.</a:t>
            </a:r>
            <a:r>
              <a:rPr sz="1400" b="1" spc="33" dirty="0">
                <a:solidFill>
                  <a:srgbClr val="FCB945"/>
                </a:solidFill>
                <a:latin typeface="Verdana" panose="020B0604030504040204" pitchFamily="34" charset="0"/>
                <a:ea typeface="Verdana" panose="020B0604030504040204" pitchFamily="34" charset="0"/>
                <a:cs typeface="Times New Roman"/>
              </a:rPr>
              <a:t> </a:t>
            </a:r>
            <a:r>
              <a:rPr sz="1400" b="1" spc="-100" dirty="0">
                <a:solidFill>
                  <a:srgbClr val="FCB945"/>
                </a:solidFill>
                <a:latin typeface="Verdana" panose="020B0604030504040204" pitchFamily="34" charset="0"/>
                <a:ea typeface="Verdana" panose="020B0604030504040204" pitchFamily="34" charset="0"/>
                <a:cs typeface="Times New Roman"/>
              </a:rPr>
              <a:t>V</a:t>
            </a:r>
            <a:r>
              <a:rPr sz="1400" b="1" dirty="0">
                <a:solidFill>
                  <a:srgbClr val="FCB945"/>
                </a:solidFill>
                <a:latin typeface="Verdana" panose="020B0604030504040204" pitchFamily="34" charset="0"/>
                <a:ea typeface="Verdana" panose="020B0604030504040204" pitchFamily="34" charset="0"/>
                <a:cs typeface="Times New Roman"/>
              </a:rPr>
              <a:t>ALUES</a:t>
            </a:r>
            <a:endParaRPr sz="1400" dirty="0">
              <a:solidFill>
                <a:prstClr val="black"/>
              </a:solidFill>
              <a:latin typeface="Verdana" panose="020B0604030504040204" pitchFamily="34" charset="0"/>
              <a:ea typeface="Verdana" panose="020B0604030504040204" pitchFamily="34" charset="0"/>
              <a:cs typeface="Times New Roman"/>
            </a:endParaRPr>
          </a:p>
          <a:p>
            <a:pPr indent="-207" algn="just">
              <a:lnSpc>
                <a:spcPts val="1300"/>
              </a:lnSpc>
              <a:spcBef>
                <a:spcPts val="691"/>
              </a:spcBef>
            </a:pPr>
            <a:r>
              <a:rPr sz="1200" dirty="0">
                <a:solidFill>
                  <a:schemeClr val="bg2">
                    <a:lumMod val="25000"/>
                  </a:schemeClr>
                </a:solidFill>
                <a:latin typeface="Verdana" panose="020B0604030504040204" pitchFamily="34" charset="0"/>
                <a:ea typeface="Verdana" panose="020B0604030504040204" pitchFamily="34" charset="0"/>
                <a:cs typeface="Verdana"/>
              </a:rPr>
              <a:t>All IC</a:t>
            </a:r>
            <a:r>
              <a:rPr sz="1200" spc="-9" dirty="0">
                <a:solidFill>
                  <a:schemeClr val="bg2">
                    <a:lumMod val="25000"/>
                  </a:schemeClr>
                </a:solidFill>
                <a:latin typeface="Verdana" panose="020B0604030504040204" pitchFamily="34" charset="0"/>
                <a:ea typeface="Verdana" panose="020B0604030504040204" pitchFamily="34" charset="0"/>
                <a:cs typeface="Verdana"/>
              </a:rPr>
              <a:t>AS</a:t>
            </a:r>
            <a:r>
              <a:rPr sz="1200" spc="-64" dirty="0">
                <a:solidFill>
                  <a:schemeClr val="bg2">
                    <a:lumMod val="25000"/>
                  </a:schemeClr>
                </a:solidFill>
                <a:latin typeface="Verdana" panose="020B0604030504040204" pitchFamily="34" charset="0"/>
                <a:ea typeface="Verdana" panose="020B0604030504040204" pitchFamily="34" charset="0"/>
                <a:cs typeface="Verdana"/>
              </a:rPr>
              <a:t>A</a:t>
            </a:r>
            <a:r>
              <a:rPr sz="1200" spc="-39" dirty="0">
                <a:solidFill>
                  <a:schemeClr val="bg2">
                    <a:lumMod val="25000"/>
                  </a:schemeClr>
                </a:solidFill>
                <a:latin typeface="Verdana" panose="020B0604030504040204" pitchFamily="34" charset="0"/>
                <a:ea typeface="Verdana" panose="020B0604030504040204" pitchFamily="34" charset="0"/>
                <a:cs typeface="Verdana"/>
              </a:rPr>
              <a:t>’</a:t>
            </a:r>
            <a:r>
              <a:rPr sz="1200" dirty="0">
                <a:solidFill>
                  <a:schemeClr val="bg2">
                    <a:lumMod val="25000"/>
                  </a:schemeClr>
                </a:solidFill>
                <a:latin typeface="Verdana" panose="020B0604030504040204" pitchFamily="34" charset="0"/>
                <a:ea typeface="Verdana" panose="020B0604030504040204" pitchFamily="34" charset="0"/>
                <a:cs typeface="Verdana"/>
              </a:rPr>
              <a:t>s regulatory activities are centred on fi</a:t>
            </a:r>
            <a:r>
              <a:rPr sz="1200" spc="-9" dirty="0">
                <a:solidFill>
                  <a:schemeClr val="bg2">
                    <a:lumMod val="25000"/>
                  </a:schemeClr>
                </a:solidFill>
                <a:latin typeface="Verdana" panose="020B0604030504040204" pitchFamily="34" charset="0"/>
                <a:ea typeface="Verdana" panose="020B0604030504040204" pitchFamily="34" charset="0"/>
                <a:cs typeface="Verdana"/>
              </a:rPr>
              <a:t>v</a:t>
            </a:r>
            <a:r>
              <a:rPr sz="1200" dirty="0">
                <a:solidFill>
                  <a:schemeClr val="bg2">
                    <a:lumMod val="25000"/>
                  </a:schemeClr>
                </a:solidFill>
                <a:latin typeface="Verdana" panose="020B0604030504040204" pitchFamily="34" charset="0"/>
                <a:ea typeface="Verdana" panose="020B0604030504040204" pitchFamily="34" charset="0"/>
                <a:cs typeface="Verdana"/>
              </a:rPr>
              <a:t>e core </a:t>
            </a:r>
            <a:r>
              <a:rPr sz="1200" spc="-25" dirty="0">
                <a:solidFill>
                  <a:schemeClr val="bg2">
                    <a:lumMod val="25000"/>
                  </a:schemeClr>
                </a:solidFill>
                <a:latin typeface="Verdana" panose="020B0604030504040204" pitchFamily="34" charset="0"/>
                <a:ea typeface="Verdana" panose="020B0604030504040204" pitchFamily="34" charset="0"/>
                <a:cs typeface="Verdana"/>
              </a:rPr>
              <a:t>v</a:t>
            </a:r>
            <a:r>
              <a:rPr sz="1200" dirty="0">
                <a:solidFill>
                  <a:schemeClr val="bg2">
                    <a:lumMod val="25000"/>
                  </a:schemeClr>
                </a:solidFill>
                <a:latin typeface="Verdana" panose="020B0604030504040204" pitchFamily="34" charset="0"/>
                <a:ea typeface="Verdana" panose="020B0604030504040204" pitchFamily="34" charset="0"/>
                <a:cs typeface="Verdana"/>
              </a:rPr>
              <a:t>alues, which are inn</a:t>
            </a:r>
            <a:r>
              <a:rPr sz="1200" spc="-9" dirty="0">
                <a:solidFill>
                  <a:schemeClr val="bg2">
                    <a:lumMod val="25000"/>
                  </a:schemeClr>
                </a:solidFill>
                <a:latin typeface="Verdana" panose="020B0604030504040204" pitchFamily="34" charset="0"/>
                <a:ea typeface="Verdana" panose="020B0604030504040204" pitchFamily="34" charset="0"/>
                <a:cs typeface="Verdana"/>
              </a:rPr>
              <a:t>o</a:t>
            </a:r>
            <a:r>
              <a:rPr sz="1200" spc="-19" dirty="0">
                <a:solidFill>
                  <a:schemeClr val="bg2">
                    <a:lumMod val="25000"/>
                  </a:schemeClr>
                </a:solidFill>
                <a:latin typeface="Verdana" panose="020B0604030504040204" pitchFamily="34" charset="0"/>
                <a:ea typeface="Verdana" panose="020B0604030504040204" pitchFamily="34" charset="0"/>
                <a:cs typeface="Verdana"/>
              </a:rPr>
              <a:t>v</a:t>
            </a:r>
            <a:r>
              <a:rPr sz="1200" dirty="0">
                <a:solidFill>
                  <a:schemeClr val="bg2">
                    <a:lumMod val="25000"/>
                  </a:schemeClr>
                </a:solidFill>
                <a:latin typeface="Verdana" panose="020B0604030504040204" pitchFamily="34" charset="0"/>
                <a:ea typeface="Verdana" panose="020B0604030504040204" pitchFamily="34" charset="0"/>
                <a:cs typeface="Verdana"/>
              </a:rPr>
              <a:t>ation, collabo</a:t>
            </a:r>
            <a:r>
              <a:rPr sz="1200" spc="-19" dirty="0">
                <a:solidFill>
                  <a:schemeClr val="bg2">
                    <a:lumMod val="25000"/>
                  </a:schemeClr>
                </a:solidFill>
                <a:latin typeface="Verdana" panose="020B0604030504040204" pitchFamily="34" charset="0"/>
                <a:ea typeface="Verdana" panose="020B0604030504040204" pitchFamily="34" charset="0"/>
                <a:cs typeface="Verdana"/>
              </a:rPr>
              <a:t>r</a:t>
            </a:r>
            <a:r>
              <a:rPr sz="1200" dirty="0">
                <a:solidFill>
                  <a:schemeClr val="bg2">
                    <a:lumMod val="25000"/>
                  </a:schemeClr>
                </a:solidFill>
                <a:latin typeface="Verdana" panose="020B0604030504040204" pitchFamily="34" charset="0"/>
                <a:ea typeface="Verdana" panose="020B0604030504040204" pitchFamily="34" charset="0"/>
                <a:cs typeface="Verdana"/>
              </a:rPr>
              <a:t>ation, accountabili</a:t>
            </a:r>
            <a:r>
              <a:rPr sz="1200" spc="-4" dirty="0">
                <a:solidFill>
                  <a:schemeClr val="bg2">
                    <a:lumMod val="25000"/>
                  </a:schemeClr>
                </a:solidFill>
                <a:latin typeface="Verdana" panose="020B0604030504040204" pitchFamily="34" charset="0"/>
                <a:ea typeface="Verdana" panose="020B0604030504040204" pitchFamily="34" charset="0"/>
                <a:cs typeface="Verdana"/>
              </a:rPr>
              <a:t>t</a:t>
            </a:r>
            <a:r>
              <a:rPr sz="1200" spc="-100" dirty="0">
                <a:solidFill>
                  <a:schemeClr val="bg2">
                    <a:lumMod val="25000"/>
                  </a:schemeClr>
                </a:solidFill>
                <a:latin typeface="Verdana" panose="020B0604030504040204" pitchFamily="34" charset="0"/>
                <a:ea typeface="Verdana" panose="020B0604030504040204" pitchFamily="34" charset="0"/>
                <a:cs typeface="Verdana"/>
              </a:rPr>
              <a:t>y</a:t>
            </a:r>
            <a:r>
              <a:rPr sz="1200" dirty="0">
                <a:solidFill>
                  <a:schemeClr val="bg2">
                    <a:lumMod val="25000"/>
                  </a:schemeClr>
                </a:solidFill>
                <a:latin typeface="Verdana" panose="020B0604030504040204" pitchFamily="34" charset="0"/>
                <a:ea typeface="Verdana" panose="020B0604030504040204" pitchFamily="34" charset="0"/>
                <a:cs typeface="Verdana"/>
              </a:rPr>
              <a:t>, results-dri</a:t>
            </a:r>
            <a:r>
              <a:rPr sz="1200" spc="-9" dirty="0">
                <a:solidFill>
                  <a:schemeClr val="bg2">
                    <a:lumMod val="25000"/>
                  </a:schemeClr>
                </a:solidFill>
                <a:latin typeface="Verdana" panose="020B0604030504040204" pitchFamily="34" charset="0"/>
                <a:ea typeface="Verdana" panose="020B0604030504040204" pitchFamily="34" charset="0"/>
                <a:cs typeface="Verdana"/>
              </a:rPr>
              <a:t>v</a:t>
            </a:r>
            <a:r>
              <a:rPr sz="1200" dirty="0">
                <a:solidFill>
                  <a:schemeClr val="bg2">
                    <a:lumMod val="25000"/>
                  </a:schemeClr>
                </a:solidFill>
                <a:latin typeface="Verdana" panose="020B0604030504040204" pitchFamily="34" charset="0"/>
                <a:ea typeface="Verdana" panose="020B0604030504040204" pitchFamily="34" charset="0"/>
                <a:cs typeface="Verdana"/>
              </a:rPr>
              <a:t>en and sta</a:t>
            </a:r>
            <a:r>
              <a:rPr sz="1200" spc="-14" dirty="0">
                <a:solidFill>
                  <a:schemeClr val="bg2">
                    <a:lumMod val="25000"/>
                  </a:schemeClr>
                </a:solidFill>
                <a:latin typeface="Verdana" panose="020B0604030504040204" pitchFamily="34" charset="0"/>
                <a:ea typeface="Verdana" panose="020B0604030504040204" pitchFamily="34" charset="0"/>
                <a:cs typeface="Verdana"/>
              </a:rPr>
              <a:t>k</a:t>
            </a:r>
            <a:r>
              <a:rPr sz="1200" dirty="0">
                <a:solidFill>
                  <a:schemeClr val="bg2">
                    <a:lumMod val="25000"/>
                  </a:schemeClr>
                </a:solidFill>
                <a:latin typeface="Verdana" panose="020B0604030504040204" pitchFamily="34" charset="0"/>
                <a:ea typeface="Verdana" panose="020B0604030504040204" pitchFamily="34" charset="0"/>
                <a:cs typeface="Verdana"/>
              </a:rPr>
              <a:t>eholde</a:t>
            </a:r>
            <a:r>
              <a:rPr sz="1200" spc="-9" dirty="0">
                <a:solidFill>
                  <a:schemeClr val="bg2">
                    <a:lumMod val="25000"/>
                  </a:schemeClr>
                </a:solidFill>
                <a:latin typeface="Verdana" panose="020B0604030504040204" pitchFamily="34" charset="0"/>
                <a:ea typeface="Verdana" panose="020B0604030504040204" pitchFamily="34" charset="0"/>
                <a:cs typeface="Verdana"/>
              </a:rPr>
              <a:t>r</a:t>
            </a:r>
            <a:r>
              <a:rPr sz="1200" dirty="0">
                <a:solidFill>
                  <a:schemeClr val="bg2">
                    <a:lumMod val="25000"/>
                  </a:schemeClr>
                </a:solidFill>
                <a:latin typeface="Verdana" panose="020B0604030504040204" pitchFamily="34" charset="0"/>
                <a:ea typeface="Verdana" panose="020B0604030504040204" pitchFamily="34" charset="0"/>
                <a:cs typeface="Verdana"/>
              </a:rPr>
              <a:t>-centric</a:t>
            </a:r>
          </a:p>
        </p:txBody>
      </p:sp>
      <p:sp>
        <p:nvSpPr>
          <p:cNvPr id="24" name="Slide Number Placeholder 10">
            <a:extLst>
              <a:ext uri="{FF2B5EF4-FFF2-40B4-BE49-F238E27FC236}">
                <a16:creationId xmlns:a16="http://schemas.microsoft.com/office/drawing/2014/main" xmlns="" id="{88B5D616-4B23-4D88-93B2-1DAB9E25FD9D}"/>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a:t>
            </a:fld>
            <a:endParaRPr lang="en-US" dirty="0"/>
          </a:p>
        </p:txBody>
      </p:sp>
    </p:spTree>
    <p:extLst>
      <p:ext uri="{BB962C8B-B14F-4D97-AF65-F5344CB8AC3E}">
        <p14:creationId xmlns:p14="http://schemas.microsoft.com/office/powerpoint/2010/main" xmlns="" val="428881581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No. of Hearings and Deliberations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40</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7" name="Picture 6">
            <a:extLst>
              <a:ext uri="{FF2B5EF4-FFF2-40B4-BE49-F238E27FC236}">
                <a16:creationId xmlns:a16="http://schemas.microsoft.com/office/drawing/2014/main" xmlns="" id="{6C660B47-9AF2-4A12-883D-52B2E00313D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1470" y="1141325"/>
            <a:ext cx="10949060" cy="4936406"/>
          </a:xfrm>
          <a:prstGeom prst="rect">
            <a:avLst/>
          </a:prstGeom>
        </p:spPr>
      </p:pic>
      <p:cxnSp>
        <p:nvCxnSpPr>
          <p:cNvPr id="8" name="Straight Connector 7">
            <a:extLst>
              <a:ext uri="{FF2B5EF4-FFF2-40B4-BE49-F238E27FC236}">
                <a16:creationId xmlns:a16="http://schemas.microsoft.com/office/drawing/2014/main" xmlns="" id="{77B82B21-8A6C-45AD-BDBC-EC76539E738B}"/>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961690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Number of Cases Adjudicated</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41</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pic>
        <p:nvPicPr>
          <p:cNvPr id="8" name="Picture 7">
            <a:extLst>
              <a:ext uri="{FF2B5EF4-FFF2-40B4-BE49-F238E27FC236}">
                <a16:creationId xmlns:a16="http://schemas.microsoft.com/office/drawing/2014/main" xmlns="" id="{4FC632B8-345D-443D-B2F2-0A593D91B59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0136" y="1370262"/>
            <a:ext cx="10951728" cy="1313200"/>
          </a:xfrm>
          <a:prstGeom prst="rect">
            <a:avLst/>
          </a:prstGeom>
        </p:spPr>
      </p:pic>
      <p:grpSp>
        <p:nvGrpSpPr>
          <p:cNvPr id="9" name="Group 8">
            <a:extLst>
              <a:ext uri="{FF2B5EF4-FFF2-40B4-BE49-F238E27FC236}">
                <a16:creationId xmlns:a16="http://schemas.microsoft.com/office/drawing/2014/main" xmlns="" id="{C2889278-4C0A-416F-A408-2047C75EF0BE}"/>
              </a:ext>
            </a:extLst>
          </p:cNvPr>
          <p:cNvGrpSpPr/>
          <p:nvPr/>
        </p:nvGrpSpPr>
        <p:grpSpPr>
          <a:xfrm>
            <a:off x="2460567" y="3329465"/>
            <a:ext cx="7509630" cy="2311933"/>
            <a:chOff x="4433475" y="3404442"/>
            <a:chExt cx="7509630" cy="2311933"/>
          </a:xfrm>
          <a:solidFill>
            <a:srgbClr val="DDE7E3"/>
          </a:solidFill>
        </p:grpSpPr>
        <p:sp>
          <p:nvSpPr>
            <p:cNvPr id="10" name="object 46">
              <a:extLst>
                <a:ext uri="{FF2B5EF4-FFF2-40B4-BE49-F238E27FC236}">
                  <a16:creationId xmlns:a16="http://schemas.microsoft.com/office/drawing/2014/main" xmlns="" id="{7FF852C9-8D06-4CFC-836C-E555413B9951}"/>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11" name="object 45">
              <a:extLst>
                <a:ext uri="{FF2B5EF4-FFF2-40B4-BE49-F238E27FC236}">
                  <a16:creationId xmlns:a16="http://schemas.microsoft.com/office/drawing/2014/main" xmlns="" id="{572443C8-8CF4-47FE-9A7D-089FD42C8128}"/>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12" name="object 44">
              <a:extLst>
                <a:ext uri="{FF2B5EF4-FFF2-40B4-BE49-F238E27FC236}">
                  <a16:creationId xmlns:a16="http://schemas.microsoft.com/office/drawing/2014/main" xmlns="" id="{FE985888-940C-447E-AADB-F23EC8106F20}"/>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13" name="object 43">
              <a:extLst>
                <a:ext uri="{FF2B5EF4-FFF2-40B4-BE49-F238E27FC236}">
                  <a16:creationId xmlns:a16="http://schemas.microsoft.com/office/drawing/2014/main" xmlns="" id="{956325BE-B5D0-467D-AF1D-3C4B894ABD22}"/>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endParaRPr dirty="0"/>
            </a:p>
          </p:txBody>
        </p:sp>
        <p:sp>
          <p:nvSpPr>
            <p:cNvPr id="14" name="object 42">
              <a:extLst>
                <a:ext uri="{FF2B5EF4-FFF2-40B4-BE49-F238E27FC236}">
                  <a16:creationId xmlns:a16="http://schemas.microsoft.com/office/drawing/2014/main" xmlns="" id="{2CE92314-08F8-4056-A75A-F2D8B4430D9C}"/>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endParaRPr dirty="0"/>
            </a:p>
          </p:txBody>
        </p:sp>
        <p:sp>
          <p:nvSpPr>
            <p:cNvPr id="15" name="object 41">
              <a:extLst>
                <a:ext uri="{FF2B5EF4-FFF2-40B4-BE49-F238E27FC236}">
                  <a16:creationId xmlns:a16="http://schemas.microsoft.com/office/drawing/2014/main" xmlns="" id="{36F67B0E-4EE0-4800-B973-FF02C956F1F8}"/>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endParaRPr dirty="0"/>
            </a:p>
          </p:txBody>
        </p:sp>
        <p:sp>
          <p:nvSpPr>
            <p:cNvPr id="16" name="object 40">
              <a:extLst>
                <a:ext uri="{FF2B5EF4-FFF2-40B4-BE49-F238E27FC236}">
                  <a16:creationId xmlns:a16="http://schemas.microsoft.com/office/drawing/2014/main" xmlns="" id="{0931CA27-92CA-4B49-B8F1-E0D4131EA821}"/>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endParaRPr dirty="0"/>
            </a:p>
          </p:txBody>
        </p:sp>
        <p:sp>
          <p:nvSpPr>
            <p:cNvPr id="17" name="object 39">
              <a:extLst>
                <a:ext uri="{FF2B5EF4-FFF2-40B4-BE49-F238E27FC236}">
                  <a16:creationId xmlns:a16="http://schemas.microsoft.com/office/drawing/2014/main" xmlns="" id="{32C1CBEE-2D55-4C07-8114-F6B6E8DE2D0A}"/>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endParaRPr dirty="0"/>
            </a:p>
          </p:txBody>
        </p:sp>
        <p:sp>
          <p:nvSpPr>
            <p:cNvPr id="18" name="object 38">
              <a:extLst>
                <a:ext uri="{FF2B5EF4-FFF2-40B4-BE49-F238E27FC236}">
                  <a16:creationId xmlns:a16="http://schemas.microsoft.com/office/drawing/2014/main" xmlns="" id="{CA4CB009-F1EE-4B37-8C89-CD4D2465427F}"/>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endParaRPr dirty="0"/>
            </a:p>
          </p:txBody>
        </p:sp>
        <p:sp>
          <p:nvSpPr>
            <p:cNvPr id="19" name="object 37">
              <a:extLst>
                <a:ext uri="{FF2B5EF4-FFF2-40B4-BE49-F238E27FC236}">
                  <a16:creationId xmlns:a16="http://schemas.microsoft.com/office/drawing/2014/main" xmlns="" id="{C74B3D69-5BAE-4DE9-968B-BB9EAE89CAF8}"/>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endParaRPr dirty="0"/>
            </a:p>
          </p:txBody>
        </p:sp>
        <p:sp>
          <p:nvSpPr>
            <p:cNvPr id="20" name="object 36">
              <a:extLst>
                <a:ext uri="{FF2B5EF4-FFF2-40B4-BE49-F238E27FC236}">
                  <a16:creationId xmlns:a16="http://schemas.microsoft.com/office/drawing/2014/main" xmlns="" id="{0BF48FC8-2052-44ED-881A-398F757739E9}"/>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endParaRPr dirty="0"/>
            </a:p>
          </p:txBody>
        </p:sp>
        <p:sp>
          <p:nvSpPr>
            <p:cNvPr id="21" name="object 35">
              <a:extLst>
                <a:ext uri="{FF2B5EF4-FFF2-40B4-BE49-F238E27FC236}">
                  <a16:creationId xmlns:a16="http://schemas.microsoft.com/office/drawing/2014/main" xmlns="" id="{1CC13D2E-30C0-44BC-9A5B-AC831CC0E337}"/>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endParaRPr dirty="0"/>
            </a:p>
          </p:txBody>
        </p:sp>
        <p:sp>
          <p:nvSpPr>
            <p:cNvPr id="23" name="object 34">
              <a:extLst>
                <a:ext uri="{FF2B5EF4-FFF2-40B4-BE49-F238E27FC236}">
                  <a16:creationId xmlns:a16="http://schemas.microsoft.com/office/drawing/2014/main" xmlns="" id="{AE0691E9-39B8-45B3-BA68-FB618C1CD2A3}"/>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endParaRPr dirty="0"/>
            </a:p>
          </p:txBody>
        </p:sp>
        <p:sp>
          <p:nvSpPr>
            <p:cNvPr id="24" name="object 33">
              <a:extLst>
                <a:ext uri="{FF2B5EF4-FFF2-40B4-BE49-F238E27FC236}">
                  <a16:creationId xmlns:a16="http://schemas.microsoft.com/office/drawing/2014/main" xmlns="" id="{B078A29D-F035-4EAC-B184-D309CFF450FA}"/>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endParaRPr dirty="0"/>
            </a:p>
          </p:txBody>
        </p:sp>
        <p:sp>
          <p:nvSpPr>
            <p:cNvPr id="25" name="object 32">
              <a:extLst>
                <a:ext uri="{FF2B5EF4-FFF2-40B4-BE49-F238E27FC236}">
                  <a16:creationId xmlns:a16="http://schemas.microsoft.com/office/drawing/2014/main" xmlns="" id="{0803D564-3158-42BC-A059-414E8E061D5A}"/>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endParaRPr dirty="0"/>
            </a:p>
          </p:txBody>
        </p:sp>
        <p:sp>
          <p:nvSpPr>
            <p:cNvPr id="26" name="object 31">
              <a:extLst>
                <a:ext uri="{FF2B5EF4-FFF2-40B4-BE49-F238E27FC236}">
                  <a16:creationId xmlns:a16="http://schemas.microsoft.com/office/drawing/2014/main" xmlns="" id="{21803CCA-CF30-4CC9-B498-2230BECF9C9B}"/>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27" name="object 30">
              <a:extLst>
                <a:ext uri="{FF2B5EF4-FFF2-40B4-BE49-F238E27FC236}">
                  <a16:creationId xmlns:a16="http://schemas.microsoft.com/office/drawing/2014/main" xmlns="" id="{1C80FFDD-56EA-4292-88B4-D16C43AABF51}"/>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28" name="object 29">
              <a:extLst>
                <a:ext uri="{FF2B5EF4-FFF2-40B4-BE49-F238E27FC236}">
                  <a16:creationId xmlns:a16="http://schemas.microsoft.com/office/drawing/2014/main" xmlns="" id="{479EECFE-EB02-4728-A56B-81B0F3805A0C}"/>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29" name="object 28">
              <a:extLst>
                <a:ext uri="{FF2B5EF4-FFF2-40B4-BE49-F238E27FC236}">
                  <a16:creationId xmlns:a16="http://schemas.microsoft.com/office/drawing/2014/main" xmlns="" id="{EEC296FE-3CA8-4BF4-AC98-D8028980BC61}"/>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30" name="object 27">
              <a:extLst>
                <a:ext uri="{FF2B5EF4-FFF2-40B4-BE49-F238E27FC236}">
                  <a16:creationId xmlns:a16="http://schemas.microsoft.com/office/drawing/2014/main" xmlns="" id="{8EF5B85F-0295-4C63-A801-89253B6F9299}"/>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31" name="object 26">
              <a:extLst>
                <a:ext uri="{FF2B5EF4-FFF2-40B4-BE49-F238E27FC236}">
                  <a16:creationId xmlns:a16="http://schemas.microsoft.com/office/drawing/2014/main" xmlns="" id="{4699C510-EE39-42F8-870C-850FC9F069FC}"/>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endParaRPr dirty="0"/>
            </a:p>
          </p:txBody>
        </p:sp>
        <p:sp>
          <p:nvSpPr>
            <p:cNvPr id="32" name="object 25">
              <a:extLst>
                <a:ext uri="{FF2B5EF4-FFF2-40B4-BE49-F238E27FC236}">
                  <a16:creationId xmlns:a16="http://schemas.microsoft.com/office/drawing/2014/main" xmlns="" id="{20D47F5D-973C-4AF4-B0A3-6C16402CD80C}"/>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33" name="object 24">
              <a:extLst>
                <a:ext uri="{FF2B5EF4-FFF2-40B4-BE49-F238E27FC236}">
                  <a16:creationId xmlns:a16="http://schemas.microsoft.com/office/drawing/2014/main" xmlns="" id="{1B5E2345-C83B-411C-9AB9-4970208B1107}"/>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34" name="object 23">
              <a:extLst>
                <a:ext uri="{FF2B5EF4-FFF2-40B4-BE49-F238E27FC236}">
                  <a16:creationId xmlns:a16="http://schemas.microsoft.com/office/drawing/2014/main" xmlns="" id="{EFEBE68B-14C2-4126-B034-A31CF87CD01E}"/>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35" name="object 22">
              <a:extLst>
                <a:ext uri="{FF2B5EF4-FFF2-40B4-BE49-F238E27FC236}">
                  <a16:creationId xmlns:a16="http://schemas.microsoft.com/office/drawing/2014/main" xmlns="" id="{CE1D7308-FAAC-431A-BE14-9BC5D3FD7FAD}"/>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36" name="object 21">
              <a:extLst>
                <a:ext uri="{FF2B5EF4-FFF2-40B4-BE49-F238E27FC236}">
                  <a16:creationId xmlns:a16="http://schemas.microsoft.com/office/drawing/2014/main" xmlns="" id="{CC3C1494-4116-4F50-92C9-18E27F75BEF7}"/>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endParaRPr dirty="0"/>
            </a:p>
          </p:txBody>
        </p:sp>
        <p:sp>
          <p:nvSpPr>
            <p:cNvPr id="37" name="object 20">
              <a:extLst>
                <a:ext uri="{FF2B5EF4-FFF2-40B4-BE49-F238E27FC236}">
                  <a16:creationId xmlns:a16="http://schemas.microsoft.com/office/drawing/2014/main" xmlns="" id="{CF5E5547-17A1-4A9C-982D-45C29A51777C}"/>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endParaRPr dirty="0"/>
            </a:p>
          </p:txBody>
        </p:sp>
        <p:sp>
          <p:nvSpPr>
            <p:cNvPr id="38" name="object 19">
              <a:extLst>
                <a:ext uri="{FF2B5EF4-FFF2-40B4-BE49-F238E27FC236}">
                  <a16:creationId xmlns:a16="http://schemas.microsoft.com/office/drawing/2014/main" xmlns="" id="{F536911B-937E-42CD-AA47-8C7CA28152A5}"/>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endParaRPr dirty="0"/>
            </a:p>
          </p:txBody>
        </p:sp>
        <p:sp>
          <p:nvSpPr>
            <p:cNvPr id="39" name="object 18">
              <a:extLst>
                <a:ext uri="{FF2B5EF4-FFF2-40B4-BE49-F238E27FC236}">
                  <a16:creationId xmlns:a16="http://schemas.microsoft.com/office/drawing/2014/main" xmlns="" id="{DA0286C6-9E03-447E-9268-A0D6C1E2BBC7}"/>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40" name="object 17">
              <a:extLst>
                <a:ext uri="{FF2B5EF4-FFF2-40B4-BE49-F238E27FC236}">
                  <a16:creationId xmlns:a16="http://schemas.microsoft.com/office/drawing/2014/main" xmlns="" id="{D88BAA91-B374-4768-923F-A678E8DA32D6}"/>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41" name="object 16">
              <a:extLst>
                <a:ext uri="{FF2B5EF4-FFF2-40B4-BE49-F238E27FC236}">
                  <a16:creationId xmlns:a16="http://schemas.microsoft.com/office/drawing/2014/main" xmlns="" id="{A317F6D4-FEC0-4FF8-9557-BB0CCE46D893}"/>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endParaRPr dirty="0"/>
            </a:p>
          </p:txBody>
        </p:sp>
        <p:sp>
          <p:nvSpPr>
            <p:cNvPr id="42" name="object 15">
              <a:extLst>
                <a:ext uri="{FF2B5EF4-FFF2-40B4-BE49-F238E27FC236}">
                  <a16:creationId xmlns:a16="http://schemas.microsoft.com/office/drawing/2014/main" xmlns="" id="{C0F905C4-E481-451C-A1E4-AC62E82875DE}"/>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endParaRPr dirty="0"/>
            </a:p>
          </p:txBody>
        </p:sp>
        <p:sp>
          <p:nvSpPr>
            <p:cNvPr id="43" name="object 14">
              <a:extLst>
                <a:ext uri="{FF2B5EF4-FFF2-40B4-BE49-F238E27FC236}">
                  <a16:creationId xmlns:a16="http://schemas.microsoft.com/office/drawing/2014/main" xmlns="" id="{A5EF7DD7-84A6-4C82-8B16-44C7D4CF1342}"/>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endParaRPr dirty="0"/>
            </a:p>
          </p:txBody>
        </p:sp>
        <p:sp>
          <p:nvSpPr>
            <p:cNvPr id="44" name="object 13">
              <a:extLst>
                <a:ext uri="{FF2B5EF4-FFF2-40B4-BE49-F238E27FC236}">
                  <a16:creationId xmlns:a16="http://schemas.microsoft.com/office/drawing/2014/main" xmlns="" id="{F405FB31-EF1D-4A54-8299-724974F58A67}"/>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45" name="object 12">
              <a:extLst>
                <a:ext uri="{FF2B5EF4-FFF2-40B4-BE49-F238E27FC236}">
                  <a16:creationId xmlns:a16="http://schemas.microsoft.com/office/drawing/2014/main" xmlns="" id="{323BDADF-828B-4CC2-988F-E511E56F60B1}"/>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46" name="object 11">
              <a:extLst>
                <a:ext uri="{FF2B5EF4-FFF2-40B4-BE49-F238E27FC236}">
                  <a16:creationId xmlns:a16="http://schemas.microsoft.com/office/drawing/2014/main" xmlns="" id="{DB119554-61A6-4ADB-8AD6-2410B93043C6}"/>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47" name="object 10">
              <a:extLst>
                <a:ext uri="{FF2B5EF4-FFF2-40B4-BE49-F238E27FC236}">
                  <a16:creationId xmlns:a16="http://schemas.microsoft.com/office/drawing/2014/main" xmlns="" id="{0C0D45BE-8436-4C29-81B8-956436C1A3BD}"/>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48" name="object 9">
              <a:extLst>
                <a:ext uri="{FF2B5EF4-FFF2-40B4-BE49-F238E27FC236}">
                  <a16:creationId xmlns:a16="http://schemas.microsoft.com/office/drawing/2014/main" xmlns="" id="{AC6471DF-DDB5-40E9-BEA8-C6679F2EEFF3}"/>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49" name="object 8">
              <a:extLst>
                <a:ext uri="{FF2B5EF4-FFF2-40B4-BE49-F238E27FC236}">
                  <a16:creationId xmlns:a16="http://schemas.microsoft.com/office/drawing/2014/main" xmlns="" id="{3F50263E-736F-4A31-9A8D-A496E1AF556C}"/>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50" name="object 7">
              <a:extLst>
                <a:ext uri="{FF2B5EF4-FFF2-40B4-BE49-F238E27FC236}">
                  <a16:creationId xmlns:a16="http://schemas.microsoft.com/office/drawing/2014/main" xmlns="" id="{3AB5E3E7-8248-4006-89B4-89546F8D972A}"/>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grpSp>
      <p:cxnSp>
        <p:nvCxnSpPr>
          <p:cNvPr id="52" name="Straight Connector 51">
            <a:extLst>
              <a:ext uri="{FF2B5EF4-FFF2-40B4-BE49-F238E27FC236}">
                <a16:creationId xmlns:a16="http://schemas.microsoft.com/office/drawing/2014/main" xmlns="" id="{EA3AEB82-239E-4216-BDEF-2390CA52148A}"/>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446810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BADAC8-A129-424A-B056-75DC4FE2FAA5}"/>
              </a:ext>
            </a:extLst>
          </p:cNvPr>
          <p:cNvSpPr>
            <a:spLocks noGrp="1"/>
          </p:cNvSpPr>
          <p:nvPr>
            <p:ph type="ctrTitle"/>
          </p:nvPr>
        </p:nvSpPr>
        <p:spPr>
          <a:xfrm>
            <a:off x="5583289" y="813055"/>
            <a:ext cx="6297855" cy="1717727"/>
          </a:xfrm>
        </p:spPr>
        <p:txBody>
          <a:bodyPr>
            <a:normAutofit fontScale="90000"/>
          </a:bodyPr>
          <a:lstStyle/>
          <a:p>
            <a:pPr>
              <a:lnSpc>
                <a:spcPct val="150000"/>
              </a:lnSpc>
            </a:pPr>
            <a:r>
              <a:rPr lang="en-ZA" sz="2900" b="1" dirty="0">
                <a:latin typeface="Verdana" panose="020B0604030504040204" pitchFamily="34" charset="0"/>
                <a:ea typeface="Verdana" panose="020B0604030504040204" pitchFamily="34" charset="0"/>
                <a:cs typeface="Aharoni" panose="02010803020104030203" pitchFamily="2" charset="-79"/>
              </a:rPr>
              <a:t>PART F:</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Financial Performance as at 31 March 2021</a:t>
            </a:r>
            <a:endParaRPr lang="en-ZA" sz="2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52435805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Auditor General’s Findings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43</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9" name="Rectangle 26">
            <a:extLst>
              <a:ext uri="{FF2B5EF4-FFF2-40B4-BE49-F238E27FC236}">
                <a16:creationId xmlns:a16="http://schemas.microsoft.com/office/drawing/2014/main" xmlns="" id="{296EFBBE-D944-4844-9398-749B64A15B68}"/>
              </a:ext>
            </a:extLst>
          </p:cNvPr>
          <p:cNvSpPr>
            <a:spLocks noChangeArrowheads="1"/>
          </p:cNvSpPr>
          <p:nvPr/>
        </p:nvSpPr>
        <p:spPr bwMode="auto">
          <a:xfrm>
            <a:off x="709612" y="1289741"/>
            <a:ext cx="3134090" cy="338554"/>
          </a:xfrm>
          <a:prstGeom prst="rect">
            <a:avLst/>
          </a:prstGeom>
          <a:solidFill>
            <a:srgbClr val="FDB945"/>
          </a:solidFill>
          <a:ln w="9525">
            <a:solidFill>
              <a:srgbClr val="FDB945"/>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altLang="en-US" sz="1600" b="1" i="0" u="none" strike="noStrike" kern="1200" cap="none" spc="0" normalizeH="0" baseline="0" noProof="0" dirty="0">
                <a:ln>
                  <a:noFill/>
                </a:ln>
                <a:solidFill>
                  <a:srgbClr val="000000"/>
                </a:solidFill>
                <a:effectLst/>
                <a:highlight>
                  <a:srgbClr val="FDB945"/>
                </a:highlight>
                <a:uLnTx/>
                <a:uFillTx/>
                <a:latin typeface="Verdana" panose="020B0604030504040204" pitchFamily="34" charset="0"/>
                <a:ea typeface="Verdana" panose="020B0604030504040204" pitchFamily="34" charset="0"/>
                <a:cs typeface="Times New Roman" panose="02020603050405020304" pitchFamily="18" charset="0"/>
              </a:rPr>
              <a:t>Audit Outcome of ICASA </a:t>
            </a:r>
            <a:endParaRPr kumimoji="0" lang="en-US" altLang="en-US" sz="1600" b="1" i="0" u="none" strike="noStrike" kern="1200" cap="none" spc="0" normalizeH="0" baseline="0" noProof="0" dirty="0">
              <a:ln>
                <a:noFill/>
              </a:ln>
              <a:solidFill>
                <a:prstClr val="black"/>
              </a:solidFill>
              <a:effectLst/>
              <a:highlight>
                <a:srgbClr val="FDB945"/>
              </a:highlight>
              <a:uLnTx/>
              <a:uFillTx/>
              <a:latin typeface="Verdana" panose="020B0604030504040204" pitchFamily="34" charset="0"/>
              <a:ea typeface="Verdana" panose="020B0604030504040204" pitchFamily="34" charset="0"/>
              <a:cs typeface="+mn-cs"/>
            </a:endParaRPr>
          </a:p>
        </p:txBody>
      </p:sp>
      <p:graphicFrame>
        <p:nvGraphicFramePr>
          <p:cNvPr id="10" name="Table 9">
            <a:extLst>
              <a:ext uri="{FF2B5EF4-FFF2-40B4-BE49-F238E27FC236}">
                <a16:creationId xmlns:a16="http://schemas.microsoft.com/office/drawing/2014/main" xmlns="" id="{B8E496C1-277C-41C0-B882-EBADED76B191}"/>
              </a:ext>
            </a:extLst>
          </p:cNvPr>
          <p:cNvGraphicFramePr>
            <a:graphicFrameLocks noGrp="1"/>
          </p:cNvGraphicFramePr>
          <p:nvPr>
            <p:extLst>
              <p:ext uri="{D42A27DB-BD31-4B8C-83A1-F6EECF244321}">
                <p14:modId xmlns:p14="http://schemas.microsoft.com/office/powerpoint/2010/main" xmlns="" val="1769580356"/>
              </p:ext>
            </p:extLst>
          </p:nvPr>
        </p:nvGraphicFramePr>
        <p:xfrm>
          <a:off x="709614" y="2073965"/>
          <a:ext cx="878963" cy="3267075"/>
        </p:xfrm>
        <a:graphic>
          <a:graphicData uri="http://schemas.openxmlformats.org/drawingml/2006/table">
            <a:tbl>
              <a:tblPr firstRow="1" bandRow="1">
                <a:tableStyleId>{5C22544A-7EE6-4342-B048-85BDC9FD1C3A}</a:tableStyleId>
              </a:tblPr>
              <a:tblGrid>
                <a:gridCol w="878963">
                  <a:extLst>
                    <a:ext uri="{9D8B030D-6E8A-4147-A177-3AD203B41FA5}">
                      <a16:colId xmlns:a16="http://schemas.microsoft.com/office/drawing/2014/main" xmlns="" val="211349484"/>
                    </a:ext>
                  </a:extLst>
                </a:gridCol>
              </a:tblGrid>
              <a:tr h="2896261">
                <a:tc>
                  <a:txBody>
                    <a:bodyPr/>
                    <a:lstStyle/>
                    <a:p>
                      <a:endParaRPr lang="en-US" sz="1800" dirty="0"/>
                    </a:p>
                  </a:txBody>
                  <a:tcPr marL="91345" marR="91345" marT="45717" marB="45717">
                    <a:lnL w="3175" cap="flat" cmpd="sng" algn="ctr">
                      <a:solidFill>
                        <a:srgbClr val="FFC000"/>
                      </a:solidFill>
                      <a:prstDash val="solid"/>
                      <a:round/>
                      <a:headEnd type="none" w="med" len="med"/>
                      <a:tailEnd type="none" w="med" len="med"/>
                    </a:lnL>
                    <a:lnR w="3175" cap="flat" cmpd="sng" algn="ctr">
                      <a:solidFill>
                        <a:srgbClr val="FFC000"/>
                      </a:solidFill>
                      <a:prstDash val="solid"/>
                      <a:round/>
                      <a:headEnd type="none" w="med" len="med"/>
                      <a:tailEnd type="none" w="med" len="med"/>
                    </a:lnR>
                    <a:lnT w="3175" cap="flat" cmpd="sng" algn="ctr">
                      <a:solidFill>
                        <a:srgbClr val="FFC000"/>
                      </a:solidFill>
                      <a:prstDash val="solid"/>
                      <a:round/>
                      <a:headEnd type="none" w="med" len="med"/>
                      <a:tailEnd type="none" w="med" len="med"/>
                    </a:lnT>
                    <a:lnB w="31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DB945"/>
                    </a:solidFill>
                  </a:tcPr>
                </a:tc>
                <a:extLst>
                  <a:ext uri="{0D108BD9-81ED-4DB2-BD59-A6C34878D82A}">
                    <a16:rowId xmlns:a16="http://schemas.microsoft.com/office/drawing/2014/main" xmlns="" val="2181788123"/>
                  </a:ext>
                </a:extLst>
              </a:tr>
              <a:tr h="370814">
                <a:tc>
                  <a:txBody>
                    <a:bodyPr/>
                    <a:lstStyle/>
                    <a:p>
                      <a:pPr algn="ctr"/>
                      <a:r>
                        <a:rPr lang="en-US" sz="1100" b="1" dirty="0">
                          <a:latin typeface="Verdana "/>
                        </a:rPr>
                        <a:t>2020-21</a:t>
                      </a:r>
                      <a:endParaRPr lang="en-US" sz="1050" b="1" dirty="0">
                        <a:latin typeface="Verdana "/>
                      </a:endParaRPr>
                    </a:p>
                  </a:txBody>
                  <a:tcPr marL="91345" marR="91345"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94477906"/>
                  </a:ext>
                </a:extLst>
              </a:tr>
            </a:tbl>
          </a:graphicData>
        </a:graphic>
      </p:graphicFrame>
      <p:graphicFrame>
        <p:nvGraphicFramePr>
          <p:cNvPr id="11" name="Table 10">
            <a:extLst>
              <a:ext uri="{FF2B5EF4-FFF2-40B4-BE49-F238E27FC236}">
                <a16:creationId xmlns:a16="http://schemas.microsoft.com/office/drawing/2014/main" xmlns="" id="{45F25A32-3A68-4A50-998A-4A749EFA9B2C}"/>
              </a:ext>
            </a:extLst>
          </p:cNvPr>
          <p:cNvGraphicFramePr>
            <a:graphicFrameLocks noGrp="1"/>
          </p:cNvGraphicFramePr>
          <p:nvPr>
            <p:extLst>
              <p:ext uri="{D42A27DB-BD31-4B8C-83A1-F6EECF244321}">
                <p14:modId xmlns:p14="http://schemas.microsoft.com/office/powerpoint/2010/main" xmlns="" val="897822476"/>
              </p:ext>
            </p:extLst>
          </p:nvPr>
        </p:nvGraphicFramePr>
        <p:xfrm>
          <a:off x="1816769" y="2083030"/>
          <a:ext cx="911980" cy="3542172"/>
        </p:xfrm>
        <a:graphic>
          <a:graphicData uri="http://schemas.openxmlformats.org/drawingml/2006/table">
            <a:tbl>
              <a:tblPr firstRow="1" bandRow="1">
                <a:tableStyleId>{5C22544A-7EE6-4342-B048-85BDC9FD1C3A}</a:tableStyleId>
              </a:tblPr>
              <a:tblGrid>
                <a:gridCol w="911980">
                  <a:extLst>
                    <a:ext uri="{9D8B030D-6E8A-4147-A177-3AD203B41FA5}">
                      <a16:colId xmlns:a16="http://schemas.microsoft.com/office/drawing/2014/main" xmlns="" val="1270108941"/>
                    </a:ext>
                  </a:extLst>
                </a:gridCol>
              </a:tblGrid>
              <a:tr h="2901042">
                <a:tc>
                  <a:txBody>
                    <a:bodyPr/>
                    <a:lstStyle/>
                    <a:p>
                      <a:endParaRPr lang="en-US" sz="1600" dirty="0"/>
                    </a:p>
                  </a:txBody>
                  <a:tcPr marL="91472" marR="91472" marT="45717" marB="45717">
                    <a:lnL w="3175" cap="flat" cmpd="sng" algn="ctr">
                      <a:solidFill>
                        <a:srgbClr val="FFC000"/>
                      </a:solidFill>
                      <a:prstDash val="solid"/>
                      <a:round/>
                      <a:headEnd type="none" w="med" len="med"/>
                      <a:tailEnd type="none" w="med" len="med"/>
                    </a:lnL>
                    <a:lnR w="3175" cap="flat" cmpd="sng" algn="ctr">
                      <a:solidFill>
                        <a:srgbClr val="FFC000"/>
                      </a:solidFill>
                      <a:prstDash val="solid"/>
                      <a:round/>
                      <a:headEnd type="none" w="med" len="med"/>
                      <a:tailEnd type="none" w="med" len="med"/>
                    </a:lnR>
                    <a:lnT w="3175" cap="flat" cmpd="sng" algn="ctr">
                      <a:solidFill>
                        <a:srgbClr val="FFC000"/>
                      </a:solidFill>
                      <a:prstDash val="solid"/>
                      <a:round/>
                      <a:headEnd type="none" w="med" len="med"/>
                      <a:tailEnd type="none" w="med" len="med"/>
                    </a:lnT>
                    <a:lnB w="31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DB945"/>
                    </a:solidFill>
                  </a:tcPr>
                </a:tc>
                <a:extLst>
                  <a:ext uri="{0D108BD9-81ED-4DB2-BD59-A6C34878D82A}">
                    <a16:rowId xmlns:a16="http://schemas.microsoft.com/office/drawing/2014/main" xmlns="" val="1917711900"/>
                  </a:ext>
                </a:extLst>
              </a:tr>
              <a:tr h="641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Verdana "/>
                        </a:rPr>
                        <a:t>2019-20</a:t>
                      </a:r>
                      <a:endParaRPr lang="en-US" sz="1600" b="1" dirty="0">
                        <a:latin typeface="Verdana "/>
                      </a:endParaRPr>
                    </a:p>
                  </a:txBody>
                  <a:tcPr marL="91472" marR="91472"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9655786"/>
                  </a:ext>
                </a:extLst>
              </a:tr>
            </a:tbl>
          </a:graphicData>
        </a:graphic>
      </p:graphicFrame>
      <p:graphicFrame>
        <p:nvGraphicFramePr>
          <p:cNvPr id="12" name="Table 11">
            <a:extLst>
              <a:ext uri="{FF2B5EF4-FFF2-40B4-BE49-F238E27FC236}">
                <a16:creationId xmlns:a16="http://schemas.microsoft.com/office/drawing/2014/main" xmlns="" id="{254E7C5F-1676-4CFA-8AC4-583DFC137B2C}"/>
              </a:ext>
            </a:extLst>
          </p:cNvPr>
          <p:cNvGraphicFramePr>
            <a:graphicFrameLocks noGrp="1"/>
          </p:cNvGraphicFramePr>
          <p:nvPr>
            <p:extLst>
              <p:ext uri="{D42A27DB-BD31-4B8C-83A1-F6EECF244321}">
                <p14:modId xmlns:p14="http://schemas.microsoft.com/office/powerpoint/2010/main" xmlns="" val="3219883556"/>
              </p:ext>
            </p:extLst>
          </p:nvPr>
        </p:nvGraphicFramePr>
        <p:xfrm>
          <a:off x="2902080" y="2097318"/>
          <a:ext cx="941622" cy="3243722"/>
        </p:xfrm>
        <a:graphic>
          <a:graphicData uri="http://schemas.openxmlformats.org/drawingml/2006/table">
            <a:tbl>
              <a:tblPr firstRow="1" bandRow="1">
                <a:tableStyleId>{5C22544A-7EE6-4342-B048-85BDC9FD1C3A}</a:tableStyleId>
              </a:tblPr>
              <a:tblGrid>
                <a:gridCol w="941622">
                  <a:extLst>
                    <a:ext uri="{9D8B030D-6E8A-4147-A177-3AD203B41FA5}">
                      <a16:colId xmlns:a16="http://schemas.microsoft.com/office/drawing/2014/main" xmlns="" val="1270108941"/>
                    </a:ext>
                  </a:extLst>
                </a:gridCol>
              </a:tblGrid>
              <a:tr h="2890796">
                <a:tc>
                  <a:txBody>
                    <a:bodyPr/>
                    <a:lstStyle/>
                    <a:p>
                      <a:endParaRPr lang="en-US" sz="1800" dirty="0"/>
                    </a:p>
                  </a:txBody>
                  <a:tcPr marL="91346" marR="91346" marT="45717" marB="4571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DB945"/>
                    </a:solidFill>
                  </a:tcPr>
                </a:tc>
                <a:extLst>
                  <a:ext uri="{0D108BD9-81ED-4DB2-BD59-A6C34878D82A}">
                    <a16:rowId xmlns:a16="http://schemas.microsoft.com/office/drawing/2014/main" xmlns="" val="1917711900"/>
                  </a:ext>
                </a:extLst>
              </a:tr>
              <a:tr h="352926">
                <a:tc>
                  <a:txBody>
                    <a:bodyPr/>
                    <a:lstStyle/>
                    <a:p>
                      <a:pPr algn="l"/>
                      <a:r>
                        <a:rPr lang="en-US" sz="1100" b="1" dirty="0">
                          <a:latin typeface="Verdana" panose="020B0604030504040204" pitchFamily="34" charset="0"/>
                          <a:ea typeface="Verdana" panose="020B0604030504040204" pitchFamily="34" charset="0"/>
                        </a:rPr>
                        <a:t>2018-19</a:t>
                      </a:r>
                    </a:p>
                  </a:txBody>
                  <a:tcPr marL="91346" marR="91346" marT="45717" marB="4571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9655786"/>
                  </a:ext>
                </a:extLst>
              </a:tr>
            </a:tbl>
          </a:graphicData>
        </a:graphic>
      </p:graphicFrame>
      <p:sp>
        <p:nvSpPr>
          <p:cNvPr id="13" name="TextBox 12">
            <a:extLst>
              <a:ext uri="{FF2B5EF4-FFF2-40B4-BE49-F238E27FC236}">
                <a16:creationId xmlns:a16="http://schemas.microsoft.com/office/drawing/2014/main" xmlns="" id="{EFC0C979-7A3A-4278-BD53-06BCDA4C967A}"/>
              </a:ext>
            </a:extLst>
          </p:cNvPr>
          <p:cNvSpPr txBox="1"/>
          <p:nvPr/>
        </p:nvSpPr>
        <p:spPr>
          <a:xfrm>
            <a:off x="534373" y="1707679"/>
            <a:ext cx="3520516" cy="276999"/>
          </a:xfrm>
          <a:prstGeom prst="rect">
            <a:avLst/>
          </a:prstGeom>
          <a:noFill/>
        </p:spPr>
        <p:txBody>
          <a:bodyPr wrap="none" rtlCol="0">
            <a:spAutoFit/>
          </a:bodyPr>
          <a:lstStyle/>
          <a:p>
            <a:r>
              <a:rPr lang="en-US" sz="1200" b="1" dirty="0">
                <a:solidFill>
                  <a:srgbClr val="629080"/>
                </a:solidFill>
                <a:latin typeface="Verdana" panose="020B0604030504040204" pitchFamily="34" charset="0"/>
                <a:ea typeface="Verdana" panose="020B0604030504040204" pitchFamily="34" charset="0"/>
              </a:rPr>
              <a:t>Financial audit outcomes over 3 years </a:t>
            </a:r>
            <a:endParaRPr lang="en-ZA" sz="1200" b="1" dirty="0">
              <a:solidFill>
                <a:srgbClr val="629080"/>
              </a:solidFill>
              <a:latin typeface="Verdana" panose="020B0604030504040204" pitchFamily="34" charset="0"/>
              <a:ea typeface="Verdana" panose="020B0604030504040204" pitchFamily="34" charset="0"/>
            </a:endParaRPr>
          </a:p>
        </p:txBody>
      </p:sp>
      <p:sp>
        <p:nvSpPr>
          <p:cNvPr id="14" name="Rectangle 5">
            <a:extLst>
              <a:ext uri="{FF2B5EF4-FFF2-40B4-BE49-F238E27FC236}">
                <a16:creationId xmlns:a16="http://schemas.microsoft.com/office/drawing/2014/main" xmlns="" id="{142BBE84-5D6A-4AF1-A4C1-98D0BF3F5C26}"/>
              </a:ext>
            </a:extLst>
          </p:cNvPr>
          <p:cNvSpPr>
            <a:spLocks noChangeArrowheads="1"/>
          </p:cNvSpPr>
          <p:nvPr/>
        </p:nvSpPr>
        <p:spPr bwMode="auto">
          <a:xfrm>
            <a:off x="9642481" y="1446294"/>
            <a:ext cx="23006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altLang="en-US" sz="12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n-cs"/>
              </a:rPr>
              <a:t>Types of audit outcomes</a:t>
            </a:r>
            <a:endParaRPr kumimoji="0" lang="en-US" altLang="en-US" sz="12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n-cs"/>
            </a:endParaRPr>
          </a:p>
        </p:txBody>
      </p:sp>
      <p:graphicFrame>
        <p:nvGraphicFramePr>
          <p:cNvPr id="15" name="Table 14">
            <a:extLst>
              <a:ext uri="{FF2B5EF4-FFF2-40B4-BE49-F238E27FC236}">
                <a16:creationId xmlns:a16="http://schemas.microsoft.com/office/drawing/2014/main" xmlns="" id="{C061A865-BC22-4280-91F2-3D813E060DAD}"/>
              </a:ext>
            </a:extLst>
          </p:cNvPr>
          <p:cNvGraphicFramePr>
            <a:graphicFrameLocks noGrp="1"/>
          </p:cNvGraphicFramePr>
          <p:nvPr>
            <p:extLst>
              <p:ext uri="{D42A27DB-BD31-4B8C-83A1-F6EECF244321}">
                <p14:modId xmlns:p14="http://schemas.microsoft.com/office/powerpoint/2010/main" xmlns="" val="300779049"/>
              </p:ext>
            </p:extLst>
          </p:nvPr>
        </p:nvGraphicFramePr>
        <p:xfrm>
          <a:off x="9871440" y="1840988"/>
          <a:ext cx="1786187" cy="3309510"/>
        </p:xfrm>
        <a:graphic>
          <a:graphicData uri="http://schemas.openxmlformats.org/drawingml/2006/table">
            <a:tbl>
              <a:tblPr firstRow="1" firstCol="1" bandRow="1"/>
              <a:tblGrid>
                <a:gridCol w="1786187">
                  <a:extLst>
                    <a:ext uri="{9D8B030D-6E8A-4147-A177-3AD203B41FA5}">
                      <a16:colId xmlns:a16="http://schemas.microsoft.com/office/drawing/2014/main" xmlns="" val="411590050"/>
                    </a:ext>
                  </a:extLst>
                </a:gridCol>
              </a:tblGrid>
              <a:tr h="101524">
                <a:tc>
                  <a:txBody>
                    <a:bodyPr/>
                    <a:lstStyle/>
                    <a:p>
                      <a:pPr marL="0" marR="0" algn="ctr">
                        <a:lnSpc>
                          <a:spcPct val="115000"/>
                        </a:lnSpc>
                        <a:spcBef>
                          <a:spcPts val="0"/>
                        </a:spcBef>
                        <a:spcAft>
                          <a:spcPts val="200"/>
                        </a:spcAft>
                      </a:pPr>
                      <a:r>
                        <a:rPr lang="en-ZA" sz="1100" dirty="0">
                          <a:solidFill>
                            <a:srgbClr val="000000"/>
                          </a:solidFill>
                          <a:effectLst/>
                          <a:latin typeface="Verdana "/>
                          <a:ea typeface="Times New Roman" panose="02020603050405020304" pitchFamily="18" charset="0"/>
                          <a:cs typeface="Times New Roman" panose="02020603050405020304" pitchFamily="18" charset="0"/>
                        </a:rPr>
                        <a:t>Unqualified with no findings</a:t>
                      </a:r>
                      <a:endParaRPr lang="en-US" sz="1100" dirty="0">
                        <a:effectLst/>
                        <a:latin typeface="Verdana "/>
                        <a:ea typeface="Calibri" panose="020F0502020204030204" pitchFamily="34" charset="0"/>
                        <a:cs typeface="Times New Roman" panose="02020603050405020304" pitchFamily="18" charset="0"/>
                      </a:endParaRPr>
                    </a:p>
                  </a:txBody>
                  <a:tcPr marL="56210" marR="56210" marT="0" marB="0" anchor="ctr">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00B050"/>
                    </a:solidFill>
                  </a:tcPr>
                </a:tc>
                <a:extLst>
                  <a:ext uri="{0D108BD9-81ED-4DB2-BD59-A6C34878D82A}">
                    <a16:rowId xmlns:a16="http://schemas.microsoft.com/office/drawing/2014/main" xmlns="" val="2788312524"/>
                  </a:ext>
                </a:extLst>
              </a:tr>
              <a:tr h="379932">
                <a:tc>
                  <a:txBody>
                    <a:bodyPr/>
                    <a:lstStyle/>
                    <a:p>
                      <a:pPr>
                        <a:lnSpc>
                          <a:spcPct val="115000"/>
                        </a:lnSpc>
                      </a:pPr>
                      <a:endParaRPr lang="en-US" sz="1100" dirty="0">
                        <a:effectLst/>
                        <a:latin typeface="Verdana "/>
                      </a:endParaRPr>
                    </a:p>
                  </a:txBody>
                  <a:tcPr marL="56210" marR="56210" marT="0" marB="0" anchor="ctr">
                    <a:lnL>
                      <a:noFill/>
                    </a:lnL>
                    <a:lnR>
                      <a:noFill/>
                    </a:lnR>
                    <a:lnT w="3175" cap="flat" cmpd="sng" algn="ctr">
                      <a:solidFill>
                        <a:srgbClr val="00B050"/>
                      </a:solidFill>
                      <a:prstDash val="solid"/>
                      <a:round/>
                      <a:headEnd type="none" w="med" len="med"/>
                      <a:tailEnd type="none" w="med" len="med"/>
                    </a:lnT>
                    <a:lnB w="31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303863375"/>
                  </a:ext>
                </a:extLst>
              </a:tr>
              <a:tr h="345393">
                <a:tc>
                  <a:txBody>
                    <a:bodyPr/>
                    <a:lstStyle/>
                    <a:p>
                      <a:pPr marL="0" marR="0" algn="ctr">
                        <a:lnSpc>
                          <a:spcPct val="115000"/>
                        </a:lnSpc>
                        <a:spcBef>
                          <a:spcPts val="0"/>
                        </a:spcBef>
                        <a:spcAft>
                          <a:spcPts val="0"/>
                        </a:spcAft>
                      </a:pPr>
                      <a:r>
                        <a:rPr lang="en-ZA" sz="1100" dirty="0">
                          <a:solidFill>
                            <a:srgbClr val="000000"/>
                          </a:solidFill>
                          <a:effectLst/>
                          <a:highlight>
                            <a:srgbClr val="FDB945"/>
                          </a:highlight>
                          <a:latin typeface="Verdana "/>
                          <a:ea typeface="Times New Roman" panose="02020603050405020304" pitchFamily="18" charset="0"/>
                          <a:cs typeface="Times New Roman" panose="02020603050405020304" pitchFamily="18" charset="0"/>
                        </a:rPr>
                        <a:t>Unqualified with findings</a:t>
                      </a:r>
                      <a:endParaRPr lang="en-US" sz="1100" dirty="0">
                        <a:effectLst/>
                        <a:highlight>
                          <a:srgbClr val="FDB945"/>
                        </a:highlight>
                        <a:latin typeface="Verdana "/>
                        <a:ea typeface="Calibri" panose="020F0502020204030204" pitchFamily="34" charset="0"/>
                        <a:cs typeface="Times New Roman" panose="02020603050405020304" pitchFamily="18" charset="0"/>
                      </a:endParaRPr>
                    </a:p>
                  </a:txBody>
                  <a:tcPr marL="56210" marR="56210" marT="0" marB="0" anchor="ctr">
                    <a:lnL w="3175" cap="flat" cmpd="sng" algn="ctr">
                      <a:solidFill>
                        <a:srgbClr val="FFC000"/>
                      </a:solidFill>
                      <a:prstDash val="solid"/>
                      <a:round/>
                      <a:headEnd type="none" w="med" len="med"/>
                      <a:tailEnd type="none" w="med" len="med"/>
                    </a:lnL>
                    <a:lnR w="3175" cap="flat" cmpd="sng" algn="ctr">
                      <a:solidFill>
                        <a:srgbClr val="FFC000"/>
                      </a:solidFill>
                      <a:prstDash val="solid"/>
                      <a:round/>
                      <a:headEnd type="none" w="med" len="med"/>
                      <a:tailEnd type="none" w="med" len="med"/>
                    </a:lnR>
                    <a:lnT w="3175" cap="flat" cmpd="sng" algn="ctr">
                      <a:solidFill>
                        <a:srgbClr val="FFC000"/>
                      </a:solidFill>
                      <a:prstDash val="solid"/>
                      <a:round/>
                      <a:headEnd type="none" w="med" len="med"/>
                      <a:tailEnd type="none" w="med" len="med"/>
                    </a:lnT>
                    <a:lnB w="3175" cap="flat" cmpd="sng" algn="ctr">
                      <a:solidFill>
                        <a:srgbClr val="FFC000"/>
                      </a:solidFill>
                      <a:prstDash val="solid"/>
                      <a:round/>
                      <a:headEnd type="none" w="med" len="med"/>
                      <a:tailEnd type="none" w="med" len="med"/>
                    </a:lnB>
                    <a:solidFill>
                      <a:srgbClr val="FEC000"/>
                    </a:solidFill>
                  </a:tcPr>
                </a:tc>
                <a:extLst>
                  <a:ext uri="{0D108BD9-81ED-4DB2-BD59-A6C34878D82A}">
                    <a16:rowId xmlns:a16="http://schemas.microsoft.com/office/drawing/2014/main" xmlns="" val="1136403776"/>
                  </a:ext>
                </a:extLst>
              </a:tr>
              <a:tr h="379932">
                <a:tc>
                  <a:txBody>
                    <a:bodyPr/>
                    <a:lstStyle/>
                    <a:p>
                      <a:pPr>
                        <a:lnSpc>
                          <a:spcPct val="115000"/>
                        </a:lnSpc>
                      </a:pPr>
                      <a:endParaRPr lang="en-US" sz="1100" dirty="0">
                        <a:effectLst/>
                        <a:latin typeface="Verdana "/>
                      </a:endParaRPr>
                    </a:p>
                  </a:txBody>
                  <a:tcPr marL="56210" marR="56210" marT="0" marB="0" anchor="ctr">
                    <a:lnL>
                      <a:noFill/>
                    </a:lnL>
                    <a:lnR>
                      <a:noFill/>
                    </a:lnR>
                    <a:lnT w="3175" cap="flat" cmpd="sng" algn="ctr">
                      <a:solidFill>
                        <a:srgbClr val="FFC000"/>
                      </a:solidFill>
                      <a:prstDash val="solid"/>
                      <a:round/>
                      <a:headEnd type="none" w="med" len="med"/>
                      <a:tailEnd type="none" w="med" len="med"/>
                    </a:lnT>
                    <a:lnB w="3175"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2184584924"/>
                  </a:ext>
                </a:extLst>
              </a:tr>
              <a:tr h="345393">
                <a:tc>
                  <a:txBody>
                    <a:bodyPr/>
                    <a:lstStyle/>
                    <a:p>
                      <a:pPr marL="0" marR="0" algn="ctr">
                        <a:lnSpc>
                          <a:spcPct val="115000"/>
                        </a:lnSpc>
                        <a:spcBef>
                          <a:spcPts val="0"/>
                        </a:spcBef>
                        <a:spcAft>
                          <a:spcPts val="0"/>
                        </a:spcAft>
                      </a:pPr>
                      <a:r>
                        <a:rPr lang="en-ZA" sz="1100" dirty="0">
                          <a:solidFill>
                            <a:srgbClr val="FFFFFF"/>
                          </a:solidFill>
                          <a:effectLst/>
                          <a:latin typeface="Verdana "/>
                          <a:ea typeface="Times New Roman" panose="02020603050405020304" pitchFamily="18" charset="0"/>
                          <a:cs typeface="Times New Roman" panose="02020603050405020304" pitchFamily="18" charset="0"/>
                        </a:rPr>
                        <a:t>Qualified with findings</a:t>
                      </a:r>
                      <a:endParaRPr lang="en-US" sz="1100" dirty="0">
                        <a:effectLst/>
                        <a:latin typeface="Verdana "/>
                        <a:ea typeface="Calibri" panose="020F0502020204030204" pitchFamily="34" charset="0"/>
                        <a:cs typeface="Times New Roman" panose="02020603050405020304" pitchFamily="18" charset="0"/>
                      </a:endParaRPr>
                    </a:p>
                  </a:txBody>
                  <a:tcPr marL="56210" marR="56210" marT="0" marB="0" anchor="ctr">
                    <a:lnL w="3175" cap="flat" cmpd="sng" algn="ctr">
                      <a:solidFill>
                        <a:srgbClr val="7030A0"/>
                      </a:solidFill>
                      <a:prstDash val="solid"/>
                      <a:round/>
                      <a:headEnd type="none" w="med" len="med"/>
                      <a:tailEnd type="none" w="med" len="med"/>
                    </a:lnL>
                    <a:lnR w="3175" cap="flat" cmpd="sng" algn="ctr">
                      <a:solidFill>
                        <a:srgbClr val="7030A0"/>
                      </a:solidFill>
                      <a:prstDash val="solid"/>
                      <a:round/>
                      <a:headEnd type="none" w="med" len="med"/>
                      <a:tailEnd type="none" w="med" len="med"/>
                    </a:lnR>
                    <a:lnT w="3175" cap="flat" cmpd="sng" algn="ctr">
                      <a:solidFill>
                        <a:srgbClr val="7030A0"/>
                      </a:solidFill>
                      <a:prstDash val="solid"/>
                      <a:round/>
                      <a:headEnd type="none" w="med" len="med"/>
                      <a:tailEnd type="none" w="med" len="med"/>
                    </a:lnT>
                    <a:lnB w="3175" cap="flat" cmpd="sng" algn="ctr">
                      <a:solidFill>
                        <a:srgbClr val="7030A0"/>
                      </a:solidFill>
                      <a:prstDash val="solid"/>
                      <a:round/>
                      <a:headEnd type="none" w="med" len="med"/>
                      <a:tailEnd type="none" w="med" len="med"/>
                    </a:lnB>
                    <a:solidFill>
                      <a:srgbClr val="592786"/>
                    </a:solidFill>
                  </a:tcPr>
                </a:tc>
                <a:extLst>
                  <a:ext uri="{0D108BD9-81ED-4DB2-BD59-A6C34878D82A}">
                    <a16:rowId xmlns:a16="http://schemas.microsoft.com/office/drawing/2014/main" xmlns="" val="3695659608"/>
                  </a:ext>
                </a:extLst>
              </a:tr>
              <a:tr h="379932">
                <a:tc>
                  <a:txBody>
                    <a:bodyPr/>
                    <a:lstStyle/>
                    <a:p>
                      <a:pPr>
                        <a:lnSpc>
                          <a:spcPct val="115000"/>
                        </a:lnSpc>
                      </a:pPr>
                      <a:endParaRPr lang="en-US" sz="1100" dirty="0">
                        <a:effectLst/>
                        <a:latin typeface="Verdana "/>
                      </a:endParaRPr>
                    </a:p>
                  </a:txBody>
                  <a:tcPr marL="56210" marR="56210" marT="0" marB="0" anchor="ctr">
                    <a:lnL>
                      <a:noFill/>
                    </a:lnL>
                    <a:lnR>
                      <a:noFill/>
                    </a:lnR>
                    <a:lnT w="3175" cap="flat" cmpd="sng" algn="ctr">
                      <a:solidFill>
                        <a:srgbClr val="7030A0"/>
                      </a:solidFill>
                      <a:prstDash val="solid"/>
                      <a:round/>
                      <a:headEnd type="none" w="med" len="med"/>
                      <a:tailEnd type="none" w="med" len="med"/>
                    </a:lnT>
                    <a:lnB w="3175"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1666832137"/>
                  </a:ext>
                </a:extLst>
              </a:tr>
              <a:tr h="345393">
                <a:tc>
                  <a:txBody>
                    <a:bodyPr/>
                    <a:lstStyle/>
                    <a:p>
                      <a:pPr marL="0" marR="0" algn="ctr">
                        <a:lnSpc>
                          <a:spcPct val="115000"/>
                        </a:lnSpc>
                        <a:spcBef>
                          <a:spcPts val="0"/>
                        </a:spcBef>
                        <a:spcAft>
                          <a:spcPts val="0"/>
                        </a:spcAft>
                      </a:pPr>
                      <a:r>
                        <a:rPr lang="en-ZA" sz="1100" dirty="0">
                          <a:solidFill>
                            <a:srgbClr val="000000"/>
                          </a:solidFill>
                          <a:effectLst/>
                          <a:latin typeface="Verdana "/>
                          <a:ea typeface="Times New Roman" panose="02020603050405020304" pitchFamily="18" charset="0"/>
                          <a:cs typeface="Times New Roman" panose="02020603050405020304" pitchFamily="18" charset="0"/>
                        </a:rPr>
                        <a:t>Adverse with findings</a:t>
                      </a:r>
                      <a:endParaRPr lang="en-US" sz="1100" dirty="0">
                        <a:effectLst/>
                        <a:latin typeface="Verdana "/>
                        <a:ea typeface="Calibri" panose="020F0502020204030204" pitchFamily="34" charset="0"/>
                        <a:cs typeface="Times New Roman" panose="02020603050405020304" pitchFamily="18" charset="0"/>
                      </a:endParaRPr>
                    </a:p>
                  </a:txBody>
                  <a:tcPr marL="56210" marR="56210" marT="0" marB="0" anchor="ctr">
                    <a:lnL w="3175" cap="flat" cmpd="sng" algn="ctr">
                      <a:solidFill>
                        <a:srgbClr val="7030A0"/>
                      </a:solidFill>
                      <a:prstDash val="solid"/>
                      <a:round/>
                      <a:headEnd type="none" w="med" len="med"/>
                      <a:tailEnd type="none" w="med" len="med"/>
                    </a:lnL>
                    <a:lnR w="3175" cap="flat" cmpd="sng" algn="ctr">
                      <a:solidFill>
                        <a:srgbClr val="7030A0"/>
                      </a:solidFill>
                      <a:prstDash val="solid"/>
                      <a:round/>
                      <a:headEnd type="none" w="med" len="med"/>
                      <a:tailEnd type="none" w="med" len="med"/>
                    </a:lnR>
                    <a:lnT w="3175" cap="flat" cmpd="sng" algn="ctr">
                      <a:solidFill>
                        <a:srgbClr val="7030A0"/>
                      </a:solidFill>
                      <a:prstDash val="solid"/>
                      <a:round/>
                      <a:headEnd type="none" w="med" len="med"/>
                      <a:tailEnd type="none" w="med" len="med"/>
                    </a:lnT>
                    <a:lnB w="3175" cap="flat" cmpd="sng" algn="ctr">
                      <a:solidFill>
                        <a:srgbClr val="7030A0"/>
                      </a:solidFill>
                      <a:prstDash val="solid"/>
                      <a:round/>
                      <a:headEnd type="none" w="med" len="med"/>
                      <a:tailEnd type="none" w="med" len="med"/>
                    </a:lnB>
                    <a:solidFill>
                      <a:srgbClr val="CE3F91"/>
                    </a:solidFill>
                  </a:tcPr>
                </a:tc>
                <a:extLst>
                  <a:ext uri="{0D108BD9-81ED-4DB2-BD59-A6C34878D82A}">
                    <a16:rowId xmlns:a16="http://schemas.microsoft.com/office/drawing/2014/main" xmlns="" val="113562573"/>
                  </a:ext>
                </a:extLst>
              </a:tr>
              <a:tr h="379932">
                <a:tc>
                  <a:txBody>
                    <a:bodyPr/>
                    <a:lstStyle/>
                    <a:p>
                      <a:pPr>
                        <a:lnSpc>
                          <a:spcPct val="115000"/>
                        </a:lnSpc>
                      </a:pPr>
                      <a:endParaRPr lang="en-US" sz="1100" dirty="0">
                        <a:effectLst/>
                        <a:latin typeface="Verdana "/>
                      </a:endParaRPr>
                    </a:p>
                  </a:txBody>
                  <a:tcPr marL="56210" marR="56210" marT="0" marB="0" anchor="ctr">
                    <a:lnL>
                      <a:noFill/>
                    </a:lnL>
                    <a:lnR>
                      <a:noFill/>
                    </a:lnR>
                    <a:lnT w="3175" cap="flat" cmpd="sng" algn="ctr">
                      <a:solidFill>
                        <a:srgbClr val="7030A0"/>
                      </a:solidFill>
                      <a:prstDash val="solid"/>
                      <a:round/>
                      <a:headEnd type="none" w="med" len="med"/>
                      <a:tailEnd type="none" w="med" len="med"/>
                    </a:lnT>
                    <a:lnB w="3175" cap="flat" cmpd="sng" algn="ctr">
                      <a:solidFill>
                        <a:srgbClr val="7030A0"/>
                      </a:solidFill>
                      <a:prstDash val="solid"/>
                      <a:round/>
                      <a:headEnd type="none" w="med" len="med"/>
                      <a:tailEnd type="none" w="med" len="med"/>
                    </a:lnB>
                  </a:tcPr>
                </a:tc>
                <a:extLst>
                  <a:ext uri="{0D108BD9-81ED-4DB2-BD59-A6C34878D82A}">
                    <a16:rowId xmlns:a16="http://schemas.microsoft.com/office/drawing/2014/main" xmlns="" val="2183419721"/>
                  </a:ext>
                </a:extLst>
              </a:tr>
              <a:tr h="295029">
                <a:tc>
                  <a:txBody>
                    <a:bodyPr/>
                    <a:lstStyle/>
                    <a:p>
                      <a:pPr marL="0" marR="0" algn="ctr">
                        <a:lnSpc>
                          <a:spcPct val="115000"/>
                        </a:lnSpc>
                        <a:spcBef>
                          <a:spcPts val="0"/>
                        </a:spcBef>
                        <a:spcAft>
                          <a:spcPts val="300"/>
                        </a:spcAft>
                      </a:pPr>
                      <a:r>
                        <a:rPr lang="en-ZA" sz="1100" dirty="0">
                          <a:solidFill>
                            <a:srgbClr val="FFFFFF"/>
                          </a:solidFill>
                          <a:effectLst/>
                          <a:latin typeface="Verdana "/>
                          <a:ea typeface="Times New Roman" panose="02020603050405020304" pitchFamily="18" charset="0"/>
                          <a:cs typeface="Times New Roman" panose="02020603050405020304" pitchFamily="18" charset="0"/>
                        </a:rPr>
                        <a:t>Disclaimed with findings</a:t>
                      </a:r>
                      <a:endParaRPr lang="en-US" sz="1100" dirty="0">
                        <a:effectLst/>
                        <a:latin typeface="Verdana "/>
                        <a:ea typeface="Calibri" panose="020F0502020204030204" pitchFamily="34" charset="0"/>
                        <a:cs typeface="Times New Roman" panose="02020603050405020304" pitchFamily="18" charset="0"/>
                      </a:endParaRPr>
                    </a:p>
                  </a:txBody>
                  <a:tcPr marL="56210" marR="56210" marT="0" marB="0" anchor="ctr">
                    <a:lnL w="3175" cap="flat" cmpd="sng" algn="ctr">
                      <a:solidFill>
                        <a:srgbClr val="7030A0"/>
                      </a:solidFill>
                      <a:prstDash val="solid"/>
                      <a:round/>
                      <a:headEnd type="none" w="med" len="med"/>
                      <a:tailEnd type="none" w="med" len="med"/>
                    </a:lnL>
                    <a:lnR w="3175" cap="flat" cmpd="sng" algn="ctr">
                      <a:solidFill>
                        <a:srgbClr val="7030A0"/>
                      </a:solidFill>
                      <a:prstDash val="solid"/>
                      <a:round/>
                      <a:headEnd type="none" w="med" len="med"/>
                      <a:tailEnd type="none" w="med" len="med"/>
                    </a:lnR>
                    <a:lnT w="3175" cap="flat" cmpd="sng" algn="ctr">
                      <a:solidFill>
                        <a:srgbClr val="7030A0"/>
                      </a:solidFill>
                      <a:prstDash val="solid"/>
                      <a:round/>
                      <a:headEnd type="none" w="med" len="med"/>
                      <a:tailEnd type="none" w="med" len="med"/>
                    </a:lnT>
                    <a:lnB w="3175" cap="flat" cmpd="sng" algn="ctr">
                      <a:solidFill>
                        <a:srgbClr val="7030A0"/>
                      </a:solidFill>
                      <a:prstDash val="solid"/>
                      <a:round/>
                      <a:headEnd type="none" w="med" len="med"/>
                      <a:tailEnd type="none" w="med" len="med"/>
                    </a:lnB>
                    <a:solidFill>
                      <a:srgbClr val="C00000"/>
                    </a:solidFill>
                  </a:tcPr>
                </a:tc>
                <a:extLst>
                  <a:ext uri="{0D108BD9-81ED-4DB2-BD59-A6C34878D82A}">
                    <a16:rowId xmlns:a16="http://schemas.microsoft.com/office/drawing/2014/main" xmlns="" val="2808696664"/>
                  </a:ext>
                </a:extLst>
              </a:tr>
            </a:tbl>
          </a:graphicData>
        </a:graphic>
      </p:graphicFrame>
      <p:sp>
        <p:nvSpPr>
          <p:cNvPr id="5" name="Right Brace 4">
            <a:extLst>
              <a:ext uri="{FF2B5EF4-FFF2-40B4-BE49-F238E27FC236}">
                <a16:creationId xmlns:a16="http://schemas.microsoft.com/office/drawing/2014/main" xmlns="" id="{513BA5D7-707C-4AEA-903B-3E388AAA5020}"/>
              </a:ext>
            </a:extLst>
          </p:cNvPr>
          <p:cNvSpPr/>
          <p:nvPr/>
        </p:nvSpPr>
        <p:spPr>
          <a:xfrm>
            <a:off x="3670852" y="1707679"/>
            <a:ext cx="941622" cy="3764847"/>
          </a:xfrm>
          <a:prstGeom prst="rightBrace">
            <a:avLst/>
          </a:prstGeom>
          <a:ln>
            <a:solidFill>
              <a:srgbClr val="629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graphicFrame>
        <p:nvGraphicFramePr>
          <p:cNvPr id="8" name="Table 15">
            <a:extLst>
              <a:ext uri="{FF2B5EF4-FFF2-40B4-BE49-F238E27FC236}">
                <a16:creationId xmlns:a16="http://schemas.microsoft.com/office/drawing/2014/main" xmlns="" id="{5A541CE1-6C0F-414A-9884-C942BBC8958D}"/>
              </a:ext>
            </a:extLst>
          </p:cNvPr>
          <p:cNvGraphicFramePr>
            <a:graphicFrameLocks noGrp="1"/>
          </p:cNvGraphicFramePr>
          <p:nvPr>
            <p:extLst>
              <p:ext uri="{D42A27DB-BD31-4B8C-83A1-F6EECF244321}">
                <p14:modId xmlns:p14="http://schemas.microsoft.com/office/powerpoint/2010/main" xmlns="" val="3793379453"/>
              </p:ext>
            </p:extLst>
          </p:nvPr>
        </p:nvGraphicFramePr>
        <p:xfrm>
          <a:off x="4914916" y="2322295"/>
          <a:ext cx="4375004" cy="2359112"/>
        </p:xfrm>
        <a:graphic>
          <a:graphicData uri="http://schemas.openxmlformats.org/drawingml/2006/table">
            <a:tbl>
              <a:tblPr firstRow="1" bandRow="1">
                <a:tableStyleId>{5C22544A-7EE6-4342-B048-85BDC9FD1C3A}</a:tableStyleId>
              </a:tblPr>
              <a:tblGrid>
                <a:gridCol w="1297109">
                  <a:extLst>
                    <a:ext uri="{9D8B030D-6E8A-4147-A177-3AD203B41FA5}">
                      <a16:colId xmlns:a16="http://schemas.microsoft.com/office/drawing/2014/main" xmlns="" val="958505194"/>
                    </a:ext>
                  </a:extLst>
                </a:gridCol>
                <a:gridCol w="983894">
                  <a:extLst>
                    <a:ext uri="{9D8B030D-6E8A-4147-A177-3AD203B41FA5}">
                      <a16:colId xmlns:a16="http://schemas.microsoft.com/office/drawing/2014/main" xmlns="" val="1374230981"/>
                    </a:ext>
                  </a:extLst>
                </a:gridCol>
                <a:gridCol w="1030014">
                  <a:extLst>
                    <a:ext uri="{9D8B030D-6E8A-4147-A177-3AD203B41FA5}">
                      <a16:colId xmlns:a16="http://schemas.microsoft.com/office/drawing/2014/main" xmlns="" val="1658233893"/>
                    </a:ext>
                  </a:extLst>
                </a:gridCol>
                <a:gridCol w="1063987">
                  <a:extLst>
                    <a:ext uri="{9D8B030D-6E8A-4147-A177-3AD203B41FA5}">
                      <a16:colId xmlns:a16="http://schemas.microsoft.com/office/drawing/2014/main" xmlns="" val="4130863383"/>
                    </a:ext>
                  </a:extLst>
                </a:gridCol>
              </a:tblGrid>
              <a:tr h="657181">
                <a:tc>
                  <a:txBody>
                    <a:bodyPr/>
                    <a:lstStyle/>
                    <a:p>
                      <a:r>
                        <a:rPr lang="en-US" sz="1100" dirty="0">
                          <a:latin typeface="Verdana "/>
                        </a:rPr>
                        <a:t>Non compliance Paragraphs </a:t>
                      </a:r>
                      <a:endParaRPr lang="en-ZA" sz="1100" dirty="0">
                        <a:latin typeface="Verdana "/>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29080"/>
                    </a:solidFill>
                  </a:tcPr>
                </a:tc>
                <a:tc>
                  <a:txBody>
                    <a:bodyPr/>
                    <a:lstStyle/>
                    <a:p>
                      <a:r>
                        <a:rPr lang="en-US" sz="1100" dirty="0">
                          <a:latin typeface="Verdana "/>
                        </a:rPr>
                        <a:t>2020-21</a:t>
                      </a:r>
                      <a:endParaRPr lang="en-ZA" sz="1100" dirty="0">
                        <a:latin typeface="Verdana "/>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29080"/>
                    </a:solidFill>
                  </a:tcPr>
                </a:tc>
                <a:tc>
                  <a:txBody>
                    <a:bodyPr/>
                    <a:lstStyle/>
                    <a:p>
                      <a:r>
                        <a:rPr lang="en-US" sz="1100" dirty="0">
                          <a:latin typeface="Verdana "/>
                        </a:rPr>
                        <a:t>2019-20</a:t>
                      </a:r>
                      <a:endParaRPr lang="en-ZA" sz="1100" dirty="0">
                        <a:latin typeface="Verdana "/>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29080"/>
                    </a:solidFill>
                  </a:tcPr>
                </a:tc>
                <a:tc>
                  <a:txBody>
                    <a:bodyPr/>
                    <a:lstStyle/>
                    <a:p>
                      <a:r>
                        <a:rPr lang="en-US" sz="1100" dirty="0">
                          <a:latin typeface="Verdana "/>
                        </a:rPr>
                        <a:t>2018-19</a:t>
                      </a:r>
                      <a:endParaRPr lang="en-ZA" sz="1100" dirty="0">
                        <a:latin typeface="Verdana "/>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29080"/>
                    </a:solidFill>
                  </a:tcPr>
                </a:tc>
                <a:extLst>
                  <a:ext uri="{0D108BD9-81ED-4DB2-BD59-A6C34878D82A}">
                    <a16:rowId xmlns:a16="http://schemas.microsoft.com/office/drawing/2014/main" xmlns="" val="4141567091"/>
                  </a:ext>
                </a:extLst>
              </a:tr>
              <a:tr h="410036">
                <a:tc>
                  <a:txBody>
                    <a:bodyPr/>
                    <a:lstStyle/>
                    <a:p>
                      <a:r>
                        <a:rPr lang="en-US" sz="1100" dirty="0">
                          <a:solidFill>
                            <a:schemeClr val="bg2">
                              <a:lumMod val="25000"/>
                            </a:schemeClr>
                          </a:solidFill>
                          <a:latin typeface="Verdana "/>
                        </a:rPr>
                        <a:t>AFS</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a:r>
                        <a:rPr lang="en-US" sz="1100" dirty="0">
                          <a:solidFill>
                            <a:schemeClr val="bg2">
                              <a:lumMod val="25000"/>
                            </a:schemeClr>
                          </a:solidFill>
                          <a:latin typeface="Verdana "/>
                        </a:rPr>
                        <a:t>X</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169021165"/>
                  </a:ext>
                </a:extLst>
              </a:tr>
              <a:tr h="410036">
                <a:tc>
                  <a:txBody>
                    <a:bodyPr/>
                    <a:lstStyle/>
                    <a:p>
                      <a:r>
                        <a:rPr lang="en-US" sz="1100" dirty="0">
                          <a:solidFill>
                            <a:schemeClr val="bg2">
                              <a:lumMod val="25000"/>
                            </a:schemeClr>
                          </a:solidFill>
                          <a:latin typeface="Verdana "/>
                        </a:rPr>
                        <a:t>SCM</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tc>
                  <a:txBody>
                    <a:bodyPr/>
                    <a:lstStyle/>
                    <a:p>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tc>
                  <a:txBody>
                    <a:bodyPr/>
                    <a:lstStyle/>
                    <a:p>
                      <a:pPr algn="ctr"/>
                      <a:r>
                        <a:rPr lang="en-US" sz="1100" dirty="0">
                          <a:solidFill>
                            <a:schemeClr val="bg2">
                              <a:lumMod val="25000"/>
                            </a:schemeClr>
                          </a:solidFill>
                          <a:latin typeface="Verdana "/>
                        </a:rPr>
                        <a:t>X</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tc>
                  <a:txBody>
                    <a:bodyPr/>
                    <a:lstStyle/>
                    <a:p>
                      <a:pPr algn="ctr"/>
                      <a:r>
                        <a:rPr lang="en-US" sz="1100" dirty="0">
                          <a:solidFill>
                            <a:schemeClr val="bg2">
                              <a:lumMod val="25000"/>
                            </a:schemeClr>
                          </a:solidFill>
                          <a:latin typeface="Verdana "/>
                        </a:rPr>
                        <a:t>X</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extLst>
                  <a:ext uri="{0D108BD9-81ED-4DB2-BD59-A6C34878D82A}">
                    <a16:rowId xmlns:a16="http://schemas.microsoft.com/office/drawing/2014/main" xmlns="" val="2945900046"/>
                  </a:ext>
                </a:extLst>
              </a:tr>
              <a:tr h="410036">
                <a:tc>
                  <a:txBody>
                    <a:bodyPr/>
                    <a:lstStyle/>
                    <a:p>
                      <a:r>
                        <a:rPr lang="en-US" sz="1100" dirty="0">
                          <a:solidFill>
                            <a:schemeClr val="bg2">
                              <a:lumMod val="25000"/>
                            </a:schemeClr>
                          </a:solidFill>
                          <a:latin typeface="Verdana "/>
                        </a:rPr>
                        <a:t>AOPO</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a:r>
                        <a:rPr lang="en-US" sz="1100" dirty="0">
                          <a:solidFill>
                            <a:schemeClr val="bg2">
                              <a:lumMod val="25000"/>
                            </a:schemeClr>
                          </a:solidFill>
                          <a:latin typeface="Verdana "/>
                        </a:rPr>
                        <a:t>X</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318422430"/>
                  </a:ext>
                </a:extLst>
              </a:tr>
              <a:tr h="471823">
                <a:tc>
                  <a:txBody>
                    <a:bodyPr/>
                    <a:lstStyle/>
                    <a:p>
                      <a:r>
                        <a:rPr lang="en-US" sz="1100" dirty="0">
                          <a:solidFill>
                            <a:schemeClr val="bg2">
                              <a:lumMod val="25000"/>
                            </a:schemeClr>
                          </a:solidFill>
                          <a:latin typeface="Verdana "/>
                        </a:rPr>
                        <a:t>OTHER COMPLIANCE </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tc>
                  <a:txBody>
                    <a:bodyPr/>
                    <a:lstStyle/>
                    <a:p>
                      <a:pPr algn="ctr"/>
                      <a:r>
                        <a:rPr lang="en-US" sz="1100" dirty="0">
                          <a:solidFill>
                            <a:schemeClr val="bg2">
                              <a:lumMod val="25000"/>
                            </a:schemeClr>
                          </a:solidFill>
                          <a:latin typeface="Verdana "/>
                        </a:rPr>
                        <a:t>X</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tc>
                  <a:txBody>
                    <a:bodyPr/>
                    <a:lstStyle/>
                    <a:p>
                      <a:pPr algn="ctr"/>
                      <a:r>
                        <a:rPr lang="en-US" sz="1100" dirty="0">
                          <a:solidFill>
                            <a:schemeClr val="bg2">
                              <a:lumMod val="25000"/>
                            </a:schemeClr>
                          </a:solidFill>
                          <a:latin typeface="Verdana "/>
                        </a:rPr>
                        <a:t>X</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tc>
                  <a:txBody>
                    <a:bodyPr/>
                    <a:lstStyle/>
                    <a:p>
                      <a:pPr algn="ctr"/>
                      <a:r>
                        <a:rPr lang="en-US" sz="1100" dirty="0">
                          <a:solidFill>
                            <a:schemeClr val="bg2">
                              <a:lumMod val="25000"/>
                            </a:schemeClr>
                          </a:solidFill>
                          <a:latin typeface="Verdana "/>
                        </a:rPr>
                        <a:t>X</a:t>
                      </a:r>
                      <a:endParaRPr lang="en-ZA" sz="1100" dirty="0">
                        <a:solidFill>
                          <a:schemeClr val="bg2">
                            <a:lumMod val="25000"/>
                          </a:schemeClr>
                        </a:solidFill>
                        <a:latin typeface="Verdana "/>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chemeClr val="bg1"/>
                    </a:solidFill>
                  </a:tcPr>
                </a:tc>
                <a:extLst>
                  <a:ext uri="{0D108BD9-81ED-4DB2-BD59-A6C34878D82A}">
                    <a16:rowId xmlns:a16="http://schemas.microsoft.com/office/drawing/2014/main" xmlns="" val="2098664813"/>
                  </a:ext>
                </a:extLst>
              </a:tr>
            </a:tbl>
          </a:graphicData>
        </a:graphic>
      </p:graphicFrame>
      <p:sp>
        <p:nvSpPr>
          <p:cNvPr id="16" name="TextBox 15">
            <a:extLst>
              <a:ext uri="{FF2B5EF4-FFF2-40B4-BE49-F238E27FC236}">
                <a16:creationId xmlns:a16="http://schemas.microsoft.com/office/drawing/2014/main" xmlns="" id="{58ADF85A-B847-42F7-83DD-093F417F8852}"/>
              </a:ext>
            </a:extLst>
          </p:cNvPr>
          <p:cNvSpPr txBox="1"/>
          <p:nvPr/>
        </p:nvSpPr>
        <p:spPr>
          <a:xfrm>
            <a:off x="4897900" y="1583222"/>
            <a:ext cx="4130529" cy="461665"/>
          </a:xfrm>
          <a:prstGeom prst="rect">
            <a:avLst/>
          </a:prstGeom>
          <a:noFill/>
        </p:spPr>
        <p:txBody>
          <a:bodyPr wrap="square" rtlCol="0">
            <a:spAutoFit/>
          </a:bodyPr>
          <a:lstStyle/>
          <a:p>
            <a:r>
              <a:rPr lang="en-US" sz="1200" b="1" dirty="0">
                <a:solidFill>
                  <a:srgbClr val="629080"/>
                </a:solidFill>
                <a:latin typeface="Verdana" panose="020B0604030504040204" pitchFamily="34" charset="0"/>
                <a:ea typeface="Verdana" panose="020B0604030504040204" pitchFamily="34" charset="0"/>
              </a:rPr>
              <a:t>Improvement over 3 years in the ICASA non compliance areas </a:t>
            </a:r>
            <a:endParaRPr lang="en-ZA" sz="1200" b="1" dirty="0">
              <a:solidFill>
                <a:srgbClr val="629080"/>
              </a:solidFill>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xmlns="" id="{073EBD50-DB06-49F1-970E-69CA6A5F7E6D}"/>
              </a:ext>
            </a:extLst>
          </p:cNvPr>
          <p:cNvSpPr txBox="1"/>
          <p:nvPr/>
        </p:nvSpPr>
        <p:spPr>
          <a:xfrm>
            <a:off x="98530" y="5777599"/>
            <a:ext cx="8014955" cy="332014"/>
          </a:xfrm>
          <a:prstGeom prst="rect">
            <a:avLst/>
          </a:prstGeom>
          <a:noFill/>
        </p:spPr>
        <p:txBody>
          <a:bodyPr wrap="square">
            <a:spAutoFit/>
          </a:bodyPr>
          <a:lstStyle/>
          <a:p>
            <a:pPr marL="91440" marR="82550" algn="just">
              <a:lnSpc>
                <a:spcPct val="150000"/>
              </a:lnSpc>
              <a:spcBef>
                <a:spcPts val="0"/>
              </a:spcBef>
              <a:spcAft>
                <a:spcPts val="0"/>
              </a:spcAft>
            </a:pPr>
            <a:r>
              <a:rPr lang="en-GB" sz="1200" b="1" i="1" dirty="0">
                <a:latin typeface="Verdana" panose="020B0604030504040204" pitchFamily="34" charset="0"/>
                <a:ea typeface="Verdana" panose="020B0604030504040204" pitchFamily="34" charset="0"/>
                <a:cs typeface="Verdana" panose="020B0604030504040204" pitchFamily="34" charset="0"/>
              </a:rPr>
              <a:t>Source:</a:t>
            </a:r>
            <a:r>
              <a:rPr lang="en-GB" sz="1200" i="1" dirty="0">
                <a:latin typeface="Verdana" panose="020B0604030504040204" pitchFamily="34" charset="0"/>
                <a:ea typeface="Verdana" panose="020B0604030504040204" pitchFamily="34" charset="0"/>
                <a:cs typeface="Verdana" panose="020B0604030504040204" pitchFamily="34" charset="0"/>
              </a:rPr>
              <a:t> Auditor General - ICASA Audit Report 2020/21FY</a:t>
            </a:r>
            <a:endParaRPr lang="en-US" sz="1200" i="1" dirty="0">
              <a:effectLst/>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Connector 20">
            <a:extLst>
              <a:ext uri="{FF2B5EF4-FFF2-40B4-BE49-F238E27FC236}">
                <a16:creationId xmlns:a16="http://schemas.microsoft.com/office/drawing/2014/main" xmlns="" id="{E2B71EF6-E5EF-4E8B-9C29-B0D77B9BCB8C}"/>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162547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lang="en-GB" sz="2900" b="1" dirty="0">
                <a:solidFill>
                  <a:srgbClr val="629080"/>
                </a:solidFill>
                <a:latin typeface="Verdana" panose="020B0604030504040204" pitchFamily="34" charset="0"/>
                <a:ea typeface="Verdana" panose="020B0604030504040204" pitchFamily="34" charset="0"/>
              </a:rPr>
              <a:t>Auditor General’s Findings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44</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8" name="Table 9">
            <a:extLst>
              <a:ext uri="{FF2B5EF4-FFF2-40B4-BE49-F238E27FC236}">
                <a16:creationId xmlns:a16="http://schemas.microsoft.com/office/drawing/2014/main" xmlns="" id="{BFECAA15-A323-4422-A0C4-7AF3C2D08821}"/>
              </a:ext>
            </a:extLst>
          </p:cNvPr>
          <p:cNvGraphicFramePr>
            <a:graphicFrameLocks noGrp="1"/>
          </p:cNvGraphicFramePr>
          <p:nvPr>
            <p:ph idx="1"/>
            <p:extLst>
              <p:ext uri="{D42A27DB-BD31-4B8C-83A1-F6EECF244321}">
                <p14:modId xmlns:p14="http://schemas.microsoft.com/office/powerpoint/2010/main" xmlns="" val="1853012519"/>
              </p:ext>
            </p:extLst>
          </p:nvPr>
        </p:nvGraphicFramePr>
        <p:xfrm>
          <a:off x="451764" y="1155180"/>
          <a:ext cx="11249906" cy="4902113"/>
        </p:xfrm>
        <a:graphic>
          <a:graphicData uri="http://schemas.openxmlformats.org/drawingml/2006/table">
            <a:tbl>
              <a:tblPr firstRow="1" bandRow="1">
                <a:tableStyleId>{93296810-A885-4BE3-A3E7-6D5BEEA58F35}</a:tableStyleId>
              </a:tblPr>
              <a:tblGrid>
                <a:gridCol w="2790987">
                  <a:extLst>
                    <a:ext uri="{9D8B030D-6E8A-4147-A177-3AD203B41FA5}">
                      <a16:colId xmlns:a16="http://schemas.microsoft.com/office/drawing/2014/main" xmlns="" val="3097752551"/>
                    </a:ext>
                  </a:extLst>
                </a:gridCol>
                <a:gridCol w="3900171">
                  <a:extLst>
                    <a:ext uri="{9D8B030D-6E8A-4147-A177-3AD203B41FA5}">
                      <a16:colId xmlns:a16="http://schemas.microsoft.com/office/drawing/2014/main" xmlns="" val="1201329262"/>
                    </a:ext>
                  </a:extLst>
                </a:gridCol>
                <a:gridCol w="4558748">
                  <a:extLst>
                    <a:ext uri="{9D8B030D-6E8A-4147-A177-3AD203B41FA5}">
                      <a16:colId xmlns:a16="http://schemas.microsoft.com/office/drawing/2014/main" xmlns="" val="2091325243"/>
                    </a:ext>
                  </a:extLst>
                </a:gridCol>
              </a:tblGrid>
              <a:tr h="341385">
                <a:tc>
                  <a:txBody>
                    <a:bodyPr/>
                    <a:lstStyle/>
                    <a:p>
                      <a:r>
                        <a:rPr lang="en-US" sz="1600" dirty="0">
                          <a:latin typeface="Verdana "/>
                        </a:rPr>
                        <a:t>Financial year</a:t>
                      </a:r>
                      <a:endParaRPr lang="en-ZA" sz="1600" dirty="0">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629080"/>
                    </a:solidFill>
                  </a:tcPr>
                </a:tc>
                <a:tc>
                  <a:txBody>
                    <a:bodyPr/>
                    <a:lstStyle/>
                    <a:p>
                      <a:pPr algn="ctr"/>
                      <a:r>
                        <a:rPr lang="en-US" sz="1600" dirty="0">
                          <a:latin typeface="Verdana "/>
                        </a:rPr>
                        <a:t>2020/21 FY</a:t>
                      </a:r>
                      <a:endParaRPr lang="en-ZA" sz="1600" dirty="0">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629080"/>
                    </a:solidFill>
                  </a:tcPr>
                </a:tc>
                <a:tc>
                  <a:txBody>
                    <a:bodyPr/>
                    <a:lstStyle/>
                    <a:p>
                      <a:pPr algn="ctr"/>
                      <a:r>
                        <a:rPr lang="en-US" sz="1600" dirty="0">
                          <a:latin typeface="Verdana "/>
                        </a:rPr>
                        <a:t>2019/20 FY</a:t>
                      </a:r>
                      <a:endParaRPr lang="en-ZA" sz="1600" dirty="0">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3870901484"/>
                  </a:ext>
                </a:extLst>
              </a:tr>
              <a:tr h="341385">
                <a:tc>
                  <a:txBody>
                    <a:bodyPr/>
                    <a:lstStyle/>
                    <a:p>
                      <a:pPr marL="0" algn="l" defTabSz="914400" rtl="0" eaLnBrk="1" latinLnBrk="0" hangingPunct="1"/>
                      <a:r>
                        <a:rPr lang="en-US" sz="1400" b="1" kern="1200" dirty="0">
                          <a:solidFill>
                            <a:schemeClr val="bg2">
                              <a:lumMod val="25000"/>
                            </a:schemeClr>
                          </a:solidFill>
                          <a:latin typeface="Verdana "/>
                          <a:ea typeface="+mn-ea"/>
                          <a:cs typeface="+mn-cs"/>
                        </a:rPr>
                        <a:t>Audit Opinion</a:t>
                      </a:r>
                      <a:endParaRPr lang="en-ZA" sz="1400" b="1" kern="1200" dirty="0">
                        <a:solidFill>
                          <a:schemeClr val="bg2">
                            <a:lumMod val="25000"/>
                          </a:schemeClr>
                        </a:solidFill>
                        <a:latin typeface="Verdana "/>
                        <a:ea typeface="+mn-ea"/>
                        <a:cs typeface="+mn-cs"/>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tc>
                  <a:txBody>
                    <a:bodyPr/>
                    <a:lstStyle/>
                    <a:p>
                      <a:pPr marL="0" algn="l" defTabSz="914400" rtl="0" eaLnBrk="1" latinLnBrk="0" hangingPunct="1"/>
                      <a:r>
                        <a:rPr lang="en-US" sz="1400" kern="1200" dirty="0">
                          <a:solidFill>
                            <a:schemeClr val="bg2">
                              <a:lumMod val="25000"/>
                            </a:schemeClr>
                          </a:solidFill>
                          <a:latin typeface="Verdana "/>
                          <a:ea typeface="+mn-ea"/>
                          <a:cs typeface="+mn-cs"/>
                        </a:rPr>
                        <a:t>Unqualified</a:t>
                      </a:r>
                      <a:endParaRPr lang="en-ZA" sz="1400" kern="1200" dirty="0">
                        <a:solidFill>
                          <a:schemeClr val="bg2">
                            <a:lumMod val="25000"/>
                          </a:schemeClr>
                        </a:solidFill>
                        <a:latin typeface="Verdana "/>
                        <a:ea typeface="+mn-ea"/>
                        <a:cs typeface="+mn-cs"/>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tc>
                  <a:txBody>
                    <a:bodyPr/>
                    <a:lstStyle/>
                    <a:p>
                      <a:pPr marL="0" algn="l" defTabSz="914400" rtl="0" eaLnBrk="1" latinLnBrk="0" hangingPunct="1"/>
                      <a:r>
                        <a:rPr lang="en-US" sz="1400" kern="1200" dirty="0">
                          <a:solidFill>
                            <a:schemeClr val="bg2">
                              <a:lumMod val="25000"/>
                            </a:schemeClr>
                          </a:solidFill>
                          <a:latin typeface="Verdana "/>
                          <a:ea typeface="+mn-ea"/>
                          <a:cs typeface="+mn-cs"/>
                        </a:rPr>
                        <a:t>Unqualified</a:t>
                      </a:r>
                      <a:endParaRPr lang="en-ZA" sz="1400" kern="1200" dirty="0">
                        <a:solidFill>
                          <a:schemeClr val="bg2">
                            <a:lumMod val="25000"/>
                          </a:schemeClr>
                        </a:solidFill>
                        <a:latin typeface="Verdana "/>
                        <a:ea typeface="+mn-ea"/>
                        <a:cs typeface="+mn-cs"/>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388352108"/>
                  </a:ext>
                </a:extLst>
              </a:tr>
              <a:tr h="341385">
                <a:tc>
                  <a:txBody>
                    <a:bodyPr/>
                    <a:lstStyle/>
                    <a:p>
                      <a:r>
                        <a:rPr lang="en-US" sz="1400" b="1" dirty="0">
                          <a:solidFill>
                            <a:schemeClr val="bg2">
                              <a:lumMod val="25000"/>
                            </a:schemeClr>
                          </a:solidFill>
                          <a:latin typeface="Verdana "/>
                        </a:rPr>
                        <a:t>Material findings</a:t>
                      </a:r>
                      <a:endParaRPr lang="en-ZA" sz="1400" b="1"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noFill/>
                  </a:tcPr>
                </a:tc>
                <a:tc>
                  <a:txBody>
                    <a:bodyPr/>
                    <a:lstStyle/>
                    <a:p>
                      <a:r>
                        <a:rPr lang="en-US" sz="1400" dirty="0">
                          <a:solidFill>
                            <a:schemeClr val="bg2">
                              <a:lumMod val="25000"/>
                            </a:schemeClr>
                          </a:solidFill>
                          <a:latin typeface="Verdana "/>
                        </a:rPr>
                        <a:t>Yes</a:t>
                      </a:r>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noFill/>
                  </a:tcPr>
                </a:tc>
                <a:tc>
                  <a:txBody>
                    <a:bodyPr/>
                    <a:lstStyle/>
                    <a:p>
                      <a:r>
                        <a:rPr lang="en-US" sz="1400" dirty="0">
                          <a:solidFill>
                            <a:schemeClr val="bg2">
                              <a:lumMod val="25000"/>
                            </a:schemeClr>
                          </a:solidFill>
                          <a:latin typeface="Verdana "/>
                        </a:rPr>
                        <a:t>Yes</a:t>
                      </a:r>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852471738"/>
                  </a:ext>
                </a:extLst>
              </a:tr>
              <a:tr h="855413">
                <a:tc rowSpan="2">
                  <a:txBody>
                    <a:bodyPr/>
                    <a:lstStyle/>
                    <a:p>
                      <a:r>
                        <a:rPr lang="en-US" sz="1400" b="1" dirty="0">
                          <a:solidFill>
                            <a:schemeClr val="bg2">
                              <a:lumMod val="25000"/>
                            </a:schemeClr>
                          </a:solidFill>
                          <a:latin typeface="Verdana "/>
                        </a:rPr>
                        <a:t>Expenditure Management</a:t>
                      </a:r>
                      <a:endParaRPr lang="en-ZA" sz="1400" b="1"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tc>
                  <a:txBody>
                    <a:bodyPr/>
                    <a:lstStyle/>
                    <a:p>
                      <a:r>
                        <a:rPr lang="en-US" sz="1400" dirty="0">
                          <a:solidFill>
                            <a:schemeClr val="bg2">
                              <a:lumMod val="25000"/>
                            </a:schemeClr>
                          </a:solidFill>
                          <a:latin typeface="Verdana "/>
                        </a:rPr>
                        <a:t>Effective and appropriate steps were not taken to prevent irregular expenditure of R947 768</a:t>
                      </a:r>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latin typeface="Verdana "/>
                        </a:rPr>
                        <a:t>Effective and appropriate steps were not taken to prevent irregular expenditure of R3 369 931</a:t>
                      </a:r>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822831243"/>
                  </a:ext>
                </a:extLst>
              </a:tr>
              <a:tr h="1007515">
                <a:tc vMerge="1">
                  <a:txBody>
                    <a:bodyPr/>
                    <a:lstStyle/>
                    <a:p>
                      <a:endParaRPr lang="en-ZA" sz="1400" dirty="0">
                        <a:solidFill>
                          <a:srgbClr val="629080"/>
                        </a:solidFill>
                        <a:latin typeface="Verdana "/>
                        <a:cs typeface="Arial" panose="020B0604020202020204" pitchFamily="34" charset="0"/>
                      </a:endParaRPr>
                    </a:p>
                  </a:txBody>
                  <a:tcPr>
                    <a:noFill/>
                  </a:tcPr>
                </a:tc>
                <a:tc>
                  <a:txBody>
                    <a:bodyPr/>
                    <a:lstStyle/>
                    <a:p>
                      <a:r>
                        <a:rPr lang="en-US" sz="1400" dirty="0">
                          <a:solidFill>
                            <a:schemeClr val="bg2">
                              <a:lumMod val="25000"/>
                            </a:schemeClr>
                          </a:solidFill>
                          <a:latin typeface="Verdana "/>
                        </a:rPr>
                        <a:t>Payments were not made within 30 days or an agreed period after receipt of an invoice, as required by treasury regulation 8.2.3</a:t>
                      </a:r>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tc>
                  <a:txBody>
                    <a:bodyPr/>
                    <a:lstStyle/>
                    <a:p>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579747871"/>
                  </a:ext>
                </a:extLst>
              </a:tr>
              <a:tr h="1007515">
                <a:tc>
                  <a:txBody>
                    <a:bodyPr/>
                    <a:lstStyle/>
                    <a:p>
                      <a:pPr marL="0" algn="l" defTabSz="914400" rtl="0" eaLnBrk="1" latinLnBrk="0" hangingPunct="1"/>
                      <a:r>
                        <a:rPr lang="en-US" sz="1400" b="1" kern="1200" dirty="0">
                          <a:solidFill>
                            <a:schemeClr val="bg2">
                              <a:lumMod val="25000"/>
                            </a:schemeClr>
                          </a:solidFill>
                          <a:latin typeface="Verdana "/>
                          <a:ea typeface="+mn-ea"/>
                          <a:cs typeface="+mn-cs"/>
                        </a:rPr>
                        <a:t>Consequence Management</a:t>
                      </a:r>
                      <a:endParaRPr lang="en-ZA" sz="1400" b="1" kern="1200" dirty="0">
                        <a:solidFill>
                          <a:schemeClr val="bg2">
                            <a:lumMod val="25000"/>
                          </a:schemeClr>
                        </a:solidFill>
                        <a:latin typeface="Verdana "/>
                        <a:ea typeface="+mn-ea"/>
                        <a:cs typeface="+mn-cs"/>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noFill/>
                  </a:tcPr>
                </a:tc>
                <a:tc>
                  <a:txBody>
                    <a:bodyPr/>
                    <a:lstStyle/>
                    <a:p>
                      <a:pPr marL="0" algn="l" defTabSz="914400" rtl="0" eaLnBrk="1" latinLnBrk="0" hangingPunct="1"/>
                      <a:r>
                        <a:rPr lang="en-US" sz="1400" kern="1200" dirty="0">
                          <a:solidFill>
                            <a:schemeClr val="bg2">
                              <a:lumMod val="25000"/>
                            </a:schemeClr>
                          </a:solidFill>
                          <a:latin typeface="Verdana "/>
                          <a:ea typeface="+mn-ea"/>
                          <a:cs typeface="+mn-cs"/>
                        </a:rPr>
                        <a:t>n/a</a:t>
                      </a:r>
                      <a:endParaRPr lang="en-ZA" sz="1400" kern="1200" dirty="0">
                        <a:solidFill>
                          <a:schemeClr val="bg2">
                            <a:lumMod val="25000"/>
                          </a:schemeClr>
                        </a:solidFill>
                        <a:latin typeface="Verdana "/>
                        <a:ea typeface="+mn-ea"/>
                        <a:cs typeface="+mn-cs"/>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noFill/>
                  </a:tcPr>
                </a:tc>
                <a:tc>
                  <a:txBody>
                    <a:bodyPr/>
                    <a:lstStyle/>
                    <a:p>
                      <a:pPr marL="0" algn="l" defTabSz="914400" rtl="0" eaLnBrk="1" latinLnBrk="0" hangingPunct="1"/>
                      <a:r>
                        <a:rPr lang="en-US" sz="1400" kern="1200" dirty="0">
                          <a:solidFill>
                            <a:schemeClr val="bg2">
                              <a:lumMod val="25000"/>
                            </a:schemeClr>
                          </a:solidFill>
                          <a:latin typeface="Verdana "/>
                          <a:ea typeface="+mn-ea"/>
                          <a:cs typeface="+mn-cs"/>
                        </a:rPr>
                        <a:t>Disciplinary steps were not taken against some of the officials who incurred or permitted irregular expenditure and fruitless and wasteful expenditure.</a:t>
                      </a:r>
                      <a:endParaRPr lang="en-ZA" sz="1400" kern="1200" dirty="0">
                        <a:solidFill>
                          <a:schemeClr val="bg2">
                            <a:lumMod val="25000"/>
                          </a:schemeClr>
                        </a:solidFill>
                        <a:latin typeface="Verdana "/>
                        <a:ea typeface="+mn-ea"/>
                        <a:cs typeface="+mn-cs"/>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506944883"/>
                  </a:ext>
                </a:extLst>
              </a:tr>
              <a:tr h="1007515">
                <a:tc>
                  <a:txBody>
                    <a:bodyPr/>
                    <a:lstStyle/>
                    <a:p>
                      <a:r>
                        <a:rPr lang="en-US" sz="1400" b="1" dirty="0">
                          <a:solidFill>
                            <a:schemeClr val="bg2">
                              <a:lumMod val="25000"/>
                            </a:schemeClr>
                          </a:solidFill>
                          <a:latin typeface="Verdana "/>
                        </a:rPr>
                        <a:t>Procurement and contract management</a:t>
                      </a:r>
                      <a:endParaRPr lang="en-ZA" sz="1400" b="1"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tc>
                  <a:txBody>
                    <a:bodyPr/>
                    <a:lstStyle/>
                    <a:p>
                      <a:r>
                        <a:rPr lang="en-US" sz="1400" dirty="0">
                          <a:solidFill>
                            <a:schemeClr val="bg2">
                              <a:lumMod val="25000"/>
                            </a:schemeClr>
                          </a:solidFill>
                          <a:latin typeface="Verdana "/>
                        </a:rPr>
                        <a:t>n/a</a:t>
                      </a:r>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tc>
                  <a:txBody>
                    <a:bodyPr/>
                    <a:lstStyle/>
                    <a:p>
                      <a:r>
                        <a:rPr lang="en-US" sz="1400" dirty="0">
                          <a:solidFill>
                            <a:schemeClr val="bg2">
                              <a:lumMod val="25000"/>
                            </a:schemeClr>
                          </a:solidFill>
                          <a:latin typeface="Verdana "/>
                        </a:rPr>
                        <a:t>Some goods and services with a transaction value below R500 000 were procured without obtaining the required price quotations.</a:t>
                      </a:r>
                      <a:endParaRPr lang="en-ZA" sz="1400" dirty="0">
                        <a:solidFill>
                          <a:schemeClr val="bg2">
                            <a:lumMod val="25000"/>
                          </a:schemeClr>
                        </a:solidFill>
                        <a:latin typeface="Verdana "/>
                        <a:cs typeface="Arial" panose="020B0604020202020204" pitchFamily="34" charset="0"/>
                      </a:endParaRPr>
                    </a:p>
                  </a:txBody>
                  <a:tcPr>
                    <a:lnL w="3175" cap="flat" cmpd="sng" algn="ctr">
                      <a:solidFill>
                        <a:srgbClr val="629080"/>
                      </a:solidFill>
                      <a:prstDash val="solid"/>
                      <a:round/>
                      <a:headEnd type="none" w="med" len="med"/>
                      <a:tailEnd type="none" w="med" len="med"/>
                    </a:lnL>
                    <a:lnR w="3175" cap="flat" cmpd="sng" algn="ctr">
                      <a:solidFill>
                        <a:srgbClr val="629080"/>
                      </a:solidFill>
                      <a:prstDash val="solid"/>
                      <a:round/>
                      <a:headEnd type="none" w="med" len="med"/>
                      <a:tailEnd type="none" w="med" len="med"/>
                    </a:lnR>
                    <a:lnT w="3175" cap="flat" cmpd="sng" algn="ctr">
                      <a:solidFill>
                        <a:srgbClr val="629080"/>
                      </a:solidFill>
                      <a:prstDash val="solid"/>
                      <a:round/>
                      <a:headEnd type="none" w="med" len="med"/>
                      <a:tailEnd type="none" w="med" len="med"/>
                    </a:lnT>
                    <a:lnB w="317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759092631"/>
                  </a:ext>
                </a:extLst>
              </a:tr>
            </a:tbl>
          </a:graphicData>
        </a:graphic>
      </p:graphicFrame>
      <p:cxnSp>
        <p:nvCxnSpPr>
          <p:cNvPr id="9" name="Straight Connector 8">
            <a:extLst>
              <a:ext uri="{FF2B5EF4-FFF2-40B4-BE49-F238E27FC236}">
                <a16:creationId xmlns:a16="http://schemas.microsoft.com/office/drawing/2014/main" xmlns="" id="{A3563A15-57EF-448C-8294-063A7A91255D}"/>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501353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32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Statement of Financial Position</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45</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7" name="Table 4">
            <a:extLst>
              <a:ext uri="{FF2B5EF4-FFF2-40B4-BE49-F238E27FC236}">
                <a16:creationId xmlns:a16="http://schemas.microsoft.com/office/drawing/2014/main" xmlns="" id="{75CFC55B-D156-4C98-B1AE-91E9647E4D15}"/>
              </a:ext>
            </a:extLst>
          </p:cNvPr>
          <p:cNvGraphicFramePr>
            <a:graphicFrameLocks noGrp="1"/>
          </p:cNvGraphicFramePr>
          <p:nvPr>
            <p:ph idx="1"/>
            <p:extLst>
              <p:ext uri="{D42A27DB-BD31-4B8C-83A1-F6EECF244321}">
                <p14:modId xmlns:p14="http://schemas.microsoft.com/office/powerpoint/2010/main" xmlns="" val="2485041597"/>
              </p:ext>
            </p:extLst>
          </p:nvPr>
        </p:nvGraphicFramePr>
        <p:xfrm>
          <a:off x="452438" y="1222374"/>
          <a:ext cx="11218196" cy="4483387"/>
        </p:xfrm>
        <a:graphic>
          <a:graphicData uri="http://schemas.openxmlformats.org/drawingml/2006/table">
            <a:tbl>
              <a:tblPr firstRow="1" bandRow="1">
                <a:tableStyleId>{93296810-A885-4BE3-A3E7-6D5BEEA58F35}</a:tableStyleId>
              </a:tblPr>
              <a:tblGrid>
                <a:gridCol w="5527257">
                  <a:extLst>
                    <a:ext uri="{9D8B030D-6E8A-4147-A177-3AD203B41FA5}">
                      <a16:colId xmlns:a16="http://schemas.microsoft.com/office/drawing/2014/main" xmlns="" val="2437278697"/>
                    </a:ext>
                  </a:extLst>
                </a:gridCol>
                <a:gridCol w="1756610">
                  <a:extLst>
                    <a:ext uri="{9D8B030D-6E8A-4147-A177-3AD203B41FA5}">
                      <a16:colId xmlns:a16="http://schemas.microsoft.com/office/drawing/2014/main" xmlns="" val="51116079"/>
                    </a:ext>
                  </a:extLst>
                </a:gridCol>
                <a:gridCol w="1888958">
                  <a:extLst>
                    <a:ext uri="{9D8B030D-6E8A-4147-A177-3AD203B41FA5}">
                      <a16:colId xmlns:a16="http://schemas.microsoft.com/office/drawing/2014/main" xmlns="" val="1380061714"/>
                    </a:ext>
                  </a:extLst>
                </a:gridCol>
                <a:gridCol w="2045371">
                  <a:extLst>
                    <a:ext uri="{9D8B030D-6E8A-4147-A177-3AD203B41FA5}">
                      <a16:colId xmlns:a16="http://schemas.microsoft.com/office/drawing/2014/main" xmlns="" val="2666769567"/>
                    </a:ext>
                  </a:extLst>
                </a:gridCol>
              </a:tblGrid>
              <a:tr h="490312">
                <a:tc>
                  <a:txBody>
                    <a:bodyPr/>
                    <a:lstStyle/>
                    <a:p>
                      <a:pPr algn="ctr" fontAlgn="ct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noFill/>
                  </a:tcPr>
                </a:tc>
                <a:tc>
                  <a:txBody>
                    <a:bodyPr/>
                    <a:lstStyle/>
                    <a:p>
                      <a:pPr algn="ctr" fontAlgn="ctr"/>
                      <a:r>
                        <a:rPr lang="en-ZA" sz="1500" b="1" u="none" strike="noStrike" dirty="0">
                          <a:solidFill>
                            <a:schemeClr val="bg1"/>
                          </a:solidFill>
                          <a:effectLst/>
                          <a:latin typeface="Verdana "/>
                        </a:rPr>
                        <a:t>Notes</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500" b="1" u="none" strike="noStrike" dirty="0">
                          <a:solidFill>
                            <a:schemeClr val="bg1"/>
                          </a:solidFill>
                          <a:effectLst/>
                          <a:latin typeface="Verdana "/>
                        </a:rPr>
                        <a:t> 2021</a:t>
                      </a:r>
                      <a:br>
                        <a:rPr lang="en-ZA" sz="1500" b="1" u="none" strike="noStrike" dirty="0">
                          <a:solidFill>
                            <a:schemeClr val="bg1"/>
                          </a:solidFill>
                          <a:effectLst/>
                          <a:latin typeface="Verdana "/>
                        </a:rPr>
                      </a:br>
                      <a:r>
                        <a:rPr lang="en-ZA" sz="1500" b="1" u="none" strike="noStrike" dirty="0">
                          <a:solidFill>
                            <a:schemeClr val="bg1"/>
                          </a:solidFill>
                          <a:effectLst/>
                          <a:latin typeface="Verdana "/>
                        </a:rPr>
                        <a:t>R </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500" b="1" u="none" strike="noStrike" dirty="0">
                          <a:solidFill>
                            <a:schemeClr val="bg1"/>
                          </a:solidFill>
                          <a:effectLst/>
                          <a:latin typeface="Verdana "/>
                        </a:rPr>
                        <a:t> 2020</a:t>
                      </a:r>
                      <a:br>
                        <a:rPr lang="en-ZA" sz="1500" b="1" u="none" strike="noStrike" dirty="0">
                          <a:solidFill>
                            <a:schemeClr val="bg1"/>
                          </a:solidFill>
                          <a:effectLst/>
                          <a:latin typeface="Verdana "/>
                        </a:rPr>
                      </a:br>
                      <a:r>
                        <a:rPr lang="en-ZA" sz="1500" b="1" u="none" strike="noStrike" dirty="0">
                          <a:solidFill>
                            <a:schemeClr val="bg1"/>
                          </a:solidFill>
                          <a:effectLst/>
                          <a:latin typeface="Verdana "/>
                        </a:rPr>
                        <a:t>R </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3316310531"/>
                  </a:ext>
                </a:extLst>
              </a:tr>
              <a:tr h="266205">
                <a:tc>
                  <a:txBody>
                    <a:bodyPr/>
                    <a:lstStyle/>
                    <a:p>
                      <a:pPr algn="l" fontAlgn="ctr"/>
                      <a:r>
                        <a:rPr lang="en-ZA" sz="1500" b="1" u="none" strike="noStrike" dirty="0">
                          <a:solidFill>
                            <a:schemeClr val="bg2">
                              <a:lumMod val="25000"/>
                            </a:schemeClr>
                          </a:solidFill>
                          <a:effectLst/>
                          <a:latin typeface="Verdana "/>
                        </a:rPr>
                        <a:t>Assets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435541444"/>
                  </a:ext>
                </a:extLst>
              </a:tr>
              <a:tr h="266205">
                <a:tc>
                  <a:txBody>
                    <a:bodyPr/>
                    <a:lstStyle/>
                    <a:p>
                      <a:pPr algn="l" fontAlgn="ctr"/>
                      <a:r>
                        <a:rPr lang="en-ZA" sz="1500" b="1" u="none" strike="noStrike" dirty="0">
                          <a:solidFill>
                            <a:schemeClr val="bg2">
                              <a:lumMod val="25000"/>
                            </a:schemeClr>
                          </a:solidFill>
                          <a:effectLst/>
                          <a:latin typeface="Verdana "/>
                        </a:rPr>
                        <a:t>Current Assets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827750822"/>
                  </a:ext>
                </a:extLst>
              </a:tr>
              <a:tr h="266205">
                <a:tc>
                  <a:txBody>
                    <a:bodyPr/>
                    <a:lstStyle/>
                    <a:p>
                      <a:pPr lvl="1" algn="l" fontAlgn="ctr"/>
                      <a:r>
                        <a:rPr lang="en-ZA" sz="1500" b="0" u="none" strike="noStrike" dirty="0">
                          <a:solidFill>
                            <a:schemeClr val="bg2">
                              <a:lumMod val="25000"/>
                            </a:schemeClr>
                          </a:solidFill>
                          <a:effectLst/>
                          <a:latin typeface="Verdana "/>
                        </a:rPr>
                        <a:t>Inventories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7</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505 885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636 895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995526045"/>
                  </a:ext>
                </a:extLst>
              </a:tr>
              <a:tr h="266205">
                <a:tc>
                  <a:txBody>
                    <a:bodyPr/>
                    <a:lstStyle/>
                    <a:p>
                      <a:pPr lvl="1" algn="l" fontAlgn="ctr"/>
                      <a:r>
                        <a:rPr lang="en-ZA" sz="1500" b="0" u="none" strike="noStrike" dirty="0">
                          <a:solidFill>
                            <a:schemeClr val="bg2">
                              <a:lumMod val="25000"/>
                            </a:schemeClr>
                          </a:solidFill>
                          <a:effectLst/>
                          <a:latin typeface="Verdana "/>
                        </a:rPr>
                        <a:t>Operating lease asset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5</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3 644 046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4 808 794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265422242"/>
                  </a:ext>
                </a:extLst>
              </a:tr>
              <a:tr h="266205">
                <a:tc>
                  <a:txBody>
                    <a:bodyPr/>
                    <a:lstStyle/>
                    <a:p>
                      <a:pPr lvl="1" algn="l" fontAlgn="ctr"/>
                      <a:r>
                        <a:rPr lang="en-ZA" sz="1500" b="0" u="none" strike="noStrike" dirty="0">
                          <a:solidFill>
                            <a:schemeClr val="bg2">
                              <a:lumMod val="25000"/>
                            </a:schemeClr>
                          </a:solidFill>
                          <a:effectLst/>
                          <a:latin typeface="Verdana "/>
                        </a:rPr>
                        <a:t>Receivables from exchange transactions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8</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10 801 373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8 563 400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381075820"/>
                  </a:ext>
                </a:extLst>
              </a:tr>
              <a:tr h="266205">
                <a:tc>
                  <a:txBody>
                    <a:bodyPr/>
                    <a:lstStyle/>
                    <a:p>
                      <a:pPr lvl="1" algn="l" fontAlgn="ctr"/>
                      <a:r>
                        <a:rPr lang="en-ZA" sz="1500" b="0" u="none" strike="noStrike" dirty="0">
                          <a:solidFill>
                            <a:schemeClr val="bg2">
                              <a:lumMod val="25000"/>
                            </a:schemeClr>
                          </a:solidFill>
                          <a:effectLst/>
                          <a:latin typeface="Verdana "/>
                        </a:rPr>
                        <a:t>Receivables from non‑exchange transactions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9</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971 383 299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928 587 527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95869198"/>
                  </a:ext>
                </a:extLst>
              </a:tr>
              <a:tr h="266205">
                <a:tc>
                  <a:txBody>
                    <a:bodyPr/>
                    <a:lstStyle/>
                    <a:p>
                      <a:pPr lvl="1" algn="l" fontAlgn="ctr"/>
                      <a:r>
                        <a:rPr lang="en-ZA" sz="1500" b="0" u="none" strike="noStrike" dirty="0">
                          <a:solidFill>
                            <a:schemeClr val="bg2">
                              <a:lumMod val="25000"/>
                            </a:schemeClr>
                          </a:solidFill>
                          <a:effectLst/>
                          <a:latin typeface="Verdana "/>
                        </a:rPr>
                        <a:t>Prepayments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6</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4 374 035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6 664 049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757191000"/>
                  </a:ext>
                </a:extLst>
              </a:tr>
              <a:tr h="266205">
                <a:tc>
                  <a:txBody>
                    <a:bodyPr/>
                    <a:lstStyle/>
                    <a:p>
                      <a:pPr lvl="1" algn="l" fontAlgn="ctr"/>
                      <a:r>
                        <a:rPr lang="en-ZA" sz="1500" b="0" u="none" strike="noStrike" dirty="0">
                          <a:solidFill>
                            <a:schemeClr val="bg2">
                              <a:lumMod val="25000"/>
                            </a:schemeClr>
                          </a:solidFill>
                          <a:effectLst/>
                          <a:latin typeface="Verdana "/>
                        </a:rPr>
                        <a:t>Cash and cash equivalents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10</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489 728 765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343 149 899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839177672"/>
                  </a:ext>
                </a:extLst>
              </a:tr>
              <a:tr h="266205">
                <a:tc>
                  <a:txBody>
                    <a:bodyPr/>
                    <a:lstStyle/>
                    <a:p>
                      <a:pPr algn="l" fontAlgn="t"/>
                      <a:endParaRPr lang="en-ZA" sz="15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1" u="none" strike="noStrike" dirty="0">
                          <a:solidFill>
                            <a:schemeClr val="bg2">
                              <a:lumMod val="25000"/>
                            </a:schemeClr>
                          </a:solidFill>
                          <a:effectLst/>
                          <a:latin typeface="Verdana "/>
                        </a:rPr>
                        <a:t> 1 480 437 403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1" u="none" strike="noStrike" dirty="0">
                          <a:solidFill>
                            <a:schemeClr val="bg2">
                              <a:lumMod val="25000"/>
                            </a:schemeClr>
                          </a:solidFill>
                          <a:effectLst/>
                          <a:latin typeface="Verdana "/>
                        </a:rPr>
                        <a:t>    1 292 410 564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55518624"/>
                  </a:ext>
                </a:extLst>
              </a:tr>
              <a:tr h="266205">
                <a:tc>
                  <a:txBody>
                    <a:bodyPr/>
                    <a:lstStyle/>
                    <a:p>
                      <a:pPr algn="l" fontAlgn="ct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t"/>
                      <a:endParaRPr lang="en-ZA" sz="15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t"/>
                      <a:endParaRPr lang="en-ZA" sz="15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99826874"/>
                  </a:ext>
                </a:extLst>
              </a:tr>
              <a:tr h="266205">
                <a:tc>
                  <a:txBody>
                    <a:bodyPr/>
                    <a:lstStyle/>
                    <a:p>
                      <a:pPr algn="l" fontAlgn="ctr"/>
                      <a:r>
                        <a:rPr lang="en-ZA" sz="1500" b="1" u="none" strike="noStrike" dirty="0">
                          <a:solidFill>
                            <a:schemeClr val="bg2">
                              <a:lumMod val="25000"/>
                            </a:schemeClr>
                          </a:solidFill>
                          <a:effectLst/>
                          <a:latin typeface="Verdana "/>
                        </a:rPr>
                        <a:t>Non‑Current Assets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669809456"/>
                  </a:ext>
                </a:extLst>
              </a:tr>
              <a:tr h="266205">
                <a:tc>
                  <a:txBody>
                    <a:bodyPr/>
                    <a:lstStyle/>
                    <a:p>
                      <a:pPr lvl="1" algn="l" fontAlgn="ctr"/>
                      <a:r>
                        <a:rPr lang="en-ZA" sz="1500" b="0" u="none" strike="noStrike" dirty="0">
                          <a:solidFill>
                            <a:schemeClr val="bg2">
                              <a:lumMod val="25000"/>
                            </a:schemeClr>
                          </a:solidFill>
                          <a:effectLst/>
                          <a:latin typeface="Verdana "/>
                        </a:rPr>
                        <a:t>Property, plant and equipment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3</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109 363 404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123 327 180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244823904"/>
                  </a:ext>
                </a:extLst>
              </a:tr>
              <a:tr h="266205">
                <a:tc>
                  <a:txBody>
                    <a:bodyPr/>
                    <a:lstStyle/>
                    <a:p>
                      <a:pPr lvl="1" algn="l" fontAlgn="ctr"/>
                      <a:r>
                        <a:rPr lang="en-ZA" sz="1500" b="0" u="none" strike="noStrike" dirty="0">
                          <a:solidFill>
                            <a:schemeClr val="bg2">
                              <a:lumMod val="25000"/>
                            </a:schemeClr>
                          </a:solidFill>
                          <a:effectLst/>
                          <a:latin typeface="Verdana "/>
                        </a:rPr>
                        <a:t>Intangible assets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4</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23 026 987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23 019 208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920648426"/>
                  </a:ext>
                </a:extLst>
              </a:tr>
              <a:tr h="266205">
                <a:tc>
                  <a:txBody>
                    <a:bodyPr/>
                    <a:lstStyle/>
                    <a:p>
                      <a:pPr algn="l" fontAlgn="t"/>
                      <a:endParaRPr lang="en-ZA" sz="15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1" u="none" strike="noStrike" dirty="0">
                          <a:solidFill>
                            <a:schemeClr val="bg2">
                              <a:lumMod val="25000"/>
                            </a:schemeClr>
                          </a:solidFill>
                          <a:effectLst/>
                          <a:latin typeface="Verdana "/>
                        </a:rPr>
                        <a:t>     132 390 391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1" u="none" strike="noStrike" dirty="0">
                          <a:solidFill>
                            <a:schemeClr val="bg2">
                              <a:lumMod val="25000"/>
                            </a:schemeClr>
                          </a:solidFill>
                          <a:effectLst/>
                          <a:latin typeface="Verdana "/>
                        </a:rPr>
                        <a:t>       146 346 388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209764722"/>
                  </a:ext>
                </a:extLst>
              </a:tr>
              <a:tr h="266205">
                <a:tc>
                  <a:txBody>
                    <a:bodyPr/>
                    <a:lstStyle/>
                    <a:p>
                      <a:pPr algn="l" fontAlgn="ctr"/>
                      <a:r>
                        <a:rPr lang="en-ZA" sz="1500" b="1" u="none" strike="noStrike" dirty="0">
                          <a:solidFill>
                            <a:schemeClr val="bg2">
                              <a:lumMod val="25000"/>
                            </a:schemeClr>
                          </a:solidFill>
                          <a:effectLst/>
                          <a:latin typeface="Verdana "/>
                        </a:rPr>
                        <a:t>Total Assets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1 612 827 794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1 438 756 952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350834205"/>
                  </a:ext>
                </a:extLst>
              </a:tr>
            </a:tbl>
          </a:graphicData>
        </a:graphic>
      </p:graphicFrame>
      <p:cxnSp>
        <p:nvCxnSpPr>
          <p:cNvPr id="8" name="Straight Connector 7">
            <a:extLst>
              <a:ext uri="{FF2B5EF4-FFF2-40B4-BE49-F238E27FC236}">
                <a16:creationId xmlns:a16="http://schemas.microsoft.com/office/drawing/2014/main" xmlns="" id="{7ACDA828-B1D1-47AD-BCAF-CE5267597BF7}"/>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7498665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32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Statement of Financial Position</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46</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9" name="Table 4">
            <a:extLst>
              <a:ext uri="{FF2B5EF4-FFF2-40B4-BE49-F238E27FC236}">
                <a16:creationId xmlns:a16="http://schemas.microsoft.com/office/drawing/2014/main" xmlns="" id="{A10595B7-7E03-4EDF-A0F9-831021A23C5C}"/>
              </a:ext>
            </a:extLst>
          </p:cNvPr>
          <p:cNvGraphicFramePr>
            <a:graphicFrameLocks/>
          </p:cNvGraphicFramePr>
          <p:nvPr>
            <p:extLst>
              <p:ext uri="{D42A27DB-BD31-4B8C-83A1-F6EECF244321}">
                <p14:modId xmlns:p14="http://schemas.microsoft.com/office/powerpoint/2010/main" xmlns="" val="3957270775"/>
              </p:ext>
            </p:extLst>
          </p:nvPr>
        </p:nvGraphicFramePr>
        <p:xfrm>
          <a:off x="278269" y="1309461"/>
          <a:ext cx="11689154" cy="3602264"/>
        </p:xfrm>
        <a:graphic>
          <a:graphicData uri="http://schemas.openxmlformats.org/drawingml/2006/table">
            <a:tbl>
              <a:tblPr firstRow="1" bandRow="1">
                <a:tableStyleId>{93296810-A885-4BE3-A3E7-6D5BEEA58F35}</a:tableStyleId>
              </a:tblPr>
              <a:tblGrid>
                <a:gridCol w="6846950">
                  <a:extLst>
                    <a:ext uri="{9D8B030D-6E8A-4147-A177-3AD203B41FA5}">
                      <a16:colId xmlns:a16="http://schemas.microsoft.com/office/drawing/2014/main" xmlns="" val="2437278697"/>
                    </a:ext>
                  </a:extLst>
                </a:gridCol>
                <a:gridCol w="1056481">
                  <a:extLst>
                    <a:ext uri="{9D8B030D-6E8A-4147-A177-3AD203B41FA5}">
                      <a16:colId xmlns:a16="http://schemas.microsoft.com/office/drawing/2014/main" xmlns="" val="51116079"/>
                    </a:ext>
                  </a:extLst>
                </a:gridCol>
                <a:gridCol w="1886572">
                  <a:extLst>
                    <a:ext uri="{9D8B030D-6E8A-4147-A177-3AD203B41FA5}">
                      <a16:colId xmlns:a16="http://schemas.microsoft.com/office/drawing/2014/main" xmlns="" val="1380061714"/>
                    </a:ext>
                  </a:extLst>
                </a:gridCol>
                <a:gridCol w="1899151">
                  <a:extLst>
                    <a:ext uri="{9D8B030D-6E8A-4147-A177-3AD203B41FA5}">
                      <a16:colId xmlns:a16="http://schemas.microsoft.com/office/drawing/2014/main" xmlns="" val="2666769567"/>
                    </a:ext>
                  </a:extLst>
                </a:gridCol>
              </a:tblGrid>
              <a:tr h="541741">
                <a:tc>
                  <a:txBody>
                    <a:bodyPr/>
                    <a:lstStyle/>
                    <a:p>
                      <a:pPr algn="ctr" fontAlgn="ctr"/>
                      <a:endParaRPr lang="en-ZA" sz="1500" b="1" i="0" u="none" strike="noStrike" dirty="0">
                        <a:solidFill>
                          <a:srgbClr val="000000"/>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noFill/>
                  </a:tcPr>
                </a:tc>
                <a:tc>
                  <a:txBody>
                    <a:bodyPr/>
                    <a:lstStyle/>
                    <a:p>
                      <a:pPr algn="ctr" fontAlgn="ctr"/>
                      <a:r>
                        <a:rPr lang="en-ZA" sz="1500" b="1" u="none" strike="noStrike" dirty="0">
                          <a:solidFill>
                            <a:schemeClr val="bg1"/>
                          </a:solidFill>
                          <a:effectLst/>
                          <a:latin typeface="Verdana "/>
                        </a:rPr>
                        <a:t>Notes</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500" b="1" u="none" strike="noStrike" dirty="0">
                          <a:solidFill>
                            <a:schemeClr val="bg1"/>
                          </a:solidFill>
                          <a:effectLst/>
                          <a:latin typeface="Verdana "/>
                        </a:rPr>
                        <a:t> 2021</a:t>
                      </a:r>
                      <a:br>
                        <a:rPr lang="en-ZA" sz="1500" b="1" u="none" strike="noStrike" dirty="0">
                          <a:solidFill>
                            <a:schemeClr val="bg1"/>
                          </a:solidFill>
                          <a:effectLst/>
                          <a:latin typeface="Verdana "/>
                        </a:rPr>
                      </a:br>
                      <a:r>
                        <a:rPr lang="en-ZA" sz="1500" b="1" u="none" strike="noStrike" dirty="0">
                          <a:solidFill>
                            <a:schemeClr val="bg1"/>
                          </a:solidFill>
                          <a:effectLst/>
                          <a:latin typeface="Verdana "/>
                        </a:rPr>
                        <a:t>R </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500" b="1" u="none" strike="noStrike" dirty="0">
                          <a:solidFill>
                            <a:schemeClr val="bg1"/>
                          </a:solidFill>
                          <a:effectLst/>
                          <a:latin typeface="Verdana "/>
                        </a:rPr>
                        <a:t> 2020</a:t>
                      </a:r>
                      <a:br>
                        <a:rPr lang="en-ZA" sz="1500" b="1" u="none" strike="noStrike" dirty="0">
                          <a:solidFill>
                            <a:schemeClr val="bg1"/>
                          </a:solidFill>
                          <a:effectLst/>
                          <a:latin typeface="Verdana "/>
                        </a:rPr>
                      </a:br>
                      <a:r>
                        <a:rPr lang="en-ZA" sz="1500" b="1" u="none" strike="noStrike" dirty="0">
                          <a:solidFill>
                            <a:schemeClr val="bg1"/>
                          </a:solidFill>
                          <a:effectLst/>
                          <a:latin typeface="Verdana "/>
                        </a:rPr>
                        <a:t>R </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3316310531"/>
                  </a:ext>
                </a:extLst>
              </a:tr>
              <a:tr h="404057">
                <a:tc>
                  <a:txBody>
                    <a:bodyPr/>
                    <a:lstStyle/>
                    <a:p>
                      <a:pPr algn="l" fontAlgn="ctr"/>
                      <a:r>
                        <a:rPr lang="en-ZA" sz="1500" b="1" u="none" strike="noStrike" dirty="0">
                          <a:solidFill>
                            <a:schemeClr val="bg2">
                              <a:lumMod val="25000"/>
                            </a:schemeClr>
                          </a:solidFill>
                          <a:effectLst/>
                          <a:latin typeface="Verdana "/>
                        </a:rPr>
                        <a:t>Liabilities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934772399"/>
                  </a:ext>
                </a:extLst>
              </a:tr>
              <a:tr h="404057">
                <a:tc>
                  <a:txBody>
                    <a:bodyPr/>
                    <a:lstStyle/>
                    <a:p>
                      <a:pPr algn="l" fontAlgn="ctr"/>
                      <a:r>
                        <a:rPr lang="en-ZA" sz="1500" b="1" u="none" strike="noStrike" dirty="0">
                          <a:solidFill>
                            <a:schemeClr val="bg2">
                              <a:lumMod val="25000"/>
                            </a:schemeClr>
                          </a:solidFill>
                          <a:effectLst/>
                          <a:latin typeface="Verdana "/>
                        </a:rPr>
                        <a:t>Current Liabilities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928741538"/>
                  </a:ext>
                </a:extLst>
              </a:tr>
              <a:tr h="316113">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Finance lease obligation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11</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391 263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394 598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234410367"/>
                  </a:ext>
                </a:extLst>
              </a:tr>
              <a:tr h="323925">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Payables from exchange transactions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14</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37 960 422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32 836 545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072555340"/>
                  </a:ext>
                </a:extLst>
              </a:tr>
              <a:tr h="311754">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Taxes and transfers payable (non‑exchange)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15</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3 374 575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r" defTabSz="914400" rtl="0" eaLnBrk="1" fontAlgn="ctr" latinLnBrk="0" hangingPunct="1"/>
                      <a:r>
                        <a:rPr lang="en-ZA" sz="1500" b="0" u="none" strike="noStrike" kern="1200" dirty="0">
                          <a:solidFill>
                            <a:schemeClr val="bg2">
                              <a:lumMod val="25000"/>
                            </a:schemeClr>
                          </a:solidFill>
                          <a:effectLst/>
                          <a:latin typeface="Verdana "/>
                          <a:ea typeface="+mn-ea"/>
                          <a:cs typeface="+mn-cs"/>
                        </a:rPr>
                        <a:t>-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379748985"/>
                  </a:ext>
                </a:extLst>
              </a:tr>
              <a:tr h="404057">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National Revenue Fund Payables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16</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1 233 099 345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1 202 190 196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22283475"/>
                  </a:ext>
                </a:extLst>
              </a:tr>
              <a:tr h="404057">
                <a:tc>
                  <a:txBody>
                    <a:bodyPr/>
                    <a:lstStyle/>
                    <a:p>
                      <a:pPr marL="457200" lvl="1" algn="l" defTabSz="914400" rtl="0" eaLnBrk="1" fontAlgn="ctr" latinLnBrk="0" hangingPunct="1"/>
                      <a:r>
                        <a:rPr lang="en-US" sz="1500" b="0" u="none" strike="noStrike" kern="1200" dirty="0">
                          <a:solidFill>
                            <a:schemeClr val="bg2">
                              <a:lumMod val="25000"/>
                            </a:schemeClr>
                          </a:solidFill>
                          <a:effectLst/>
                          <a:latin typeface="Verdana "/>
                          <a:ea typeface="+mn-ea"/>
                          <a:cs typeface="+mn-cs"/>
                        </a:rPr>
                        <a:t>Unspent conditional grants and receipts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12</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112 209 788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37 699 839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734213621"/>
                  </a:ext>
                </a:extLst>
              </a:tr>
              <a:tr h="254378">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Provisions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13</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38 112 274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marL="457200" lvl="1" algn="l" defTabSz="914400" rtl="0" eaLnBrk="1" fontAlgn="ctr" latinLnBrk="0" hangingPunct="1"/>
                      <a:r>
                        <a:rPr lang="en-ZA" sz="1500" b="0" u="none" strike="noStrike" kern="1200" dirty="0">
                          <a:solidFill>
                            <a:schemeClr val="bg2">
                              <a:lumMod val="25000"/>
                            </a:schemeClr>
                          </a:solidFill>
                          <a:effectLst/>
                          <a:latin typeface="Verdana "/>
                          <a:ea typeface="+mn-ea"/>
                          <a:cs typeface="+mn-cs"/>
                        </a:rPr>
                        <a:t>    17 415 810 </a:t>
                      </a: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547300921"/>
                  </a:ext>
                </a:extLst>
              </a:tr>
              <a:tr h="217714">
                <a:tc>
                  <a:txBody>
                    <a:bodyPr/>
                    <a:lstStyle/>
                    <a:p>
                      <a:pPr algn="l" fontAlgn="t"/>
                      <a:endParaRPr lang="en-ZA" sz="15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r>
                        <a:rPr lang="en-ZA" sz="1500" b="1" u="none" strike="noStrike" dirty="0">
                          <a:solidFill>
                            <a:schemeClr val="bg2">
                              <a:lumMod val="25000"/>
                            </a:schemeClr>
                          </a:solidFill>
                          <a:effectLst/>
                          <a:latin typeface="Verdana "/>
                        </a:rPr>
                        <a:t> 1 425 147 667 </a:t>
                      </a:r>
                      <a:endParaRPr lang="en-ZA" sz="15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r>
                        <a:rPr lang="en-ZA" sz="1500" b="1" u="none" strike="noStrike" dirty="0">
                          <a:solidFill>
                            <a:schemeClr val="bg2">
                              <a:lumMod val="25000"/>
                            </a:schemeClr>
                          </a:solidFill>
                          <a:effectLst/>
                          <a:latin typeface="Verdana "/>
                        </a:rPr>
                        <a:t>    1 290 536 988 </a:t>
                      </a:r>
                      <a:endParaRPr lang="en-ZA" sz="15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508048786"/>
                  </a:ext>
                </a:extLst>
              </a:tr>
            </a:tbl>
          </a:graphicData>
        </a:graphic>
      </p:graphicFrame>
      <p:cxnSp>
        <p:nvCxnSpPr>
          <p:cNvPr id="11" name="Straight Connector 10">
            <a:extLst>
              <a:ext uri="{FF2B5EF4-FFF2-40B4-BE49-F238E27FC236}">
                <a16:creationId xmlns:a16="http://schemas.microsoft.com/office/drawing/2014/main" xmlns="" id="{82247782-FE24-400A-A9C3-96BF2CD9F75E}"/>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875010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32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Statement of Financial Position</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47</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7" name="Table 4">
            <a:extLst>
              <a:ext uri="{FF2B5EF4-FFF2-40B4-BE49-F238E27FC236}">
                <a16:creationId xmlns:a16="http://schemas.microsoft.com/office/drawing/2014/main" xmlns="" id="{F104B9BC-AFB4-4255-AD41-F57F80020536}"/>
              </a:ext>
            </a:extLst>
          </p:cNvPr>
          <p:cNvGraphicFramePr>
            <a:graphicFrameLocks noGrp="1"/>
          </p:cNvGraphicFramePr>
          <p:nvPr>
            <p:ph idx="1"/>
            <p:extLst>
              <p:ext uri="{D42A27DB-BD31-4B8C-83A1-F6EECF244321}">
                <p14:modId xmlns:p14="http://schemas.microsoft.com/office/powerpoint/2010/main" xmlns="" val="672804510"/>
              </p:ext>
            </p:extLst>
          </p:nvPr>
        </p:nvGraphicFramePr>
        <p:xfrm>
          <a:off x="452437" y="1222375"/>
          <a:ext cx="11490674" cy="3676226"/>
        </p:xfrm>
        <a:graphic>
          <a:graphicData uri="http://schemas.openxmlformats.org/drawingml/2006/table">
            <a:tbl>
              <a:tblPr firstRow="1" bandRow="1">
                <a:tableStyleId>{93296810-A885-4BE3-A3E7-6D5BEEA58F35}</a:tableStyleId>
              </a:tblPr>
              <a:tblGrid>
                <a:gridCol w="4960115">
                  <a:extLst>
                    <a:ext uri="{9D8B030D-6E8A-4147-A177-3AD203B41FA5}">
                      <a16:colId xmlns:a16="http://schemas.microsoft.com/office/drawing/2014/main" xmlns="" val="2437278697"/>
                    </a:ext>
                  </a:extLst>
                </a:gridCol>
                <a:gridCol w="1330731">
                  <a:extLst>
                    <a:ext uri="{9D8B030D-6E8A-4147-A177-3AD203B41FA5}">
                      <a16:colId xmlns:a16="http://schemas.microsoft.com/office/drawing/2014/main" xmlns="" val="51116079"/>
                    </a:ext>
                  </a:extLst>
                </a:gridCol>
                <a:gridCol w="3200487">
                  <a:extLst>
                    <a:ext uri="{9D8B030D-6E8A-4147-A177-3AD203B41FA5}">
                      <a16:colId xmlns:a16="http://schemas.microsoft.com/office/drawing/2014/main" xmlns="" val="1380061714"/>
                    </a:ext>
                  </a:extLst>
                </a:gridCol>
                <a:gridCol w="1999341">
                  <a:extLst>
                    <a:ext uri="{9D8B030D-6E8A-4147-A177-3AD203B41FA5}">
                      <a16:colId xmlns:a16="http://schemas.microsoft.com/office/drawing/2014/main" xmlns="" val="2666769567"/>
                    </a:ext>
                  </a:extLst>
                </a:gridCol>
              </a:tblGrid>
              <a:tr h="535192">
                <a:tc>
                  <a:txBody>
                    <a:bodyPr/>
                    <a:lstStyle/>
                    <a:p>
                      <a:pPr algn="ctr" fontAlgn="ctr"/>
                      <a:endParaRPr lang="en-ZA" sz="1500" b="1" i="0" u="none" strike="noStrike" dirty="0">
                        <a:solidFill>
                          <a:srgbClr val="000000"/>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chemeClr val="bg1"/>
                    </a:solidFill>
                  </a:tcPr>
                </a:tc>
                <a:tc>
                  <a:txBody>
                    <a:bodyPr/>
                    <a:lstStyle/>
                    <a:p>
                      <a:pPr algn="ctr" fontAlgn="ctr"/>
                      <a:r>
                        <a:rPr lang="en-ZA" sz="1500" b="1" u="none" strike="noStrike" dirty="0">
                          <a:solidFill>
                            <a:schemeClr val="bg1"/>
                          </a:solidFill>
                          <a:effectLst/>
                          <a:latin typeface="Verdana "/>
                        </a:rPr>
                        <a:t>Notes</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500" b="1" u="none" strike="noStrike" dirty="0">
                          <a:solidFill>
                            <a:schemeClr val="bg1"/>
                          </a:solidFill>
                          <a:effectLst/>
                          <a:latin typeface="Verdana "/>
                        </a:rPr>
                        <a:t> 2021</a:t>
                      </a:r>
                      <a:br>
                        <a:rPr lang="en-ZA" sz="1500" b="1" u="none" strike="noStrike" dirty="0">
                          <a:solidFill>
                            <a:schemeClr val="bg1"/>
                          </a:solidFill>
                          <a:effectLst/>
                          <a:latin typeface="Verdana "/>
                        </a:rPr>
                      </a:br>
                      <a:r>
                        <a:rPr lang="en-ZA" sz="1500" b="1" u="none" strike="noStrike" dirty="0">
                          <a:solidFill>
                            <a:schemeClr val="bg1"/>
                          </a:solidFill>
                          <a:effectLst/>
                          <a:latin typeface="Verdana "/>
                        </a:rPr>
                        <a:t>R </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500" b="1" u="none" strike="noStrike" dirty="0">
                          <a:solidFill>
                            <a:schemeClr val="bg1"/>
                          </a:solidFill>
                          <a:effectLst/>
                          <a:latin typeface="Verdana "/>
                        </a:rPr>
                        <a:t> 2020</a:t>
                      </a:r>
                      <a:br>
                        <a:rPr lang="en-ZA" sz="1500" b="1" u="none" strike="noStrike" dirty="0">
                          <a:solidFill>
                            <a:schemeClr val="bg1"/>
                          </a:solidFill>
                          <a:effectLst/>
                          <a:latin typeface="Verdana "/>
                        </a:rPr>
                      </a:br>
                      <a:r>
                        <a:rPr lang="en-ZA" sz="1500" b="1" u="none" strike="noStrike" dirty="0">
                          <a:solidFill>
                            <a:schemeClr val="bg1"/>
                          </a:solidFill>
                          <a:effectLst/>
                          <a:latin typeface="Verdana "/>
                        </a:rPr>
                        <a:t>R </a:t>
                      </a:r>
                      <a:endParaRPr lang="en-ZA" sz="15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3316310531"/>
                  </a:ext>
                </a:extLst>
              </a:tr>
              <a:tr h="399172">
                <a:tc>
                  <a:txBody>
                    <a:bodyPr/>
                    <a:lstStyle/>
                    <a:p>
                      <a:pPr algn="l" fontAlgn="ctr"/>
                      <a:r>
                        <a:rPr lang="en-ZA" sz="1500" b="1" u="none" strike="noStrike" dirty="0">
                          <a:solidFill>
                            <a:schemeClr val="bg2">
                              <a:lumMod val="25000"/>
                            </a:schemeClr>
                          </a:solidFill>
                          <a:effectLst/>
                          <a:latin typeface="Verdana "/>
                        </a:rPr>
                        <a:t>Non‑Current Liabilities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361061910"/>
                  </a:ext>
                </a:extLst>
              </a:tr>
              <a:tr h="281661">
                <a:tc>
                  <a:txBody>
                    <a:bodyPr/>
                    <a:lstStyle/>
                    <a:p>
                      <a:pPr lvl="1" algn="l" fontAlgn="ctr"/>
                      <a:r>
                        <a:rPr lang="en-ZA" sz="1500" b="0" u="none" strike="noStrike" dirty="0">
                          <a:solidFill>
                            <a:schemeClr val="bg2">
                              <a:lumMod val="25000"/>
                            </a:schemeClr>
                          </a:solidFill>
                          <a:effectLst/>
                          <a:latin typeface="Verdana "/>
                        </a:rPr>
                        <a:t>Finance lease obligation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11</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130 068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521 528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040918143"/>
                  </a:ext>
                </a:extLst>
              </a:tr>
              <a:tr h="275771">
                <a:tc>
                  <a:txBody>
                    <a:bodyPr/>
                    <a:lstStyle/>
                    <a:p>
                      <a:pPr lvl="1" algn="l" fontAlgn="ctr"/>
                      <a:r>
                        <a:rPr lang="en-ZA" sz="1500" b="0" u="none" strike="noStrike" dirty="0">
                          <a:solidFill>
                            <a:schemeClr val="bg2">
                              <a:lumMod val="25000"/>
                            </a:schemeClr>
                          </a:solidFill>
                          <a:effectLst/>
                          <a:latin typeface="Verdana "/>
                        </a:rPr>
                        <a:t>Operating lease liability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5</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19 902 336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15 634 533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212634459"/>
                  </a:ext>
                </a:extLst>
              </a:tr>
              <a:tr h="319315">
                <a:tc>
                  <a:txBody>
                    <a:bodyPr/>
                    <a:lstStyle/>
                    <a:p>
                      <a:pPr lvl="1" algn="l" fontAlgn="ctr"/>
                      <a:r>
                        <a:rPr lang="en-ZA" sz="1500" b="0" u="none" strike="noStrike" dirty="0">
                          <a:solidFill>
                            <a:schemeClr val="bg2">
                              <a:lumMod val="25000"/>
                            </a:schemeClr>
                          </a:solidFill>
                          <a:effectLst/>
                          <a:latin typeface="Verdana "/>
                        </a:rPr>
                        <a:t>Provisions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13</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2 513 052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2 339 688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446066598"/>
                  </a:ext>
                </a:extLst>
              </a:tr>
              <a:tr h="275771">
                <a:tc>
                  <a:txBody>
                    <a:bodyPr/>
                    <a:lstStyle/>
                    <a:p>
                      <a:pPr algn="l" fontAlgn="t"/>
                      <a:endParaRPr lang="en-ZA" sz="15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1" u="none" strike="noStrike" dirty="0">
                          <a:solidFill>
                            <a:schemeClr val="bg2">
                              <a:lumMod val="25000"/>
                            </a:schemeClr>
                          </a:solidFill>
                          <a:effectLst/>
                          <a:latin typeface="Verdana "/>
                        </a:rPr>
                        <a:t>       22 545 456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1" u="none" strike="noStrike" dirty="0">
                          <a:solidFill>
                            <a:schemeClr val="bg2">
                              <a:lumMod val="25000"/>
                            </a:schemeClr>
                          </a:solidFill>
                          <a:effectLst/>
                          <a:latin typeface="Verdana "/>
                        </a:rPr>
                        <a:t>         18 495 749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07083458"/>
                  </a:ext>
                </a:extLst>
              </a:tr>
              <a:tr h="333829">
                <a:tc>
                  <a:txBody>
                    <a:bodyPr/>
                    <a:lstStyle/>
                    <a:p>
                      <a:pPr algn="l" fontAlgn="ctr"/>
                      <a:r>
                        <a:rPr lang="en-ZA" sz="1500" b="1" u="none" strike="noStrike" dirty="0">
                          <a:solidFill>
                            <a:schemeClr val="bg2">
                              <a:lumMod val="25000"/>
                            </a:schemeClr>
                          </a:solidFill>
                          <a:effectLst/>
                          <a:latin typeface="Verdana "/>
                        </a:rPr>
                        <a:t>Total Liabilities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1 447 693 123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1 309 032 737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087221190"/>
                  </a:ext>
                </a:extLst>
              </a:tr>
              <a:tr h="275771">
                <a:tc>
                  <a:txBody>
                    <a:bodyPr/>
                    <a:lstStyle/>
                    <a:p>
                      <a:pPr algn="l" fontAlgn="ct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5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5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013330700"/>
                  </a:ext>
                </a:extLst>
              </a:tr>
              <a:tr h="290286">
                <a:tc>
                  <a:txBody>
                    <a:bodyPr/>
                    <a:lstStyle/>
                    <a:p>
                      <a:pPr algn="l" fontAlgn="ctr"/>
                      <a:r>
                        <a:rPr lang="en-ZA" sz="1500" b="1" u="none" strike="noStrike" dirty="0">
                          <a:solidFill>
                            <a:schemeClr val="bg2">
                              <a:lumMod val="25000"/>
                            </a:schemeClr>
                          </a:solidFill>
                          <a:effectLst/>
                          <a:latin typeface="Verdana "/>
                        </a:rPr>
                        <a:t>Net Assets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165 134 671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129 724 215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247395605"/>
                  </a:ext>
                </a:extLst>
              </a:tr>
              <a:tr h="290286">
                <a:tc>
                  <a:txBody>
                    <a:bodyPr/>
                    <a:lstStyle/>
                    <a:p>
                      <a:pPr lvl="1" algn="l" fontAlgn="ctr"/>
                      <a:r>
                        <a:rPr lang="en-ZA" sz="1500" b="0" u="none" strike="noStrike" dirty="0">
                          <a:solidFill>
                            <a:schemeClr val="bg2">
                              <a:lumMod val="25000"/>
                            </a:schemeClr>
                          </a:solidFill>
                          <a:effectLst/>
                          <a:latin typeface="Verdana "/>
                        </a:rPr>
                        <a:t>Accumulated surplus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165 134 671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500" b="0" u="none" strike="noStrike" dirty="0">
                          <a:solidFill>
                            <a:schemeClr val="bg2">
                              <a:lumMod val="25000"/>
                            </a:schemeClr>
                          </a:solidFill>
                          <a:effectLst/>
                          <a:latin typeface="Verdana "/>
                        </a:rPr>
                        <a:t>       129 724 846 </a:t>
                      </a:r>
                      <a:endParaRPr lang="en-ZA" sz="15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074691787"/>
                  </a:ext>
                </a:extLst>
              </a:tr>
              <a:tr h="399172">
                <a:tc>
                  <a:txBody>
                    <a:bodyPr/>
                    <a:lstStyle/>
                    <a:p>
                      <a:pPr algn="l" fontAlgn="ctr"/>
                      <a:r>
                        <a:rPr lang="en-ZA" sz="1500" b="1" u="none" strike="noStrike" dirty="0">
                          <a:solidFill>
                            <a:schemeClr val="bg2">
                              <a:lumMod val="25000"/>
                            </a:schemeClr>
                          </a:solidFill>
                          <a:effectLst/>
                          <a:latin typeface="Verdana "/>
                        </a:rPr>
                        <a:t>Total Net Assets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165 134 671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500" b="1" u="none" strike="noStrike" dirty="0">
                          <a:solidFill>
                            <a:schemeClr val="bg2">
                              <a:lumMod val="25000"/>
                            </a:schemeClr>
                          </a:solidFill>
                          <a:effectLst/>
                          <a:latin typeface="Verdana "/>
                        </a:rPr>
                        <a:t>       165 134 671 </a:t>
                      </a:r>
                      <a:endParaRPr lang="en-ZA" sz="15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573662685"/>
                  </a:ext>
                </a:extLst>
              </a:tr>
            </a:tbl>
          </a:graphicData>
        </a:graphic>
      </p:graphicFrame>
      <p:cxnSp>
        <p:nvCxnSpPr>
          <p:cNvPr id="8" name="Straight Connector 7">
            <a:extLst>
              <a:ext uri="{FF2B5EF4-FFF2-40B4-BE49-F238E27FC236}">
                <a16:creationId xmlns:a16="http://schemas.microsoft.com/office/drawing/2014/main" xmlns="" id="{260A1FC4-81D3-47F1-BDAE-3AA5F4503190}"/>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770464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97698"/>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Statement of Financial Performance</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48</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3" name="Rectangle 2">
            <a:extLst>
              <a:ext uri="{FF2B5EF4-FFF2-40B4-BE49-F238E27FC236}">
                <a16:creationId xmlns:a16="http://schemas.microsoft.com/office/drawing/2014/main" xmlns="" id="{5086861D-C8A1-439C-84A7-B4A51DD80737}"/>
              </a:ext>
            </a:extLst>
          </p:cNvPr>
          <p:cNvSpPr/>
          <p:nvPr/>
        </p:nvSpPr>
        <p:spPr>
          <a:xfrm>
            <a:off x="0" y="6183090"/>
            <a:ext cx="12192000" cy="674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8" name="Table 2">
            <a:extLst>
              <a:ext uri="{FF2B5EF4-FFF2-40B4-BE49-F238E27FC236}">
                <a16:creationId xmlns:a16="http://schemas.microsoft.com/office/drawing/2014/main" xmlns="" id="{62DB7017-4E30-4F0F-A312-D0C01719F393}"/>
              </a:ext>
            </a:extLst>
          </p:cNvPr>
          <p:cNvGraphicFramePr>
            <a:graphicFrameLocks noGrp="1"/>
          </p:cNvGraphicFramePr>
          <p:nvPr>
            <p:extLst>
              <p:ext uri="{D42A27DB-BD31-4B8C-83A1-F6EECF244321}">
                <p14:modId xmlns:p14="http://schemas.microsoft.com/office/powerpoint/2010/main" xmlns="" val="3337091124"/>
              </p:ext>
            </p:extLst>
          </p:nvPr>
        </p:nvGraphicFramePr>
        <p:xfrm>
          <a:off x="304800" y="1076971"/>
          <a:ext cx="11194804" cy="5395719"/>
        </p:xfrm>
        <a:graphic>
          <a:graphicData uri="http://schemas.openxmlformats.org/drawingml/2006/table">
            <a:tbl>
              <a:tblPr firstRow="1" bandRow="1">
                <a:tableStyleId>{93296810-A885-4BE3-A3E7-6D5BEEA58F35}</a:tableStyleId>
              </a:tblPr>
              <a:tblGrid>
                <a:gridCol w="4516408">
                  <a:extLst>
                    <a:ext uri="{9D8B030D-6E8A-4147-A177-3AD203B41FA5}">
                      <a16:colId xmlns:a16="http://schemas.microsoft.com/office/drawing/2014/main" xmlns="" val="178179583"/>
                    </a:ext>
                  </a:extLst>
                </a:gridCol>
                <a:gridCol w="3094181">
                  <a:extLst>
                    <a:ext uri="{9D8B030D-6E8A-4147-A177-3AD203B41FA5}">
                      <a16:colId xmlns:a16="http://schemas.microsoft.com/office/drawing/2014/main" xmlns="" val="3849223968"/>
                    </a:ext>
                  </a:extLst>
                </a:gridCol>
                <a:gridCol w="1839112">
                  <a:extLst>
                    <a:ext uri="{9D8B030D-6E8A-4147-A177-3AD203B41FA5}">
                      <a16:colId xmlns:a16="http://schemas.microsoft.com/office/drawing/2014/main" xmlns="" val="4196287786"/>
                    </a:ext>
                  </a:extLst>
                </a:gridCol>
                <a:gridCol w="1745103">
                  <a:extLst>
                    <a:ext uri="{9D8B030D-6E8A-4147-A177-3AD203B41FA5}">
                      <a16:colId xmlns:a16="http://schemas.microsoft.com/office/drawing/2014/main" xmlns="" val="73071612"/>
                    </a:ext>
                  </a:extLst>
                </a:gridCol>
              </a:tblGrid>
              <a:tr h="405337">
                <a:tc>
                  <a:txBody>
                    <a:bodyPr/>
                    <a:lstStyle/>
                    <a:p>
                      <a:pPr algn="ctr" fontAlgn="ctr"/>
                      <a:endParaRPr lang="en-ZA" sz="11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noFill/>
                  </a:tcPr>
                </a:tc>
                <a:tc>
                  <a:txBody>
                    <a:bodyPr/>
                    <a:lstStyle/>
                    <a:p>
                      <a:pPr algn="ctr" fontAlgn="ctr"/>
                      <a:r>
                        <a:rPr lang="en-ZA" sz="1100" b="1" u="none" strike="noStrike" dirty="0">
                          <a:solidFill>
                            <a:schemeClr val="bg1"/>
                          </a:solidFill>
                          <a:effectLst/>
                          <a:latin typeface="Verdana "/>
                        </a:rPr>
                        <a:t>Notes</a:t>
                      </a:r>
                      <a:endParaRPr lang="en-ZA" sz="11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100" b="1" u="none" strike="noStrike" dirty="0">
                          <a:solidFill>
                            <a:schemeClr val="bg1"/>
                          </a:solidFill>
                          <a:effectLst/>
                          <a:latin typeface="Verdana "/>
                        </a:rPr>
                        <a:t> 2021</a:t>
                      </a:r>
                      <a:br>
                        <a:rPr lang="en-ZA" sz="1100" b="1" u="none" strike="noStrike" dirty="0">
                          <a:solidFill>
                            <a:schemeClr val="bg1"/>
                          </a:solidFill>
                          <a:effectLst/>
                          <a:latin typeface="Verdana "/>
                        </a:rPr>
                      </a:br>
                      <a:r>
                        <a:rPr lang="en-ZA" sz="1100" b="1" u="none" strike="noStrike" dirty="0">
                          <a:solidFill>
                            <a:schemeClr val="bg1"/>
                          </a:solidFill>
                          <a:effectLst/>
                          <a:latin typeface="Verdana "/>
                        </a:rPr>
                        <a:t>R </a:t>
                      </a:r>
                      <a:endParaRPr lang="en-ZA" sz="11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100" b="1" u="none" strike="noStrike" dirty="0">
                          <a:solidFill>
                            <a:schemeClr val="bg1"/>
                          </a:solidFill>
                          <a:effectLst/>
                          <a:latin typeface="Verdana "/>
                        </a:rPr>
                        <a:t> 2020</a:t>
                      </a:r>
                      <a:br>
                        <a:rPr lang="en-ZA" sz="1100" b="1" u="none" strike="noStrike" dirty="0">
                          <a:solidFill>
                            <a:schemeClr val="bg1"/>
                          </a:solidFill>
                          <a:effectLst/>
                          <a:latin typeface="Verdana "/>
                        </a:rPr>
                      </a:br>
                      <a:r>
                        <a:rPr lang="en-ZA" sz="1100" b="1" u="none" strike="noStrike" dirty="0">
                          <a:solidFill>
                            <a:schemeClr val="bg1"/>
                          </a:solidFill>
                          <a:effectLst/>
                          <a:latin typeface="Verdana "/>
                        </a:rPr>
                        <a:t>R </a:t>
                      </a:r>
                      <a:endParaRPr lang="en-ZA" sz="11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1278395481"/>
                  </a:ext>
                </a:extLst>
              </a:tr>
              <a:tr h="207812">
                <a:tc>
                  <a:txBody>
                    <a:bodyPr/>
                    <a:lstStyle/>
                    <a:p>
                      <a:pPr algn="l" fontAlgn="b"/>
                      <a:r>
                        <a:rPr lang="en-ZA" sz="1100" b="1" u="none" strike="noStrike" dirty="0">
                          <a:solidFill>
                            <a:schemeClr val="bg2">
                              <a:lumMod val="25000"/>
                            </a:schemeClr>
                          </a:solidFill>
                          <a:effectLst/>
                          <a:latin typeface="Verdana "/>
                        </a:rPr>
                        <a:t>Revenue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54280108"/>
                  </a:ext>
                </a:extLst>
              </a:tr>
              <a:tr h="371721">
                <a:tc>
                  <a:txBody>
                    <a:bodyPr/>
                    <a:lstStyle/>
                    <a:p>
                      <a:pPr algn="l" fontAlgn="b"/>
                      <a:r>
                        <a:rPr lang="en-ZA" sz="1100" b="1" u="none" strike="noStrike" dirty="0">
                          <a:solidFill>
                            <a:schemeClr val="bg2">
                              <a:lumMod val="25000"/>
                            </a:schemeClr>
                          </a:solidFill>
                          <a:effectLst/>
                          <a:latin typeface="Verdana "/>
                        </a:rPr>
                        <a:t>Revenue from exchange transactions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47355405"/>
                  </a:ext>
                </a:extLst>
              </a:tr>
              <a:tr h="207812">
                <a:tc>
                  <a:txBody>
                    <a:bodyPr/>
                    <a:lstStyle/>
                    <a:p>
                      <a:pPr lvl="1" algn="l" fontAlgn="b"/>
                      <a:r>
                        <a:rPr lang="en-ZA" sz="1100" b="0" u="none" strike="noStrike" dirty="0">
                          <a:solidFill>
                            <a:schemeClr val="bg2">
                              <a:lumMod val="25000"/>
                            </a:schemeClr>
                          </a:solidFill>
                          <a:effectLst/>
                          <a:latin typeface="Verdana "/>
                        </a:rPr>
                        <a:t>Other income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19</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9 774 279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12 099 159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549746647"/>
                  </a:ext>
                </a:extLst>
              </a:tr>
              <a:tr h="207812">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356822195"/>
                  </a:ext>
                </a:extLst>
              </a:tr>
              <a:tr h="235494">
                <a:tc>
                  <a:txBody>
                    <a:bodyPr/>
                    <a:lstStyle/>
                    <a:p>
                      <a:pPr algn="l" fontAlgn="b"/>
                      <a:r>
                        <a:rPr lang="en-ZA" sz="1100" b="1" u="none" strike="noStrike" dirty="0">
                          <a:solidFill>
                            <a:schemeClr val="bg2">
                              <a:lumMod val="25000"/>
                            </a:schemeClr>
                          </a:solidFill>
                          <a:effectLst/>
                          <a:latin typeface="Verdana "/>
                        </a:rPr>
                        <a:t>Revenue from non‑exchange transactions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942481525"/>
                  </a:ext>
                </a:extLst>
              </a:tr>
              <a:tr h="207812">
                <a:tc>
                  <a:txBody>
                    <a:bodyPr/>
                    <a:lstStyle/>
                    <a:p>
                      <a:pPr algn="l" fontAlgn="b"/>
                      <a:r>
                        <a:rPr lang="en-ZA" sz="1100" b="1" u="none" strike="noStrike" dirty="0">
                          <a:solidFill>
                            <a:schemeClr val="bg2">
                              <a:lumMod val="25000"/>
                            </a:schemeClr>
                          </a:solidFill>
                          <a:effectLst/>
                          <a:latin typeface="Verdana "/>
                        </a:rPr>
                        <a:t>Transfer revenue</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472646074"/>
                  </a:ext>
                </a:extLst>
              </a:tr>
              <a:tr h="214748">
                <a:tc>
                  <a:txBody>
                    <a:bodyPr/>
                    <a:lstStyle/>
                    <a:p>
                      <a:pPr lvl="1" algn="l" fontAlgn="b"/>
                      <a:r>
                        <a:rPr lang="en-ZA" sz="1100" b="0" u="none" strike="noStrike" dirty="0">
                          <a:solidFill>
                            <a:schemeClr val="bg2">
                              <a:lumMod val="25000"/>
                            </a:schemeClr>
                          </a:solidFill>
                          <a:effectLst/>
                          <a:latin typeface="Verdana "/>
                        </a:rPr>
                        <a:t>Revenue from non‑exchange transactions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20</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459 019 000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452 645 000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791965572"/>
                  </a:ext>
                </a:extLst>
              </a:tr>
              <a:tr h="207812">
                <a:tc>
                  <a:txBody>
                    <a:bodyPr/>
                    <a:lstStyle/>
                    <a:p>
                      <a:pPr lvl="1" algn="l" fontAlgn="b"/>
                      <a:r>
                        <a:rPr lang="en-ZA" sz="1100" b="0" u="none" strike="noStrike" dirty="0">
                          <a:solidFill>
                            <a:schemeClr val="bg2">
                              <a:lumMod val="25000"/>
                            </a:schemeClr>
                          </a:solidFill>
                          <a:effectLst/>
                          <a:latin typeface="Verdana "/>
                        </a:rPr>
                        <a:t>Other revenue from non‑exchange transactions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17</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10 758 657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3 846 018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938300191"/>
                  </a:ext>
                </a:extLst>
              </a:tr>
              <a:tr h="219991">
                <a:tc>
                  <a:txBody>
                    <a:bodyPr/>
                    <a:lstStyle/>
                    <a:p>
                      <a:pPr algn="l" fontAlgn="b"/>
                      <a:r>
                        <a:rPr lang="en-ZA" sz="1100" b="1" u="none" strike="noStrike" dirty="0">
                          <a:solidFill>
                            <a:schemeClr val="bg2">
                              <a:lumMod val="25000"/>
                            </a:schemeClr>
                          </a:solidFill>
                          <a:effectLst/>
                          <a:latin typeface="Verdana "/>
                        </a:rPr>
                        <a:t>Total revenue from non‑exchange transactions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469 777 657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456 491 018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4042764383"/>
                  </a:ext>
                </a:extLst>
              </a:tr>
              <a:tr h="207812">
                <a:tc>
                  <a:txBody>
                    <a:bodyPr/>
                    <a:lstStyle/>
                    <a:p>
                      <a:pPr algn="l" fontAlgn="b"/>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505400548"/>
                  </a:ext>
                </a:extLst>
              </a:tr>
              <a:tr h="207812">
                <a:tc>
                  <a:txBody>
                    <a:bodyPr/>
                    <a:lstStyle/>
                    <a:p>
                      <a:pPr algn="l" fontAlgn="b"/>
                      <a:r>
                        <a:rPr lang="en-ZA" sz="1100" b="1" u="none" strike="noStrike" dirty="0">
                          <a:solidFill>
                            <a:schemeClr val="bg2">
                              <a:lumMod val="25000"/>
                            </a:schemeClr>
                          </a:solidFill>
                          <a:effectLst/>
                          <a:latin typeface="Verdana "/>
                        </a:rPr>
                        <a:t>Total revenue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479 551 936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468 590 177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501788462"/>
                  </a:ext>
                </a:extLst>
              </a:tr>
              <a:tr h="207812">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014816001"/>
                  </a:ext>
                </a:extLst>
              </a:tr>
              <a:tr h="207812">
                <a:tc>
                  <a:txBody>
                    <a:bodyPr/>
                    <a:lstStyle/>
                    <a:p>
                      <a:pPr algn="l" fontAlgn="b"/>
                      <a:r>
                        <a:rPr lang="en-ZA" sz="1100" b="1" u="none" strike="noStrike" dirty="0">
                          <a:solidFill>
                            <a:schemeClr val="bg2">
                              <a:lumMod val="25000"/>
                            </a:schemeClr>
                          </a:solidFill>
                          <a:effectLst/>
                          <a:latin typeface="Verdana "/>
                        </a:rPr>
                        <a:t>Expenditure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00790375"/>
                  </a:ext>
                </a:extLst>
              </a:tr>
              <a:tr h="207812">
                <a:tc>
                  <a:txBody>
                    <a:bodyPr/>
                    <a:lstStyle/>
                    <a:p>
                      <a:pPr lvl="1" algn="l" fontAlgn="b"/>
                      <a:r>
                        <a:rPr lang="en-ZA" sz="1100" b="0" u="none" strike="noStrike" dirty="0">
                          <a:solidFill>
                            <a:schemeClr val="bg2">
                              <a:lumMod val="25000"/>
                            </a:schemeClr>
                          </a:solidFill>
                          <a:effectLst/>
                          <a:latin typeface="Verdana "/>
                        </a:rPr>
                        <a:t>Employee related costs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21</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312 628 877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308 425 721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069369330"/>
                  </a:ext>
                </a:extLst>
              </a:tr>
              <a:tr h="207812">
                <a:tc>
                  <a:txBody>
                    <a:bodyPr/>
                    <a:lstStyle/>
                    <a:p>
                      <a:pPr lvl="1" algn="l" fontAlgn="b"/>
                      <a:r>
                        <a:rPr lang="en-ZA" sz="1100" b="0" u="none" strike="noStrike" dirty="0">
                          <a:solidFill>
                            <a:schemeClr val="bg2">
                              <a:lumMod val="25000"/>
                            </a:schemeClr>
                          </a:solidFill>
                          <a:effectLst/>
                          <a:latin typeface="Verdana "/>
                        </a:rPr>
                        <a:t>Depreciation and amortisation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22</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18 716 601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20 449 318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590723211"/>
                  </a:ext>
                </a:extLst>
              </a:tr>
              <a:tr h="207812">
                <a:tc>
                  <a:txBody>
                    <a:bodyPr/>
                    <a:lstStyle/>
                    <a:p>
                      <a:pPr lvl="1" algn="l" fontAlgn="b"/>
                      <a:r>
                        <a:rPr lang="en-ZA" sz="1100" b="0" u="none" strike="noStrike" dirty="0">
                          <a:solidFill>
                            <a:schemeClr val="bg2">
                              <a:lumMod val="25000"/>
                            </a:schemeClr>
                          </a:solidFill>
                          <a:effectLst/>
                          <a:latin typeface="Verdana "/>
                        </a:rPr>
                        <a:t>Impairment Loss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23</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88 039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916882735"/>
                  </a:ext>
                </a:extLst>
              </a:tr>
              <a:tr h="207812">
                <a:tc>
                  <a:txBody>
                    <a:bodyPr/>
                    <a:lstStyle/>
                    <a:p>
                      <a:pPr lvl="1" algn="l" fontAlgn="b"/>
                      <a:r>
                        <a:rPr lang="en-ZA" sz="1100" b="0" u="none" strike="noStrike" dirty="0">
                          <a:solidFill>
                            <a:schemeClr val="bg2">
                              <a:lumMod val="25000"/>
                            </a:schemeClr>
                          </a:solidFill>
                          <a:effectLst/>
                          <a:latin typeface="Verdana "/>
                        </a:rPr>
                        <a:t>Finance costs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24</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240 725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276 985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457578291"/>
                  </a:ext>
                </a:extLst>
              </a:tr>
              <a:tr h="207812">
                <a:tc>
                  <a:txBody>
                    <a:bodyPr/>
                    <a:lstStyle/>
                    <a:p>
                      <a:pPr lvl="1" algn="l" fontAlgn="b"/>
                      <a:r>
                        <a:rPr lang="en-US" sz="1100" b="0" u="none" strike="noStrike" dirty="0">
                          <a:solidFill>
                            <a:schemeClr val="bg2">
                              <a:lumMod val="25000"/>
                            </a:schemeClr>
                          </a:solidFill>
                          <a:effectLst/>
                          <a:latin typeface="Verdana "/>
                        </a:rPr>
                        <a:t>Lease rentals on operating lease </a:t>
                      </a:r>
                      <a:endParaRPr lang="en-US"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18</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38 501 063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36 401 193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992393189"/>
                  </a:ext>
                </a:extLst>
              </a:tr>
              <a:tr h="207812">
                <a:tc>
                  <a:txBody>
                    <a:bodyPr/>
                    <a:lstStyle/>
                    <a:p>
                      <a:pPr lvl="1" algn="l" fontAlgn="b"/>
                      <a:r>
                        <a:rPr lang="en-ZA" sz="1100" b="0" u="none" strike="noStrike" dirty="0">
                          <a:solidFill>
                            <a:schemeClr val="bg2">
                              <a:lumMod val="25000"/>
                            </a:schemeClr>
                          </a:solidFill>
                          <a:effectLst/>
                          <a:latin typeface="Verdana "/>
                        </a:rPr>
                        <a:t>General expenses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25</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67 015 498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95 250 765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876760554"/>
                  </a:ext>
                </a:extLst>
              </a:tr>
              <a:tr h="207812">
                <a:tc>
                  <a:txBody>
                    <a:bodyPr/>
                    <a:lstStyle/>
                    <a:p>
                      <a:pPr lvl="1" algn="l" fontAlgn="b"/>
                      <a:r>
                        <a:rPr lang="en-ZA" sz="1100" b="0" u="none" strike="noStrike" dirty="0">
                          <a:solidFill>
                            <a:schemeClr val="bg2">
                              <a:lumMod val="25000"/>
                            </a:schemeClr>
                          </a:solidFill>
                          <a:effectLst/>
                          <a:latin typeface="Verdana "/>
                        </a:rPr>
                        <a:t>Repairs and maintenance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26</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3 664 772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r>
                        <a:rPr lang="en-ZA" sz="1100" b="0" u="none" strike="noStrike" dirty="0">
                          <a:solidFill>
                            <a:schemeClr val="bg2">
                              <a:lumMod val="25000"/>
                            </a:schemeClr>
                          </a:solidFill>
                          <a:effectLst/>
                          <a:latin typeface="Verdana "/>
                        </a:rPr>
                        <a:t>          4 193 286 </a:t>
                      </a:r>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630068863"/>
                  </a:ext>
                </a:extLst>
              </a:tr>
              <a:tr h="207812">
                <a:tc>
                  <a:txBody>
                    <a:bodyPr/>
                    <a:lstStyle/>
                    <a:p>
                      <a:pPr algn="l" fontAlgn="b"/>
                      <a:r>
                        <a:rPr lang="en-ZA" sz="1100" b="1" u="none" strike="noStrike" dirty="0">
                          <a:solidFill>
                            <a:schemeClr val="bg2">
                              <a:lumMod val="25000"/>
                            </a:schemeClr>
                          </a:solidFill>
                          <a:effectLst/>
                          <a:latin typeface="Verdana "/>
                        </a:rPr>
                        <a:t>Total expenditure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b"/>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440 767 536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465 085 307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715634421"/>
                  </a:ext>
                </a:extLst>
              </a:tr>
              <a:tr h="207812">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b"/>
                      <a:endParaRPr lang="en-ZA" sz="1100" b="0"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87279718"/>
                  </a:ext>
                </a:extLst>
              </a:tr>
              <a:tr h="207812">
                <a:tc>
                  <a:txBody>
                    <a:bodyPr/>
                    <a:lstStyle/>
                    <a:p>
                      <a:pPr algn="l" fontAlgn="b"/>
                      <a:r>
                        <a:rPr lang="en-ZA" sz="1100" b="1" u="none" strike="noStrike" dirty="0">
                          <a:solidFill>
                            <a:schemeClr val="bg2">
                              <a:lumMod val="25000"/>
                            </a:schemeClr>
                          </a:solidFill>
                          <a:effectLst/>
                          <a:latin typeface="Verdana "/>
                        </a:rPr>
                        <a:t>Surplus for the year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b"/>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38 784 400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b"/>
                      <a:r>
                        <a:rPr lang="en-ZA" sz="1100" b="1" u="none" strike="noStrike" dirty="0">
                          <a:solidFill>
                            <a:schemeClr val="bg2">
                              <a:lumMod val="25000"/>
                            </a:schemeClr>
                          </a:solidFill>
                          <a:effectLst/>
                          <a:latin typeface="Verdana "/>
                        </a:rPr>
                        <a:t>          3 504 870 </a:t>
                      </a:r>
                      <a:endParaRPr lang="en-ZA" sz="1100" b="1" i="0" u="none" strike="noStrike" dirty="0">
                        <a:solidFill>
                          <a:schemeClr val="bg2">
                            <a:lumMod val="25000"/>
                          </a:schemeClr>
                        </a:solidFill>
                        <a:effectLst/>
                        <a:latin typeface="Verdana "/>
                      </a:endParaRPr>
                    </a:p>
                  </a:txBody>
                  <a:tcPr marL="9525" marR="9525" marT="9525" marB="0" anchor="b">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07994380"/>
                  </a:ext>
                </a:extLst>
              </a:tr>
            </a:tbl>
          </a:graphicData>
        </a:graphic>
      </p:graphicFrame>
      <p:cxnSp>
        <p:nvCxnSpPr>
          <p:cNvPr id="9" name="Straight Connector 8">
            <a:extLst>
              <a:ext uri="{FF2B5EF4-FFF2-40B4-BE49-F238E27FC236}">
                <a16:creationId xmlns:a16="http://schemas.microsoft.com/office/drawing/2014/main" xmlns="" id="{7D6635BD-56A6-494D-B942-8F468B6385A8}"/>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795945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US" sz="32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Statement of Changes in Assets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49</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9" name="Table 2">
            <a:extLst>
              <a:ext uri="{FF2B5EF4-FFF2-40B4-BE49-F238E27FC236}">
                <a16:creationId xmlns:a16="http://schemas.microsoft.com/office/drawing/2014/main" xmlns="" id="{D8F45887-1A44-4197-B1D4-43001101E769}"/>
              </a:ext>
            </a:extLst>
          </p:cNvPr>
          <p:cNvGraphicFramePr>
            <a:graphicFrameLocks noGrp="1"/>
          </p:cNvGraphicFramePr>
          <p:nvPr>
            <p:extLst>
              <p:ext uri="{D42A27DB-BD31-4B8C-83A1-F6EECF244321}">
                <p14:modId xmlns:p14="http://schemas.microsoft.com/office/powerpoint/2010/main" xmlns="" val="2115662771"/>
              </p:ext>
            </p:extLst>
          </p:nvPr>
        </p:nvGraphicFramePr>
        <p:xfrm>
          <a:off x="475827" y="1191487"/>
          <a:ext cx="10839087" cy="5049794"/>
        </p:xfrm>
        <a:graphic>
          <a:graphicData uri="http://schemas.openxmlformats.org/drawingml/2006/table">
            <a:tbl>
              <a:tblPr firstRow="1" bandRow="1">
                <a:tableStyleId>{93296810-A885-4BE3-A3E7-6D5BEEA58F35}</a:tableStyleId>
              </a:tblPr>
              <a:tblGrid>
                <a:gridCol w="7416889">
                  <a:extLst>
                    <a:ext uri="{9D8B030D-6E8A-4147-A177-3AD203B41FA5}">
                      <a16:colId xmlns:a16="http://schemas.microsoft.com/office/drawing/2014/main" xmlns="" val="2062032308"/>
                    </a:ext>
                  </a:extLst>
                </a:gridCol>
                <a:gridCol w="1876926">
                  <a:extLst>
                    <a:ext uri="{9D8B030D-6E8A-4147-A177-3AD203B41FA5}">
                      <a16:colId xmlns:a16="http://schemas.microsoft.com/office/drawing/2014/main" xmlns="" val="2740282193"/>
                    </a:ext>
                  </a:extLst>
                </a:gridCol>
                <a:gridCol w="1545272">
                  <a:extLst>
                    <a:ext uri="{9D8B030D-6E8A-4147-A177-3AD203B41FA5}">
                      <a16:colId xmlns:a16="http://schemas.microsoft.com/office/drawing/2014/main" xmlns="" val="3967267561"/>
                    </a:ext>
                  </a:extLst>
                </a:gridCol>
              </a:tblGrid>
              <a:tr h="265431">
                <a:tc>
                  <a:txBody>
                    <a:bodyPr/>
                    <a:lstStyle/>
                    <a:p>
                      <a:pPr algn="l" fontAlgn="ctr"/>
                      <a:endParaRPr lang="en-ZA" sz="1100" b="0" i="0" u="none" strike="noStrike" dirty="0">
                        <a:solidFill>
                          <a:srgbClr val="000000"/>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chemeClr val="bg1"/>
                    </a:solidFill>
                  </a:tcPr>
                </a:tc>
                <a:tc>
                  <a:txBody>
                    <a:bodyPr/>
                    <a:lstStyle/>
                    <a:p>
                      <a:pPr algn="ctr" fontAlgn="ctr"/>
                      <a:r>
                        <a:rPr lang="en-ZA" sz="1100" b="1" u="none" strike="noStrike" dirty="0">
                          <a:solidFill>
                            <a:schemeClr val="bg1"/>
                          </a:solidFill>
                          <a:effectLst/>
                          <a:latin typeface="Verdana "/>
                        </a:rPr>
                        <a:t> Accumulated surplus</a:t>
                      </a:r>
                      <a:br>
                        <a:rPr lang="en-ZA" sz="1100" b="1" u="none" strike="noStrike" dirty="0">
                          <a:solidFill>
                            <a:schemeClr val="bg1"/>
                          </a:solidFill>
                          <a:effectLst/>
                          <a:latin typeface="Verdana "/>
                        </a:rPr>
                      </a:br>
                      <a:r>
                        <a:rPr lang="en-ZA" sz="1100" b="1" u="none" strike="noStrike" dirty="0">
                          <a:solidFill>
                            <a:schemeClr val="bg1"/>
                          </a:solidFill>
                          <a:effectLst/>
                          <a:latin typeface="Verdana "/>
                        </a:rPr>
                        <a:t>R </a:t>
                      </a:r>
                      <a:endParaRPr lang="en-ZA" sz="11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100" b="1" u="none" strike="noStrike" dirty="0">
                          <a:solidFill>
                            <a:schemeClr val="bg1"/>
                          </a:solidFill>
                          <a:effectLst/>
                          <a:latin typeface="Verdana "/>
                        </a:rPr>
                        <a:t> Total net assets</a:t>
                      </a:r>
                      <a:br>
                        <a:rPr lang="en-ZA" sz="1100" b="1" u="none" strike="noStrike" dirty="0">
                          <a:solidFill>
                            <a:schemeClr val="bg1"/>
                          </a:solidFill>
                          <a:effectLst/>
                          <a:latin typeface="Verdana "/>
                        </a:rPr>
                      </a:br>
                      <a:r>
                        <a:rPr lang="en-ZA" sz="1100" b="1" u="none" strike="noStrike" dirty="0">
                          <a:solidFill>
                            <a:schemeClr val="bg1"/>
                          </a:solidFill>
                          <a:effectLst/>
                          <a:latin typeface="Verdana "/>
                        </a:rPr>
                        <a:t>R </a:t>
                      </a:r>
                      <a:endParaRPr lang="en-ZA" sz="1100" b="1" i="0" u="none" strike="noStrike" dirty="0">
                        <a:solidFill>
                          <a:schemeClr val="bg1"/>
                        </a:solidFill>
                        <a:effectLst/>
                        <a:latin typeface="Verdana "/>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1227994613"/>
                  </a:ext>
                </a:extLst>
              </a:tr>
              <a:tr h="247631">
                <a:tc>
                  <a:txBody>
                    <a:bodyPr/>
                    <a:lstStyle/>
                    <a:p>
                      <a:pPr algn="l" fontAlgn="ctr"/>
                      <a:r>
                        <a:rPr lang="en-US" sz="1100" b="0" u="none" strike="noStrike" dirty="0">
                          <a:solidFill>
                            <a:schemeClr val="bg2">
                              <a:lumMod val="25000"/>
                            </a:schemeClr>
                          </a:solidFill>
                          <a:effectLst/>
                          <a:latin typeface="Verdana "/>
                        </a:rPr>
                        <a:t>Opening balance as previously reported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126 177 249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126 177 249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269414555"/>
                  </a:ext>
                </a:extLst>
              </a:tr>
              <a:tr h="247631">
                <a:tc>
                  <a:txBody>
                    <a:bodyPr/>
                    <a:lstStyle/>
                    <a:p>
                      <a:pPr algn="l" fontAlgn="ctr"/>
                      <a:r>
                        <a:rPr lang="en-ZA" sz="1100" b="0" i="1" u="none" strike="noStrike" dirty="0">
                          <a:solidFill>
                            <a:schemeClr val="bg2">
                              <a:lumMod val="25000"/>
                            </a:schemeClr>
                          </a:solidFill>
                          <a:effectLst/>
                          <a:latin typeface="Verdana "/>
                        </a:rPr>
                        <a:t>Adjustments </a:t>
                      </a: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95431719"/>
                  </a:ext>
                </a:extLst>
              </a:tr>
              <a:tr h="247631">
                <a:tc>
                  <a:txBody>
                    <a:bodyPr/>
                    <a:lstStyle/>
                    <a:p>
                      <a:pPr algn="l" fontAlgn="ctr"/>
                      <a:r>
                        <a:rPr lang="en-ZA" sz="1100" b="0" u="none" strike="noStrike" dirty="0">
                          <a:solidFill>
                            <a:schemeClr val="bg2">
                              <a:lumMod val="25000"/>
                            </a:schemeClr>
                          </a:solidFill>
                          <a:effectLst/>
                          <a:latin typeface="Verdana "/>
                        </a:rPr>
                        <a:t>Correction of errors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42 727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42 727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854969031"/>
                  </a:ext>
                </a:extLst>
              </a:tr>
              <a:tr h="247631">
                <a:tc>
                  <a:txBody>
                    <a:bodyPr/>
                    <a:lstStyle/>
                    <a:p>
                      <a:pPr algn="l" fontAlgn="ctr"/>
                      <a:r>
                        <a:rPr lang="en-US" sz="1100" b="1" u="none" strike="noStrike" dirty="0">
                          <a:solidFill>
                            <a:schemeClr val="bg2">
                              <a:lumMod val="25000"/>
                            </a:schemeClr>
                          </a:solidFill>
                          <a:effectLst/>
                          <a:latin typeface="Verdana "/>
                        </a:rPr>
                        <a:t>Balance at 01 April 2019 as restated* </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126 219 976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126 219 976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70736568"/>
                  </a:ext>
                </a:extLst>
              </a:tr>
              <a:tr h="247631">
                <a:tc>
                  <a:txBody>
                    <a:bodyPr/>
                    <a:lstStyle/>
                    <a:p>
                      <a:pPr algn="l"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260703765"/>
                  </a:ext>
                </a:extLst>
              </a:tr>
              <a:tr h="247631">
                <a:tc>
                  <a:txBody>
                    <a:bodyPr/>
                    <a:lstStyle/>
                    <a:p>
                      <a:pPr algn="l" fontAlgn="ctr"/>
                      <a:r>
                        <a:rPr lang="en-ZA" sz="1100" b="0" u="none" strike="noStrike" dirty="0">
                          <a:solidFill>
                            <a:schemeClr val="bg2">
                              <a:lumMod val="25000"/>
                            </a:schemeClr>
                          </a:solidFill>
                          <a:effectLst/>
                          <a:latin typeface="Verdana "/>
                        </a:rPr>
                        <a:t>Changes in net assets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172964414"/>
                  </a:ext>
                </a:extLst>
              </a:tr>
              <a:tr h="247631">
                <a:tc>
                  <a:txBody>
                    <a:bodyPr/>
                    <a:lstStyle/>
                    <a:p>
                      <a:pPr algn="l" fontAlgn="ctr"/>
                      <a:r>
                        <a:rPr lang="en-US" sz="1100" b="0" u="none" strike="noStrike" dirty="0">
                          <a:solidFill>
                            <a:schemeClr val="bg2">
                              <a:lumMod val="25000"/>
                            </a:schemeClr>
                          </a:solidFill>
                          <a:effectLst/>
                          <a:latin typeface="Verdana "/>
                        </a:rPr>
                        <a:t>(Deficit) surplus for the year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3 504 870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3 504 870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84619205"/>
                  </a:ext>
                </a:extLst>
              </a:tr>
              <a:tr h="247631">
                <a:tc>
                  <a:txBody>
                    <a:bodyPr/>
                    <a:lstStyle/>
                    <a:p>
                      <a:pPr algn="l" fontAlgn="ctr"/>
                      <a:r>
                        <a:rPr lang="en-ZA" sz="1100" b="1" u="none" strike="noStrike" dirty="0">
                          <a:solidFill>
                            <a:schemeClr val="bg2">
                              <a:lumMod val="25000"/>
                            </a:schemeClr>
                          </a:solidFill>
                          <a:effectLst/>
                          <a:latin typeface="Verdana "/>
                        </a:rPr>
                        <a:t>Total changes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3 504 870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3 504 870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857782221"/>
                  </a:ext>
                </a:extLst>
              </a:tr>
              <a:tr h="247631">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91093744"/>
                  </a:ext>
                </a:extLst>
              </a:tr>
              <a:tr h="247631">
                <a:tc>
                  <a:txBody>
                    <a:bodyPr/>
                    <a:lstStyle/>
                    <a:p>
                      <a:pPr algn="l" fontAlgn="ctr"/>
                      <a:r>
                        <a:rPr lang="en-US" sz="1100" b="0" u="none" strike="noStrike" dirty="0">
                          <a:solidFill>
                            <a:schemeClr val="bg2">
                              <a:lumMod val="25000"/>
                            </a:schemeClr>
                          </a:solidFill>
                          <a:effectLst/>
                          <a:latin typeface="Verdana "/>
                        </a:rPr>
                        <a:t>Opening balance as previously reported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129 724 846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129 724 846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884600798"/>
                  </a:ext>
                </a:extLst>
              </a:tr>
              <a:tr h="247631">
                <a:tc>
                  <a:txBody>
                    <a:bodyPr/>
                    <a:lstStyle/>
                    <a:p>
                      <a:pPr algn="l" fontAlgn="ctr"/>
                      <a:r>
                        <a:rPr lang="en-ZA" sz="1100" b="0" i="1" u="none" strike="noStrike" dirty="0">
                          <a:solidFill>
                            <a:schemeClr val="bg2">
                              <a:lumMod val="25000"/>
                            </a:schemeClr>
                          </a:solidFill>
                          <a:effectLst/>
                          <a:latin typeface="Verdana "/>
                        </a:rPr>
                        <a:t>Adjustments </a:t>
                      </a: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23239403"/>
                  </a:ext>
                </a:extLst>
              </a:tr>
              <a:tr h="247631">
                <a:tc>
                  <a:txBody>
                    <a:bodyPr/>
                    <a:lstStyle/>
                    <a:p>
                      <a:pPr algn="l" fontAlgn="ctr"/>
                      <a:r>
                        <a:rPr lang="en-ZA" sz="1100" b="0" u="none" strike="noStrike" dirty="0">
                          <a:solidFill>
                            <a:schemeClr val="bg2">
                              <a:lumMod val="25000"/>
                            </a:schemeClr>
                          </a:solidFill>
                          <a:effectLst/>
                          <a:latin typeface="Verdana "/>
                        </a:rPr>
                        <a:t>Correction of errors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(3 374 575)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(3 374 575)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506710601"/>
                  </a:ext>
                </a:extLst>
              </a:tr>
              <a:tr h="247631">
                <a:tc>
                  <a:txBody>
                    <a:bodyPr/>
                    <a:lstStyle/>
                    <a:p>
                      <a:pPr algn="l" fontAlgn="ctr"/>
                      <a:r>
                        <a:rPr lang="en-US" sz="1100" b="1" u="none" strike="noStrike" dirty="0">
                          <a:solidFill>
                            <a:schemeClr val="bg2">
                              <a:lumMod val="25000"/>
                            </a:schemeClr>
                          </a:solidFill>
                          <a:effectLst/>
                          <a:latin typeface="Verdana "/>
                        </a:rPr>
                        <a:t>Restated* Balance at 01 April 2020 as restated* </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126 350 271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126 350 271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60108292"/>
                  </a:ext>
                </a:extLst>
              </a:tr>
              <a:tr h="247631">
                <a:tc>
                  <a:txBody>
                    <a:bodyPr/>
                    <a:lstStyle/>
                    <a:p>
                      <a:pPr algn="l"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733846638"/>
                  </a:ext>
                </a:extLst>
              </a:tr>
              <a:tr h="247631">
                <a:tc>
                  <a:txBody>
                    <a:bodyPr/>
                    <a:lstStyle/>
                    <a:p>
                      <a:pPr algn="l" fontAlgn="ctr"/>
                      <a:r>
                        <a:rPr lang="en-ZA" sz="1100" b="0" u="none" strike="noStrike" dirty="0">
                          <a:solidFill>
                            <a:schemeClr val="bg2">
                              <a:lumMod val="25000"/>
                            </a:schemeClr>
                          </a:solidFill>
                          <a:effectLst/>
                          <a:latin typeface="Verdana "/>
                        </a:rPr>
                        <a:t>Changes in net assets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875950074"/>
                  </a:ext>
                </a:extLst>
              </a:tr>
              <a:tr h="247631">
                <a:tc>
                  <a:txBody>
                    <a:bodyPr/>
                    <a:lstStyle/>
                    <a:p>
                      <a:pPr algn="l" fontAlgn="ctr"/>
                      <a:r>
                        <a:rPr lang="en-US" sz="1100" b="0" u="none" strike="noStrike" dirty="0">
                          <a:solidFill>
                            <a:schemeClr val="bg2">
                              <a:lumMod val="25000"/>
                            </a:schemeClr>
                          </a:solidFill>
                          <a:effectLst/>
                          <a:latin typeface="Verdana "/>
                        </a:rPr>
                        <a:t>(Deficit) surplus for the year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38 784 400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38 784 400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001503157"/>
                  </a:ext>
                </a:extLst>
              </a:tr>
              <a:tr h="247631">
                <a:tc>
                  <a:txBody>
                    <a:bodyPr/>
                    <a:lstStyle/>
                    <a:p>
                      <a:pPr algn="l" fontAlgn="ctr"/>
                      <a:r>
                        <a:rPr lang="en-ZA" sz="1100" b="1" u="none" strike="noStrike" dirty="0">
                          <a:solidFill>
                            <a:schemeClr val="bg2">
                              <a:lumMod val="25000"/>
                            </a:schemeClr>
                          </a:solidFill>
                          <a:effectLst/>
                          <a:latin typeface="Verdana "/>
                        </a:rPr>
                        <a:t>Total changes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38 784 400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38 784 400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823016956"/>
                  </a:ext>
                </a:extLst>
              </a:tr>
              <a:tr h="247631">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12936847"/>
                  </a:ext>
                </a:extLst>
              </a:tr>
              <a:tr h="247631">
                <a:tc>
                  <a:txBody>
                    <a:bodyPr/>
                    <a:lstStyle/>
                    <a:p>
                      <a:pPr algn="l" fontAlgn="ctr"/>
                      <a:r>
                        <a:rPr lang="en-US" sz="1100" b="1" u="none" strike="noStrike" dirty="0">
                          <a:solidFill>
                            <a:schemeClr val="bg2">
                              <a:lumMod val="25000"/>
                            </a:schemeClr>
                          </a:solidFill>
                          <a:effectLst/>
                          <a:latin typeface="Verdana "/>
                        </a:rPr>
                        <a:t>Balance at 31 March 2021 </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165 134 671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165 134 671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916365970"/>
                  </a:ext>
                </a:extLst>
              </a:tr>
            </a:tbl>
          </a:graphicData>
        </a:graphic>
      </p:graphicFrame>
      <p:cxnSp>
        <p:nvCxnSpPr>
          <p:cNvPr id="10" name="Straight Connector 9">
            <a:extLst>
              <a:ext uri="{FF2B5EF4-FFF2-40B4-BE49-F238E27FC236}">
                <a16:creationId xmlns:a16="http://schemas.microsoft.com/office/drawing/2014/main" xmlns="" id="{B1E42360-39D4-4EC1-A100-BC1E8FC069D0}"/>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1762001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Legislative and Other Mandates</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156231"/>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5</a:t>
            </a:fld>
            <a:endParaRPr lang="en-US" dirty="0"/>
          </a:p>
        </p:txBody>
      </p:sp>
      <p:sp>
        <p:nvSpPr>
          <p:cNvPr id="23" name="Text Placeholder 8">
            <a:extLst>
              <a:ext uri="{FF2B5EF4-FFF2-40B4-BE49-F238E27FC236}">
                <a16:creationId xmlns:a16="http://schemas.microsoft.com/office/drawing/2014/main" xmlns="" id="{1B16A24A-99E4-4ACE-A432-E4E49D12472A}"/>
              </a:ext>
            </a:extLst>
          </p:cNvPr>
          <p:cNvSpPr txBox="1">
            <a:spLocks/>
          </p:cNvSpPr>
          <p:nvPr/>
        </p:nvSpPr>
        <p:spPr>
          <a:xfrm>
            <a:off x="737008" y="148883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rPr>
              <a:t>Legislative Mandates</a:t>
            </a:r>
            <a:r>
              <a:rPr kumimoji="0" lang="en-US" sz="1600" b="1" i="0" u="none" strike="noStrike" kern="1200" cap="none" spc="0" normalizeH="0" noProof="0" dirty="0">
                <a:ln>
                  <a:noFill/>
                </a:ln>
                <a:solidFill>
                  <a:schemeClr val="bg2">
                    <a:lumMod val="25000"/>
                  </a:schemeClr>
                </a:solidFill>
                <a:effectLst/>
                <a:uLnTx/>
                <a:uFillTx/>
                <a:latin typeface="Verdana" panose="020B0604030504040204" pitchFamily="34" charset="0"/>
                <a:ea typeface="Verdana" panose="020B0604030504040204" pitchFamily="34" charset="0"/>
              </a:rPr>
              <a:t> </a:t>
            </a:r>
            <a:endParaRPr kumimoji="0" lang="en-US" sz="16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xmlns="" id="{2E86F242-7F4E-4730-8B3F-8756D2D10785}"/>
              </a:ext>
            </a:extLst>
          </p:cNvPr>
          <p:cNvSpPr txBox="1"/>
          <p:nvPr/>
        </p:nvSpPr>
        <p:spPr>
          <a:xfrm>
            <a:off x="666668" y="2018485"/>
            <a:ext cx="5917012" cy="3563668"/>
          </a:xfrm>
          <a:prstGeom prst="rect">
            <a:avLst/>
          </a:prstGeom>
          <a:noFill/>
        </p:spPr>
        <p:txBody>
          <a:bodyPr wrap="square" lIns="0" tIns="0" rIns="0" bIns="0" rtlCol="0">
            <a:spAutoFit/>
          </a:bodyPr>
          <a:lstStyle/>
          <a:p>
            <a:pPr marL="171450" indent="-171450" algn="just">
              <a:lnSpc>
                <a:spcPct val="150000"/>
              </a:lnSpc>
              <a:buFont typeface="Wingdings" panose="05000000000000000000" pitchFamily="2" charset="2"/>
              <a:buChar char="§"/>
            </a:pPr>
            <a:r>
              <a:rPr lang="en-ZA" sz="1200" dirty="0">
                <a:solidFill>
                  <a:schemeClr val="bg2">
                    <a:lumMod val="25000"/>
                  </a:schemeClr>
                </a:solidFill>
                <a:latin typeface="Verdana "/>
                <a:ea typeface="Verdana" panose="020B0604030504040204" pitchFamily="34" charset="0"/>
              </a:rPr>
              <a:t>The Constitution of the Republic of South Africa, 1996</a:t>
            </a:r>
          </a:p>
          <a:p>
            <a:pPr marL="171450" indent="-171450" algn="just">
              <a:lnSpc>
                <a:spcPct val="150000"/>
              </a:lnSpc>
              <a:buFont typeface="Wingdings" panose="05000000000000000000" pitchFamily="2" charset="2"/>
              <a:buChar char="§"/>
            </a:pPr>
            <a:r>
              <a:rPr lang="en-ZA" sz="1200" dirty="0">
                <a:solidFill>
                  <a:schemeClr val="bg2">
                    <a:lumMod val="25000"/>
                  </a:schemeClr>
                </a:solidFill>
                <a:latin typeface="Verdana "/>
                <a:ea typeface="Verdana" panose="020B0604030504040204" pitchFamily="34" charset="0"/>
              </a:rPr>
              <a:t>The Independent Communications Authority Act of No. 13 of 2000 </a:t>
            </a:r>
          </a:p>
          <a:p>
            <a:pPr marL="171450" indent="-171450" algn="just">
              <a:lnSpc>
                <a:spcPct val="150000"/>
              </a:lnSpc>
              <a:buFont typeface="Wingdings" panose="05000000000000000000" pitchFamily="2" charset="2"/>
              <a:buChar char="§"/>
            </a:pPr>
            <a:r>
              <a:rPr lang="en-ZA" sz="1200" dirty="0">
                <a:solidFill>
                  <a:schemeClr val="bg2">
                    <a:lumMod val="25000"/>
                  </a:schemeClr>
                </a:solidFill>
                <a:latin typeface="Verdana "/>
                <a:ea typeface="Verdana" panose="020B0604030504040204" pitchFamily="34" charset="0"/>
              </a:rPr>
              <a:t>The Broadcasting Act No.4 of 1999</a:t>
            </a:r>
          </a:p>
          <a:p>
            <a:pPr marL="171450" indent="-171450" algn="just">
              <a:lnSpc>
                <a:spcPct val="150000"/>
              </a:lnSpc>
              <a:buFont typeface="Wingdings" panose="05000000000000000000" pitchFamily="2" charset="2"/>
              <a:buChar char="§"/>
            </a:pPr>
            <a:r>
              <a:rPr lang="en-ZA" sz="1200" dirty="0">
                <a:solidFill>
                  <a:schemeClr val="bg2">
                    <a:lumMod val="25000"/>
                  </a:schemeClr>
                </a:solidFill>
                <a:latin typeface="Verdana "/>
                <a:ea typeface="Verdana" panose="020B0604030504040204" pitchFamily="34" charset="0"/>
              </a:rPr>
              <a:t>The Electronic Communications Act No. 36 of 2005</a:t>
            </a:r>
          </a:p>
          <a:p>
            <a:pPr marL="171450" indent="-171450" algn="just">
              <a:lnSpc>
                <a:spcPct val="150000"/>
              </a:lnSpc>
              <a:buFont typeface="Wingdings" panose="05000000000000000000" pitchFamily="2" charset="2"/>
              <a:buChar char="§"/>
            </a:pPr>
            <a:r>
              <a:rPr lang="en-ZA" sz="1200" dirty="0">
                <a:solidFill>
                  <a:schemeClr val="bg2">
                    <a:lumMod val="25000"/>
                  </a:schemeClr>
                </a:solidFill>
                <a:latin typeface="Verdana "/>
                <a:ea typeface="Verdana" panose="020B0604030504040204" pitchFamily="34" charset="0"/>
              </a:rPr>
              <a:t>The Postal Services Act No. 124 of 1998</a:t>
            </a:r>
          </a:p>
          <a:p>
            <a:pPr marL="171450" indent="-171450" algn="just">
              <a:lnSpc>
                <a:spcPct val="150000"/>
              </a:lnSpc>
              <a:buFont typeface="Wingdings" panose="05000000000000000000" pitchFamily="2" charset="2"/>
              <a:buChar char="§"/>
            </a:pPr>
            <a:r>
              <a:rPr lang="en-ZA" sz="1200" dirty="0">
                <a:solidFill>
                  <a:schemeClr val="bg2">
                    <a:lumMod val="25000"/>
                  </a:schemeClr>
                </a:solidFill>
                <a:latin typeface="Verdana "/>
                <a:ea typeface="Verdana" panose="020B0604030504040204" pitchFamily="34" charset="0"/>
              </a:rPr>
              <a:t>The Promotion of Administrative Justice Act No.3 of 2000</a:t>
            </a:r>
          </a:p>
          <a:p>
            <a:pPr marL="171450" indent="-171450" algn="just">
              <a:lnSpc>
                <a:spcPct val="150000"/>
              </a:lnSpc>
              <a:buFont typeface="Arial" panose="020B0604020202020204" pitchFamily="34" charset="0"/>
              <a:buChar char="•"/>
            </a:pPr>
            <a:endParaRPr lang="en-ZA" sz="1200" dirty="0">
              <a:solidFill>
                <a:schemeClr val="bg2">
                  <a:lumMod val="25000"/>
                </a:schemeClr>
              </a:solidFill>
              <a:latin typeface="Verdana "/>
            </a:endParaRPr>
          </a:p>
          <a:p>
            <a:pPr marL="171450" indent="-171450" algn="just">
              <a:lnSpc>
                <a:spcPct val="150000"/>
              </a:lnSpc>
              <a:buFont typeface="Arial" panose="020B0604020202020204" pitchFamily="34" charset="0"/>
              <a:buChar char="•"/>
            </a:pPr>
            <a:endParaRPr lang="en-ZA" sz="1200" dirty="0">
              <a:solidFill>
                <a:schemeClr val="bg2">
                  <a:lumMod val="25000"/>
                </a:schemeClr>
              </a:solidFill>
              <a:latin typeface="Verdana "/>
            </a:endParaRPr>
          </a:p>
          <a:p>
            <a:pPr marL="171450" indent="-171450" algn="just">
              <a:lnSpc>
                <a:spcPct val="150000"/>
              </a:lnSpc>
              <a:buFont typeface="Arial" panose="020B0604020202020204" pitchFamily="34" charset="0"/>
              <a:buChar char="•"/>
            </a:pPr>
            <a:endParaRPr lang="en-ZA" sz="1200" dirty="0">
              <a:solidFill>
                <a:schemeClr val="bg2">
                  <a:lumMod val="25000"/>
                </a:schemeClr>
              </a:solidFill>
              <a:latin typeface="Verdana "/>
            </a:endParaRPr>
          </a:p>
          <a:p>
            <a:pPr marL="171450" indent="-171450" algn="just">
              <a:lnSpc>
                <a:spcPct val="150000"/>
              </a:lnSpc>
              <a:buFont typeface="Arial" panose="020B0604020202020204" pitchFamily="34" charset="0"/>
              <a:buChar char="•"/>
            </a:pPr>
            <a:endParaRPr lang="en-ZA" sz="1200" dirty="0">
              <a:solidFill>
                <a:schemeClr val="bg2">
                  <a:lumMod val="25000"/>
                </a:schemeClr>
              </a:solidFill>
              <a:latin typeface="Verdana "/>
            </a:endParaRPr>
          </a:p>
          <a:p>
            <a:pPr marL="171450" indent="-171450" algn="just">
              <a:lnSpc>
                <a:spcPct val="150000"/>
              </a:lnSpc>
              <a:buFont typeface="Arial" panose="020B0604020202020204" pitchFamily="34" charset="0"/>
              <a:buChar char="•"/>
            </a:pPr>
            <a:endParaRPr lang="en-ZA" sz="1200" dirty="0">
              <a:solidFill>
                <a:schemeClr val="bg2">
                  <a:lumMod val="25000"/>
                </a:schemeClr>
              </a:solidFill>
              <a:latin typeface="Verdana "/>
              <a:ea typeface="Verdana" panose="020B0604030504040204" pitchFamily="34" charset="0"/>
            </a:endParaRPr>
          </a:p>
          <a:p>
            <a:pPr marL="171450" indent="-171450" algn="just">
              <a:lnSpc>
                <a:spcPct val="150000"/>
              </a:lnSpc>
              <a:buFont typeface="Arial" panose="020B0604020202020204" pitchFamily="34" charset="0"/>
              <a:buChar char="•"/>
            </a:pPr>
            <a:endParaRPr lang="en-ZA" sz="1200" dirty="0">
              <a:solidFill>
                <a:schemeClr val="bg2">
                  <a:lumMod val="25000"/>
                </a:schemeClr>
              </a:solidFill>
              <a:latin typeface="Verdana "/>
              <a:ea typeface="Verdana" panose="020B0604030504040204" pitchFamily="34" charset="0"/>
            </a:endParaRPr>
          </a:p>
          <a:p>
            <a:pPr marL="171450" indent="-171450" algn="just">
              <a:lnSpc>
                <a:spcPct val="150000"/>
              </a:lnSpc>
              <a:buFont typeface="Arial" panose="020B0604020202020204" pitchFamily="34" charset="0"/>
              <a:buChar char="•"/>
            </a:pPr>
            <a:endParaRPr lang="en-US" sz="1200" dirty="0">
              <a:solidFill>
                <a:schemeClr val="bg2">
                  <a:lumMod val="25000"/>
                </a:schemeClr>
              </a:solidFill>
              <a:latin typeface="Verdana "/>
              <a:ea typeface="Verdana" panose="020B0604030504040204" pitchFamily="34" charset="0"/>
            </a:endParaRPr>
          </a:p>
        </p:txBody>
      </p:sp>
      <p:sp>
        <p:nvSpPr>
          <p:cNvPr id="25" name="Text Placeholder 8">
            <a:extLst>
              <a:ext uri="{FF2B5EF4-FFF2-40B4-BE49-F238E27FC236}">
                <a16:creationId xmlns:a16="http://schemas.microsoft.com/office/drawing/2014/main" xmlns="" id="{304BF206-A353-41D3-A42E-6F9A5D3F66E6}"/>
              </a:ext>
            </a:extLst>
          </p:cNvPr>
          <p:cNvSpPr txBox="1">
            <a:spLocks/>
          </p:cNvSpPr>
          <p:nvPr/>
        </p:nvSpPr>
        <p:spPr>
          <a:xfrm>
            <a:off x="7079899" y="1488837"/>
            <a:ext cx="484950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rPr>
              <a:t>Policy </a:t>
            </a:r>
            <a:r>
              <a:rPr lang="en-US" sz="1600" b="1" dirty="0">
                <a:solidFill>
                  <a:schemeClr val="bg2">
                    <a:lumMod val="25000"/>
                  </a:schemeClr>
                </a:solidFill>
                <a:latin typeface="Verdana" panose="020B0604030504040204" pitchFamily="34" charset="0"/>
                <a:ea typeface="Verdana" panose="020B0604030504040204" pitchFamily="34" charset="0"/>
              </a:rPr>
              <a:t>Mandates</a:t>
            </a:r>
            <a:r>
              <a:rPr kumimoji="0" lang="en-US" sz="1600" b="1" i="0" u="none" strike="noStrike" kern="1200" cap="none" spc="0" normalizeH="0" noProof="0" dirty="0">
                <a:ln>
                  <a:noFill/>
                </a:ln>
                <a:solidFill>
                  <a:schemeClr val="bg2">
                    <a:lumMod val="25000"/>
                  </a:schemeClr>
                </a:solidFill>
                <a:effectLst/>
                <a:uLnTx/>
                <a:uFillTx/>
                <a:latin typeface="Verdana" panose="020B0604030504040204" pitchFamily="34" charset="0"/>
                <a:ea typeface="Verdana" panose="020B0604030504040204" pitchFamily="34" charset="0"/>
              </a:rPr>
              <a:t> </a:t>
            </a:r>
            <a:endParaRPr kumimoji="0" lang="en-US" sz="16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endParaRPr>
          </a:p>
        </p:txBody>
      </p:sp>
      <p:sp>
        <p:nvSpPr>
          <p:cNvPr id="26" name="TextBox 25">
            <a:extLst>
              <a:ext uri="{FF2B5EF4-FFF2-40B4-BE49-F238E27FC236}">
                <a16:creationId xmlns:a16="http://schemas.microsoft.com/office/drawing/2014/main" xmlns="" id="{3705E7C1-555D-41C2-83D6-D0786A18D605}"/>
              </a:ext>
            </a:extLst>
          </p:cNvPr>
          <p:cNvSpPr txBox="1"/>
          <p:nvPr/>
        </p:nvSpPr>
        <p:spPr>
          <a:xfrm>
            <a:off x="7079899" y="2072840"/>
            <a:ext cx="4849504" cy="1347677"/>
          </a:xfrm>
          <a:prstGeom prst="rect">
            <a:avLst/>
          </a:prstGeom>
          <a:noFill/>
        </p:spPr>
        <p:txBody>
          <a:bodyPr wrap="square" lIns="0" tIns="0" rIns="0" bIns="0" rtlCol="0">
            <a:spAutoFit/>
          </a:bodyPr>
          <a:lstStyle/>
          <a:p>
            <a:pPr marL="171450" indent="-171450">
              <a:lnSpc>
                <a:spcPct val="150000"/>
              </a:lnSpc>
              <a:buFont typeface="Wingdings" panose="05000000000000000000" pitchFamily="2" charset="2"/>
              <a:buChar char="§"/>
            </a:pPr>
            <a:r>
              <a:rPr lang="en-ZA" sz="1200" dirty="0">
                <a:solidFill>
                  <a:schemeClr val="bg2">
                    <a:lumMod val="25000"/>
                  </a:schemeClr>
                </a:solidFill>
                <a:latin typeface="Verdana" panose="020B0604030504040204" pitchFamily="34" charset="0"/>
                <a:ea typeface="Verdana" panose="020B0604030504040204" pitchFamily="34" charset="0"/>
              </a:rPr>
              <a:t>Outcome 12: Providing an Efficient, Effective and Development-Oriented Public Service</a:t>
            </a:r>
          </a:p>
          <a:p>
            <a:pPr marL="171450" indent="-171450">
              <a:lnSpc>
                <a:spcPct val="150000"/>
              </a:lnSpc>
              <a:buFont typeface="Wingdings" panose="05000000000000000000" pitchFamily="2" charset="2"/>
              <a:buChar char="§"/>
            </a:pPr>
            <a:r>
              <a:rPr lang="en-ZA" sz="1200" dirty="0">
                <a:solidFill>
                  <a:schemeClr val="bg2">
                    <a:lumMod val="25000"/>
                  </a:schemeClr>
                </a:solidFill>
                <a:latin typeface="Verdana" panose="020B0604030504040204" pitchFamily="34" charset="0"/>
                <a:ea typeface="Verdana" panose="020B0604030504040204" pitchFamily="34" charset="0"/>
              </a:rPr>
              <a:t>Outcome 14: Providing a diverse, socially cohesive society with a common national identity</a:t>
            </a:r>
          </a:p>
          <a:p>
            <a:pPr marL="171450" indent="-171450">
              <a:lnSpc>
                <a:spcPct val="150000"/>
              </a:lnSpc>
              <a:buFont typeface="Arial" panose="020B0604020202020204" pitchFamily="34" charset="0"/>
              <a:buChar char="•"/>
            </a:pPr>
            <a:endParaRPr lang="en-ZA" sz="1200" dirty="0">
              <a:solidFill>
                <a:schemeClr val="bg2">
                  <a:lumMod val="25000"/>
                </a:schemeClr>
              </a:solidFill>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xmlns="" id="{89461BB4-8E72-4348-A893-C50AD94CCC29}"/>
              </a:ext>
            </a:extLst>
          </p:cNvPr>
          <p:cNvGrpSpPr/>
          <p:nvPr/>
        </p:nvGrpSpPr>
        <p:grpSpPr>
          <a:xfrm>
            <a:off x="4496840" y="3796771"/>
            <a:ext cx="7509630" cy="2311933"/>
            <a:chOff x="4433475" y="3404442"/>
            <a:chExt cx="7509630" cy="2311933"/>
          </a:xfrm>
          <a:solidFill>
            <a:srgbClr val="DDE7E3"/>
          </a:solidFill>
        </p:grpSpPr>
        <p:sp>
          <p:nvSpPr>
            <p:cNvPr id="10" name="object 46">
              <a:extLst>
                <a:ext uri="{FF2B5EF4-FFF2-40B4-BE49-F238E27FC236}">
                  <a16:creationId xmlns:a16="http://schemas.microsoft.com/office/drawing/2014/main" xmlns="" id="{6B1ECC80-A709-4E9B-B563-1B2A6FC39AB9}"/>
                </a:ext>
              </a:extLst>
            </p:cNvPr>
            <p:cNvSpPr/>
            <p:nvPr/>
          </p:nvSpPr>
          <p:spPr>
            <a:xfrm>
              <a:off x="6631586"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11" name="object 45">
              <a:extLst>
                <a:ext uri="{FF2B5EF4-FFF2-40B4-BE49-F238E27FC236}">
                  <a16:creationId xmlns:a16="http://schemas.microsoft.com/office/drawing/2014/main" xmlns="" id="{674BA40E-769A-4B0A-8F3D-2B16C8899F70}"/>
                </a:ext>
              </a:extLst>
            </p:cNvPr>
            <p:cNvSpPr/>
            <p:nvPr/>
          </p:nvSpPr>
          <p:spPr>
            <a:xfrm>
              <a:off x="10795951"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12" name="object 44">
              <a:extLst>
                <a:ext uri="{FF2B5EF4-FFF2-40B4-BE49-F238E27FC236}">
                  <a16:creationId xmlns:a16="http://schemas.microsoft.com/office/drawing/2014/main" xmlns="" id="{6E9DE514-295E-4EE7-BC7D-6A327335E142}"/>
                </a:ext>
              </a:extLst>
            </p:cNvPr>
            <p:cNvSpPr/>
            <p:nvPr/>
          </p:nvSpPr>
          <p:spPr>
            <a:xfrm>
              <a:off x="1169758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13" name="object 43">
              <a:extLst>
                <a:ext uri="{FF2B5EF4-FFF2-40B4-BE49-F238E27FC236}">
                  <a16:creationId xmlns:a16="http://schemas.microsoft.com/office/drawing/2014/main" xmlns="" id="{76F9DD30-8D47-4818-ACBA-887DD2F43ACF}"/>
                </a:ext>
              </a:extLst>
            </p:cNvPr>
            <p:cNvSpPr/>
            <p:nvPr/>
          </p:nvSpPr>
          <p:spPr>
            <a:xfrm>
              <a:off x="6829523" y="4369591"/>
              <a:ext cx="83337" cy="720241"/>
            </a:xfrm>
            <a:custGeom>
              <a:avLst/>
              <a:gdLst/>
              <a:ahLst/>
              <a:cxnLst/>
              <a:rect l="l" t="t" r="r" b="b"/>
              <a:pathLst>
                <a:path w="83337" h="873455">
                  <a:moveTo>
                    <a:pt x="0" y="440080"/>
                  </a:moveTo>
                  <a:lnTo>
                    <a:pt x="0" y="831888"/>
                  </a:lnTo>
                  <a:lnTo>
                    <a:pt x="1012" y="841032"/>
                  </a:lnTo>
                  <a:lnTo>
                    <a:pt x="6333" y="853925"/>
                  </a:lnTo>
                  <a:lnTo>
                    <a:pt x="15458" y="864201"/>
                  </a:lnTo>
                  <a:lnTo>
                    <a:pt x="27524" y="870998"/>
                  </a:lnTo>
                  <a:lnTo>
                    <a:pt x="41668" y="873455"/>
                  </a:lnTo>
                  <a:lnTo>
                    <a:pt x="50837" y="872445"/>
                  </a:lnTo>
                  <a:lnTo>
                    <a:pt x="63763" y="867135"/>
                  </a:lnTo>
                  <a:lnTo>
                    <a:pt x="74063" y="858031"/>
                  </a:lnTo>
                  <a:lnTo>
                    <a:pt x="80875" y="845995"/>
                  </a:lnTo>
                  <a:lnTo>
                    <a:pt x="83337" y="831888"/>
                  </a:lnTo>
                  <a:lnTo>
                    <a:pt x="83337" y="41567"/>
                  </a:lnTo>
                  <a:lnTo>
                    <a:pt x="67878" y="9250"/>
                  </a:lnTo>
                  <a:lnTo>
                    <a:pt x="41668" y="0"/>
                  </a:lnTo>
                  <a:lnTo>
                    <a:pt x="32500" y="1009"/>
                  </a:lnTo>
                  <a:lnTo>
                    <a:pt x="19574" y="6317"/>
                  </a:lnTo>
                  <a:lnTo>
                    <a:pt x="9274" y="15418"/>
                  </a:lnTo>
                  <a:lnTo>
                    <a:pt x="2462" y="27454"/>
                  </a:lnTo>
                  <a:lnTo>
                    <a:pt x="0" y="41567"/>
                  </a:lnTo>
                  <a:lnTo>
                    <a:pt x="0" y="440080"/>
                  </a:lnTo>
                  <a:close/>
                </a:path>
              </a:pathLst>
            </a:custGeom>
            <a:grpFill/>
          </p:spPr>
          <p:txBody>
            <a:bodyPr wrap="square" lIns="0" tIns="0" rIns="0" bIns="0" rtlCol="0">
              <a:noAutofit/>
            </a:bodyPr>
            <a:lstStyle/>
            <a:p>
              <a:endParaRPr dirty="0"/>
            </a:p>
          </p:txBody>
        </p:sp>
        <p:sp>
          <p:nvSpPr>
            <p:cNvPr id="14" name="object 42">
              <a:extLst>
                <a:ext uri="{FF2B5EF4-FFF2-40B4-BE49-F238E27FC236}">
                  <a16:creationId xmlns:a16="http://schemas.microsoft.com/office/drawing/2014/main" xmlns="" id="{F7FFB0DB-C7FB-4D04-A902-AF174445462A}"/>
                </a:ext>
              </a:extLst>
            </p:cNvPr>
            <p:cNvSpPr/>
            <p:nvPr/>
          </p:nvSpPr>
          <p:spPr>
            <a:xfrm>
              <a:off x="7027456" y="3940129"/>
              <a:ext cx="83350" cy="1428502"/>
            </a:xfrm>
            <a:custGeom>
              <a:avLst/>
              <a:gdLst/>
              <a:ahLst/>
              <a:cxnLst/>
              <a:rect l="l" t="t" r="r" b="b"/>
              <a:pathLst>
                <a:path w="83350" h="1732381">
                  <a:moveTo>
                    <a:pt x="0" y="869543"/>
                  </a:moveTo>
                  <a:lnTo>
                    <a:pt x="0" y="1690827"/>
                  </a:lnTo>
                  <a:lnTo>
                    <a:pt x="1010" y="1699958"/>
                  </a:lnTo>
                  <a:lnTo>
                    <a:pt x="6330" y="1712849"/>
                  </a:lnTo>
                  <a:lnTo>
                    <a:pt x="15455" y="1723125"/>
                  </a:lnTo>
                  <a:lnTo>
                    <a:pt x="27522" y="1729923"/>
                  </a:lnTo>
                  <a:lnTo>
                    <a:pt x="41668" y="1732381"/>
                  </a:lnTo>
                  <a:lnTo>
                    <a:pt x="80887" y="1704929"/>
                  </a:lnTo>
                  <a:lnTo>
                    <a:pt x="83350" y="1690827"/>
                  </a:lnTo>
                  <a:lnTo>
                    <a:pt x="83350" y="41567"/>
                  </a:lnTo>
                  <a:lnTo>
                    <a:pt x="55826" y="2455"/>
                  </a:lnTo>
                  <a:lnTo>
                    <a:pt x="41681" y="0"/>
                  </a:lnTo>
                  <a:lnTo>
                    <a:pt x="2462" y="27454"/>
                  </a:lnTo>
                  <a:lnTo>
                    <a:pt x="0" y="41567"/>
                  </a:lnTo>
                  <a:lnTo>
                    <a:pt x="0" y="869543"/>
                  </a:lnTo>
                  <a:close/>
                </a:path>
              </a:pathLst>
            </a:custGeom>
            <a:grpFill/>
          </p:spPr>
          <p:txBody>
            <a:bodyPr wrap="square" lIns="0" tIns="0" rIns="0" bIns="0" rtlCol="0">
              <a:noAutofit/>
            </a:bodyPr>
            <a:lstStyle/>
            <a:p>
              <a:endParaRPr dirty="0"/>
            </a:p>
          </p:txBody>
        </p:sp>
        <p:sp>
          <p:nvSpPr>
            <p:cNvPr id="15" name="object 41">
              <a:extLst>
                <a:ext uri="{FF2B5EF4-FFF2-40B4-BE49-F238E27FC236}">
                  <a16:creationId xmlns:a16="http://schemas.microsoft.com/office/drawing/2014/main" xmlns="" id="{5CC8E68B-116C-43B5-AD92-720B6C90300C}"/>
                </a:ext>
              </a:extLst>
            </p:cNvPr>
            <p:cNvSpPr/>
            <p:nvPr/>
          </p:nvSpPr>
          <p:spPr>
            <a:xfrm>
              <a:off x="7225397" y="3404442"/>
              <a:ext cx="83337" cy="2311933"/>
            </a:xfrm>
            <a:custGeom>
              <a:avLst/>
              <a:gdLst/>
              <a:ahLst/>
              <a:cxnLst/>
              <a:rect l="l" t="t" r="r" b="b"/>
              <a:pathLst>
                <a:path w="83337" h="2803740">
                  <a:moveTo>
                    <a:pt x="0" y="1405229"/>
                  </a:moveTo>
                  <a:lnTo>
                    <a:pt x="0" y="2762186"/>
                  </a:lnTo>
                  <a:lnTo>
                    <a:pt x="1010" y="2771321"/>
                  </a:lnTo>
                  <a:lnTo>
                    <a:pt x="6330" y="2784214"/>
                  </a:lnTo>
                  <a:lnTo>
                    <a:pt x="15455" y="2794489"/>
                  </a:lnTo>
                  <a:lnTo>
                    <a:pt x="27522" y="2801284"/>
                  </a:lnTo>
                  <a:lnTo>
                    <a:pt x="41668" y="2803740"/>
                  </a:lnTo>
                  <a:lnTo>
                    <a:pt x="50832" y="2802733"/>
                  </a:lnTo>
                  <a:lnTo>
                    <a:pt x="63763" y="2797427"/>
                  </a:lnTo>
                  <a:lnTo>
                    <a:pt x="74064" y="2788327"/>
                  </a:lnTo>
                  <a:lnTo>
                    <a:pt x="80875" y="2776294"/>
                  </a:lnTo>
                  <a:lnTo>
                    <a:pt x="83337" y="2762186"/>
                  </a:lnTo>
                  <a:lnTo>
                    <a:pt x="83337" y="0"/>
                  </a:lnTo>
                  <a:lnTo>
                    <a:pt x="41668" y="0"/>
                  </a:lnTo>
                  <a:lnTo>
                    <a:pt x="32500" y="1009"/>
                  </a:lnTo>
                  <a:lnTo>
                    <a:pt x="19574" y="6320"/>
                  </a:lnTo>
                  <a:lnTo>
                    <a:pt x="9274" y="15423"/>
                  </a:lnTo>
                  <a:lnTo>
                    <a:pt x="2462" y="27459"/>
                  </a:lnTo>
                  <a:lnTo>
                    <a:pt x="0" y="41567"/>
                  </a:lnTo>
                  <a:lnTo>
                    <a:pt x="0" y="1405229"/>
                  </a:lnTo>
                  <a:close/>
                </a:path>
              </a:pathLst>
            </a:custGeom>
            <a:grpFill/>
          </p:spPr>
          <p:txBody>
            <a:bodyPr wrap="square" lIns="0" tIns="0" rIns="0" bIns="0" rtlCol="0">
              <a:noAutofit/>
            </a:bodyPr>
            <a:lstStyle/>
            <a:p>
              <a:endParaRPr dirty="0"/>
            </a:p>
          </p:txBody>
        </p:sp>
        <p:sp>
          <p:nvSpPr>
            <p:cNvPr id="16" name="object 40">
              <a:extLst>
                <a:ext uri="{FF2B5EF4-FFF2-40B4-BE49-F238E27FC236}">
                  <a16:creationId xmlns:a16="http://schemas.microsoft.com/office/drawing/2014/main" xmlns="" id="{6B8EFBFB-AECA-4FBF-8749-AAF9E7ECCC57}"/>
                </a:ext>
              </a:extLst>
            </p:cNvPr>
            <p:cNvSpPr/>
            <p:nvPr/>
          </p:nvSpPr>
          <p:spPr>
            <a:xfrm>
              <a:off x="7423332" y="4242603"/>
              <a:ext cx="83350" cy="929665"/>
            </a:xfrm>
            <a:custGeom>
              <a:avLst/>
              <a:gdLst/>
              <a:ahLst/>
              <a:cxnLst/>
              <a:rect l="l" t="t" r="r" b="b"/>
              <a:pathLst>
                <a:path w="83350" h="1127429">
                  <a:moveTo>
                    <a:pt x="0" y="567067"/>
                  </a:moveTo>
                  <a:lnTo>
                    <a:pt x="0" y="1085875"/>
                  </a:lnTo>
                  <a:lnTo>
                    <a:pt x="1010" y="1095010"/>
                  </a:lnTo>
                  <a:lnTo>
                    <a:pt x="6330" y="1107903"/>
                  </a:lnTo>
                  <a:lnTo>
                    <a:pt x="15455" y="1118178"/>
                  </a:lnTo>
                  <a:lnTo>
                    <a:pt x="27522" y="1124973"/>
                  </a:lnTo>
                  <a:lnTo>
                    <a:pt x="41668" y="1127429"/>
                  </a:lnTo>
                  <a:lnTo>
                    <a:pt x="80887" y="1099983"/>
                  </a:lnTo>
                  <a:lnTo>
                    <a:pt x="83350" y="1085875"/>
                  </a:lnTo>
                  <a:lnTo>
                    <a:pt x="83350" y="41554"/>
                  </a:lnTo>
                  <a:lnTo>
                    <a:pt x="55828" y="2456"/>
                  </a:lnTo>
                  <a:lnTo>
                    <a:pt x="41681" y="0"/>
                  </a:lnTo>
                  <a:lnTo>
                    <a:pt x="2462" y="27446"/>
                  </a:lnTo>
                  <a:lnTo>
                    <a:pt x="0" y="41554"/>
                  </a:lnTo>
                  <a:lnTo>
                    <a:pt x="0" y="567067"/>
                  </a:lnTo>
                  <a:close/>
                </a:path>
              </a:pathLst>
            </a:custGeom>
            <a:grpFill/>
            <a:ln>
              <a:solidFill>
                <a:srgbClr val="DDE7E3"/>
              </a:solidFill>
            </a:ln>
          </p:spPr>
          <p:txBody>
            <a:bodyPr wrap="square" lIns="0" tIns="0" rIns="0" bIns="0" rtlCol="0">
              <a:noAutofit/>
            </a:bodyPr>
            <a:lstStyle/>
            <a:p>
              <a:endParaRPr dirty="0"/>
            </a:p>
          </p:txBody>
        </p:sp>
        <p:sp>
          <p:nvSpPr>
            <p:cNvPr id="17" name="object 39">
              <a:extLst>
                <a:ext uri="{FF2B5EF4-FFF2-40B4-BE49-F238E27FC236}">
                  <a16:creationId xmlns:a16="http://schemas.microsoft.com/office/drawing/2014/main" xmlns="" id="{53C0B13C-F0B3-408C-AAF7-214CC78A118A}"/>
                </a:ext>
              </a:extLst>
            </p:cNvPr>
            <p:cNvSpPr/>
            <p:nvPr/>
          </p:nvSpPr>
          <p:spPr>
            <a:xfrm>
              <a:off x="7621277" y="4443479"/>
              <a:ext cx="83337" cy="598386"/>
            </a:xfrm>
            <a:custGeom>
              <a:avLst/>
              <a:gdLst/>
              <a:ahLst/>
              <a:cxnLst/>
              <a:rect l="l" t="t" r="r" b="b"/>
              <a:pathLst>
                <a:path w="83337" h="725677">
                  <a:moveTo>
                    <a:pt x="0" y="366191"/>
                  </a:moveTo>
                  <a:lnTo>
                    <a:pt x="0" y="684110"/>
                  </a:lnTo>
                  <a:lnTo>
                    <a:pt x="1012" y="693254"/>
                  </a:lnTo>
                  <a:lnTo>
                    <a:pt x="6333" y="706148"/>
                  </a:lnTo>
                  <a:lnTo>
                    <a:pt x="15458" y="716423"/>
                  </a:lnTo>
                  <a:lnTo>
                    <a:pt x="27524" y="723220"/>
                  </a:lnTo>
                  <a:lnTo>
                    <a:pt x="41668" y="725678"/>
                  </a:lnTo>
                  <a:lnTo>
                    <a:pt x="50837" y="724668"/>
                  </a:lnTo>
                  <a:lnTo>
                    <a:pt x="63763" y="719357"/>
                  </a:lnTo>
                  <a:lnTo>
                    <a:pt x="74063" y="710254"/>
                  </a:lnTo>
                  <a:lnTo>
                    <a:pt x="80875" y="698218"/>
                  </a:lnTo>
                  <a:lnTo>
                    <a:pt x="83337" y="684110"/>
                  </a:lnTo>
                  <a:lnTo>
                    <a:pt x="83337" y="41554"/>
                  </a:lnTo>
                  <a:lnTo>
                    <a:pt x="67882" y="9251"/>
                  </a:lnTo>
                  <a:lnTo>
                    <a:pt x="41668" y="0"/>
                  </a:lnTo>
                  <a:lnTo>
                    <a:pt x="32508" y="1007"/>
                  </a:lnTo>
                  <a:lnTo>
                    <a:pt x="19579" y="6313"/>
                  </a:lnTo>
                  <a:lnTo>
                    <a:pt x="9277" y="15412"/>
                  </a:lnTo>
                  <a:lnTo>
                    <a:pt x="2462" y="27446"/>
                  </a:lnTo>
                  <a:lnTo>
                    <a:pt x="0" y="41554"/>
                  </a:lnTo>
                  <a:lnTo>
                    <a:pt x="0" y="366191"/>
                  </a:lnTo>
                  <a:close/>
                </a:path>
              </a:pathLst>
            </a:custGeom>
            <a:grpFill/>
          </p:spPr>
          <p:txBody>
            <a:bodyPr wrap="square" lIns="0" tIns="0" rIns="0" bIns="0" rtlCol="0">
              <a:noAutofit/>
            </a:bodyPr>
            <a:lstStyle/>
            <a:p>
              <a:endParaRPr dirty="0"/>
            </a:p>
          </p:txBody>
        </p:sp>
        <p:sp>
          <p:nvSpPr>
            <p:cNvPr id="18" name="object 38">
              <a:extLst>
                <a:ext uri="{FF2B5EF4-FFF2-40B4-BE49-F238E27FC236}">
                  <a16:creationId xmlns:a16="http://schemas.microsoft.com/office/drawing/2014/main" xmlns="" id="{E0A09705-E0BA-44C1-83AB-2515861138EF}"/>
                </a:ext>
              </a:extLst>
            </p:cNvPr>
            <p:cNvSpPr/>
            <p:nvPr/>
          </p:nvSpPr>
          <p:spPr>
            <a:xfrm>
              <a:off x="7819209" y="3896262"/>
              <a:ext cx="83350" cy="1500845"/>
            </a:xfrm>
            <a:custGeom>
              <a:avLst/>
              <a:gdLst/>
              <a:ahLst/>
              <a:cxnLst/>
              <a:rect l="l" t="t" r="r" b="b"/>
              <a:pathLst>
                <a:path w="83350" h="1820113">
                  <a:moveTo>
                    <a:pt x="0" y="913409"/>
                  </a:moveTo>
                  <a:lnTo>
                    <a:pt x="0" y="1778558"/>
                  </a:lnTo>
                  <a:lnTo>
                    <a:pt x="1010" y="1787693"/>
                  </a:lnTo>
                  <a:lnTo>
                    <a:pt x="6330" y="1800587"/>
                  </a:lnTo>
                  <a:lnTo>
                    <a:pt x="15455" y="1810861"/>
                  </a:lnTo>
                  <a:lnTo>
                    <a:pt x="27522" y="1817656"/>
                  </a:lnTo>
                  <a:lnTo>
                    <a:pt x="41668" y="1820113"/>
                  </a:lnTo>
                  <a:lnTo>
                    <a:pt x="80887" y="1792666"/>
                  </a:lnTo>
                  <a:lnTo>
                    <a:pt x="83350" y="1778558"/>
                  </a:lnTo>
                  <a:lnTo>
                    <a:pt x="83350" y="41554"/>
                  </a:lnTo>
                  <a:lnTo>
                    <a:pt x="55828" y="2456"/>
                  </a:lnTo>
                  <a:lnTo>
                    <a:pt x="41681" y="0"/>
                  </a:lnTo>
                  <a:lnTo>
                    <a:pt x="2462" y="27446"/>
                  </a:lnTo>
                  <a:lnTo>
                    <a:pt x="0" y="41554"/>
                  </a:lnTo>
                  <a:lnTo>
                    <a:pt x="0" y="913409"/>
                  </a:lnTo>
                  <a:close/>
                </a:path>
              </a:pathLst>
            </a:custGeom>
            <a:grpFill/>
          </p:spPr>
          <p:txBody>
            <a:bodyPr wrap="square" lIns="0" tIns="0" rIns="0" bIns="0" rtlCol="0">
              <a:noAutofit/>
            </a:bodyPr>
            <a:lstStyle/>
            <a:p>
              <a:endParaRPr dirty="0"/>
            </a:p>
          </p:txBody>
        </p:sp>
        <p:sp>
          <p:nvSpPr>
            <p:cNvPr id="19" name="object 37">
              <a:extLst>
                <a:ext uri="{FF2B5EF4-FFF2-40B4-BE49-F238E27FC236}">
                  <a16:creationId xmlns:a16="http://schemas.microsoft.com/office/drawing/2014/main" xmlns="" id="{AC80B668-3515-4011-8537-0D14C2D14E32}"/>
                </a:ext>
              </a:extLst>
            </p:cNvPr>
            <p:cNvSpPr/>
            <p:nvPr/>
          </p:nvSpPr>
          <p:spPr>
            <a:xfrm>
              <a:off x="8017153"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endParaRPr dirty="0"/>
            </a:p>
          </p:txBody>
        </p:sp>
        <p:sp>
          <p:nvSpPr>
            <p:cNvPr id="20" name="object 36">
              <a:extLst>
                <a:ext uri="{FF2B5EF4-FFF2-40B4-BE49-F238E27FC236}">
                  <a16:creationId xmlns:a16="http://schemas.microsoft.com/office/drawing/2014/main" xmlns="" id="{DD7F2F5E-A635-4B12-921B-2A0D7C0E6174}"/>
                </a:ext>
              </a:extLst>
            </p:cNvPr>
            <p:cNvSpPr/>
            <p:nvPr/>
          </p:nvSpPr>
          <p:spPr>
            <a:xfrm>
              <a:off x="10221599" y="4242603"/>
              <a:ext cx="83337" cy="929665"/>
            </a:xfrm>
            <a:custGeom>
              <a:avLst/>
              <a:gdLst/>
              <a:ahLst/>
              <a:cxnLst/>
              <a:rect l="l" t="t" r="r" b="b"/>
              <a:pathLst>
                <a:path w="83337" h="1127429">
                  <a:moveTo>
                    <a:pt x="0" y="567067"/>
                  </a:moveTo>
                  <a:lnTo>
                    <a:pt x="0" y="1085875"/>
                  </a:lnTo>
                  <a:lnTo>
                    <a:pt x="1010" y="1095010"/>
                  </a:lnTo>
                  <a:lnTo>
                    <a:pt x="6330" y="1107903"/>
                  </a:lnTo>
                  <a:lnTo>
                    <a:pt x="15455" y="1118178"/>
                  </a:lnTo>
                  <a:lnTo>
                    <a:pt x="27522"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8" y="1007"/>
                  </a:lnTo>
                  <a:lnTo>
                    <a:pt x="19579" y="6313"/>
                  </a:lnTo>
                  <a:lnTo>
                    <a:pt x="9277" y="15412"/>
                  </a:lnTo>
                  <a:lnTo>
                    <a:pt x="2462" y="27446"/>
                  </a:lnTo>
                  <a:lnTo>
                    <a:pt x="0" y="41554"/>
                  </a:lnTo>
                  <a:lnTo>
                    <a:pt x="0" y="567067"/>
                  </a:lnTo>
                  <a:close/>
                </a:path>
              </a:pathLst>
            </a:custGeom>
            <a:grpFill/>
          </p:spPr>
          <p:txBody>
            <a:bodyPr wrap="square" lIns="0" tIns="0" rIns="0" bIns="0" rtlCol="0">
              <a:noAutofit/>
            </a:bodyPr>
            <a:lstStyle/>
            <a:p>
              <a:endParaRPr dirty="0"/>
            </a:p>
          </p:txBody>
        </p:sp>
        <p:sp>
          <p:nvSpPr>
            <p:cNvPr id="21" name="object 35">
              <a:extLst>
                <a:ext uri="{FF2B5EF4-FFF2-40B4-BE49-F238E27FC236}">
                  <a16:creationId xmlns:a16="http://schemas.microsoft.com/office/drawing/2014/main" xmlns="" id="{E9ED27DF-7EB2-40F3-A35D-8850C80EE668}"/>
                </a:ext>
              </a:extLst>
            </p:cNvPr>
            <p:cNvSpPr/>
            <p:nvPr/>
          </p:nvSpPr>
          <p:spPr>
            <a:xfrm>
              <a:off x="9431222" y="4402252"/>
              <a:ext cx="83337" cy="672132"/>
            </a:xfrm>
            <a:custGeom>
              <a:avLst/>
              <a:gdLst/>
              <a:ahLst/>
              <a:cxnLst/>
              <a:rect l="l" t="t" r="r" b="b"/>
              <a:pathLst>
                <a:path w="83337" h="815111">
                  <a:moveTo>
                    <a:pt x="0" y="409981"/>
                  </a:moveTo>
                  <a:lnTo>
                    <a:pt x="6" y="785622"/>
                  </a:lnTo>
                  <a:lnTo>
                    <a:pt x="25614" y="812800"/>
                  </a:lnTo>
                  <a:lnTo>
                    <a:pt x="41668" y="815111"/>
                  </a:lnTo>
                  <a:lnTo>
                    <a:pt x="42427" y="815106"/>
                  </a:lnTo>
                  <a:lnTo>
                    <a:pt x="58380" y="812597"/>
                  </a:lnTo>
                  <a:lnTo>
                    <a:pt x="71380" y="806133"/>
                  </a:lnTo>
                  <a:lnTo>
                    <a:pt x="80132" y="796647"/>
                  </a:lnTo>
                  <a:lnTo>
                    <a:pt x="83337" y="785075"/>
                  </a:lnTo>
                  <a:lnTo>
                    <a:pt x="83330" y="29494"/>
                  </a:lnTo>
                  <a:lnTo>
                    <a:pt x="79847" y="17990"/>
                  </a:lnTo>
                  <a:lnTo>
                    <a:pt x="70879" y="8618"/>
                  </a:lnTo>
                  <a:lnTo>
                    <a:pt x="57720" y="2310"/>
                  </a:lnTo>
                  <a:lnTo>
                    <a:pt x="41668" y="0"/>
                  </a:lnTo>
                  <a:lnTo>
                    <a:pt x="40900" y="5"/>
                  </a:lnTo>
                  <a:lnTo>
                    <a:pt x="24950" y="2515"/>
                  </a:lnTo>
                  <a:lnTo>
                    <a:pt x="11953" y="8982"/>
                  </a:lnTo>
                  <a:lnTo>
                    <a:pt x="3204" y="18470"/>
                  </a:lnTo>
                  <a:lnTo>
                    <a:pt x="0" y="30048"/>
                  </a:lnTo>
                  <a:lnTo>
                    <a:pt x="0" y="409981"/>
                  </a:lnTo>
                  <a:close/>
                </a:path>
              </a:pathLst>
            </a:custGeom>
            <a:grpFill/>
          </p:spPr>
          <p:txBody>
            <a:bodyPr wrap="square" lIns="0" tIns="0" rIns="0" bIns="0" rtlCol="0">
              <a:noAutofit/>
            </a:bodyPr>
            <a:lstStyle/>
            <a:p>
              <a:endParaRPr dirty="0"/>
            </a:p>
          </p:txBody>
        </p:sp>
        <p:sp>
          <p:nvSpPr>
            <p:cNvPr id="28" name="object 34">
              <a:extLst>
                <a:ext uri="{FF2B5EF4-FFF2-40B4-BE49-F238E27FC236}">
                  <a16:creationId xmlns:a16="http://schemas.microsoft.com/office/drawing/2014/main" xmlns="" id="{8ADB9D43-5EB6-4B2B-893D-FBE42031A5D2}"/>
                </a:ext>
              </a:extLst>
            </p:cNvPr>
            <p:cNvSpPr/>
            <p:nvPr/>
          </p:nvSpPr>
          <p:spPr>
            <a:xfrm>
              <a:off x="8209628" y="3578639"/>
              <a:ext cx="83337" cy="2024658"/>
            </a:xfrm>
            <a:custGeom>
              <a:avLst/>
              <a:gdLst/>
              <a:ahLst/>
              <a:cxnLst/>
              <a:rect l="l" t="t" r="r" b="b"/>
              <a:pathLst>
                <a:path w="83337" h="2455354">
                  <a:moveTo>
                    <a:pt x="41668" y="2455354"/>
                  </a:moveTo>
                  <a:lnTo>
                    <a:pt x="50828" y="2454347"/>
                  </a:lnTo>
                  <a:lnTo>
                    <a:pt x="63757" y="2449041"/>
                  </a:lnTo>
                  <a:lnTo>
                    <a:pt x="74060" y="2439941"/>
                  </a:lnTo>
                  <a:lnTo>
                    <a:pt x="80874" y="2427907"/>
                  </a:lnTo>
                  <a:lnTo>
                    <a:pt x="83337" y="2413800"/>
                  </a:lnTo>
                  <a:lnTo>
                    <a:pt x="83337" y="41567"/>
                  </a:lnTo>
                  <a:lnTo>
                    <a:pt x="55813" y="2455"/>
                  </a:lnTo>
                  <a:lnTo>
                    <a:pt x="41668" y="0"/>
                  </a:lnTo>
                  <a:lnTo>
                    <a:pt x="32500" y="1009"/>
                  </a:lnTo>
                  <a:lnTo>
                    <a:pt x="19574" y="6317"/>
                  </a:lnTo>
                  <a:lnTo>
                    <a:pt x="9274" y="15418"/>
                  </a:lnTo>
                  <a:lnTo>
                    <a:pt x="2462" y="27454"/>
                  </a:lnTo>
                  <a:lnTo>
                    <a:pt x="0" y="41567"/>
                  </a:lnTo>
                  <a:lnTo>
                    <a:pt x="0" y="2413800"/>
                  </a:lnTo>
                  <a:lnTo>
                    <a:pt x="1010" y="2422935"/>
                  </a:lnTo>
                  <a:lnTo>
                    <a:pt x="6330" y="2435828"/>
                  </a:lnTo>
                  <a:lnTo>
                    <a:pt x="15455" y="2446102"/>
                  </a:lnTo>
                  <a:lnTo>
                    <a:pt x="27522" y="2452898"/>
                  </a:lnTo>
                  <a:lnTo>
                    <a:pt x="41668" y="2455354"/>
                  </a:lnTo>
                  <a:close/>
                </a:path>
              </a:pathLst>
            </a:custGeom>
            <a:grpFill/>
          </p:spPr>
          <p:txBody>
            <a:bodyPr wrap="square" lIns="0" tIns="0" rIns="0" bIns="0" rtlCol="0">
              <a:noAutofit/>
            </a:bodyPr>
            <a:lstStyle/>
            <a:p>
              <a:endParaRPr dirty="0"/>
            </a:p>
          </p:txBody>
        </p:sp>
        <p:sp>
          <p:nvSpPr>
            <p:cNvPr id="29" name="object 33">
              <a:extLst>
                <a:ext uri="{FF2B5EF4-FFF2-40B4-BE49-F238E27FC236}">
                  <a16:creationId xmlns:a16="http://schemas.microsoft.com/office/drawing/2014/main" xmlns="" id="{8CF3E559-510F-46E9-9575-1EB6EA5ECC87}"/>
                </a:ext>
              </a:extLst>
            </p:cNvPr>
            <p:cNvSpPr/>
            <p:nvPr/>
          </p:nvSpPr>
          <p:spPr>
            <a:xfrm>
              <a:off x="10017577"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endParaRPr dirty="0"/>
            </a:p>
          </p:txBody>
        </p:sp>
        <p:sp>
          <p:nvSpPr>
            <p:cNvPr id="30" name="object 32">
              <a:extLst>
                <a:ext uri="{FF2B5EF4-FFF2-40B4-BE49-F238E27FC236}">
                  <a16:creationId xmlns:a16="http://schemas.microsoft.com/office/drawing/2014/main" xmlns="" id="{9AFB6DEF-EB57-4DC1-B3D4-851425EC2C3F}"/>
                </a:ext>
              </a:extLst>
            </p:cNvPr>
            <p:cNvSpPr/>
            <p:nvPr/>
          </p:nvSpPr>
          <p:spPr>
            <a:xfrm>
              <a:off x="1185976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endParaRPr dirty="0"/>
            </a:p>
          </p:txBody>
        </p:sp>
        <p:sp>
          <p:nvSpPr>
            <p:cNvPr id="31" name="object 31">
              <a:extLst>
                <a:ext uri="{FF2B5EF4-FFF2-40B4-BE49-F238E27FC236}">
                  <a16:creationId xmlns:a16="http://schemas.microsoft.com/office/drawing/2014/main" xmlns="" id="{25B9D58A-22B9-4882-A0A0-CBD96608224C}"/>
                </a:ext>
              </a:extLst>
            </p:cNvPr>
            <p:cNvSpPr/>
            <p:nvPr/>
          </p:nvSpPr>
          <p:spPr>
            <a:xfrm>
              <a:off x="981964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32" name="object 30">
              <a:extLst>
                <a:ext uri="{FF2B5EF4-FFF2-40B4-BE49-F238E27FC236}">
                  <a16:creationId xmlns:a16="http://schemas.microsoft.com/office/drawing/2014/main" xmlns="" id="{1C3F2B0B-7B53-41B8-BE6C-387CF81FAB7E}"/>
                </a:ext>
              </a:extLst>
            </p:cNvPr>
            <p:cNvSpPr/>
            <p:nvPr/>
          </p:nvSpPr>
          <p:spPr>
            <a:xfrm>
              <a:off x="104228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33" name="object 29">
              <a:extLst>
                <a:ext uri="{FF2B5EF4-FFF2-40B4-BE49-F238E27FC236}">
                  <a16:creationId xmlns:a16="http://schemas.microsoft.com/office/drawing/2014/main" xmlns="" id="{EEB5FA3C-B668-4363-9005-87677FF0BB1C}"/>
                </a:ext>
              </a:extLst>
            </p:cNvPr>
            <p:cNvSpPr/>
            <p:nvPr/>
          </p:nvSpPr>
          <p:spPr>
            <a:xfrm>
              <a:off x="11343772"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34" name="object 28">
              <a:extLst>
                <a:ext uri="{FF2B5EF4-FFF2-40B4-BE49-F238E27FC236}">
                  <a16:creationId xmlns:a16="http://schemas.microsoft.com/office/drawing/2014/main" xmlns="" id="{06691CA0-3CF6-43F7-9380-ACF41819541E}"/>
                </a:ext>
              </a:extLst>
            </p:cNvPr>
            <p:cNvSpPr/>
            <p:nvPr/>
          </p:nvSpPr>
          <p:spPr>
            <a:xfrm>
              <a:off x="9621707"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35" name="object 27">
              <a:extLst>
                <a:ext uri="{FF2B5EF4-FFF2-40B4-BE49-F238E27FC236}">
                  <a16:creationId xmlns:a16="http://schemas.microsoft.com/office/drawing/2014/main" xmlns="" id="{3D00DA4C-DF3E-4B6E-B397-490030B918B3}"/>
                </a:ext>
              </a:extLst>
            </p:cNvPr>
            <p:cNvSpPr/>
            <p:nvPr/>
          </p:nvSpPr>
          <p:spPr>
            <a:xfrm>
              <a:off x="10983881" y="3940129"/>
              <a:ext cx="83337" cy="1428502"/>
            </a:xfrm>
            <a:custGeom>
              <a:avLst/>
              <a:gdLst/>
              <a:ahLst/>
              <a:cxnLst/>
              <a:rect l="l" t="t" r="r" b="b"/>
              <a:pathLst>
                <a:path w="83337" h="1732381">
                  <a:moveTo>
                    <a:pt x="83337" y="869543"/>
                  </a:moveTo>
                  <a:lnTo>
                    <a:pt x="83337" y="41567"/>
                  </a:lnTo>
                  <a:lnTo>
                    <a:pt x="80876" y="27454"/>
                  </a:lnTo>
                  <a:lnTo>
                    <a:pt x="74067" y="15418"/>
                  </a:lnTo>
                  <a:lnTo>
                    <a:pt x="63768" y="6317"/>
                  </a:lnTo>
                  <a:lnTo>
                    <a:pt x="50841"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20" y="1729923"/>
                  </a:lnTo>
                  <a:lnTo>
                    <a:pt x="67887" y="1723125"/>
                  </a:lnTo>
                  <a:lnTo>
                    <a:pt x="77010"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36" name="object 26">
              <a:extLst>
                <a:ext uri="{FF2B5EF4-FFF2-40B4-BE49-F238E27FC236}">
                  <a16:creationId xmlns:a16="http://schemas.microsoft.com/office/drawing/2014/main" xmlns="" id="{3668DA9F-7C34-4EFB-B96E-C48F9D94F676}"/>
                </a:ext>
              </a:extLst>
            </p:cNvPr>
            <p:cNvSpPr/>
            <p:nvPr/>
          </p:nvSpPr>
          <p:spPr>
            <a:xfrm>
              <a:off x="9225824" y="4242603"/>
              <a:ext cx="83350" cy="929665"/>
            </a:xfrm>
            <a:custGeom>
              <a:avLst/>
              <a:gdLst/>
              <a:ahLst/>
              <a:cxnLst/>
              <a:rect l="l" t="t" r="r" b="b"/>
              <a:pathLst>
                <a:path w="83350" h="1127429">
                  <a:moveTo>
                    <a:pt x="83350" y="567067"/>
                  </a:moveTo>
                  <a:lnTo>
                    <a:pt x="83350" y="41554"/>
                  </a:lnTo>
                  <a:lnTo>
                    <a:pt x="80887" y="27446"/>
                  </a:lnTo>
                  <a:lnTo>
                    <a:pt x="74073" y="15412"/>
                  </a:lnTo>
                  <a:lnTo>
                    <a:pt x="63770" y="6313"/>
                  </a:lnTo>
                  <a:lnTo>
                    <a:pt x="50841" y="1007"/>
                  </a:lnTo>
                  <a:lnTo>
                    <a:pt x="41681" y="0"/>
                  </a:lnTo>
                  <a:lnTo>
                    <a:pt x="6330" y="19526"/>
                  </a:lnTo>
                  <a:lnTo>
                    <a:pt x="0" y="41554"/>
                  </a:lnTo>
                  <a:lnTo>
                    <a:pt x="0" y="1085875"/>
                  </a:lnTo>
                  <a:lnTo>
                    <a:pt x="19579" y="1121116"/>
                  </a:lnTo>
                  <a:lnTo>
                    <a:pt x="41668" y="1127429"/>
                  </a:lnTo>
                  <a:lnTo>
                    <a:pt x="77019" y="1107903"/>
                  </a:lnTo>
                  <a:lnTo>
                    <a:pt x="83350" y="1085875"/>
                  </a:lnTo>
                  <a:lnTo>
                    <a:pt x="83350" y="567067"/>
                  </a:lnTo>
                  <a:close/>
                </a:path>
              </a:pathLst>
            </a:custGeom>
            <a:grpFill/>
          </p:spPr>
          <p:txBody>
            <a:bodyPr wrap="square" lIns="0" tIns="0" rIns="0" bIns="0" rtlCol="0">
              <a:noAutofit/>
            </a:bodyPr>
            <a:lstStyle/>
            <a:p>
              <a:endParaRPr dirty="0"/>
            </a:p>
          </p:txBody>
        </p:sp>
        <p:sp>
          <p:nvSpPr>
            <p:cNvPr id="37" name="object 25">
              <a:extLst>
                <a:ext uri="{FF2B5EF4-FFF2-40B4-BE49-F238E27FC236}">
                  <a16:creationId xmlns:a16="http://schemas.microsoft.com/office/drawing/2014/main" xmlns="" id="{AABB8118-8368-4B20-8DFD-95D88D3F5AC9}"/>
                </a:ext>
              </a:extLst>
            </p:cNvPr>
            <p:cNvSpPr/>
            <p:nvPr/>
          </p:nvSpPr>
          <p:spPr>
            <a:xfrm>
              <a:off x="9027896"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684110"/>
                  </a:lnTo>
                  <a:lnTo>
                    <a:pt x="9274" y="710254"/>
                  </a:lnTo>
                  <a:lnTo>
                    <a:pt x="32500"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38" name="object 24">
              <a:extLst>
                <a:ext uri="{FF2B5EF4-FFF2-40B4-BE49-F238E27FC236}">
                  <a16:creationId xmlns:a16="http://schemas.microsoft.com/office/drawing/2014/main" xmlns="" id="{501DF289-EE0D-4400-880C-964045E1CE8D}"/>
                </a:ext>
              </a:extLst>
            </p:cNvPr>
            <p:cNvSpPr/>
            <p:nvPr/>
          </p:nvSpPr>
          <p:spPr>
            <a:xfrm>
              <a:off x="1116196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39" name="object 23">
              <a:extLst>
                <a:ext uri="{FF2B5EF4-FFF2-40B4-BE49-F238E27FC236}">
                  <a16:creationId xmlns:a16="http://schemas.microsoft.com/office/drawing/2014/main" xmlns="" id="{1DBBD044-3F6C-43AE-9EEB-285A1A66535E}"/>
                </a:ext>
              </a:extLst>
            </p:cNvPr>
            <p:cNvSpPr/>
            <p:nvPr/>
          </p:nvSpPr>
          <p:spPr>
            <a:xfrm>
              <a:off x="1061061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40" name="object 22">
              <a:extLst>
                <a:ext uri="{FF2B5EF4-FFF2-40B4-BE49-F238E27FC236}">
                  <a16:creationId xmlns:a16="http://schemas.microsoft.com/office/drawing/2014/main" xmlns="" id="{E3B9548C-FAF0-4B58-9C73-772D337DB1F2}"/>
                </a:ext>
              </a:extLst>
            </p:cNvPr>
            <p:cNvSpPr/>
            <p:nvPr/>
          </p:nvSpPr>
          <p:spPr>
            <a:xfrm>
              <a:off x="11538192"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41" name="object 21">
              <a:extLst>
                <a:ext uri="{FF2B5EF4-FFF2-40B4-BE49-F238E27FC236}">
                  <a16:creationId xmlns:a16="http://schemas.microsoft.com/office/drawing/2014/main" xmlns="" id="{A56F3AFE-6715-414C-BA68-DB57B121DDC6}"/>
                </a:ext>
              </a:extLst>
            </p:cNvPr>
            <p:cNvSpPr/>
            <p:nvPr/>
          </p:nvSpPr>
          <p:spPr>
            <a:xfrm>
              <a:off x="8829944" y="3896262"/>
              <a:ext cx="83350" cy="1500845"/>
            </a:xfrm>
            <a:custGeom>
              <a:avLst/>
              <a:gdLst/>
              <a:ahLst/>
              <a:cxnLst/>
              <a:rect l="l" t="t" r="r" b="b"/>
              <a:pathLst>
                <a:path w="83350" h="1820113">
                  <a:moveTo>
                    <a:pt x="83350" y="913409"/>
                  </a:moveTo>
                  <a:lnTo>
                    <a:pt x="83350" y="41554"/>
                  </a:lnTo>
                  <a:lnTo>
                    <a:pt x="80887" y="27446"/>
                  </a:lnTo>
                  <a:lnTo>
                    <a:pt x="74073" y="15412"/>
                  </a:lnTo>
                  <a:lnTo>
                    <a:pt x="63770" y="6313"/>
                  </a:lnTo>
                  <a:lnTo>
                    <a:pt x="50841" y="1007"/>
                  </a:lnTo>
                  <a:lnTo>
                    <a:pt x="41681" y="0"/>
                  </a:lnTo>
                  <a:lnTo>
                    <a:pt x="6334" y="19520"/>
                  </a:lnTo>
                  <a:lnTo>
                    <a:pt x="0" y="41554"/>
                  </a:lnTo>
                  <a:lnTo>
                    <a:pt x="0" y="1778558"/>
                  </a:lnTo>
                  <a:lnTo>
                    <a:pt x="19577" y="1813796"/>
                  </a:lnTo>
                  <a:lnTo>
                    <a:pt x="41681" y="1820113"/>
                  </a:lnTo>
                  <a:lnTo>
                    <a:pt x="55828" y="1817656"/>
                  </a:lnTo>
                  <a:lnTo>
                    <a:pt x="67894" y="1810861"/>
                  </a:lnTo>
                  <a:lnTo>
                    <a:pt x="77019" y="1800587"/>
                  </a:lnTo>
                  <a:lnTo>
                    <a:pt x="82339" y="1787693"/>
                  </a:lnTo>
                  <a:lnTo>
                    <a:pt x="83350" y="1778558"/>
                  </a:lnTo>
                  <a:lnTo>
                    <a:pt x="83350" y="913409"/>
                  </a:lnTo>
                  <a:close/>
                </a:path>
              </a:pathLst>
            </a:custGeom>
            <a:grpFill/>
          </p:spPr>
          <p:txBody>
            <a:bodyPr wrap="square" lIns="0" tIns="0" rIns="0" bIns="0" rtlCol="0">
              <a:noAutofit/>
            </a:bodyPr>
            <a:lstStyle/>
            <a:p>
              <a:endParaRPr dirty="0"/>
            </a:p>
          </p:txBody>
        </p:sp>
        <p:sp>
          <p:nvSpPr>
            <p:cNvPr id="42" name="object 20">
              <a:extLst>
                <a:ext uri="{FF2B5EF4-FFF2-40B4-BE49-F238E27FC236}">
                  <a16:creationId xmlns:a16="http://schemas.microsoft.com/office/drawing/2014/main" xmlns="" id="{DAB802A5-52B5-4F1D-B699-B76692557CEB}"/>
                </a:ext>
              </a:extLst>
            </p:cNvPr>
            <p:cNvSpPr/>
            <p:nvPr/>
          </p:nvSpPr>
          <p:spPr>
            <a:xfrm>
              <a:off x="8632015" y="4242603"/>
              <a:ext cx="83337" cy="929665"/>
            </a:xfrm>
            <a:custGeom>
              <a:avLst/>
              <a:gdLst/>
              <a:ahLst/>
              <a:cxnLst/>
              <a:rect l="l" t="t" r="r" b="b"/>
              <a:pathLst>
                <a:path w="83337" h="1127429">
                  <a:moveTo>
                    <a:pt x="83337" y="567067"/>
                  </a:moveTo>
                  <a:lnTo>
                    <a:pt x="83337" y="41554"/>
                  </a:lnTo>
                  <a:lnTo>
                    <a:pt x="80874" y="27446"/>
                  </a:lnTo>
                  <a:lnTo>
                    <a:pt x="74060" y="15412"/>
                  </a:lnTo>
                  <a:lnTo>
                    <a:pt x="63757" y="6313"/>
                  </a:lnTo>
                  <a:lnTo>
                    <a:pt x="50828" y="1007"/>
                  </a:lnTo>
                  <a:lnTo>
                    <a:pt x="41668" y="0"/>
                  </a:lnTo>
                  <a:lnTo>
                    <a:pt x="27522" y="2456"/>
                  </a:lnTo>
                  <a:lnTo>
                    <a:pt x="15455" y="9251"/>
                  </a:lnTo>
                  <a:lnTo>
                    <a:pt x="6330" y="19526"/>
                  </a:lnTo>
                  <a:lnTo>
                    <a:pt x="1010" y="32419"/>
                  </a:lnTo>
                  <a:lnTo>
                    <a:pt x="0" y="41554"/>
                  </a:lnTo>
                  <a:lnTo>
                    <a:pt x="0" y="1085875"/>
                  </a:lnTo>
                  <a:lnTo>
                    <a:pt x="19579" y="1121116"/>
                  </a:lnTo>
                  <a:lnTo>
                    <a:pt x="41668" y="1127429"/>
                  </a:lnTo>
                  <a:lnTo>
                    <a:pt x="55815" y="1124973"/>
                  </a:lnTo>
                  <a:lnTo>
                    <a:pt x="67882" y="1118178"/>
                  </a:lnTo>
                  <a:lnTo>
                    <a:pt x="77007" y="1107903"/>
                  </a:lnTo>
                  <a:lnTo>
                    <a:pt x="82327" y="1095010"/>
                  </a:lnTo>
                  <a:lnTo>
                    <a:pt x="83337" y="1085875"/>
                  </a:lnTo>
                  <a:lnTo>
                    <a:pt x="83337" y="567067"/>
                  </a:lnTo>
                  <a:close/>
                </a:path>
              </a:pathLst>
            </a:custGeom>
            <a:grpFill/>
          </p:spPr>
          <p:txBody>
            <a:bodyPr wrap="square" lIns="0" tIns="0" rIns="0" bIns="0" rtlCol="0">
              <a:noAutofit/>
            </a:bodyPr>
            <a:lstStyle/>
            <a:p>
              <a:endParaRPr dirty="0"/>
            </a:p>
          </p:txBody>
        </p:sp>
        <p:sp>
          <p:nvSpPr>
            <p:cNvPr id="43" name="object 19">
              <a:extLst>
                <a:ext uri="{FF2B5EF4-FFF2-40B4-BE49-F238E27FC236}">
                  <a16:creationId xmlns:a16="http://schemas.microsoft.com/office/drawing/2014/main" xmlns="" id="{E698FFCE-E3B0-4E40-A2D2-5D7E3232F04A}"/>
                </a:ext>
              </a:extLst>
            </p:cNvPr>
            <p:cNvSpPr/>
            <p:nvPr/>
          </p:nvSpPr>
          <p:spPr>
            <a:xfrm>
              <a:off x="8439543" y="3578639"/>
              <a:ext cx="83337" cy="2024658"/>
            </a:xfrm>
            <a:custGeom>
              <a:avLst/>
              <a:gdLst/>
              <a:ahLst/>
              <a:cxnLst/>
              <a:rect l="l" t="t" r="r" b="b"/>
              <a:pathLst>
                <a:path w="83337" h="2455354">
                  <a:moveTo>
                    <a:pt x="41668" y="2455354"/>
                  </a:moveTo>
                  <a:lnTo>
                    <a:pt x="77007" y="2435828"/>
                  </a:lnTo>
                  <a:lnTo>
                    <a:pt x="83337" y="2413800"/>
                  </a:lnTo>
                  <a:lnTo>
                    <a:pt x="83337" y="41567"/>
                  </a:lnTo>
                  <a:lnTo>
                    <a:pt x="63763" y="6317"/>
                  </a:lnTo>
                  <a:lnTo>
                    <a:pt x="41668" y="0"/>
                  </a:lnTo>
                  <a:lnTo>
                    <a:pt x="27524" y="2455"/>
                  </a:lnTo>
                  <a:lnTo>
                    <a:pt x="15458" y="9250"/>
                  </a:lnTo>
                  <a:lnTo>
                    <a:pt x="6333" y="19524"/>
                  </a:lnTo>
                  <a:lnTo>
                    <a:pt x="1012" y="32419"/>
                  </a:lnTo>
                  <a:lnTo>
                    <a:pt x="0" y="41567"/>
                  </a:lnTo>
                  <a:lnTo>
                    <a:pt x="0" y="2413800"/>
                  </a:lnTo>
                  <a:lnTo>
                    <a:pt x="19579" y="2449041"/>
                  </a:lnTo>
                  <a:lnTo>
                    <a:pt x="41668" y="2455354"/>
                  </a:lnTo>
                  <a:close/>
                </a:path>
              </a:pathLst>
            </a:custGeom>
            <a:grpFill/>
          </p:spPr>
          <p:txBody>
            <a:bodyPr wrap="square" lIns="0" tIns="0" rIns="0" bIns="0" rtlCol="0">
              <a:noAutofit/>
            </a:bodyPr>
            <a:lstStyle/>
            <a:p>
              <a:endParaRPr dirty="0"/>
            </a:p>
          </p:txBody>
        </p:sp>
        <p:sp>
          <p:nvSpPr>
            <p:cNvPr id="44" name="object 18">
              <a:extLst>
                <a:ext uri="{FF2B5EF4-FFF2-40B4-BE49-F238E27FC236}">
                  <a16:creationId xmlns:a16="http://schemas.microsoft.com/office/drawing/2014/main" xmlns="" id="{33FF01C3-088D-4F8C-82F4-8AC63F48DFF4}"/>
                </a:ext>
              </a:extLst>
            </p:cNvPr>
            <p:cNvSpPr/>
            <p:nvPr/>
          </p:nvSpPr>
          <p:spPr>
            <a:xfrm>
              <a:off x="5409777"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45" name="object 17">
              <a:extLst>
                <a:ext uri="{FF2B5EF4-FFF2-40B4-BE49-F238E27FC236}">
                  <a16:creationId xmlns:a16="http://schemas.microsoft.com/office/drawing/2014/main" xmlns="" id="{FB6B04B3-7455-463D-A7CD-F14E06BB370A}"/>
                </a:ext>
              </a:extLst>
            </p:cNvPr>
            <p:cNvSpPr/>
            <p:nvPr/>
          </p:nvSpPr>
          <p:spPr>
            <a:xfrm>
              <a:off x="6311410" y="4632824"/>
              <a:ext cx="83337" cy="286123"/>
            </a:xfrm>
            <a:custGeom>
              <a:avLst/>
              <a:gdLst/>
              <a:ahLst/>
              <a:cxnLst/>
              <a:rect l="l" t="t" r="r" b="b"/>
              <a:pathLst>
                <a:path w="83337" h="346989">
                  <a:moveTo>
                    <a:pt x="0" y="176847"/>
                  </a:moveTo>
                  <a:lnTo>
                    <a:pt x="0" y="305435"/>
                  </a:lnTo>
                  <a:lnTo>
                    <a:pt x="1010" y="314569"/>
                  </a:lnTo>
                  <a:lnTo>
                    <a:pt x="6330" y="327463"/>
                  </a:lnTo>
                  <a:lnTo>
                    <a:pt x="15455" y="337737"/>
                  </a:lnTo>
                  <a:lnTo>
                    <a:pt x="27522" y="344533"/>
                  </a:lnTo>
                  <a:lnTo>
                    <a:pt x="41668" y="346989"/>
                  </a:lnTo>
                  <a:lnTo>
                    <a:pt x="63763" y="340676"/>
                  </a:lnTo>
                  <a:lnTo>
                    <a:pt x="74064" y="331576"/>
                  </a:lnTo>
                  <a:lnTo>
                    <a:pt x="80875" y="319542"/>
                  </a:lnTo>
                  <a:lnTo>
                    <a:pt x="83337" y="305435"/>
                  </a:lnTo>
                  <a:lnTo>
                    <a:pt x="83337" y="41554"/>
                  </a:lnTo>
                  <a:lnTo>
                    <a:pt x="77010" y="19526"/>
                  </a:lnTo>
                  <a:lnTo>
                    <a:pt x="67887" y="9251"/>
                  </a:lnTo>
                  <a:lnTo>
                    <a:pt x="55820" y="2456"/>
                  </a:lnTo>
                  <a:lnTo>
                    <a:pt x="41668" y="0"/>
                  </a:lnTo>
                  <a:lnTo>
                    <a:pt x="32508" y="1007"/>
                  </a:lnTo>
                  <a:lnTo>
                    <a:pt x="19579" y="6313"/>
                  </a:lnTo>
                  <a:lnTo>
                    <a:pt x="9277" y="15412"/>
                  </a:lnTo>
                  <a:lnTo>
                    <a:pt x="2462" y="27446"/>
                  </a:lnTo>
                  <a:lnTo>
                    <a:pt x="0" y="41554"/>
                  </a:lnTo>
                  <a:lnTo>
                    <a:pt x="0" y="176847"/>
                  </a:lnTo>
                  <a:close/>
                </a:path>
              </a:pathLst>
            </a:custGeom>
            <a:grpFill/>
          </p:spPr>
          <p:txBody>
            <a:bodyPr wrap="square" lIns="0" tIns="0" rIns="0" bIns="0" rtlCol="0">
              <a:noAutofit/>
            </a:bodyPr>
            <a:lstStyle/>
            <a:p>
              <a:endParaRPr dirty="0"/>
            </a:p>
          </p:txBody>
        </p:sp>
        <p:sp>
          <p:nvSpPr>
            <p:cNvPr id="46" name="object 16">
              <a:extLst>
                <a:ext uri="{FF2B5EF4-FFF2-40B4-BE49-F238E27FC236}">
                  <a16:creationId xmlns:a16="http://schemas.microsoft.com/office/drawing/2014/main" xmlns="" id="{A64E7EFB-106B-43D9-B337-8F5B4E8FC99D}"/>
                </a:ext>
              </a:extLst>
            </p:cNvPr>
            <p:cNvSpPr/>
            <p:nvPr/>
          </p:nvSpPr>
          <p:spPr>
            <a:xfrm>
              <a:off x="4835429" y="4242603"/>
              <a:ext cx="83337" cy="929665"/>
            </a:xfrm>
            <a:custGeom>
              <a:avLst/>
              <a:gdLst/>
              <a:ahLst/>
              <a:cxnLst/>
              <a:rect l="l" t="t" r="r" b="b"/>
              <a:pathLst>
                <a:path w="83337" h="1127429">
                  <a:moveTo>
                    <a:pt x="0" y="567067"/>
                  </a:moveTo>
                  <a:lnTo>
                    <a:pt x="0" y="1085875"/>
                  </a:lnTo>
                  <a:lnTo>
                    <a:pt x="1009" y="1095010"/>
                  </a:lnTo>
                  <a:lnTo>
                    <a:pt x="6327" y="1107903"/>
                  </a:lnTo>
                  <a:lnTo>
                    <a:pt x="15449" y="1118178"/>
                  </a:lnTo>
                  <a:lnTo>
                    <a:pt x="27517" y="1124973"/>
                  </a:lnTo>
                  <a:lnTo>
                    <a:pt x="41668" y="1127429"/>
                  </a:lnTo>
                  <a:lnTo>
                    <a:pt x="50828" y="1126422"/>
                  </a:lnTo>
                  <a:lnTo>
                    <a:pt x="63757" y="1121116"/>
                  </a:lnTo>
                  <a:lnTo>
                    <a:pt x="74060" y="1112016"/>
                  </a:lnTo>
                  <a:lnTo>
                    <a:pt x="80874" y="1099983"/>
                  </a:lnTo>
                  <a:lnTo>
                    <a:pt x="83337" y="1085875"/>
                  </a:lnTo>
                  <a:lnTo>
                    <a:pt x="83337" y="41554"/>
                  </a:lnTo>
                  <a:lnTo>
                    <a:pt x="55815" y="2456"/>
                  </a:lnTo>
                  <a:lnTo>
                    <a:pt x="41668" y="0"/>
                  </a:lnTo>
                  <a:lnTo>
                    <a:pt x="32504" y="1007"/>
                  </a:lnTo>
                  <a:lnTo>
                    <a:pt x="19574" y="6313"/>
                  </a:lnTo>
                  <a:lnTo>
                    <a:pt x="9272" y="15412"/>
                  </a:lnTo>
                  <a:lnTo>
                    <a:pt x="2461" y="27446"/>
                  </a:lnTo>
                  <a:lnTo>
                    <a:pt x="0" y="41554"/>
                  </a:lnTo>
                  <a:lnTo>
                    <a:pt x="0" y="567067"/>
                  </a:lnTo>
                  <a:close/>
                </a:path>
              </a:pathLst>
            </a:custGeom>
            <a:grpFill/>
          </p:spPr>
          <p:txBody>
            <a:bodyPr wrap="square" lIns="0" tIns="0" rIns="0" bIns="0" rtlCol="0">
              <a:noAutofit/>
            </a:bodyPr>
            <a:lstStyle/>
            <a:p>
              <a:endParaRPr dirty="0"/>
            </a:p>
          </p:txBody>
        </p:sp>
        <p:sp>
          <p:nvSpPr>
            <p:cNvPr id="47" name="object 15">
              <a:extLst>
                <a:ext uri="{FF2B5EF4-FFF2-40B4-BE49-F238E27FC236}">
                  <a16:creationId xmlns:a16="http://schemas.microsoft.com/office/drawing/2014/main" xmlns="" id="{E4355806-C01E-4890-AA96-54D7E3FD1A83}"/>
                </a:ext>
              </a:extLst>
            </p:cNvPr>
            <p:cNvSpPr/>
            <p:nvPr/>
          </p:nvSpPr>
          <p:spPr>
            <a:xfrm>
              <a:off x="4631403" y="4632824"/>
              <a:ext cx="83350" cy="286123"/>
            </a:xfrm>
            <a:custGeom>
              <a:avLst/>
              <a:gdLst/>
              <a:ahLst/>
              <a:cxnLst/>
              <a:rect l="l" t="t" r="r" b="b"/>
              <a:pathLst>
                <a:path w="83350" h="346989">
                  <a:moveTo>
                    <a:pt x="83350" y="176847"/>
                  </a:moveTo>
                  <a:lnTo>
                    <a:pt x="83350" y="41554"/>
                  </a:lnTo>
                  <a:lnTo>
                    <a:pt x="80887" y="27446"/>
                  </a:lnTo>
                  <a:lnTo>
                    <a:pt x="74073" y="15412"/>
                  </a:lnTo>
                  <a:lnTo>
                    <a:pt x="63770" y="6313"/>
                  </a:lnTo>
                  <a:lnTo>
                    <a:pt x="50841" y="1007"/>
                  </a:lnTo>
                  <a:lnTo>
                    <a:pt x="41681" y="0"/>
                  </a:lnTo>
                  <a:lnTo>
                    <a:pt x="27522" y="2456"/>
                  </a:lnTo>
                  <a:lnTo>
                    <a:pt x="15455" y="9251"/>
                  </a:lnTo>
                  <a:lnTo>
                    <a:pt x="6330" y="19526"/>
                  </a:lnTo>
                  <a:lnTo>
                    <a:pt x="1010" y="32419"/>
                  </a:lnTo>
                  <a:lnTo>
                    <a:pt x="0" y="41554"/>
                  </a:lnTo>
                  <a:lnTo>
                    <a:pt x="0" y="305435"/>
                  </a:lnTo>
                  <a:lnTo>
                    <a:pt x="2462" y="319542"/>
                  </a:lnTo>
                  <a:lnTo>
                    <a:pt x="9277" y="331576"/>
                  </a:lnTo>
                  <a:lnTo>
                    <a:pt x="19579" y="340676"/>
                  </a:lnTo>
                  <a:lnTo>
                    <a:pt x="32508" y="345982"/>
                  </a:lnTo>
                  <a:lnTo>
                    <a:pt x="41668" y="346989"/>
                  </a:lnTo>
                  <a:lnTo>
                    <a:pt x="55828" y="344533"/>
                  </a:lnTo>
                  <a:lnTo>
                    <a:pt x="67894" y="337737"/>
                  </a:lnTo>
                  <a:lnTo>
                    <a:pt x="77019" y="327463"/>
                  </a:lnTo>
                  <a:lnTo>
                    <a:pt x="82339" y="314569"/>
                  </a:lnTo>
                  <a:lnTo>
                    <a:pt x="83350" y="305435"/>
                  </a:lnTo>
                  <a:lnTo>
                    <a:pt x="83350" y="176847"/>
                  </a:lnTo>
                  <a:close/>
                </a:path>
              </a:pathLst>
            </a:custGeom>
            <a:grpFill/>
          </p:spPr>
          <p:txBody>
            <a:bodyPr wrap="square" lIns="0" tIns="0" rIns="0" bIns="0" rtlCol="0">
              <a:noAutofit/>
            </a:bodyPr>
            <a:lstStyle/>
            <a:p>
              <a:endParaRPr dirty="0"/>
            </a:p>
          </p:txBody>
        </p:sp>
        <p:sp>
          <p:nvSpPr>
            <p:cNvPr id="48" name="object 14">
              <a:extLst>
                <a:ext uri="{FF2B5EF4-FFF2-40B4-BE49-F238E27FC236}">
                  <a16:creationId xmlns:a16="http://schemas.microsoft.com/office/drawing/2014/main" xmlns="" id="{2C3BCD7C-6CB3-4939-8322-20C9D58F7DDC}"/>
                </a:ext>
              </a:extLst>
            </p:cNvPr>
            <p:cNvSpPr/>
            <p:nvPr/>
          </p:nvSpPr>
          <p:spPr>
            <a:xfrm>
              <a:off x="6473598" y="4704149"/>
              <a:ext cx="83337" cy="178698"/>
            </a:xfrm>
            <a:custGeom>
              <a:avLst/>
              <a:gdLst/>
              <a:ahLst/>
              <a:cxnLst/>
              <a:rect l="l" t="t" r="r" b="b"/>
              <a:pathLst>
                <a:path w="83337" h="216712">
                  <a:moveTo>
                    <a:pt x="83337" y="110451"/>
                  </a:moveTo>
                  <a:lnTo>
                    <a:pt x="83337" y="25958"/>
                  </a:lnTo>
                  <a:lnTo>
                    <a:pt x="79839" y="15530"/>
                  </a:lnTo>
                  <a:lnTo>
                    <a:pt x="70335" y="7119"/>
                  </a:lnTo>
                  <a:lnTo>
                    <a:pt x="56311" y="1648"/>
                  </a:lnTo>
                  <a:lnTo>
                    <a:pt x="41668" y="0"/>
                  </a:lnTo>
                  <a:lnTo>
                    <a:pt x="24917" y="2179"/>
                  </a:lnTo>
                  <a:lnTo>
                    <a:pt x="11417" y="8102"/>
                  </a:lnTo>
                  <a:lnTo>
                    <a:pt x="2640" y="16841"/>
                  </a:lnTo>
                  <a:lnTo>
                    <a:pt x="0" y="25958"/>
                  </a:lnTo>
                  <a:lnTo>
                    <a:pt x="0" y="190754"/>
                  </a:lnTo>
                  <a:lnTo>
                    <a:pt x="3497" y="201183"/>
                  </a:lnTo>
                  <a:lnTo>
                    <a:pt x="13000" y="209596"/>
                  </a:lnTo>
                  <a:lnTo>
                    <a:pt x="27024" y="215067"/>
                  </a:lnTo>
                  <a:lnTo>
                    <a:pt x="41656" y="216712"/>
                  </a:lnTo>
                  <a:lnTo>
                    <a:pt x="58405" y="214533"/>
                  </a:lnTo>
                  <a:lnTo>
                    <a:pt x="71908" y="208613"/>
                  </a:lnTo>
                  <a:lnTo>
                    <a:pt x="80691" y="199877"/>
                  </a:lnTo>
                  <a:lnTo>
                    <a:pt x="83337" y="190754"/>
                  </a:lnTo>
                  <a:lnTo>
                    <a:pt x="83337" y="110451"/>
                  </a:lnTo>
                  <a:close/>
                </a:path>
              </a:pathLst>
            </a:custGeom>
            <a:grpFill/>
          </p:spPr>
          <p:txBody>
            <a:bodyPr wrap="square" lIns="0" tIns="0" rIns="0" bIns="0" rtlCol="0">
              <a:noAutofit/>
            </a:bodyPr>
            <a:lstStyle/>
            <a:p>
              <a:endParaRPr dirty="0"/>
            </a:p>
          </p:txBody>
        </p:sp>
        <p:sp>
          <p:nvSpPr>
            <p:cNvPr id="49" name="object 13">
              <a:extLst>
                <a:ext uri="{FF2B5EF4-FFF2-40B4-BE49-F238E27FC236}">
                  <a16:creationId xmlns:a16="http://schemas.microsoft.com/office/drawing/2014/main" xmlns="" id="{ACDB44CE-2489-4B21-9AD5-A64B4C25B39E}"/>
                </a:ext>
              </a:extLst>
            </p:cNvPr>
            <p:cNvSpPr/>
            <p:nvPr/>
          </p:nvSpPr>
          <p:spPr>
            <a:xfrm>
              <a:off x="443347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50" name="object 12">
              <a:extLst>
                <a:ext uri="{FF2B5EF4-FFF2-40B4-BE49-F238E27FC236}">
                  <a16:creationId xmlns:a16="http://schemas.microsoft.com/office/drawing/2014/main" xmlns="" id="{F430F803-9E5B-457C-A532-515B62FB6F5A}"/>
                </a:ext>
              </a:extLst>
            </p:cNvPr>
            <p:cNvSpPr/>
            <p:nvPr/>
          </p:nvSpPr>
          <p:spPr>
            <a:xfrm>
              <a:off x="5036725"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51" name="object 11">
              <a:extLst>
                <a:ext uri="{FF2B5EF4-FFF2-40B4-BE49-F238E27FC236}">
                  <a16:creationId xmlns:a16="http://schemas.microsoft.com/office/drawing/2014/main" xmlns="" id="{23B7B5D6-387E-4903-AC62-76360B1745BE}"/>
                </a:ext>
              </a:extLst>
            </p:cNvPr>
            <p:cNvSpPr/>
            <p:nvPr/>
          </p:nvSpPr>
          <p:spPr>
            <a:xfrm>
              <a:off x="5957598" y="4369591"/>
              <a:ext cx="83337" cy="720241"/>
            </a:xfrm>
            <a:custGeom>
              <a:avLst/>
              <a:gdLst/>
              <a:ahLst/>
              <a:cxnLst/>
              <a:rect l="l" t="t" r="r" b="b"/>
              <a:pathLst>
                <a:path w="83337" h="873455">
                  <a:moveTo>
                    <a:pt x="83337" y="440080"/>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831888"/>
                  </a:lnTo>
                  <a:lnTo>
                    <a:pt x="19568" y="867135"/>
                  </a:lnTo>
                  <a:lnTo>
                    <a:pt x="41668" y="873455"/>
                  </a:lnTo>
                  <a:lnTo>
                    <a:pt x="55813" y="870998"/>
                  </a:lnTo>
                  <a:lnTo>
                    <a:pt x="67878" y="864201"/>
                  </a:lnTo>
                  <a:lnTo>
                    <a:pt x="77003" y="853925"/>
                  </a:lnTo>
                  <a:lnTo>
                    <a:pt x="82325" y="841032"/>
                  </a:lnTo>
                  <a:lnTo>
                    <a:pt x="83337" y="831888"/>
                  </a:lnTo>
                  <a:lnTo>
                    <a:pt x="83337" y="440080"/>
                  </a:lnTo>
                  <a:close/>
                </a:path>
              </a:pathLst>
            </a:custGeom>
            <a:grpFill/>
          </p:spPr>
          <p:txBody>
            <a:bodyPr wrap="square" lIns="0" tIns="0" rIns="0" bIns="0" rtlCol="0">
              <a:noAutofit/>
            </a:bodyPr>
            <a:lstStyle/>
            <a:p>
              <a:endParaRPr dirty="0"/>
            </a:p>
          </p:txBody>
        </p:sp>
        <p:sp>
          <p:nvSpPr>
            <p:cNvPr id="52" name="object 10">
              <a:extLst>
                <a:ext uri="{FF2B5EF4-FFF2-40B4-BE49-F238E27FC236}">
                  <a16:creationId xmlns:a16="http://schemas.microsoft.com/office/drawing/2014/main" xmlns="" id="{3AAEBAE4-493F-4416-8D1F-EA9097F02E8B}"/>
                </a:ext>
              </a:extLst>
            </p:cNvPr>
            <p:cNvSpPr/>
            <p:nvPr/>
          </p:nvSpPr>
          <p:spPr>
            <a:xfrm>
              <a:off x="5597711" y="3940129"/>
              <a:ext cx="83337" cy="1428502"/>
            </a:xfrm>
            <a:custGeom>
              <a:avLst/>
              <a:gdLst/>
              <a:ahLst/>
              <a:cxnLst/>
              <a:rect l="l" t="t" r="r" b="b"/>
              <a:pathLst>
                <a:path w="83337" h="1732381">
                  <a:moveTo>
                    <a:pt x="83337" y="869543"/>
                  </a:moveTo>
                  <a:lnTo>
                    <a:pt x="83337" y="41567"/>
                  </a:lnTo>
                  <a:lnTo>
                    <a:pt x="80875" y="27454"/>
                  </a:lnTo>
                  <a:lnTo>
                    <a:pt x="74063" y="15418"/>
                  </a:lnTo>
                  <a:lnTo>
                    <a:pt x="63763" y="6317"/>
                  </a:lnTo>
                  <a:lnTo>
                    <a:pt x="50837" y="1009"/>
                  </a:lnTo>
                  <a:lnTo>
                    <a:pt x="41668" y="0"/>
                  </a:lnTo>
                  <a:lnTo>
                    <a:pt x="27519" y="2455"/>
                  </a:lnTo>
                  <a:lnTo>
                    <a:pt x="15453" y="9250"/>
                  </a:lnTo>
                  <a:lnTo>
                    <a:pt x="6330" y="19524"/>
                  </a:lnTo>
                  <a:lnTo>
                    <a:pt x="1011" y="32419"/>
                  </a:lnTo>
                  <a:lnTo>
                    <a:pt x="0" y="41567"/>
                  </a:lnTo>
                  <a:lnTo>
                    <a:pt x="0" y="1690827"/>
                  </a:lnTo>
                  <a:lnTo>
                    <a:pt x="19574" y="1726065"/>
                  </a:lnTo>
                  <a:lnTo>
                    <a:pt x="41668" y="1732381"/>
                  </a:lnTo>
                  <a:lnTo>
                    <a:pt x="55815" y="1729923"/>
                  </a:lnTo>
                  <a:lnTo>
                    <a:pt x="67882" y="1723125"/>
                  </a:lnTo>
                  <a:lnTo>
                    <a:pt x="77007" y="1712849"/>
                  </a:lnTo>
                  <a:lnTo>
                    <a:pt x="82327" y="1699958"/>
                  </a:lnTo>
                  <a:lnTo>
                    <a:pt x="83337" y="1690827"/>
                  </a:lnTo>
                  <a:lnTo>
                    <a:pt x="83337" y="869543"/>
                  </a:lnTo>
                  <a:close/>
                </a:path>
              </a:pathLst>
            </a:custGeom>
            <a:grpFill/>
          </p:spPr>
          <p:txBody>
            <a:bodyPr wrap="square" lIns="0" tIns="0" rIns="0" bIns="0" rtlCol="0">
              <a:noAutofit/>
            </a:bodyPr>
            <a:lstStyle/>
            <a:p>
              <a:endParaRPr dirty="0"/>
            </a:p>
          </p:txBody>
        </p:sp>
        <p:sp>
          <p:nvSpPr>
            <p:cNvPr id="53" name="object 9">
              <a:extLst>
                <a:ext uri="{FF2B5EF4-FFF2-40B4-BE49-F238E27FC236}">
                  <a16:creationId xmlns:a16="http://schemas.microsoft.com/office/drawing/2014/main" xmlns="" id="{69A2AE83-6D01-436D-85C2-7EAD66A32574}"/>
                </a:ext>
              </a:extLst>
            </p:cNvPr>
            <p:cNvSpPr/>
            <p:nvPr/>
          </p:nvSpPr>
          <p:spPr>
            <a:xfrm>
              <a:off x="5775799"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54" name="object 8">
              <a:extLst>
                <a:ext uri="{FF2B5EF4-FFF2-40B4-BE49-F238E27FC236}">
                  <a16:creationId xmlns:a16="http://schemas.microsoft.com/office/drawing/2014/main" xmlns="" id="{0DC11572-B5CD-4DFF-A1DF-17A3A2967F47}"/>
                </a:ext>
              </a:extLst>
            </p:cNvPr>
            <p:cNvSpPr/>
            <p:nvPr/>
          </p:nvSpPr>
          <p:spPr>
            <a:xfrm>
              <a:off x="5224444"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sp>
          <p:nvSpPr>
            <p:cNvPr id="55" name="object 7">
              <a:extLst>
                <a:ext uri="{FF2B5EF4-FFF2-40B4-BE49-F238E27FC236}">
                  <a16:creationId xmlns:a16="http://schemas.microsoft.com/office/drawing/2014/main" xmlns="" id="{5C570BB7-3AB6-415B-9478-E96D3261471C}"/>
                </a:ext>
              </a:extLst>
            </p:cNvPr>
            <p:cNvSpPr/>
            <p:nvPr/>
          </p:nvSpPr>
          <p:spPr>
            <a:xfrm>
              <a:off x="6152017" y="4443479"/>
              <a:ext cx="83337" cy="598386"/>
            </a:xfrm>
            <a:custGeom>
              <a:avLst/>
              <a:gdLst/>
              <a:ahLst/>
              <a:cxnLst/>
              <a:rect l="l" t="t" r="r" b="b"/>
              <a:pathLst>
                <a:path w="83337" h="725677">
                  <a:moveTo>
                    <a:pt x="83337" y="366191"/>
                  </a:moveTo>
                  <a:lnTo>
                    <a:pt x="83337" y="41554"/>
                  </a:lnTo>
                  <a:lnTo>
                    <a:pt x="80874" y="27446"/>
                  </a:lnTo>
                  <a:lnTo>
                    <a:pt x="74060" y="15412"/>
                  </a:lnTo>
                  <a:lnTo>
                    <a:pt x="63757" y="6313"/>
                  </a:lnTo>
                  <a:lnTo>
                    <a:pt x="50828" y="1007"/>
                  </a:lnTo>
                  <a:lnTo>
                    <a:pt x="41668" y="0"/>
                  </a:lnTo>
                  <a:lnTo>
                    <a:pt x="27517" y="2456"/>
                  </a:lnTo>
                  <a:lnTo>
                    <a:pt x="15449" y="9251"/>
                  </a:lnTo>
                  <a:lnTo>
                    <a:pt x="6327" y="19526"/>
                  </a:lnTo>
                  <a:lnTo>
                    <a:pt x="1009" y="32419"/>
                  </a:lnTo>
                  <a:lnTo>
                    <a:pt x="0" y="41554"/>
                  </a:lnTo>
                  <a:lnTo>
                    <a:pt x="0" y="684110"/>
                  </a:lnTo>
                  <a:lnTo>
                    <a:pt x="9270" y="710254"/>
                  </a:lnTo>
                  <a:lnTo>
                    <a:pt x="32496" y="724668"/>
                  </a:lnTo>
                  <a:lnTo>
                    <a:pt x="41668" y="725678"/>
                  </a:lnTo>
                  <a:lnTo>
                    <a:pt x="55813" y="723220"/>
                  </a:lnTo>
                  <a:lnTo>
                    <a:pt x="67878" y="716423"/>
                  </a:lnTo>
                  <a:lnTo>
                    <a:pt x="77003" y="706148"/>
                  </a:lnTo>
                  <a:lnTo>
                    <a:pt x="82325" y="693254"/>
                  </a:lnTo>
                  <a:lnTo>
                    <a:pt x="83337" y="684110"/>
                  </a:lnTo>
                  <a:lnTo>
                    <a:pt x="83337" y="366191"/>
                  </a:lnTo>
                  <a:close/>
                </a:path>
              </a:pathLst>
            </a:custGeom>
            <a:grpFill/>
          </p:spPr>
          <p:txBody>
            <a:bodyPr wrap="square" lIns="0" tIns="0" rIns="0" bIns="0" rtlCol="0">
              <a:noAutofit/>
            </a:bodyPr>
            <a:lstStyle/>
            <a:p>
              <a:endParaRPr dirty="0"/>
            </a:p>
          </p:txBody>
        </p:sp>
      </p:gr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Tree>
    <p:extLst>
      <p:ext uri="{BB962C8B-B14F-4D97-AF65-F5344CB8AC3E}">
        <p14:creationId xmlns:p14="http://schemas.microsoft.com/office/powerpoint/2010/main" xmlns="" val="405519515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18414"/>
            <a:ext cx="10515600" cy="1087558"/>
          </a:xfrm>
        </p:spPr>
        <p:txBody>
          <a:bodyPr>
            <a:normAutofit/>
          </a:bodyPr>
          <a:lstStyle/>
          <a:p>
            <a:r>
              <a:rPr kumimoji="0" lang="en-US" sz="32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Cash Flows from Operating Activities </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50</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8" name="Rectangle 7">
            <a:extLst>
              <a:ext uri="{FF2B5EF4-FFF2-40B4-BE49-F238E27FC236}">
                <a16:creationId xmlns:a16="http://schemas.microsoft.com/office/drawing/2014/main" xmlns="" id="{58306EEE-48C8-4FEC-891A-613A9B77A17F}"/>
              </a:ext>
            </a:extLst>
          </p:cNvPr>
          <p:cNvSpPr/>
          <p:nvPr/>
        </p:nvSpPr>
        <p:spPr>
          <a:xfrm>
            <a:off x="0" y="6183090"/>
            <a:ext cx="12192000" cy="674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7" name="Table 2">
            <a:extLst>
              <a:ext uri="{FF2B5EF4-FFF2-40B4-BE49-F238E27FC236}">
                <a16:creationId xmlns:a16="http://schemas.microsoft.com/office/drawing/2014/main" xmlns="" id="{AFE2EE06-49F2-4FD2-8D65-786A573E2BE9}"/>
              </a:ext>
            </a:extLst>
          </p:cNvPr>
          <p:cNvGraphicFramePr>
            <a:graphicFrameLocks noGrp="1"/>
          </p:cNvGraphicFramePr>
          <p:nvPr>
            <p:extLst>
              <p:ext uri="{D42A27DB-BD31-4B8C-83A1-F6EECF244321}">
                <p14:modId xmlns:p14="http://schemas.microsoft.com/office/powerpoint/2010/main" xmlns="" val="812036527"/>
              </p:ext>
            </p:extLst>
          </p:nvPr>
        </p:nvGraphicFramePr>
        <p:xfrm>
          <a:off x="50409" y="996575"/>
          <a:ext cx="11892702" cy="5721720"/>
        </p:xfrm>
        <a:graphic>
          <a:graphicData uri="http://schemas.openxmlformats.org/drawingml/2006/table">
            <a:tbl>
              <a:tblPr firstRow="1" bandRow="1">
                <a:tableStyleId>{93296810-A885-4BE3-A3E7-6D5BEEA58F35}</a:tableStyleId>
              </a:tblPr>
              <a:tblGrid>
                <a:gridCol w="8015978">
                  <a:extLst>
                    <a:ext uri="{9D8B030D-6E8A-4147-A177-3AD203B41FA5}">
                      <a16:colId xmlns:a16="http://schemas.microsoft.com/office/drawing/2014/main" xmlns="" val="855984478"/>
                    </a:ext>
                  </a:extLst>
                </a:gridCol>
                <a:gridCol w="1142478">
                  <a:extLst>
                    <a:ext uri="{9D8B030D-6E8A-4147-A177-3AD203B41FA5}">
                      <a16:colId xmlns:a16="http://schemas.microsoft.com/office/drawing/2014/main" xmlns="" val="3967964956"/>
                    </a:ext>
                  </a:extLst>
                </a:gridCol>
                <a:gridCol w="1399214">
                  <a:extLst>
                    <a:ext uri="{9D8B030D-6E8A-4147-A177-3AD203B41FA5}">
                      <a16:colId xmlns:a16="http://schemas.microsoft.com/office/drawing/2014/main" xmlns="" val="2511690142"/>
                    </a:ext>
                  </a:extLst>
                </a:gridCol>
                <a:gridCol w="1335032">
                  <a:extLst>
                    <a:ext uri="{9D8B030D-6E8A-4147-A177-3AD203B41FA5}">
                      <a16:colId xmlns:a16="http://schemas.microsoft.com/office/drawing/2014/main" xmlns="" val="1622708931"/>
                    </a:ext>
                  </a:extLst>
                </a:gridCol>
              </a:tblGrid>
              <a:tr h="348560">
                <a:tc>
                  <a:txBody>
                    <a:bodyPr/>
                    <a:lstStyle/>
                    <a:p>
                      <a:pPr algn="ctr" fontAlgn="ctr"/>
                      <a:endParaRPr lang="en-ZA" sz="1100" b="1" i="0" u="none" strike="noStrike" dirty="0">
                        <a:solidFill>
                          <a:srgbClr val="000000"/>
                        </a:solidFill>
                        <a:effectLst/>
                        <a:latin typeface="Verdana "/>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6290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100" b="1" u="none" strike="noStrike" dirty="0">
                          <a:solidFill>
                            <a:schemeClr val="bg1"/>
                          </a:solidFill>
                          <a:effectLst/>
                          <a:latin typeface="Verdana "/>
                        </a:rPr>
                        <a:t>Notes</a:t>
                      </a:r>
                      <a:endParaRPr lang="en-ZA" sz="1100" b="1" i="0" u="none" strike="noStrike" dirty="0">
                        <a:solidFill>
                          <a:schemeClr val="bg1"/>
                        </a:solidFill>
                        <a:effectLst/>
                        <a:latin typeface="Verdana "/>
                      </a:endParaRPr>
                    </a:p>
                  </a:txBody>
                  <a:tcPr marL="9525" marR="9525" marT="9525" marB="0" anchor="ctr">
                    <a:lnL w="9525" cap="flat" cmpd="sng" algn="ctr">
                      <a:no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100" b="1" u="none" strike="noStrike" dirty="0">
                          <a:solidFill>
                            <a:schemeClr val="bg1"/>
                          </a:solidFill>
                          <a:effectLst/>
                          <a:latin typeface="Verdana "/>
                        </a:rPr>
                        <a:t> 2021</a:t>
                      </a:r>
                      <a:br>
                        <a:rPr lang="en-ZA" sz="1100" b="1" u="none" strike="noStrike" dirty="0">
                          <a:solidFill>
                            <a:schemeClr val="bg1"/>
                          </a:solidFill>
                          <a:effectLst/>
                          <a:latin typeface="Verdana "/>
                        </a:rPr>
                      </a:br>
                      <a:r>
                        <a:rPr lang="en-ZA" sz="1100" b="1" u="none" strike="noStrike" dirty="0">
                          <a:solidFill>
                            <a:schemeClr val="bg1"/>
                          </a:solidFill>
                          <a:effectLst/>
                          <a:latin typeface="Verdana "/>
                        </a:rPr>
                        <a:t>R </a:t>
                      </a:r>
                      <a:endParaRPr lang="en-ZA" sz="1100" b="1" i="0" u="none" strike="noStrike" dirty="0">
                        <a:solidFill>
                          <a:schemeClr val="bg1"/>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100" b="1" u="none" strike="noStrike" dirty="0">
                          <a:solidFill>
                            <a:schemeClr val="bg1"/>
                          </a:solidFill>
                          <a:effectLst/>
                          <a:latin typeface="Verdana "/>
                        </a:rPr>
                        <a:t> 2020</a:t>
                      </a:r>
                      <a:br>
                        <a:rPr lang="en-ZA" sz="1100" b="1" u="none" strike="noStrike" dirty="0">
                          <a:solidFill>
                            <a:schemeClr val="bg1"/>
                          </a:solidFill>
                          <a:effectLst/>
                          <a:latin typeface="Verdana "/>
                        </a:rPr>
                      </a:br>
                      <a:r>
                        <a:rPr lang="en-ZA" sz="1100" b="1" u="none" strike="noStrike" dirty="0">
                          <a:solidFill>
                            <a:schemeClr val="bg1"/>
                          </a:solidFill>
                          <a:effectLst/>
                          <a:latin typeface="Verdana "/>
                        </a:rPr>
                        <a:t>R </a:t>
                      </a:r>
                      <a:endParaRPr lang="en-ZA" sz="1100" b="1" i="0" u="none" strike="noStrike" dirty="0">
                        <a:solidFill>
                          <a:schemeClr val="bg1"/>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636776505"/>
                  </a:ext>
                </a:extLst>
              </a:tr>
              <a:tr h="78968">
                <a:tc>
                  <a:txBody>
                    <a:bodyPr/>
                    <a:lstStyle/>
                    <a:p>
                      <a:pPr algn="l" fontAlgn="ctr"/>
                      <a:r>
                        <a:rPr lang="en-US" sz="1100" b="1" u="none" strike="noStrike" dirty="0">
                          <a:solidFill>
                            <a:schemeClr val="bg2">
                              <a:lumMod val="25000"/>
                            </a:schemeClr>
                          </a:solidFill>
                          <a:effectLst/>
                          <a:latin typeface="Verdana "/>
                        </a:rPr>
                        <a:t>Cash flows from operating activities</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101355296"/>
                  </a:ext>
                </a:extLst>
              </a:tr>
              <a:tr h="181817">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105323328"/>
                  </a:ext>
                </a:extLst>
              </a:tr>
              <a:tr h="181817">
                <a:tc>
                  <a:txBody>
                    <a:bodyPr/>
                    <a:lstStyle/>
                    <a:p>
                      <a:pPr algn="l" fontAlgn="ctr"/>
                      <a:r>
                        <a:rPr lang="en-ZA" sz="1100" b="1" u="none" strike="noStrike" dirty="0">
                          <a:solidFill>
                            <a:schemeClr val="bg2">
                              <a:lumMod val="25000"/>
                            </a:schemeClr>
                          </a:solidFill>
                          <a:effectLst/>
                          <a:latin typeface="Verdana "/>
                        </a:rPr>
                        <a:t>Receipts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009907704"/>
                  </a:ext>
                </a:extLst>
              </a:tr>
              <a:tr h="181817">
                <a:tc>
                  <a:txBody>
                    <a:bodyPr/>
                    <a:lstStyle/>
                    <a:p>
                      <a:pPr algn="l" fontAlgn="ctr"/>
                      <a:r>
                        <a:rPr lang="en-ZA" sz="1100" b="0" u="none" strike="noStrike" dirty="0">
                          <a:solidFill>
                            <a:schemeClr val="bg2">
                              <a:lumMod val="25000"/>
                            </a:schemeClr>
                          </a:solidFill>
                          <a:effectLst/>
                          <a:latin typeface="Verdana "/>
                        </a:rPr>
                        <a:t>Finance income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9 774 279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11 646 719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815623180"/>
                  </a:ext>
                </a:extLst>
              </a:tr>
              <a:tr h="286936">
                <a:tc>
                  <a:txBody>
                    <a:bodyPr/>
                    <a:lstStyle/>
                    <a:p>
                      <a:pPr algn="l" fontAlgn="ctr"/>
                      <a:r>
                        <a:rPr lang="en-US" sz="1100" b="0" u="none" strike="noStrike" dirty="0">
                          <a:solidFill>
                            <a:schemeClr val="bg2">
                              <a:lumMod val="25000"/>
                            </a:schemeClr>
                          </a:solidFill>
                          <a:effectLst/>
                          <a:latin typeface="Verdana "/>
                        </a:rPr>
                        <a:t>Cash received from Department of Communications and Digital Technologies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543 719 000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452 645 000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835081449"/>
                  </a:ext>
                </a:extLst>
              </a:tr>
              <a:tr h="181817">
                <a:tc>
                  <a:txBody>
                    <a:bodyPr/>
                    <a:lstStyle/>
                    <a:p>
                      <a:pPr algn="l" fontAlgn="ctr"/>
                      <a:r>
                        <a:rPr lang="en-ZA" sz="1100" b="0" u="none" strike="noStrike" dirty="0">
                          <a:solidFill>
                            <a:schemeClr val="bg2">
                              <a:lumMod val="25000"/>
                            </a:schemeClr>
                          </a:solidFill>
                          <a:effectLst/>
                          <a:latin typeface="Verdana "/>
                        </a:rPr>
                        <a:t>Other receipts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568 606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589 494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589454740"/>
                  </a:ext>
                </a:extLst>
              </a:tr>
              <a:tr h="181817">
                <a:tc>
                  <a:txBody>
                    <a:bodyPr/>
                    <a:lstStyle/>
                    <a:p>
                      <a:pPr algn="l" fontAlgn="ctr"/>
                      <a:r>
                        <a:rPr lang="en-US" sz="1100" b="0" u="none" strike="noStrike" dirty="0">
                          <a:solidFill>
                            <a:schemeClr val="bg2">
                              <a:lumMod val="25000"/>
                            </a:schemeClr>
                          </a:solidFill>
                          <a:effectLst/>
                          <a:latin typeface="Verdana "/>
                        </a:rPr>
                        <a:t>Cash received by Administered Revenue for NRF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2 147 900 716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1 491 098 095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242929998"/>
                  </a:ext>
                </a:extLst>
              </a:tr>
              <a:tr h="181817">
                <a:tc>
                  <a:txBody>
                    <a:bodyPr/>
                    <a:lstStyle/>
                    <a:p>
                      <a:pPr algn="l" fontAlgn="t"/>
                      <a:endParaRPr lang="en-ZA" sz="11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1" u="none" strike="noStrike" dirty="0">
                          <a:solidFill>
                            <a:schemeClr val="bg2">
                              <a:lumMod val="25000"/>
                            </a:schemeClr>
                          </a:solidFill>
                          <a:effectLst/>
                          <a:latin typeface="Verdana "/>
                        </a:rPr>
                        <a:t>  2 701 962 601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1" u="none" strike="noStrike" dirty="0">
                          <a:solidFill>
                            <a:schemeClr val="bg2">
                              <a:lumMod val="25000"/>
                            </a:schemeClr>
                          </a:solidFill>
                          <a:effectLst/>
                          <a:latin typeface="Verdana "/>
                        </a:rPr>
                        <a:t>  1 955 979 308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381019566"/>
                  </a:ext>
                </a:extLst>
              </a:tr>
              <a:tr h="181817">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567320691"/>
                  </a:ext>
                </a:extLst>
              </a:tr>
              <a:tr h="181817">
                <a:tc>
                  <a:txBody>
                    <a:bodyPr/>
                    <a:lstStyle/>
                    <a:p>
                      <a:pPr algn="l" fontAlgn="ctr"/>
                      <a:r>
                        <a:rPr lang="en-ZA" sz="1100" b="1" u="none" strike="noStrike" dirty="0">
                          <a:solidFill>
                            <a:schemeClr val="bg2">
                              <a:lumMod val="25000"/>
                            </a:schemeClr>
                          </a:solidFill>
                          <a:effectLst/>
                          <a:latin typeface="Verdana "/>
                        </a:rPr>
                        <a:t>Payments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792598767"/>
                  </a:ext>
                </a:extLst>
              </a:tr>
              <a:tr h="181817">
                <a:tc>
                  <a:txBody>
                    <a:bodyPr/>
                    <a:lstStyle/>
                    <a:p>
                      <a:pPr algn="l" fontAlgn="ctr"/>
                      <a:r>
                        <a:rPr lang="en-ZA" sz="1100" b="0" u="none" strike="noStrike" dirty="0">
                          <a:solidFill>
                            <a:schemeClr val="bg2">
                              <a:lumMod val="25000"/>
                            </a:schemeClr>
                          </a:solidFill>
                          <a:effectLst/>
                          <a:latin typeface="Verdana "/>
                        </a:rPr>
                        <a:t>Employee costs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(291 416 131)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(295 987 768)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90670527"/>
                  </a:ext>
                </a:extLst>
              </a:tr>
              <a:tr h="181817">
                <a:tc>
                  <a:txBody>
                    <a:bodyPr/>
                    <a:lstStyle/>
                    <a:p>
                      <a:pPr algn="l" fontAlgn="ctr"/>
                      <a:r>
                        <a:rPr lang="en-ZA" sz="1100" b="0" u="none" strike="noStrike" dirty="0">
                          <a:solidFill>
                            <a:schemeClr val="bg2">
                              <a:lumMod val="25000"/>
                            </a:schemeClr>
                          </a:solidFill>
                          <a:effectLst/>
                          <a:latin typeface="Verdana "/>
                        </a:rPr>
                        <a:t>Suppliers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(95 805 344)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(136 660 318)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996106491"/>
                  </a:ext>
                </a:extLst>
              </a:tr>
              <a:tr h="181817">
                <a:tc>
                  <a:txBody>
                    <a:bodyPr/>
                    <a:lstStyle/>
                    <a:p>
                      <a:pPr algn="l" fontAlgn="ctr"/>
                      <a:r>
                        <a:rPr lang="en-ZA" sz="1100" b="0" u="none" strike="noStrike" dirty="0">
                          <a:solidFill>
                            <a:schemeClr val="bg2">
                              <a:lumMod val="25000"/>
                            </a:schemeClr>
                          </a:solidFill>
                          <a:effectLst/>
                          <a:latin typeface="Verdana "/>
                        </a:rPr>
                        <a:t>Finance costs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(10 717)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(1 070)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203123417"/>
                  </a:ext>
                </a:extLst>
              </a:tr>
              <a:tr h="181817">
                <a:tc>
                  <a:txBody>
                    <a:bodyPr/>
                    <a:lstStyle/>
                    <a:p>
                      <a:pPr algn="l" fontAlgn="ctr"/>
                      <a:r>
                        <a:rPr lang="en-US" sz="1100" b="0" u="none" strike="noStrike" dirty="0">
                          <a:solidFill>
                            <a:schemeClr val="bg2">
                              <a:lumMod val="25000"/>
                            </a:schemeClr>
                          </a:solidFill>
                          <a:effectLst/>
                          <a:latin typeface="Verdana "/>
                        </a:rPr>
                        <a:t>Cash paid by Administered Revenue for NRF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(2 159 786 003)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(1 643 512 773)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916681556"/>
                  </a:ext>
                </a:extLst>
              </a:tr>
              <a:tr h="181817">
                <a:tc>
                  <a:txBody>
                    <a:bodyPr/>
                    <a:lstStyle/>
                    <a:p>
                      <a:pPr algn="l" fontAlgn="t"/>
                      <a:endParaRPr lang="en-ZA" sz="1100" b="1"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1" u="none" strike="noStrike" dirty="0">
                          <a:solidFill>
                            <a:schemeClr val="bg2">
                              <a:lumMod val="25000"/>
                            </a:schemeClr>
                          </a:solidFill>
                          <a:effectLst/>
                          <a:latin typeface="Verdana "/>
                        </a:rPr>
                        <a:t>(2 547 018 195)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1" u="none" strike="noStrike" dirty="0">
                          <a:solidFill>
                            <a:schemeClr val="bg2">
                              <a:lumMod val="25000"/>
                            </a:schemeClr>
                          </a:solidFill>
                          <a:effectLst/>
                          <a:latin typeface="Verdana "/>
                        </a:rPr>
                        <a:t>(2 076 161 929)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524004153"/>
                  </a:ext>
                </a:extLst>
              </a:tr>
              <a:tr h="181817">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184652522"/>
                  </a:ext>
                </a:extLst>
              </a:tr>
              <a:tr h="181817">
                <a:tc>
                  <a:txBody>
                    <a:bodyPr/>
                    <a:lstStyle/>
                    <a:p>
                      <a:pPr algn="l" fontAlgn="ctr"/>
                      <a:r>
                        <a:rPr lang="en-US" sz="1100" b="1" u="none" strike="noStrike" dirty="0">
                          <a:solidFill>
                            <a:schemeClr val="bg2">
                              <a:lumMod val="25000"/>
                            </a:schemeClr>
                          </a:solidFill>
                          <a:effectLst/>
                          <a:latin typeface="Verdana "/>
                        </a:rPr>
                        <a:t>Net cash flows from operating activities </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r>
                        <a:rPr lang="en-ZA" sz="1100" b="0" u="none" strike="noStrike" dirty="0">
                          <a:solidFill>
                            <a:schemeClr val="bg2">
                              <a:lumMod val="25000"/>
                            </a:schemeClr>
                          </a:solidFill>
                          <a:effectLst/>
                          <a:latin typeface="Verdana "/>
                        </a:rPr>
                        <a:t>28</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154 944 406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(120 182 621)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176428871"/>
                  </a:ext>
                </a:extLst>
              </a:tr>
              <a:tr h="181817">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88708519"/>
                  </a:ext>
                </a:extLst>
              </a:tr>
              <a:tr h="181817">
                <a:tc>
                  <a:txBody>
                    <a:bodyPr/>
                    <a:lstStyle/>
                    <a:p>
                      <a:pPr algn="l" fontAlgn="ctr"/>
                      <a:r>
                        <a:rPr lang="en-US" sz="1100" b="1" u="none" strike="noStrike" dirty="0">
                          <a:solidFill>
                            <a:schemeClr val="bg2">
                              <a:lumMod val="25000"/>
                            </a:schemeClr>
                          </a:solidFill>
                          <a:effectLst/>
                          <a:latin typeface="Verdana "/>
                        </a:rPr>
                        <a:t>Cash flows from investing activities</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137299426"/>
                  </a:ext>
                </a:extLst>
              </a:tr>
              <a:tr h="181817">
                <a:tc>
                  <a:txBody>
                    <a:bodyPr/>
                    <a:lstStyle/>
                    <a:p>
                      <a:pPr algn="l" fontAlgn="ctr"/>
                      <a:r>
                        <a:rPr lang="en-US" sz="1100" b="0" u="none" strike="noStrike" dirty="0">
                          <a:solidFill>
                            <a:schemeClr val="bg2">
                              <a:lumMod val="25000"/>
                            </a:schemeClr>
                          </a:solidFill>
                          <a:effectLst/>
                          <a:latin typeface="Verdana "/>
                        </a:rPr>
                        <a:t>Purchase of property, plant and equipment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1100" b="0" u="none" strike="noStrike" dirty="0">
                          <a:solidFill>
                            <a:schemeClr val="bg2">
                              <a:lumMod val="25000"/>
                            </a:schemeClr>
                          </a:solidFill>
                          <a:effectLst/>
                          <a:latin typeface="Verdana "/>
                        </a:rPr>
                        <a:t>3</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(3 213 752)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(5 639 136)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129099862"/>
                  </a:ext>
                </a:extLst>
              </a:tr>
              <a:tr h="181817">
                <a:tc>
                  <a:txBody>
                    <a:bodyPr/>
                    <a:lstStyle/>
                    <a:p>
                      <a:pPr algn="l" fontAlgn="ctr"/>
                      <a:r>
                        <a:rPr lang="en-US" sz="1100" b="0" u="none" strike="noStrike" dirty="0">
                          <a:solidFill>
                            <a:schemeClr val="bg2">
                              <a:lumMod val="25000"/>
                            </a:schemeClr>
                          </a:solidFill>
                          <a:effectLst/>
                          <a:latin typeface="Verdana "/>
                        </a:rPr>
                        <a:t>Purchase of other intangible assets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1100" b="0" u="none" strike="noStrike" dirty="0">
                          <a:solidFill>
                            <a:schemeClr val="bg2">
                              <a:lumMod val="25000"/>
                            </a:schemeClr>
                          </a:solidFill>
                          <a:effectLst/>
                          <a:latin typeface="Verdana "/>
                        </a:rPr>
                        <a:t>4</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(5 038 901)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(2 533 672)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461715699"/>
                  </a:ext>
                </a:extLst>
              </a:tr>
              <a:tr h="181817">
                <a:tc>
                  <a:txBody>
                    <a:bodyPr/>
                    <a:lstStyle/>
                    <a:p>
                      <a:pPr algn="l" fontAlgn="ctr"/>
                      <a:r>
                        <a:rPr lang="en-US" sz="1100" b="1" u="none" strike="noStrike" dirty="0">
                          <a:solidFill>
                            <a:schemeClr val="bg2">
                              <a:lumMod val="25000"/>
                            </a:schemeClr>
                          </a:solidFill>
                          <a:effectLst/>
                          <a:latin typeface="Verdana "/>
                        </a:rPr>
                        <a:t>Net cash flows from investing activities </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(8 252 653)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(8 172 808)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642303065"/>
                  </a:ext>
                </a:extLst>
              </a:tr>
              <a:tr h="181817">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131785998"/>
                  </a:ext>
                </a:extLst>
              </a:tr>
              <a:tr h="181817">
                <a:tc>
                  <a:txBody>
                    <a:bodyPr/>
                    <a:lstStyle/>
                    <a:p>
                      <a:pPr algn="l" fontAlgn="ctr"/>
                      <a:r>
                        <a:rPr lang="en-US" sz="1100" b="1" u="none" strike="noStrike" dirty="0">
                          <a:solidFill>
                            <a:schemeClr val="bg2">
                              <a:lumMod val="25000"/>
                            </a:schemeClr>
                          </a:solidFill>
                          <a:effectLst/>
                          <a:latin typeface="Verdana "/>
                        </a:rPr>
                        <a:t>Cash flows from financing activities</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678939600"/>
                  </a:ext>
                </a:extLst>
              </a:tr>
              <a:tr h="181817">
                <a:tc>
                  <a:txBody>
                    <a:bodyPr/>
                    <a:lstStyle/>
                    <a:p>
                      <a:pPr algn="l" fontAlgn="ctr"/>
                      <a:r>
                        <a:rPr lang="en-ZA" sz="1100" b="0" u="none" strike="noStrike" dirty="0">
                          <a:solidFill>
                            <a:schemeClr val="bg2">
                              <a:lumMod val="25000"/>
                            </a:schemeClr>
                          </a:solidFill>
                          <a:effectLst/>
                          <a:latin typeface="Verdana "/>
                        </a:rPr>
                        <a:t>Finance lease payments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(112 887)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(285 319)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363451070"/>
                  </a:ext>
                </a:extLst>
              </a:tr>
              <a:tr h="181817">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1100" b="0" i="0" u="none" strike="noStrike" dirty="0">
                        <a:solidFill>
                          <a:schemeClr val="bg2">
                            <a:lumMod val="25000"/>
                          </a:schemeClr>
                        </a:solidFill>
                        <a:effectLst/>
                        <a:latin typeface="Verdana "/>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87430044"/>
                  </a:ext>
                </a:extLst>
              </a:tr>
              <a:tr h="181817">
                <a:tc>
                  <a:txBody>
                    <a:bodyPr/>
                    <a:lstStyle/>
                    <a:p>
                      <a:pPr algn="l" fontAlgn="ctr"/>
                      <a:r>
                        <a:rPr lang="en-US" sz="1100" b="1" u="none" strike="noStrike" dirty="0">
                          <a:solidFill>
                            <a:schemeClr val="bg2">
                              <a:lumMod val="25000"/>
                            </a:schemeClr>
                          </a:solidFill>
                          <a:effectLst/>
                          <a:latin typeface="Verdana "/>
                        </a:rPr>
                        <a:t>Net increase/(decrease) in cash and cash equivalents </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l" fontAlgn="ct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146 578 866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(128 640 748)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4057207866"/>
                  </a:ext>
                </a:extLst>
              </a:tr>
              <a:tr h="181817">
                <a:tc>
                  <a:txBody>
                    <a:bodyPr/>
                    <a:lstStyle/>
                    <a:p>
                      <a:pPr algn="l" fontAlgn="ctr"/>
                      <a:r>
                        <a:rPr lang="en-US" sz="1100" b="0" u="none" strike="noStrike" dirty="0">
                          <a:solidFill>
                            <a:schemeClr val="bg2">
                              <a:lumMod val="25000"/>
                            </a:schemeClr>
                          </a:solidFill>
                          <a:effectLst/>
                          <a:latin typeface="Verdana "/>
                        </a:rPr>
                        <a:t>Cash and cash equivalents at the beginning of the year </a:t>
                      </a:r>
                      <a:endParaRPr lang="en-US"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l" fontAlgn="ct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343 149 899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1100" b="0" u="none" strike="noStrike" dirty="0">
                          <a:solidFill>
                            <a:schemeClr val="bg2">
                              <a:lumMod val="25000"/>
                            </a:schemeClr>
                          </a:solidFill>
                          <a:effectLst/>
                          <a:latin typeface="Verdana "/>
                        </a:rPr>
                        <a:t>     471 790 647 </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213255365"/>
                  </a:ext>
                </a:extLst>
              </a:tr>
              <a:tr h="181817">
                <a:tc>
                  <a:txBody>
                    <a:bodyPr/>
                    <a:lstStyle/>
                    <a:p>
                      <a:pPr algn="l" fontAlgn="ctr"/>
                      <a:r>
                        <a:rPr lang="en-US" sz="1100" b="1" u="none" strike="noStrike" dirty="0">
                          <a:solidFill>
                            <a:schemeClr val="bg2">
                              <a:lumMod val="25000"/>
                            </a:schemeClr>
                          </a:solidFill>
                          <a:effectLst/>
                          <a:latin typeface="Verdana "/>
                        </a:rPr>
                        <a:t>Cash and cash equivalents at the end of the year </a:t>
                      </a:r>
                      <a:endParaRPr lang="en-US"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r>
                        <a:rPr lang="en-ZA" sz="1100" b="0" u="none" strike="noStrike" dirty="0">
                          <a:solidFill>
                            <a:schemeClr val="bg2">
                              <a:lumMod val="25000"/>
                            </a:schemeClr>
                          </a:solidFill>
                          <a:effectLst/>
                          <a:latin typeface="Verdana "/>
                        </a:rPr>
                        <a:t>10</a:t>
                      </a:r>
                      <a:endParaRPr lang="en-ZA" sz="1100" b="0"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489 728 765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1100" b="1" u="none" strike="noStrike" dirty="0">
                          <a:solidFill>
                            <a:schemeClr val="bg2">
                              <a:lumMod val="25000"/>
                            </a:schemeClr>
                          </a:solidFill>
                          <a:effectLst/>
                          <a:latin typeface="Verdana "/>
                        </a:rPr>
                        <a:t>     343 149 899 </a:t>
                      </a:r>
                      <a:endParaRPr lang="en-ZA" sz="1100" b="1" i="0" u="none" strike="noStrike" dirty="0">
                        <a:solidFill>
                          <a:schemeClr val="bg2">
                            <a:lumMod val="25000"/>
                          </a:schemeClr>
                        </a:solidFill>
                        <a:effectLst/>
                        <a:latin typeface="Verdana "/>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043040290"/>
                  </a:ext>
                </a:extLst>
              </a:tr>
            </a:tbl>
          </a:graphicData>
        </a:graphic>
      </p:graphicFrame>
      <p:cxnSp>
        <p:nvCxnSpPr>
          <p:cNvPr id="10" name="Straight Connector 9">
            <a:extLst>
              <a:ext uri="{FF2B5EF4-FFF2-40B4-BE49-F238E27FC236}">
                <a16:creationId xmlns:a16="http://schemas.microsoft.com/office/drawing/2014/main" xmlns="" id="{E248876F-984C-4EC6-BC9E-6CB25F3E20B8}"/>
              </a:ext>
            </a:extLst>
          </p:cNvPr>
          <p:cNvCxnSpPr/>
          <p:nvPr/>
        </p:nvCxnSpPr>
        <p:spPr>
          <a:xfrm>
            <a:off x="0" y="894977"/>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314974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54C2D26-65C6-47CE-AF6C-A6A0591B56FC}"/>
              </a:ext>
            </a:extLst>
          </p:cNvPr>
          <p:cNvSpPr/>
          <p:nvPr/>
        </p:nvSpPr>
        <p:spPr>
          <a:xfrm>
            <a:off x="0" y="6183090"/>
            <a:ext cx="12192000" cy="674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112212"/>
            <a:ext cx="10515600" cy="1054847"/>
          </a:xfrm>
        </p:spPr>
        <p:txBody>
          <a:bodyPr>
            <a:normAutofit/>
          </a:bodyPr>
          <a:lstStyle/>
          <a:p>
            <a:r>
              <a:rPr kumimoji="0" lang="en-US" sz="24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Comparison of Budget and Actual Amounts</a:t>
            </a:r>
            <a:endParaRPr lang="en-US" sz="24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51</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8" name="Table 2">
            <a:extLst>
              <a:ext uri="{FF2B5EF4-FFF2-40B4-BE49-F238E27FC236}">
                <a16:creationId xmlns:a16="http://schemas.microsoft.com/office/drawing/2014/main" xmlns="" id="{5DFF2A86-5681-4A32-A5F3-6A3FD8DD34F1}"/>
              </a:ext>
            </a:extLst>
          </p:cNvPr>
          <p:cNvGraphicFramePr>
            <a:graphicFrameLocks noGrp="1"/>
          </p:cNvGraphicFramePr>
          <p:nvPr>
            <p:extLst>
              <p:ext uri="{D42A27DB-BD31-4B8C-83A1-F6EECF244321}">
                <p14:modId xmlns:p14="http://schemas.microsoft.com/office/powerpoint/2010/main" xmlns="" val="3527652185"/>
              </p:ext>
            </p:extLst>
          </p:nvPr>
        </p:nvGraphicFramePr>
        <p:xfrm>
          <a:off x="353637" y="893837"/>
          <a:ext cx="11603988" cy="5814320"/>
        </p:xfrm>
        <a:graphic>
          <a:graphicData uri="http://schemas.openxmlformats.org/drawingml/2006/table">
            <a:tbl>
              <a:tblPr firstRow="1" bandRow="1">
                <a:tableStyleId>{93296810-A885-4BE3-A3E7-6D5BEEA58F35}</a:tableStyleId>
              </a:tblPr>
              <a:tblGrid>
                <a:gridCol w="4237423">
                  <a:extLst>
                    <a:ext uri="{9D8B030D-6E8A-4147-A177-3AD203B41FA5}">
                      <a16:colId xmlns:a16="http://schemas.microsoft.com/office/drawing/2014/main" xmlns="" val="3131994767"/>
                    </a:ext>
                  </a:extLst>
                </a:gridCol>
                <a:gridCol w="1425875">
                  <a:extLst>
                    <a:ext uri="{9D8B030D-6E8A-4147-A177-3AD203B41FA5}">
                      <a16:colId xmlns:a16="http://schemas.microsoft.com/office/drawing/2014/main" xmlns="" val="4294142699"/>
                    </a:ext>
                  </a:extLst>
                </a:gridCol>
                <a:gridCol w="1236601">
                  <a:extLst>
                    <a:ext uri="{9D8B030D-6E8A-4147-A177-3AD203B41FA5}">
                      <a16:colId xmlns:a16="http://schemas.microsoft.com/office/drawing/2014/main" xmlns="" val="596977639"/>
                    </a:ext>
                  </a:extLst>
                </a:gridCol>
                <a:gridCol w="1274455">
                  <a:extLst>
                    <a:ext uri="{9D8B030D-6E8A-4147-A177-3AD203B41FA5}">
                      <a16:colId xmlns:a16="http://schemas.microsoft.com/office/drawing/2014/main" xmlns="" val="1876703468"/>
                    </a:ext>
                  </a:extLst>
                </a:gridCol>
                <a:gridCol w="1476350">
                  <a:extLst>
                    <a:ext uri="{9D8B030D-6E8A-4147-A177-3AD203B41FA5}">
                      <a16:colId xmlns:a16="http://schemas.microsoft.com/office/drawing/2014/main" xmlns="" val="2181491893"/>
                    </a:ext>
                  </a:extLst>
                </a:gridCol>
                <a:gridCol w="1110417">
                  <a:extLst>
                    <a:ext uri="{9D8B030D-6E8A-4147-A177-3AD203B41FA5}">
                      <a16:colId xmlns:a16="http://schemas.microsoft.com/office/drawing/2014/main" xmlns="" val="645160769"/>
                    </a:ext>
                  </a:extLst>
                </a:gridCol>
                <a:gridCol w="842867">
                  <a:extLst>
                    <a:ext uri="{9D8B030D-6E8A-4147-A177-3AD203B41FA5}">
                      <a16:colId xmlns:a16="http://schemas.microsoft.com/office/drawing/2014/main" xmlns="" val="654084769"/>
                    </a:ext>
                  </a:extLst>
                </a:gridCol>
              </a:tblGrid>
              <a:tr h="226845">
                <a:tc>
                  <a:txBody>
                    <a:bodyPr/>
                    <a:lstStyle/>
                    <a:p>
                      <a:pPr algn="l" fontAlgn="ct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9525" cap="flat" cmpd="sng" algn="ctr">
                      <a:solidFill>
                        <a:srgbClr val="629080"/>
                      </a:solidFill>
                      <a:prstDash val="solid"/>
                      <a:round/>
                      <a:headEnd type="none" w="med" len="med"/>
                      <a:tailEnd type="none" w="med" len="med"/>
                    </a:lnB>
                    <a:noFill/>
                  </a:tcPr>
                </a:tc>
                <a:tc>
                  <a:txBody>
                    <a:bodyPr/>
                    <a:lstStyle/>
                    <a:p>
                      <a:pPr algn="ctr" fontAlgn="ctr"/>
                      <a:r>
                        <a:rPr lang="en-ZA" sz="1000" b="1" u="none" strike="noStrike" dirty="0">
                          <a:solidFill>
                            <a:schemeClr val="bg1"/>
                          </a:solidFill>
                          <a:effectLst/>
                          <a:latin typeface="Verdana "/>
                          <a:cs typeface="Arial" panose="020B0604020202020204" pitchFamily="34" charset="0"/>
                        </a:rPr>
                        <a:t> Approved budget </a:t>
                      </a:r>
                      <a:endParaRPr lang="en-ZA" sz="1000" b="1" i="0" u="none" strike="noStrike" dirty="0">
                        <a:solidFill>
                          <a:schemeClr val="bg1"/>
                        </a:solidFill>
                        <a:effectLst/>
                        <a:latin typeface="Verdana "/>
                        <a:cs typeface="Arial" panose="020B0604020202020204" pitchFamily="34" charset="0"/>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000" b="1" u="none" strike="noStrike" dirty="0">
                          <a:solidFill>
                            <a:schemeClr val="bg1"/>
                          </a:solidFill>
                          <a:effectLst/>
                          <a:latin typeface="Verdana "/>
                          <a:cs typeface="Arial" panose="020B0604020202020204" pitchFamily="34" charset="0"/>
                        </a:rPr>
                        <a:t> Adjustments </a:t>
                      </a:r>
                      <a:endParaRPr lang="en-ZA" sz="1000" b="1" i="0" u="none" strike="noStrike" dirty="0">
                        <a:solidFill>
                          <a:schemeClr val="bg1"/>
                        </a:solidFill>
                        <a:effectLst/>
                        <a:latin typeface="Verdana "/>
                        <a:cs typeface="Arial" panose="020B0604020202020204" pitchFamily="34" charset="0"/>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000" b="1" u="none" strike="noStrike" dirty="0">
                          <a:solidFill>
                            <a:schemeClr val="bg1"/>
                          </a:solidFill>
                          <a:effectLst/>
                          <a:latin typeface="Verdana "/>
                          <a:cs typeface="Arial" panose="020B0604020202020204" pitchFamily="34" charset="0"/>
                        </a:rPr>
                        <a:t> Final Budget </a:t>
                      </a:r>
                      <a:endParaRPr lang="en-ZA" sz="1000" b="1" i="0" u="none" strike="noStrike" dirty="0">
                        <a:solidFill>
                          <a:schemeClr val="bg1"/>
                        </a:solidFill>
                        <a:effectLst/>
                        <a:latin typeface="Verdana "/>
                        <a:cs typeface="Arial" panose="020B0604020202020204" pitchFamily="34" charset="0"/>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000" b="1" u="none" strike="noStrike" dirty="0">
                          <a:solidFill>
                            <a:schemeClr val="bg1"/>
                          </a:solidFill>
                          <a:effectLst/>
                          <a:latin typeface="Verdana "/>
                          <a:cs typeface="Arial" panose="020B0604020202020204" pitchFamily="34" charset="0"/>
                        </a:rPr>
                        <a:t> Actual amounts on comparable basis </a:t>
                      </a:r>
                      <a:endParaRPr lang="en-ZA" sz="1000" b="1" i="0" u="none" strike="noStrike" dirty="0">
                        <a:solidFill>
                          <a:schemeClr val="bg1"/>
                        </a:solidFill>
                        <a:effectLst/>
                        <a:latin typeface="Verdana "/>
                        <a:cs typeface="Arial" panose="020B0604020202020204" pitchFamily="34" charset="0"/>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ctr" fontAlgn="ctr"/>
                      <a:r>
                        <a:rPr lang="en-ZA" sz="1000" b="1" u="none" strike="noStrike" dirty="0">
                          <a:solidFill>
                            <a:schemeClr val="bg1"/>
                          </a:solidFill>
                          <a:effectLst/>
                          <a:latin typeface="Verdana "/>
                          <a:cs typeface="Arial" panose="020B0604020202020204" pitchFamily="34" charset="0"/>
                        </a:rPr>
                        <a:t> Difference between final budget and actual </a:t>
                      </a:r>
                      <a:endParaRPr lang="en-ZA" sz="1000" b="1" i="0" u="none" strike="noStrike" dirty="0">
                        <a:solidFill>
                          <a:schemeClr val="bg1"/>
                        </a:solidFill>
                        <a:effectLst/>
                        <a:latin typeface="Verdana "/>
                        <a:cs typeface="Arial" panose="020B0604020202020204" pitchFamily="34" charset="0"/>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tc>
                  <a:txBody>
                    <a:bodyPr/>
                    <a:lstStyle/>
                    <a:p>
                      <a:pPr algn="l" fontAlgn="ctr"/>
                      <a:r>
                        <a:rPr lang="en-ZA" sz="1000" b="1" u="none" strike="noStrike" dirty="0">
                          <a:solidFill>
                            <a:schemeClr val="bg1"/>
                          </a:solidFill>
                          <a:effectLst/>
                          <a:latin typeface="Verdana "/>
                          <a:cs typeface="Arial" panose="020B0604020202020204" pitchFamily="34" charset="0"/>
                        </a:rPr>
                        <a:t> Reference </a:t>
                      </a:r>
                      <a:endParaRPr lang="en-ZA" sz="1000" b="1" i="0" u="none" strike="noStrike" dirty="0">
                        <a:solidFill>
                          <a:schemeClr val="bg1"/>
                        </a:solidFill>
                        <a:effectLst/>
                        <a:latin typeface="Verdana "/>
                        <a:cs typeface="Arial" panose="020B0604020202020204" pitchFamily="34" charset="0"/>
                      </a:endParaRPr>
                    </a:p>
                  </a:txBody>
                  <a:tcPr marL="9525" marR="9525" marT="9525" marB="0" anchor="ctr">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4163590539"/>
                  </a:ext>
                </a:extLst>
              </a:tr>
              <a:tr h="226845">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Revenue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4278652497"/>
                  </a:ext>
                </a:extLst>
              </a:tr>
              <a:tr h="226845">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Revenue from exchange transactions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585094267"/>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Interest received ‑ investment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25 500 000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25 500 000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9 774 279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(15 725 721)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207879955"/>
                  </a:ext>
                </a:extLst>
              </a:tr>
              <a:tr h="226845">
                <a:tc>
                  <a:txBody>
                    <a:bodyPr/>
                    <a:lstStyle/>
                    <a:p>
                      <a:pPr algn="l"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920206158"/>
                  </a:ext>
                </a:extLst>
              </a:tr>
              <a:tr h="257531">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Revenue from non‑exchange transactions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483345342"/>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Government grants &amp; subsidies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40 956 363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40 956 363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10 190 051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(30 766 312)</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060207220"/>
                  </a:ext>
                </a:extLst>
              </a:tr>
              <a:tr h="341433">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Funding from the Department of Communications and Digital Technologies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477 721 000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477 721 000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459 019 000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(18 702 000)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476521133"/>
                  </a:ext>
                </a:extLst>
              </a:tr>
              <a:tr h="257531">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Other Revenue from Non‑exchange transactions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568 606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568 606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678565278"/>
                  </a:ext>
                </a:extLst>
              </a:tr>
              <a:tr h="257531">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Total revenue from non‑exchange transactions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518 677 363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518 677 363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469 777 657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(48 899 706)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87897498"/>
                  </a:ext>
                </a:extLst>
              </a:tr>
              <a:tr h="226845">
                <a:tc>
                  <a:txBody>
                    <a:bodyPr/>
                    <a:lstStyle/>
                    <a:p>
                      <a:pPr algn="l"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358500190"/>
                  </a:ext>
                </a:extLst>
              </a:tr>
              <a:tr h="226845">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Expenditure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4067319302"/>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Personnel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(361 370 636)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(361 370 636)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(313 527 579)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47 843 057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185861467"/>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Depreciation and amortisation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(22 426 046)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(22 426 046)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(18 819 909)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3 606 137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4060449756"/>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Finance costs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(803)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(803)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(240 725)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(239 922)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693352733"/>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Lease rentals on operating lease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(54 445 314)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(54 445 314)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(38 677 972)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15 767 342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360318541"/>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General Expenses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(48 346 287)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(48 346 287)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(67 036 414)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(18 690 127)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695162636"/>
                  </a:ext>
                </a:extLst>
              </a:tr>
              <a:tr h="226845">
                <a:tc>
                  <a:txBody>
                    <a:bodyPr/>
                    <a:lstStyle/>
                    <a:p>
                      <a:pPr algn="l" fontAlgn="ctr"/>
                      <a:r>
                        <a:rPr lang="en-ZA" sz="900" b="0" u="none" strike="noStrike" dirty="0">
                          <a:solidFill>
                            <a:schemeClr val="bg2">
                              <a:lumMod val="25000"/>
                            </a:schemeClr>
                          </a:solidFill>
                          <a:effectLst/>
                          <a:latin typeface="Verdana "/>
                          <a:cs typeface="Arial" panose="020B0604020202020204" pitchFamily="34" charset="0"/>
                        </a:rPr>
                        <a:t>Repairs and maintenance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(1 436 848)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ctr"/>
                      <a:r>
                        <a:rPr lang="en-ZA" sz="900" b="0" u="none" strike="noStrike" dirty="0">
                          <a:solidFill>
                            <a:schemeClr val="bg2">
                              <a:lumMod val="25000"/>
                            </a:schemeClr>
                          </a:solidFill>
                          <a:effectLst/>
                          <a:latin typeface="Verdana "/>
                          <a:cs typeface="Arial" panose="020B0604020202020204" pitchFamily="34" charset="0"/>
                        </a:rPr>
                        <a:t>                     -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(1 436 848)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(3 636 571)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(2 199 723)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ctr"/>
                      <a:r>
                        <a:rPr lang="en-ZA" sz="900" b="0" u="none" strike="noStrike" dirty="0">
                          <a:solidFill>
                            <a:schemeClr val="bg2">
                              <a:lumMod val="25000"/>
                            </a:schemeClr>
                          </a:solidFill>
                          <a:effectLst/>
                          <a:latin typeface="Verdana "/>
                          <a:cs typeface="Arial" panose="020B0604020202020204" pitchFamily="34" charset="0"/>
                        </a:rPr>
                        <a:t>               39 </a:t>
                      </a: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844458996"/>
                  </a:ext>
                </a:extLst>
              </a:tr>
              <a:tr h="226845">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Total expenditure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(488 025 934)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(488 025 934)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(441 939 170)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46 086 764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791032960"/>
                  </a:ext>
                </a:extLst>
              </a:tr>
              <a:tr h="226845">
                <a:tc>
                  <a:txBody>
                    <a:bodyPr/>
                    <a:lstStyle/>
                    <a:p>
                      <a:pPr algn="l" fontAlgn="ctr"/>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ct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pPr algn="r" fontAlgn="t"/>
                      <a:endParaRPr lang="en-ZA" sz="900" b="0" i="0" u="none" strike="noStrike" dirty="0">
                        <a:solidFill>
                          <a:schemeClr val="bg2">
                            <a:lumMod val="25000"/>
                          </a:schemeClr>
                        </a:solidFill>
                        <a:effectLst/>
                        <a:latin typeface="Verdana "/>
                        <a:cs typeface="Arial" panose="020B0604020202020204" pitchFamily="34" charset="0"/>
                      </a:endParaRPr>
                    </a:p>
                  </a:txBody>
                  <a:tcPr marL="9525" marR="9525" marT="9525" marB="0">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988208129"/>
                  </a:ext>
                </a:extLst>
              </a:tr>
              <a:tr h="226845">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Surplus before taxation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56 151 429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56 151 429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37 612 766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(18 538 663)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4083842241"/>
                  </a:ext>
                </a:extLst>
              </a:tr>
              <a:tr h="425335">
                <a:tc>
                  <a:txBody>
                    <a:bodyPr/>
                    <a:lstStyle/>
                    <a:p>
                      <a:pPr algn="l" fontAlgn="ctr"/>
                      <a:r>
                        <a:rPr lang="en-ZA" sz="900" b="1" u="none" strike="noStrike" dirty="0">
                          <a:solidFill>
                            <a:schemeClr val="bg2">
                              <a:lumMod val="25000"/>
                            </a:schemeClr>
                          </a:solidFill>
                          <a:effectLst/>
                          <a:latin typeface="Verdana "/>
                          <a:cs typeface="Arial" panose="020B0604020202020204" pitchFamily="34" charset="0"/>
                        </a:rPr>
                        <a:t>Actual Amount on Comparable Basis as Presented in the Budget and Actual Comparative Statement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56 151 429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ctr" fontAlgn="ctr"/>
                      <a:r>
                        <a:rPr lang="en-ZA" sz="900" b="1" u="none" strike="noStrike" dirty="0">
                          <a:solidFill>
                            <a:schemeClr val="bg2">
                              <a:lumMod val="25000"/>
                            </a:schemeClr>
                          </a:solidFill>
                          <a:effectLst/>
                          <a:latin typeface="Verdana "/>
                          <a:cs typeface="Arial" panose="020B0604020202020204" pitchFamily="34" charset="0"/>
                        </a:rPr>
                        <a:t>                     -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56 151 429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               37 612 766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r>
                        <a:rPr lang="en-ZA" sz="900" b="1" u="none" strike="noStrike" dirty="0">
                          <a:solidFill>
                            <a:schemeClr val="bg2">
                              <a:lumMod val="25000"/>
                            </a:schemeClr>
                          </a:solidFill>
                          <a:effectLst/>
                          <a:latin typeface="Verdana "/>
                          <a:cs typeface="Arial" panose="020B0604020202020204" pitchFamily="34" charset="0"/>
                        </a:rPr>
                        <a:t>(18 538 663) </a:t>
                      </a: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pPr algn="r" fontAlgn="ctr"/>
                      <a:endParaRPr lang="en-ZA" sz="900" b="1" i="0" u="none" strike="noStrike" dirty="0">
                        <a:solidFill>
                          <a:schemeClr val="bg2">
                            <a:lumMod val="25000"/>
                          </a:schemeClr>
                        </a:solidFill>
                        <a:effectLst/>
                        <a:latin typeface="Verdana "/>
                        <a:cs typeface="Arial" panose="020B0604020202020204" pitchFamily="34" charset="0"/>
                      </a:endParaRPr>
                    </a:p>
                  </a:txBody>
                  <a:tcPr marL="9525" marR="9525" marT="9525" marB="0" anchor="ct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909056977"/>
                  </a:ext>
                </a:extLst>
              </a:tr>
            </a:tbl>
          </a:graphicData>
        </a:graphic>
      </p:graphicFrame>
      <p:cxnSp>
        <p:nvCxnSpPr>
          <p:cNvPr id="10" name="Straight Connector 9">
            <a:extLst>
              <a:ext uri="{FF2B5EF4-FFF2-40B4-BE49-F238E27FC236}">
                <a16:creationId xmlns:a16="http://schemas.microsoft.com/office/drawing/2014/main" xmlns="" id="{F7726E21-E385-47F0-95EF-781AB7AF96A3}"/>
              </a:ext>
            </a:extLst>
          </p:cNvPr>
          <p:cNvCxnSpPr/>
          <p:nvPr/>
        </p:nvCxnSpPr>
        <p:spPr>
          <a:xfrm>
            <a:off x="0" y="865947"/>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290924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126726"/>
            <a:ext cx="9717705" cy="1087558"/>
          </a:xfrm>
        </p:spPr>
        <p:txBody>
          <a:bodyPr>
            <a:normAutofit/>
          </a:bodyPr>
          <a:lstStyle/>
          <a:p>
            <a:r>
              <a:rPr kumimoji="0" lang="en-US"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Material Differences Between the Budget and Actual Amounts</a:t>
            </a:r>
            <a:endParaRPr lang="en-US" sz="2900" b="1" dirty="0">
              <a:solidFill>
                <a:srgbClr val="629080"/>
              </a:solidFill>
              <a:latin typeface="Verdana" panose="020B0604030504040204" pitchFamily="34" charset="0"/>
              <a:ea typeface="Verdana" panose="020B0604030504040204" pitchFamily="34" charset="0"/>
            </a:endParaRPr>
          </a:p>
        </p:txBody>
      </p: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52</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graphicFrame>
        <p:nvGraphicFramePr>
          <p:cNvPr id="9" name="Table 4">
            <a:extLst>
              <a:ext uri="{FF2B5EF4-FFF2-40B4-BE49-F238E27FC236}">
                <a16:creationId xmlns:a16="http://schemas.microsoft.com/office/drawing/2014/main" xmlns="" id="{8E57C647-5000-4147-8281-294DA9662197}"/>
              </a:ext>
            </a:extLst>
          </p:cNvPr>
          <p:cNvGraphicFramePr>
            <a:graphicFrameLocks noGrp="1"/>
          </p:cNvGraphicFramePr>
          <p:nvPr>
            <p:ph idx="1"/>
            <p:extLst>
              <p:ext uri="{D42A27DB-BD31-4B8C-83A1-F6EECF244321}">
                <p14:modId xmlns:p14="http://schemas.microsoft.com/office/powerpoint/2010/main" xmlns="" val="3478427228"/>
              </p:ext>
            </p:extLst>
          </p:nvPr>
        </p:nvGraphicFramePr>
        <p:xfrm>
          <a:off x="690045" y="1553818"/>
          <a:ext cx="10811910" cy="4240499"/>
        </p:xfrm>
        <a:graphic>
          <a:graphicData uri="http://schemas.openxmlformats.org/drawingml/2006/table">
            <a:tbl>
              <a:tblPr firstRow="1" bandRow="1">
                <a:tableStyleId>{93296810-A885-4BE3-A3E7-6D5BEEA58F35}</a:tableStyleId>
              </a:tblPr>
              <a:tblGrid>
                <a:gridCol w="2614158">
                  <a:extLst>
                    <a:ext uri="{9D8B030D-6E8A-4147-A177-3AD203B41FA5}">
                      <a16:colId xmlns:a16="http://schemas.microsoft.com/office/drawing/2014/main" xmlns="" val="2615885661"/>
                    </a:ext>
                  </a:extLst>
                </a:gridCol>
                <a:gridCol w="8197752">
                  <a:extLst>
                    <a:ext uri="{9D8B030D-6E8A-4147-A177-3AD203B41FA5}">
                      <a16:colId xmlns:a16="http://schemas.microsoft.com/office/drawing/2014/main" xmlns="" val="2381069975"/>
                    </a:ext>
                  </a:extLst>
                </a:gridCol>
              </a:tblGrid>
              <a:tr h="274518">
                <a:tc>
                  <a:txBody>
                    <a:bodyPr/>
                    <a:lstStyle/>
                    <a:p>
                      <a:r>
                        <a:rPr lang="en-US" sz="1600" dirty="0">
                          <a:latin typeface="Arial" panose="020B0604020202020204" pitchFamily="34" charset="0"/>
                          <a:cs typeface="Arial" panose="020B0604020202020204" pitchFamily="34" charset="0"/>
                        </a:rPr>
                        <a:t>Item </a:t>
                      </a:r>
                      <a:endParaRPr lang="en-ZA" sz="1600" dirty="0">
                        <a:latin typeface="Arial" panose="020B0604020202020204" pitchFamily="34" charset="0"/>
                        <a:cs typeface="Arial" panose="020B0604020202020204" pitchFamily="34" charset="0"/>
                      </a:endParaRPr>
                    </a:p>
                  </a:txBody>
                  <a:tcPr>
                    <a:lnB w="9525" cap="flat" cmpd="sng" algn="ctr">
                      <a:solidFill>
                        <a:srgbClr val="629080"/>
                      </a:solidFill>
                      <a:prstDash val="solid"/>
                      <a:round/>
                      <a:headEnd type="none" w="med" len="med"/>
                      <a:tailEnd type="none" w="med" len="med"/>
                    </a:lnB>
                    <a:solidFill>
                      <a:srgbClr val="629080"/>
                    </a:solidFill>
                  </a:tcPr>
                </a:tc>
                <a:tc>
                  <a:txBody>
                    <a:bodyPr/>
                    <a:lstStyle/>
                    <a:p>
                      <a:r>
                        <a:rPr lang="en-US" sz="1600" dirty="0">
                          <a:latin typeface="Arial" panose="020B0604020202020204" pitchFamily="34" charset="0"/>
                          <a:cs typeface="Arial" panose="020B0604020202020204" pitchFamily="34" charset="0"/>
                        </a:rPr>
                        <a:t>Descriptor </a:t>
                      </a:r>
                      <a:endParaRPr lang="en-ZA" sz="1600" dirty="0">
                        <a:latin typeface="Arial" panose="020B0604020202020204" pitchFamily="34" charset="0"/>
                        <a:cs typeface="Arial" panose="020B0604020202020204" pitchFamily="34" charset="0"/>
                      </a:endParaRPr>
                    </a:p>
                  </a:txBody>
                  <a:tcPr>
                    <a:lnB w="9525" cap="flat" cmpd="sng" algn="ctr">
                      <a:solidFill>
                        <a:srgbClr val="629080"/>
                      </a:solidFill>
                      <a:prstDash val="solid"/>
                      <a:round/>
                      <a:headEnd type="none" w="med" len="med"/>
                      <a:tailEnd type="none" w="med" len="med"/>
                    </a:lnB>
                    <a:solidFill>
                      <a:srgbClr val="629080"/>
                    </a:solidFill>
                  </a:tcPr>
                </a:tc>
                <a:extLst>
                  <a:ext uri="{0D108BD9-81ED-4DB2-BD59-A6C34878D82A}">
                    <a16:rowId xmlns:a16="http://schemas.microsoft.com/office/drawing/2014/main" xmlns="" val="2371110724"/>
                  </a:ext>
                </a:extLst>
              </a:tr>
              <a:tr h="380535">
                <a:tc>
                  <a:txBody>
                    <a:bodyPr/>
                    <a:lstStyle/>
                    <a:p>
                      <a:r>
                        <a:rPr lang="en-US" sz="1600" dirty="0">
                          <a:solidFill>
                            <a:schemeClr val="bg2">
                              <a:lumMod val="25000"/>
                            </a:schemeClr>
                          </a:solidFill>
                        </a:rPr>
                        <a:t>Other</a:t>
                      </a:r>
                      <a:r>
                        <a:rPr lang="en-ZA" sz="1600" dirty="0">
                          <a:solidFill>
                            <a:schemeClr val="bg2">
                              <a:lumMod val="25000"/>
                            </a:schemeClr>
                          </a:solidFill>
                        </a:rPr>
                        <a:t> income</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r>
                        <a:rPr lang="en-US" sz="1600" dirty="0">
                          <a:solidFill>
                            <a:schemeClr val="bg2">
                              <a:lumMod val="25000"/>
                            </a:schemeClr>
                          </a:solidFill>
                        </a:rPr>
                        <a:t>The authority did not have sufficient cash reserves to invest during the year</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1972837004"/>
                  </a:ext>
                </a:extLst>
              </a:tr>
              <a:tr h="594261">
                <a:tc>
                  <a:txBody>
                    <a:bodyPr/>
                    <a:lstStyle/>
                    <a:p>
                      <a:r>
                        <a:rPr lang="en-ZA" sz="1600" dirty="0">
                          <a:solidFill>
                            <a:schemeClr val="bg2">
                              <a:lumMod val="25000"/>
                            </a:schemeClr>
                          </a:solidFill>
                        </a:rPr>
                        <a:t>Other revenue from non-exchange transactions</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r>
                        <a:rPr lang="en-US" sz="1600" dirty="0">
                          <a:solidFill>
                            <a:schemeClr val="bg2">
                              <a:lumMod val="25000"/>
                            </a:schemeClr>
                          </a:solidFill>
                        </a:rPr>
                        <a:t>The deferred grant is realized when capital expenditure is incurred. CAPEX has reduced in the</a:t>
                      </a:r>
                    </a:p>
                    <a:p>
                      <a:r>
                        <a:rPr lang="en-US" sz="1600" dirty="0">
                          <a:solidFill>
                            <a:schemeClr val="bg2">
                              <a:lumMod val="25000"/>
                            </a:schemeClr>
                          </a:solidFill>
                        </a:rPr>
                        <a:t>current year.</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876532301"/>
                  </a:ext>
                </a:extLst>
              </a:tr>
              <a:tr h="380535">
                <a:tc>
                  <a:txBody>
                    <a:bodyPr/>
                    <a:lstStyle/>
                    <a:p>
                      <a:r>
                        <a:rPr lang="en-ZA" sz="1600" dirty="0">
                          <a:solidFill>
                            <a:schemeClr val="bg2">
                              <a:lumMod val="25000"/>
                            </a:schemeClr>
                          </a:solidFill>
                        </a:rPr>
                        <a:t>Personnel</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r>
                        <a:rPr lang="en-US" sz="1600" dirty="0">
                          <a:solidFill>
                            <a:schemeClr val="bg2">
                              <a:lumMod val="25000"/>
                            </a:schemeClr>
                          </a:solidFill>
                        </a:rPr>
                        <a:t>The reduction in expenditure is due the high rate of vacancies.</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020211957"/>
                  </a:ext>
                </a:extLst>
              </a:tr>
              <a:tr h="594261">
                <a:tc>
                  <a:txBody>
                    <a:bodyPr/>
                    <a:lstStyle/>
                    <a:p>
                      <a:r>
                        <a:rPr lang="en-ZA" sz="1600" dirty="0">
                          <a:solidFill>
                            <a:schemeClr val="bg2">
                              <a:lumMod val="25000"/>
                            </a:schemeClr>
                          </a:solidFill>
                        </a:rPr>
                        <a:t>Depreciation and amortisation</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r>
                        <a:rPr lang="en-US" sz="1600" dirty="0">
                          <a:solidFill>
                            <a:schemeClr val="bg2">
                              <a:lumMod val="25000"/>
                            </a:schemeClr>
                          </a:solidFill>
                        </a:rPr>
                        <a:t>The reduction is due to the lack of assets acquisitions during the year</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3867317760"/>
                  </a:ext>
                </a:extLst>
              </a:tr>
              <a:tr h="380535">
                <a:tc>
                  <a:txBody>
                    <a:bodyPr/>
                    <a:lstStyle/>
                    <a:p>
                      <a:r>
                        <a:rPr lang="en-ZA" sz="1600" dirty="0">
                          <a:solidFill>
                            <a:schemeClr val="bg2">
                              <a:lumMod val="25000"/>
                            </a:schemeClr>
                          </a:solidFill>
                        </a:rPr>
                        <a:t>Finance costs</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r>
                        <a:rPr lang="en-US" sz="1600" dirty="0">
                          <a:solidFill>
                            <a:schemeClr val="bg2">
                              <a:lumMod val="25000"/>
                            </a:schemeClr>
                          </a:solidFill>
                        </a:rPr>
                        <a:t>The increased expense is due to the unwinding of Dismantling and Restoration costs</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3036427325"/>
                  </a:ext>
                </a:extLst>
              </a:tr>
              <a:tr h="386570">
                <a:tc>
                  <a:txBody>
                    <a:bodyPr/>
                    <a:lstStyle/>
                    <a:p>
                      <a:r>
                        <a:rPr lang="en-ZA" sz="1600" dirty="0">
                          <a:solidFill>
                            <a:schemeClr val="bg2">
                              <a:lumMod val="25000"/>
                            </a:schemeClr>
                          </a:solidFill>
                        </a:rPr>
                        <a:t>Repairs and maintenance</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r>
                        <a:rPr lang="en-US" sz="1600" dirty="0">
                          <a:solidFill>
                            <a:schemeClr val="bg2">
                              <a:lumMod val="25000"/>
                            </a:schemeClr>
                          </a:solidFill>
                        </a:rPr>
                        <a:t>The overspending is due increased maintenance cost of systems.</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2659936967"/>
                  </a:ext>
                </a:extLst>
              </a:tr>
              <a:tr h="594261">
                <a:tc>
                  <a:txBody>
                    <a:bodyPr/>
                    <a:lstStyle/>
                    <a:p>
                      <a:r>
                        <a:rPr lang="en-ZA" sz="1600" dirty="0">
                          <a:solidFill>
                            <a:schemeClr val="bg2">
                              <a:lumMod val="25000"/>
                            </a:schemeClr>
                          </a:solidFill>
                        </a:rPr>
                        <a:t>General Expenses</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tc>
                  <a:txBody>
                    <a:bodyPr/>
                    <a:lstStyle/>
                    <a:p>
                      <a:r>
                        <a:rPr lang="en-US" sz="1600" dirty="0">
                          <a:solidFill>
                            <a:schemeClr val="bg2">
                              <a:lumMod val="25000"/>
                            </a:schemeClr>
                          </a:solidFill>
                        </a:rPr>
                        <a:t>The overspending was as a result of an increase in legal fees due increased number of review</a:t>
                      </a:r>
                    </a:p>
                    <a:p>
                      <a:r>
                        <a:rPr lang="en-US" sz="1600" dirty="0">
                          <a:solidFill>
                            <a:schemeClr val="bg2">
                              <a:lumMod val="25000"/>
                            </a:schemeClr>
                          </a:solidFill>
                        </a:rPr>
                        <a:t>applications.</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solidFill>
                      <a:srgbClr val="EEEEEE"/>
                    </a:solidFill>
                  </a:tcPr>
                </a:tc>
                <a:extLst>
                  <a:ext uri="{0D108BD9-81ED-4DB2-BD59-A6C34878D82A}">
                    <a16:rowId xmlns:a16="http://schemas.microsoft.com/office/drawing/2014/main" xmlns="" val="2935171919"/>
                  </a:ext>
                </a:extLst>
              </a:tr>
              <a:tr h="594261">
                <a:tc>
                  <a:txBody>
                    <a:bodyPr/>
                    <a:lstStyle/>
                    <a:p>
                      <a:r>
                        <a:rPr lang="en-US" sz="1600" dirty="0">
                          <a:solidFill>
                            <a:schemeClr val="bg2">
                              <a:lumMod val="25000"/>
                            </a:schemeClr>
                          </a:solidFill>
                        </a:rPr>
                        <a:t>Lease rentals and operating lease</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tc>
                  <a:txBody>
                    <a:bodyPr/>
                    <a:lstStyle/>
                    <a:p>
                      <a:r>
                        <a:rPr lang="en-US" sz="1600" dirty="0">
                          <a:solidFill>
                            <a:schemeClr val="bg2">
                              <a:lumMod val="25000"/>
                            </a:schemeClr>
                          </a:solidFill>
                        </a:rPr>
                        <a:t>The underspending is due to delays experienced in the finalization of the computer rental contract</a:t>
                      </a:r>
                      <a:endParaRPr lang="en-ZA" sz="1600" dirty="0">
                        <a:solidFill>
                          <a:schemeClr val="bg2">
                            <a:lumMod val="25000"/>
                          </a:schemeClr>
                        </a:solidFill>
                        <a:latin typeface="Arial" panose="020B0604020202020204" pitchFamily="34" charset="0"/>
                        <a:cs typeface="Arial" panose="020B0604020202020204" pitchFamily="34" charset="0"/>
                      </a:endParaRPr>
                    </a:p>
                  </a:txBody>
                  <a:tcPr>
                    <a:lnL w="9525" cap="flat" cmpd="sng" algn="ctr">
                      <a:solidFill>
                        <a:srgbClr val="629080"/>
                      </a:solidFill>
                      <a:prstDash val="solid"/>
                      <a:round/>
                      <a:headEnd type="none" w="med" len="med"/>
                      <a:tailEnd type="none" w="med" len="med"/>
                    </a:lnL>
                    <a:lnR w="9525" cap="flat" cmpd="sng" algn="ctr">
                      <a:solidFill>
                        <a:srgbClr val="629080"/>
                      </a:solidFill>
                      <a:prstDash val="solid"/>
                      <a:round/>
                      <a:headEnd type="none" w="med" len="med"/>
                      <a:tailEnd type="none" w="med" len="med"/>
                    </a:lnR>
                    <a:lnT w="9525" cap="flat" cmpd="sng" algn="ctr">
                      <a:solidFill>
                        <a:srgbClr val="629080"/>
                      </a:solidFill>
                      <a:prstDash val="solid"/>
                      <a:round/>
                      <a:headEnd type="none" w="med" len="med"/>
                      <a:tailEnd type="none" w="med" len="med"/>
                    </a:lnT>
                    <a:lnB w="9525" cap="flat" cmpd="sng" algn="ctr">
                      <a:solidFill>
                        <a:srgbClr val="629080"/>
                      </a:solidFill>
                      <a:prstDash val="solid"/>
                      <a:round/>
                      <a:headEnd type="none" w="med" len="med"/>
                      <a:tailEnd type="none" w="med" len="med"/>
                    </a:lnB>
                    <a:noFill/>
                  </a:tcPr>
                </a:tc>
                <a:extLst>
                  <a:ext uri="{0D108BD9-81ED-4DB2-BD59-A6C34878D82A}">
                    <a16:rowId xmlns:a16="http://schemas.microsoft.com/office/drawing/2014/main" xmlns="" val="1742293745"/>
                  </a:ext>
                </a:extLst>
              </a:tr>
            </a:tbl>
          </a:graphicData>
        </a:graphic>
      </p:graphicFrame>
      <p:cxnSp>
        <p:nvCxnSpPr>
          <p:cNvPr id="10" name="Straight Connector 9">
            <a:extLst>
              <a:ext uri="{FF2B5EF4-FFF2-40B4-BE49-F238E27FC236}">
                <a16:creationId xmlns:a16="http://schemas.microsoft.com/office/drawing/2014/main" xmlns="" id="{4CB6786D-2658-4C9A-ABFC-158D40A73878}"/>
              </a:ext>
            </a:extLst>
          </p:cNvPr>
          <p:cNvCxnSpPr/>
          <p:nvPr/>
        </p:nvCxnSpPr>
        <p:spPr>
          <a:xfrm>
            <a:off x="0" y="1069145"/>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6929218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7A17409-BA6D-4687-874C-EF5771781407}"/>
              </a:ext>
            </a:extLst>
          </p:cNvPr>
          <p:cNvSpPr>
            <a:spLocks noGrp="1"/>
          </p:cNvSpPr>
          <p:nvPr>
            <p:ph type="title"/>
          </p:nvPr>
        </p:nvSpPr>
        <p:spPr>
          <a:xfrm>
            <a:off x="3064188" y="2521267"/>
            <a:ext cx="5486401" cy="1046724"/>
          </a:xfrm>
        </p:spPr>
        <p:txBody>
          <a:bodyPr>
            <a:normAutofit/>
          </a:bodyPr>
          <a:lstStyle/>
          <a:p>
            <a:pPr algn="ctr"/>
            <a:r>
              <a:rPr lang="en-US" b="1" dirty="0">
                <a:solidFill>
                  <a:srgbClr val="629080"/>
                </a:solidFill>
                <a:latin typeface="Verdana" panose="020B0604030504040204" pitchFamily="34" charset="0"/>
                <a:ea typeface="Verdana" panose="020B0604030504040204" pitchFamily="34" charset="0"/>
              </a:rPr>
              <a:t>Thank You </a:t>
            </a:r>
          </a:p>
        </p:txBody>
      </p:sp>
    </p:spTree>
    <p:extLst>
      <p:ext uri="{BB962C8B-B14F-4D97-AF65-F5344CB8AC3E}">
        <p14:creationId xmlns:p14="http://schemas.microsoft.com/office/powerpoint/2010/main" xmlns="" val="363484926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39639"/>
            <a:ext cx="10515600" cy="1054847"/>
          </a:xfrm>
        </p:spPr>
        <p:txBody>
          <a:bodyPr>
            <a:normAutofit/>
          </a:bodyPr>
          <a:lstStyle/>
          <a:p>
            <a:r>
              <a:rPr kumimoji="0" lang="en-GB" sz="2900" b="1" i="0" u="none" strike="noStrike" kern="1200" cap="none" spc="0" normalizeH="0" baseline="0" noProof="0" dirty="0">
                <a:ln>
                  <a:noFill/>
                </a:ln>
                <a:solidFill>
                  <a:srgbClr val="629080"/>
                </a:solidFill>
                <a:effectLst/>
                <a:uLnTx/>
                <a:uFillTx/>
                <a:latin typeface="Verdana" panose="020B0604030504040204" pitchFamily="34" charset="0"/>
                <a:ea typeface="Verdana" panose="020B0604030504040204" pitchFamily="34" charset="0"/>
                <a:cs typeface="+mj-cs"/>
              </a:rPr>
              <a:t>Organisational Structure</a:t>
            </a:r>
            <a:endParaRPr lang="en-US" sz="29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909491"/>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6</a:t>
            </a:fld>
            <a:endParaRPr lang="en-US" dirty="0"/>
          </a:p>
        </p:txBody>
      </p:sp>
      <p:grpSp>
        <p:nvGrpSpPr>
          <p:cNvPr id="40" name="Group 39">
            <a:extLst>
              <a:ext uri="{FF2B5EF4-FFF2-40B4-BE49-F238E27FC236}">
                <a16:creationId xmlns:a16="http://schemas.microsoft.com/office/drawing/2014/main" xmlns="" id="{B52722FA-195A-4F90-9899-5845E84B61E8}"/>
              </a:ext>
            </a:extLst>
          </p:cNvPr>
          <p:cNvGrpSpPr/>
          <p:nvPr/>
        </p:nvGrpSpPr>
        <p:grpSpPr>
          <a:xfrm>
            <a:off x="1085021" y="1121846"/>
            <a:ext cx="10021958" cy="4962949"/>
            <a:chOff x="1017103" y="457197"/>
            <a:chExt cx="10021958" cy="4962949"/>
          </a:xfrm>
        </p:grpSpPr>
        <p:sp>
          <p:nvSpPr>
            <p:cNvPr id="41" name="Rectangle: Rounded Corners 40">
              <a:extLst>
                <a:ext uri="{FF2B5EF4-FFF2-40B4-BE49-F238E27FC236}">
                  <a16:creationId xmlns:a16="http://schemas.microsoft.com/office/drawing/2014/main" xmlns="" id="{CB91012F-047F-475A-8E00-D6E7181826D8}"/>
                </a:ext>
              </a:extLst>
            </p:cNvPr>
            <p:cNvSpPr/>
            <p:nvPr/>
          </p:nvSpPr>
          <p:spPr>
            <a:xfrm>
              <a:off x="5632175" y="457197"/>
              <a:ext cx="2027582" cy="414714"/>
            </a:xfrm>
            <a:prstGeom prst="roundRect">
              <a:avLst/>
            </a:prstGeom>
            <a:solidFill>
              <a:srgbClr val="FDB945"/>
            </a:solidFill>
            <a:ln>
              <a:solidFill>
                <a:srgbClr val="FDB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lumMod val="25000"/>
                    </a:schemeClr>
                  </a:solidFill>
                  <a:latin typeface="Verdana" panose="020B0604030504040204" pitchFamily="34" charset="0"/>
                  <a:ea typeface="Verdana" panose="020B0604030504040204" pitchFamily="34" charset="0"/>
                </a:rPr>
                <a:t>ICASA COUNCIL</a:t>
              </a:r>
              <a:endParaRPr lang="en-ZA" sz="1100" b="1" dirty="0">
                <a:solidFill>
                  <a:schemeClr val="bg2">
                    <a:lumMod val="25000"/>
                  </a:schemeClr>
                </a:solidFill>
                <a:latin typeface="Verdana" panose="020B0604030504040204" pitchFamily="34" charset="0"/>
                <a:ea typeface="Verdana" panose="020B0604030504040204" pitchFamily="34" charset="0"/>
              </a:endParaRPr>
            </a:p>
          </p:txBody>
        </p:sp>
        <p:sp>
          <p:nvSpPr>
            <p:cNvPr id="42" name="Rectangle: Rounded Corners 41">
              <a:extLst>
                <a:ext uri="{FF2B5EF4-FFF2-40B4-BE49-F238E27FC236}">
                  <a16:creationId xmlns:a16="http://schemas.microsoft.com/office/drawing/2014/main" xmlns="" id="{55ACA627-91AE-4E41-8F53-84B9BBC9EC34}"/>
                </a:ext>
              </a:extLst>
            </p:cNvPr>
            <p:cNvSpPr/>
            <p:nvPr/>
          </p:nvSpPr>
          <p:spPr>
            <a:xfrm>
              <a:off x="5632174" y="1265579"/>
              <a:ext cx="2027582" cy="450565"/>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Chief Executive Officer</a:t>
              </a:r>
              <a:endParaRPr lang="en-ZA" sz="1100" b="1" dirty="0">
                <a:latin typeface="Verdana" panose="020B0604030504040204" pitchFamily="34" charset="0"/>
                <a:ea typeface="Verdana" panose="020B0604030504040204" pitchFamily="34" charset="0"/>
              </a:endParaRPr>
            </a:p>
          </p:txBody>
        </p:sp>
        <p:sp>
          <p:nvSpPr>
            <p:cNvPr id="43" name="Rectangle: Rounded Corners 42">
              <a:extLst>
                <a:ext uri="{FF2B5EF4-FFF2-40B4-BE49-F238E27FC236}">
                  <a16:creationId xmlns:a16="http://schemas.microsoft.com/office/drawing/2014/main" xmlns="" id="{C0C60A8F-C46A-4F78-858B-A4496982A19B}"/>
                </a:ext>
              </a:extLst>
            </p:cNvPr>
            <p:cNvSpPr/>
            <p:nvPr/>
          </p:nvSpPr>
          <p:spPr>
            <a:xfrm>
              <a:off x="1967946" y="2471530"/>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Executive Personal Assistant</a:t>
              </a:r>
              <a:endParaRPr lang="en-ZA" sz="1100" b="1" dirty="0">
                <a:latin typeface="Verdana" panose="020B0604030504040204" pitchFamily="34" charset="0"/>
                <a:ea typeface="Verdana" panose="020B0604030504040204" pitchFamily="34" charset="0"/>
              </a:endParaRPr>
            </a:p>
          </p:txBody>
        </p:sp>
        <p:sp>
          <p:nvSpPr>
            <p:cNvPr id="44" name="Rectangle: Rounded Corners 43">
              <a:extLst>
                <a:ext uri="{FF2B5EF4-FFF2-40B4-BE49-F238E27FC236}">
                  <a16:creationId xmlns:a16="http://schemas.microsoft.com/office/drawing/2014/main" xmlns="" id="{A91CCB3F-EE55-43C2-B8AB-AF7D2179334E}"/>
                </a:ext>
              </a:extLst>
            </p:cNvPr>
            <p:cNvSpPr/>
            <p:nvPr/>
          </p:nvSpPr>
          <p:spPr>
            <a:xfrm>
              <a:off x="3813311" y="2491407"/>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Strategy &amp; Programme Management Office</a:t>
              </a:r>
              <a:endParaRPr lang="en-ZA" sz="1100" b="1" dirty="0">
                <a:latin typeface="Verdana" panose="020B0604030504040204" pitchFamily="34" charset="0"/>
                <a:ea typeface="Verdana" panose="020B0604030504040204" pitchFamily="34" charset="0"/>
              </a:endParaRPr>
            </a:p>
          </p:txBody>
        </p:sp>
        <p:sp>
          <p:nvSpPr>
            <p:cNvPr id="45" name="Rectangle: Rounded Corners 44">
              <a:extLst>
                <a:ext uri="{FF2B5EF4-FFF2-40B4-BE49-F238E27FC236}">
                  <a16:creationId xmlns:a16="http://schemas.microsoft.com/office/drawing/2014/main" xmlns="" id="{B9093FE7-1701-403B-A28A-1CAE309C2A17}"/>
                </a:ext>
              </a:extLst>
            </p:cNvPr>
            <p:cNvSpPr/>
            <p:nvPr/>
          </p:nvSpPr>
          <p:spPr>
            <a:xfrm>
              <a:off x="5658676" y="2517912"/>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Risk &amp; Compliance Office</a:t>
              </a:r>
              <a:endParaRPr lang="en-ZA" sz="1100" b="1" dirty="0">
                <a:latin typeface="Verdana" panose="020B0604030504040204" pitchFamily="34" charset="0"/>
                <a:ea typeface="Verdana" panose="020B0604030504040204" pitchFamily="34" charset="0"/>
              </a:endParaRPr>
            </a:p>
          </p:txBody>
        </p:sp>
        <p:sp>
          <p:nvSpPr>
            <p:cNvPr id="46" name="Rectangle: Rounded Corners 45">
              <a:extLst>
                <a:ext uri="{FF2B5EF4-FFF2-40B4-BE49-F238E27FC236}">
                  <a16:creationId xmlns:a16="http://schemas.microsoft.com/office/drawing/2014/main" xmlns="" id="{C64FFE64-32B7-4196-BDFA-635C82758B63}"/>
                </a:ext>
              </a:extLst>
            </p:cNvPr>
            <p:cNvSpPr/>
            <p:nvPr/>
          </p:nvSpPr>
          <p:spPr>
            <a:xfrm>
              <a:off x="9422296" y="4678026"/>
              <a:ext cx="1616765" cy="742120"/>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Verdana" panose="020B0604030504040204" pitchFamily="34" charset="0"/>
                  <a:ea typeface="Verdana" panose="020B0604030504040204" pitchFamily="34" charset="0"/>
                </a:rPr>
                <a:t>Executive: Policy, Research &amp; Analysis</a:t>
              </a:r>
              <a:endParaRPr lang="en-ZA" sz="1050" b="1" dirty="0">
                <a:latin typeface="Verdana" panose="020B0604030504040204" pitchFamily="34" charset="0"/>
                <a:ea typeface="Verdana" panose="020B0604030504040204" pitchFamily="34" charset="0"/>
              </a:endParaRPr>
            </a:p>
          </p:txBody>
        </p:sp>
        <p:sp>
          <p:nvSpPr>
            <p:cNvPr id="47" name="Rectangle: Rounded Corners 46">
              <a:extLst>
                <a:ext uri="{FF2B5EF4-FFF2-40B4-BE49-F238E27FC236}">
                  <a16:creationId xmlns:a16="http://schemas.microsoft.com/office/drawing/2014/main" xmlns="" id="{1FF18744-8517-49AD-B32C-6995D3142123}"/>
                </a:ext>
              </a:extLst>
            </p:cNvPr>
            <p:cNvSpPr/>
            <p:nvPr/>
          </p:nvSpPr>
          <p:spPr>
            <a:xfrm>
              <a:off x="7540485" y="2517912"/>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Chief Financial Officer</a:t>
              </a:r>
              <a:endParaRPr lang="en-ZA" sz="1100" b="1" dirty="0">
                <a:latin typeface="Verdana" panose="020B0604030504040204" pitchFamily="34" charset="0"/>
                <a:ea typeface="Verdana" panose="020B0604030504040204" pitchFamily="34" charset="0"/>
              </a:endParaRPr>
            </a:p>
          </p:txBody>
        </p:sp>
        <p:sp>
          <p:nvSpPr>
            <p:cNvPr id="48" name="Rectangle: Rounded Corners 47">
              <a:extLst>
                <a:ext uri="{FF2B5EF4-FFF2-40B4-BE49-F238E27FC236}">
                  <a16:creationId xmlns:a16="http://schemas.microsoft.com/office/drawing/2014/main" xmlns="" id="{E2194E1F-DBF2-4F0A-B992-2B6203F7DDA1}"/>
                </a:ext>
              </a:extLst>
            </p:cNvPr>
            <p:cNvSpPr/>
            <p:nvPr/>
          </p:nvSpPr>
          <p:spPr>
            <a:xfrm>
              <a:off x="9422296" y="2517912"/>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Chief Information Officer</a:t>
              </a:r>
              <a:endParaRPr lang="en-ZA" sz="1100" b="1" dirty="0">
                <a:latin typeface="Verdana" panose="020B0604030504040204" pitchFamily="34" charset="0"/>
                <a:ea typeface="Verdana" panose="020B0604030504040204" pitchFamily="34" charset="0"/>
              </a:endParaRPr>
            </a:p>
          </p:txBody>
        </p:sp>
        <p:sp>
          <p:nvSpPr>
            <p:cNvPr id="49" name="Rectangle: Rounded Corners 48">
              <a:extLst>
                <a:ext uri="{FF2B5EF4-FFF2-40B4-BE49-F238E27FC236}">
                  <a16:creationId xmlns:a16="http://schemas.microsoft.com/office/drawing/2014/main" xmlns="" id="{1327265D-3918-41E4-B429-7612C2AEFE80}"/>
                </a:ext>
              </a:extLst>
            </p:cNvPr>
            <p:cNvSpPr/>
            <p:nvPr/>
          </p:nvSpPr>
          <p:spPr>
            <a:xfrm>
              <a:off x="9422296" y="3511833"/>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Chief Operating Officer</a:t>
              </a:r>
              <a:endParaRPr lang="en-ZA" sz="1100" b="1" dirty="0">
                <a:latin typeface="Verdana" panose="020B0604030504040204" pitchFamily="34" charset="0"/>
                <a:ea typeface="Verdana" panose="020B0604030504040204" pitchFamily="34" charset="0"/>
              </a:endParaRPr>
            </a:p>
          </p:txBody>
        </p:sp>
        <p:sp>
          <p:nvSpPr>
            <p:cNvPr id="50" name="Rectangle: Rounded Corners 49">
              <a:extLst>
                <a:ext uri="{FF2B5EF4-FFF2-40B4-BE49-F238E27FC236}">
                  <a16:creationId xmlns:a16="http://schemas.microsoft.com/office/drawing/2014/main" xmlns="" id="{88054C58-50EF-47A0-9B84-91AF01431F5C}"/>
                </a:ext>
              </a:extLst>
            </p:cNvPr>
            <p:cNvSpPr/>
            <p:nvPr/>
          </p:nvSpPr>
          <p:spPr>
            <a:xfrm>
              <a:off x="7540486" y="3511833"/>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Executive: Legal &amp; CCC</a:t>
              </a:r>
              <a:endParaRPr lang="en-ZA" sz="1100" b="1" dirty="0">
                <a:latin typeface="Verdana" panose="020B0604030504040204" pitchFamily="34" charset="0"/>
                <a:ea typeface="Verdana" panose="020B0604030504040204" pitchFamily="34" charset="0"/>
              </a:endParaRPr>
            </a:p>
          </p:txBody>
        </p:sp>
        <p:sp>
          <p:nvSpPr>
            <p:cNvPr id="51" name="Rectangle: Rounded Corners 50">
              <a:extLst>
                <a:ext uri="{FF2B5EF4-FFF2-40B4-BE49-F238E27FC236}">
                  <a16:creationId xmlns:a16="http://schemas.microsoft.com/office/drawing/2014/main" xmlns="" id="{6C37D710-AF60-4030-874E-2233A3D1921A}"/>
                </a:ext>
              </a:extLst>
            </p:cNvPr>
            <p:cNvSpPr/>
            <p:nvPr/>
          </p:nvSpPr>
          <p:spPr>
            <a:xfrm>
              <a:off x="5658676" y="3511833"/>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Executive: Corporate Service</a:t>
              </a:r>
              <a:endParaRPr lang="en-ZA" sz="1100" b="1" dirty="0">
                <a:latin typeface="Verdana" panose="020B0604030504040204" pitchFamily="34" charset="0"/>
                <a:ea typeface="Verdana" panose="020B0604030504040204" pitchFamily="34" charset="0"/>
              </a:endParaRPr>
            </a:p>
          </p:txBody>
        </p:sp>
        <p:sp>
          <p:nvSpPr>
            <p:cNvPr id="52" name="Rectangle: Rounded Corners 51">
              <a:extLst>
                <a:ext uri="{FF2B5EF4-FFF2-40B4-BE49-F238E27FC236}">
                  <a16:creationId xmlns:a16="http://schemas.microsoft.com/office/drawing/2014/main" xmlns="" id="{B9EE8B29-F3E5-4364-8202-F5AB26BADF3B}"/>
                </a:ext>
              </a:extLst>
            </p:cNvPr>
            <p:cNvSpPr/>
            <p:nvPr/>
          </p:nvSpPr>
          <p:spPr>
            <a:xfrm>
              <a:off x="3813310" y="3511833"/>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Executive: Human Resources</a:t>
              </a:r>
              <a:endParaRPr lang="en-ZA" sz="1100" b="1" dirty="0">
                <a:latin typeface="Verdana" panose="020B0604030504040204" pitchFamily="34" charset="0"/>
                <a:ea typeface="Verdana" panose="020B0604030504040204" pitchFamily="34" charset="0"/>
              </a:endParaRPr>
            </a:p>
          </p:txBody>
        </p:sp>
        <p:sp>
          <p:nvSpPr>
            <p:cNvPr id="53" name="Rectangle: Rounded Corners 52">
              <a:extLst>
                <a:ext uri="{FF2B5EF4-FFF2-40B4-BE49-F238E27FC236}">
                  <a16:creationId xmlns:a16="http://schemas.microsoft.com/office/drawing/2014/main" xmlns="" id="{04F42E8B-5578-42D0-8D6C-A4AA116ABCB8}"/>
                </a:ext>
              </a:extLst>
            </p:cNvPr>
            <p:cNvSpPr/>
            <p:nvPr/>
          </p:nvSpPr>
          <p:spPr>
            <a:xfrm>
              <a:off x="1967946" y="3511833"/>
              <a:ext cx="1616765" cy="675862"/>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Verdana" panose="020B0604030504040204" pitchFamily="34" charset="0"/>
                  <a:ea typeface="Verdana" panose="020B0604030504040204" pitchFamily="34" charset="0"/>
                </a:rPr>
                <a:t>Chief Audit Executive</a:t>
              </a:r>
              <a:endParaRPr lang="en-ZA" sz="1100" b="1" dirty="0">
                <a:latin typeface="Verdana" panose="020B0604030504040204" pitchFamily="34" charset="0"/>
                <a:ea typeface="Verdana" panose="020B0604030504040204" pitchFamily="34" charset="0"/>
              </a:endParaRPr>
            </a:p>
          </p:txBody>
        </p:sp>
        <p:sp>
          <p:nvSpPr>
            <p:cNvPr id="54" name="Rectangle: Rounded Corners 53">
              <a:extLst>
                <a:ext uri="{FF2B5EF4-FFF2-40B4-BE49-F238E27FC236}">
                  <a16:creationId xmlns:a16="http://schemas.microsoft.com/office/drawing/2014/main" xmlns="" id="{61E555A8-4599-4D03-B5D1-F49E53D28A7B}"/>
                </a:ext>
              </a:extLst>
            </p:cNvPr>
            <p:cNvSpPr/>
            <p:nvPr/>
          </p:nvSpPr>
          <p:spPr>
            <a:xfrm>
              <a:off x="1017103" y="980661"/>
              <a:ext cx="2567608" cy="1002711"/>
            </a:xfrm>
            <a:prstGeom prst="roundRect">
              <a:avLst/>
            </a:prstGeom>
            <a:solidFill>
              <a:srgbClr val="FDB945"/>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Verdana" panose="020B0604030504040204" pitchFamily="34" charset="0"/>
                  <a:ea typeface="Verdana" panose="020B0604030504040204" pitchFamily="34" charset="0"/>
                </a:rPr>
                <a:t>COMMITTEES</a:t>
              </a:r>
              <a:r>
                <a:rPr lang="en-US" sz="1000" dirty="0">
                  <a:solidFill>
                    <a:schemeClr val="bg2">
                      <a:lumMod val="25000"/>
                    </a:schemeClr>
                  </a:solidFill>
                  <a:latin typeface="Verdana" panose="020B0604030504040204" pitchFamily="34" charset="0"/>
                  <a:ea typeface="Verdana" panose="020B0604030504040204" pitchFamily="34" charset="0"/>
                </a:rPr>
                <a:t> </a:t>
              </a:r>
            </a:p>
            <a:p>
              <a:pPr algn="ctr"/>
              <a:r>
                <a:rPr lang="en-US" sz="1000" dirty="0">
                  <a:solidFill>
                    <a:schemeClr val="bg2">
                      <a:lumMod val="25000"/>
                    </a:schemeClr>
                  </a:solidFill>
                  <a:latin typeface="Verdana" panose="020B0604030504040204" pitchFamily="34" charset="0"/>
                  <a:ea typeface="Verdana" panose="020B0604030504040204" pitchFamily="34" charset="0"/>
                </a:rPr>
                <a:t>Audit, Risk, Ethics &amp; Disclosure Committee (AREDC), HR &amp; REMCO, IT Review Committee (ITRC), Complaints &amp; Compliance Committee (CCC)</a:t>
              </a:r>
              <a:endParaRPr lang="en-ZA" sz="1000" dirty="0">
                <a:solidFill>
                  <a:schemeClr val="bg2">
                    <a:lumMod val="25000"/>
                  </a:schemeClr>
                </a:solidFill>
                <a:latin typeface="Verdana" panose="020B0604030504040204" pitchFamily="34" charset="0"/>
                <a:ea typeface="Verdana" panose="020B0604030504040204" pitchFamily="34" charset="0"/>
              </a:endParaRPr>
            </a:p>
          </p:txBody>
        </p:sp>
        <p:sp>
          <p:nvSpPr>
            <p:cNvPr id="55" name="Rectangle: Rounded Corners 54">
              <a:extLst>
                <a:ext uri="{FF2B5EF4-FFF2-40B4-BE49-F238E27FC236}">
                  <a16:creationId xmlns:a16="http://schemas.microsoft.com/office/drawing/2014/main" xmlns="" id="{EADBB0FD-762C-4B6E-902E-14167554D0C9}"/>
                </a:ext>
              </a:extLst>
            </p:cNvPr>
            <p:cNvSpPr/>
            <p:nvPr/>
          </p:nvSpPr>
          <p:spPr>
            <a:xfrm>
              <a:off x="3813310" y="4678026"/>
              <a:ext cx="1616765" cy="742120"/>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Verdana" panose="020B0604030504040204" pitchFamily="34" charset="0"/>
                  <a:ea typeface="Verdana" panose="020B0604030504040204" pitchFamily="34" charset="0"/>
                </a:rPr>
                <a:t>Executive: Regions &amp; Consumer Affairs </a:t>
              </a:r>
              <a:endParaRPr lang="en-ZA" sz="1050" b="1" dirty="0">
                <a:latin typeface="Verdana" panose="020B0604030504040204" pitchFamily="34" charset="0"/>
                <a:ea typeface="Verdana" panose="020B0604030504040204" pitchFamily="34" charset="0"/>
              </a:endParaRPr>
            </a:p>
          </p:txBody>
        </p:sp>
        <p:sp>
          <p:nvSpPr>
            <p:cNvPr id="56" name="Rectangle: Rounded Corners 55">
              <a:extLst>
                <a:ext uri="{FF2B5EF4-FFF2-40B4-BE49-F238E27FC236}">
                  <a16:creationId xmlns:a16="http://schemas.microsoft.com/office/drawing/2014/main" xmlns="" id="{7CEA2B20-DBD2-4038-9E08-4ADC50983E52}"/>
                </a:ext>
              </a:extLst>
            </p:cNvPr>
            <p:cNvSpPr/>
            <p:nvPr/>
          </p:nvSpPr>
          <p:spPr>
            <a:xfrm>
              <a:off x="5658672" y="4678026"/>
              <a:ext cx="1616765" cy="742120"/>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Verdana" panose="020B0604030504040204" pitchFamily="34" charset="0"/>
                  <a:ea typeface="Verdana" panose="020B0604030504040204" pitchFamily="34" charset="0"/>
                </a:rPr>
                <a:t>Executive: Licensing &amp; Compliance</a:t>
              </a:r>
              <a:endParaRPr lang="en-ZA" sz="1050" b="1" dirty="0">
                <a:latin typeface="Verdana" panose="020B0604030504040204" pitchFamily="34" charset="0"/>
                <a:ea typeface="Verdana" panose="020B0604030504040204" pitchFamily="34" charset="0"/>
              </a:endParaRPr>
            </a:p>
          </p:txBody>
        </p:sp>
        <p:sp>
          <p:nvSpPr>
            <p:cNvPr id="57" name="Rectangle: Rounded Corners 56">
              <a:extLst>
                <a:ext uri="{FF2B5EF4-FFF2-40B4-BE49-F238E27FC236}">
                  <a16:creationId xmlns:a16="http://schemas.microsoft.com/office/drawing/2014/main" xmlns="" id="{4FB9D66F-2185-4DB0-9511-9CBC633CF1E2}"/>
                </a:ext>
              </a:extLst>
            </p:cNvPr>
            <p:cNvSpPr/>
            <p:nvPr/>
          </p:nvSpPr>
          <p:spPr>
            <a:xfrm>
              <a:off x="7540484" y="4678026"/>
              <a:ext cx="1616765" cy="742120"/>
            </a:xfrm>
            <a:prstGeom prst="roundRect">
              <a:avLst/>
            </a:prstGeom>
            <a:solidFill>
              <a:srgbClr val="629080"/>
            </a:solidFill>
            <a:ln>
              <a:solidFill>
                <a:srgbClr val="629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Verdana" panose="020B0604030504040204" pitchFamily="34" charset="0"/>
                  <a:ea typeface="Verdana" panose="020B0604030504040204" pitchFamily="34" charset="0"/>
                </a:rPr>
                <a:t>Executive: Engineering &amp; Technology</a:t>
              </a:r>
              <a:endParaRPr lang="en-ZA" sz="1050" b="1" dirty="0">
                <a:latin typeface="Verdana" panose="020B0604030504040204" pitchFamily="34" charset="0"/>
                <a:ea typeface="Verdana" panose="020B0604030504040204" pitchFamily="34" charset="0"/>
              </a:endParaRPr>
            </a:p>
          </p:txBody>
        </p:sp>
        <p:cxnSp>
          <p:nvCxnSpPr>
            <p:cNvPr id="58" name="Connector: Elbow 57">
              <a:extLst>
                <a:ext uri="{FF2B5EF4-FFF2-40B4-BE49-F238E27FC236}">
                  <a16:creationId xmlns:a16="http://schemas.microsoft.com/office/drawing/2014/main" xmlns="" id="{080DD7E3-8469-48B7-BD5C-72A0874DE1E8}"/>
                </a:ext>
              </a:extLst>
            </p:cNvPr>
            <p:cNvCxnSpPr>
              <a:cxnSpLocks/>
              <a:stCxn id="41" idx="1"/>
              <a:endCxn id="54" idx="0"/>
            </p:cNvCxnSpPr>
            <p:nvPr/>
          </p:nvCxnSpPr>
          <p:spPr>
            <a:xfrm rot="10800000" flipV="1">
              <a:off x="2300907" y="664553"/>
              <a:ext cx="3331268" cy="316107"/>
            </a:xfrm>
            <a:prstGeom prst="bentConnector2">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xmlns="" id="{4BF21E28-F8CA-4738-B144-B9A15FF1D7A7}"/>
                </a:ext>
              </a:extLst>
            </p:cNvPr>
            <p:cNvCxnSpPr>
              <a:cxnSpLocks/>
              <a:stCxn id="41" idx="2"/>
              <a:endCxn id="42" idx="0"/>
            </p:cNvCxnSpPr>
            <p:nvPr/>
          </p:nvCxnSpPr>
          <p:spPr>
            <a:xfrm rot="5400000">
              <a:off x="6449132" y="1068745"/>
              <a:ext cx="393668" cy="1"/>
            </a:xfrm>
            <a:prstGeom prst="bentConnector3">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xmlns="" id="{0F8E0DB8-4BCC-42DA-A6A0-9CC78ED61E04}"/>
                </a:ext>
              </a:extLst>
            </p:cNvPr>
            <p:cNvCxnSpPr>
              <a:cxnSpLocks/>
              <a:stCxn id="42" idx="2"/>
            </p:cNvCxnSpPr>
            <p:nvPr/>
          </p:nvCxnSpPr>
          <p:spPr>
            <a:xfrm rot="5400000">
              <a:off x="6238731" y="2117028"/>
              <a:ext cx="808118" cy="6350"/>
            </a:xfrm>
            <a:prstGeom prst="bentConnector3">
              <a:avLst>
                <a:gd name="adj1" fmla="val 50000"/>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xmlns="" id="{2E3E4E83-5CFC-40E6-9DD3-A2AB84D84339}"/>
                </a:ext>
              </a:extLst>
            </p:cNvPr>
            <p:cNvCxnSpPr>
              <a:endCxn id="47" idx="0"/>
            </p:cNvCxnSpPr>
            <p:nvPr/>
          </p:nvCxnSpPr>
          <p:spPr>
            <a:xfrm>
              <a:off x="6645965" y="2221294"/>
              <a:ext cx="1702903" cy="296618"/>
            </a:xfrm>
            <a:prstGeom prst="bentConnector2">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xmlns="" id="{07D0FD8E-200D-4D1F-ABD4-89FFB15CA7F2}"/>
                </a:ext>
              </a:extLst>
            </p:cNvPr>
            <p:cNvCxnSpPr>
              <a:endCxn id="48" idx="0"/>
            </p:cNvCxnSpPr>
            <p:nvPr/>
          </p:nvCxnSpPr>
          <p:spPr>
            <a:xfrm>
              <a:off x="6645964" y="2221294"/>
              <a:ext cx="3584715" cy="296618"/>
            </a:xfrm>
            <a:prstGeom prst="bentConnector2">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xmlns="" id="{89F2A012-2239-47DB-B8B6-EBD918D3E9B5}"/>
                </a:ext>
              </a:extLst>
            </p:cNvPr>
            <p:cNvCxnSpPr>
              <a:cxnSpLocks/>
              <a:endCxn id="49" idx="3"/>
            </p:cNvCxnSpPr>
            <p:nvPr/>
          </p:nvCxnSpPr>
          <p:spPr>
            <a:xfrm>
              <a:off x="6645964" y="2221293"/>
              <a:ext cx="4393097" cy="1628471"/>
            </a:xfrm>
            <a:prstGeom prst="bentConnector3">
              <a:avLst>
                <a:gd name="adj1" fmla="val 105204"/>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xmlns="" id="{12A22CC4-CE3F-4B15-8994-049806D321BD}"/>
                </a:ext>
              </a:extLst>
            </p:cNvPr>
            <p:cNvCxnSpPr>
              <a:endCxn id="44" idx="0"/>
            </p:cNvCxnSpPr>
            <p:nvPr/>
          </p:nvCxnSpPr>
          <p:spPr>
            <a:xfrm rot="10800000" flipV="1">
              <a:off x="4621695" y="2221293"/>
              <a:ext cx="2024271" cy="270114"/>
            </a:xfrm>
            <a:prstGeom prst="bentConnector2">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xmlns="" id="{16763963-2485-42E1-8127-B480608B96DD}"/>
                </a:ext>
              </a:extLst>
            </p:cNvPr>
            <p:cNvCxnSpPr>
              <a:endCxn id="43" idx="0"/>
            </p:cNvCxnSpPr>
            <p:nvPr/>
          </p:nvCxnSpPr>
          <p:spPr>
            <a:xfrm rot="10800000" flipV="1">
              <a:off x="2776330" y="2229092"/>
              <a:ext cx="3869637" cy="242438"/>
            </a:xfrm>
            <a:prstGeom prst="bentConnector2">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xmlns="" id="{B0DB849B-092A-41AD-948A-20531044A5B4}"/>
                </a:ext>
              </a:extLst>
            </p:cNvPr>
            <p:cNvCxnSpPr>
              <a:cxnSpLocks/>
              <a:stCxn id="50" idx="3"/>
            </p:cNvCxnSpPr>
            <p:nvPr/>
          </p:nvCxnSpPr>
          <p:spPr>
            <a:xfrm>
              <a:off x="9157251" y="3849764"/>
              <a:ext cx="530088" cy="92211"/>
            </a:xfrm>
            <a:prstGeom prst="bentConnector3">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xmlns="" id="{01F7239E-5B07-4AAE-BF1A-3C0C774BC598}"/>
                </a:ext>
              </a:extLst>
            </p:cNvPr>
            <p:cNvCxnSpPr>
              <a:stCxn id="50" idx="1"/>
            </p:cNvCxnSpPr>
            <p:nvPr/>
          </p:nvCxnSpPr>
          <p:spPr>
            <a:xfrm rot="10800000" flipV="1">
              <a:off x="7010398" y="3849763"/>
              <a:ext cx="530088" cy="79511"/>
            </a:xfrm>
            <a:prstGeom prst="bentConnector3">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xmlns="" id="{0E2DE337-A946-4F34-B451-604C72A6C0E6}"/>
                </a:ext>
              </a:extLst>
            </p:cNvPr>
            <p:cNvCxnSpPr>
              <a:stCxn id="51" idx="1"/>
            </p:cNvCxnSpPr>
            <p:nvPr/>
          </p:nvCxnSpPr>
          <p:spPr>
            <a:xfrm rot="10800000" flipV="1">
              <a:off x="5201476" y="3849763"/>
              <a:ext cx="457200" cy="106007"/>
            </a:xfrm>
            <a:prstGeom prst="bentConnector3">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xmlns="" id="{8FE8276E-D6C3-4A1E-BEE0-F52B5F15263F}"/>
                </a:ext>
              </a:extLst>
            </p:cNvPr>
            <p:cNvCxnSpPr>
              <a:stCxn id="52" idx="1"/>
            </p:cNvCxnSpPr>
            <p:nvPr/>
          </p:nvCxnSpPr>
          <p:spPr>
            <a:xfrm rot="10800000" flipV="1">
              <a:off x="3402496" y="3849763"/>
              <a:ext cx="410815" cy="92211"/>
            </a:xfrm>
            <a:prstGeom prst="bentConnector3">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2516350D-50A1-463C-B2CC-24502CAA5C6D}"/>
                </a:ext>
              </a:extLst>
            </p:cNvPr>
            <p:cNvCxnSpPr>
              <a:cxnSpLocks/>
              <a:stCxn id="49" idx="2"/>
              <a:endCxn id="46" idx="0"/>
            </p:cNvCxnSpPr>
            <p:nvPr/>
          </p:nvCxnSpPr>
          <p:spPr>
            <a:xfrm>
              <a:off x="10230679" y="4187695"/>
              <a:ext cx="0" cy="490331"/>
            </a:xfrm>
            <a:prstGeom prst="line">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9EEE2DAE-858C-4ACE-BCE5-B19C627728A6}"/>
                </a:ext>
              </a:extLst>
            </p:cNvPr>
            <p:cNvCxnSpPr>
              <a:stCxn id="46" idx="1"/>
              <a:endCxn id="57" idx="3"/>
            </p:cNvCxnSpPr>
            <p:nvPr/>
          </p:nvCxnSpPr>
          <p:spPr>
            <a:xfrm flipH="1">
              <a:off x="9157249" y="5049086"/>
              <a:ext cx="265047" cy="0"/>
            </a:xfrm>
            <a:prstGeom prst="line">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EE58D765-AF16-48B3-8B3A-3A632B08D63A}"/>
                </a:ext>
              </a:extLst>
            </p:cNvPr>
            <p:cNvCxnSpPr>
              <a:stCxn id="57" idx="1"/>
              <a:endCxn id="56" idx="3"/>
            </p:cNvCxnSpPr>
            <p:nvPr/>
          </p:nvCxnSpPr>
          <p:spPr>
            <a:xfrm flipH="1">
              <a:off x="7275437" y="5049086"/>
              <a:ext cx="265047" cy="0"/>
            </a:xfrm>
            <a:prstGeom prst="line">
              <a:avLst/>
            </a:prstGeom>
            <a:ln>
              <a:solidFill>
                <a:srgbClr val="6290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0FFD9726-0E71-48E8-B26C-7567E71A3558}"/>
                </a:ext>
              </a:extLst>
            </p:cNvPr>
            <p:cNvCxnSpPr>
              <a:stCxn id="56" idx="1"/>
              <a:endCxn id="55" idx="3"/>
            </p:cNvCxnSpPr>
            <p:nvPr/>
          </p:nvCxnSpPr>
          <p:spPr>
            <a:xfrm flipH="1">
              <a:off x="5430075" y="5049086"/>
              <a:ext cx="228597" cy="0"/>
            </a:xfrm>
            <a:prstGeom prst="line">
              <a:avLst/>
            </a:prstGeom>
            <a:ln>
              <a:solidFill>
                <a:srgbClr val="629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13274385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BADAC8-A129-424A-B056-75DC4FE2FAA5}"/>
              </a:ext>
            </a:extLst>
          </p:cNvPr>
          <p:cNvSpPr>
            <a:spLocks noGrp="1"/>
          </p:cNvSpPr>
          <p:nvPr>
            <p:ph type="ctrTitle"/>
          </p:nvPr>
        </p:nvSpPr>
        <p:spPr>
          <a:xfrm>
            <a:off x="5583289" y="813055"/>
            <a:ext cx="6297855" cy="1717727"/>
          </a:xfrm>
        </p:spPr>
        <p:txBody>
          <a:bodyPr>
            <a:normAutofit fontScale="90000"/>
          </a:bodyPr>
          <a:lstStyle/>
          <a:p>
            <a:pPr>
              <a:lnSpc>
                <a:spcPct val="150000"/>
              </a:lnSpc>
            </a:pP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PART B:</a:t>
            </a:r>
            <a:br>
              <a:rPr lang="en-ZA" sz="2900" b="1" dirty="0">
                <a:latin typeface="Verdana" panose="020B0604030504040204" pitchFamily="34" charset="0"/>
                <a:ea typeface="Verdana" panose="020B0604030504040204" pitchFamily="34" charset="0"/>
                <a:cs typeface="Aharoni" panose="02010803020104030203" pitchFamily="2" charset="-79"/>
              </a:rPr>
            </a:br>
            <a:r>
              <a:rPr lang="en-ZA" sz="2900" b="1" dirty="0">
                <a:latin typeface="Verdana" panose="020B0604030504040204" pitchFamily="34" charset="0"/>
                <a:ea typeface="Verdana" panose="020B0604030504040204" pitchFamily="34" charset="0"/>
                <a:cs typeface="Aharoni" panose="02010803020104030203" pitchFamily="2" charset="-79"/>
              </a:rPr>
              <a:t>Performance Information</a:t>
            </a:r>
            <a:br>
              <a:rPr lang="en-ZA" sz="2900" b="1" dirty="0">
                <a:latin typeface="Verdana" panose="020B0604030504040204" pitchFamily="34" charset="0"/>
                <a:ea typeface="Verdana" panose="020B0604030504040204" pitchFamily="34" charset="0"/>
                <a:cs typeface="Aharoni" panose="02010803020104030203" pitchFamily="2" charset="-79"/>
              </a:rPr>
            </a:br>
            <a:endParaRPr lang="en-ZA" sz="2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7442606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lang="en-GB" sz="2600" b="1" dirty="0">
                <a:solidFill>
                  <a:srgbClr val="629080"/>
                </a:solidFill>
                <a:latin typeface="Verdana" panose="020B0604030504040204" pitchFamily="34" charset="0"/>
                <a:ea typeface="Verdana" panose="020B0604030504040204" pitchFamily="34" charset="0"/>
              </a:rPr>
              <a:t>Auditor General’s Findings on Predetermined Objectives</a:t>
            </a:r>
            <a:endParaRPr lang="en-US" sz="2600" b="1" dirty="0">
              <a:solidFill>
                <a:srgbClr val="629080"/>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112687"/>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22" name="Slide Number Placeholder 10">
            <a:extLst>
              <a:ext uri="{FF2B5EF4-FFF2-40B4-BE49-F238E27FC236}">
                <a16:creationId xmlns:a16="http://schemas.microsoft.com/office/drawing/2014/main" xmlns="" id="{C681B6FC-435B-4E10-8959-BEB573489FEB}"/>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8</a:t>
            </a:fld>
            <a:endParaRPr lang="en-US" dirty="0"/>
          </a:p>
        </p:txBody>
      </p:sp>
      <p:sp>
        <p:nvSpPr>
          <p:cNvPr id="56" name="object 2">
            <a:extLst>
              <a:ext uri="{FF2B5EF4-FFF2-40B4-BE49-F238E27FC236}">
                <a16:creationId xmlns:a16="http://schemas.microsoft.com/office/drawing/2014/main" xmlns="" id="{20D67FDB-1333-4297-94F0-D18698E2FFCB}"/>
              </a:ext>
            </a:extLst>
          </p:cNvPr>
          <p:cNvSpPr txBox="1"/>
          <p:nvPr/>
        </p:nvSpPr>
        <p:spPr>
          <a:xfrm>
            <a:off x="4383106" y="6491790"/>
            <a:ext cx="7560005" cy="125667"/>
          </a:xfrm>
          <a:prstGeom prst="rect">
            <a:avLst/>
          </a:prstGeom>
        </p:spPr>
        <p:txBody>
          <a:bodyPr wrap="square" lIns="0" tIns="0" rIns="0" bIns="0" rtlCol="0">
            <a:noAutofit/>
          </a:bodyPr>
          <a:lstStyle/>
          <a:p>
            <a:pPr marL="25400">
              <a:lnSpc>
                <a:spcPts val="1000"/>
              </a:lnSpc>
            </a:pPr>
            <a:endParaRPr sz="1000" dirty="0"/>
          </a:p>
        </p:txBody>
      </p:sp>
      <p:sp>
        <p:nvSpPr>
          <p:cNvPr id="57" name="Content Placeholder 6">
            <a:extLst>
              <a:ext uri="{FF2B5EF4-FFF2-40B4-BE49-F238E27FC236}">
                <a16:creationId xmlns:a16="http://schemas.microsoft.com/office/drawing/2014/main" xmlns="" id="{9B2F6C28-B3C7-4FF7-85B9-7A0A7B4215A4}"/>
              </a:ext>
            </a:extLst>
          </p:cNvPr>
          <p:cNvSpPr>
            <a:spLocks noGrp="1"/>
          </p:cNvSpPr>
          <p:nvPr>
            <p:ph idx="1"/>
          </p:nvPr>
        </p:nvSpPr>
        <p:spPr>
          <a:xfrm>
            <a:off x="304800" y="1268657"/>
            <a:ext cx="11582400" cy="5395727"/>
          </a:xfrm>
        </p:spPr>
        <p:txBody>
          <a:bodyPr numCol="1">
            <a:normAutofit/>
          </a:bodyPr>
          <a:lstStyle/>
          <a:p>
            <a:pPr marL="0" indent="0" algn="just">
              <a:lnSpc>
                <a:spcPct val="100000"/>
              </a:lnSpc>
              <a:buNone/>
            </a:pPr>
            <a:r>
              <a:rPr lang="en-ZA" sz="2000" dirty="0">
                <a:solidFill>
                  <a:schemeClr val="bg2">
                    <a:lumMod val="25000"/>
                  </a:schemeClr>
                </a:solidFill>
                <a:latin typeface="Verdana" panose="020B0604030504040204" pitchFamily="34" charset="0"/>
                <a:ea typeface="Verdana" panose="020B0604030504040204" pitchFamily="34" charset="0"/>
              </a:rPr>
              <a:t>The Auditor General of South Africa audited ICASA’s performance information for the 2020/21FY and made the following finding on the Programme it selected for auditing (being Programme 4: Engineering &amp; Technology):</a:t>
            </a:r>
          </a:p>
          <a:p>
            <a:pPr marL="0" indent="0" algn="just">
              <a:lnSpc>
                <a:spcPct val="100000"/>
              </a:lnSpc>
              <a:buNone/>
            </a:pPr>
            <a:endParaRPr lang="en-ZA" sz="1600" dirty="0">
              <a:solidFill>
                <a:schemeClr val="bg2">
                  <a:lumMod val="25000"/>
                </a:schemeClr>
              </a:solidFill>
              <a:latin typeface="Verdana" panose="020B0604030504040204" pitchFamily="34" charset="0"/>
              <a:ea typeface="Verdana" panose="020B0604030504040204" pitchFamily="34" charset="0"/>
            </a:endParaRPr>
          </a:p>
          <a:p>
            <a:pPr marL="0" indent="0" algn="just">
              <a:lnSpc>
                <a:spcPct val="100000"/>
              </a:lnSpc>
              <a:buNone/>
            </a:pPr>
            <a:endParaRPr lang="en-ZA" sz="1600" dirty="0">
              <a:solidFill>
                <a:schemeClr val="bg2">
                  <a:lumMod val="25000"/>
                </a:schemeClr>
              </a:solidFill>
              <a:latin typeface="Verdana" panose="020B0604030504040204" pitchFamily="34" charset="0"/>
              <a:ea typeface="Verdana" panose="020B0604030504040204" pitchFamily="34" charset="0"/>
            </a:endParaRPr>
          </a:p>
          <a:p>
            <a:pPr marL="0" indent="0" algn="ctr">
              <a:lnSpc>
                <a:spcPct val="100000"/>
              </a:lnSpc>
              <a:buNone/>
            </a:pPr>
            <a:r>
              <a:rPr lang="en-ZA" sz="2600" b="1" i="1" dirty="0">
                <a:solidFill>
                  <a:schemeClr val="bg2">
                    <a:lumMod val="25000"/>
                  </a:schemeClr>
                </a:solidFill>
                <a:latin typeface="Verdana" panose="020B0604030504040204" pitchFamily="34" charset="0"/>
                <a:ea typeface="Verdana" panose="020B0604030504040204" pitchFamily="34" charset="0"/>
              </a:rPr>
              <a:t>“I did not identify any material findings on the usefulness and reliability of the reported performance information of this Programme” </a:t>
            </a:r>
          </a:p>
          <a:p>
            <a:pPr marL="0" indent="0" algn="just">
              <a:buNone/>
            </a:pPr>
            <a:endParaRPr lang="en-ZA" sz="2600" i="1" dirty="0">
              <a:solidFill>
                <a:schemeClr val="bg2">
                  <a:lumMod val="25000"/>
                </a:schemeClr>
              </a:solidFill>
              <a:latin typeface="Verdana" panose="020B0604030504040204" pitchFamily="34" charset="0"/>
              <a:ea typeface="Verdana" panose="020B0604030504040204" pitchFamily="34" charset="0"/>
            </a:endParaRPr>
          </a:p>
          <a:p>
            <a:pPr marL="0" indent="0" algn="just">
              <a:buNone/>
            </a:pPr>
            <a:endParaRPr lang="en-ZA" sz="1800" b="1" i="1" dirty="0">
              <a:solidFill>
                <a:schemeClr val="bg2">
                  <a:lumMod val="25000"/>
                </a:schemeClr>
              </a:solidFill>
              <a:latin typeface="Verdana" panose="020B0604030504040204" pitchFamily="34" charset="0"/>
              <a:ea typeface="Verdana" panose="020B0604030504040204" pitchFamily="34" charset="0"/>
            </a:endParaRPr>
          </a:p>
          <a:p>
            <a:pPr marL="0" indent="0" algn="just">
              <a:buNone/>
            </a:pPr>
            <a:endParaRPr lang="en-ZA" sz="1800" b="1" i="1" dirty="0">
              <a:solidFill>
                <a:schemeClr val="bg2">
                  <a:lumMod val="25000"/>
                </a:schemeClr>
              </a:solidFill>
              <a:latin typeface="Verdana" panose="020B0604030504040204" pitchFamily="34" charset="0"/>
              <a:ea typeface="Verdana" panose="020B0604030504040204" pitchFamily="34" charset="0"/>
            </a:endParaRPr>
          </a:p>
          <a:p>
            <a:pPr marL="0" indent="0" algn="just">
              <a:buNone/>
            </a:pPr>
            <a:r>
              <a:rPr lang="en-ZA" sz="1800" b="1" i="1" dirty="0">
                <a:solidFill>
                  <a:schemeClr val="bg2">
                    <a:lumMod val="25000"/>
                  </a:schemeClr>
                </a:solidFill>
                <a:latin typeface="Verdana" panose="020B0604030504040204" pitchFamily="34" charset="0"/>
                <a:ea typeface="Verdana" panose="020B0604030504040204" pitchFamily="34" charset="0"/>
              </a:rPr>
              <a:t>Source: </a:t>
            </a:r>
            <a:r>
              <a:rPr lang="en-ZA" sz="1800" i="1" dirty="0">
                <a:solidFill>
                  <a:schemeClr val="bg2">
                    <a:lumMod val="25000"/>
                  </a:schemeClr>
                </a:solidFill>
                <a:latin typeface="Verdana" panose="020B0604030504040204" pitchFamily="34" charset="0"/>
                <a:ea typeface="Verdana" panose="020B0604030504040204" pitchFamily="34" charset="0"/>
              </a:rPr>
              <a:t>AGSA, ICASA Annual Report 2019/21</a:t>
            </a:r>
          </a:p>
        </p:txBody>
      </p:sp>
    </p:spTree>
    <p:extLst>
      <p:ext uri="{BB962C8B-B14F-4D97-AF65-F5344CB8AC3E}">
        <p14:creationId xmlns:p14="http://schemas.microsoft.com/office/powerpoint/2010/main" xmlns="" val="359995118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C9493-C01D-E343-95F0-1261837A0C21}"/>
              </a:ext>
            </a:extLst>
          </p:cNvPr>
          <p:cNvSpPr>
            <a:spLocks noGrp="1"/>
          </p:cNvSpPr>
          <p:nvPr>
            <p:ph type="title"/>
          </p:nvPr>
        </p:nvSpPr>
        <p:spPr>
          <a:xfrm>
            <a:off x="50409" y="213810"/>
            <a:ext cx="10515600" cy="1054847"/>
          </a:xfrm>
        </p:spPr>
        <p:txBody>
          <a:bodyPr>
            <a:normAutofit/>
          </a:bodyPr>
          <a:lstStyle/>
          <a:p>
            <a:r>
              <a:rPr lang="en-GB" sz="2900" b="1" dirty="0">
                <a:solidFill>
                  <a:srgbClr val="629080"/>
                </a:solidFill>
                <a:latin typeface="Verdana" panose="020B0604030504040204" pitchFamily="34" charset="0"/>
                <a:ea typeface="Verdana" panose="020B0604030504040204" pitchFamily="34" charset="0"/>
              </a:rPr>
              <a:t>Service Delivery Environment</a:t>
            </a:r>
            <a:r>
              <a:rPr lang="en-US" sz="2900" b="1" dirty="0">
                <a:solidFill>
                  <a:srgbClr val="629080"/>
                </a:solidFill>
                <a:latin typeface="Verdana" panose="020B0604030504040204" pitchFamily="34" charset="0"/>
                <a:ea typeface="Verdana" panose="020B0604030504040204" pitchFamily="34" charset="0"/>
              </a:rPr>
              <a:t> </a:t>
            </a:r>
          </a:p>
        </p:txBody>
      </p:sp>
      <p:cxnSp>
        <p:nvCxnSpPr>
          <p:cNvPr id="6" name="Straight Connector 5">
            <a:extLst>
              <a:ext uri="{FF2B5EF4-FFF2-40B4-BE49-F238E27FC236}">
                <a16:creationId xmlns:a16="http://schemas.microsoft.com/office/drawing/2014/main" xmlns="" id="{E13F4EA6-7092-468A-8C68-1EB6F0442166}"/>
              </a:ext>
            </a:extLst>
          </p:cNvPr>
          <p:cNvCxnSpPr/>
          <p:nvPr/>
        </p:nvCxnSpPr>
        <p:spPr>
          <a:xfrm>
            <a:off x="0" y="1112689"/>
            <a:ext cx="12192000" cy="0"/>
          </a:xfrm>
          <a:prstGeom prst="line">
            <a:avLst/>
          </a:prstGeom>
          <a:ln w="12700">
            <a:solidFill>
              <a:srgbClr val="FDB945"/>
            </a:solidFill>
          </a:ln>
        </p:spPr>
        <p:style>
          <a:lnRef idx="1">
            <a:schemeClr val="accent1"/>
          </a:lnRef>
          <a:fillRef idx="0">
            <a:schemeClr val="accent1"/>
          </a:fillRef>
          <a:effectRef idx="0">
            <a:schemeClr val="accent1"/>
          </a:effectRef>
          <a:fontRef idx="minor">
            <a:schemeClr val="tx1"/>
          </a:fontRef>
        </p:style>
      </p:cxnSp>
      <p:sp>
        <p:nvSpPr>
          <p:cNvPr id="57" name="Content Placeholder 6">
            <a:extLst>
              <a:ext uri="{FF2B5EF4-FFF2-40B4-BE49-F238E27FC236}">
                <a16:creationId xmlns:a16="http://schemas.microsoft.com/office/drawing/2014/main" xmlns="" id="{A2087721-D84A-48B1-9E7A-A5FF9D6E9726}"/>
              </a:ext>
            </a:extLst>
          </p:cNvPr>
          <p:cNvSpPr>
            <a:spLocks noGrp="1"/>
          </p:cNvSpPr>
          <p:nvPr>
            <p:ph idx="1"/>
          </p:nvPr>
        </p:nvSpPr>
        <p:spPr>
          <a:xfrm>
            <a:off x="81655" y="1180932"/>
            <a:ext cx="12059936" cy="774571"/>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indent="0" algn="just">
              <a:buNone/>
            </a:pPr>
            <a:r>
              <a:rPr lang="en-ZA" sz="1400" dirty="0">
                <a:solidFill>
                  <a:srgbClr val="000000"/>
                </a:solidFill>
                <a:latin typeface="Verdana" panose="020B0604030504040204" pitchFamily="34" charset="0"/>
                <a:ea typeface="Verdana" panose="020B0604030504040204" pitchFamily="34" charset="0"/>
              </a:rPr>
              <a:t>The Authority’s performance was attained against backdrop of service delivery environmental factors which supported and also challenged the achievement of targets</a:t>
            </a:r>
          </a:p>
          <a:p>
            <a:pPr marL="285750" indent="-285750" algn="just">
              <a:buFont typeface="Wingdings" panose="05000000000000000000" pitchFamily="2" charset="2"/>
              <a:buChar char="§"/>
            </a:pPr>
            <a:endParaRPr lang="en-ZA" sz="1200" dirty="0">
              <a:solidFill>
                <a:srgbClr val="000000"/>
              </a:solidFill>
              <a:latin typeface="Verdana" panose="020B0604030504040204" pitchFamily="34" charset="0"/>
              <a:ea typeface="Verdana" panose="020B0604030504040204" pitchFamily="34" charset="0"/>
            </a:endParaRPr>
          </a:p>
        </p:txBody>
      </p:sp>
      <p:grpSp>
        <p:nvGrpSpPr>
          <p:cNvPr id="169" name="Group 1">
            <a:extLst>
              <a:ext uri="{FF2B5EF4-FFF2-40B4-BE49-F238E27FC236}">
                <a16:creationId xmlns:a16="http://schemas.microsoft.com/office/drawing/2014/main" xmlns="" id="{F6A2D69E-B9CB-4E06-84BB-4E708FFE7CB2}"/>
              </a:ext>
            </a:extLst>
          </p:cNvPr>
          <p:cNvGrpSpPr>
            <a:grpSpLocks/>
          </p:cNvGrpSpPr>
          <p:nvPr/>
        </p:nvGrpSpPr>
        <p:grpSpPr bwMode="auto">
          <a:xfrm>
            <a:off x="96169" y="1834182"/>
            <a:ext cx="12028690" cy="4259467"/>
            <a:chOff x="1822848" y="3114675"/>
            <a:chExt cx="20268802" cy="8979823"/>
          </a:xfrm>
        </p:grpSpPr>
        <p:sp>
          <p:nvSpPr>
            <p:cNvPr id="170" name="Rounded Rectangle 54">
              <a:extLst>
                <a:ext uri="{FF2B5EF4-FFF2-40B4-BE49-F238E27FC236}">
                  <a16:creationId xmlns:a16="http://schemas.microsoft.com/office/drawing/2014/main" xmlns="" id="{2782A066-1347-41A2-8DCA-8D56CC2CD979}"/>
                </a:ext>
              </a:extLst>
            </p:cNvPr>
            <p:cNvSpPr>
              <a:spLocks noChangeArrowheads="1"/>
            </p:cNvSpPr>
            <p:nvPr/>
          </p:nvSpPr>
          <p:spPr bwMode="auto">
            <a:xfrm>
              <a:off x="1924075" y="3114675"/>
              <a:ext cx="6491262" cy="1764001"/>
            </a:xfrm>
            <a:prstGeom prst="roundRect">
              <a:avLst>
                <a:gd name="adj" fmla="val 4597"/>
              </a:avLst>
            </a:prstGeom>
            <a:solidFill>
              <a:srgbClr val="629080"/>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dirty="0"/>
            </a:p>
          </p:txBody>
        </p:sp>
        <p:sp>
          <p:nvSpPr>
            <p:cNvPr id="171" name="TextBox 46">
              <a:extLst>
                <a:ext uri="{FF2B5EF4-FFF2-40B4-BE49-F238E27FC236}">
                  <a16:creationId xmlns:a16="http://schemas.microsoft.com/office/drawing/2014/main" xmlns="" id="{9A3E6E2A-33BD-4CF0-9B88-1FBF3CBB4195}"/>
                </a:ext>
              </a:extLst>
            </p:cNvPr>
            <p:cNvSpPr txBox="1">
              <a:spLocks noChangeArrowheads="1"/>
            </p:cNvSpPr>
            <p:nvPr/>
          </p:nvSpPr>
          <p:spPr bwMode="auto">
            <a:xfrm>
              <a:off x="2122151" y="3287676"/>
              <a:ext cx="4313902" cy="713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600" dirty="0">
                  <a:solidFill>
                    <a:srgbClr val="FFFFFF"/>
                  </a:solidFill>
                  <a:latin typeface="Verdana "/>
                  <a:ea typeface="Impact" panose="020B0806030902050204" pitchFamily="34" charset="0"/>
                  <a:cs typeface="Impact" panose="020B0806030902050204" pitchFamily="34" charset="0"/>
                </a:rPr>
                <a:t>Political</a:t>
              </a:r>
            </a:p>
          </p:txBody>
        </p:sp>
        <p:sp>
          <p:nvSpPr>
            <p:cNvPr id="172" name="Freeform 52">
              <a:extLst>
                <a:ext uri="{FF2B5EF4-FFF2-40B4-BE49-F238E27FC236}">
                  <a16:creationId xmlns:a16="http://schemas.microsoft.com/office/drawing/2014/main" xmlns="" id="{F0BDCED7-B899-4FFA-B39B-98CDDA01AAE8}"/>
                </a:ext>
              </a:extLst>
            </p:cNvPr>
            <p:cNvSpPr>
              <a:spLocks noChangeArrowheads="1"/>
            </p:cNvSpPr>
            <p:nvPr/>
          </p:nvSpPr>
          <p:spPr bwMode="auto">
            <a:xfrm>
              <a:off x="1851669" y="4115492"/>
              <a:ext cx="6564006" cy="4358013"/>
            </a:xfrm>
            <a:custGeom>
              <a:avLst/>
              <a:gdLst>
                <a:gd name="T0" fmla="*/ 0 w 6588000"/>
                <a:gd name="T1" fmla="*/ 0 h 3349801"/>
                <a:gd name="T2" fmla="*/ 6588125 w 6588000"/>
                <a:gd name="T3" fmla="*/ 0 h 3349801"/>
                <a:gd name="T4" fmla="*/ 6588125 w 6588000"/>
                <a:gd name="T5" fmla="*/ 3245130 h 3349801"/>
                <a:gd name="T6" fmla="*/ 6483447 w 6588000"/>
                <a:gd name="T7" fmla="*/ 3349806 h 3349801"/>
                <a:gd name="T8" fmla="*/ 104678 w 6588000"/>
                <a:gd name="T9" fmla="*/ 3349806 h 3349801"/>
                <a:gd name="T10" fmla="*/ 0 w 6588000"/>
                <a:gd name="T11" fmla="*/ 3245130 h 3349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88000" h="3349801">
                  <a:moveTo>
                    <a:pt x="0" y="0"/>
                  </a:moveTo>
                  <a:lnTo>
                    <a:pt x="6588000" y="0"/>
                  </a:lnTo>
                  <a:lnTo>
                    <a:pt x="6588000" y="3245125"/>
                  </a:lnTo>
                  <a:cubicBezTo>
                    <a:pt x="6588000" y="3302936"/>
                    <a:pt x="6541135" y="3349801"/>
                    <a:pt x="6483324" y="3349801"/>
                  </a:cubicBezTo>
                  <a:lnTo>
                    <a:pt x="104676" y="3349801"/>
                  </a:lnTo>
                  <a:cubicBezTo>
                    <a:pt x="46865" y="3349801"/>
                    <a:pt x="0" y="3302936"/>
                    <a:pt x="0" y="3245125"/>
                  </a:cubicBezTo>
                  <a:lnTo>
                    <a:pt x="0" y="0"/>
                  </a:ln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marL="285750" indent="-285750">
                <a:buFont typeface="Arial" panose="020B0604020202020204" pitchFamily="34" charset="0"/>
                <a:buChar char="•"/>
              </a:pPr>
              <a:endParaRPr lang="en-ZA" sz="1800" dirty="0">
                <a:latin typeface="Verdana" panose="020B0604030504040204" pitchFamily="34" charset="0"/>
                <a:ea typeface="Verdana" panose="020B0604030504040204" pitchFamily="34" charset="0"/>
              </a:endParaRPr>
            </a:p>
          </p:txBody>
        </p:sp>
        <p:sp>
          <p:nvSpPr>
            <p:cNvPr id="173" name="TextBox 8">
              <a:extLst>
                <a:ext uri="{FF2B5EF4-FFF2-40B4-BE49-F238E27FC236}">
                  <a16:creationId xmlns:a16="http://schemas.microsoft.com/office/drawing/2014/main" xmlns="" id="{40996719-30CA-4037-81FF-712D86BF448C}"/>
                </a:ext>
              </a:extLst>
            </p:cNvPr>
            <p:cNvSpPr txBox="1">
              <a:spLocks noChangeArrowheads="1"/>
            </p:cNvSpPr>
            <p:nvPr/>
          </p:nvSpPr>
          <p:spPr bwMode="auto">
            <a:xfrm>
              <a:off x="1847305" y="4265712"/>
              <a:ext cx="6491263" cy="4477103"/>
            </a:xfrm>
            <a:prstGeom prst="rect">
              <a:avLst/>
            </a:prstGeom>
            <a:solidFill>
              <a:srgbClr val="F9F9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85750" indent="-285750" algn="just">
                <a:buFont typeface="Wingdings" panose="05000000000000000000" pitchFamily="2" charset="2"/>
                <a:buChar char="§"/>
              </a:pPr>
              <a:r>
                <a:rPr lang="en-ZA" sz="1200" b="0" dirty="0">
                  <a:latin typeface="Verdana" panose="020B0604030504040204" pitchFamily="34" charset="0"/>
                  <a:ea typeface="Verdana" panose="020B0604030504040204" pitchFamily="34" charset="0"/>
                </a:rPr>
                <a:t>Issuing of the high demand spectrum was supported by further funding received from National Treasury</a:t>
              </a: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
                <a:tabLst/>
                <a:defRPr/>
              </a:pPr>
              <a:r>
                <a:rPr lang="en-ZA" sz="1200" b="0" dirty="0">
                  <a:latin typeface="Verdana" panose="020B0604030504040204" pitchFamily="34" charset="0"/>
                  <a:ea typeface="Verdana" panose="020B0604030504040204" pitchFamily="34" charset="0"/>
                </a:rPr>
                <a:t>Further, a proposal was submitted to National Treasury and DCDT on an alternative  optimal funding model for the Authority</a:t>
              </a:r>
            </a:p>
            <a:p>
              <a:pPr marL="285750" indent="-285750" algn="just">
                <a:buFont typeface="Wingdings" panose="05000000000000000000" pitchFamily="2" charset="2"/>
                <a:buChar char="§"/>
              </a:pPr>
              <a:r>
                <a:rPr lang="en-ZA" sz="1200" b="0" dirty="0">
                  <a:latin typeface="Verdana" panose="020B0604030504040204" pitchFamily="34" charset="0"/>
                  <a:ea typeface="Verdana" panose="020B0604030504040204" pitchFamily="34" charset="0"/>
                </a:rPr>
                <a:t>Licensing of the IMT spectrum and the WOAN was suspended pursuant to a court interdict</a:t>
              </a:r>
            </a:p>
            <a:p>
              <a:pPr marL="285750" indent="-285750" algn="just">
                <a:buFont typeface="Wingdings" panose="05000000000000000000" pitchFamily="2" charset="2"/>
                <a:buChar char="§"/>
              </a:pPr>
              <a:endParaRPr lang="en-ZA" sz="1200" b="0" dirty="0">
                <a:latin typeface="Verdana" panose="020B0604030504040204" pitchFamily="34" charset="0"/>
                <a:ea typeface="Verdana" panose="020B0604030504040204" pitchFamily="34" charset="0"/>
              </a:endParaRPr>
            </a:p>
          </p:txBody>
        </p:sp>
        <p:sp>
          <p:nvSpPr>
            <p:cNvPr id="174" name="Rounded Rectangle 54">
              <a:extLst>
                <a:ext uri="{FF2B5EF4-FFF2-40B4-BE49-F238E27FC236}">
                  <a16:creationId xmlns:a16="http://schemas.microsoft.com/office/drawing/2014/main" xmlns="" id="{EB39759C-7178-4188-A22A-CBC00E115175}"/>
                </a:ext>
              </a:extLst>
            </p:cNvPr>
            <p:cNvSpPr>
              <a:spLocks noChangeArrowheads="1"/>
            </p:cNvSpPr>
            <p:nvPr/>
          </p:nvSpPr>
          <p:spPr bwMode="auto">
            <a:xfrm>
              <a:off x="8662988" y="3114675"/>
              <a:ext cx="6588125" cy="1764002"/>
            </a:xfrm>
            <a:prstGeom prst="roundRect">
              <a:avLst>
                <a:gd name="adj" fmla="val 4597"/>
              </a:avLst>
            </a:prstGeom>
            <a:solidFill>
              <a:srgbClr val="62908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dirty="0"/>
            </a:p>
          </p:txBody>
        </p:sp>
        <p:sp>
          <p:nvSpPr>
            <p:cNvPr id="175" name="TextBox 46">
              <a:extLst>
                <a:ext uri="{FF2B5EF4-FFF2-40B4-BE49-F238E27FC236}">
                  <a16:creationId xmlns:a16="http://schemas.microsoft.com/office/drawing/2014/main" xmlns="" id="{C5149674-D133-4EBD-A049-B499B4BF3C95}"/>
                </a:ext>
              </a:extLst>
            </p:cNvPr>
            <p:cNvSpPr txBox="1">
              <a:spLocks noChangeArrowheads="1"/>
            </p:cNvSpPr>
            <p:nvPr/>
          </p:nvSpPr>
          <p:spPr bwMode="auto">
            <a:xfrm>
              <a:off x="8957927" y="3287676"/>
              <a:ext cx="2324675" cy="713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600" dirty="0">
                  <a:solidFill>
                    <a:srgbClr val="FFFFFF"/>
                  </a:solidFill>
                  <a:latin typeface="Verdana" panose="020B0604030504040204" pitchFamily="34" charset="0"/>
                  <a:ea typeface="Verdana" panose="020B0604030504040204" pitchFamily="34" charset="0"/>
                  <a:cs typeface="Impact" panose="020B0806030902050204" pitchFamily="34" charset="0"/>
                </a:rPr>
                <a:t>Economic</a:t>
              </a:r>
            </a:p>
          </p:txBody>
        </p:sp>
        <p:sp>
          <p:nvSpPr>
            <p:cNvPr id="176" name="Freeform 57">
              <a:extLst>
                <a:ext uri="{FF2B5EF4-FFF2-40B4-BE49-F238E27FC236}">
                  <a16:creationId xmlns:a16="http://schemas.microsoft.com/office/drawing/2014/main" xmlns="" id="{264F6535-B666-4494-BD53-184730D60C22}"/>
                </a:ext>
              </a:extLst>
            </p:cNvPr>
            <p:cNvSpPr>
              <a:spLocks noChangeArrowheads="1"/>
            </p:cNvSpPr>
            <p:nvPr/>
          </p:nvSpPr>
          <p:spPr bwMode="auto">
            <a:xfrm>
              <a:off x="8662988" y="4054295"/>
              <a:ext cx="6588125" cy="4358013"/>
            </a:xfrm>
            <a:custGeom>
              <a:avLst/>
              <a:gdLst>
                <a:gd name="T0" fmla="*/ 0 w 6588000"/>
                <a:gd name="T1" fmla="*/ 0 h 3349801"/>
                <a:gd name="T2" fmla="*/ 6588125 w 6588000"/>
                <a:gd name="T3" fmla="*/ 0 h 3349801"/>
                <a:gd name="T4" fmla="*/ 6588125 w 6588000"/>
                <a:gd name="T5" fmla="*/ 3245130 h 3349801"/>
                <a:gd name="T6" fmla="*/ 6483447 w 6588000"/>
                <a:gd name="T7" fmla="*/ 3349806 h 3349801"/>
                <a:gd name="T8" fmla="*/ 104678 w 6588000"/>
                <a:gd name="T9" fmla="*/ 3349806 h 3349801"/>
                <a:gd name="T10" fmla="*/ 0 w 6588000"/>
                <a:gd name="T11" fmla="*/ 3245130 h 3349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88000" h="3349801">
                  <a:moveTo>
                    <a:pt x="0" y="0"/>
                  </a:moveTo>
                  <a:lnTo>
                    <a:pt x="6588000" y="0"/>
                  </a:lnTo>
                  <a:lnTo>
                    <a:pt x="6588000" y="3245125"/>
                  </a:lnTo>
                  <a:cubicBezTo>
                    <a:pt x="6588000" y="3302936"/>
                    <a:pt x="6541135" y="3349801"/>
                    <a:pt x="6483324" y="3349801"/>
                  </a:cubicBezTo>
                  <a:lnTo>
                    <a:pt x="104676" y="3349801"/>
                  </a:lnTo>
                  <a:cubicBezTo>
                    <a:pt x="46865" y="3349801"/>
                    <a:pt x="0" y="3302936"/>
                    <a:pt x="0" y="3245125"/>
                  </a:cubicBezTo>
                  <a:lnTo>
                    <a:pt x="0" y="0"/>
                  </a:ln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en-ZA" sz="1800" dirty="0">
                <a:latin typeface="Verdana" panose="020B0604030504040204" pitchFamily="34" charset="0"/>
                <a:ea typeface="Verdana" panose="020B0604030504040204" pitchFamily="34" charset="0"/>
              </a:endParaRPr>
            </a:p>
          </p:txBody>
        </p:sp>
        <p:sp>
          <p:nvSpPr>
            <p:cNvPr id="177" name="TextBox 8">
              <a:extLst>
                <a:ext uri="{FF2B5EF4-FFF2-40B4-BE49-F238E27FC236}">
                  <a16:creationId xmlns:a16="http://schemas.microsoft.com/office/drawing/2014/main" xmlns="" id="{EC8439BF-8B61-414C-B6D3-6669C286D994}"/>
                </a:ext>
              </a:extLst>
            </p:cNvPr>
            <p:cNvSpPr txBox="1">
              <a:spLocks noChangeArrowheads="1"/>
            </p:cNvSpPr>
            <p:nvPr/>
          </p:nvSpPr>
          <p:spPr bwMode="auto">
            <a:xfrm>
              <a:off x="8658623" y="4265712"/>
              <a:ext cx="6515719" cy="253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85750" indent="-285750" algn="just">
                <a:buFont typeface="Wingdings" panose="05000000000000000000" pitchFamily="2" charset="2"/>
                <a:buChar char="§"/>
              </a:pPr>
              <a:r>
                <a:rPr lang="en-ZA" sz="1200" b="0" dirty="0">
                  <a:latin typeface="Verdana" panose="020B0604030504040204" pitchFamily="34" charset="0"/>
                  <a:ea typeface="Verdana" panose="020B0604030504040204" pitchFamily="34" charset="0"/>
                </a:rPr>
                <a:t>Low levels of GDP growth were exacerbated by the advent of COVID – 19</a:t>
              </a:r>
            </a:p>
            <a:p>
              <a:pPr marL="285750" indent="-285750" algn="just">
                <a:buFont typeface="Wingdings" panose="05000000000000000000" pitchFamily="2" charset="2"/>
                <a:buChar char="§"/>
              </a:pPr>
              <a:endParaRPr lang="en-ZA" sz="1200" b="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pPr>
              <a:r>
                <a:rPr lang="en-ZA" sz="1200" b="0" dirty="0">
                  <a:latin typeface="Verdana" panose="020B0604030504040204" pitchFamily="34" charset="0"/>
                  <a:ea typeface="Verdana" panose="020B0604030504040204" pitchFamily="34" charset="0"/>
                </a:rPr>
                <a:t>The Authority played a critical role by ensuring an adaptive and flexible regulatory regime</a:t>
              </a:r>
            </a:p>
          </p:txBody>
        </p:sp>
        <p:sp>
          <p:nvSpPr>
            <p:cNvPr id="178" name="Rounded Rectangle 54">
              <a:extLst>
                <a:ext uri="{FF2B5EF4-FFF2-40B4-BE49-F238E27FC236}">
                  <a16:creationId xmlns:a16="http://schemas.microsoft.com/office/drawing/2014/main" xmlns="" id="{FCE68A9E-0B7A-443A-BB8E-11A6062FD96F}"/>
                </a:ext>
              </a:extLst>
            </p:cNvPr>
            <p:cNvSpPr>
              <a:spLocks noChangeArrowheads="1"/>
            </p:cNvSpPr>
            <p:nvPr/>
          </p:nvSpPr>
          <p:spPr bwMode="auto">
            <a:xfrm>
              <a:off x="15505113" y="3114675"/>
              <a:ext cx="6586537" cy="1764002"/>
            </a:xfrm>
            <a:prstGeom prst="roundRect">
              <a:avLst>
                <a:gd name="adj" fmla="val 4597"/>
              </a:avLst>
            </a:prstGeom>
            <a:solidFill>
              <a:srgbClr val="62908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dirty="0"/>
            </a:p>
          </p:txBody>
        </p:sp>
        <p:sp>
          <p:nvSpPr>
            <p:cNvPr id="179" name="TextBox 46">
              <a:extLst>
                <a:ext uri="{FF2B5EF4-FFF2-40B4-BE49-F238E27FC236}">
                  <a16:creationId xmlns:a16="http://schemas.microsoft.com/office/drawing/2014/main" xmlns="" id="{0916C9FD-4800-4AC6-BA98-6F3C90FBC5BF}"/>
                </a:ext>
              </a:extLst>
            </p:cNvPr>
            <p:cNvSpPr txBox="1">
              <a:spLocks noChangeArrowheads="1"/>
            </p:cNvSpPr>
            <p:nvPr/>
          </p:nvSpPr>
          <p:spPr bwMode="auto">
            <a:xfrm>
              <a:off x="15799980" y="3287676"/>
              <a:ext cx="2930364" cy="713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600" dirty="0">
                  <a:solidFill>
                    <a:srgbClr val="FFFFFF"/>
                  </a:solidFill>
                  <a:latin typeface="Verdana" panose="020B0604030504040204" pitchFamily="34" charset="0"/>
                  <a:ea typeface="Verdana" panose="020B0604030504040204" pitchFamily="34" charset="0"/>
                  <a:cs typeface="Impact" panose="020B0806030902050204" pitchFamily="34" charset="0"/>
                </a:rPr>
                <a:t>Social</a:t>
              </a:r>
              <a:endParaRPr lang="en-US" altLang="en-US" sz="2600" dirty="0">
                <a:solidFill>
                  <a:srgbClr val="FFFFFF"/>
                </a:solidFill>
                <a:latin typeface="Verdana" panose="020B0604030504040204" pitchFamily="34" charset="0"/>
                <a:ea typeface="Verdana" panose="020B0604030504040204" pitchFamily="34" charset="0"/>
                <a:cs typeface="Impact" panose="020B0806030902050204" pitchFamily="34" charset="0"/>
              </a:endParaRPr>
            </a:p>
          </p:txBody>
        </p:sp>
        <p:sp>
          <p:nvSpPr>
            <p:cNvPr id="180" name="Freeform 62">
              <a:extLst>
                <a:ext uri="{FF2B5EF4-FFF2-40B4-BE49-F238E27FC236}">
                  <a16:creationId xmlns:a16="http://schemas.microsoft.com/office/drawing/2014/main" xmlns="" id="{2EEA901E-0FBE-4E03-A1E6-07E85A918373}"/>
                </a:ext>
              </a:extLst>
            </p:cNvPr>
            <p:cNvSpPr>
              <a:spLocks noChangeArrowheads="1"/>
            </p:cNvSpPr>
            <p:nvPr/>
          </p:nvSpPr>
          <p:spPr bwMode="auto">
            <a:xfrm>
              <a:off x="15505114" y="4054295"/>
              <a:ext cx="6586536" cy="4358013"/>
            </a:xfrm>
            <a:custGeom>
              <a:avLst/>
              <a:gdLst>
                <a:gd name="T0" fmla="*/ 0 w 6588000"/>
                <a:gd name="T1" fmla="*/ 0 h 3349801"/>
                <a:gd name="T2" fmla="*/ 6586537 w 6588000"/>
                <a:gd name="T3" fmla="*/ 0 h 3349801"/>
                <a:gd name="T4" fmla="*/ 6586537 w 6588000"/>
                <a:gd name="T5" fmla="*/ 3245130 h 3349801"/>
                <a:gd name="T6" fmla="*/ 6481884 w 6588000"/>
                <a:gd name="T7" fmla="*/ 3349806 h 3349801"/>
                <a:gd name="T8" fmla="*/ 104653 w 6588000"/>
                <a:gd name="T9" fmla="*/ 3349806 h 3349801"/>
                <a:gd name="T10" fmla="*/ 0 w 6588000"/>
                <a:gd name="T11" fmla="*/ 3245130 h 3349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88000" h="3349801">
                  <a:moveTo>
                    <a:pt x="0" y="0"/>
                  </a:moveTo>
                  <a:lnTo>
                    <a:pt x="6588000" y="0"/>
                  </a:lnTo>
                  <a:lnTo>
                    <a:pt x="6588000" y="3245125"/>
                  </a:lnTo>
                  <a:cubicBezTo>
                    <a:pt x="6588000" y="3302936"/>
                    <a:pt x="6541135" y="3349801"/>
                    <a:pt x="6483324" y="3349801"/>
                  </a:cubicBezTo>
                  <a:lnTo>
                    <a:pt x="104676" y="3349801"/>
                  </a:lnTo>
                  <a:cubicBezTo>
                    <a:pt x="46865" y="3349801"/>
                    <a:pt x="0" y="3302936"/>
                    <a:pt x="0" y="3245125"/>
                  </a:cubicBezTo>
                  <a:lnTo>
                    <a:pt x="0" y="0"/>
                  </a:ln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en-ZA" sz="1800" dirty="0">
                <a:latin typeface="Verdana" panose="020B0604030504040204" pitchFamily="34" charset="0"/>
                <a:ea typeface="Verdana" panose="020B0604030504040204" pitchFamily="34" charset="0"/>
              </a:endParaRPr>
            </a:p>
          </p:txBody>
        </p:sp>
        <p:sp>
          <p:nvSpPr>
            <p:cNvPr id="181" name="TextBox 8">
              <a:extLst>
                <a:ext uri="{FF2B5EF4-FFF2-40B4-BE49-F238E27FC236}">
                  <a16:creationId xmlns:a16="http://schemas.microsoft.com/office/drawing/2014/main" xmlns="" id="{5766CA28-1E9F-4528-ABC9-D259B96B1D3B}"/>
                </a:ext>
              </a:extLst>
            </p:cNvPr>
            <p:cNvSpPr txBox="1">
              <a:spLocks noChangeArrowheads="1"/>
            </p:cNvSpPr>
            <p:nvPr/>
          </p:nvSpPr>
          <p:spPr bwMode="auto">
            <a:xfrm>
              <a:off x="15500659" y="4265712"/>
              <a:ext cx="6514149" cy="2141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85750" indent="-285750" algn="just">
                <a:buFont typeface="Wingdings" panose="05000000000000000000" pitchFamily="2" charset="2"/>
                <a:buChar char="§"/>
              </a:pPr>
              <a:r>
                <a:rPr lang="en-ZA" sz="1200" b="0" dirty="0">
                  <a:latin typeface="Verdana" panose="020B0604030504040204" pitchFamily="34" charset="0"/>
                  <a:ea typeface="Verdana" panose="020B0604030504040204" pitchFamily="34" charset="0"/>
                </a:rPr>
                <a:t>COVID-19 presented a challenge to the Authority’s operations especially as regards to conducting of public hearings. Some of the regulatory processes and compliance requirements had to be suspended</a:t>
              </a:r>
            </a:p>
          </p:txBody>
        </p:sp>
        <p:sp>
          <p:nvSpPr>
            <p:cNvPr id="182" name="Rounded Rectangle 54">
              <a:extLst>
                <a:ext uri="{FF2B5EF4-FFF2-40B4-BE49-F238E27FC236}">
                  <a16:creationId xmlns:a16="http://schemas.microsoft.com/office/drawing/2014/main" xmlns="" id="{C5E54487-132C-4EDA-9171-E2B73BF5C3F6}"/>
                </a:ext>
              </a:extLst>
            </p:cNvPr>
            <p:cNvSpPr>
              <a:spLocks noChangeArrowheads="1"/>
            </p:cNvSpPr>
            <p:nvPr/>
          </p:nvSpPr>
          <p:spPr bwMode="auto">
            <a:xfrm>
              <a:off x="1827212" y="8646605"/>
              <a:ext cx="6588125" cy="1764001"/>
            </a:xfrm>
            <a:prstGeom prst="roundRect">
              <a:avLst>
                <a:gd name="adj" fmla="val 4597"/>
              </a:avLst>
            </a:prstGeom>
            <a:solidFill>
              <a:srgbClr val="62908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dirty="0"/>
            </a:p>
          </p:txBody>
        </p:sp>
        <p:sp>
          <p:nvSpPr>
            <p:cNvPr id="183" name="TextBox 46">
              <a:extLst>
                <a:ext uri="{FF2B5EF4-FFF2-40B4-BE49-F238E27FC236}">
                  <a16:creationId xmlns:a16="http://schemas.microsoft.com/office/drawing/2014/main" xmlns="" id="{3A6310A0-BF67-46BE-899C-40C3F3C4B190}"/>
                </a:ext>
              </a:extLst>
            </p:cNvPr>
            <p:cNvSpPr txBox="1">
              <a:spLocks noChangeArrowheads="1"/>
            </p:cNvSpPr>
            <p:nvPr/>
          </p:nvSpPr>
          <p:spPr bwMode="auto">
            <a:xfrm>
              <a:off x="2122150" y="8819606"/>
              <a:ext cx="3864502" cy="713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600" dirty="0">
                  <a:solidFill>
                    <a:srgbClr val="FFFFFF"/>
                  </a:solidFill>
                  <a:latin typeface="Verdana" panose="020B0604030504040204" pitchFamily="34" charset="0"/>
                  <a:ea typeface="Verdana" panose="020B0604030504040204" pitchFamily="34" charset="0"/>
                  <a:cs typeface="Impact" panose="020B0806030902050204" pitchFamily="34" charset="0"/>
                </a:rPr>
                <a:t>Technological</a:t>
              </a:r>
            </a:p>
          </p:txBody>
        </p:sp>
        <p:sp>
          <p:nvSpPr>
            <p:cNvPr id="184" name="Freeform 67">
              <a:extLst>
                <a:ext uri="{FF2B5EF4-FFF2-40B4-BE49-F238E27FC236}">
                  <a16:creationId xmlns:a16="http://schemas.microsoft.com/office/drawing/2014/main" xmlns="" id="{517F237E-F341-480D-8A95-3BA78852B7BA}"/>
                </a:ext>
              </a:extLst>
            </p:cNvPr>
            <p:cNvSpPr>
              <a:spLocks noChangeArrowheads="1"/>
            </p:cNvSpPr>
            <p:nvPr/>
          </p:nvSpPr>
          <p:spPr bwMode="auto">
            <a:xfrm>
              <a:off x="1827212" y="9586225"/>
              <a:ext cx="6588125" cy="2508273"/>
            </a:xfrm>
            <a:custGeom>
              <a:avLst/>
              <a:gdLst>
                <a:gd name="T0" fmla="*/ 0 w 6588000"/>
                <a:gd name="T1" fmla="*/ 0 h 3349801"/>
                <a:gd name="T2" fmla="*/ 6588125 w 6588000"/>
                <a:gd name="T3" fmla="*/ 0 h 3349801"/>
                <a:gd name="T4" fmla="*/ 6588125 w 6588000"/>
                <a:gd name="T5" fmla="*/ 3245130 h 3349801"/>
                <a:gd name="T6" fmla="*/ 6483447 w 6588000"/>
                <a:gd name="T7" fmla="*/ 3349806 h 3349801"/>
                <a:gd name="T8" fmla="*/ 104678 w 6588000"/>
                <a:gd name="T9" fmla="*/ 3349806 h 3349801"/>
                <a:gd name="T10" fmla="*/ 0 w 6588000"/>
                <a:gd name="T11" fmla="*/ 3245130 h 3349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88000" h="3349801">
                  <a:moveTo>
                    <a:pt x="0" y="0"/>
                  </a:moveTo>
                  <a:lnTo>
                    <a:pt x="6588000" y="0"/>
                  </a:lnTo>
                  <a:lnTo>
                    <a:pt x="6588000" y="3245125"/>
                  </a:lnTo>
                  <a:cubicBezTo>
                    <a:pt x="6588000" y="3302936"/>
                    <a:pt x="6541135" y="3349801"/>
                    <a:pt x="6483324" y="3349801"/>
                  </a:cubicBezTo>
                  <a:lnTo>
                    <a:pt x="104676" y="3349801"/>
                  </a:lnTo>
                  <a:cubicBezTo>
                    <a:pt x="46865" y="3349801"/>
                    <a:pt x="0" y="3302936"/>
                    <a:pt x="0" y="3245125"/>
                  </a:cubicBezTo>
                  <a:lnTo>
                    <a:pt x="0" y="0"/>
                  </a:ln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en-ZA" sz="1800" dirty="0">
                <a:latin typeface="Verdana" panose="020B0604030504040204" pitchFamily="34" charset="0"/>
                <a:ea typeface="Verdana" panose="020B0604030504040204" pitchFamily="34" charset="0"/>
              </a:endParaRPr>
            </a:p>
          </p:txBody>
        </p:sp>
        <p:sp>
          <p:nvSpPr>
            <p:cNvPr id="185" name="TextBox 8">
              <a:extLst>
                <a:ext uri="{FF2B5EF4-FFF2-40B4-BE49-F238E27FC236}">
                  <a16:creationId xmlns:a16="http://schemas.microsoft.com/office/drawing/2014/main" xmlns="" id="{5B3374B1-B37B-4431-B169-C07C8A138BF3}"/>
                </a:ext>
              </a:extLst>
            </p:cNvPr>
            <p:cNvSpPr txBox="1">
              <a:spLocks noChangeArrowheads="1"/>
            </p:cNvSpPr>
            <p:nvPr/>
          </p:nvSpPr>
          <p:spPr bwMode="auto">
            <a:xfrm>
              <a:off x="1822848" y="9797642"/>
              <a:ext cx="6515719" cy="175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85750" indent="-285750" algn="just">
                <a:buFont typeface="Wingdings" panose="05000000000000000000" pitchFamily="2" charset="2"/>
                <a:buChar char="§"/>
              </a:pPr>
              <a:r>
                <a:rPr lang="en-ZA" sz="1200" b="0" dirty="0">
                  <a:latin typeface="Verdana" panose="020B0604030504040204" pitchFamily="34" charset="0"/>
                  <a:ea typeface="Verdana" panose="020B0604030504040204" pitchFamily="34" charset="0"/>
                </a:rPr>
                <a:t>COVID – 19 highlighted the urgency to address digital inequality. The Authority responded by issuing temporary high demand spectrum</a:t>
              </a:r>
            </a:p>
          </p:txBody>
        </p:sp>
        <p:sp>
          <p:nvSpPr>
            <p:cNvPr id="186" name="Rounded Rectangle 54">
              <a:extLst>
                <a:ext uri="{FF2B5EF4-FFF2-40B4-BE49-F238E27FC236}">
                  <a16:creationId xmlns:a16="http://schemas.microsoft.com/office/drawing/2014/main" xmlns="" id="{05ADFA3B-E5EF-4A06-9C58-1F05876E25A5}"/>
                </a:ext>
              </a:extLst>
            </p:cNvPr>
            <p:cNvSpPr>
              <a:spLocks noChangeArrowheads="1"/>
            </p:cNvSpPr>
            <p:nvPr/>
          </p:nvSpPr>
          <p:spPr bwMode="auto">
            <a:xfrm>
              <a:off x="8662988" y="8646605"/>
              <a:ext cx="6588125" cy="1764001"/>
            </a:xfrm>
            <a:prstGeom prst="roundRect">
              <a:avLst>
                <a:gd name="adj" fmla="val 4597"/>
              </a:avLst>
            </a:prstGeom>
            <a:solidFill>
              <a:srgbClr val="62908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dirty="0"/>
            </a:p>
          </p:txBody>
        </p:sp>
        <p:sp>
          <p:nvSpPr>
            <p:cNvPr id="187" name="TextBox 46">
              <a:extLst>
                <a:ext uri="{FF2B5EF4-FFF2-40B4-BE49-F238E27FC236}">
                  <a16:creationId xmlns:a16="http://schemas.microsoft.com/office/drawing/2014/main" xmlns="" id="{847E9086-54E1-4F2E-8E12-6266626C6D14}"/>
                </a:ext>
              </a:extLst>
            </p:cNvPr>
            <p:cNvSpPr txBox="1">
              <a:spLocks noChangeArrowheads="1"/>
            </p:cNvSpPr>
            <p:nvPr/>
          </p:nvSpPr>
          <p:spPr bwMode="auto">
            <a:xfrm>
              <a:off x="8957927" y="8819606"/>
              <a:ext cx="2324675" cy="713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600" dirty="0">
                  <a:solidFill>
                    <a:srgbClr val="FFFFFF"/>
                  </a:solidFill>
                  <a:latin typeface="Verdana" panose="020B0604030504040204" pitchFamily="34" charset="0"/>
                  <a:ea typeface="Verdana" panose="020B0604030504040204" pitchFamily="34" charset="0"/>
                  <a:cs typeface="Impact" panose="020B0806030902050204" pitchFamily="34" charset="0"/>
                </a:rPr>
                <a:t>Legal</a:t>
              </a:r>
            </a:p>
          </p:txBody>
        </p:sp>
        <p:sp>
          <p:nvSpPr>
            <p:cNvPr id="188" name="Freeform 72">
              <a:extLst>
                <a:ext uri="{FF2B5EF4-FFF2-40B4-BE49-F238E27FC236}">
                  <a16:creationId xmlns:a16="http://schemas.microsoft.com/office/drawing/2014/main" xmlns="" id="{B50A7CDC-9855-461A-AEC1-D2EF3E4FF965}"/>
                </a:ext>
              </a:extLst>
            </p:cNvPr>
            <p:cNvSpPr>
              <a:spLocks noChangeArrowheads="1"/>
            </p:cNvSpPr>
            <p:nvPr/>
          </p:nvSpPr>
          <p:spPr bwMode="auto">
            <a:xfrm>
              <a:off x="8662988" y="9586223"/>
              <a:ext cx="6588125" cy="2508271"/>
            </a:xfrm>
            <a:custGeom>
              <a:avLst/>
              <a:gdLst>
                <a:gd name="T0" fmla="*/ 0 w 6588000"/>
                <a:gd name="T1" fmla="*/ 0 h 3349801"/>
                <a:gd name="T2" fmla="*/ 6588125 w 6588000"/>
                <a:gd name="T3" fmla="*/ 0 h 3349801"/>
                <a:gd name="T4" fmla="*/ 6588125 w 6588000"/>
                <a:gd name="T5" fmla="*/ 3245130 h 3349801"/>
                <a:gd name="T6" fmla="*/ 6483447 w 6588000"/>
                <a:gd name="T7" fmla="*/ 3349806 h 3349801"/>
                <a:gd name="T8" fmla="*/ 104678 w 6588000"/>
                <a:gd name="T9" fmla="*/ 3349806 h 3349801"/>
                <a:gd name="T10" fmla="*/ 0 w 6588000"/>
                <a:gd name="T11" fmla="*/ 3245130 h 3349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88000" h="3349801">
                  <a:moveTo>
                    <a:pt x="0" y="0"/>
                  </a:moveTo>
                  <a:lnTo>
                    <a:pt x="6588000" y="0"/>
                  </a:lnTo>
                  <a:lnTo>
                    <a:pt x="6588000" y="3245125"/>
                  </a:lnTo>
                  <a:cubicBezTo>
                    <a:pt x="6588000" y="3302936"/>
                    <a:pt x="6541135" y="3349801"/>
                    <a:pt x="6483324" y="3349801"/>
                  </a:cubicBezTo>
                  <a:lnTo>
                    <a:pt x="104676" y="3349801"/>
                  </a:lnTo>
                  <a:cubicBezTo>
                    <a:pt x="46865" y="3349801"/>
                    <a:pt x="0" y="3302936"/>
                    <a:pt x="0" y="3245125"/>
                  </a:cubicBezTo>
                  <a:lnTo>
                    <a:pt x="0" y="0"/>
                  </a:ln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en-ZA" sz="1800" dirty="0">
                <a:latin typeface="Verdana" panose="020B0604030504040204" pitchFamily="34" charset="0"/>
                <a:ea typeface="Verdana" panose="020B0604030504040204" pitchFamily="34" charset="0"/>
              </a:endParaRPr>
            </a:p>
          </p:txBody>
        </p:sp>
        <p:sp>
          <p:nvSpPr>
            <p:cNvPr id="189" name="TextBox 8">
              <a:extLst>
                <a:ext uri="{FF2B5EF4-FFF2-40B4-BE49-F238E27FC236}">
                  <a16:creationId xmlns:a16="http://schemas.microsoft.com/office/drawing/2014/main" xmlns="" id="{CC86CE06-08CF-4336-8FF2-09F99D1FD668}"/>
                </a:ext>
              </a:extLst>
            </p:cNvPr>
            <p:cNvSpPr txBox="1">
              <a:spLocks noChangeArrowheads="1"/>
            </p:cNvSpPr>
            <p:nvPr/>
          </p:nvSpPr>
          <p:spPr bwMode="auto">
            <a:xfrm>
              <a:off x="8684661" y="9706348"/>
              <a:ext cx="6515719" cy="2141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285750" indent="-285750" algn="just">
                <a:buFont typeface="Wingdings" panose="05000000000000000000" pitchFamily="2" charset="2"/>
                <a:buChar char="§"/>
                <a:defRPr sz="1200" b="0">
                  <a:solidFill>
                    <a:srgbClr val="000000"/>
                  </a:solidFill>
                  <a:latin typeface="Verdana" panose="020B0604030504040204" pitchFamily="34" charset="0"/>
                  <a:ea typeface="Verdana" panose="020B0604030504040204" pitchFamily="34" charset="0"/>
                  <a:cs typeface="Helvetica Neue" charset="0"/>
                </a:defRPr>
              </a:lvl1pPr>
              <a:lvl2pPr marL="742950" indent="-285750">
                <a:defRPr sz="3000" b="1">
                  <a:solidFill>
                    <a:srgbClr val="000000"/>
                  </a:solidFill>
                  <a:latin typeface="Helvetica Neue" charset="0"/>
                  <a:ea typeface="Helvetica Neue" charset="0"/>
                  <a:cs typeface="Helvetica Neue" charset="0"/>
                </a:defRPr>
              </a:lvl2pPr>
              <a:lvl3pPr marL="1143000" indent="-228600">
                <a:defRPr sz="3000" b="1">
                  <a:solidFill>
                    <a:srgbClr val="000000"/>
                  </a:solidFill>
                  <a:latin typeface="Helvetica Neue" charset="0"/>
                  <a:ea typeface="Helvetica Neue" charset="0"/>
                  <a:cs typeface="Helvetica Neue" charset="0"/>
                </a:defRPr>
              </a:lvl3pPr>
              <a:lvl4pPr marL="1600200" indent="-228600">
                <a:defRPr sz="3000" b="1">
                  <a:solidFill>
                    <a:srgbClr val="000000"/>
                  </a:solidFill>
                  <a:latin typeface="Helvetica Neue" charset="0"/>
                  <a:ea typeface="Helvetica Neue" charset="0"/>
                  <a:cs typeface="Helvetica Neue" charset="0"/>
                </a:defRPr>
              </a:lvl4pPr>
              <a:lvl5pPr marL="2057400" indent="-228600">
                <a:defRPr sz="3000" b="1">
                  <a:solidFill>
                    <a:srgbClr val="000000"/>
                  </a:solidFill>
                  <a:latin typeface="Helvetica Neue" charset="0"/>
                  <a:ea typeface="Helvetica Neue" charset="0"/>
                  <a:cs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9pPr>
            </a:lstStyle>
            <a:p>
              <a:r>
                <a:rPr lang="en-ZA" dirty="0">
                  <a:sym typeface="Helvetica Neue" charset="0"/>
                </a:rPr>
                <a:t>The inherent risk of litigation against the Authority’s execution of its mandate materialised: the Authority was interdicted from proceeding with the licensing of HDS and WOAN</a:t>
              </a:r>
            </a:p>
          </p:txBody>
        </p:sp>
        <p:sp>
          <p:nvSpPr>
            <p:cNvPr id="190" name="Rounded Rectangle 54">
              <a:extLst>
                <a:ext uri="{FF2B5EF4-FFF2-40B4-BE49-F238E27FC236}">
                  <a16:creationId xmlns:a16="http://schemas.microsoft.com/office/drawing/2014/main" xmlns="" id="{2D476457-ED49-47E0-A60E-E4B162CFD540}"/>
                </a:ext>
              </a:extLst>
            </p:cNvPr>
            <p:cNvSpPr>
              <a:spLocks noChangeArrowheads="1"/>
            </p:cNvSpPr>
            <p:nvPr/>
          </p:nvSpPr>
          <p:spPr bwMode="auto">
            <a:xfrm>
              <a:off x="15505114" y="8646605"/>
              <a:ext cx="6586536" cy="1764001"/>
            </a:xfrm>
            <a:prstGeom prst="roundRect">
              <a:avLst>
                <a:gd name="adj" fmla="val 4597"/>
              </a:avLst>
            </a:prstGeom>
            <a:solidFill>
              <a:srgbClr val="62908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en-US" altLang="en-US" dirty="0"/>
            </a:p>
          </p:txBody>
        </p:sp>
        <p:sp>
          <p:nvSpPr>
            <p:cNvPr id="191" name="TextBox 46">
              <a:extLst>
                <a:ext uri="{FF2B5EF4-FFF2-40B4-BE49-F238E27FC236}">
                  <a16:creationId xmlns:a16="http://schemas.microsoft.com/office/drawing/2014/main" xmlns="" id="{995E28FB-9239-41FC-9A85-5F58D2FEC56A}"/>
                </a:ext>
              </a:extLst>
            </p:cNvPr>
            <p:cNvSpPr txBox="1">
              <a:spLocks noChangeArrowheads="1"/>
            </p:cNvSpPr>
            <p:nvPr/>
          </p:nvSpPr>
          <p:spPr bwMode="auto">
            <a:xfrm>
              <a:off x="15799980" y="8819606"/>
              <a:ext cx="5967249" cy="713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600" dirty="0">
                  <a:solidFill>
                    <a:srgbClr val="FFFFFF"/>
                  </a:solidFill>
                  <a:latin typeface="Verdana" panose="020B0604030504040204" pitchFamily="34" charset="0"/>
                  <a:ea typeface="Verdana" panose="020B0604030504040204" pitchFamily="34" charset="0"/>
                  <a:cs typeface="Impact" panose="020B0806030902050204" pitchFamily="34" charset="0"/>
                </a:rPr>
                <a:t>Environmental (Nature)</a:t>
              </a:r>
            </a:p>
          </p:txBody>
        </p:sp>
        <p:sp>
          <p:nvSpPr>
            <p:cNvPr id="192" name="Freeform 77">
              <a:extLst>
                <a:ext uri="{FF2B5EF4-FFF2-40B4-BE49-F238E27FC236}">
                  <a16:creationId xmlns:a16="http://schemas.microsoft.com/office/drawing/2014/main" xmlns="" id="{CFD01F37-B4A3-4851-B688-271394BFD6C4}"/>
                </a:ext>
              </a:extLst>
            </p:cNvPr>
            <p:cNvSpPr>
              <a:spLocks noChangeArrowheads="1"/>
            </p:cNvSpPr>
            <p:nvPr/>
          </p:nvSpPr>
          <p:spPr bwMode="auto">
            <a:xfrm>
              <a:off x="15505114" y="9586223"/>
              <a:ext cx="6586536" cy="2508271"/>
            </a:xfrm>
            <a:custGeom>
              <a:avLst/>
              <a:gdLst>
                <a:gd name="T0" fmla="*/ 0 w 6588000"/>
                <a:gd name="T1" fmla="*/ 0 h 3349801"/>
                <a:gd name="T2" fmla="*/ 6586537 w 6588000"/>
                <a:gd name="T3" fmla="*/ 0 h 3349801"/>
                <a:gd name="T4" fmla="*/ 6586537 w 6588000"/>
                <a:gd name="T5" fmla="*/ 3245130 h 3349801"/>
                <a:gd name="T6" fmla="*/ 6481884 w 6588000"/>
                <a:gd name="T7" fmla="*/ 3349806 h 3349801"/>
                <a:gd name="T8" fmla="*/ 104653 w 6588000"/>
                <a:gd name="T9" fmla="*/ 3349806 h 3349801"/>
                <a:gd name="T10" fmla="*/ 0 w 6588000"/>
                <a:gd name="T11" fmla="*/ 3245130 h 3349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88000" h="3349801">
                  <a:moveTo>
                    <a:pt x="0" y="0"/>
                  </a:moveTo>
                  <a:lnTo>
                    <a:pt x="6588000" y="0"/>
                  </a:lnTo>
                  <a:lnTo>
                    <a:pt x="6588000" y="3245125"/>
                  </a:lnTo>
                  <a:cubicBezTo>
                    <a:pt x="6588000" y="3302936"/>
                    <a:pt x="6541135" y="3349801"/>
                    <a:pt x="6483324" y="3349801"/>
                  </a:cubicBezTo>
                  <a:lnTo>
                    <a:pt x="104676" y="3349801"/>
                  </a:lnTo>
                  <a:cubicBezTo>
                    <a:pt x="46865" y="3349801"/>
                    <a:pt x="0" y="3302936"/>
                    <a:pt x="0" y="3245125"/>
                  </a:cubicBezTo>
                  <a:lnTo>
                    <a:pt x="0" y="0"/>
                  </a:ln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endParaRPr lang="en-ZA" sz="1800" dirty="0">
                <a:latin typeface="Verdana" panose="020B0604030504040204" pitchFamily="34" charset="0"/>
                <a:ea typeface="Verdana" panose="020B0604030504040204" pitchFamily="34" charset="0"/>
              </a:endParaRPr>
            </a:p>
          </p:txBody>
        </p:sp>
        <p:sp>
          <p:nvSpPr>
            <p:cNvPr id="193" name="TextBox 8">
              <a:extLst>
                <a:ext uri="{FF2B5EF4-FFF2-40B4-BE49-F238E27FC236}">
                  <a16:creationId xmlns:a16="http://schemas.microsoft.com/office/drawing/2014/main" xmlns="" id="{770384FF-8824-441F-A117-0113D5161A18}"/>
                </a:ext>
              </a:extLst>
            </p:cNvPr>
            <p:cNvSpPr txBox="1">
              <a:spLocks noChangeArrowheads="1"/>
            </p:cNvSpPr>
            <p:nvPr/>
          </p:nvSpPr>
          <p:spPr bwMode="auto">
            <a:xfrm>
              <a:off x="15500659" y="9797642"/>
              <a:ext cx="6514149" cy="2141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285750" indent="-285750" algn="just">
                <a:buFont typeface="Wingdings" panose="05000000000000000000" pitchFamily="2" charset="2"/>
                <a:buChar char="§"/>
                <a:defRPr sz="1200" b="0">
                  <a:solidFill>
                    <a:srgbClr val="000000"/>
                  </a:solidFill>
                  <a:latin typeface="Verdana" panose="020B0604030504040204" pitchFamily="34" charset="0"/>
                  <a:ea typeface="Verdana" panose="020B0604030504040204" pitchFamily="34" charset="0"/>
                  <a:cs typeface="Helvetica Neue" charset="0"/>
                </a:defRPr>
              </a:lvl1pPr>
              <a:lvl2pPr marL="742950" indent="-285750">
                <a:defRPr sz="3000" b="1">
                  <a:solidFill>
                    <a:srgbClr val="000000"/>
                  </a:solidFill>
                  <a:latin typeface="Helvetica Neue" charset="0"/>
                  <a:ea typeface="Helvetica Neue" charset="0"/>
                  <a:cs typeface="Helvetica Neue" charset="0"/>
                </a:defRPr>
              </a:lvl2pPr>
              <a:lvl3pPr marL="1143000" indent="-228600">
                <a:defRPr sz="3000" b="1">
                  <a:solidFill>
                    <a:srgbClr val="000000"/>
                  </a:solidFill>
                  <a:latin typeface="Helvetica Neue" charset="0"/>
                  <a:ea typeface="Helvetica Neue" charset="0"/>
                  <a:cs typeface="Helvetica Neue" charset="0"/>
                </a:defRPr>
              </a:lvl3pPr>
              <a:lvl4pPr marL="1600200" indent="-228600">
                <a:defRPr sz="3000" b="1">
                  <a:solidFill>
                    <a:srgbClr val="000000"/>
                  </a:solidFill>
                  <a:latin typeface="Helvetica Neue" charset="0"/>
                  <a:ea typeface="Helvetica Neue" charset="0"/>
                  <a:cs typeface="Helvetica Neue" charset="0"/>
                </a:defRPr>
              </a:lvl4pPr>
              <a:lvl5pPr marL="2057400" indent="-228600">
                <a:defRPr sz="3000" b="1">
                  <a:solidFill>
                    <a:srgbClr val="000000"/>
                  </a:solidFill>
                  <a:latin typeface="Helvetica Neue" charset="0"/>
                  <a:ea typeface="Helvetica Neue" charset="0"/>
                  <a:cs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defRPr>
              </a:lvl9pPr>
            </a:lstStyle>
            <a:p>
              <a:r>
                <a:rPr lang="en-ZA" dirty="0"/>
                <a:t>Concerns pertaining to human exposure to Electromagnetic Fields (EMF) Radiation were elevated due to widespread misinformation that linked 5G to the outbreak of COVID-19</a:t>
              </a:r>
            </a:p>
          </p:txBody>
        </p:sp>
      </p:grpSp>
      <p:sp>
        <p:nvSpPr>
          <p:cNvPr id="194" name="Slide Number Placeholder 10">
            <a:extLst>
              <a:ext uri="{FF2B5EF4-FFF2-40B4-BE49-F238E27FC236}">
                <a16:creationId xmlns:a16="http://schemas.microsoft.com/office/drawing/2014/main" xmlns="" id="{004A5F78-053C-46E4-ACD8-380B1942A4B3}"/>
              </a:ext>
            </a:extLst>
          </p:cNvPr>
          <p:cNvSpPr>
            <a:spLocks noGrp="1"/>
          </p:cNvSpPr>
          <p:nvPr>
            <p:ph type="sldNum" sz="quarter" idx="12"/>
          </p:nvPr>
        </p:nvSpPr>
        <p:spPr>
          <a:xfrm>
            <a:off x="304800" y="6194590"/>
            <a:ext cx="457681" cy="274637"/>
          </a:xfrm>
        </p:spPr>
        <p:txBody>
          <a:bodyPr/>
          <a:lstStyle/>
          <a:p>
            <a:fld id="{C136B7D2-B98C-44FD-8D04-7EC62A564975}" type="slidenum">
              <a:rPr lang="en-US" smtClean="0"/>
              <a:pPr/>
              <a:t>9</a:t>
            </a:fld>
            <a:endParaRPr lang="en-US" dirty="0"/>
          </a:p>
        </p:txBody>
      </p:sp>
    </p:spTree>
    <p:extLst>
      <p:ext uri="{BB962C8B-B14F-4D97-AF65-F5344CB8AC3E}">
        <p14:creationId xmlns:p14="http://schemas.microsoft.com/office/powerpoint/2010/main" xmlns="" val="354412371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3923</Words>
  <Application>Microsoft Office PowerPoint</Application>
  <PresentationFormat>Custom</PresentationFormat>
  <Paragraphs>779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Presentation to the Parliamentary Portfolio Committee on Communications    Annual Report 2020/21  Dr Keabetswe Modimoeng  Chairperson   03 November 2021</vt:lpstr>
      <vt:lpstr>Presentation Outline</vt:lpstr>
      <vt:lpstr>  PART A: General Information </vt:lpstr>
      <vt:lpstr>Strategic Overview</vt:lpstr>
      <vt:lpstr>Legislative and Other Mandates</vt:lpstr>
      <vt:lpstr>Organisational Structure</vt:lpstr>
      <vt:lpstr>  PART B: Performance Information </vt:lpstr>
      <vt:lpstr>Auditor General’s Findings on Predetermined Objectives</vt:lpstr>
      <vt:lpstr>Service Delivery Environment </vt:lpstr>
      <vt:lpstr>Organisational Environment </vt:lpstr>
      <vt:lpstr>Key Policy Developments and Legislative Changes </vt:lpstr>
      <vt:lpstr>Key Policy Developments and Legislative Changes </vt:lpstr>
      <vt:lpstr>Impact Statement and Outcomes</vt:lpstr>
      <vt:lpstr>Performance On Predetermined Objectives </vt:lpstr>
      <vt:lpstr>Outputs Contribution towards Outcomes </vt:lpstr>
      <vt:lpstr>Outputs Contribution towards Outcomes (cont…) </vt:lpstr>
      <vt:lpstr>  Performance Information: COVID-19 Interventions  </vt:lpstr>
      <vt:lpstr>Slide 18</vt:lpstr>
      <vt:lpstr>COVID – 19 Interventions (cont…)</vt:lpstr>
      <vt:lpstr>Transfer Payments, Conditional Grants, Donor Funds, Capital Investments</vt:lpstr>
      <vt:lpstr>  PARTC: Governance  </vt:lpstr>
      <vt:lpstr>Council </vt:lpstr>
      <vt:lpstr>Audit Risk Disclosure &amp; Ethics Committee </vt:lpstr>
      <vt:lpstr>HR &amp; Remuneration Committee </vt:lpstr>
      <vt:lpstr>Consumer Advisory Panel </vt:lpstr>
      <vt:lpstr>Consumer Advisory Panel meetings attended </vt:lpstr>
      <vt:lpstr>  PART D: Human Resources Management  </vt:lpstr>
      <vt:lpstr>Staff Complement </vt:lpstr>
      <vt:lpstr>Personnel Costs </vt:lpstr>
      <vt:lpstr>Divisional Staff Costs </vt:lpstr>
      <vt:lpstr>Employees Training Costs</vt:lpstr>
      <vt:lpstr>Headcount and Vacancies per Occupational Level</vt:lpstr>
      <vt:lpstr>Employment Changes</vt:lpstr>
      <vt:lpstr>Reasons for Staff Attrition</vt:lpstr>
      <vt:lpstr>Labour Relations: Misconduct and Disciplinary Action</vt:lpstr>
      <vt:lpstr>Employment Equity</vt:lpstr>
      <vt:lpstr>Employees Living with Disability per Gender</vt:lpstr>
      <vt:lpstr>  PART E: Complaints &amp; Compliance Committee </vt:lpstr>
      <vt:lpstr>Terms of Office _CCC Members</vt:lpstr>
      <vt:lpstr>No. of Hearings and Deliberations</vt:lpstr>
      <vt:lpstr>Number of Cases Adjudicated</vt:lpstr>
      <vt:lpstr>PART F: Financial Performance as at 31 March 2021</vt:lpstr>
      <vt:lpstr>Auditor General’s Findings</vt:lpstr>
      <vt:lpstr>Auditor General’s Findings</vt:lpstr>
      <vt:lpstr>Statement of Financial Position</vt:lpstr>
      <vt:lpstr>Statement of Financial Position</vt:lpstr>
      <vt:lpstr>Statement of Financial Position</vt:lpstr>
      <vt:lpstr>Statement of Financial Performance</vt:lpstr>
      <vt:lpstr>Statement of Changes in Assets</vt:lpstr>
      <vt:lpstr>Cash Flows from Operating Activities </vt:lpstr>
      <vt:lpstr>Comparison of Budget and Actual Amounts</vt:lpstr>
      <vt:lpstr>Material Differences Between the Budget and Actual Amounts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Zanele K. Ntuli</dc:creator>
  <cp:lastModifiedBy>USER</cp:lastModifiedBy>
  <cp:revision>19</cp:revision>
  <dcterms:created xsi:type="dcterms:W3CDTF">2021-09-01T13:03:40Z</dcterms:created>
  <dcterms:modified xsi:type="dcterms:W3CDTF">2021-11-16T13:32:02Z</dcterms:modified>
</cp:coreProperties>
</file>