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618" r:id="rId3"/>
    <p:sldId id="638" r:id="rId4"/>
    <p:sldId id="593" r:id="rId5"/>
    <p:sldId id="670" r:id="rId6"/>
    <p:sldId id="669" r:id="rId7"/>
    <p:sldId id="657" r:id="rId8"/>
    <p:sldId id="637" r:id="rId9"/>
    <p:sldId id="272" r:id="rId10"/>
    <p:sldId id="598" r:id="rId11"/>
    <p:sldId id="597" r:id="rId12"/>
    <p:sldId id="672" r:id="rId13"/>
    <p:sldId id="636" r:id="rId14"/>
    <p:sldId id="600" r:id="rId15"/>
    <p:sldId id="606" r:id="rId16"/>
    <p:sldId id="639" r:id="rId17"/>
    <p:sldId id="601" r:id="rId18"/>
    <p:sldId id="623" r:id="rId19"/>
    <p:sldId id="603" r:id="rId20"/>
    <p:sldId id="640" r:id="rId21"/>
    <p:sldId id="605" r:id="rId22"/>
    <p:sldId id="655" r:id="rId23"/>
    <p:sldId id="650" r:id="rId24"/>
    <p:sldId id="656" r:id="rId25"/>
    <p:sldId id="651" r:id="rId26"/>
    <p:sldId id="653" r:id="rId27"/>
    <p:sldId id="665" r:id="rId28"/>
    <p:sldId id="666" r:id="rId29"/>
    <p:sldId id="667" r:id="rId30"/>
    <p:sldId id="671" r:id="rId31"/>
    <p:sldId id="631" r:id="rId32"/>
    <p:sldId id="641" r:id="rId33"/>
    <p:sldId id="654" r:id="rId34"/>
    <p:sldId id="659" r:id="rId35"/>
    <p:sldId id="668" r:id="rId36"/>
    <p:sldId id="661" r:id="rId37"/>
    <p:sldId id="592"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43851B-9411-2B46-CD20-8293D4AA10E7}" name="Rethabile Shale" initials="RS" userId="a5fa78243381adc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ina" initials="M" lastIdx="4" clrIdx="0"/>
  <p:cmAuthor id="7" name="Chen W. Tseng" initials="CWT" lastIdx="5" clrIdx="7">
    <p:extLst>
      <p:ext uri="{19B8F6BF-5375-455C-9EA6-DF929625EA0E}">
        <p15:presenceInfo xmlns:p15="http://schemas.microsoft.com/office/powerpoint/2012/main" userId="Chen W. Tseng" providerId="None"/>
      </p:ext>
    </p:extLst>
  </p:cmAuthor>
  <p:cmAuthor id="1" name="Bongani" initials="B" lastIdx="5" clrIdx="1"/>
  <p:cmAuthor id="8" name="Hannah MacGinty" initials="HM [2]" lastIdx="7" clrIdx="8">
    <p:extLst>
      <p:ext uri="{19B8F6BF-5375-455C-9EA6-DF929625EA0E}">
        <p15:presenceInfo xmlns:p15="http://schemas.microsoft.com/office/powerpoint/2012/main" userId="S::hannahm@ffc.co.za::24637bb7-37d7-4d6f-88ba-736078b31e67" providerId="AD"/>
      </p:ext>
    </p:extLst>
  </p:cmAuthor>
  <p:cmAuthor id="2" name="Bongani Khumalo" initials="BK" lastIdx="10" clrIdx="2"/>
  <p:cmAuthor id="9" name="Inger Ruiters" initials="IR" lastIdx="13" clrIdx="9">
    <p:extLst>
      <p:ext uri="{19B8F6BF-5375-455C-9EA6-DF929625EA0E}">
        <p15:presenceInfo xmlns:p15="http://schemas.microsoft.com/office/powerpoint/2012/main" userId="Inger Ruiters" providerId="None"/>
      </p:ext>
    </p:extLst>
  </p:cmAuthor>
  <p:cmAuthor id="3" name="Kay Brown" initials="KB" lastIdx="4" clrIdx="3">
    <p:extLst>
      <p:ext uri="{19B8F6BF-5375-455C-9EA6-DF929625EA0E}">
        <p15:presenceInfo xmlns:p15="http://schemas.microsoft.com/office/powerpoint/2012/main" userId="S-1-5-21-1960408961-796845957-839522115-9183291" providerId="AD"/>
      </p:ext>
    </p:extLst>
  </p:cmAuthor>
  <p:cmAuthor id="10" name="Gianni Delle Donne" initials="GDD" lastIdx="7" clrIdx="10">
    <p:extLst>
      <p:ext uri="{19B8F6BF-5375-455C-9EA6-DF929625EA0E}">
        <p15:presenceInfo xmlns:p15="http://schemas.microsoft.com/office/powerpoint/2012/main" userId="S::Giannid@ffc.co.za::fca34ce6-9a60-4b1c-8254-bfe5646e371a" providerId="AD"/>
      </p:ext>
    </p:extLst>
  </p:cmAuthor>
  <p:cmAuthor id="4" name="CW T" initials="CT" lastIdx="1" clrIdx="4">
    <p:extLst>
      <p:ext uri="{19B8F6BF-5375-455C-9EA6-DF929625EA0E}">
        <p15:presenceInfo xmlns:p15="http://schemas.microsoft.com/office/powerpoint/2012/main" userId="CW T" providerId="None"/>
      </p:ext>
    </p:extLst>
  </p:cmAuthor>
  <p:cmAuthor id="11" name="Dr Kay Brown - FFC" initials="DKBF" lastIdx="1" clrIdx="11">
    <p:extLst>
      <p:ext uri="{19B8F6BF-5375-455C-9EA6-DF929625EA0E}">
        <p15:presenceInfo xmlns:p15="http://schemas.microsoft.com/office/powerpoint/2012/main" userId="S::Kay@ffc.co.za::9826541b-e205-4a4e-a977-b66915834375" providerId="AD"/>
      </p:ext>
    </p:extLst>
  </p:cmAuthor>
  <p:cmAuthor id="5" name="Elzabe Rockman" initials="ER" lastIdx="11" clrIdx="5">
    <p:extLst>
      <p:ext uri="{19B8F6BF-5375-455C-9EA6-DF929625EA0E}">
        <p15:presenceInfo xmlns:p15="http://schemas.microsoft.com/office/powerpoint/2012/main" userId="c46448c02c1d26bb" providerId="Windows Live"/>
      </p:ext>
    </p:extLst>
  </p:cmAuthor>
  <p:cmAuthor id="6" name="Hannah MacGinty" initials="HM" lastIdx="8" clrIdx="6">
    <p:extLst>
      <p:ext uri="{19B8F6BF-5375-455C-9EA6-DF929625EA0E}">
        <p15:presenceInfo xmlns:p15="http://schemas.microsoft.com/office/powerpoint/2012/main" userId="2beb0f7921010f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960"/>
    <a:srgbClr val="3B7150"/>
    <a:srgbClr val="CD7371"/>
    <a:srgbClr val="366C5B"/>
    <a:srgbClr val="356F60"/>
    <a:srgbClr val="2CA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A9B020-0B7C-4F52-8B8D-B50C481881F8}" v="9" dt="2021-11-08T08:26:44.3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0" autoAdjust="0"/>
    <p:restoredTop sz="94660"/>
  </p:normalViewPr>
  <p:slideViewPr>
    <p:cSldViewPr snapToGrid="0">
      <p:cViewPr varScale="1">
        <p:scale>
          <a:sx n="69" d="100"/>
          <a:sy n="69" d="100"/>
        </p:scale>
        <p:origin x="155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W. Tseng" userId="95ade056-1cac-4c1a-b9e1-be8795826bc7" providerId="ADAL" clId="{7FA9B020-0B7C-4F52-8B8D-B50C481881F8}"/>
    <pc:docChg chg="undo custSel modSld">
      <pc:chgData name="Chen W. Tseng" userId="95ade056-1cac-4c1a-b9e1-be8795826bc7" providerId="ADAL" clId="{7FA9B020-0B7C-4F52-8B8D-B50C481881F8}" dt="2021-11-08T08:54:15.162" v="183" actId="14100"/>
      <pc:docMkLst>
        <pc:docMk/>
      </pc:docMkLst>
      <pc:sldChg chg="modSp mod">
        <pc:chgData name="Chen W. Tseng" userId="95ade056-1cac-4c1a-b9e1-be8795826bc7" providerId="ADAL" clId="{7FA9B020-0B7C-4F52-8B8D-B50C481881F8}" dt="2021-11-08T08:25:51.528" v="6" actId="5793"/>
        <pc:sldMkLst>
          <pc:docMk/>
          <pc:sldMk cId="3163040878" sldId="272"/>
        </pc:sldMkLst>
        <pc:spChg chg="mod">
          <ac:chgData name="Chen W. Tseng" userId="95ade056-1cac-4c1a-b9e1-be8795826bc7" providerId="ADAL" clId="{7FA9B020-0B7C-4F52-8B8D-B50C481881F8}" dt="2021-11-08T08:25:51.528" v="6" actId="5793"/>
          <ac:spMkLst>
            <pc:docMk/>
            <pc:sldMk cId="3163040878" sldId="272"/>
            <ac:spMk id="2" creationId="{A005D6FC-950F-472E-8325-EC6CF47DAC9B}"/>
          </ac:spMkLst>
        </pc:spChg>
      </pc:sldChg>
      <pc:sldChg chg="modSp mod">
        <pc:chgData name="Chen W. Tseng" userId="95ade056-1cac-4c1a-b9e1-be8795826bc7" providerId="ADAL" clId="{7FA9B020-0B7C-4F52-8B8D-B50C481881F8}" dt="2021-11-08T08:26:49.217" v="19" actId="207"/>
        <pc:sldMkLst>
          <pc:docMk/>
          <pc:sldMk cId="2465058689" sldId="597"/>
        </pc:sldMkLst>
        <pc:spChg chg="mod">
          <ac:chgData name="Chen W. Tseng" userId="95ade056-1cac-4c1a-b9e1-be8795826bc7" providerId="ADAL" clId="{7FA9B020-0B7C-4F52-8B8D-B50C481881F8}" dt="2021-11-08T08:26:49.217" v="19" actId="207"/>
          <ac:spMkLst>
            <pc:docMk/>
            <pc:sldMk cId="2465058689" sldId="597"/>
            <ac:spMk id="3" creationId="{00000000-0000-0000-0000-000000000000}"/>
          </ac:spMkLst>
        </pc:spChg>
        <pc:graphicFrameChg chg="mod">
          <ac:chgData name="Chen W. Tseng" userId="95ade056-1cac-4c1a-b9e1-be8795826bc7" providerId="ADAL" clId="{7FA9B020-0B7C-4F52-8B8D-B50C481881F8}" dt="2021-11-08T08:26:44.368" v="17" actId="207"/>
          <ac:graphicFrameMkLst>
            <pc:docMk/>
            <pc:sldMk cId="2465058689" sldId="597"/>
            <ac:graphicFrameMk id="8" creationId="{7B5D10E5-4946-42E8-96B6-9B8ECD91ED9C}"/>
          </ac:graphicFrameMkLst>
        </pc:graphicFrameChg>
      </pc:sldChg>
      <pc:sldChg chg="modSp mod">
        <pc:chgData name="Chen W. Tseng" userId="95ade056-1cac-4c1a-b9e1-be8795826bc7" providerId="ADAL" clId="{7FA9B020-0B7C-4F52-8B8D-B50C481881F8}" dt="2021-11-08T08:26:20.741" v="13" actId="6549"/>
        <pc:sldMkLst>
          <pc:docMk/>
          <pc:sldMk cId="1504609559" sldId="598"/>
        </pc:sldMkLst>
        <pc:spChg chg="mod">
          <ac:chgData name="Chen W. Tseng" userId="95ade056-1cac-4c1a-b9e1-be8795826bc7" providerId="ADAL" clId="{7FA9B020-0B7C-4F52-8B8D-B50C481881F8}" dt="2021-11-08T08:26:20.741" v="13" actId="6549"/>
          <ac:spMkLst>
            <pc:docMk/>
            <pc:sldMk cId="1504609559" sldId="598"/>
            <ac:spMk id="8" creationId="{00000000-0000-0000-0000-000000000000}"/>
          </ac:spMkLst>
        </pc:spChg>
        <pc:graphicFrameChg chg="mod">
          <ac:chgData name="Chen W. Tseng" userId="95ade056-1cac-4c1a-b9e1-be8795826bc7" providerId="ADAL" clId="{7FA9B020-0B7C-4F52-8B8D-B50C481881F8}" dt="2021-11-08T08:26:15.012" v="11" actId="13926"/>
          <ac:graphicFrameMkLst>
            <pc:docMk/>
            <pc:sldMk cId="1504609559" sldId="598"/>
            <ac:graphicFrameMk id="10" creationId="{1B1683FC-A3F8-4491-A078-18CEBEEB5CC8}"/>
          </ac:graphicFrameMkLst>
        </pc:graphicFrameChg>
      </pc:sldChg>
      <pc:sldChg chg="modSp mod">
        <pc:chgData name="Chen W. Tseng" userId="95ade056-1cac-4c1a-b9e1-be8795826bc7" providerId="ADAL" clId="{7FA9B020-0B7C-4F52-8B8D-B50C481881F8}" dt="2021-11-08T08:53:24.534" v="179" actId="1076"/>
        <pc:sldMkLst>
          <pc:docMk/>
          <pc:sldMk cId="2297499063" sldId="600"/>
        </pc:sldMkLst>
        <pc:spChg chg="mod">
          <ac:chgData name="Chen W. Tseng" userId="95ade056-1cac-4c1a-b9e1-be8795826bc7" providerId="ADAL" clId="{7FA9B020-0B7C-4F52-8B8D-B50C481881F8}" dt="2021-11-08T08:53:24.534" v="179" actId="1076"/>
          <ac:spMkLst>
            <pc:docMk/>
            <pc:sldMk cId="2297499063" sldId="600"/>
            <ac:spMk id="8" creationId="{00000000-0000-0000-0000-000000000000}"/>
          </ac:spMkLst>
        </pc:spChg>
        <pc:graphicFrameChg chg="mod">
          <ac:chgData name="Chen W. Tseng" userId="95ade056-1cac-4c1a-b9e1-be8795826bc7" providerId="ADAL" clId="{7FA9B020-0B7C-4F52-8B8D-B50C481881F8}" dt="2021-11-08T08:53:20.754" v="178" actId="1076"/>
          <ac:graphicFrameMkLst>
            <pc:docMk/>
            <pc:sldMk cId="2297499063" sldId="600"/>
            <ac:graphicFrameMk id="16" creationId="{A66EA62C-14ED-4FB3-9482-283A8E6064DB}"/>
          </ac:graphicFrameMkLst>
        </pc:graphicFrameChg>
      </pc:sldChg>
      <pc:sldChg chg="modSp mod">
        <pc:chgData name="Chen W. Tseng" userId="95ade056-1cac-4c1a-b9e1-be8795826bc7" providerId="ADAL" clId="{7FA9B020-0B7C-4F52-8B8D-B50C481881F8}" dt="2021-11-08T08:28:38.480" v="50" actId="13926"/>
        <pc:sldMkLst>
          <pc:docMk/>
          <pc:sldMk cId="1628889687" sldId="601"/>
        </pc:sldMkLst>
        <pc:spChg chg="mod">
          <ac:chgData name="Chen W. Tseng" userId="95ade056-1cac-4c1a-b9e1-be8795826bc7" providerId="ADAL" clId="{7FA9B020-0B7C-4F52-8B8D-B50C481881F8}" dt="2021-11-08T08:28:38.480" v="50" actId="13926"/>
          <ac:spMkLst>
            <pc:docMk/>
            <pc:sldMk cId="1628889687" sldId="601"/>
            <ac:spMk id="8" creationId="{00000000-0000-0000-0000-000000000000}"/>
          </ac:spMkLst>
        </pc:spChg>
      </pc:sldChg>
      <pc:sldChg chg="modSp mod">
        <pc:chgData name="Chen W. Tseng" userId="95ade056-1cac-4c1a-b9e1-be8795826bc7" providerId="ADAL" clId="{7FA9B020-0B7C-4F52-8B8D-B50C481881F8}" dt="2021-11-08T08:29:40.114" v="80" actId="207"/>
        <pc:sldMkLst>
          <pc:docMk/>
          <pc:sldMk cId="797559046" sldId="603"/>
        </pc:sldMkLst>
        <pc:spChg chg="mod">
          <ac:chgData name="Chen W. Tseng" userId="95ade056-1cac-4c1a-b9e1-be8795826bc7" providerId="ADAL" clId="{7FA9B020-0B7C-4F52-8B8D-B50C481881F8}" dt="2021-11-08T08:29:40.114" v="80" actId="207"/>
          <ac:spMkLst>
            <pc:docMk/>
            <pc:sldMk cId="797559046" sldId="603"/>
            <ac:spMk id="8" creationId="{00000000-0000-0000-0000-000000000000}"/>
          </ac:spMkLst>
        </pc:spChg>
      </pc:sldChg>
      <pc:sldChg chg="modSp mod">
        <pc:chgData name="Chen W. Tseng" userId="95ade056-1cac-4c1a-b9e1-be8795826bc7" providerId="ADAL" clId="{7FA9B020-0B7C-4F52-8B8D-B50C481881F8}" dt="2021-11-08T08:28:22.980" v="37" actId="13926"/>
        <pc:sldMkLst>
          <pc:docMk/>
          <pc:sldMk cId="3413021690" sldId="606"/>
        </pc:sldMkLst>
        <pc:spChg chg="mod">
          <ac:chgData name="Chen W. Tseng" userId="95ade056-1cac-4c1a-b9e1-be8795826bc7" providerId="ADAL" clId="{7FA9B020-0B7C-4F52-8B8D-B50C481881F8}" dt="2021-11-08T08:28:22.980" v="37" actId="13926"/>
          <ac:spMkLst>
            <pc:docMk/>
            <pc:sldMk cId="3413021690" sldId="606"/>
            <ac:spMk id="3" creationId="{00000000-0000-0000-0000-000000000000}"/>
          </ac:spMkLst>
        </pc:spChg>
      </pc:sldChg>
      <pc:sldChg chg="modSp mod">
        <pc:chgData name="Chen W. Tseng" userId="95ade056-1cac-4c1a-b9e1-be8795826bc7" providerId="ADAL" clId="{7FA9B020-0B7C-4F52-8B8D-B50C481881F8}" dt="2021-11-08T08:29:19.014" v="72" actId="207"/>
        <pc:sldMkLst>
          <pc:docMk/>
          <pc:sldMk cId="1463414683" sldId="623"/>
        </pc:sldMkLst>
        <pc:spChg chg="mod">
          <ac:chgData name="Chen W. Tseng" userId="95ade056-1cac-4c1a-b9e1-be8795826bc7" providerId="ADAL" clId="{7FA9B020-0B7C-4F52-8B8D-B50C481881F8}" dt="2021-11-08T08:29:19.014" v="72" actId="207"/>
          <ac:spMkLst>
            <pc:docMk/>
            <pc:sldMk cId="1463414683" sldId="623"/>
            <ac:spMk id="3" creationId="{00000000-0000-0000-0000-000000000000}"/>
          </ac:spMkLst>
        </pc:spChg>
      </pc:sldChg>
      <pc:sldChg chg="modSp mod">
        <pc:chgData name="Chen W. Tseng" userId="95ade056-1cac-4c1a-b9e1-be8795826bc7" providerId="ADAL" clId="{7FA9B020-0B7C-4F52-8B8D-B50C481881F8}" dt="2021-11-08T08:32:29.469" v="131" actId="13926"/>
        <pc:sldMkLst>
          <pc:docMk/>
          <pc:sldMk cId="3814809524" sldId="631"/>
        </pc:sldMkLst>
        <pc:spChg chg="mod">
          <ac:chgData name="Chen W. Tseng" userId="95ade056-1cac-4c1a-b9e1-be8795826bc7" providerId="ADAL" clId="{7FA9B020-0B7C-4F52-8B8D-B50C481881F8}" dt="2021-11-08T08:32:29.469" v="131" actId="13926"/>
          <ac:spMkLst>
            <pc:docMk/>
            <pc:sldMk cId="3814809524" sldId="631"/>
            <ac:spMk id="35" creationId="{00000000-0000-0000-0000-000000000000}"/>
          </ac:spMkLst>
        </pc:spChg>
      </pc:sldChg>
      <pc:sldChg chg="modSp mod">
        <pc:chgData name="Chen W. Tseng" userId="95ade056-1cac-4c1a-b9e1-be8795826bc7" providerId="ADAL" clId="{7FA9B020-0B7C-4F52-8B8D-B50C481881F8}" dt="2021-11-08T08:28:01.170" v="33" actId="13926"/>
        <pc:sldMkLst>
          <pc:docMk/>
          <pc:sldMk cId="3239557382" sldId="636"/>
        </pc:sldMkLst>
        <pc:spChg chg="mod">
          <ac:chgData name="Chen W. Tseng" userId="95ade056-1cac-4c1a-b9e1-be8795826bc7" providerId="ADAL" clId="{7FA9B020-0B7C-4F52-8B8D-B50C481881F8}" dt="2021-11-08T08:28:01.170" v="33" actId="13926"/>
          <ac:spMkLst>
            <pc:docMk/>
            <pc:sldMk cId="3239557382" sldId="636"/>
            <ac:spMk id="14" creationId="{00000000-0000-0000-0000-000000000000}"/>
          </ac:spMkLst>
        </pc:spChg>
      </pc:sldChg>
      <pc:sldChg chg="modSp mod">
        <pc:chgData name="Chen W. Tseng" userId="95ade056-1cac-4c1a-b9e1-be8795826bc7" providerId="ADAL" clId="{7FA9B020-0B7C-4F52-8B8D-B50C481881F8}" dt="2021-11-08T08:29:54.683" v="93" actId="13926"/>
        <pc:sldMkLst>
          <pc:docMk/>
          <pc:sldMk cId="4163140161" sldId="640"/>
        </pc:sldMkLst>
        <pc:spChg chg="mod">
          <ac:chgData name="Chen W. Tseng" userId="95ade056-1cac-4c1a-b9e1-be8795826bc7" providerId="ADAL" clId="{7FA9B020-0B7C-4F52-8B8D-B50C481881F8}" dt="2021-11-08T08:29:54.683" v="93" actId="13926"/>
          <ac:spMkLst>
            <pc:docMk/>
            <pc:sldMk cId="4163140161" sldId="640"/>
            <ac:spMk id="3" creationId="{221FBEC4-ABB7-4E5B-9DA3-BA522A947580}"/>
          </ac:spMkLst>
        </pc:spChg>
      </pc:sldChg>
      <pc:sldChg chg="modSp mod">
        <pc:chgData name="Chen W. Tseng" userId="95ade056-1cac-4c1a-b9e1-be8795826bc7" providerId="ADAL" clId="{7FA9B020-0B7C-4F52-8B8D-B50C481881F8}" dt="2021-11-08T08:32:35.561" v="133" actId="6549"/>
        <pc:sldMkLst>
          <pc:docMk/>
          <pc:sldMk cId="1076814241" sldId="641"/>
        </pc:sldMkLst>
        <pc:spChg chg="mod">
          <ac:chgData name="Chen W. Tseng" userId="95ade056-1cac-4c1a-b9e1-be8795826bc7" providerId="ADAL" clId="{7FA9B020-0B7C-4F52-8B8D-B50C481881F8}" dt="2021-11-08T08:32:35.561" v="133" actId="6549"/>
          <ac:spMkLst>
            <pc:docMk/>
            <pc:sldMk cId="1076814241" sldId="641"/>
            <ac:spMk id="15" creationId="{9B13746E-DB81-4330-9DA2-276F97D523B3}"/>
          </ac:spMkLst>
        </pc:spChg>
      </pc:sldChg>
      <pc:sldChg chg="modSp mod">
        <pc:chgData name="Chen W. Tseng" userId="95ade056-1cac-4c1a-b9e1-be8795826bc7" providerId="ADAL" clId="{7FA9B020-0B7C-4F52-8B8D-B50C481881F8}" dt="2021-11-08T08:53:51.043" v="181" actId="404"/>
        <pc:sldMkLst>
          <pc:docMk/>
          <pc:sldMk cId="1394219120" sldId="653"/>
        </pc:sldMkLst>
        <pc:spChg chg="mod">
          <ac:chgData name="Chen W. Tseng" userId="95ade056-1cac-4c1a-b9e1-be8795826bc7" providerId="ADAL" clId="{7FA9B020-0B7C-4F52-8B8D-B50C481881F8}" dt="2021-11-08T08:53:51.043" v="181" actId="404"/>
          <ac:spMkLst>
            <pc:docMk/>
            <pc:sldMk cId="1394219120" sldId="653"/>
            <ac:spMk id="3" creationId="{26C28BF5-45E3-4FA2-A47F-CD33B76FAB9D}"/>
          </ac:spMkLst>
        </pc:spChg>
      </pc:sldChg>
      <pc:sldChg chg="modSp mod">
        <pc:chgData name="Chen W. Tseng" userId="95ade056-1cac-4c1a-b9e1-be8795826bc7" providerId="ADAL" clId="{7FA9B020-0B7C-4F52-8B8D-B50C481881F8}" dt="2021-11-08T08:54:15.162" v="183" actId="14100"/>
        <pc:sldMkLst>
          <pc:docMk/>
          <pc:sldMk cId="94556291" sldId="654"/>
        </pc:sldMkLst>
        <pc:spChg chg="mod">
          <ac:chgData name="Chen W. Tseng" userId="95ade056-1cac-4c1a-b9e1-be8795826bc7" providerId="ADAL" clId="{7FA9B020-0B7C-4F52-8B8D-B50C481881F8}" dt="2021-11-08T08:54:15.162" v="183" actId="14100"/>
          <ac:spMkLst>
            <pc:docMk/>
            <pc:sldMk cId="94556291" sldId="654"/>
            <ac:spMk id="8" creationId="{668F8C78-AE23-4127-A1DF-4A1EF9D41757}"/>
          </ac:spMkLst>
        </pc:spChg>
      </pc:sldChg>
      <pc:sldChg chg="modSp mod">
        <pc:chgData name="Chen W. Tseng" userId="95ade056-1cac-4c1a-b9e1-be8795826bc7" providerId="ADAL" clId="{7FA9B020-0B7C-4F52-8B8D-B50C481881F8}" dt="2021-11-08T08:30:16.997" v="101" actId="207"/>
        <pc:sldMkLst>
          <pc:docMk/>
          <pc:sldMk cId="304709302" sldId="655"/>
        </pc:sldMkLst>
        <pc:spChg chg="mod">
          <ac:chgData name="Chen W. Tseng" userId="95ade056-1cac-4c1a-b9e1-be8795826bc7" providerId="ADAL" clId="{7FA9B020-0B7C-4F52-8B8D-B50C481881F8}" dt="2021-11-08T08:30:16.997" v="101" actId="207"/>
          <ac:spMkLst>
            <pc:docMk/>
            <pc:sldMk cId="304709302" sldId="655"/>
            <ac:spMk id="8" creationId="{00000000-0000-0000-0000-000000000000}"/>
          </ac:spMkLst>
        </pc:spChg>
      </pc:sldChg>
      <pc:sldChg chg="modSp mod delCm">
        <pc:chgData name="Chen W. Tseng" userId="95ade056-1cac-4c1a-b9e1-be8795826bc7" providerId="ADAL" clId="{7FA9B020-0B7C-4F52-8B8D-B50C481881F8}" dt="2021-11-08T08:52:19.893" v="170" actId="14100"/>
        <pc:sldMkLst>
          <pc:docMk/>
          <pc:sldMk cId="3121734298" sldId="657"/>
        </pc:sldMkLst>
        <pc:spChg chg="mod">
          <ac:chgData name="Chen W. Tseng" userId="95ade056-1cac-4c1a-b9e1-be8795826bc7" providerId="ADAL" clId="{7FA9B020-0B7C-4F52-8B8D-B50C481881F8}" dt="2021-11-08T08:52:19.893" v="170" actId="14100"/>
          <ac:spMkLst>
            <pc:docMk/>
            <pc:sldMk cId="3121734298" sldId="657"/>
            <ac:spMk id="3" creationId="{9FFCF336-C957-4DB6-B410-A49197B2D872}"/>
          </ac:spMkLst>
        </pc:spChg>
      </pc:sldChg>
      <pc:sldChg chg="modSp mod">
        <pc:chgData name="Chen W. Tseng" userId="95ade056-1cac-4c1a-b9e1-be8795826bc7" providerId="ADAL" clId="{7FA9B020-0B7C-4F52-8B8D-B50C481881F8}" dt="2021-11-08T08:33:13.461" v="141" actId="6549"/>
        <pc:sldMkLst>
          <pc:docMk/>
          <pc:sldMk cId="4278104511" sldId="659"/>
        </pc:sldMkLst>
        <pc:spChg chg="mod">
          <ac:chgData name="Chen W. Tseng" userId="95ade056-1cac-4c1a-b9e1-be8795826bc7" providerId="ADAL" clId="{7FA9B020-0B7C-4F52-8B8D-B50C481881F8}" dt="2021-11-08T08:33:13.461" v="141" actId="6549"/>
          <ac:spMkLst>
            <pc:docMk/>
            <pc:sldMk cId="4278104511" sldId="659"/>
            <ac:spMk id="3" creationId="{F9BD1F06-EF30-4C88-9200-E34D27E8FBAA}"/>
          </ac:spMkLst>
        </pc:spChg>
      </pc:sldChg>
      <pc:sldChg chg="modSp mod">
        <pc:chgData name="Chen W. Tseng" userId="95ade056-1cac-4c1a-b9e1-be8795826bc7" providerId="ADAL" clId="{7FA9B020-0B7C-4F52-8B8D-B50C481881F8}" dt="2021-11-08T08:36:21.191" v="162" actId="207"/>
        <pc:sldMkLst>
          <pc:docMk/>
          <pc:sldMk cId="1306092892" sldId="661"/>
        </pc:sldMkLst>
        <pc:spChg chg="mod">
          <ac:chgData name="Chen W. Tseng" userId="95ade056-1cac-4c1a-b9e1-be8795826bc7" providerId="ADAL" clId="{7FA9B020-0B7C-4F52-8B8D-B50C481881F8}" dt="2021-11-08T08:36:21.191" v="162" actId="207"/>
          <ac:spMkLst>
            <pc:docMk/>
            <pc:sldMk cId="1306092892" sldId="661"/>
            <ac:spMk id="3" creationId="{545BF278-A80D-444D-9F37-610B787E1FC3}"/>
          </ac:spMkLst>
        </pc:spChg>
      </pc:sldChg>
      <pc:sldChg chg="modSp mod">
        <pc:chgData name="Chen W. Tseng" userId="95ade056-1cac-4c1a-b9e1-be8795826bc7" providerId="ADAL" clId="{7FA9B020-0B7C-4F52-8B8D-B50C481881F8}" dt="2021-11-08T08:30:44.387" v="108" actId="13926"/>
        <pc:sldMkLst>
          <pc:docMk/>
          <pc:sldMk cId="1119134452" sldId="665"/>
        </pc:sldMkLst>
        <pc:spChg chg="mod">
          <ac:chgData name="Chen W. Tseng" userId="95ade056-1cac-4c1a-b9e1-be8795826bc7" providerId="ADAL" clId="{7FA9B020-0B7C-4F52-8B8D-B50C481881F8}" dt="2021-11-08T08:30:44.387" v="108" actId="13926"/>
          <ac:spMkLst>
            <pc:docMk/>
            <pc:sldMk cId="1119134452" sldId="665"/>
            <ac:spMk id="2" creationId="{A1D5860E-54FA-4B5E-B2D3-66E0C3466A5C}"/>
          </ac:spMkLst>
        </pc:spChg>
      </pc:sldChg>
      <pc:sldChg chg="modSp mod">
        <pc:chgData name="Chen W. Tseng" userId="95ade056-1cac-4c1a-b9e1-be8795826bc7" providerId="ADAL" clId="{7FA9B020-0B7C-4F52-8B8D-B50C481881F8}" dt="2021-11-08T08:31:17.343" v="116" actId="207"/>
        <pc:sldMkLst>
          <pc:docMk/>
          <pc:sldMk cId="1435298419" sldId="666"/>
        </pc:sldMkLst>
        <pc:spChg chg="mod">
          <ac:chgData name="Chen W. Tseng" userId="95ade056-1cac-4c1a-b9e1-be8795826bc7" providerId="ADAL" clId="{7FA9B020-0B7C-4F52-8B8D-B50C481881F8}" dt="2021-11-08T08:31:17.343" v="116" actId="207"/>
          <ac:spMkLst>
            <pc:docMk/>
            <pc:sldMk cId="1435298419" sldId="666"/>
            <ac:spMk id="3" creationId="{DD051A75-02C1-4F2C-BC23-69F80302BDB3}"/>
          </ac:spMkLst>
        </pc:spChg>
      </pc:sldChg>
      <pc:sldChg chg="modSp mod">
        <pc:chgData name="Chen W. Tseng" userId="95ade056-1cac-4c1a-b9e1-be8795826bc7" providerId="ADAL" clId="{7FA9B020-0B7C-4F52-8B8D-B50C481881F8}" dt="2021-11-08T08:31:54.249" v="124" actId="207"/>
        <pc:sldMkLst>
          <pc:docMk/>
          <pc:sldMk cId="1140783698" sldId="667"/>
        </pc:sldMkLst>
        <pc:spChg chg="mod">
          <ac:chgData name="Chen W. Tseng" userId="95ade056-1cac-4c1a-b9e1-be8795826bc7" providerId="ADAL" clId="{7FA9B020-0B7C-4F52-8B8D-B50C481881F8}" dt="2021-11-08T08:31:54.249" v="124" actId="207"/>
          <ac:spMkLst>
            <pc:docMk/>
            <pc:sldMk cId="1140783698" sldId="667"/>
            <ac:spMk id="3" creationId="{CB3B9BF5-2A22-4763-8820-500A3DB0E976}"/>
          </ac:spMkLst>
        </pc:spChg>
      </pc:sldChg>
      <pc:sldChg chg="addSp delSp modSp mod">
        <pc:chgData name="Chen W. Tseng" userId="95ade056-1cac-4c1a-b9e1-be8795826bc7" providerId="ADAL" clId="{7FA9B020-0B7C-4F52-8B8D-B50C481881F8}" dt="2021-11-08T08:36:04.642" v="160" actId="1076"/>
        <pc:sldMkLst>
          <pc:docMk/>
          <pc:sldMk cId="1767507780" sldId="668"/>
        </pc:sldMkLst>
        <pc:spChg chg="mod">
          <ac:chgData name="Chen W. Tseng" userId="95ade056-1cac-4c1a-b9e1-be8795826bc7" providerId="ADAL" clId="{7FA9B020-0B7C-4F52-8B8D-B50C481881F8}" dt="2021-11-08T08:36:04.642" v="160" actId="1076"/>
          <ac:spMkLst>
            <pc:docMk/>
            <pc:sldMk cId="1767507780" sldId="668"/>
            <ac:spMk id="6" creationId="{994F1460-23D0-41F9-B5D7-DDBA10461FC3}"/>
          </ac:spMkLst>
        </pc:spChg>
        <pc:spChg chg="add del mod">
          <ac:chgData name="Chen W. Tseng" userId="95ade056-1cac-4c1a-b9e1-be8795826bc7" providerId="ADAL" clId="{7FA9B020-0B7C-4F52-8B8D-B50C481881F8}" dt="2021-11-08T08:35:24.471" v="145" actId="478"/>
          <ac:spMkLst>
            <pc:docMk/>
            <pc:sldMk cId="1767507780" sldId="668"/>
            <ac:spMk id="7" creationId="{FB1EFF39-CF22-4011-84DF-5D47374A78FB}"/>
          </ac:spMkLst>
        </pc:spChg>
        <pc:picChg chg="del">
          <ac:chgData name="Chen W. Tseng" userId="95ade056-1cac-4c1a-b9e1-be8795826bc7" providerId="ADAL" clId="{7FA9B020-0B7C-4F52-8B8D-B50C481881F8}" dt="2021-11-08T08:35:11.040" v="142" actId="478"/>
          <ac:picMkLst>
            <pc:docMk/>
            <pc:sldMk cId="1767507780" sldId="668"/>
            <ac:picMk id="5" creationId="{742880E8-BE1D-4513-8E37-157EAB2B3682}"/>
          </ac:picMkLst>
        </pc:picChg>
        <pc:picChg chg="add mod">
          <ac:chgData name="Chen W. Tseng" userId="95ade056-1cac-4c1a-b9e1-be8795826bc7" providerId="ADAL" clId="{7FA9B020-0B7C-4F52-8B8D-B50C481881F8}" dt="2021-11-08T08:36:01.907" v="159" actId="1076"/>
          <ac:picMkLst>
            <pc:docMk/>
            <pc:sldMk cId="1767507780" sldId="668"/>
            <ac:picMk id="9" creationId="{5BB33A62-E5DE-45D0-AED3-B5F4A0C6E7EE}"/>
          </ac:picMkLst>
        </pc:picChg>
      </pc:sldChg>
      <pc:sldChg chg="modSp mod delCm">
        <pc:chgData name="Chen W. Tseng" userId="95ade056-1cac-4c1a-b9e1-be8795826bc7" providerId="ADAL" clId="{7FA9B020-0B7C-4F52-8B8D-B50C481881F8}" dt="2021-11-08T08:47:12.725" v="163"/>
        <pc:sldMkLst>
          <pc:docMk/>
          <pc:sldMk cId="1190228429" sldId="671"/>
        </pc:sldMkLst>
        <pc:spChg chg="mod">
          <ac:chgData name="Chen W. Tseng" userId="95ade056-1cac-4c1a-b9e1-be8795826bc7" providerId="ADAL" clId="{7FA9B020-0B7C-4F52-8B8D-B50C481881F8}" dt="2021-11-08T08:32:25.169" v="130" actId="255"/>
          <ac:spMkLst>
            <pc:docMk/>
            <pc:sldMk cId="1190228429" sldId="671"/>
            <ac:spMk id="3" creationId="{96410212-C667-4180-A647-D700759E0426}"/>
          </ac:spMkLst>
        </pc:spChg>
      </pc:sldChg>
      <pc:sldChg chg="modSp mod">
        <pc:chgData name="Chen W. Tseng" userId="95ade056-1cac-4c1a-b9e1-be8795826bc7" providerId="ADAL" clId="{7FA9B020-0B7C-4F52-8B8D-B50C481881F8}" dt="2021-11-08T08:27:17.552" v="29" actId="207"/>
        <pc:sldMkLst>
          <pc:docMk/>
          <pc:sldMk cId="1282756272" sldId="672"/>
        </pc:sldMkLst>
        <pc:spChg chg="mod">
          <ac:chgData name="Chen W. Tseng" userId="95ade056-1cac-4c1a-b9e1-be8795826bc7" providerId="ADAL" clId="{7FA9B020-0B7C-4F52-8B8D-B50C481881F8}" dt="2021-11-08T08:27:17.552" v="29" actId="207"/>
          <ac:spMkLst>
            <pc:docMk/>
            <pc:sldMk cId="1282756272" sldId="672"/>
            <ac:spMk id="3" creationId="{8993E9F3-1478-48D4-AC2A-97A4B7F56F2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fcsouthafrica-my.sharepoint.com/personal/chen_ffc_co_za/Documents/01.%20Financial%20&amp;%20Fiscal%20Commission/03.%20Parliament%20&amp;%20Salga/2021-11-03%20PC%20on%20Health/Presentation%20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fcsouthafrica-my.sharepoint.com/personal/chen_ffc_co_za/Documents/01.%20Financial%20&amp;%20Fiscal%20Commission/03.%20Parliament%20&amp;%20Salga/2021-11-03%20PC%20on%20Health/Presentation%20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inger\Dropbox\My%20PC%20(LAPTOP-27L9KQUH)\Desktop\Dropbox\Special%20Research\Health\Parliament%20Health%20Committee\Data%20for%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ZA" strike="noStrike" dirty="0">
                <a:solidFill>
                  <a:schemeClr val="tx1"/>
                </a:solidFill>
              </a:rPr>
              <a:t>B</a:t>
            </a:r>
            <a:r>
              <a:rPr lang="en-ZA" dirty="0">
                <a:solidFill>
                  <a:schemeClr val="tx1"/>
                </a:solidFill>
              </a:rPr>
              <a:t>y economic classification (incl.</a:t>
            </a:r>
            <a:r>
              <a:rPr lang="en-ZA" baseline="0" dirty="0">
                <a:solidFill>
                  <a:schemeClr val="tx1"/>
                </a:solidFill>
              </a:rPr>
              <a:t> special appropriation</a:t>
            </a:r>
            <a:r>
              <a:rPr lang="en-ZA" dirty="0">
                <a:solidFill>
                  <a:schemeClr val="tx1"/>
                </a:solidFill>
              </a:rPr>
              <a: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'Exp%'!$A$27</c:f>
              <c:strCache>
                <c:ptCount val="1"/>
                <c:pt idx="0">
                  <c:v>Compensation of employees</c:v>
                </c:pt>
              </c:strCache>
            </c:strRef>
          </c:tx>
          <c:spPr>
            <a:solidFill>
              <a:schemeClr val="accent1"/>
            </a:solidFill>
            <a:ln>
              <a:noFill/>
            </a:ln>
            <a:effectLst/>
          </c:spPr>
          <c:invertIfNegative val="0"/>
          <c:cat>
            <c:strRef>
              <c:f>'Exp%'!$U$12:$X$12</c:f>
              <c:strCache>
                <c:ptCount val="4"/>
                <c:pt idx="0">
                  <c:v> 2017/18 </c:v>
                </c:pt>
                <c:pt idx="1">
                  <c:v> 2018/19 </c:v>
                </c:pt>
                <c:pt idx="2">
                  <c:v> 2019/20 </c:v>
                </c:pt>
                <c:pt idx="3">
                  <c:v> 2020/21 (Annual Report) </c:v>
                </c:pt>
              </c:strCache>
            </c:strRef>
          </c:cat>
          <c:val>
            <c:numRef>
              <c:f>('Exp%'!$E$27,'Exp%'!$I$27,'Exp%'!$M$27,'Exp%'!$Q$27)</c:f>
              <c:numCache>
                <c:formatCode>0.0%</c:formatCode>
                <c:ptCount val="4"/>
                <c:pt idx="0">
                  <c:v>2.2575804755264797E-3</c:v>
                </c:pt>
                <c:pt idx="1">
                  <c:v>-7.5546955503299281E-4</c:v>
                </c:pt>
                <c:pt idx="2">
                  <c:v>-9.6413398265744212E-4</c:v>
                </c:pt>
                <c:pt idx="3">
                  <c:v>3.8750992799426863E-4</c:v>
                </c:pt>
              </c:numCache>
            </c:numRef>
          </c:val>
          <c:extLst>
            <c:ext xmlns:c16="http://schemas.microsoft.com/office/drawing/2014/chart" uri="{C3380CC4-5D6E-409C-BE32-E72D297353CC}">
              <c16:uniqueId val="{00000000-F454-4857-BE75-7B702C7750B8}"/>
            </c:ext>
          </c:extLst>
        </c:ser>
        <c:ser>
          <c:idx val="1"/>
          <c:order val="1"/>
          <c:tx>
            <c:strRef>
              <c:f>'Exp%'!$A$28</c:f>
              <c:strCache>
                <c:ptCount val="1"/>
                <c:pt idx="0">
                  <c:v>Goods and services</c:v>
                </c:pt>
              </c:strCache>
            </c:strRef>
          </c:tx>
          <c:spPr>
            <a:solidFill>
              <a:schemeClr val="accent2"/>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54-4857-BE75-7B702C7750B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'Exp%'!$U$12:$X$12</c:f>
              <c:strCache>
                <c:ptCount val="4"/>
                <c:pt idx="0">
                  <c:v> 2017/18 </c:v>
                </c:pt>
                <c:pt idx="1">
                  <c:v> 2018/19 </c:v>
                </c:pt>
                <c:pt idx="2">
                  <c:v> 2019/20 </c:v>
                </c:pt>
                <c:pt idx="3">
                  <c:v> 2020/21 (Annual Report) </c:v>
                </c:pt>
              </c:strCache>
            </c:strRef>
          </c:cat>
          <c:val>
            <c:numRef>
              <c:f>('Exp%'!$E$28,'Exp%'!$I$28,'Exp%'!$M$28,'Exp%'!$Q$28)</c:f>
              <c:numCache>
                <c:formatCode>0.0%</c:formatCode>
                <c:ptCount val="4"/>
                <c:pt idx="0">
                  <c:v>-4.4358191883337979E-4</c:v>
                </c:pt>
                <c:pt idx="1">
                  <c:v>-9.9861132753362915E-3</c:v>
                </c:pt>
                <c:pt idx="2">
                  <c:v>-2.1869858332641868E-2</c:v>
                </c:pt>
                <c:pt idx="3">
                  <c:v>-1.1477772794029084E-3</c:v>
                </c:pt>
              </c:numCache>
            </c:numRef>
          </c:val>
          <c:extLst>
            <c:ext xmlns:c16="http://schemas.microsoft.com/office/drawing/2014/chart" uri="{C3380CC4-5D6E-409C-BE32-E72D297353CC}">
              <c16:uniqueId val="{00000002-F454-4857-BE75-7B702C7750B8}"/>
            </c:ext>
          </c:extLst>
        </c:ser>
        <c:ser>
          <c:idx val="2"/>
          <c:order val="2"/>
          <c:tx>
            <c:strRef>
              <c:f>'Exp%'!$A$29</c:f>
              <c:strCache>
                <c:ptCount val="1"/>
                <c:pt idx="0">
                  <c:v>Transfers and subsidies</c:v>
                </c:pt>
              </c:strCache>
            </c:strRef>
          </c:tx>
          <c:spPr>
            <a:solidFill>
              <a:schemeClr val="accent3"/>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4-4857-BE75-7B702C7750B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4-4857-BE75-7B702C7750B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'Exp%'!$U$12:$X$12</c:f>
              <c:strCache>
                <c:ptCount val="4"/>
                <c:pt idx="0">
                  <c:v> 2017/18 </c:v>
                </c:pt>
                <c:pt idx="1">
                  <c:v> 2018/19 </c:v>
                </c:pt>
                <c:pt idx="2">
                  <c:v> 2019/20 </c:v>
                </c:pt>
                <c:pt idx="3">
                  <c:v> 2020/21 (Annual Report) </c:v>
                </c:pt>
              </c:strCache>
            </c:strRef>
          </c:cat>
          <c:val>
            <c:numRef>
              <c:f>('Exp%'!$E$29,'Exp%'!$I$29,'Exp%'!$M$29,'Exp%'!$Q$29)</c:f>
              <c:numCache>
                <c:formatCode>0.0%</c:formatCode>
                <c:ptCount val="4"/>
                <c:pt idx="0">
                  <c:v>-2.3690389955378899E-3</c:v>
                </c:pt>
                <c:pt idx="1">
                  <c:v>4.8777263563058951E-3</c:v>
                </c:pt>
                <c:pt idx="2">
                  <c:v>1.7039433400523864E-2</c:v>
                </c:pt>
                <c:pt idx="3">
                  <c:v>5.4887404796134721E-2</c:v>
                </c:pt>
              </c:numCache>
            </c:numRef>
          </c:val>
          <c:extLst>
            <c:ext xmlns:c16="http://schemas.microsoft.com/office/drawing/2014/chart" uri="{C3380CC4-5D6E-409C-BE32-E72D297353CC}">
              <c16:uniqueId val="{00000005-F454-4857-BE75-7B702C7750B8}"/>
            </c:ext>
          </c:extLst>
        </c:ser>
        <c:ser>
          <c:idx val="3"/>
          <c:order val="3"/>
          <c:tx>
            <c:strRef>
              <c:f>'Exp%'!$A$35</c:f>
              <c:strCache>
                <c:ptCount val="1"/>
                <c:pt idx="0">
                  <c:v>Payments for capital assets</c:v>
                </c:pt>
              </c:strCache>
            </c:strRef>
          </c:tx>
          <c:spPr>
            <a:solidFill>
              <a:schemeClr val="accent4"/>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54-4857-BE75-7B702C7750B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54-4857-BE75-7B702C7750B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'Exp%'!$U$12:$X$12</c:f>
              <c:strCache>
                <c:ptCount val="4"/>
                <c:pt idx="0">
                  <c:v> 2017/18 </c:v>
                </c:pt>
                <c:pt idx="1">
                  <c:v> 2018/19 </c:v>
                </c:pt>
                <c:pt idx="2">
                  <c:v> 2019/20 </c:v>
                </c:pt>
                <c:pt idx="3">
                  <c:v> 2020/21 (Annual Report) </c:v>
                </c:pt>
              </c:strCache>
            </c:strRef>
          </c:cat>
          <c:val>
            <c:numRef>
              <c:f>('Exp%'!$E$35,'Exp%'!$I$35,'Exp%'!$M$35,'Exp%'!$Q$35)</c:f>
              <c:numCache>
                <c:formatCode>0.0%</c:formatCode>
                <c:ptCount val="4"/>
                <c:pt idx="0">
                  <c:v>-4.1667328434522978E-3</c:v>
                </c:pt>
                <c:pt idx="1">
                  <c:v>-5.7663443711716651E-3</c:v>
                </c:pt>
                <c:pt idx="2">
                  <c:v>-7.5732952667366066E-3</c:v>
                </c:pt>
                <c:pt idx="3">
                  <c:v>-7.2821893120283872E-3</c:v>
                </c:pt>
              </c:numCache>
            </c:numRef>
          </c:val>
          <c:extLst>
            <c:ext xmlns:c16="http://schemas.microsoft.com/office/drawing/2014/chart" uri="{C3380CC4-5D6E-409C-BE32-E72D297353CC}">
              <c16:uniqueId val="{00000008-F454-4857-BE75-7B702C7750B8}"/>
            </c:ext>
          </c:extLst>
        </c:ser>
        <c:ser>
          <c:idx val="4"/>
          <c:order val="4"/>
          <c:tx>
            <c:strRef>
              <c:f>'Exp%'!$A$39</c:f>
              <c:strCache>
                <c:ptCount val="1"/>
                <c:pt idx="0">
                  <c:v>Payments for financial assets</c:v>
                </c:pt>
              </c:strCache>
            </c:strRef>
          </c:tx>
          <c:spPr>
            <a:solidFill>
              <a:schemeClr val="accent5"/>
            </a:solidFill>
            <a:ln>
              <a:noFill/>
            </a:ln>
            <a:effectLst/>
          </c:spPr>
          <c:invertIfNegative val="0"/>
          <c:cat>
            <c:strRef>
              <c:f>'Exp%'!$U$12:$X$12</c:f>
              <c:strCache>
                <c:ptCount val="4"/>
                <c:pt idx="0">
                  <c:v> 2017/18 </c:v>
                </c:pt>
                <c:pt idx="1">
                  <c:v> 2018/19 </c:v>
                </c:pt>
                <c:pt idx="2">
                  <c:v> 2019/20 </c:v>
                </c:pt>
                <c:pt idx="3">
                  <c:v> 2020/21 (Annual Report) </c:v>
                </c:pt>
              </c:strCache>
            </c:strRef>
          </c:cat>
          <c:val>
            <c:numRef>
              <c:f>('Exp%'!$E$39,'Exp%'!$I$39,'Exp%'!$M$39,'Exp%'!$Q$39)</c:f>
              <c:numCache>
                <c:formatCode>0.0%</c:formatCode>
                <c:ptCount val="4"/>
                <c:pt idx="0">
                  <c:v>5.5600229936275803E-6</c:v>
                </c:pt>
                <c:pt idx="1">
                  <c:v>0</c:v>
                </c:pt>
                <c:pt idx="2">
                  <c:v>0</c:v>
                </c:pt>
                <c:pt idx="3">
                  <c:v>0</c:v>
                </c:pt>
              </c:numCache>
            </c:numRef>
          </c:val>
          <c:extLst>
            <c:ext xmlns:c16="http://schemas.microsoft.com/office/drawing/2014/chart" uri="{C3380CC4-5D6E-409C-BE32-E72D297353CC}">
              <c16:uniqueId val="{00000009-F454-4857-BE75-7B702C7750B8}"/>
            </c:ext>
          </c:extLst>
        </c:ser>
        <c:dLbls>
          <c:showLegendKey val="0"/>
          <c:showVal val="0"/>
          <c:showCatName val="0"/>
          <c:showSerName val="0"/>
          <c:showPercent val="0"/>
          <c:showBubbleSize val="0"/>
        </c:dLbls>
        <c:gapWidth val="150"/>
        <c:overlap val="100"/>
        <c:axId val="1517472543"/>
        <c:axId val="1517466303"/>
      </c:barChart>
      <c:catAx>
        <c:axId val="1517472543"/>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466303"/>
        <c:crosses val="autoZero"/>
        <c:auto val="1"/>
        <c:lblAlgn val="ctr"/>
        <c:lblOffset val="100"/>
        <c:noMultiLvlLbl val="0"/>
      </c:catAx>
      <c:valAx>
        <c:axId val="15174663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7472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ZA" strike="noStrike" dirty="0">
                <a:solidFill>
                  <a:schemeClr val="tx1"/>
                </a:solidFill>
              </a:rPr>
              <a:t>B</a:t>
            </a:r>
            <a:r>
              <a:rPr lang="en-ZA" dirty="0"/>
              <a:t>y programme (excl. special appropriation)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'Exp%'!$A$13</c:f>
              <c:strCache>
                <c:ptCount val="1"/>
                <c:pt idx="0">
                  <c:v>1. Administration</c:v>
                </c:pt>
              </c:strCache>
            </c:strRef>
          </c:tx>
          <c:spPr>
            <a:solidFill>
              <a:schemeClr val="accent1"/>
            </a:solidFill>
            <a:ln>
              <a:noFill/>
            </a:ln>
            <a:effectLst/>
          </c:spPr>
          <c:invertIfNegative val="0"/>
          <c:cat>
            <c:strRef>
              <c:f>'Exp%'!$U$12:$X$12</c:f>
              <c:strCache>
                <c:ptCount val="4"/>
                <c:pt idx="0">
                  <c:v> 2017/18 </c:v>
                </c:pt>
                <c:pt idx="1">
                  <c:v> 2018/19 </c:v>
                </c:pt>
                <c:pt idx="2">
                  <c:v> 2019/20 </c:v>
                </c:pt>
                <c:pt idx="3">
                  <c:v> 2020/21 (Annual Report) </c:v>
                </c:pt>
              </c:strCache>
            </c:strRef>
          </c:cat>
          <c:val>
            <c:numRef>
              <c:f>('Exp%'!$E$13,'Exp%'!$I$13,'Exp%'!$M$13,'Exp%'!$Q$13)</c:f>
              <c:numCache>
                <c:formatCode>0.0%</c:formatCode>
                <c:ptCount val="4"/>
                <c:pt idx="0">
                  <c:v>-1.0176718879348983E-3</c:v>
                </c:pt>
                <c:pt idx="1">
                  <c:v>-1.4413421534448065E-3</c:v>
                </c:pt>
                <c:pt idx="2">
                  <c:v>-2.3095492889815506E-3</c:v>
                </c:pt>
                <c:pt idx="3">
                  <c:v>-2.184451447390919E-3</c:v>
                </c:pt>
              </c:numCache>
            </c:numRef>
          </c:val>
          <c:extLst>
            <c:ext xmlns:c16="http://schemas.microsoft.com/office/drawing/2014/chart" uri="{C3380CC4-5D6E-409C-BE32-E72D297353CC}">
              <c16:uniqueId val="{00000000-1A37-4932-8D01-781C68A860F0}"/>
            </c:ext>
          </c:extLst>
        </c:ser>
        <c:ser>
          <c:idx val="1"/>
          <c:order val="1"/>
          <c:tx>
            <c:strRef>
              <c:f>'Exp%'!$A$14</c:f>
              <c:strCache>
                <c:ptCount val="1"/>
                <c:pt idx="0">
                  <c:v>2. National Health Insurance</c:v>
                </c:pt>
              </c:strCache>
            </c:strRef>
          </c:tx>
          <c:spPr>
            <a:solidFill>
              <a:schemeClr val="accent2"/>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37-4932-8D01-781C68A860F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'Exp%'!$U$12:$X$12</c:f>
              <c:strCache>
                <c:ptCount val="4"/>
                <c:pt idx="0">
                  <c:v> 2017/18 </c:v>
                </c:pt>
                <c:pt idx="1">
                  <c:v> 2018/19 </c:v>
                </c:pt>
                <c:pt idx="2">
                  <c:v> 2019/20 </c:v>
                </c:pt>
                <c:pt idx="3">
                  <c:v> 2020/21 (Annual Report) </c:v>
                </c:pt>
              </c:strCache>
            </c:strRef>
          </c:cat>
          <c:val>
            <c:numRef>
              <c:f>('Exp%'!$E$14,'Exp%'!$I$14,'Exp%'!$M$14,'Exp%'!$Q$14)</c:f>
              <c:numCache>
                <c:formatCode>0.0%</c:formatCode>
                <c:ptCount val="4"/>
                <c:pt idx="0">
                  <c:v>3.5115885307094963E-3</c:v>
                </c:pt>
                <c:pt idx="1">
                  <c:v>-6.6649745053684291E-3</c:v>
                </c:pt>
                <c:pt idx="2">
                  <c:v>6.4919261673327729E-3</c:v>
                </c:pt>
                <c:pt idx="3">
                  <c:v>-6.6734998922923054E-3</c:v>
                </c:pt>
              </c:numCache>
            </c:numRef>
          </c:val>
          <c:extLst>
            <c:ext xmlns:c16="http://schemas.microsoft.com/office/drawing/2014/chart" uri="{C3380CC4-5D6E-409C-BE32-E72D297353CC}">
              <c16:uniqueId val="{00000002-1A37-4932-8D01-781C68A860F0}"/>
            </c:ext>
          </c:extLst>
        </c:ser>
        <c:ser>
          <c:idx val="2"/>
          <c:order val="2"/>
          <c:tx>
            <c:strRef>
              <c:f>'Exp%'!$A$15</c:f>
              <c:strCache>
                <c:ptCount val="1"/>
                <c:pt idx="0">
                  <c:v>3. Communicable and Non-communicable Diseases</c:v>
                </c:pt>
              </c:strCache>
            </c:strRef>
          </c:tx>
          <c:spPr>
            <a:solidFill>
              <a:schemeClr val="accent3"/>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37-4932-8D01-781C68A860F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'Exp%'!$U$12:$X$12</c:f>
              <c:strCache>
                <c:ptCount val="4"/>
                <c:pt idx="0">
                  <c:v> 2017/18 </c:v>
                </c:pt>
                <c:pt idx="1">
                  <c:v> 2018/19 </c:v>
                </c:pt>
                <c:pt idx="2">
                  <c:v> 2019/20 </c:v>
                </c:pt>
                <c:pt idx="3">
                  <c:v> 2020/21 (Annual Report) </c:v>
                </c:pt>
              </c:strCache>
            </c:strRef>
          </c:cat>
          <c:val>
            <c:numRef>
              <c:f>('Exp%'!$E$15,'Exp%'!$I$15,'Exp%'!$M$15,'Exp%'!$Q$15)</c:f>
              <c:numCache>
                <c:formatCode>0.0%</c:formatCode>
                <c:ptCount val="4"/>
                <c:pt idx="0">
                  <c:v>-6.7872162543730922E-4</c:v>
                </c:pt>
                <c:pt idx="1">
                  <c:v>-3.7642811109532999E-3</c:v>
                </c:pt>
                <c:pt idx="2">
                  <c:v>-5.7083766268971794E-3</c:v>
                </c:pt>
                <c:pt idx="3">
                  <c:v>4.8593363098567766E-2</c:v>
                </c:pt>
              </c:numCache>
            </c:numRef>
          </c:val>
          <c:extLst>
            <c:ext xmlns:c16="http://schemas.microsoft.com/office/drawing/2014/chart" uri="{C3380CC4-5D6E-409C-BE32-E72D297353CC}">
              <c16:uniqueId val="{00000004-1A37-4932-8D01-781C68A860F0}"/>
            </c:ext>
          </c:extLst>
        </c:ser>
        <c:ser>
          <c:idx val="3"/>
          <c:order val="3"/>
          <c:tx>
            <c:strRef>
              <c:f>'Exp%'!$A$16</c:f>
              <c:strCache>
                <c:ptCount val="1"/>
                <c:pt idx="0">
                  <c:v>4. Primary Health Care</c:v>
                </c:pt>
              </c:strCache>
            </c:strRef>
          </c:tx>
          <c:spPr>
            <a:solidFill>
              <a:schemeClr val="accent4"/>
            </a:solidFill>
            <a:ln>
              <a:noFill/>
            </a:ln>
            <a:effectLst/>
          </c:spPr>
          <c:invertIfNegative val="0"/>
          <c:cat>
            <c:strRef>
              <c:f>'Exp%'!$U$12:$X$12</c:f>
              <c:strCache>
                <c:ptCount val="4"/>
                <c:pt idx="0">
                  <c:v> 2017/18 </c:v>
                </c:pt>
                <c:pt idx="1">
                  <c:v> 2018/19 </c:v>
                </c:pt>
                <c:pt idx="2">
                  <c:v> 2019/20 </c:v>
                </c:pt>
                <c:pt idx="3">
                  <c:v> 2020/21 (Annual Report) </c:v>
                </c:pt>
              </c:strCache>
            </c:strRef>
          </c:cat>
          <c:val>
            <c:numRef>
              <c:f>('Exp%'!$E$16,'Exp%'!$I$16,'Exp%'!$M$16,'Exp%'!$Q$16)</c:f>
              <c:numCache>
                <c:formatCode>0.0%</c:formatCode>
                <c:ptCount val="4"/>
                <c:pt idx="0">
                  <c:v>-6.4561954761447238E-5</c:v>
                </c:pt>
                <c:pt idx="1">
                  <c:v>-2.4538177207978793E-4</c:v>
                </c:pt>
                <c:pt idx="2">
                  <c:v>-9.5101717446851287E-5</c:v>
                </c:pt>
                <c:pt idx="3">
                  <c:v>1.3812775442004579E-3</c:v>
                </c:pt>
              </c:numCache>
            </c:numRef>
          </c:val>
          <c:extLst>
            <c:ext xmlns:c16="http://schemas.microsoft.com/office/drawing/2014/chart" uri="{C3380CC4-5D6E-409C-BE32-E72D297353CC}">
              <c16:uniqueId val="{00000005-1A37-4932-8D01-781C68A860F0}"/>
            </c:ext>
          </c:extLst>
        </c:ser>
        <c:ser>
          <c:idx val="4"/>
          <c:order val="4"/>
          <c:tx>
            <c:strRef>
              <c:f>'Exp%'!$A$17</c:f>
              <c:strCache>
                <c:ptCount val="1"/>
                <c:pt idx="0">
                  <c:v>5. Hospital Systems</c:v>
                </c:pt>
              </c:strCache>
            </c:strRef>
          </c:tx>
          <c:spPr>
            <a:solidFill>
              <a:schemeClr val="accent5"/>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37-4932-8D01-781C68A860F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'Exp%'!$U$12:$X$12</c:f>
              <c:strCache>
                <c:ptCount val="4"/>
                <c:pt idx="0">
                  <c:v> 2017/18 </c:v>
                </c:pt>
                <c:pt idx="1">
                  <c:v> 2018/19 </c:v>
                </c:pt>
                <c:pt idx="2">
                  <c:v> 2019/20 </c:v>
                </c:pt>
                <c:pt idx="3">
                  <c:v> 2020/21 (Annual Report) </c:v>
                </c:pt>
              </c:strCache>
            </c:strRef>
          </c:cat>
          <c:val>
            <c:numRef>
              <c:f>('Exp%'!$E$17,'Exp%'!$I$17,'Exp%'!$M$17,'Exp%'!$Q$17)</c:f>
              <c:numCache>
                <c:formatCode>0.0%</c:formatCode>
                <c:ptCount val="4"/>
                <c:pt idx="0">
                  <c:v>-6.3389657930259082E-3</c:v>
                </c:pt>
                <c:pt idx="1">
                  <c:v>6.7522411556392257E-4</c:v>
                </c:pt>
                <c:pt idx="2">
                  <c:v>6.3287142088454891E-4</c:v>
                </c:pt>
                <c:pt idx="3">
                  <c:v>-1.0558596290723166E-2</c:v>
                </c:pt>
              </c:numCache>
            </c:numRef>
          </c:val>
          <c:extLst>
            <c:ext xmlns:c16="http://schemas.microsoft.com/office/drawing/2014/chart" uri="{C3380CC4-5D6E-409C-BE32-E72D297353CC}">
              <c16:uniqueId val="{00000007-1A37-4932-8D01-781C68A860F0}"/>
            </c:ext>
          </c:extLst>
        </c:ser>
        <c:ser>
          <c:idx val="5"/>
          <c:order val="5"/>
          <c:tx>
            <c:strRef>
              <c:f>'Exp%'!$A$18</c:f>
              <c:strCache>
                <c:ptCount val="1"/>
                <c:pt idx="0">
                  <c:v>6. Health System Governance and Human Resources</c:v>
                </c:pt>
              </c:strCache>
            </c:strRef>
          </c:tx>
          <c:spPr>
            <a:solidFill>
              <a:schemeClr val="accent6"/>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37-4932-8D01-781C68A860F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'Exp%'!$U$12:$X$12</c:f>
              <c:strCache>
                <c:ptCount val="4"/>
                <c:pt idx="0">
                  <c:v> 2017/18 </c:v>
                </c:pt>
                <c:pt idx="1">
                  <c:v> 2018/19 </c:v>
                </c:pt>
                <c:pt idx="2">
                  <c:v> 2019/20 </c:v>
                </c:pt>
                <c:pt idx="3">
                  <c:v> 2020/21 (Annual Report) </c:v>
                </c:pt>
              </c:strCache>
            </c:strRef>
          </c:cat>
          <c:val>
            <c:numRef>
              <c:f>('Exp%'!$E$18,'Exp%'!$I$18,'Exp%'!$M$18,'Exp%'!$Q$18)</c:f>
              <c:numCache>
                <c:formatCode>0.0%</c:formatCode>
                <c:ptCount val="4"/>
                <c:pt idx="0">
                  <c:v>-1.2788052885343487E-4</c:v>
                </c:pt>
                <c:pt idx="1">
                  <c:v>-1.8944541895267005E-4</c:v>
                </c:pt>
                <c:pt idx="2">
                  <c:v>-1.2379624136403929E-2</c:v>
                </c:pt>
                <c:pt idx="3">
                  <c:v>5.2572954782744794E-3</c:v>
                </c:pt>
              </c:numCache>
            </c:numRef>
          </c:val>
          <c:extLst>
            <c:ext xmlns:c16="http://schemas.microsoft.com/office/drawing/2014/chart" uri="{C3380CC4-5D6E-409C-BE32-E72D297353CC}">
              <c16:uniqueId val="{00000008-1A37-4932-8D01-781C68A860F0}"/>
            </c:ext>
          </c:extLst>
        </c:ser>
        <c:dLbls>
          <c:showLegendKey val="0"/>
          <c:showVal val="0"/>
          <c:showCatName val="0"/>
          <c:showSerName val="0"/>
          <c:showPercent val="0"/>
          <c:showBubbleSize val="0"/>
        </c:dLbls>
        <c:gapWidth val="150"/>
        <c:overlap val="100"/>
        <c:axId val="1834714671"/>
        <c:axId val="1834706767"/>
      </c:barChart>
      <c:catAx>
        <c:axId val="1834714671"/>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34706767"/>
        <c:crosses val="autoZero"/>
        <c:auto val="1"/>
        <c:lblAlgn val="ctr"/>
        <c:lblOffset val="100"/>
        <c:noMultiLvlLbl val="0"/>
      </c:catAx>
      <c:valAx>
        <c:axId val="18347067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3471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92189170798094"/>
          <c:y val="3.4584463019251374E-2"/>
          <c:w val="0.82707045299893067"/>
          <c:h val="0.81833236374225771"/>
        </c:manualLayout>
      </c:layout>
      <c:scatterChart>
        <c:scatterStyle val="lineMarker"/>
        <c:varyColors val="0"/>
        <c:ser>
          <c:idx val="0"/>
          <c:order val="0"/>
          <c:tx>
            <c:strRef>
              <c:f>Sheet2!$C$10</c:f>
              <c:strCache>
                <c:ptCount val="1"/>
                <c:pt idx="0">
                  <c:v>Health COE</c:v>
                </c:pt>
              </c:strCache>
            </c:strRef>
          </c:tx>
          <c:spPr>
            <a:ln w="19050" cap="rnd">
              <a:noFill/>
              <a:round/>
            </a:ln>
            <a:effectLst/>
          </c:spPr>
          <c:marker>
            <c:symbol val="circle"/>
            <c:size val="5"/>
            <c:spPr>
              <a:solidFill>
                <a:sysClr val="windowText" lastClr="000000"/>
              </a:solidFill>
              <a:ln w="9525">
                <a:solidFill>
                  <a:schemeClr val="accent1"/>
                </a:solidFill>
              </a:ln>
              <a:effectLst/>
            </c:spPr>
          </c:marker>
          <c:dLbls>
            <c:dLbl>
              <c:idx val="0"/>
              <c:layout>
                <c:manualLayout>
                  <c:x val="-2.3616733515659043E-3"/>
                  <c:y val="2.7777777777777776E-2"/>
                </c:manualLayout>
              </c:layout>
              <c:tx>
                <c:rich>
                  <a:bodyPr/>
                  <a:lstStyle/>
                  <a:p>
                    <a:fld id="{332761C5-6099-4B55-9FA4-B689462F17F5}"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B81-4A41-9D17-1E728993E11E}"/>
                </c:ext>
              </c:extLst>
            </c:dLbl>
            <c:dLbl>
              <c:idx val="1"/>
              <c:layout>
                <c:manualLayout>
                  <c:x val="-0.12516868763299524"/>
                  <c:y val="-4.6296296296296294E-3"/>
                </c:manualLayout>
              </c:layout>
              <c:tx>
                <c:rich>
                  <a:bodyPr/>
                  <a:lstStyle/>
                  <a:p>
                    <a:fld id="{903DC1ED-3BE7-47AD-8FC2-74BEFDDEF022}"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B81-4A41-9D17-1E728993E11E}"/>
                </c:ext>
              </c:extLst>
            </c:dLbl>
            <c:dLbl>
              <c:idx val="2"/>
              <c:tx>
                <c:rich>
                  <a:bodyPr/>
                  <a:lstStyle/>
                  <a:p>
                    <a:fld id="{B2AD0EEB-41F7-4AD6-9C6F-E5E3C25B9C56}"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B81-4A41-9D17-1E728993E11E}"/>
                </c:ext>
              </c:extLst>
            </c:dLbl>
            <c:dLbl>
              <c:idx val="3"/>
              <c:tx>
                <c:rich>
                  <a:bodyPr/>
                  <a:lstStyle/>
                  <a:p>
                    <a:fld id="{0082B962-7204-4C08-BBF9-58872585C8F7}"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B81-4A41-9D17-1E728993E11E}"/>
                </c:ext>
              </c:extLst>
            </c:dLbl>
            <c:dLbl>
              <c:idx val="4"/>
              <c:layout>
                <c:manualLayout>
                  <c:x val="-4.7233467031319379E-3"/>
                  <c:y val="-5.0925925925925923E-2"/>
                </c:manualLayout>
              </c:layout>
              <c:tx>
                <c:rich>
                  <a:bodyPr/>
                  <a:lstStyle/>
                  <a:p>
                    <a:fld id="{8881A9C6-8973-49F1-85C5-FCF43F67BDB2}"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B81-4A41-9D17-1E728993E11E}"/>
                </c:ext>
              </c:extLst>
            </c:dLbl>
            <c:dLbl>
              <c:idx val="5"/>
              <c:tx>
                <c:rich>
                  <a:bodyPr/>
                  <a:lstStyle/>
                  <a:p>
                    <a:fld id="{305E7782-B56E-4D25-A15E-844CE473FCFF}"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81-4A41-9D17-1E728993E11E}"/>
                </c:ext>
              </c:extLst>
            </c:dLbl>
            <c:dLbl>
              <c:idx val="6"/>
              <c:layout>
                <c:manualLayout>
                  <c:x val="0"/>
                  <c:y val="-2.7777777777777776E-2"/>
                </c:manualLayout>
              </c:layout>
              <c:tx>
                <c:rich>
                  <a:bodyPr/>
                  <a:lstStyle/>
                  <a:p>
                    <a:fld id="{5895D61E-3274-483A-9EC7-8F73F1028D98}"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B81-4A41-9D17-1E728993E11E}"/>
                </c:ext>
              </c:extLst>
            </c:dLbl>
            <c:dLbl>
              <c:idx val="7"/>
              <c:tx>
                <c:rich>
                  <a:bodyPr/>
                  <a:lstStyle/>
                  <a:p>
                    <a:fld id="{19E59D84-4167-4FCC-B33B-DE786DABEC06}"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B81-4A41-9D17-1E728993E11E}"/>
                </c:ext>
              </c:extLst>
            </c:dLbl>
            <c:dLbl>
              <c:idx val="8"/>
              <c:layout>
                <c:manualLayout>
                  <c:x val="0"/>
                  <c:y val="-5.0925925925925923E-2"/>
                </c:manualLayout>
              </c:layout>
              <c:tx>
                <c:rich>
                  <a:bodyPr/>
                  <a:lstStyle/>
                  <a:p>
                    <a:fld id="{E7CB755E-E796-4507-BAEF-276E27F49726}"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B81-4A41-9D17-1E728993E11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19050" cap="rnd">
                <a:solidFill>
                  <a:schemeClr val="accent1"/>
                </a:solidFill>
                <a:prstDash val="sysDot"/>
              </a:ln>
              <a:effectLst/>
            </c:spPr>
            <c:trendlineType val="linear"/>
            <c:dispRSqr val="0"/>
            <c:dispEq val="0"/>
          </c:trendline>
          <c:xVal>
            <c:numRef>
              <c:f>Sheet2!$B$11:$B$19</c:f>
              <c:numCache>
                <c:formatCode>0.0%</c:formatCode>
                <c:ptCount val="9"/>
                <c:pt idx="0">
                  <c:v>0.30644975330303798</c:v>
                </c:pt>
                <c:pt idx="1">
                  <c:v>0.29893133603144151</c:v>
                </c:pt>
                <c:pt idx="2">
                  <c:v>0.38331474616018518</c:v>
                </c:pt>
                <c:pt idx="3">
                  <c:v>0.34517912929328776</c:v>
                </c:pt>
                <c:pt idx="4">
                  <c:v>0.29894670381175953</c:v>
                </c:pt>
                <c:pt idx="5">
                  <c:v>0.28260269636841384</c:v>
                </c:pt>
                <c:pt idx="6">
                  <c:v>0.27876779454580775</c:v>
                </c:pt>
                <c:pt idx="7">
                  <c:v>0.28469966860665985</c:v>
                </c:pt>
                <c:pt idx="8">
                  <c:v>0.36846102401905573</c:v>
                </c:pt>
              </c:numCache>
            </c:numRef>
          </c:xVal>
          <c:yVal>
            <c:numRef>
              <c:f>Sheet2!$C$11:$C$19</c:f>
              <c:numCache>
                <c:formatCode>0.0%</c:formatCode>
                <c:ptCount val="9"/>
                <c:pt idx="0">
                  <c:v>0.31323033439229625</c:v>
                </c:pt>
                <c:pt idx="1">
                  <c:v>0.3142010439077047</c:v>
                </c:pt>
                <c:pt idx="2">
                  <c:v>0.39412763872374673</c:v>
                </c:pt>
                <c:pt idx="3">
                  <c:v>0.34784476858104313</c:v>
                </c:pt>
                <c:pt idx="4">
                  <c:v>0.32137340803943287</c:v>
                </c:pt>
                <c:pt idx="5">
                  <c:v>0.27602445164463579</c:v>
                </c:pt>
                <c:pt idx="6">
                  <c:v>0.29506192547757171</c:v>
                </c:pt>
                <c:pt idx="7">
                  <c:v>0.28948520350026646</c:v>
                </c:pt>
                <c:pt idx="8">
                  <c:v>0.39871147117590761</c:v>
                </c:pt>
              </c:numCache>
            </c:numRef>
          </c:yVal>
          <c:smooth val="0"/>
          <c:extLst>
            <c:ext xmlns:c15="http://schemas.microsoft.com/office/drawing/2012/chart" uri="{02D57815-91ED-43cb-92C2-25804820EDAC}">
              <c15:datalabelsRange>
                <c15:f>Sheet2!$D$11:$D$19</c15:f>
                <c15:dlblRangeCache>
                  <c:ptCount val="9"/>
                  <c:pt idx="0">
                    <c:v>Eastern Cape</c:v>
                  </c:pt>
                  <c:pt idx="1">
                    <c:v>Free State</c:v>
                  </c:pt>
                  <c:pt idx="2">
                    <c:v>Gauteng</c:v>
                  </c:pt>
                  <c:pt idx="3">
                    <c:v>KwaZulu-Natal</c:v>
                  </c:pt>
                  <c:pt idx="4">
                    <c:v>Limpopo</c:v>
                  </c:pt>
                  <c:pt idx="5">
                    <c:v>Mpumalanga</c:v>
                  </c:pt>
                  <c:pt idx="6">
                    <c:v>North West</c:v>
                  </c:pt>
                  <c:pt idx="7">
                    <c:v>Northern Cape</c:v>
                  </c:pt>
                  <c:pt idx="8">
                    <c:v>Western Cape</c:v>
                  </c:pt>
                </c15:dlblRangeCache>
              </c15:datalabelsRange>
            </c:ext>
            <c:ext xmlns:c16="http://schemas.microsoft.com/office/drawing/2014/chart" uri="{C3380CC4-5D6E-409C-BE32-E72D297353CC}">
              <c16:uniqueId val="{00000009-1B81-4A41-9D17-1E728993E11E}"/>
            </c:ext>
          </c:extLst>
        </c:ser>
        <c:dLbls>
          <c:showLegendKey val="0"/>
          <c:showVal val="0"/>
          <c:showCatName val="0"/>
          <c:showSerName val="0"/>
          <c:showPercent val="0"/>
          <c:showBubbleSize val="0"/>
        </c:dLbls>
        <c:axId val="1884068368"/>
        <c:axId val="1884070864"/>
      </c:scatterChart>
      <c:valAx>
        <c:axId val="1884068368"/>
        <c:scaling>
          <c:orientation val="minMax"/>
          <c:min val="0.2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a:t>Provincial Health Budget as a % of Provincial Budget</a:t>
                </a:r>
              </a:p>
            </c:rich>
          </c:tx>
          <c:layout>
            <c:manualLayout>
              <c:xMode val="edge"/>
              <c:yMode val="edge"/>
              <c:x val="0.35183131622436087"/>
              <c:y val="0.9280252622480561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4070864"/>
        <c:crosses val="autoZero"/>
        <c:crossBetween val="midCat"/>
      </c:valAx>
      <c:valAx>
        <c:axId val="1884070864"/>
        <c:scaling>
          <c:orientation val="minMax"/>
          <c:min val="0.2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a:t>Provincial Health COE as a % of Provincial COE</a:t>
                </a:r>
              </a:p>
            </c:rich>
          </c:tx>
          <c:layout>
            <c:manualLayout>
              <c:xMode val="edge"/>
              <c:yMode val="edge"/>
              <c:x val="2.6234567901234566E-2"/>
              <c:y val="0.121730336726128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4068368"/>
        <c:crosses val="autoZero"/>
        <c:crossBetween val="midCat"/>
      </c:valAx>
      <c:spPr>
        <a:solidFill>
          <a:sysClr val="window" lastClr="FFFFFF"/>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9525" cap="flat" cmpd="sng" algn="ctr">
      <a:solidFill>
        <a:schemeClr val="tx1">
          <a:lumMod val="15000"/>
          <a:lumOff val="85000"/>
        </a:schemeClr>
      </a:solidFill>
      <a:round/>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412212211459163E-2"/>
          <c:y val="4.8282147459968498E-2"/>
          <c:w val="0.88784439882604194"/>
          <c:h val="0.78493258298429291"/>
        </c:manualLayout>
      </c:layout>
      <c:scatterChart>
        <c:scatterStyle val="lineMarker"/>
        <c:varyColors val="0"/>
        <c:ser>
          <c:idx val="0"/>
          <c:order val="0"/>
          <c:spPr>
            <a:ln w="19050" cap="rnd">
              <a:noFill/>
              <a:round/>
            </a:ln>
            <a:effectLst/>
          </c:spPr>
          <c:marker>
            <c:symbol val="circle"/>
            <c:size val="5"/>
            <c:spPr>
              <a:solidFill>
                <a:schemeClr val="accent2"/>
              </a:solidFill>
              <a:ln w="9525">
                <a:solidFill>
                  <a:schemeClr val="accent2"/>
                </a:solidFill>
              </a:ln>
              <a:effectLst/>
            </c:spPr>
          </c:marker>
          <c:dLbls>
            <c:dLbl>
              <c:idx val="0"/>
              <c:tx>
                <c:rich>
                  <a:bodyPr/>
                  <a:lstStyle/>
                  <a:p>
                    <a:fld id="{0C8CB024-4B8C-46A9-898D-72F666EEBA7D}"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6DA-4D6B-B32F-DEF33E8021BE}"/>
                </c:ext>
              </c:extLst>
            </c:dLbl>
            <c:dLbl>
              <c:idx val="1"/>
              <c:layout>
                <c:manualLayout>
                  <c:x val="-3.0852159298418242E-2"/>
                  <c:y val="-4.6536801399318241E-2"/>
                </c:manualLayout>
              </c:layout>
              <c:tx>
                <c:rich>
                  <a:bodyPr/>
                  <a:lstStyle/>
                  <a:p>
                    <a:fld id="{64E96969-334D-4AA9-8202-BEF87CAD065C}"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6DA-4D6B-B32F-DEF33E8021BE}"/>
                </c:ext>
              </c:extLst>
            </c:dLbl>
            <c:dLbl>
              <c:idx val="2"/>
              <c:tx>
                <c:rich>
                  <a:bodyPr/>
                  <a:lstStyle/>
                  <a:p>
                    <a:fld id="{DEBDF78C-76D9-4F66-9320-AEEB84CF6AA9}"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6DA-4D6B-B32F-DEF33E8021BE}"/>
                </c:ext>
              </c:extLst>
            </c:dLbl>
            <c:dLbl>
              <c:idx val="3"/>
              <c:tx>
                <c:rich>
                  <a:bodyPr/>
                  <a:lstStyle/>
                  <a:p>
                    <a:fld id="{583CC307-B9A7-4A26-9E4F-B94A9D0B9916}"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6DA-4D6B-B32F-DEF33E8021BE}"/>
                </c:ext>
              </c:extLst>
            </c:dLbl>
            <c:dLbl>
              <c:idx val="4"/>
              <c:layout>
                <c:manualLayout>
                  <c:x val="-0.11903774025285797"/>
                  <c:y val="4.2627917449624304E-2"/>
                </c:manualLayout>
              </c:layout>
              <c:tx>
                <c:rich>
                  <a:bodyPr/>
                  <a:lstStyle/>
                  <a:p>
                    <a:fld id="{76BB6C75-CFD0-4B4C-8C70-2C6FD3BB82DC}"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6DA-4D6B-B32F-DEF33E8021BE}"/>
                </c:ext>
              </c:extLst>
            </c:dLbl>
            <c:dLbl>
              <c:idx val="5"/>
              <c:tx>
                <c:rich>
                  <a:bodyPr/>
                  <a:lstStyle/>
                  <a:p>
                    <a:endParaRPr lang="en-ZA"/>
                  </a:p>
                </c:rich>
              </c:tx>
              <c:showLegendKey val="0"/>
              <c:showVal val="0"/>
              <c:showCatName val="0"/>
              <c:showSerName val="1"/>
              <c:showPercent val="0"/>
              <c:showBubbleSize val="0"/>
              <c:extLst>
                <c:ext xmlns:c15="http://schemas.microsoft.com/office/drawing/2012/chart" uri="{CE6537A1-D6FC-4f65-9D91-7224C49458BB}">
                  <c15:xForSave val="1"/>
                </c:ext>
                <c:ext xmlns:c16="http://schemas.microsoft.com/office/drawing/2014/chart" uri="{C3380CC4-5D6E-409C-BE32-E72D297353CC}">
                  <c16:uniqueId val="{00000005-66DA-4D6B-B32F-DEF33E8021BE}"/>
                </c:ext>
              </c:extLst>
            </c:dLbl>
            <c:dLbl>
              <c:idx val="6"/>
              <c:layout>
                <c:manualLayout>
                  <c:x val="-6.1111111111111109E-2"/>
                  <c:y val="-4.6296296296296335E-2"/>
                </c:manualLayout>
              </c:layout>
              <c:tx>
                <c:rich>
                  <a:bodyPr/>
                  <a:lstStyle/>
                  <a:p>
                    <a:fld id="{B8E0F98A-E80D-47A6-8C70-85234B18B6B2}"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6DA-4D6B-B32F-DEF33E8021BE}"/>
                </c:ext>
              </c:extLst>
            </c:dLbl>
            <c:dLbl>
              <c:idx val="7"/>
              <c:layout>
                <c:manualLayout>
                  <c:x val="-5.5555555555556572E-3"/>
                  <c:y val="1.8518518518518517E-2"/>
                </c:manualLayout>
              </c:layout>
              <c:tx>
                <c:rich>
                  <a:bodyPr/>
                  <a:lstStyle/>
                  <a:p>
                    <a:fld id="{16BE2C5D-54F9-4D43-904D-0B062835ED9F}"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6DA-4D6B-B32F-DEF33E8021BE}"/>
                </c:ext>
              </c:extLst>
            </c:dLbl>
            <c:dLbl>
              <c:idx val="8"/>
              <c:layout>
                <c:manualLayout>
                  <c:x val="-3.6111111111111108E-2"/>
                  <c:y val="3.7037037037037035E-2"/>
                </c:manualLayout>
              </c:layout>
              <c:tx>
                <c:rich>
                  <a:bodyPr/>
                  <a:lstStyle/>
                  <a:p>
                    <a:fld id="{22745F87-019A-4798-9DC9-4750D7575AAB}"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6DA-4D6B-B32F-DEF33E8021BE}"/>
                </c:ext>
              </c:extLst>
            </c:dLbl>
            <c:dLbl>
              <c:idx val="9"/>
              <c:tx>
                <c:rich>
                  <a:bodyPr/>
                  <a:lstStyle/>
                  <a:p>
                    <a:fld id="{7D0DF889-41C1-4C2E-A177-62910EF64298}"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6DA-4D6B-B32F-DEF33E8021BE}"/>
                </c:ext>
              </c:extLst>
            </c:dLbl>
            <c:dLbl>
              <c:idx val="10"/>
              <c:tx>
                <c:rich>
                  <a:bodyPr/>
                  <a:lstStyle/>
                  <a:p>
                    <a:fld id="{AE3D8A29-22E9-44BA-A4D1-91CFAE4C3160}"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6DA-4D6B-B32F-DEF33E8021BE}"/>
                </c:ext>
              </c:extLst>
            </c:dLbl>
            <c:dLbl>
              <c:idx val="11"/>
              <c:layout>
                <c:manualLayout>
                  <c:x val="-5.2777777777777882E-2"/>
                  <c:y val="-3.7037037037037035E-2"/>
                </c:manualLayout>
              </c:layout>
              <c:tx>
                <c:rich>
                  <a:bodyPr/>
                  <a:lstStyle/>
                  <a:p>
                    <a:fld id="{2AE26210-BB73-48D2-AC69-0FFBDF7D38A8}"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DA-4D6B-B32F-DEF33E8021BE}"/>
                </c:ext>
              </c:extLst>
            </c:dLbl>
            <c:dLbl>
              <c:idx val="12"/>
              <c:tx>
                <c:rich>
                  <a:bodyPr/>
                  <a:lstStyle/>
                  <a:p>
                    <a:fld id="{E07C2CA0-90C0-4911-BF23-C39A49E381C3}"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6DA-4D6B-B32F-DEF33E8021BE}"/>
                </c:ext>
              </c:extLst>
            </c:dLbl>
            <c:dLbl>
              <c:idx val="13"/>
              <c:tx>
                <c:rich>
                  <a:bodyPr/>
                  <a:lstStyle/>
                  <a:p>
                    <a:fld id="{57037AC7-2E18-4D4B-886D-1324D8C5A758}"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6DA-4D6B-B32F-DEF33E8021BE}"/>
                </c:ext>
              </c:extLst>
            </c:dLbl>
            <c:dLbl>
              <c:idx val="14"/>
              <c:layout>
                <c:manualLayout>
                  <c:x val="-3.0370888331743844E-3"/>
                  <c:y val="2.6335716796346373E-2"/>
                </c:manualLayout>
              </c:layout>
              <c:tx>
                <c:rich>
                  <a:bodyPr/>
                  <a:lstStyle/>
                  <a:p>
                    <a:fld id="{29EFF8E6-6868-42B4-B175-CA6ACCF22837}" type="CELLRANGE">
                      <a:rPr lang="en-US"/>
                      <a:pPr/>
                      <a:t>[CELLRANGE]</a:t>
                    </a:fld>
                    <a:endParaRPr lang="en-ZA"/>
                  </a:p>
                </c:rich>
              </c:tx>
              <c:showLegendKey val="0"/>
              <c:showVal val="0"/>
              <c:showCatName val="0"/>
              <c:showSerName val="1"/>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6DA-4D6B-B32F-DEF33E8021B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xVal>
            <c:numRef>
              <c:f>graphs!$B$4:$B$18</c:f>
              <c:numCache>
                <c:formatCode>General</c:formatCode>
                <c:ptCount val="15"/>
                <c:pt idx="0">
                  <c:v>12.913605916929875</c:v>
                </c:pt>
                <c:pt idx="1">
                  <c:v>25.590308090643866</c:v>
                </c:pt>
                <c:pt idx="2">
                  <c:v>9.9112384072872803</c:v>
                </c:pt>
                <c:pt idx="3">
                  <c:v>26.512707765224718</c:v>
                </c:pt>
                <c:pt idx="4">
                  <c:v>11.384595754929771</c:v>
                </c:pt>
                <c:pt idx="6">
                  <c:v>11.487631129689161</c:v>
                </c:pt>
                <c:pt idx="7">
                  <c:v>32.174366132598401</c:v>
                </c:pt>
                <c:pt idx="8">
                  <c:v>24.241259388217166</c:v>
                </c:pt>
                <c:pt idx="9">
                  <c:v>9.9132189831133068</c:v>
                </c:pt>
                <c:pt idx="10">
                  <c:v>14.321901305604209</c:v>
                </c:pt>
                <c:pt idx="11">
                  <c:v>22.65334670824727</c:v>
                </c:pt>
                <c:pt idx="12">
                  <c:v>10.131246303106806</c:v>
                </c:pt>
                <c:pt idx="13">
                  <c:v>14.178605589771209</c:v>
                </c:pt>
                <c:pt idx="14">
                  <c:v>11.972092341538364</c:v>
                </c:pt>
              </c:numCache>
            </c:numRef>
          </c:xVal>
          <c:yVal>
            <c:numRef>
              <c:f>graphs!$C$4:$C$18</c:f>
              <c:numCache>
                <c:formatCode>General</c:formatCode>
                <c:ptCount val="15"/>
                <c:pt idx="0">
                  <c:v>10.79046917</c:v>
                </c:pt>
                <c:pt idx="1">
                  <c:v>9.9969625499999992</c:v>
                </c:pt>
                <c:pt idx="2">
                  <c:v>16.885297779999998</c:v>
                </c:pt>
                <c:pt idx="3">
                  <c:v>8.2534208299999996</c:v>
                </c:pt>
                <c:pt idx="4">
                  <c:v>5.3159003299999998</c:v>
                </c:pt>
                <c:pt idx="5">
                  <c:v>11.187454219999999</c:v>
                </c:pt>
                <c:pt idx="6">
                  <c:v>11.42995071</c:v>
                </c:pt>
                <c:pt idx="7">
                  <c:v>10.0707159</c:v>
                </c:pt>
                <c:pt idx="8">
                  <c:v>8.6676340100000004</c:v>
                </c:pt>
                <c:pt idx="9">
                  <c:v>7.2658462500000001</c:v>
                </c:pt>
                <c:pt idx="10">
                  <c:v>5.23800182</c:v>
                </c:pt>
                <c:pt idx="11">
                  <c:v>9.4078350099999994</c:v>
                </c:pt>
                <c:pt idx="12">
                  <c:v>9.6245403300000003</c:v>
                </c:pt>
                <c:pt idx="13">
                  <c:v>9.5143871299999994</c:v>
                </c:pt>
                <c:pt idx="14">
                  <c:v>3.5442450000000001</c:v>
                </c:pt>
              </c:numCache>
            </c:numRef>
          </c:yVal>
          <c:smooth val="0"/>
          <c:extLst>
            <c:ext xmlns:c15="http://schemas.microsoft.com/office/drawing/2012/chart" uri="{02D57815-91ED-43cb-92C2-25804820EDAC}">
              <c15:datalabelsRange>
                <c15:f>graphs!$A$4:$A$18</c15:f>
                <c15:dlblRangeCache>
                  <c:ptCount val="15"/>
                  <c:pt idx="0">
                    <c:v>Canada</c:v>
                  </c:pt>
                  <c:pt idx="1">
                    <c:v>United Kingdom</c:v>
                  </c:pt>
                  <c:pt idx="2">
                    <c:v>United States</c:v>
                  </c:pt>
                  <c:pt idx="3">
                    <c:v>South Africa</c:v>
                  </c:pt>
                  <c:pt idx="4">
                    <c:v>Russian Federation</c:v>
                  </c:pt>
                  <c:pt idx="5">
                    <c:v>Cuba</c:v>
                  </c:pt>
                  <c:pt idx="6">
                    <c:v>Germany</c:v>
                  </c:pt>
                  <c:pt idx="7">
                    <c:v>Denmark</c:v>
                  </c:pt>
                  <c:pt idx="8">
                    <c:v>Italy</c:v>
                  </c:pt>
                  <c:pt idx="9">
                    <c:v>Panama</c:v>
                  </c:pt>
                  <c:pt idx="10">
                    <c:v>Peru</c:v>
                  </c:pt>
                  <c:pt idx="11">
                    <c:v>Portugal</c:v>
                  </c:pt>
                  <c:pt idx="12">
                    <c:v>Argentina</c:v>
                  </c:pt>
                  <c:pt idx="13">
                    <c:v>Brazil </c:v>
                  </c:pt>
                  <c:pt idx="14">
                    <c:v>India</c:v>
                  </c:pt>
                </c15:dlblRangeCache>
              </c15:datalabelsRange>
            </c:ext>
            <c:ext xmlns:c16="http://schemas.microsoft.com/office/drawing/2014/chart" uri="{C3380CC4-5D6E-409C-BE32-E72D297353CC}">
              <c16:uniqueId val="{0000000F-66DA-4D6B-B32F-DEF33E8021BE}"/>
            </c:ext>
          </c:extLst>
        </c:ser>
        <c:dLbls>
          <c:showLegendKey val="0"/>
          <c:showVal val="0"/>
          <c:showCatName val="0"/>
          <c:showSerName val="0"/>
          <c:showPercent val="0"/>
          <c:showBubbleSize val="0"/>
        </c:dLbls>
        <c:axId val="288086496"/>
        <c:axId val="380947088"/>
      </c:scatterChart>
      <c:valAx>
        <c:axId val="288086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200" b="0" i="0" u="none" strike="noStrike" kern="1200" baseline="0">
                    <a:solidFill>
                      <a:schemeClr val="tx1">
                        <a:lumMod val="65000"/>
                        <a:lumOff val="35000"/>
                      </a:schemeClr>
                    </a:solidFill>
                    <a:latin typeface="+mn-lt"/>
                    <a:ea typeface="+mn-ea"/>
                    <a:cs typeface="+mn-cs"/>
                  </a:defRPr>
                </a:pPr>
                <a:r>
                  <a:rPr lang="en-ZA"/>
                  <a:t>Tax revenue collections (% of GDP)</a:t>
                </a:r>
              </a:p>
            </c:rich>
          </c:tx>
          <c:overlay val="0"/>
          <c:spPr>
            <a:noFill/>
            <a:ln>
              <a:noFill/>
            </a:ln>
            <a:effectLst/>
          </c:spPr>
          <c:txPr>
            <a:bodyPr rot="0" spcFirstLastPara="1" vertOverflow="ellipsis" vert="horz" wrap="square" anchor="ctr" anchorCtr="1"/>
            <a:lstStyle/>
            <a:p>
              <a:pPr algn="ctr" rtl="0">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0947088"/>
        <c:crosses val="autoZero"/>
        <c:crossBetween val="midCat"/>
      </c:valAx>
      <c:valAx>
        <c:axId val="380947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a:t>Healthcare expenditure</a:t>
                </a:r>
              </a:p>
              <a:p>
                <a:pPr>
                  <a:defRPr/>
                </a:pPr>
                <a:r>
                  <a:rPr lang="en-ZA"/>
                  <a:t> (% of GDP)</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808649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29" tIns="45714" rIns="91429" bIns="45714" rtlCol="0"/>
          <a:lstStyle>
            <a:lvl1pPr algn="l">
              <a:defRPr sz="1200"/>
            </a:lvl1pPr>
          </a:lstStyle>
          <a:p>
            <a:endParaRPr lang="en-ZA"/>
          </a:p>
        </p:txBody>
      </p:sp>
      <p:sp>
        <p:nvSpPr>
          <p:cNvPr id="3" name="Date Placeholder 2"/>
          <p:cNvSpPr>
            <a:spLocks noGrp="1"/>
          </p:cNvSpPr>
          <p:nvPr>
            <p:ph type="dt" sz="quarter" idx="1"/>
          </p:nvPr>
        </p:nvSpPr>
        <p:spPr>
          <a:xfrm>
            <a:off x="3850444" y="0"/>
            <a:ext cx="2945659" cy="496332"/>
          </a:xfrm>
          <a:prstGeom prst="rect">
            <a:avLst/>
          </a:prstGeom>
        </p:spPr>
        <p:txBody>
          <a:bodyPr vert="horz" lIns="91429" tIns="45714" rIns="91429" bIns="45714" rtlCol="0"/>
          <a:lstStyle>
            <a:lvl1pPr algn="r">
              <a:defRPr sz="1200"/>
            </a:lvl1pPr>
          </a:lstStyle>
          <a:p>
            <a:fld id="{B71CFD47-628A-44F8-BD78-8101A496D65D}" type="datetimeFigureOut">
              <a:rPr lang="en-ZA" smtClean="0"/>
              <a:pPr/>
              <a:t>2021/11/08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29" tIns="45714" rIns="91429" bIns="45714" rtlCol="0" anchor="b"/>
          <a:lstStyle>
            <a:lvl1pPr algn="l">
              <a:defRPr sz="1200"/>
            </a:lvl1pPr>
          </a:lstStyle>
          <a:p>
            <a:endParaRPr lang="en-ZA"/>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29" tIns="45714" rIns="91429" bIns="45714" rtlCol="0" anchor="b"/>
          <a:lstStyle>
            <a:lvl1pPr algn="r">
              <a:defRPr sz="1200"/>
            </a:lvl1pPr>
          </a:lstStyle>
          <a:p>
            <a:fld id="{80E3FFC1-4253-4552-BBD0-B7D2D16AE069}" type="slidenum">
              <a:rPr lang="en-ZA" smtClean="0"/>
              <a:pPr/>
              <a:t>‹#›</a:t>
            </a:fld>
            <a:endParaRPr lang="en-ZA"/>
          </a:p>
        </p:txBody>
      </p:sp>
    </p:spTree>
    <p:extLst>
      <p:ext uri="{BB962C8B-B14F-4D97-AF65-F5344CB8AC3E}">
        <p14:creationId xmlns:p14="http://schemas.microsoft.com/office/powerpoint/2010/main" val="462168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29" tIns="45714" rIns="91429" bIns="45714" rtlCol="0"/>
          <a:lstStyle>
            <a:lvl1pPr algn="l">
              <a:defRPr sz="1200"/>
            </a:lvl1pPr>
          </a:lstStyle>
          <a:p>
            <a:endParaRPr lang="en-ZA"/>
          </a:p>
        </p:txBody>
      </p:sp>
      <p:sp>
        <p:nvSpPr>
          <p:cNvPr id="3" name="Date Placeholder 2"/>
          <p:cNvSpPr>
            <a:spLocks noGrp="1"/>
          </p:cNvSpPr>
          <p:nvPr>
            <p:ph type="dt" idx="1"/>
          </p:nvPr>
        </p:nvSpPr>
        <p:spPr>
          <a:xfrm>
            <a:off x="3850444" y="0"/>
            <a:ext cx="2945659" cy="496332"/>
          </a:xfrm>
          <a:prstGeom prst="rect">
            <a:avLst/>
          </a:prstGeom>
        </p:spPr>
        <p:txBody>
          <a:bodyPr vert="horz" lIns="91429" tIns="45714" rIns="91429" bIns="45714" rtlCol="0"/>
          <a:lstStyle>
            <a:lvl1pPr algn="r">
              <a:defRPr sz="1200"/>
            </a:lvl1pPr>
          </a:lstStyle>
          <a:p>
            <a:fld id="{C1260B2C-3A23-4EDE-995C-D5146EBF813D}" type="datetimeFigureOut">
              <a:rPr lang="en-ZA" smtClean="0"/>
              <a:pPr/>
              <a:t>2021/11/08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endParaRPr lang="en-ZA"/>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29" tIns="45714" rIns="91429" bIns="45714"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29" tIns="45714" rIns="91429" bIns="45714" rtlCol="0" anchor="b"/>
          <a:lstStyle>
            <a:lvl1pPr algn="r">
              <a:defRPr sz="1200"/>
            </a:lvl1pPr>
          </a:lstStyle>
          <a:p>
            <a:fld id="{FD066A8B-5FB0-4961-892A-B1BCE1D48972}" type="slidenum">
              <a:rPr lang="en-ZA" smtClean="0"/>
              <a:pPr/>
              <a:t>‹#›</a:t>
            </a:fld>
            <a:endParaRPr lang="en-ZA"/>
          </a:p>
        </p:txBody>
      </p:sp>
    </p:spTree>
    <p:extLst>
      <p:ext uri="{BB962C8B-B14F-4D97-AF65-F5344CB8AC3E}">
        <p14:creationId xmlns:p14="http://schemas.microsoft.com/office/powerpoint/2010/main" val="128119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D066A8B-5FB0-4961-892A-B1BCE1D48972}" type="slidenum">
              <a:rPr lang="en-ZA" smtClean="0"/>
              <a:pPr/>
              <a:t>1</a:t>
            </a:fld>
            <a:endParaRPr lang="en-ZA"/>
          </a:p>
        </p:txBody>
      </p:sp>
    </p:spTree>
    <p:extLst>
      <p:ext uri="{BB962C8B-B14F-4D97-AF65-F5344CB8AC3E}">
        <p14:creationId xmlns:p14="http://schemas.microsoft.com/office/powerpoint/2010/main" val="20223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Appropriation of additional amount of money to vote of Health 1. An amount of R1.250 billion is hereby appropriated out of the National Revenue Fund for expenditure </a:t>
            </a:r>
            <a:r>
              <a:rPr lang="en-ZA" noProof="0" dirty="0"/>
              <a:t>authorised</a:t>
            </a:r>
            <a:r>
              <a:rPr lang="en-US" dirty="0"/>
              <a:t> in terms of section 16(1) of the Public Finance Management Act, 1999 (Act No. 1 of 1999), and attributed to the vote of Health in order to procure COVID-19 vaccines and implement a related COVID-19 vaccine research project, as set out in the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Communicable and Non-Communicable Diseases Develop and support the implementation of national policies, guidelines, norms and standards, and the achievement of targets for the national response needed to decrease morbidity and mortality associated with communicable and non-communicable diseases. Develop strategies and implement </a:t>
            </a:r>
            <a:r>
              <a:rPr lang="en-US" dirty="0" err="1"/>
              <a:t>programmes</a:t>
            </a:r>
            <a:r>
              <a:rPr lang="en-US" dirty="0"/>
              <a:t> that reduce maternal and child mortality. Ensure protection against vulnerability by creating an enabling environment for the provision of a comprehensive, integrated and sustainable social development service. 6 Health System Governance and Human Resources Develop policies and systems for the planning, managing and training of health sector human resources, and for planning, monitoring, evaluation and research in the sector. Provide oversight to all public entities in the sector and statutory health professional councils in South Africa. Provide forensic laboratory services</a:t>
            </a:r>
            <a:endParaRPr lang="en-ZA" dirty="0"/>
          </a:p>
          <a:p>
            <a:endParaRPr lang="en-ZA" dirty="0"/>
          </a:p>
        </p:txBody>
      </p:sp>
      <p:sp>
        <p:nvSpPr>
          <p:cNvPr id="4" name="Slide Number Placeholder 3"/>
          <p:cNvSpPr>
            <a:spLocks noGrp="1"/>
          </p:cNvSpPr>
          <p:nvPr>
            <p:ph type="sldNum" sz="quarter" idx="5"/>
          </p:nvPr>
        </p:nvSpPr>
        <p:spPr/>
        <p:txBody>
          <a:bodyPr/>
          <a:lstStyle/>
          <a:p>
            <a:fld id="{FD066A8B-5FB0-4961-892A-B1BCE1D48972}" type="slidenum">
              <a:rPr lang="en-ZA" smtClean="0"/>
              <a:pPr/>
              <a:t>7</a:t>
            </a:fld>
            <a:endParaRPr lang="en-ZA"/>
          </a:p>
        </p:txBody>
      </p:sp>
    </p:spTree>
    <p:extLst>
      <p:ext uri="{BB962C8B-B14F-4D97-AF65-F5344CB8AC3E}">
        <p14:creationId xmlns:p14="http://schemas.microsoft.com/office/powerpoint/2010/main" val="311631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D066A8B-5FB0-4961-892A-B1BCE1D48972}" type="slidenum">
              <a:rPr lang="en-ZA" smtClean="0"/>
              <a:pPr/>
              <a:t>17</a:t>
            </a:fld>
            <a:endParaRPr lang="en-ZA"/>
          </a:p>
        </p:txBody>
      </p:sp>
    </p:spTree>
    <p:extLst>
      <p:ext uri="{BB962C8B-B14F-4D97-AF65-F5344CB8AC3E}">
        <p14:creationId xmlns:p14="http://schemas.microsoft.com/office/powerpoint/2010/main" val="276725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066A8B-5FB0-4961-892A-B1BCE1D48972}" type="slidenum">
              <a:rPr lang="en-ZA" smtClean="0"/>
              <a:pPr/>
              <a:t>18</a:t>
            </a:fld>
            <a:endParaRPr lang="en-ZA"/>
          </a:p>
        </p:txBody>
      </p:sp>
    </p:spTree>
    <p:extLst>
      <p:ext uri="{BB962C8B-B14F-4D97-AF65-F5344CB8AC3E}">
        <p14:creationId xmlns:p14="http://schemas.microsoft.com/office/powerpoint/2010/main" val="167753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are above average on tax revenue and expenditure given our tax revenue collection </a:t>
            </a:r>
          </a:p>
          <a:p>
            <a:r>
              <a:rPr lang="en-ZA" dirty="0"/>
              <a:t>The healthcare access, inequality, quality   </a:t>
            </a:r>
          </a:p>
        </p:txBody>
      </p:sp>
      <p:sp>
        <p:nvSpPr>
          <p:cNvPr id="4" name="Slide Number Placeholder 3"/>
          <p:cNvSpPr>
            <a:spLocks noGrp="1"/>
          </p:cNvSpPr>
          <p:nvPr>
            <p:ph type="sldNum" sz="quarter" idx="5"/>
          </p:nvPr>
        </p:nvSpPr>
        <p:spPr/>
        <p:txBody>
          <a:bodyPr/>
          <a:lstStyle/>
          <a:p>
            <a:fld id="{FD066A8B-5FB0-4961-892A-B1BCE1D48972}" type="slidenum">
              <a:rPr lang="en-ZA" smtClean="0"/>
              <a:pPr/>
              <a:t>32</a:t>
            </a:fld>
            <a:endParaRPr lang="en-ZA"/>
          </a:p>
        </p:txBody>
      </p:sp>
    </p:spTree>
    <p:extLst>
      <p:ext uri="{BB962C8B-B14F-4D97-AF65-F5344CB8AC3E}">
        <p14:creationId xmlns:p14="http://schemas.microsoft.com/office/powerpoint/2010/main" val="112035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a:effectLst/>
                <a:latin typeface="Times New Roman" panose="02020603050405020304" pitchFamily="18" charset="0"/>
                <a:ea typeface="DengXian" panose="02010600030101010101" pitchFamily="2" charset="-122"/>
                <a:cs typeface="Mangal" panose="02040503050203030202" pitchFamily="18" charset="0"/>
              </a:rPr>
              <a:t>It is essentially non- competitive </a:t>
            </a:r>
            <a:endParaRPr lang="en-ZA"/>
          </a:p>
        </p:txBody>
      </p:sp>
      <p:sp>
        <p:nvSpPr>
          <p:cNvPr id="4" name="Slide Number Placeholder 3"/>
          <p:cNvSpPr>
            <a:spLocks noGrp="1"/>
          </p:cNvSpPr>
          <p:nvPr>
            <p:ph type="sldNum" sz="quarter" idx="5"/>
          </p:nvPr>
        </p:nvSpPr>
        <p:spPr/>
        <p:txBody>
          <a:bodyPr/>
          <a:lstStyle/>
          <a:p>
            <a:fld id="{FD066A8B-5FB0-4961-892A-B1BCE1D48972}" type="slidenum">
              <a:rPr lang="en-ZA" smtClean="0"/>
              <a:pPr/>
              <a:t>33</a:t>
            </a:fld>
            <a:endParaRPr lang="en-ZA"/>
          </a:p>
        </p:txBody>
      </p:sp>
    </p:spTree>
    <p:extLst>
      <p:ext uri="{BB962C8B-B14F-4D97-AF65-F5344CB8AC3E}">
        <p14:creationId xmlns:p14="http://schemas.microsoft.com/office/powerpoint/2010/main" val="65298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effectLst/>
                <a:latin typeface="Times New Roman" panose="02020603050405020304" pitchFamily="18" charset="0"/>
                <a:ea typeface="DengXian" panose="02010600030101010101" pitchFamily="2" charset="-122"/>
                <a:cs typeface="Mangal" panose="02040503050203030202" pitchFamily="18" charset="0"/>
              </a:rPr>
              <a:t>The Department was in advanced stages of discussion </a:t>
            </a:r>
          </a:p>
          <a:p>
            <a:r>
              <a:rPr lang="en-ZA" sz="1200" dirty="0">
                <a:effectLst/>
                <a:latin typeface="Times New Roman" panose="02020603050405020304" pitchFamily="18" charset="0"/>
                <a:ea typeface="DengXian" panose="02010600030101010101" pitchFamily="2" charset="-122"/>
                <a:cs typeface="Mangal" panose="02040503050203030202" pitchFamily="18" charset="0"/>
              </a:rPr>
              <a:t>for 20 million doses. Potential cover for 10 million people. </a:t>
            </a:r>
          </a:p>
          <a:p>
            <a:r>
              <a:rPr lang="en-ZA" sz="1200" dirty="0">
                <a:effectLst/>
                <a:latin typeface="Times New Roman" panose="02020603050405020304" pitchFamily="18" charset="0"/>
                <a:ea typeface="DengXian" panose="02010600030101010101" pitchFamily="2" charset="-122"/>
                <a:cs typeface="Mangal" panose="02040503050203030202" pitchFamily="18" charset="0"/>
              </a:rPr>
              <a:t>Discussions were also being held with African Union Platform to supply vaccines to cover 10 million people</a:t>
            </a:r>
          </a:p>
          <a:p>
            <a:r>
              <a:rPr lang="en-ZA" sz="1200" dirty="0">
                <a:effectLst/>
                <a:latin typeface="Times New Roman" panose="02020603050405020304" pitchFamily="18" charset="0"/>
                <a:ea typeface="DengXian" panose="02010600030101010101" pitchFamily="2" charset="-122"/>
                <a:cs typeface="Mangal" panose="02040503050203030202" pitchFamily="18" charset="0"/>
              </a:rPr>
              <a:t> dependent on the publication of phase 3 trial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Times New Roman" panose="02020603050405020304" pitchFamily="18" charset="0"/>
                <a:ea typeface="DengXian" panose="02010600030101010101" pitchFamily="2" charset="-122"/>
                <a:cs typeface="Mangal" panose="02040503050203030202" pitchFamily="18" charset="0"/>
              </a:rPr>
              <a:t>Janssen Pharmaceutical and Pfizer required indemnification and the establishment of a no-fault compensation scheme as a condition precedent to the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Times New Roman" panose="02020603050405020304" pitchFamily="18" charset="0"/>
                <a:ea typeface="DengXian" panose="02010600030101010101" pitchFamily="2" charset="-122"/>
                <a:cs typeface="Mangal" panose="02040503050203030202" pitchFamily="18" charset="0"/>
              </a:rPr>
              <a:t>The Department had held engagements with virtually all the manufacturers that came to the fore and made their findings public. These findings included information on the vaccines, the three-phased trials from the laboratory, animal trails and the outcome of the human trials.</a:t>
            </a:r>
            <a:endParaRPr lang="en-ZA" sz="1200" dirty="0">
              <a:effectLst/>
              <a:latin typeface="Times New Roman" panose="02020603050405020304" pitchFamily="18" charset="0"/>
              <a:ea typeface="DengXian" panose="02010600030101010101" pitchFamily="2" charset="-122"/>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Times New Roman" panose="02020603050405020304" pitchFamily="18" charset="0"/>
                <a:ea typeface="DengXian" panose="02010600030101010101" pitchFamily="2" charset="-122"/>
                <a:cs typeface="Mangal" panose="02040503050203030202" pitchFamily="18" charset="0"/>
              </a:rPr>
              <a:t>There will be an expansion of sites to include private sector.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Times New Roman" panose="02020603050405020304" pitchFamily="18" charset="0"/>
                <a:ea typeface="DengXian" panose="02010600030101010101" pitchFamily="2" charset="-122"/>
                <a:cs typeface="Mangal" panose="02040503050203030202" pitchFamily="18" charset="0"/>
              </a:rPr>
              <a:t>There is a steady increase in number of vaccine sites in the country. </a:t>
            </a:r>
          </a:p>
          <a:p>
            <a:endParaRPr lang="en-ZA" dirty="0"/>
          </a:p>
        </p:txBody>
      </p:sp>
      <p:sp>
        <p:nvSpPr>
          <p:cNvPr id="4" name="Slide Number Placeholder 3"/>
          <p:cNvSpPr>
            <a:spLocks noGrp="1"/>
          </p:cNvSpPr>
          <p:nvPr>
            <p:ph type="sldNum" sz="quarter" idx="5"/>
          </p:nvPr>
        </p:nvSpPr>
        <p:spPr/>
        <p:txBody>
          <a:bodyPr/>
          <a:lstStyle/>
          <a:p>
            <a:fld id="{FD066A8B-5FB0-4961-892A-B1BCE1D48972}" type="slidenum">
              <a:rPr lang="en-ZA" smtClean="0"/>
              <a:pPr/>
              <a:t>34</a:t>
            </a:fld>
            <a:endParaRPr lang="en-ZA"/>
          </a:p>
        </p:txBody>
      </p:sp>
    </p:spTree>
    <p:extLst>
      <p:ext uri="{BB962C8B-B14F-4D97-AF65-F5344CB8AC3E}">
        <p14:creationId xmlns:p14="http://schemas.microsoft.com/office/powerpoint/2010/main" val="1626643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40972"/>
            <a:ext cx="7772400" cy="1253997"/>
          </a:xfrm>
        </p:spPr>
        <p:txBody>
          <a:bodyPr>
            <a:normAutofit/>
          </a:bodyPr>
          <a:lstStyle>
            <a:lvl1pPr>
              <a:defRPr sz="3600" b="1" cap="small" baseline="0">
                <a:solidFill>
                  <a:srgbClr val="366C5B"/>
                </a:solidFill>
                <a:effectLst/>
                <a:latin typeface="Times New Roman" pitchFamily="18" charset="0"/>
                <a:cs typeface="Times New Roman" pitchFamily="18" charset="0"/>
              </a:defRPr>
            </a:lvl1pPr>
          </a:lstStyle>
          <a:p>
            <a:r>
              <a:rPr lang="en-US"/>
              <a:t>Click to edit Master title style</a:t>
            </a:r>
            <a:endParaRPr lang="en-ZA"/>
          </a:p>
        </p:txBody>
      </p:sp>
      <p:sp>
        <p:nvSpPr>
          <p:cNvPr id="3" name="Subtitle 2"/>
          <p:cNvSpPr>
            <a:spLocks noGrp="1"/>
          </p:cNvSpPr>
          <p:nvPr>
            <p:ph type="subTitle" idx="1"/>
          </p:nvPr>
        </p:nvSpPr>
        <p:spPr>
          <a:xfrm>
            <a:off x="1371600" y="4844752"/>
            <a:ext cx="6400800" cy="1104528"/>
          </a:xfrm>
        </p:spPr>
        <p:txBody>
          <a:bodyPr>
            <a:normAutofit/>
          </a:bodyPr>
          <a:lstStyle>
            <a:lvl1pPr marL="0" indent="0" algn="ctr">
              <a:buNone/>
              <a:defRPr sz="2800" cap="small"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a:xfrm>
            <a:off x="6553200" y="6237312"/>
            <a:ext cx="2133600" cy="365125"/>
          </a:xfrm>
        </p:spPr>
        <p:txBody>
          <a:bodyPr/>
          <a:lstStyle>
            <a:lvl1pPr>
              <a:defRPr>
                <a:solidFill>
                  <a:srgbClr val="3B7150"/>
                </a:solidFill>
                <a:latin typeface="Times New Roman" pitchFamily="18" charset="0"/>
                <a:cs typeface="Times New Roman" pitchFamily="18" charset="0"/>
              </a:defRPr>
            </a:lvl1pPr>
          </a:lstStyle>
          <a:p>
            <a:fld id="{AC57FB67-5201-4263-A749-74A8A000A585}" type="slidenum">
              <a:rPr lang="en-ZA" smtClean="0"/>
              <a:pPr/>
              <a:t>‹#›</a:t>
            </a:fld>
            <a:endParaRPr lang="en-ZA"/>
          </a:p>
        </p:txBody>
      </p:sp>
      <p:sp>
        <p:nvSpPr>
          <p:cNvPr id="11" name="Rounded Rectangle 10"/>
          <p:cNvSpPr/>
          <p:nvPr userDrawn="1"/>
        </p:nvSpPr>
        <p:spPr>
          <a:xfrm>
            <a:off x="179512" y="188640"/>
            <a:ext cx="8784976" cy="6480720"/>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4" name="Straight Connector 13"/>
          <p:cNvCxnSpPr/>
          <p:nvPr userDrawn="1"/>
        </p:nvCxnSpPr>
        <p:spPr>
          <a:xfrm>
            <a:off x="323528" y="4581128"/>
            <a:ext cx="8496944"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D832AAB-1E92-4B9D-AD3A-58E022B11A5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000" y="584806"/>
            <a:ext cx="2160000" cy="2160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4" name="Picture 2" descr="C:\Users\Marina\Pictures\logo.png"/>
          <p:cNvPicPr>
            <a:picLocks noChangeAspect="1" noChangeArrowheads="1"/>
          </p:cNvPicPr>
          <p:nvPr userDrawn="1"/>
        </p:nvPicPr>
        <p:blipFill>
          <a:blip r:embed="rId2" cstate="print"/>
          <a:srcRect/>
          <a:stretch>
            <a:fillRect/>
          </a:stretch>
        </p:blipFill>
        <p:spPr bwMode="auto">
          <a:xfrm>
            <a:off x="302246" y="6067997"/>
            <a:ext cx="527869" cy="478853"/>
          </a:xfrm>
          <a:prstGeom prst="rect">
            <a:avLst/>
          </a:prstGeom>
          <a:noFill/>
        </p:spPr>
      </p:pic>
      <p:sp>
        <p:nvSpPr>
          <p:cNvPr id="2" name="Title 1"/>
          <p:cNvSpPr>
            <a:spLocks noGrp="1"/>
          </p:cNvSpPr>
          <p:nvPr>
            <p:ph type="title"/>
          </p:nvPr>
        </p:nvSpPr>
        <p:spPr/>
        <p:txBody>
          <a:bodyPr>
            <a:normAutofit/>
          </a:bodyPr>
          <a:lstStyle>
            <a:lvl1pPr algn="r">
              <a:defRPr sz="3200" cap="small" baseline="0">
                <a:solidFill>
                  <a:srgbClr val="3B7150"/>
                </a:solidFill>
                <a:effectLst/>
              </a:defRPr>
            </a:lvl1pPr>
          </a:lstStyle>
          <a:p>
            <a:r>
              <a:rPr lang="en-US"/>
              <a:t>Click to edit Master title style</a:t>
            </a:r>
            <a:endParaRPr lang="en-ZA"/>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p:cNvSpPr>
          <p:nvPr>
            <p:ph type="sldNum" sz="quarter" idx="12"/>
          </p:nvPr>
        </p:nvSpPr>
        <p:spPr>
          <a:xfrm>
            <a:off x="6553200" y="6237312"/>
            <a:ext cx="2133600" cy="365125"/>
          </a:xfrm>
        </p:spPr>
        <p:txBody>
          <a:bodyPr/>
          <a:lstStyle>
            <a:lvl1pPr>
              <a:defRPr>
                <a:solidFill>
                  <a:srgbClr val="3B7150"/>
                </a:solidFill>
              </a:defRPr>
            </a:lvl1pPr>
          </a:lstStyle>
          <a:p>
            <a:fld id="{AC57FB67-5201-4263-A749-74A8A000A585}" type="slidenum">
              <a:rPr lang="en-ZA" smtClean="0"/>
              <a:pPr/>
              <a:t>‹#›</a:t>
            </a:fld>
            <a:endParaRPr lang="en-ZA"/>
          </a:p>
        </p:txBody>
      </p:sp>
      <p:sp>
        <p:nvSpPr>
          <p:cNvPr id="7" name="Rounded Rectangle 6"/>
          <p:cNvSpPr/>
          <p:nvPr userDrawn="1"/>
        </p:nvSpPr>
        <p:spPr>
          <a:xfrm>
            <a:off x="179512" y="188640"/>
            <a:ext cx="8784976" cy="6480720"/>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Straight Connector 7"/>
          <p:cNvCxnSpPr/>
          <p:nvPr userDrawn="1"/>
        </p:nvCxnSpPr>
        <p:spPr>
          <a:xfrm>
            <a:off x="323528" y="1484784"/>
            <a:ext cx="8496944" cy="0"/>
          </a:xfrm>
          <a:prstGeom prst="line">
            <a:avLst/>
          </a:prstGeom>
          <a:ln w="25400">
            <a:solidFill>
              <a:srgbClr val="3B715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140968"/>
            <a:ext cx="7772400" cy="1152128"/>
          </a:xfrm>
        </p:spPr>
        <p:txBody>
          <a:bodyPr anchor="b">
            <a:normAutofit/>
          </a:bodyPr>
          <a:lstStyle>
            <a:lvl1pPr marL="0" indent="0" algn="ctr">
              <a:buNone/>
              <a:defRPr sz="3600" cap="small" baseline="0">
                <a:solidFill>
                  <a:srgbClr val="3B7150"/>
                </a:solidFill>
                <a:effectLst/>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237312"/>
            <a:ext cx="2133600" cy="365125"/>
          </a:xfrm>
        </p:spPr>
        <p:txBody>
          <a:bodyPr/>
          <a:lstStyle>
            <a:lvl1pPr>
              <a:defRPr>
                <a:solidFill>
                  <a:srgbClr val="3B7150"/>
                </a:solidFill>
              </a:defRPr>
            </a:lvl1pPr>
          </a:lstStyle>
          <a:p>
            <a:fld id="{AC57FB67-5201-4263-A749-74A8A000A585}" type="slidenum">
              <a:rPr lang="en-ZA" smtClean="0"/>
              <a:pPr/>
              <a:t>‹#›</a:t>
            </a:fld>
            <a:endParaRPr lang="en-ZA"/>
          </a:p>
        </p:txBody>
      </p:sp>
      <p:sp>
        <p:nvSpPr>
          <p:cNvPr id="7" name="Rounded Rectangle 6"/>
          <p:cNvSpPr/>
          <p:nvPr userDrawn="1"/>
        </p:nvSpPr>
        <p:spPr>
          <a:xfrm>
            <a:off x="179512" y="188640"/>
            <a:ext cx="8784976" cy="6480720"/>
          </a:xfrm>
          <a:prstGeom prst="roundRect">
            <a:avLst>
              <a:gd name="adj" fmla="val 5506"/>
            </a:avLst>
          </a:prstGeom>
          <a:noFill/>
          <a:ln>
            <a:solidFill>
              <a:srgbClr val="3B71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id="{B1966D5C-BEB2-43D8-8E2F-A67B9B13A6E1}"/>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000" y="584804"/>
            <a:ext cx="2160000" cy="216000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AC57FB67-5201-4263-A749-74A8A000A585}"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cap="small" baseline="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429000"/>
            <a:ext cx="7772400" cy="1037977"/>
          </a:xfrm>
        </p:spPr>
        <p:txBody>
          <a:bodyPr>
            <a:normAutofit/>
          </a:bodyPr>
          <a:lstStyle/>
          <a:p>
            <a:r>
              <a:rPr lang="en-ZA" sz="3600">
                <a:effectLst/>
              </a:rPr>
              <a:t>Portfolio Committee on Health</a:t>
            </a:r>
            <a:endParaRPr lang="en-ZA" sz="3600" cap="small">
              <a:solidFill>
                <a:srgbClr val="3B7150"/>
              </a:solidFill>
              <a:effectLst/>
            </a:endParaRPr>
          </a:p>
        </p:txBody>
      </p:sp>
      <p:sp>
        <p:nvSpPr>
          <p:cNvPr id="3" name="Subtitle 2"/>
          <p:cNvSpPr>
            <a:spLocks noGrp="1"/>
          </p:cNvSpPr>
          <p:nvPr>
            <p:ph type="subTitle" idx="1"/>
          </p:nvPr>
        </p:nvSpPr>
        <p:spPr>
          <a:xfrm>
            <a:off x="1185392" y="4797152"/>
            <a:ext cx="6912768" cy="1152128"/>
          </a:xfrm>
        </p:spPr>
        <p:txBody>
          <a:bodyPr vert="horz" lIns="91440" tIns="45720" rIns="91440" bIns="45720" rtlCol="0" anchor="t">
            <a:normAutofit/>
          </a:bodyPr>
          <a:lstStyle/>
          <a:p>
            <a:r>
              <a:rPr lang="en-ZA" sz="2400" cap="small" dirty="0">
                <a:solidFill>
                  <a:schemeClr val="tx1"/>
                </a:solidFill>
              </a:rPr>
              <a:t>Financial and Fiscal Commission</a:t>
            </a:r>
          </a:p>
          <a:p>
            <a:r>
              <a:rPr lang="en-ZA" sz="2400">
                <a:latin typeface="Times New Roman"/>
                <a:cs typeface="Times New Roman"/>
              </a:rPr>
              <a:t>10 November 2021</a:t>
            </a:r>
            <a:endParaRPr lang="en-ZA" sz="2400" cap="small">
              <a:solidFill>
                <a:schemeClr val="tx1"/>
              </a:solidFill>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ZA" sz="2400" dirty="0">
                <a:effectLst/>
              </a:rPr>
              <a:t>3. Departmental Budget Analysis</a:t>
            </a:r>
            <a:br>
              <a:rPr lang="en-ZA" sz="2400" dirty="0">
                <a:effectLst/>
              </a:rPr>
            </a:br>
            <a:r>
              <a:rPr lang="en-ZA" sz="2400" dirty="0">
                <a:effectLst/>
              </a:rPr>
              <a:t>Over/(under) expenditure as a proportion of </a:t>
            </a:r>
            <a:br>
              <a:rPr lang="en-ZA" sz="2400" dirty="0">
                <a:effectLst/>
              </a:rPr>
            </a:br>
            <a:r>
              <a:rPr lang="en-ZA" sz="2400" dirty="0">
                <a:effectLst/>
              </a:rPr>
              <a:t>the Main </a:t>
            </a:r>
            <a:r>
              <a:rPr lang="en-ZA" sz="2400" dirty="0"/>
              <a:t>B</a:t>
            </a:r>
            <a:r>
              <a:rPr lang="en-ZA" sz="2400" dirty="0">
                <a:effectLst/>
              </a:rPr>
              <a:t>udget</a:t>
            </a:r>
          </a:p>
        </p:txBody>
      </p:sp>
      <p:sp>
        <p:nvSpPr>
          <p:cNvPr id="5" name="Slide Number Placeholder 4"/>
          <p:cNvSpPr>
            <a:spLocks noGrp="1"/>
          </p:cNvSpPr>
          <p:nvPr>
            <p:ph type="sldNum" sz="quarter" idx="12"/>
          </p:nvPr>
        </p:nvSpPr>
        <p:spPr/>
        <p:txBody>
          <a:bodyPr/>
          <a:lstStyle/>
          <a:p>
            <a:fld id="{AC57FB67-5201-4263-A749-74A8A000A585}" type="slidenum">
              <a:rPr lang="en-ZA" smtClean="0"/>
              <a:pPr/>
              <a:t>10</a:t>
            </a:fld>
            <a:endParaRPr lang="en-ZA"/>
          </a:p>
        </p:txBody>
      </p:sp>
      <p:sp>
        <p:nvSpPr>
          <p:cNvPr id="7" name="TextBox 6"/>
          <p:cNvSpPr txBox="1"/>
          <p:nvPr/>
        </p:nvSpPr>
        <p:spPr>
          <a:xfrm>
            <a:off x="4716016" y="1600199"/>
            <a:ext cx="4176464" cy="338554"/>
          </a:xfrm>
          <a:prstGeom prst="rect">
            <a:avLst/>
          </a:prstGeom>
          <a:noFill/>
        </p:spPr>
        <p:txBody>
          <a:bodyPr wrap="square" rtlCol="0">
            <a:spAutoFit/>
          </a:bodyPr>
          <a:lstStyle/>
          <a:p>
            <a:pPr marL="285750" indent="-285750">
              <a:buFont typeface="Arial" panose="020B0604020202020204" pitchFamily="34" charset="0"/>
              <a:buChar char="•"/>
            </a:pPr>
            <a:endParaRPr lang="en-ZA" sz="1600"/>
          </a:p>
        </p:txBody>
      </p:sp>
      <p:sp>
        <p:nvSpPr>
          <p:cNvPr id="8" name="TextBox 7"/>
          <p:cNvSpPr txBox="1"/>
          <p:nvPr/>
        </p:nvSpPr>
        <p:spPr>
          <a:xfrm>
            <a:off x="4716016" y="1556792"/>
            <a:ext cx="4176464" cy="5047536"/>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ZA" sz="1400" dirty="0">
                <a:latin typeface="Times New Roman"/>
                <a:cs typeface="Times New Roman"/>
              </a:rPr>
              <a:t>Total departmental actual expenditure for the 2020/21 financial year is </a:t>
            </a:r>
            <a:r>
              <a:rPr lang="en-ZA" sz="1400" b="1" dirty="0">
                <a:latin typeface="Times New Roman"/>
                <a:cs typeface="Times New Roman"/>
              </a:rPr>
              <a:t>R58.1 billion </a:t>
            </a:r>
            <a:r>
              <a:rPr lang="en-ZA" sz="1400" dirty="0">
                <a:latin typeface="Times New Roman"/>
                <a:cs typeface="Times New Roman"/>
              </a:rPr>
              <a:t>in the annual report, R55.5 billion in the main budget and R58.1 billion in the adjusted budget.</a:t>
            </a:r>
          </a:p>
          <a:p>
            <a:pPr marL="285750" indent="-285750" algn="just">
              <a:buFont typeface="Arial" panose="020B0604020202020204" pitchFamily="34" charset="0"/>
              <a:buChar char="•"/>
            </a:pPr>
            <a:endParaRPr lang="en-ZA" sz="14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ZA" sz="1400" b="1" dirty="0">
                <a:latin typeface="Times New Roman" panose="02020603050405020304" pitchFamily="18" charset="0"/>
                <a:cs typeface="Times New Roman" panose="02020603050405020304" pitchFamily="18" charset="0"/>
              </a:rPr>
              <a:t>Reminder: R2.5 billion was added in the department’s 2020/21 adjusted appropriation relative to the Main Budget. Amongst the adjustments, R2.9 billion was allocated for transfers and subsidies. </a:t>
            </a:r>
            <a:r>
              <a:rPr lang="en-ZA" sz="1400" dirty="0">
                <a:latin typeface="Times New Roman" panose="02020603050405020304" pitchFamily="18" charset="0"/>
                <a:cs typeface="Times New Roman" panose="02020603050405020304" pitchFamily="18" charset="0"/>
              </a:rPr>
              <a:t>Most of  this transfer includes the R2.4 billion to the </a:t>
            </a:r>
            <a:r>
              <a:rPr lang="en-US" sz="1400" dirty="0">
                <a:latin typeface="Times New Roman" panose="02020603050405020304" pitchFamily="18" charset="0"/>
                <a:cs typeface="Times New Roman" panose="02020603050405020304" pitchFamily="18" charset="0"/>
              </a:rPr>
              <a:t>COVID‐19 component of the HIV, TB, malaria and community outreach grant: provinces to administer vaccines to eligible people as per the roll-out phases.</a:t>
            </a:r>
          </a:p>
          <a:p>
            <a:pPr marL="285750" indent="-285750" algn="just">
              <a:buFont typeface="Arial" panose="020B0604020202020204" pitchFamily="34" charset="0"/>
              <a:buChar char="•"/>
            </a:pPr>
            <a:endParaRPr lang="en-ZA"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ZA" sz="1400" b="1" dirty="0">
                <a:latin typeface="Times New Roman" panose="02020603050405020304" pitchFamily="18" charset="0"/>
                <a:cs typeface="Times New Roman" panose="02020603050405020304" pitchFamily="18" charset="0"/>
              </a:rPr>
              <a:t>Actual spending on COVID-19 special appropriation amounts to R612.3 million for the 2020/21 financial year.</a:t>
            </a:r>
          </a:p>
          <a:p>
            <a:pPr marL="285750" indent="-285750" algn="just">
              <a:buFont typeface="Arial" panose="020B0604020202020204" pitchFamily="34" charset="0"/>
              <a:buChar char="•"/>
            </a:pPr>
            <a:endParaRPr lang="en-ZA" sz="14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ZA" sz="1400" b="1" dirty="0">
                <a:latin typeface="Times New Roman" panose="02020603050405020304" pitchFamily="18" charset="0"/>
                <a:cs typeface="Times New Roman" panose="02020603050405020304" pitchFamily="18" charset="0"/>
              </a:rPr>
              <a:t>The 2020/21 actual expenditure showed an over-expenditure in transfers and subsidies for the COVID-19 vaccine rollout at 5.5% of the total departmental budget. </a:t>
            </a:r>
            <a:endParaRPr lang="en-ZA" sz="1400" dirty="0">
              <a:latin typeface="Times New Roman" panose="02020603050405020304" pitchFamily="18"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1B1683FC-A3F8-4491-A078-18CEBEEB5CC8}"/>
              </a:ext>
            </a:extLst>
          </p:cNvPr>
          <p:cNvGraphicFramePr>
            <a:graphicFrameLocks/>
          </p:cNvGraphicFramePr>
          <p:nvPr>
            <p:extLst>
              <p:ext uri="{D42A27DB-BD31-4B8C-83A1-F6EECF244321}">
                <p14:modId xmlns:p14="http://schemas.microsoft.com/office/powerpoint/2010/main" val="2610374774"/>
              </p:ext>
            </p:extLst>
          </p:nvPr>
        </p:nvGraphicFramePr>
        <p:xfrm>
          <a:off x="396016" y="1556792"/>
          <a:ext cx="4320000" cy="478403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133E87E4-5953-4EF4-88D4-3AABE94FEEEA}"/>
              </a:ext>
            </a:extLst>
          </p:cNvPr>
          <p:cNvSpPr txBox="1"/>
          <p:nvPr/>
        </p:nvSpPr>
        <p:spPr>
          <a:xfrm>
            <a:off x="1057047" y="6237312"/>
            <a:ext cx="2997937" cy="430887"/>
          </a:xfrm>
          <a:prstGeom prst="rect">
            <a:avLst/>
          </a:prstGeom>
          <a:noFill/>
        </p:spPr>
        <p:txBody>
          <a:bodyPr wrap="square" rtlCol="0">
            <a:spAutoFit/>
          </a:bodyPr>
          <a:lstStyle/>
          <a:p>
            <a:pPr algn="ctr"/>
            <a:r>
              <a:rPr lang="en-ZA" sz="1100" dirty="0"/>
              <a:t>Source: Estimates of National Expenditure (2021)</a:t>
            </a:r>
          </a:p>
          <a:p>
            <a:pPr algn="ctr"/>
            <a:r>
              <a:rPr lang="en-ZA" sz="1100" dirty="0"/>
              <a:t>&amp; Annual Report (2020/21)</a:t>
            </a:r>
          </a:p>
        </p:txBody>
      </p:sp>
    </p:spTree>
    <p:extLst>
      <p:ext uri="{BB962C8B-B14F-4D97-AF65-F5344CB8AC3E}">
        <p14:creationId xmlns:p14="http://schemas.microsoft.com/office/powerpoint/2010/main" val="150460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a:effectLst/>
              </a:rPr>
              <a:t>3. Departmental Budget Analysis</a:t>
            </a:r>
            <a:br>
              <a:rPr lang="en-ZA" sz="2400" dirty="0">
                <a:effectLst/>
              </a:rPr>
            </a:br>
            <a:r>
              <a:rPr lang="en-ZA" sz="2400" dirty="0">
                <a:effectLst/>
              </a:rPr>
              <a:t>Over/(under) expenditure as a proportion of </a:t>
            </a:r>
            <a:br>
              <a:rPr lang="en-ZA" sz="2400" dirty="0">
                <a:effectLst/>
              </a:rPr>
            </a:br>
            <a:r>
              <a:rPr lang="en-ZA" sz="2400" dirty="0">
                <a:effectLst/>
              </a:rPr>
              <a:t>the </a:t>
            </a:r>
            <a:r>
              <a:rPr lang="en-ZA" sz="2400" dirty="0"/>
              <a:t>m</a:t>
            </a:r>
            <a:r>
              <a:rPr lang="en-ZA" sz="2400" dirty="0">
                <a:effectLst/>
              </a:rPr>
              <a:t>ain budget (cont.)</a:t>
            </a:r>
            <a:endParaRPr lang="en-ZA" sz="2400" dirty="0"/>
          </a:p>
        </p:txBody>
      </p:sp>
      <p:sp>
        <p:nvSpPr>
          <p:cNvPr id="5" name="Slide Number Placeholder 4"/>
          <p:cNvSpPr>
            <a:spLocks noGrp="1"/>
          </p:cNvSpPr>
          <p:nvPr>
            <p:ph type="sldNum" sz="quarter" idx="12"/>
          </p:nvPr>
        </p:nvSpPr>
        <p:spPr/>
        <p:txBody>
          <a:bodyPr/>
          <a:lstStyle/>
          <a:p>
            <a:fld id="{AC57FB67-5201-4263-A749-74A8A000A585}" type="slidenum">
              <a:rPr lang="en-ZA" smtClean="0"/>
              <a:pPr/>
              <a:t>11</a:t>
            </a:fld>
            <a:endParaRPr lang="en-ZA"/>
          </a:p>
        </p:txBody>
      </p:sp>
      <p:sp>
        <p:nvSpPr>
          <p:cNvPr id="3" name="TextBox 2"/>
          <p:cNvSpPr txBox="1"/>
          <p:nvPr/>
        </p:nvSpPr>
        <p:spPr>
          <a:xfrm>
            <a:off x="4716016" y="1554901"/>
            <a:ext cx="4176464" cy="5047536"/>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Programme 6: Health System Governance and Human Resources</a:t>
            </a:r>
          </a:p>
          <a:p>
            <a:r>
              <a:rPr lang="en-ZA" sz="1400" dirty="0">
                <a:solidFill>
                  <a:srgbClr val="FF0000"/>
                </a:solidFill>
                <a:latin typeface="Times New Roman" panose="02020603050405020304" pitchFamily="18" charset="0"/>
                <a:cs typeface="Times New Roman" panose="02020603050405020304" pitchFamily="18" charset="0"/>
              </a:rPr>
              <a:t>Health sector human resources, oversight of sector public entities and professional councils. Provide forensic laboratory services.</a:t>
            </a:r>
          </a:p>
          <a:p>
            <a:endParaRPr lang="en-ZA" sz="1400" dirty="0">
              <a:latin typeface="Times New Roman" panose="02020603050405020304" pitchFamily="18" charset="0"/>
              <a:cs typeface="Times New Roman" panose="02020603050405020304" pitchFamily="18" charset="0"/>
            </a:endParaRPr>
          </a:p>
          <a:p>
            <a:r>
              <a:rPr lang="en-ZA" sz="1400" b="1" dirty="0">
                <a:solidFill>
                  <a:srgbClr val="FF0000"/>
                </a:solidFill>
                <a:latin typeface="Times New Roman" panose="02020603050405020304" pitchFamily="18" charset="0"/>
                <a:cs typeface="Times New Roman" panose="02020603050405020304" pitchFamily="18" charset="0"/>
              </a:rPr>
              <a:t>Programme 5: Hospital Systems</a:t>
            </a:r>
          </a:p>
          <a:p>
            <a:r>
              <a:rPr lang="en-ZA" sz="1400" dirty="0">
                <a:solidFill>
                  <a:srgbClr val="FF0000"/>
                </a:solidFill>
                <a:latin typeface="Times New Roman" panose="02020603050405020304" pitchFamily="18" charset="0"/>
                <a:cs typeface="Times New Roman" panose="02020603050405020304" pitchFamily="18" charset="0"/>
              </a:rPr>
              <a:t>Strengthen the referral system &amp; health infrastructure.</a:t>
            </a:r>
          </a:p>
          <a:p>
            <a:endParaRPr lang="en-ZA" sz="1400" dirty="0">
              <a:latin typeface="Times New Roman" panose="02020603050405020304" pitchFamily="18" charset="0"/>
              <a:cs typeface="Times New Roman" panose="02020603050405020304" pitchFamily="18" charset="0"/>
            </a:endParaRPr>
          </a:p>
          <a:p>
            <a:r>
              <a:rPr lang="en-ZA" sz="1400" b="1" dirty="0">
                <a:latin typeface="Times New Roman" panose="02020603050405020304" pitchFamily="18" charset="0"/>
                <a:cs typeface="Times New Roman" panose="02020603050405020304" pitchFamily="18" charset="0"/>
              </a:rPr>
              <a:t>Programme 4: Primary Health Care</a:t>
            </a:r>
          </a:p>
          <a:p>
            <a:r>
              <a:rPr lang="en-US" sz="1400" dirty="0">
                <a:latin typeface="Times New Roman" panose="02020603050405020304" pitchFamily="18" charset="0"/>
                <a:cs typeface="Times New Roman" panose="02020603050405020304" pitchFamily="18" charset="0"/>
              </a:rPr>
              <a:t>District health system, including emergency, environmental and port health services.</a:t>
            </a:r>
          </a:p>
          <a:p>
            <a:endParaRPr lang="en-US" sz="1400" dirty="0">
              <a:latin typeface="Times New Roman" panose="02020603050405020304" pitchFamily="18" charset="0"/>
              <a:cs typeface="Times New Roman" panose="02020603050405020304" pitchFamily="18" charset="0"/>
            </a:endParaRPr>
          </a:p>
          <a:p>
            <a:r>
              <a:rPr lang="en-ZA" sz="1400" b="1" dirty="0">
                <a:solidFill>
                  <a:srgbClr val="FF0000"/>
                </a:solidFill>
                <a:latin typeface="Times New Roman" panose="02020603050405020304" pitchFamily="18" charset="0"/>
                <a:cs typeface="Times New Roman" panose="02020603050405020304" pitchFamily="18" charset="0"/>
              </a:rPr>
              <a:t>Programme 3: Communicable and Non‐communicable Diseases</a:t>
            </a:r>
          </a:p>
          <a:p>
            <a:r>
              <a:rPr lang="en-US" sz="1400" dirty="0">
                <a:solidFill>
                  <a:srgbClr val="FF0000"/>
                </a:solidFill>
                <a:latin typeface="Times New Roman" panose="02020603050405020304" pitchFamily="18" charset="0"/>
                <a:cs typeface="Times New Roman" panose="02020603050405020304" pitchFamily="18" charset="0"/>
              </a:rPr>
              <a:t>To decrease morbidity and mortality associated with communicable and non‐communicable diseases.</a:t>
            </a:r>
          </a:p>
          <a:p>
            <a:endParaRPr lang="en-US" sz="1400" dirty="0">
              <a:latin typeface="Times New Roman" panose="02020603050405020304" pitchFamily="18" charset="0"/>
              <a:cs typeface="Times New Roman" panose="02020603050405020304" pitchFamily="18" charset="0"/>
            </a:endParaRPr>
          </a:p>
          <a:p>
            <a:r>
              <a:rPr lang="en-ZA" sz="1400" b="1" dirty="0">
                <a:solidFill>
                  <a:srgbClr val="FF0000"/>
                </a:solidFill>
                <a:latin typeface="Times New Roman" panose="02020603050405020304" pitchFamily="18" charset="0"/>
                <a:cs typeface="Times New Roman" panose="02020603050405020304" pitchFamily="18" charset="0"/>
              </a:rPr>
              <a:t>Programme 2: National Health Insurance </a:t>
            </a:r>
          </a:p>
          <a:p>
            <a:r>
              <a:rPr lang="en-ZA" sz="1400" dirty="0">
                <a:solidFill>
                  <a:srgbClr val="FF0000"/>
                </a:solidFill>
                <a:latin typeface="Times New Roman" panose="02020603050405020304" pitchFamily="18" charset="0"/>
                <a:cs typeface="Times New Roman" panose="02020603050405020304" pitchFamily="18" charset="0"/>
              </a:rPr>
              <a:t>Achieve universal health coverage</a:t>
            </a:r>
          </a:p>
          <a:p>
            <a:endParaRPr lang="en-ZA" sz="1400" dirty="0">
              <a:latin typeface="Times New Roman" panose="02020603050405020304" pitchFamily="18" charset="0"/>
              <a:cs typeface="Times New Roman" panose="02020603050405020304" pitchFamily="18" charset="0"/>
            </a:endParaRPr>
          </a:p>
          <a:p>
            <a:r>
              <a:rPr lang="en-ZA" sz="1400" b="1" dirty="0">
                <a:latin typeface="Times New Roman" panose="02020603050405020304" pitchFamily="18" charset="0"/>
                <a:cs typeface="Times New Roman" panose="02020603050405020304" pitchFamily="18" charset="0"/>
              </a:rPr>
              <a:t>Programme 1: Administration</a:t>
            </a:r>
          </a:p>
          <a:p>
            <a:r>
              <a:rPr lang="en-ZA" sz="1400" dirty="0">
                <a:latin typeface="Times New Roman" panose="02020603050405020304" pitchFamily="18" charset="0"/>
                <a:cs typeface="Times New Roman" panose="02020603050405020304" pitchFamily="18" charset="0"/>
              </a:rPr>
              <a:t>leadership, management and support services</a:t>
            </a:r>
            <a:endParaRPr lang="en-ZA" sz="1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7B5D10E5-4946-42E8-96B6-9B8ECD91ED9C}"/>
              </a:ext>
            </a:extLst>
          </p:cNvPr>
          <p:cNvGraphicFramePr>
            <a:graphicFrameLocks/>
          </p:cNvGraphicFramePr>
          <p:nvPr>
            <p:extLst>
              <p:ext uri="{D42A27DB-BD31-4B8C-83A1-F6EECF244321}">
                <p14:modId xmlns:p14="http://schemas.microsoft.com/office/powerpoint/2010/main" val="449521152"/>
              </p:ext>
            </p:extLst>
          </p:nvPr>
        </p:nvGraphicFramePr>
        <p:xfrm>
          <a:off x="400498" y="1554901"/>
          <a:ext cx="4320000" cy="478823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968999D4-0729-4A30-A773-45267250AF79}"/>
              </a:ext>
            </a:extLst>
          </p:cNvPr>
          <p:cNvSpPr txBox="1"/>
          <p:nvPr/>
        </p:nvSpPr>
        <p:spPr>
          <a:xfrm>
            <a:off x="1059289" y="6237312"/>
            <a:ext cx="2997937" cy="430887"/>
          </a:xfrm>
          <a:prstGeom prst="rect">
            <a:avLst/>
          </a:prstGeom>
          <a:noFill/>
        </p:spPr>
        <p:txBody>
          <a:bodyPr wrap="square" rtlCol="0">
            <a:spAutoFit/>
          </a:bodyPr>
          <a:lstStyle/>
          <a:p>
            <a:pPr algn="ctr"/>
            <a:r>
              <a:rPr lang="en-ZA" sz="1100" dirty="0"/>
              <a:t>Source: Estimates of National Expenditure (2021)</a:t>
            </a:r>
          </a:p>
          <a:p>
            <a:pPr algn="ctr"/>
            <a:r>
              <a:rPr lang="en-ZA" sz="1100" dirty="0"/>
              <a:t>&amp; Annual Report (2020/21)</a:t>
            </a:r>
          </a:p>
        </p:txBody>
      </p:sp>
    </p:spTree>
    <p:extLst>
      <p:ext uri="{BB962C8B-B14F-4D97-AF65-F5344CB8AC3E}">
        <p14:creationId xmlns:p14="http://schemas.microsoft.com/office/powerpoint/2010/main" val="246505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16EB-7DDB-48EF-8A0B-18780FF142E6}"/>
              </a:ext>
            </a:extLst>
          </p:cNvPr>
          <p:cNvSpPr>
            <a:spLocks noGrp="1"/>
          </p:cNvSpPr>
          <p:nvPr>
            <p:ph type="title"/>
          </p:nvPr>
        </p:nvSpPr>
        <p:spPr/>
        <p:txBody>
          <a:bodyPr/>
          <a:lstStyle/>
          <a:p>
            <a:r>
              <a:rPr lang="en-ZA" dirty="0"/>
              <a:t>Departmental Budget Analysis: Explanations</a:t>
            </a:r>
          </a:p>
        </p:txBody>
      </p:sp>
      <p:sp>
        <p:nvSpPr>
          <p:cNvPr id="3" name="Content Placeholder 2">
            <a:extLst>
              <a:ext uri="{FF2B5EF4-FFF2-40B4-BE49-F238E27FC236}">
                <a16:creationId xmlns:a16="http://schemas.microsoft.com/office/drawing/2014/main" id="{8993E9F3-1478-48D4-AC2A-97A4B7F56F25}"/>
              </a:ext>
            </a:extLst>
          </p:cNvPr>
          <p:cNvSpPr>
            <a:spLocks noGrp="1"/>
          </p:cNvSpPr>
          <p:nvPr>
            <p:ph idx="1"/>
          </p:nvPr>
        </p:nvSpPr>
        <p:spPr/>
        <p:txBody>
          <a:bodyPr>
            <a:normAutofit/>
          </a:bodyPr>
          <a:lstStyle/>
          <a:p>
            <a:pPr algn="just">
              <a:buFont typeface="Wingdings" panose="05000000000000000000" pitchFamily="2" charset="2"/>
              <a:buChar char="Ø"/>
            </a:pPr>
            <a:r>
              <a:rPr lang="en-GB" sz="1400" dirty="0"/>
              <a:t>An amount of R1.25 billion was allocated in a Second Special Adjustment Budget Bill for the procurement of COVID-19 vaccines (R1.1 billion), and R150 million was allocated to the South African Medical Research Council in a Second Special Adjustment Budget Bill to research the effectiveness of the COVID-19 vaccines and its resistance against mutant strains at the end of February 2021, in accordance with Section 16 of the Public Finance Management Act. The expenditure of R462.3 million and R150 million, totalling </a:t>
            </a:r>
            <a:r>
              <a:rPr lang="en-GB" sz="1400" b="1" dirty="0"/>
              <a:t>R612.3 million </a:t>
            </a:r>
            <a:r>
              <a:rPr lang="en-GB" sz="1400" dirty="0"/>
              <a:t>are funded as a direct charge against the National Revenue Fund.</a:t>
            </a:r>
          </a:p>
          <a:p>
            <a:pPr>
              <a:buFont typeface="Wingdings" panose="05000000000000000000" pitchFamily="2" charset="2"/>
              <a:buChar char="Ø"/>
            </a:pPr>
            <a:r>
              <a:rPr lang="en-ZA" sz="1400" b="1" dirty="0"/>
              <a:t>Under expenditure for Programme 1: Administration </a:t>
            </a:r>
            <a:r>
              <a:rPr lang="en-ZA" sz="1400" dirty="0"/>
              <a:t>- </a:t>
            </a:r>
            <a:r>
              <a:rPr lang="en-GB" sz="1400" dirty="0"/>
              <a:t>The Department did not pay the officials notch increases for two years. The rental payment for the Civitas Building were withheld due to COVID-19 and not all the invoices received could be paid before financial year-end.</a:t>
            </a:r>
          </a:p>
          <a:p>
            <a:pPr>
              <a:buFont typeface="Wingdings" panose="05000000000000000000" pitchFamily="2" charset="2"/>
              <a:buChar char="Ø"/>
            </a:pPr>
            <a:r>
              <a:rPr lang="en-ZA" sz="1400" b="1" i="0" u="none" strike="noStrike" baseline="0" dirty="0"/>
              <a:t>Under expenditure for Programme 2: National Health Insurance </a:t>
            </a:r>
            <a:r>
              <a:rPr lang="en-ZA" sz="1400" b="0" i="0" u="none" strike="noStrike" baseline="0" dirty="0"/>
              <a:t>- </a:t>
            </a:r>
            <a:r>
              <a:rPr lang="en-GB" sz="1400" b="0" i="0" u="none" strike="noStrike" baseline="0" dirty="0"/>
              <a:t>Some payments could not be made due to COVID-19 protocol and systematic issues experienced at the end of the financial year-end.</a:t>
            </a:r>
          </a:p>
          <a:p>
            <a:pPr>
              <a:buFont typeface="Wingdings" panose="05000000000000000000" pitchFamily="2" charset="2"/>
              <a:buChar char="Ø"/>
            </a:pPr>
            <a:r>
              <a:rPr lang="en-GB" sz="1400" b="1" i="0" u="none" strike="noStrike" baseline="0" dirty="0"/>
              <a:t>Programme 3: Communicable and Non-Communicable Diseases – </a:t>
            </a:r>
            <a:r>
              <a:rPr lang="en-GB" sz="1400" dirty="0"/>
              <a:t>Additional expenditure </a:t>
            </a:r>
            <a:r>
              <a:rPr lang="en-GB" sz="1400" i="0" u="none" strike="noStrike" baseline="0" dirty="0"/>
              <a:t>accounted for in the Budget adjustment for the COVID pandemic. </a:t>
            </a:r>
          </a:p>
          <a:p>
            <a:pPr>
              <a:buFont typeface="Wingdings" panose="05000000000000000000" pitchFamily="2" charset="2"/>
              <a:buChar char="Ø"/>
            </a:pPr>
            <a:r>
              <a:rPr lang="en-GB" sz="1400" b="1" i="0" u="none" strike="noStrike" baseline="0" dirty="0"/>
              <a:t>Over </a:t>
            </a:r>
            <a:r>
              <a:rPr lang="en-GB" sz="1400" b="1" dirty="0"/>
              <a:t>expenditure for </a:t>
            </a:r>
            <a:r>
              <a:rPr lang="en-GB" sz="1400" b="1" i="0" u="none" strike="noStrike" baseline="0" dirty="0"/>
              <a:t>Programme 4: Primary Health Care – </a:t>
            </a:r>
            <a:r>
              <a:rPr lang="en-GB" sz="1400" i="0" u="none" strike="noStrike" baseline="0" dirty="0"/>
              <a:t>Overtime worked at Ports of Entry due to COVID-19.</a:t>
            </a:r>
          </a:p>
          <a:p>
            <a:pPr>
              <a:buFont typeface="Wingdings" panose="05000000000000000000" pitchFamily="2" charset="2"/>
              <a:buChar char="Ø"/>
            </a:pPr>
            <a:r>
              <a:rPr lang="en-GB" sz="1400" b="1" dirty="0"/>
              <a:t>Programme 5: Hospital Systems – </a:t>
            </a:r>
            <a:r>
              <a:rPr lang="en-GB" sz="1400" dirty="0"/>
              <a:t>no variances after Budget adjustment.</a:t>
            </a:r>
          </a:p>
          <a:p>
            <a:pPr>
              <a:buFont typeface="Wingdings" panose="05000000000000000000" pitchFamily="2" charset="2"/>
              <a:buChar char="Ø"/>
            </a:pPr>
            <a:r>
              <a:rPr lang="en-GB" sz="1400" b="1" dirty="0"/>
              <a:t>Over expenditure for Programme 6: Health System Governance and Human Resources </a:t>
            </a:r>
            <a:r>
              <a:rPr lang="en-GB" sz="1400" dirty="0"/>
              <a:t>- Overpayment was incurred on Statutory Human Resources &amp; Training Grant by KZN Province, refund was received on 21 May 2021.</a:t>
            </a:r>
            <a:endParaRPr lang="en-GB" sz="1400" i="0" u="none" strike="noStrike" baseline="0" dirty="0"/>
          </a:p>
          <a:p>
            <a:pPr>
              <a:buFont typeface="Wingdings" panose="05000000000000000000" pitchFamily="2" charset="2"/>
              <a:buChar char="Ø"/>
            </a:pPr>
            <a:endParaRPr lang="en-GB" sz="1400" i="0" u="none" strike="noStrike" baseline="0" dirty="0"/>
          </a:p>
          <a:p>
            <a:pPr>
              <a:buFont typeface="Wingdings" panose="05000000000000000000" pitchFamily="2" charset="2"/>
              <a:buChar char="Ø"/>
            </a:pPr>
            <a:endParaRPr lang="en-GB" sz="1400" b="1" i="0" u="none" strike="noStrike" baseline="0" dirty="0"/>
          </a:p>
          <a:p>
            <a:pPr>
              <a:buFont typeface="Wingdings" panose="05000000000000000000" pitchFamily="2" charset="2"/>
              <a:buChar char="Ø"/>
            </a:pPr>
            <a:endParaRPr lang="en-GB" sz="1400" b="0" i="0" u="none" strike="noStrike" baseline="0" dirty="0"/>
          </a:p>
          <a:p>
            <a:pPr>
              <a:buFont typeface="Wingdings" panose="05000000000000000000" pitchFamily="2" charset="2"/>
              <a:buChar char="Ø"/>
            </a:pPr>
            <a:endParaRPr lang="en-ZA" sz="1400" dirty="0"/>
          </a:p>
        </p:txBody>
      </p:sp>
      <p:sp>
        <p:nvSpPr>
          <p:cNvPr id="4" name="Slide Number Placeholder 3">
            <a:extLst>
              <a:ext uri="{FF2B5EF4-FFF2-40B4-BE49-F238E27FC236}">
                <a16:creationId xmlns:a16="http://schemas.microsoft.com/office/drawing/2014/main" id="{E8BBCDC0-E98C-4858-A20D-AD668190DD0A}"/>
              </a:ext>
            </a:extLst>
          </p:cNvPr>
          <p:cNvSpPr>
            <a:spLocks noGrp="1"/>
          </p:cNvSpPr>
          <p:nvPr>
            <p:ph type="sldNum" sz="quarter" idx="12"/>
          </p:nvPr>
        </p:nvSpPr>
        <p:spPr/>
        <p:txBody>
          <a:bodyPr/>
          <a:lstStyle/>
          <a:p>
            <a:fld id="{AC57FB67-5201-4263-A749-74A8A000A585}" type="slidenum">
              <a:rPr lang="en-ZA" smtClean="0"/>
              <a:pPr/>
              <a:t>12</a:t>
            </a:fld>
            <a:endParaRPr lang="en-ZA"/>
          </a:p>
        </p:txBody>
      </p:sp>
    </p:spTree>
    <p:extLst>
      <p:ext uri="{BB962C8B-B14F-4D97-AF65-F5344CB8AC3E}">
        <p14:creationId xmlns:p14="http://schemas.microsoft.com/office/powerpoint/2010/main" val="128275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a:effectLst/>
              </a:rPr>
              <a:t>3</a:t>
            </a:r>
            <a:r>
              <a:rPr lang="en-ZA" sz="2800"/>
              <a:t>. Departmental Budget Analysis</a:t>
            </a:r>
            <a:br>
              <a:rPr lang="en-ZA" sz="2800"/>
            </a:br>
            <a:r>
              <a:rPr lang="en-ZA" sz="2800"/>
              <a:t>2021 </a:t>
            </a:r>
            <a:r>
              <a:rPr lang="en-ZA" sz="2800">
                <a:effectLst/>
              </a:rPr>
              <a:t>Budget vs. 2020 Budget</a:t>
            </a:r>
          </a:p>
        </p:txBody>
      </p:sp>
      <p:graphicFrame>
        <p:nvGraphicFramePr>
          <p:cNvPr id="39" name="Content Placeholder 38">
            <a:extLst>
              <a:ext uri="{FF2B5EF4-FFF2-40B4-BE49-F238E27FC236}">
                <a16:creationId xmlns:a16="http://schemas.microsoft.com/office/drawing/2014/main" id="{A73D934B-4662-4C22-9A04-6E2D50C34B04}"/>
              </a:ext>
            </a:extLst>
          </p:cNvPr>
          <p:cNvGraphicFramePr>
            <a:graphicFrameLocks noGrp="1"/>
          </p:cNvGraphicFramePr>
          <p:nvPr>
            <p:ph idx="1"/>
            <p:extLst>
              <p:ext uri="{D42A27DB-BD31-4B8C-83A1-F6EECF244321}">
                <p14:modId xmlns:p14="http://schemas.microsoft.com/office/powerpoint/2010/main" val="4186966542"/>
              </p:ext>
            </p:extLst>
          </p:nvPr>
        </p:nvGraphicFramePr>
        <p:xfrm>
          <a:off x="303052" y="1542591"/>
          <a:ext cx="8557456" cy="2265129"/>
        </p:xfrm>
        <a:graphic>
          <a:graphicData uri="http://schemas.openxmlformats.org/drawingml/2006/table">
            <a:tbl>
              <a:tblPr/>
              <a:tblGrid>
                <a:gridCol w="3260836">
                  <a:extLst>
                    <a:ext uri="{9D8B030D-6E8A-4147-A177-3AD203B41FA5}">
                      <a16:colId xmlns:a16="http://schemas.microsoft.com/office/drawing/2014/main" val="2095963770"/>
                    </a:ext>
                  </a:extLst>
                </a:gridCol>
                <a:gridCol w="709729">
                  <a:extLst>
                    <a:ext uri="{9D8B030D-6E8A-4147-A177-3AD203B41FA5}">
                      <a16:colId xmlns:a16="http://schemas.microsoft.com/office/drawing/2014/main" val="876456553"/>
                    </a:ext>
                  </a:extLst>
                </a:gridCol>
                <a:gridCol w="746703">
                  <a:extLst>
                    <a:ext uri="{9D8B030D-6E8A-4147-A177-3AD203B41FA5}">
                      <a16:colId xmlns:a16="http://schemas.microsoft.com/office/drawing/2014/main" val="1006163279"/>
                    </a:ext>
                  </a:extLst>
                </a:gridCol>
                <a:gridCol w="663736">
                  <a:extLst>
                    <a:ext uri="{9D8B030D-6E8A-4147-A177-3AD203B41FA5}">
                      <a16:colId xmlns:a16="http://schemas.microsoft.com/office/drawing/2014/main" val="3561891476"/>
                    </a:ext>
                  </a:extLst>
                </a:gridCol>
                <a:gridCol w="509655">
                  <a:extLst>
                    <a:ext uri="{9D8B030D-6E8A-4147-A177-3AD203B41FA5}">
                      <a16:colId xmlns:a16="http://schemas.microsoft.com/office/drawing/2014/main" val="987758665"/>
                    </a:ext>
                  </a:extLst>
                </a:gridCol>
                <a:gridCol w="746703">
                  <a:extLst>
                    <a:ext uri="{9D8B030D-6E8A-4147-A177-3AD203B41FA5}">
                      <a16:colId xmlns:a16="http://schemas.microsoft.com/office/drawing/2014/main" val="2966305415"/>
                    </a:ext>
                  </a:extLst>
                </a:gridCol>
                <a:gridCol w="746703">
                  <a:extLst>
                    <a:ext uri="{9D8B030D-6E8A-4147-A177-3AD203B41FA5}">
                      <a16:colId xmlns:a16="http://schemas.microsoft.com/office/drawing/2014/main" val="3231006713"/>
                    </a:ext>
                  </a:extLst>
                </a:gridCol>
                <a:gridCol w="663736">
                  <a:extLst>
                    <a:ext uri="{9D8B030D-6E8A-4147-A177-3AD203B41FA5}">
                      <a16:colId xmlns:a16="http://schemas.microsoft.com/office/drawing/2014/main" val="3698901769"/>
                    </a:ext>
                  </a:extLst>
                </a:gridCol>
                <a:gridCol w="509655">
                  <a:extLst>
                    <a:ext uri="{9D8B030D-6E8A-4147-A177-3AD203B41FA5}">
                      <a16:colId xmlns:a16="http://schemas.microsoft.com/office/drawing/2014/main" val="1057604785"/>
                    </a:ext>
                  </a:extLst>
                </a:gridCol>
              </a:tblGrid>
              <a:tr h="225460">
                <a:tc>
                  <a:txBody>
                    <a:bodyPr/>
                    <a:lstStyle/>
                    <a:p>
                      <a:pPr algn="l" rtl="0" fontAlgn="ctr"/>
                      <a:r>
                        <a:rPr lang="en-ZA" sz="1200" b="0" i="0" u="none" strike="noStrike">
                          <a:solidFill>
                            <a:srgbClr val="000000"/>
                          </a:solidFill>
                          <a:effectLst/>
                          <a:latin typeface="Calibri" panose="020F0502020204030204" pitchFamily="34" charset="0"/>
                        </a:rPr>
                        <a:t> </a:t>
                      </a:r>
                    </a:p>
                  </a:txBody>
                  <a:tcPr marL="6839" marR="6839"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ctr" rtl="0" fontAlgn="ctr"/>
                      <a:r>
                        <a:rPr lang="en-ZA" sz="1200" b="1" i="0" u="none" strike="noStrike">
                          <a:solidFill>
                            <a:srgbClr val="000000"/>
                          </a:solidFill>
                          <a:effectLst/>
                          <a:latin typeface="Calibri" panose="020F0502020204030204" pitchFamily="34" charset="0"/>
                        </a:rPr>
                        <a:t>2021/22</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ZA" sz="1200" b="1" i="0" u="none" strike="noStrike">
                          <a:solidFill>
                            <a:srgbClr val="000000"/>
                          </a:solidFill>
                          <a:effectLst/>
                          <a:latin typeface="Calibri" panose="020F0502020204030204" pitchFamily="34" charset="0"/>
                        </a:rPr>
                        <a:t>2022/23</a:t>
                      </a:r>
                    </a:p>
                  </a:txBody>
                  <a:tcPr marL="6839" marR="6839"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46979232"/>
                  </a:ext>
                </a:extLst>
              </a:tr>
              <a:tr h="442792">
                <a:tc>
                  <a:txBody>
                    <a:bodyPr/>
                    <a:lstStyle/>
                    <a:p>
                      <a:pPr algn="l" rtl="0" fontAlgn="ctr"/>
                      <a:r>
                        <a:rPr lang="en-ZA" sz="1200" b="0" i="0" u="none" strike="noStrike">
                          <a:solidFill>
                            <a:srgbClr val="000000"/>
                          </a:solidFill>
                          <a:effectLst/>
                          <a:latin typeface="Calibri" panose="020F0502020204030204" pitchFamily="34" charset="0"/>
                        </a:rPr>
                        <a:t>R million</a:t>
                      </a:r>
                    </a:p>
                  </a:txBody>
                  <a:tcPr marL="6839" marR="6839"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2020 MTEF </a:t>
                      </a:r>
                    </a:p>
                  </a:txBody>
                  <a:tcPr marL="6839" marR="6839"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2021 MTEF </a:t>
                      </a:r>
                    </a:p>
                  </a:txBody>
                  <a:tcPr marL="6839" marR="6839" marT="68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Diff. </a:t>
                      </a:r>
                    </a:p>
                  </a:txBody>
                  <a:tcPr marL="6839" marR="6839"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2020 MTEF </a:t>
                      </a:r>
                    </a:p>
                  </a:txBody>
                  <a:tcPr marL="6839" marR="6839"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2021 MTEF </a:t>
                      </a:r>
                    </a:p>
                  </a:txBody>
                  <a:tcPr marL="6839" marR="6839" marT="68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Diff. </a:t>
                      </a:r>
                    </a:p>
                  </a:txBody>
                  <a:tcPr marL="6839" marR="6839"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a:t>
                      </a:r>
                    </a:p>
                  </a:txBody>
                  <a:tcPr marL="6839" marR="6839"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3682337"/>
                  </a:ext>
                </a:extLst>
              </a:tr>
              <a:tr h="225460">
                <a:tc>
                  <a:txBody>
                    <a:bodyPr/>
                    <a:lstStyle/>
                    <a:p>
                      <a:pPr algn="l" rtl="0" fontAlgn="ctr"/>
                      <a:r>
                        <a:rPr lang="en-ZA" sz="1200" b="0" i="0" u="none" strike="noStrike">
                          <a:solidFill>
                            <a:srgbClr val="000000"/>
                          </a:solidFill>
                          <a:effectLst/>
                          <a:latin typeface="Calibri" panose="020F0502020204030204" pitchFamily="34" charset="0"/>
                        </a:rPr>
                        <a:t>1. Administration</a:t>
                      </a:r>
                    </a:p>
                  </a:txBody>
                  <a:tcPr marL="6839" marR="6839"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727.6</a:t>
                      </a:r>
                    </a:p>
                  </a:txBody>
                  <a:tcPr marL="6839" marR="82068"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816.3</a:t>
                      </a:r>
                    </a:p>
                  </a:txBody>
                  <a:tcPr marL="6839" marR="82068" marT="683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88.7</a:t>
                      </a:r>
                    </a:p>
                  </a:txBody>
                  <a:tcPr marL="6839" marR="82068"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0.1%</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722.1</a:t>
                      </a:r>
                    </a:p>
                  </a:txBody>
                  <a:tcPr marL="6839" marR="82068"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818.4</a:t>
                      </a:r>
                    </a:p>
                  </a:txBody>
                  <a:tcPr marL="6839" marR="82068" marT="683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96.2</a:t>
                      </a:r>
                    </a:p>
                  </a:txBody>
                  <a:tcPr marL="6839" marR="82068"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0.2%</a:t>
                      </a:r>
                    </a:p>
                  </a:txBody>
                  <a:tcPr marL="6839" marR="6839"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76015655"/>
                  </a:ext>
                </a:extLst>
              </a:tr>
              <a:tr h="225460">
                <a:tc>
                  <a:txBody>
                    <a:bodyPr/>
                    <a:lstStyle/>
                    <a:p>
                      <a:pPr algn="l" rtl="0" fontAlgn="ctr"/>
                      <a:r>
                        <a:rPr lang="en-ZA" sz="1200" b="0" i="0" u="none" strike="noStrike">
                          <a:solidFill>
                            <a:srgbClr val="000000"/>
                          </a:solidFill>
                          <a:effectLst/>
                          <a:latin typeface="Calibri" panose="020F0502020204030204" pitchFamily="34" charset="0"/>
                        </a:rPr>
                        <a:t>2. National Health Insurance</a:t>
                      </a:r>
                    </a:p>
                  </a:txBody>
                  <a:tcPr marL="6839" marR="6839"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1 499.5</a:t>
                      </a:r>
                    </a:p>
                  </a:txBody>
                  <a:tcPr marL="6839" marR="82068"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1 340.5</a:t>
                      </a:r>
                    </a:p>
                  </a:txBody>
                  <a:tcPr marL="6839" marR="82068" marT="6839" marB="0" anchor="ctr">
                    <a:lnL>
                      <a:noFill/>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(159.0)</a:t>
                      </a:r>
                    </a:p>
                  </a:txBody>
                  <a:tcPr marL="6839" marR="82068"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-0.3%</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1 525.3</a:t>
                      </a:r>
                    </a:p>
                  </a:txBody>
                  <a:tcPr marL="6839" marR="82068"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1 437.0</a:t>
                      </a:r>
                    </a:p>
                  </a:txBody>
                  <a:tcPr marL="6839" marR="82068" marT="6839" marB="0" anchor="ctr">
                    <a:lnL>
                      <a:noFill/>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(88.3)</a:t>
                      </a:r>
                    </a:p>
                  </a:txBody>
                  <a:tcPr marL="6839" marR="82068"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-0.1%</a:t>
                      </a:r>
                    </a:p>
                  </a:txBody>
                  <a:tcPr marL="6839" marR="6839"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15843849"/>
                  </a:ext>
                </a:extLst>
              </a:tr>
              <a:tr h="225460">
                <a:tc>
                  <a:txBody>
                    <a:bodyPr/>
                    <a:lstStyle/>
                    <a:p>
                      <a:pPr algn="l" rtl="0" fontAlgn="ctr"/>
                      <a:r>
                        <a:rPr lang="en-ZA" sz="1200" b="0" i="0" u="none" strike="noStrike">
                          <a:solidFill>
                            <a:srgbClr val="000000"/>
                          </a:solidFill>
                          <a:effectLst/>
                          <a:latin typeface="Calibri" panose="020F0502020204030204" pitchFamily="34" charset="0"/>
                        </a:rPr>
                        <a:t>3. Communicable and Non-communicable Diseases</a:t>
                      </a:r>
                    </a:p>
                  </a:txBody>
                  <a:tcPr marL="6839" marR="6839"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28 782.9</a:t>
                      </a:r>
                    </a:p>
                  </a:txBody>
                  <a:tcPr marL="6839" marR="82068"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32 605.4</a:t>
                      </a:r>
                    </a:p>
                  </a:txBody>
                  <a:tcPr marL="6839" marR="82068" marT="6839" marB="0" anchor="ctr">
                    <a:lnL>
                      <a:noFill/>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3 822.5</a:t>
                      </a:r>
                    </a:p>
                  </a:txBody>
                  <a:tcPr marL="6839" marR="82068"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6.3%</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30 279.3</a:t>
                      </a:r>
                    </a:p>
                  </a:txBody>
                  <a:tcPr marL="6839" marR="82068"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30 674.2</a:t>
                      </a:r>
                    </a:p>
                  </a:txBody>
                  <a:tcPr marL="6839" marR="82068" marT="6839" marB="0" anchor="ctr">
                    <a:lnL>
                      <a:noFill/>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394.9</a:t>
                      </a:r>
                    </a:p>
                  </a:txBody>
                  <a:tcPr marL="6839" marR="82068"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0.6%</a:t>
                      </a:r>
                    </a:p>
                  </a:txBody>
                  <a:tcPr marL="6839" marR="6839"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32945152"/>
                  </a:ext>
                </a:extLst>
              </a:tr>
              <a:tr h="225460">
                <a:tc>
                  <a:txBody>
                    <a:bodyPr/>
                    <a:lstStyle/>
                    <a:p>
                      <a:pPr algn="l" rtl="0" fontAlgn="ctr"/>
                      <a:r>
                        <a:rPr lang="en-ZA" sz="1200" b="0" i="0" u="none" strike="noStrike">
                          <a:solidFill>
                            <a:srgbClr val="000000"/>
                          </a:solidFill>
                          <a:effectLst/>
                          <a:latin typeface="Calibri" panose="020F0502020204030204" pitchFamily="34" charset="0"/>
                        </a:rPr>
                        <a:t>4. Primary Health Care</a:t>
                      </a:r>
                    </a:p>
                  </a:txBody>
                  <a:tcPr marL="6839" marR="6839"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254.2</a:t>
                      </a:r>
                    </a:p>
                  </a:txBody>
                  <a:tcPr marL="6839" marR="82068"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222.3</a:t>
                      </a:r>
                    </a:p>
                  </a:txBody>
                  <a:tcPr marL="6839" marR="82068" marT="6839" marB="0" anchor="ctr">
                    <a:lnL>
                      <a:noFill/>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(31.9)</a:t>
                      </a:r>
                    </a:p>
                  </a:txBody>
                  <a:tcPr marL="6839" marR="82068"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-0.1%</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265.4</a:t>
                      </a:r>
                    </a:p>
                  </a:txBody>
                  <a:tcPr marL="6839" marR="82068"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223.5</a:t>
                      </a:r>
                    </a:p>
                  </a:txBody>
                  <a:tcPr marL="6839" marR="82068" marT="6839" marB="0" anchor="ctr">
                    <a:lnL>
                      <a:noFill/>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(41.9)</a:t>
                      </a:r>
                    </a:p>
                  </a:txBody>
                  <a:tcPr marL="6839" marR="82068"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-0.1%</a:t>
                      </a:r>
                    </a:p>
                  </a:txBody>
                  <a:tcPr marL="6839" marR="6839"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130150056"/>
                  </a:ext>
                </a:extLst>
              </a:tr>
              <a:tr h="225460">
                <a:tc>
                  <a:txBody>
                    <a:bodyPr/>
                    <a:lstStyle/>
                    <a:p>
                      <a:pPr algn="l" rtl="0" fontAlgn="ctr"/>
                      <a:r>
                        <a:rPr lang="en-ZA" sz="1200" b="0" i="0" u="none" strike="noStrike">
                          <a:solidFill>
                            <a:srgbClr val="000000"/>
                          </a:solidFill>
                          <a:effectLst/>
                          <a:latin typeface="Calibri" panose="020F0502020204030204" pitchFamily="34" charset="0"/>
                        </a:rPr>
                        <a:t>5. Hospital Systems</a:t>
                      </a:r>
                    </a:p>
                  </a:txBody>
                  <a:tcPr marL="6839" marR="6839"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22 863.1</a:t>
                      </a:r>
                    </a:p>
                  </a:txBody>
                  <a:tcPr marL="6839" marR="82068"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21 372.3</a:t>
                      </a:r>
                    </a:p>
                  </a:txBody>
                  <a:tcPr marL="6839" marR="82068" marT="6839" marB="0" anchor="ctr">
                    <a:lnL>
                      <a:noFill/>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(1 490.8)</a:t>
                      </a:r>
                    </a:p>
                  </a:txBody>
                  <a:tcPr marL="6839" marR="82068"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-2.5%</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23 953.0</a:t>
                      </a:r>
                    </a:p>
                  </a:txBody>
                  <a:tcPr marL="6839" marR="82068"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22 439.9</a:t>
                      </a:r>
                    </a:p>
                  </a:txBody>
                  <a:tcPr marL="6839" marR="82068" marT="6839" marB="0" anchor="ctr">
                    <a:lnL>
                      <a:noFill/>
                    </a:lnL>
                    <a:lnR>
                      <a:noFill/>
                    </a:lnR>
                    <a:lnT>
                      <a:noFill/>
                    </a:lnT>
                    <a:lnB>
                      <a:noFill/>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(1 513.1)</a:t>
                      </a:r>
                    </a:p>
                  </a:txBody>
                  <a:tcPr marL="6839" marR="82068" marT="6839"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-2.4%</a:t>
                      </a:r>
                    </a:p>
                  </a:txBody>
                  <a:tcPr marL="6839" marR="6839" marT="683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38715828"/>
                  </a:ext>
                </a:extLst>
              </a:tr>
              <a:tr h="244117">
                <a:tc>
                  <a:txBody>
                    <a:bodyPr/>
                    <a:lstStyle/>
                    <a:p>
                      <a:pPr algn="l" rtl="0" fontAlgn="ctr"/>
                      <a:r>
                        <a:rPr lang="en-US" sz="1200" b="0" i="0" u="none" strike="noStrike">
                          <a:solidFill>
                            <a:srgbClr val="000000"/>
                          </a:solidFill>
                          <a:effectLst/>
                          <a:latin typeface="Calibri" panose="020F0502020204030204" pitchFamily="34" charset="0"/>
                        </a:rPr>
                        <a:t>6. Health System Governance and Human Resources</a:t>
                      </a:r>
                    </a:p>
                  </a:txBody>
                  <a:tcPr marL="6839" marR="6839" marT="683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6 511.1</a:t>
                      </a:r>
                    </a:p>
                  </a:txBody>
                  <a:tcPr marL="6839" marR="82068" marT="683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6 186.5</a:t>
                      </a:r>
                    </a:p>
                  </a:txBody>
                  <a:tcPr marL="6839" marR="82068" marT="683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(324.6)</a:t>
                      </a:r>
                    </a:p>
                  </a:txBody>
                  <a:tcPr marL="6839" marR="82068" marT="683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-0.5%</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6 745.8</a:t>
                      </a:r>
                    </a:p>
                  </a:txBody>
                  <a:tcPr marL="6839" marR="82068" marT="683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6 062.5</a:t>
                      </a:r>
                    </a:p>
                  </a:txBody>
                  <a:tcPr marL="6839" marR="82068" marT="683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(683.3)</a:t>
                      </a:r>
                    </a:p>
                  </a:txBody>
                  <a:tcPr marL="6839" marR="82068" marT="683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-1.1%</a:t>
                      </a:r>
                    </a:p>
                  </a:txBody>
                  <a:tcPr marL="6839" marR="6839" marT="683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1054299"/>
                  </a:ext>
                </a:extLst>
              </a:tr>
              <a:tr h="225460">
                <a:tc>
                  <a:txBody>
                    <a:bodyPr/>
                    <a:lstStyle/>
                    <a:p>
                      <a:pPr algn="l" rtl="0" fontAlgn="ctr"/>
                      <a:r>
                        <a:rPr lang="en-ZA" sz="1200" b="1" i="0" u="none" strike="noStrike">
                          <a:solidFill>
                            <a:srgbClr val="000000"/>
                          </a:solidFill>
                          <a:effectLst/>
                          <a:latin typeface="Calibri" panose="020F0502020204030204" pitchFamily="34" charset="0"/>
                        </a:rPr>
                        <a:t>Total expenditure estimates</a:t>
                      </a:r>
                    </a:p>
                  </a:txBody>
                  <a:tcPr marL="6839" marR="6839"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60 638.3</a:t>
                      </a:r>
                    </a:p>
                  </a:txBody>
                  <a:tcPr marL="6839" marR="82068"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62 543.3</a:t>
                      </a:r>
                    </a:p>
                  </a:txBody>
                  <a:tcPr marL="6839" marR="82068" marT="68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1 905.0</a:t>
                      </a:r>
                    </a:p>
                  </a:txBody>
                  <a:tcPr marL="6839" marR="82068"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3.1%</a:t>
                      </a:r>
                    </a:p>
                  </a:txBody>
                  <a:tcPr marL="6839" marR="6839" marT="6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63 491.0</a:t>
                      </a:r>
                    </a:p>
                  </a:txBody>
                  <a:tcPr marL="6839" marR="82068"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61 655.4</a:t>
                      </a:r>
                    </a:p>
                  </a:txBody>
                  <a:tcPr marL="6839" marR="82068" marT="68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ZA" sz="1200" b="0" i="0" u="none" strike="noStrike">
                          <a:solidFill>
                            <a:srgbClr val="000000"/>
                          </a:solidFill>
                          <a:effectLst/>
                          <a:latin typeface="Calibri" panose="020F0502020204030204" pitchFamily="34" charset="0"/>
                        </a:rPr>
                        <a:t>(1 835.6)</a:t>
                      </a:r>
                    </a:p>
                  </a:txBody>
                  <a:tcPr marL="6839" marR="82068" marT="68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dirty="0">
                          <a:solidFill>
                            <a:srgbClr val="000000"/>
                          </a:solidFill>
                          <a:effectLst/>
                          <a:latin typeface="Calibri" panose="020F0502020204030204" pitchFamily="34" charset="0"/>
                        </a:rPr>
                        <a:t>-2.9%</a:t>
                      </a:r>
                    </a:p>
                  </a:txBody>
                  <a:tcPr marL="6839" marR="6839" marT="68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9402238"/>
                  </a:ext>
                </a:extLst>
              </a:tr>
            </a:tbl>
          </a:graphicData>
        </a:graphic>
      </p:graphicFrame>
      <p:sp>
        <p:nvSpPr>
          <p:cNvPr id="5" name="Slide Number Placeholder 4"/>
          <p:cNvSpPr>
            <a:spLocks noGrp="1"/>
          </p:cNvSpPr>
          <p:nvPr>
            <p:ph type="sldNum" sz="quarter" idx="12"/>
          </p:nvPr>
        </p:nvSpPr>
        <p:spPr/>
        <p:txBody>
          <a:bodyPr/>
          <a:lstStyle/>
          <a:p>
            <a:fld id="{AC57FB67-5201-4263-A749-74A8A000A585}" type="slidenum">
              <a:rPr lang="en-ZA" smtClean="0"/>
              <a:pPr/>
              <a:t>13</a:t>
            </a:fld>
            <a:endParaRPr lang="en-ZA"/>
          </a:p>
        </p:txBody>
      </p:sp>
      <p:sp>
        <p:nvSpPr>
          <p:cNvPr id="14" name="TextBox 13"/>
          <p:cNvSpPr txBox="1"/>
          <p:nvPr/>
        </p:nvSpPr>
        <p:spPr>
          <a:xfrm>
            <a:off x="303052" y="3845399"/>
            <a:ext cx="8557457" cy="2492990"/>
          </a:xfrm>
          <a:prstGeom prst="rect">
            <a:avLst/>
          </a:prstGeom>
          <a:noFill/>
        </p:spPr>
        <p:txBody>
          <a:bodyPr wrap="square" rtlCol="0">
            <a:spAutoFit/>
          </a:bodyPr>
          <a:lstStyle/>
          <a:p>
            <a:pPr marL="285750" indent="-285750" algn="l">
              <a:buFont typeface="Arial" panose="020B0604020202020204" pitchFamily="34" charset="0"/>
              <a:buChar char="•"/>
            </a:pPr>
            <a:r>
              <a:rPr lang="en-US" sz="1300" b="0" i="0" u="none" strike="noStrike" baseline="0" dirty="0">
                <a:latin typeface="Times New Roman" panose="02020603050405020304" pitchFamily="18" charset="0"/>
                <a:cs typeface="Times New Roman" panose="02020603050405020304" pitchFamily="18" charset="0"/>
              </a:rPr>
              <a:t>Over the 2021 MTEF, an additional R9 billion has been allocated to the department’s baseline (R6 billion in 2021/22 and R3 billion in 2022/23). Of this amount, R6.5 billion is ring‐fenced in the </a:t>
            </a:r>
            <a:r>
              <a:rPr lang="en-US" sz="1300" b="1" i="1" u="none" strike="noStrike" baseline="0" dirty="0">
                <a:latin typeface="Times New Roman" panose="02020603050405020304" pitchFamily="18" charset="0"/>
                <a:cs typeface="Times New Roman" panose="02020603050405020304" pitchFamily="18" charset="0"/>
              </a:rPr>
              <a:t>Communicable and Noncommunicable Diseases </a:t>
            </a:r>
            <a:r>
              <a:rPr lang="en-US" sz="1300" b="0" i="0" u="none" strike="noStrike" baseline="0" dirty="0">
                <a:latin typeface="Times New Roman" panose="02020603050405020304" pitchFamily="18" charset="0"/>
                <a:cs typeface="Times New Roman" panose="02020603050405020304" pitchFamily="18" charset="0"/>
              </a:rPr>
              <a:t>programme to fund the procurement and distribution of COVID-19 vaccines.</a:t>
            </a:r>
            <a:r>
              <a:rPr lang="en-ZA" sz="1300" b="0" i="0" u="none" strike="noStrike" baseline="0" dirty="0">
                <a:latin typeface="Times New Roman" panose="02020603050405020304" pitchFamily="18" charset="0"/>
                <a:cs typeface="Times New Roman" panose="02020603050405020304" pitchFamily="18" charset="0"/>
              </a:rPr>
              <a:t> Should the need arise, the additional allocation of funding regarding vaccine rollouts would be generated through the government’s contingency reserves and cross-subsidised from the vaccines to the private sector.</a:t>
            </a:r>
            <a:r>
              <a:rPr lang="en-ZA" sz="1300" dirty="0">
                <a:latin typeface="Times New Roman" panose="02020603050405020304" pitchFamily="18" charset="0"/>
                <a:cs typeface="Times New Roman" panose="02020603050405020304" pitchFamily="18" charset="0"/>
              </a:rPr>
              <a:t> </a:t>
            </a:r>
          </a:p>
          <a:p>
            <a:pPr marL="285750" indent="-285750" algn="l">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T</a:t>
            </a:r>
            <a:r>
              <a:rPr lang="en-US" sz="1300" b="0" i="0" u="none" strike="noStrike" baseline="0" dirty="0">
                <a:latin typeface="Times New Roman" panose="02020603050405020304" pitchFamily="18" charset="0"/>
                <a:cs typeface="Times New Roman" panose="02020603050405020304" pitchFamily="18" charset="0"/>
              </a:rPr>
              <a:t>he </a:t>
            </a:r>
            <a:r>
              <a:rPr lang="en-US" sz="1300" b="1" i="1" dirty="0">
                <a:latin typeface="Times New Roman" panose="02020603050405020304" pitchFamily="18" charset="0"/>
                <a:cs typeface="Times New Roman" panose="02020603050405020304" pitchFamily="18" charset="0"/>
              </a:rPr>
              <a:t>N</a:t>
            </a:r>
            <a:r>
              <a:rPr lang="en-US" sz="1300" b="1" i="1" u="none" strike="noStrike" baseline="0" dirty="0">
                <a:latin typeface="Times New Roman" panose="02020603050405020304" pitchFamily="18" charset="0"/>
                <a:cs typeface="Times New Roman" panose="02020603050405020304" pitchFamily="18" charset="0"/>
              </a:rPr>
              <a:t>ational </a:t>
            </a:r>
            <a:r>
              <a:rPr lang="en-US" sz="1300" b="1" i="1" dirty="0">
                <a:latin typeface="Times New Roman" panose="02020603050405020304" pitchFamily="18" charset="0"/>
                <a:cs typeface="Times New Roman" panose="02020603050405020304" pitchFamily="18" charset="0"/>
              </a:rPr>
              <a:t>H</a:t>
            </a:r>
            <a:r>
              <a:rPr lang="en-US" sz="1300" b="1" i="1" u="none" strike="noStrike" baseline="0" dirty="0">
                <a:latin typeface="Times New Roman" panose="02020603050405020304" pitchFamily="18" charset="0"/>
                <a:cs typeface="Times New Roman" panose="02020603050405020304" pitchFamily="18" charset="0"/>
              </a:rPr>
              <a:t>ealth </a:t>
            </a:r>
            <a:r>
              <a:rPr lang="en-US" sz="1300" b="1" i="1" dirty="0">
                <a:latin typeface="Times New Roman" panose="02020603050405020304" pitchFamily="18" charset="0"/>
                <a:cs typeface="Times New Roman" panose="02020603050405020304" pitchFamily="18" charset="0"/>
              </a:rPr>
              <a:t>I</a:t>
            </a:r>
            <a:r>
              <a:rPr lang="en-US" sz="1300" b="1" i="1" u="none" strike="noStrike" baseline="0" dirty="0">
                <a:latin typeface="Times New Roman" panose="02020603050405020304" pitchFamily="18" charset="0"/>
                <a:cs typeface="Times New Roman" panose="02020603050405020304" pitchFamily="18" charset="0"/>
              </a:rPr>
              <a:t>nsurance (NHI) </a:t>
            </a:r>
            <a:r>
              <a:rPr lang="en-US" sz="1300" b="1" i="1" dirty="0">
                <a:latin typeface="Times New Roman" panose="02020603050405020304" pitchFamily="18" charset="0"/>
                <a:cs typeface="Times New Roman" panose="02020603050405020304" pitchFamily="18" charset="0"/>
              </a:rPr>
              <a:t>I</a:t>
            </a:r>
            <a:r>
              <a:rPr lang="en-US" sz="1300" b="1" i="1" u="none" strike="noStrike" baseline="0" dirty="0">
                <a:latin typeface="Times New Roman" panose="02020603050405020304" pitchFamily="18" charset="0"/>
                <a:cs typeface="Times New Roman" panose="02020603050405020304" pitchFamily="18" charset="0"/>
              </a:rPr>
              <a:t>ndirect </a:t>
            </a:r>
            <a:r>
              <a:rPr lang="en-US" sz="1300" b="1" i="1" dirty="0">
                <a:latin typeface="Times New Roman" panose="02020603050405020304" pitchFamily="18" charset="0"/>
                <a:cs typeface="Times New Roman" panose="02020603050405020304" pitchFamily="18" charset="0"/>
              </a:rPr>
              <a:t>G</a:t>
            </a:r>
            <a:r>
              <a:rPr lang="en-US" sz="1300" b="1" i="1" u="none" strike="noStrike" baseline="0" dirty="0">
                <a:latin typeface="Times New Roman" panose="02020603050405020304" pitchFamily="18" charset="0"/>
                <a:cs typeface="Times New Roman" panose="02020603050405020304" pitchFamily="18" charset="0"/>
              </a:rPr>
              <a:t>rant </a:t>
            </a:r>
            <a:r>
              <a:rPr lang="en-US" sz="1300" b="0" u="none" strike="noStrike" baseline="0" dirty="0">
                <a:latin typeface="Times New Roman" panose="02020603050405020304" pitchFamily="18" charset="0"/>
                <a:cs typeface="Times New Roman" panose="02020603050405020304" pitchFamily="18" charset="0"/>
              </a:rPr>
              <a:t>is purposed to </a:t>
            </a:r>
            <a:r>
              <a:rPr lang="en-US" sz="1300" b="0" i="0" u="none" strike="noStrike" baseline="0" dirty="0">
                <a:latin typeface="Times New Roman" panose="02020603050405020304" pitchFamily="18" charset="0"/>
                <a:cs typeface="Times New Roman" panose="02020603050405020304" pitchFamily="18" charset="0"/>
              </a:rPr>
              <a:t>strengthen the health system in preparation for NHI </a:t>
            </a:r>
            <a:r>
              <a:rPr lang="en-US" sz="1300" dirty="0">
                <a:latin typeface="Times New Roman" panose="02020603050405020304" pitchFamily="18" charset="0"/>
                <a:cs typeface="Times New Roman" panose="02020603050405020304" pitchFamily="18" charset="0"/>
              </a:rPr>
              <a:t>rollout</a:t>
            </a:r>
            <a:r>
              <a:rPr lang="en-US" sz="1300" b="0" i="0" u="none" strike="noStrike" baseline="0" dirty="0">
                <a:latin typeface="Times New Roman" panose="02020603050405020304" pitchFamily="18" charset="0"/>
                <a:cs typeface="Times New Roman" panose="02020603050405020304" pitchFamily="18" charset="0"/>
              </a:rPr>
              <a:t>. A R4.4 billion allocation to the </a:t>
            </a:r>
            <a:r>
              <a:rPr lang="en-US" sz="1300" b="1" i="1" dirty="0">
                <a:latin typeface="Times New Roman" panose="02020603050405020304" pitchFamily="18" charset="0"/>
                <a:cs typeface="Times New Roman" panose="02020603050405020304" pitchFamily="18" charset="0"/>
              </a:rPr>
              <a:t>h</a:t>
            </a:r>
            <a:r>
              <a:rPr lang="en-US" sz="1300" b="1" i="1" u="none" strike="noStrike" baseline="0" dirty="0">
                <a:latin typeface="Times New Roman" panose="02020603050405020304" pitchFamily="18" charset="0"/>
                <a:cs typeface="Times New Roman" panose="02020603050405020304" pitchFamily="18" charset="0"/>
              </a:rPr>
              <a:t>ealth facility </a:t>
            </a:r>
            <a:r>
              <a:rPr lang="en-ZA" sz="1300" b="1" i="1" u="none" strike="noStrike" baseline="0" dirty="0">
                <a:latin typeface="Times New Roman" panose="02020603050405020304" pitchFamily="18" charset="0"/>
                <a:cs typeface="Times New Roman" panose="02020603050405020304" pitchFamily="18" charset="0"/>
              </a:rPr>
              <a:t>revitalisation</a:t>
            </a:r>
            <a:r>
              <a:rPr lang="en-US" sz="1300" b="1" i="1" u="none" strike="noStrike" baseline="0" dirty="0">
                <a:latin typeface="Times New Roman" panose="02020603050405020304" pitchFamily="18" charset="0"/>
                <a:cs typeface="Times New Roman" panose="02020603050405020304" pitchFamily="18" charset="0"/>
              </a:rPr>
              <a:t> </a:t>
            </a:r>
            <a:r>
              <a:rPr lang="en-US" sz="1300" b="1" i="0" u="none" strike="noStrike" baseline="0" dirty="0">
                <a:latin typeface="Times New Roman" panose="02020603050405020304" pitchFamily="18" charset="0"/>
                <a:cs typeface="Times New Roman" panose="02020603050405020304" pitchFamily="18" charset="0"/>
              </a:rPr>
              <a:t>component of the NHI </a:t>
            </a:r>
            <a:r>
              <a:rPr lang="en-US" sz="1300" b="1" dirty="0">
                <a:latin typeface="Times New Roman" panose="02020603050405020304" pitchFamily="18" charset="0"/>
                <a:cs typeface="Times New Roman" panose="02020603050405020304" pitchFamily="18" charset="0"/>
              </a:rPr>
              <a:t>Indirect Grant</a:t>
            </a:r>
            <a:r>
              <a:rPr lang="en-ZA" sz="1300" b="0" i="0" u="none" strike="noStrike" baseline="0" dirty="0">
                <a:latin typeface="Times New Roman" panose="02020603050405020304" pitchFamily="18" charset="0"/>
                <a:cs typeface="Times New Roman" panose="02020603050405020304" pitchFamily="18" charset="0"/>
              </a:rPr>
              <a:t> is to be transferred to provincial departments of health through the </a:t>
            </a:r>
            <a:r>
              <a:rPr lang="en-ZA" sz="1300" b="1" i="1" u="none" strike="noStrike" baseline="0" dirty="0">
                <a:latin typeface="Times New Roman" panose="02020603050405020304" pitchFamily="18" charset="0"/>
                <a:cs typeface="Times New Roman" panose="02020603050405020304" pitchFamily="18" charset="0"/>
              </a:rPr>
              <a:t>Health Facilities Infrastructure Management </a:t>
            </a:r>
            <a:r>
              <a:rPr lang="en-ZA" sz="1300" b="1" i="0" u="none" strike="noStrike" baseline="0" dirty="0">
                <a:latin typeface="Times New Roman" panose="02020603050405020304" pitchFamily="18" charset="0"/>
                <a:cs typeface="Times New Roman" panose="02020603050405020304" pitchFamily="18" charset="0"/>
              </a:rPr>
              <a:t>subprogramme </a:t>
            </a:r>
            <a:r>
              <a:rPr lang="en-ZA" sz="1300" b="0" i="0" u="none" strike="noStrike" baseline="0" dirty="0">
                <a:latin typeface="Times New Roman" panose="02020603050405020304" pitchFamily="18" charset="0"/>
                <a:cs typeface="Times New Roman" panose="02020603050405020304" pitchFamily="18" charset="0"/>
              </a:rPr>
              <a:t>in the </a:t>
            </a:r>
            <a:r>
              <a:rPr lang="en-ZA" sz="1300" b="1" i="1" u="none" strike="noStrike" baseline="0" dirty="0">
                <a:latin typeface="Times New Roman" panose="02020603050405020304" pitchFamily="18" charset="0"/>
                <a:cs typeface="Times New Roman" panose="02020603050405020304" pitchFamily="18" charset="0"/>
              </a:rPr>
              <a:t>Hospital Systems </a:t>
            </a:r>
            <a:r>
              <a:rPr lang="en-ZA" sz="1300" b="0" i="0" u="none" strike="noStrike" baseline="0" dirty="0">
                <a:latin typeface="Times New Roman" panose="02020603050405020304" pitchFamily="18" charset="0"/>
                <a:cs typeface="Times New Roman" panose="02020603050405020304" pitchFamily="18" charset="0"/>
              </a:rPr>
              <a:t>programme. </a:t>
            </a:r>
            <a:r>
              <a:rPr lang="en-ZA" sz="1300" dirty="0">
                <a:latin typeface="Times New Roman" panose="02020603050405020304" pitchFamily="18" charset="0"/>
                <a:cs typeface="Times New Roman" panose="02020603050405020304" pitchFamily="18" charset="0"/>
              </a:rPr>
              <a:t>However, o</a:t>
            </a:r>
            <a:r>
              <a:rPr lang="en-ZA" sz="1300" b="0" i="0" u="none" strike="noStrike" baseline="0" dirty="0">
                <a:latin typeface="Times New Roman" panose="02020603050405020304" pitchFamily="18" charset="0"/>
                <a:cs typeface="Times New Roman" panose="02020603050405020304" pitchFamily="18" charset="0"/>
              </a:rPr>
              <a:t>verall this programme allocation does not grow.</a:t>
            </a:r>
          </a:p>
          <a:p>
            <a:pPr algn="ctr"/>
            <a:endParaRPr lang="en-ZA" sz="1300" b="1" i="1" u="none" strike="noStrike" baseline="0" dirty="0">
              <a:latin typeface="Times New Roman" panose="02020603050405020304" pitchFamily="18" charset="0"/>
              <a:cs typeface="Times New Roman" panose="02020603050405020304" pitchFamily="18" charset="0"/>
            </a:endParaRPr>
          </a:p>
          <a:p>
            <a:pPr algn="ctr"/>
            <a:r>
              <a:rPr lang="en-ZA" sz="1300" b="1" i="1" u="none" strike="noStrike" baseline="0" dirty="0">
                <a:latin typeface="Times New Roman" panose="02020603050405020304" pitchFamily="18" charset="0"/>
                <a:cs typeface="Times New Roman" panose="02020603050405020304" pitchFamily="18" charset="0"/>
              </a:rPr>
              <a:t>The movement of funds </a:t>
            </a:r>
            <a:r>
              <a:rPr lang="en-ZA" sz="1300" b="1" i="1" dirty="0">
                <a:latin typeface="Times New Roman" panose="02020603050405020304" pitchFamily="18" charset="0"/>
                <a:cs typeface="Times New Roman" panose="02020603050405020304" pitchFamily="18" charset="0"/>
              </a:rPr>
              <a:t>between programmes and subprogrammes needs to be made clearer to ensure function-funding alignment. </a:t>
            </a:r>
            <a:endParaRPr lang="en-ZA" sz="1200" b="1" i="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5C74D11-D3F8-4A77-B4D2-FD527F30E5A3}"/>
              </a:ext>
            </a:extLst>
          </p:cNvPr>
          <p:cNvSpPr/>
          <p:nvPr/>
        </p:nvSpPr>
        <p:spPr>
          <a:xfrm>
            <a:off x="247683" y="2675155"/>
            <a:ext cx="8593265" cy="2024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ectangle 39">
            <a:extLst>
              <a:ext uri="{FF2B5EF4-FFF2-40B4-BE49-F238E27FC236}">
                <a16:creationId xmlns:a16="http://schemas.microsoft.com/office/drawing/2014/main" id="{1181A3C8-E04E-4A46-831C-EB9927202B40}"/>
              </a:ext>
            </a:extLst>
          </p:cNvPr>
          <p:cNvSpPr/>
          <p:nvPr/>
        </p:nvSpPr>
        <p:spPr>
          <a:xfrm>
            <a:off x="267243" y="3093935"/>
            <a:ext cx="8593265" cy="2487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a:extLst>
              <a:ext uri="{FF2B5EF4-FFF2-40B4-BE49-F238E27FC236}">
                <a16:creationId xmlns:a16="http://schemas.microsoft.com/office/drawing/2014/main" id="{FC3E10D1-6278-4EEF-972D-62A245C21543}"/>
              </a:ext>
            </a:extLst>
          </p:cNvPr>
          <p:cNvSpPr txBox="1"/>
          <p:nvPr/>
        </p:nvSpPr>
        <p:spPr>
          <a:xfrm>
            <a:off x="1118231" y="6340827"/>
            <a:ext cx="2997937" cy="261610"/>
          </a:xfrm>
          <a:prstGeom prst="rect">
            <a:avLst/>
          </a:prstGeom>
          <a:noFill/>
        </p:spPr>
        <p:txBody>
          <a:bodyPr wrap="none" rtlCol="0">
            <a:spAutoFit/>
          </a:bodyPr>
          <a:lstStyle/>
          <a:p>
            <a:r>
              <a:rPr lang="en-ZA" sz="1100" dirty="0"/>
              <a:t>Source: Estimates of National Expenditure (2021)</a:t>
            </a:r>
          </a:p>
        </p:txBody>
      </p:sp>
    </p:spTree>
    <p:extLst>
      <p:ext uri="{BB962C8B-B14F-4D97-AF65-F5344CB8AC3E}">
        <p14:creationId xmlns:p14="http://schemas.microsoft.com/office/powerpoint/2010/main" val="323955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a:t>3. </a:t>
            </a:r>
            <a:r>
              <a:rPr lang="en-ZA" sz="2800">
                <a:solidFill>
                  <a:srgbClr val="478960"/>
                </a:solidFill>
              </a:rPr>
              <a:t>Depart</a:t>
            </a:r>
            <a:r>
              <a:rPr lang="en-ZA" sz="2800"/>
              <a:t>mental Budget Analysis</a:t>
            </a:r>
            <a:r>
              <a:rPr lang="en-ZA" sz="2800">
                <a:effectLst/>
              </a:rPr>
              <a:t/>
            </a:r>
            <a:br>
              <a:rPr lang="en-ZA" sz="2800">
                <a:effectLst/>
              </a:rPr>
            </a:br>
            <a:r>
              <a:rPr lang="en-ZA" sz="2800">
                <a:effectLst/>
              </a:rPr>
              <a:t>Personnel headcount and cost</a:t>
            </a:r>
          </a:p>
        </p:txBody>
      </p:sp>
      <p:sp>
        <p:nvSpPr>
          <p:cNvPr id="5" name="Slide Number Placeholder 4"/>
          <p:cNvSpPr>
            <a:spLocks noGrp="1"/>
          </p:cNvSpPr>
          <p:nvPr>
            <p:ph type="sldNum" sz="quarter" idx="12"/>
          </p:nvPr>
        </p:nvSpPr>
        <p:spPr/>
        <p:txBody>
          <a:bodyPr/>
          <a:lstStyle/>
          <a:p>
            <a:fld id="{AC57FB67-5201-4263-A749-74A8A000A585}" type="slidenum">
              <a:rPr lang="en-ZA" smtClean="0"/>
              <a:pPr/>
              <a:t>14</a:t>
            </a:fld>
            <a:endParaRPr lang="en-ZA" dirty="0"/>
          </a:p>
        </p:txBody>
      </p:sp>
      <p:sp>
        <p:nvSpPr>
          <p:cNvPr id="8" name="TextBox 7"/>
          <p:cNvSpPr txBox="1"/>
          <p:nvPr/>
        </p:nvSpPr>
        <p:spPr>
          <a:xfrm>
            <a:off x="5092257" y="1570035"/>
            <a:ext cx="3594543" cy="4847481"/>
          </a:xfrm>
          <a:prstGeom prst="rect">
            <a:avLst/>
          </a:prstGeom>
          <a:noFill/>
        </p:spPr>
        <p:txBody>
          <a:bodyPr wrap="square" rtlCol="0">
            <a:spAutoFit/>
          </a:bodyPr>
          <a:lstStyle/>
          <a:p>
            <a:pPr marL="285750"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The substantial difference between the number of posts in 2020/21 and the 2021 MTEF for the junior, middle and senior management postings within the department is a cause for concern, decreasing from 910 in 2020/21 to 776 in 2021/22 for levels 7-16. It may suggest structural weaknesses in the operational and administrative consistency, capacity and capabilities of the national department. </a:t>
            </a:r>
          </a:p>
          <a:p>
            <a:pPr marL="285750" indent="-285750">
              <a:buFont typeface="Arial" panose="020B0604020202020204" pitchFamily="34" charset="0"/>
              <a:buChar char="•"/>
            </a:pPr>
            <a:endParaRPr lang="en-ZA"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The department documents an overall decline of only 4 posts between actual number and revised number of posts, yet there is a discrepancy with the increase of R97 million between revised cost for 2020/21 and the actual cost in 2019/20. Differently put, there appears to be a disconnect between the headcount and the total cost of personnel within the department. </a:t>
            </a:r>
          </a:p>
          <a:p>
            <a:pPr marL="285750" indent="-285750">
              <a:buFont typeface="Arial" panose="020B0604020202020204" pitchFamily="34" charset="0"/>
              <a:buChar char="•"/>
            </a:pPr>
            <a:endParaRPr lang="en-ZA" sz="1500" dirty="0">
              <a:latin typeface="Times New Roman" panose="02020603050405020304" pitchFamily="18"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A66EA62C-14ED-4FB3-9482-283A8E6064DB}"/>
              </a:ext>
            </a:extLst>
          </p:cNvPr>
          <p:cNvGraphicFramePr>
            <a:graphicFrameLocks noGrp="1"/>
          </p:cNvGraphicFramePr>
          <p:nvPr>
            <p:extLst>
              <p:ext uri="{D42A27DB-BD31-4B8C-83A1-F6EECF244321}">
                <p14:modId xmlns:p14="http://schemas.microsoft.com/office/powerpoint/2010/main" val="4264793468"/>
              </p:ext>
            </p:extLst>
          </p:nvPr>
        </p:nvGraphicFramePr>
        <p:xfrm>
          <a:off x="426366" y="1600199"/>
          <a:ext cx="4618859" cy="4421088"/>
        </p:xfrm>
        <a:graphic>
          <a:graphicData uri="http://schemas.openxmlformats.org/drawingml/2006/table">
            <a:tbl>
              <a:tblPr/>
              <a:tblGrid>
                <a:gridCol w="802709">
                  <a:extLst>
                    <a:ext uri="{9D8B030D-6E8A-4147-A177-3AD203B41FA5}">
                      <a16:colId xmlns:a16="http://schemas.microsoft.com/office/drawing/2014/main" val="282947009"/>
                    </a:ext>
                  </a:extLst>
                </a:gridCol>
                <a:gridCol w="763230">
                  <a:extLst>
                    <a:ext uri="{9D8B030D-6E8A-4147-A177-3AD203B41FA5}">
                      <a16:colId xmlns:a16="http://schemas.microsoft.com/office/drawing/2014/main" val="3501180881"/>
                    </a:ext>
                  </a:extLst>
                </a:gridCol>
                <a:gridCol w="763230">
                  <a:extLst>
                    <a:ext uri="{9D8B030D-6E8A-4147-A177-3AD203B41FA5}">
                      <a16:colId xmlns:a16="http://schemas.microsoft.com/office/drawing/2014/main" val="1424117240"/>
                    </a:ext>
                  </a:extLst>
                </a:gridCol>
                <a:gridCol w="763230">
                  <a:extLst>
                    <a:ext uri="{9D8B030D-6E8A-4147-A177-3AD203B41FA5}">
                      <a16:colId xmlns:a16="http://schemas.microsoft.com/office/drawing/2014/main" val="1201286227"/>
                    </a:ext>
                  </a:extLst>
                </a:gridCol>
                <a:gridCol w="763230">
                  <a:extLst>
                    <a:ext uri="{9D8B030D-6E8A-4147-A177-3AD203B41FA5}">
                      <a16:colId xmlns:a16="http://schemas.microsoft.com/office/drawing/2014/main" val="2108853875"/>
                    </a:ext>
                  </a:extLst>
                </a:gridCol>
                <a:gridCol w="763230">
                  <a:extLst>
                    <a:ext uri="{9D8B030D-6E8A-4147-A177-3AD203B41FA5}">
                      <a16:colId xmlns:a16="http://schemas.microsoft.com/office/drawing/2014/main" val="1157634536"/>
                    </a:ext>
                  </a:extLst>
                </a:gridCol>
              </a:tblGrid>
              <a:tr h="245616">
                <a:tc>
                  <a:txBody>
                    <a:bodyPr/>
                    <a:lstStyle/>
                    <a:p>
                      <a:pPr algn="l" rtl="0" fontAlgn="ctr"/>
                      <a:r>
                        <a:rPr lang="en-ZA" sz="1400" b="0" i="0" u="none" strike="noStrike">
                          <a:solidFill>
                            <a:srgbClr val="000000"/>
                          </a:solidFill>
                          <a:effectLst/>
                          <a:latin typeface="Calibri" panose="020F0502020204030204" pitchFamily="34" charset="0"/>
                        </a:rPr>
                        <a:t> </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2019/20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2020/21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2021/22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2022/23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2023/24 </a:t>
                      </a:r>
                    </a:p>
                  </a:txBody>
                  <a:tcPr marL="7620" marR="7620" marT="762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830315"/>
                  </a:ext>
                </a:extLst>
              </a:tr>
              <a:tr h="245616">
                <a:tc rowSpan="3">
                  <a:txBody>
                    <a:bodyPr/>
                    <a:lstStyle/>
                    <a:p>
                      <a:pPr algn="l" rtl="0" fontAlgn="ctr"/>
                      <a:r>
                        <a:rPr lang="en-ZA" sz="1400" b="1" i="0" u="none" strike="noStrike">
                          <a:solidFill>
                            <a:srgbClr val="000000"/>
                          </a:solidFill>
                          <a:effectLst/>
                          <a:latin typeface="Calibri" panose="020F0502020204030204" pitchFamily="34" charset="0"/>
                        </a:rPr>
                        <a:t> Count  </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Actual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ZA" sz="1400" b="1" i="0" u="none" strike="noStrike">
                          <a:solidFill>
                            <a:srgbClr val="000000"/>
                          </a:solidFill>
                          <a:effectLst/>
                          <a:latin typeface="Calibri" panose="020F0502020204030204" pitchFamily="34" charset="0"/>
                        </a:rPr>
                        <a:t> Revised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gridSpan="3">
                  <a:txBody>
                    <a:bodyPr/>
                    <a:lstStyle/>
                    <a:p>
                      <a:pPr algn="ctr" rtl="0" fontAlgn="ctr"/>
                      <a:r>
                        <a:rPr lang="en-ZA" sz="1400" b="1" i="0" u="none" strike="noStrike">
                          <a:solidFill>
                            <a:srgbClr val="000000"/>
                          </a:solidFill>
                          <a:effectLst/>
                          <a:latin typeface="Calibri" panose="020F0502020204030204" pitchFamily="34" charset="0"/>
                        </a:rPr>
                        <a:t> Medium-term estimate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ZA"/>
                    </a:p>
                  </a:txBody>
                  <a:tcPr/>
                </a:tc>
                <a:tc rowSpan="3" hMerge="1">
                  <a:txBody>
                    <a:bodyPr/>
                    <a:lstStyle/>
                    <a:p>
                      <a:endParaRPr lang="en-ZA"/>
                    </a:p>
                  </a:txBody>
                  <a:tcPr/>
                </a:tc>
                <a:extLst>
                  <a:ext uri="{0D108BD9-81ED-4DB2-BD59-A6C34878D82A}">
                    <a16:rowId xmlns:a16="http://schemas.microsoft.com/office/drawing/2014/main" val="88442313"/>
                  </a:ext>
                </a:extLst>
              </a:tr>
              <a:tr h="245616">
                <a:tc vMerge="1">
                  <a:txBody>
                    <a:bodyPr/>
                    <a:lstStyle/>
                    <a:p>
                      <a:endParaRPr lang="en-ZA"/>
                    </a:p>
                  </a:txBody>
                  <a:tcPr/>
                </a:tc>
                <a:tc>
                  <a:txBody>
                    <a:bodyPr/>
                    <a:lstStyle/>
                    <a:p>
                      <a:pPr algn="ctr" rtl="0" fontAlgn="ctr"/>
                      <a:r>
                        <a:rPr lang="en-ZA" sz="1400" b="1" i="0" u="none" strike="noStrike">
                          <a:solidFill>
                            <a:srgbClr val="000000"/>
                          </a:solidFill>
                          <a:effectLst/>
                          <a:latin typeface="Calibri" panose="020F0502020204030204" pitchFamily="34" charset="0"/>
                        </a:rPr>
                        <a:t> number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ZA" sz="1400" b="1" i="0" u="none" strike="noStrike">
                          <a:solidFill>
                            <a:srgbClr val="000000"/>
                          </a:solidFill>
                          <a:effectLst/>
                          <a:latin typeface="Calibri" panose="020F0502020204030204" pitchFamily="34" charset="0"/>
                        </a:rPr>
                        <a:t> number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val="2660408064"/>
                  </a:ext>
                </a:extLst>
              </a:tr>
              <a:tr h="245616">
                <a:tc vMerge="1">
                  <a:txBody>
                    <a:bodyPr/>
                    <a:lstStyle/>
                    <a:p>
                      <a:endParaRPr lang="en-ZA"/>
                    </a:p>
                  </a:txBody>
                  <a:tcPr/>
                </a:tc>
                <a:tc>
                  <a:txBody>
                    <a:bodyPr/>
                    <a:lstStyle/>
                    <a:p>
                      <a:pPr algn="ctr" rtl="0" fontAlgn="ctr"/>
                      <a:r>
                        <a:rPr lang="en-ZA" sz="1400" b="1" i="0" u="none" strike="noStrike">
                          <a:solidFill>
                            <a:srgbClr val="000000"/>
                          </a:solidFill>
                          <a:effectLst/>
                          <a:latin typeface="Calibri" panose="020F0502020204030204" pitchFamily="34" charset="0"/>
                        </a:rPr>
                        <a:t> of posts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of posts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val="1930684671"/>
                  </a:ext>
                </a:extLst>
              </a:tr>
              <a:tr h="245616">
                <a:tc>
                  <a:txBody>
                    <a:bodyPr/>
                    <a:lstStyle/>
                    <a:p>
                      <a:pPr algn="l" rtl="0" fontAlgn="ctr"/>
                      <a:r>
                        <a:rPr lang="en-ZA" sz="1400" b="0" i="0" u="none" strike="noStrike">
                          <a:solidFill>
                            <a:srgbClr val="000000"/>
                          </a:solidFill>
                          <a:effectLst/>
                          <a:latin typeface="Calibri" panose="020F0502020204030204" pitchFamily="34" charset="0"/>
                        </a:rPr>
                        <a:t> 1 – 6 </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572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572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588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618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615 </a:t>
                      </a:r>
                    </a:p>
                  </a:txBody>
                  <a:tcPr marL="7620" marR="7620" marT="762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6757733"/>
                  </a:ext>
                </a:extLst>
              </a:tr>
              <a:tr h="245616">
                <a:tc>
                  <a:txBody>
                    <a:bodyPr/>
                    <a:lstStyle/>
                    <a:p>
                      <a:pPr algn="l" rtl="0" fontAlgn="ctr"/>
                      <a:r>
                        <a:rPr lang="en-ZA" sz="1400" b="0" i="0" u="none" strike="noStrike">
                          <a:solidFill>
                            <a:srgbClr val="000000"/>
                          </a:solidFill>
                          <a:effectLst/>
                          <a:latin typeface="Calibri" panose="020F0502020204030204" pitchFamily="34" charset="0"/>
                        </a:rPr>
                        <a:t> 7 – 10 </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636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634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565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569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561 </a:t>
                      </a:r>
                    </a:p>
                  </a:txBody>
                  <a:tcPr marL="7620" marR="7620" marT="7620"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2340706669"/>
                  </a:ext>
                </a:extLst>
              </a:tr>
              <a:tr h="245616">
                <a:tc>
                  <a:txBody>
                    <a:bodyPr/>
                    <a:lstStyle/>
                    <a:p>
                      <a:pPr algn="l" rtl="0" fontAlgn="ctr"/>
                      <a:r>
                        <a:rPr lang="en-ZA" sz="1400" b="0" i="0" u="none" strike="noStrike" dirty="0">
                          <a:solidFill>
                            <a:srgbClr val="000000"/>
                          </a:solidFill>
                          <a:effectLst/>
                          <a:latin typeface="Calibri" panose="020F0502020204030204" pitchFamily="34" charset="0"/>
                        </a:rPr>
                        <a:t> 11 – 12 </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167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165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dirty="0">
                          <a:solidFill>
                            <a:srgbClr val="000000"/>
                          </a:solidFill>
                          <a:effectLst/>
                          <a:latin typeface="Calibri" panose="020F0502020204030204" pitchFamily="34" charset="0"/>
                        </a:rPr>
                        <a:t>         123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126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126 </a:t>
                      </a:r>
                    </a:p>
                  </a:txBody>
                  <a:tcPr marL="7620" marR="7620" marT="7620"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4278692623"/>
                  </a:ext>
                </a:extLst>
              </a:tr>
              <a:tr h="245616">
                <a:tc>
                  <a:txBody>
                    <a:bodyPr/>
                    <a:lstStyle/>
                    <a:p>
                      <a:pPr algn="l" rtl="0" fontAlgn="ctr"/>
                      <a:r>
                        <a:rPr lang="en-ZA" sz="1400" b="0" i="0" u="none" strike="noStrike">
                          <a:solidFill>
                            <a:srgbClr val="000000"/>
                          </a:solidFill>
                          <a:effectLst/>
                          <a:latin typeface="Calibri" panose="020F0502020204030204" pitchFamily="34" charset="0"/>
                        </a:rPr>
                        <a:t> 13 – 16 </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111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111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88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96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105 </a:t>
                      </a:r>
                    </a:p>
                  </a:txBody>
                  <a:tcPr marL="7620" marR="7620" marT="7620"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427729036"/>
                  </a:ext>
                </a:extLst>
              </a:tr>
              <a:tr h="245616">
                <a:tc>
                  <a:txBody>
                    <a:bodyPr/>
                    <a:lstStyle/>
                    <a:p>
                      <a:pPr algn="l" rtl="0" fontAlgn="ctr"/>
                      <a:r>
                        <a:rPr lang="en-ZA" sz="1400" b="0" i="0" u="none" strike="noStrike">
                          <a:solidFill>
                            <a:srgbClr val="000000"/>
                          </a:solidFill>
                          <a:effectLst/>
                          <a:latin typeface="Calibri" panose="020F0502020204030204" pitchFamily="34" charset="0"/>
                        </a:rPr>
                        <a:t> Other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2 </a:t>
                      </a:r>
                    </a:p>
                  </a:txBody>
                  <a:tcPr marL="7620" marR="7620" marT="762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400836"/>
                  </a:ext>
                </a:extLst>
              </a:tr>
              <a:tr h="245616">
                <a:tc>
                  <a:txBody>
                    <a:bodyPr/>
                    <a:lstStyle/>
                    <a:p>
                      <a:pPr algn="l" rtl="0" fontAlgn="ctr"/>
                      <a:r>
                        <a:rPr lang="en-ZA" sz="1400" b="0" i="0" u="none" strike="noStrike">
                          <a:solidFill>
                            <a:srgbClr val="000000"/>
                          </a:solidFill>
                          <a:effectLst/>
                          <a:latin typeface="Calibri" panose="020F0502020204030204" pitchFamily="34" charset="0"/>
                        </a:rPr>
                        <a:t> Total </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1 488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1 484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1 366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1 411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1 409 </a:t>
                      </a:r>
                    </a:p>
                  </a:txBody>
                  <a:tcPr marL="7620" marR="7620" marT="762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689748"/>
                  </a:ext>
                </a:extLst>
              </a:tr>
              <a:tr h="245616">
                <a:tc rowSpan="2">
                  <a:txBody>
                    <a:bodyPr/>
                    <a:lstStyle/>
                    <a:p>
                      <a:pPr algn="l" rtl="0" fontAlgn="ctr"/>
                      <a:r>
                        <a:rPr lang="en-ZA" sz="1400" b="1" i="0" u="none" strike="noStrike">
                          <a:solidFill>
                            <a:srgbClr val="000000"/>
                          </a:solidFill>
                          <a:effectLst/>
                          <a:latin typeface="Calibri" panose="020F0502020204030204" pitchFamily="34" charset="0"/>
                        </a:rPr>
                        <a:t> R million  </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Actual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ZA" sz="1400" b="1" i="0" u="none" strike="noStrike">
                          <a:solidFill>
                            <a:srgbClr val="000000"/>
                          </a:solidFill>
                          <a:effectLst/>
                          <a:latin typeface="Calibri" panose="020F0502020204030204" pitchFamily="34" charset="0"/>
                        </a:rPr>
                        <a:t> Revised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3">
                  <a:txBody>
                    <a:bodyPr/>
                    <a:lstStyle/>
                    <a:p>
                      <a:pPr algn="ctr" rtl="0" fontAlgn="ctr"/>
                      <a:r>
                        <a:rPr lang="en-ZA" sz="1400" b="1" i="0" u="none" strike="noStrike" dirty="0">
                          <a:solidFill>
                            <a:srgbClr val="000000"/>
                          </a:solidFill>
                          <a:effectLst/>
                          <a:latin typeface="Calibri" panose="020F0502020204030204" pitchFamily="34" charset="0"/>
                        </a:rPr>
                        <a:t> Medium-term estimate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ZA"/>
                    </a:p>
                  </a:txBody>
                  <a:tcPr/>
                </a:tc>
                <a:tc rowSpan="2" hMerge="1">
                  <a:txBody>
                    <a:bodyPr/>
                    <a:lstStyle/>
                    <a:p>
                      <a:endParaRPr lang="en-ZA"/>
                    </a:p>
                  </a:txBody>
                  <a:tcPr/>
                </a:tc>
                <a:extLst>
                  <a:ext uri="{0D108BD9-81ED-4DB2-BD59-A6C34878D82A}">
                    <a16:rowId xmlns:a16="http://schemas.microsoft.com/office/drawing/2014/main" val="1070252874"/>
                  </a:ext>
                </a:extLst>
              </a:tr>
              <a:tr h="245616">
                <a:tc vMerge="1">
                  <a:txBody>
                    <a:bodyPr/>
                    <a:lstStyle/>
                    <a:p>
                      <a:endParaRPr lang="en-ZA"/>
                    </a:p>
                  </a:txBody>
                  <a:tcPr/>
                </a:tc>
                <a:tc>
                  <a:txBody>
                    <a:bodyPr/>
                    <a:lstStyle/>
                    <a:p>
                      <a:pPr algn="ctr" rtl="0" fontAlgn="ctr"/>
                      <a:r>
                        <a:rPr lang="en-ZA" sz="1400" b="1" i="0" u="none" strike="noStrike">
                          <a:solidFill>
                            <a:srgbClr val="000000"/>
                          </a:solidFill>
                          <a:effectLst/>
                          <a:latin typeface="Calibri" panose="020F0502020204030204" pitchFamily="34" charset="0"/>
                        </a:rPr>
                        <a:t> cost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ZA" sz="1400" b="1" i="0" u="none" strike="noStrike">
                          <a:solidFill>
                            <a:srgbClr val="000000"/>
                          </a:solidFill>
                          <a:effectLst/>
                          <a:latin typeface="Calibri" panose="020F0502020204030204" pitchFamily="34" charset="0"/>
                        </a:rPr>
                        <a:t> cost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val="1702571298"/>
                  </a:ext>
                </a:extLst>
              </a:tr>
              <a:tr h="245616">
                <a:tc>
                  <a:txBody>
                    <a:bodyPr/>
                    <a:lstStyle/>
                    <a:p>
                      <a:pPr algn="l" rtl="0" fontAlgn="ctr"/>
                      <a:r>
                        <a:rPr lang="en-ZA" sz="1400" b="0" i="0" u="none" strike="noStrike">
                          <a:solidFill>
                            <a:srgbClr val="000000"/>
                          </a:solidFill>
                          <a:effectLst/>
                          <a:latin typeface="Calibri" panose="020F0502020204030204" pitchFamily="34" charset="0"/>
                        </a:rPr>
                        <a:t> 1 – 6 </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169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182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193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192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191 </a:t>
                      </a:r>
                    </a:p>
                  </a:txBody>
                  <a:tcPr marL="7620" marR="7620" marT="762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8567246"/>
                  </a:ext>
                </a:extLst>
              </a:tr>
              <a:tr h="245616">
                <a:tc>
                  <a:txBody>
                    <a:bodyPr/>
                    <a:lstStyle/>
                    <a:p>
                      <a:pPr algn="l" rtl="0" fontAlgn="ctr"/>
                      <a:r>
                        <a:rPr lang="en-ZA" sz="1400" b="0" i="0" u="none" strike="noStrike">
                          <a:solidFill>
                            <a:srgbClr val="000000"/>
                          </a:solidFill>
                          <a:effectLst/>
                          <a:latin typeface="Calibri" panose="020F0502020204030204" pitchFamily="34" charset="0"/>
                        </a:rPr>
                        <a:t> 7 – 10 </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347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dirty="0">
                          <a:solidFill>
                            <a:srgbClr val="000000"/>
                          </a:solidFill>
                          <a:effectLst/>
                          <a:latin typeface="Calibri" panose="020F0502020204030204" pitchFamily="34" charset="0"/>
                        </a:rPr>
                        <a:t>         401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360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351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346 </a:t>
                      </a:r>
                    </a:p>
                  </a:txBody>
                  <a:tcPr marL="7620" marR="7620" marT="7620"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25649615"/>
                  </a:ext>
                </a:extLst>
              </a:tr>
              <a:tr h="245616">
                <a:tc>
                  <a:txBody>
                    <a:bodyPr/>
                    <a:lstStyle/>
                    <a:p>
                      <a:pPr algn="l" rtl="0" fontAlgn="ctr"/>
                      <a:r>
                        <a:rPr lang="en-ZA" sz="1400" b="0" i="0" u="none" strike="noStrike">
                          <a:solidFill>
                            <a:srgbClr val="000000"/>
                          </a:solidFill>
                          <a:effectLst/>
                          <a:latin typeface="Calibri" panose="020F0502020204030204" pitchFamily="34" charset="0"/>
                        </a:rPr>
                        <a:t> 11 – 12 </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162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179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146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144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144 </a:t>
                      </a:r>
                    </a:p>
                  </a:txBody>
                  <a:tcPr marL="7620" marR="7620" marT="7620"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1103515119"/>
                  </a:ext>
                </a:extLst>
              </a:tr>
              <a:tr h="245616">
                <a:tc>
                  <a:txBody>
                    <a:bodyPr/>
                    <a:lstStyle/>
                    <a:p>
                      <a:pPr algn="l" rtl="0" fontAlgn="ctr"/>
                      <a:r>
                        <a:rPr lang="en-ZA" sz="1400" b="0" i="0" u="none" strike="noStrike">
                          <a:solidFill>
                            <a:srgbClr val="000000"/>
                          </a:solidFill>
                          <a:effectLst/>
                          <a:latin typeface="Calibri" panose="020F0502020204030204" pitchFamily="34" charset="0"/>
                        </a:rPr>
                        <a:t> 13 – 16 </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148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161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141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151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rtl="0" fontAlgn="ctr"/>
                      <a:r>
                        <a:rPr lang="en-ZA" sz="1400" b="0" i="0" u="none" strike="noStrike">
                          <a:solidFill>
                            <a:srgbClr val="000000"/>
                          </a:solidFill>
                          <a:effectLst/>
                          <a:latin typeface="Calibri" panose="020F0502020204030204" pitchFamily="34" charset="0"/>
                        </a:rPr>
                        <a:t>         164 </a:t>
                      </a:r>
                    </a:p>
                  </a:txBody>
                  <a:tcPr marL="7620" marR="7620" marT="7620" marB="0" anchor="ctr">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val="378730817"/>
                  </a:ext>
                </a:extLst>
              </a:tr>
              <a:tr h="245616">
                <a:tc>
                  <a:txBody>
                    <a:bodyPr/>
                    <a:lstStyle/>
                    <a:p>
                      <a:pPr algn="l" rtl="0" fontAlgn="ctr"/>
                      <a:r>
                        <a:rPr lang="en-ZA" sz="1400" b="0" i="0" u="none" strike="noStrike">
                          <a:solidFill>
                            <a:srgbClr val="000000"/>
                          </a:solidFill>
                          <a:effectLst/>
                          <a:latin typeface="Calibri" panose="020F0502020204030204" pitchFamily="34" charset="0"/>
                        </a:rPr>
                        <a:t> Other </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5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6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6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6 </a:t>
                      </a:r>
                    </a:p>
                  </a:txBody>
                  <a:tcPr marL="7620" marR="7620" marT="762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432499"/>
                  </a:ext>
                </a:extLst>
              </a:tr>
              <a:tr h="245616">
                <a:tc>
                  <a:txBody>
                    <a:bodyPr/>
                    <a:lstStyle/>
                    <a:p>
                      <a:pPr algn="l" rtl="0" fontAlgn="ctr"/>
                      <a:r>
                        <a:rPr lang="en-ZA" sz="1400" b="0" i="0" u="none" strike="noStrike">
                          <a:solidFill>
                            <a:srgbClr val="000000"/>
                          </a:solidFill>
                          <a:effectLst/>
                          <a:latin typeface="Calibri" panose="020F0502020204030204" pitchFamily="34" charset="0"/>
                        </a:rPr>
                        <a:t> Total </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831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928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845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a:solidFill>
                            <a:srgbClr val="000000"/>
                          </a:solidFill>
                          <a:effectLst/>
                          <a:latin typeface="Calibri" panose="020F0502020204030204" pitchFamily="34" charset="0"/>
                        </a:rPr>
                        <a:t>         843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400" b="0" i="0" u="none" strike="noStrike" dirty="0">
                          <a:solidFill>
                            <a:srgbClr val="000000"/>
                          </a:solidFill>
                          <a:effectLst/>
                          <a:latin typeface="Calibri" panose="020F0502020204030204" pitchFamily="34" charset="0"/>
                        </a:rPr>
                        <a:t>         851 </a:t>
                      </a:r>
                    </a:p>
                  </a:txBody>
                  <a:tcPr marL="7620" marR="7620" marT="762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012642"/>
                  </a:ext>
                </a:extLst>
              </a:tr>
            </a:tbl>
          </a:graphicData>
        </a:graphic>
      </p:graphicFrame>
      <p:sp>
        <p:nvSpPr>
          <p:cNvPr id="19" name="Rectangle 18">
            <a:extLst>
              <a:ext uri="{FF2B5EF4-FFF2-40B4-BE49-F238E27FC236}">
                <a16:creationId xmlns:a16="http://schemas.microsoft.com/office/drawing/2014/main" id="{4779C9B9-6DCC-4890-895E-F60D10C14760}"/>
              </a:ext>
            </a:extLst>
          </p:cNvPr>
          <p:cNvSpPr/>
          <p:nvPr/>
        </p:nvSpPr>
        <p:spPr>
          <a:xfrm>
            <a:off x="1979712" y="2838635"/>
            <a:ext cx="1512168" cy="7343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49032484-3189-4A24-BFB7-B15EE3C77ACC}"/>
              </a:ext>
            </a:extLst>
          </p:cNvPr>
          <p:cNvSpPr/>
          <p:nvPr/>
        </p:nvSpPr>
        <p:spPr>
          <a:xfrm>
            <a:off x="1188951" y="4811452"/>
            <a:ext cx="1499814" cy="7221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a:extLst>
              <a:ext uri="{FF2B5EF4-FFF2-40B4-BE49-F238E27FC236}">
                <a16:creationId xmlns:a16="http://schemas.microsoft.com/office/drawing/2014/main" id="{8663FC54-FD8D-4442-AF36-7B062D58D598}"/>
              </a:ext>
            </a:extLst>
          </p:cNvPr>
          <p:cNvSpPr/>
          <p:nvPr/>
        </p:nvSpPr>
        <p:spPr>
          <a:xfrm>
            <a:off x="1217387" y="3803340"/>
            <a:ext cx="2274493" cy="236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2FF568F8-79F1-4A74-ABA5-8D2D15C73737}"/>
              </a:ext>
            </a:extLst>
          </p:cNvPr>
          <p:cNvSpPr/>
          <p:nvPr/>
        </p:nvSpPr>
        <p:spPr>
          <a:xfrm>
            <a:off x="1217387" y="5771358"/>
            <a:ext cx="1471378" cy="2364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5B1195A3-5B69-429C-B772-6CF63093E786}"/>
              </a:ext>
            </a:extLst>
          </p:cNvPr>
          <p:cNvSpPr txBox="1"/>
          <p:nvPr/>
        </p:nvSpPr>
        <p:spPr>
          <a:xfrm>
            <a:off x="1118231" y="6340827"/>
            <a:ext cx="2997937" cy="261610"/>
          </a:xfrm>
          <a:prstGeom prst="rect">
            <a:avLst/>
          </a:prstGeom>
          <a:noFill/>
        </p:spPr>
        <p:txBody>
          <a:bodyPr wrap="none" rtlCol="0">
            <a:spAutoFit/>
          </a:bodyPr>
          <a:lstStyle/>
          <a:p>
            <a:r>
              <a:rPr lang="en-ZA" sz="1100"/>
              <a:t>Source: Estimates of National Expenditure (2021)</a:t>
            </a:r>
          </a:p>
        </p:txBody>
      </p:sp>
    </p:spTree>
    <p:extLst>
      <p:ext uri="{BB962C8B-B14F-4D97-AF65-F5344CB8AC3E}">
        <p14:creationId xmlns:p14="http://schemas.microsoft.com/office/powerpoint/2010/main" val="229749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a:t>Annual Performance Plan - </a:t>
            </a:r>
            <a:r>
              <a:rPr lang="en-ZA" sz="2800">
                <a:effectLst/>
              </a:rPr>
              <a:t>Departmental performance</a:t>
            </a:r>
          </a:p>
        </p:txBody>
      </p:sp>
      <p:sp>
        <p:nvSpPr>
          <p:cNvPr id="3" name="Content Placeholder 2"/>
          <p:cNvSpPr>
            <a:spLocks noGrp="1"/>
          </p:cNvSpPr>
          <p:nvPr>
            <p:ph idx="1"/>
          </p:nvPr>
        </p:nvSpPr>
        <p:spPr>
          <a:xfrm>
            <a:off x="457200" y="1600200"/>
            <a:ext cx="8229600" cy="4983162"/>
          </a:xfrm>
        </p:spPr>
        <p:txBody>
          <a:bodyPr>
            <a:noAutofit/>
          </a:bodyPr>
          <a:lstStyle/>
          <a:p>
            <a:pPr marL="0" indent="0">
              <a:spcBef>
                <a:spcPts val="0"/>
              </a:spcBef>
              <a:spcAft>
                <a:spcPts val="600"/>
              </a:spcAft>
              <a:buNone/>
            </a:pPr>
            <a:r>
              <a:rPr lang="en-ZA" sz="1600" b="1" dirty="0"/>
              <a:t>Selected performance indicators:</a:t>
            </a:r>
          </a:p>
          <a:p>
            <a:pPr>
              <a:spcBef>
                <a:spcPts val="0"/>
              </a:spcBef>
              <a:spcAft>
                <a:spcPts val="600"/>
              </a:spcAft>
            </a:pPr>
            <a:r>
              <a:rPr lang="en-US" sz="1400" dirty="0"/>
              <a:t>Performance indicator for Programme 2: NHI indicates that “Total number of individuals registered on the national health insurance patient beneficiary registry” </a:t>
            </a:r>
            <a:r>
              <a:rPr lang="en-US" sz="1400" b="1" dirty="0"/>
              <a:t>already registered 46 million in 2020/21, increasing to 50 million in 2021/22</a:t>
            </a:r>
            <a:r>
              <a:rPr lang="en-US" sz="1400" dirty="0"/>
              <a:t>. In the </a:t>
            </a:r>
            <a:r>
              <a:rPr lang="en-US" sz="1400" b="1" dirty="0"/>
              <a:t>re-tabled</a:t>
            </a:r>
            <a:r>
              <a:rPr lang="en-US" sz="1400" dirty="0"/>
              <a:t> </a:t>
            </a:r>
            <a:r>
              <a:rPr lang="en-US" sz="1400" b="1" dirty="0"/>
              <a:t>Annual Performance Plan</a:t>
            </a:r>
            <a:r>
              <a:rPr lang="en-US" sz="1400" dirty="0"/>
              <a:t>: the department claims that Health Patient Registration System has achieved 59.1 million individuals registered. </a:t>
            </a:r>
          </a:p>
          <a:p>
            <a:pPr marL="0" indent="0" algn="ctr">
              <a:spcBef>
                <a:spcPts val="0"/>
              </a:spcBef>
              <a:spcAft>
                <a:spcPts val="600"/>
              </a:spcAft>
              <a:buNone/>
            </a:pPr>
            <a:r>
              <a:rPr lang="en-GB" sz="1400" i="1" dirty="0"/>
              <a:t>“The NDOH has also arranged a meeting in March 2021 for PMIS and NHI systems (HPRS) to discuss interoperability in relation to the Master Facility Index (MFI) and aligning all tools and projects to the </a:t>
            </a:r>
          </a:p>
          <a:p>
            <a:pPr marL="0" indent="0" algn="ctr">
              <a:spcBef>
                <a:spcPts val="0"/>
              </a:spcBef>
              <a:spcAft>
                <a:spcPts val="600"/>
              </a:spcAft>
              <a:buNone/>
            </a:pPr>
            <a:r>
              <a:rPr lang="en-GB" sz="1400" i="1" dirty="0"/>
              <a:t>Master Facility List as part of this project.”</a:t>
            </a:r>
            <a:endParaRPr lang="en-US" sz="1400" i="1" dirty="0"/>
          </a:p>
          <a:p>
            <a:pPr lvl="1">
              <a:spcBef>
                <a:spcPts val="0"/>
              </a:spcBef>
              <a:spcAft>
                <a:spcPts val="600"/>
              </a:spcAft>
            </a:pPr>
            <a:r>
              <a:rPr lang="en-US" sz="1400" dirty="0"/>
              <a:t>It is unclear how these systems integrate data with one another and from other data systems across private-public sectors to ensure inter-sector integration for efficiency of national health care services. </a:t>
            </a:r>
            <a:endParaRPr lang="en-US" sz="1000" dirty="0"/>
          </a:p>
          <a:p>
            <a:pPr>
              <a:spcBef>
                <a:spcPts val="0"/>
              </a:spcBef>
              <a:spcAft>
                <a:spcPts val="600"/>
              </a:spcAft>
            </a:pPr>
            <a:r>
              <a:rPr lang="en-ZA" sz="1400" dirty="0"/>
              <a:t>The 2 100 “…</a:t>
            </a:r>
            <a:r>
              <a:rPr lang="en-US" sz="1400" dirty="0"/>
              <a:t>primary health care facilities that qualify as ideal clinics per year” could </a:t>
            </a:r>
            <a:r>
              <a:rPr lang="en-US" sz="1400" b="1" dirty="0"/>
              <a:t>consider a measure of its proximity to the population, </a:t>
            </a:r>
            <a:r>
              <a:rPr lang="en-US" sz="1400" dirty="0"/>
              <a:t>in order to improve ease-of-access (i.e., healthcare efficiency) as well as the service quality. </a:t>
            </a:r>
          </a:p>
          <a:p>
            <a:pPr lvl="1">
              <a:spcBef>
                <a:spcPts val="0"/>
              </a:spcBef>
              <a:spcAft>
                <a:spcPts val="600"/>
              </a:spcAft>
            </a:pPr>
            <a:r>
              <a:rPr lang="en-US" sz="1400" dirty="0"/>
              <a:t>The importance of accessible healthcare services is highlighted by the COVID-19 pandemic</a:t>
            </a:r>
            <a:r>
              <a:rPr lang="en-US" sz="1400" b="1" dirty="0"/>
              <a:t>.</a:t>
            </a:r>
          </a:p>
          <a:p>
            <a:pPr>
              <a:spcBef>
                <a:spcPts val="0"/>
              </a:spcBef>
              <a:spcAft>
                <a:spcPts val="600"/>
              </a:spcAft>
            </a:pPr>
            <a:r>
              <a:rPr lang="en-US" sz="1400" dirty="0"/>
              <a:t>“Number of points of entry where port health services comply with international health regulations per year” this is an indicator of the department </a:t>
            </a:r>
            <a:r>
              <a:rPr lang="en-US" sz="1400" b="1" dirty="0"/>
              <a:t>striving for quality</a:t>
            </a:r>
            <a:r>
              <a:rPr lang="en-US" sz="1400" dirty="0"/>
              <a:t>, yet the department (33%) ranks well below regional (41%) and global (63%) benchmarks regarding </a:t>
            </a:r>
            <a:r>
              <a:rPr lang="en-US" sz="1400" b="1" dirty="0"/>
              <a:t>health service provision </a:t>
            </a:r>
            <a:r>
              <a:rPr lang="en-US" sz="1400" dirty="0"/>
              <a:t>when using the same international health regulation standards.</a:t>
            </a:r>
            <a:endParaRPr lang="en-ZA" sz="1400" dirty="0">
              <a:highlight>
                <a:srgbClr val="FFFF00"/>
              </a:highlight>
            </a:endParaRPr>
          </a:p>
          <a:p>
            <a:pPr>
              <a:spcBef>
                <a:spcPts val="0"/>
              </a:spcBef>
              <a:spcAft>
                <a:spcPts val="600"/>
              </a:spcAft>
            </a:pPr>
            <a:endParaRPr lang="en-ZA" sz="1400" dirty="0"/>
          </a:p>
        </p:txBody>
      </p:sp>
      <p:sp>
        <p:nvSpPr>
          <p:cNvPr id="5" name="Slide Number Placeholder 4"/>
          <p:cNvSpPr>
            <a:spLocks noGrp="1"/>
          </p:cNvSpPr>
          <p:nvPr>
            <p:ph type="sldNum" sz="quarter" idx="12"/>
          </p:nvPr>
        </p:nvSpPr>
        <p:spPr/>
        <p:txBody>
          <a:bodyPr/>
          <a:lstStyle/>
          <a:p>
            <a:fld id="{AC57FB67-5201-4263-A749-74A8A000A585}" type="slidenum">
              <a:rPr lang="en-ZA" smtClean="0"/>
              <a:pPr/>
              <a:t>15</a:t>
            </a:fld>
            <a:endParaRPr lang="en-ZA"/>
          </a:p>
        </p:txBody>
      </p:sp>
    </p:spTree>
    <p:extLst>
      <p:ext uri="{BB962C8B-B14F-4D97-AF65-F5344CB8AC3E}">
        <p14:creationId xmlns:p14="http://schemas.microsoft.com/office/powerpoint/2010/main" val="341302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2E5BF-F0E3-42EF-976F-D0343F895BC0}"/>
              </a:ext>
            </a:extLst>
          </p:cNvPr>
          <p:cNvSpPr>
            <a:spLocks noGrp="1"/>
          </p:cNvSpPr>
          <p:nvPr>
            <p:ph type="body" idx="1"/>
          </p:nvPr>
        </p:nvSpPr>
        <p:spPr/>
        <p:txBody>
          <a:bodyPr/>
          <a:lstStyle/>
          <a:p>
            <a:r>
              <a:rPr lang="en-ZA"/>
              <a:t>4. Entities</a:t>
            </a:r>
          </a:p>
        </p:txBody>
      </p:sp>
      <p:sp>
        <p:nvSpPr>
          <p:cNvPr id="3" name="Slide Number Placeholder 2">
            <a:extLst>
              <a:ext uri="{FF2B5EF4-FFF2-40B4-BE49-F238E27FC236}">
                <a16:creationId xmlns:a16="http://schemas.microsoft.com/office/drawing/2014/main" id="{FF0DD173-C168-4182-8BC4-347CBB1F599F}"/>
              </a:ext>
            </a:extLst>
          </p:cNvPr>
          <p:cNvSpPr>
            <a:spLocks noGrp="1"/>
          </p:cNvSpPr>
          <p:nvPr>
            <p:ph type="sldNum" sz="quarter" idx="12"/>
          </p:nvPr>
        </p:nvSpPr>
        <p:spPr/>
        <p:txBody>
          <a:bodyPr/>
          <a:lstStyle/>
          <a:p>
            <a:fld id="{AC57FB67-5201-4263-A749-74A8A000A585}" type="slidenum">
              <a:rPr lang="en-ZA" smtClean="0"/>
              <a:pPr/>
              <a:t>16</a:t>
            </a:fld>
            <a:endParaRPr lang="en-ZA"/>
          </a:p>
        </p:txBody>
      </p:sp>
    </p:spTree>
    <p:extLst>
      <p:ext uri="{BB962C8B-B14F-4D97-AF65-F5344CB8AC3E}">
        <p14:creationId xmlns:p14="http://schemas.microsoft.com/office/powerpoint/2010/main" val="279061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a:effectLst/>
              </a:rPr>
              <a:t>4. Entities</a:t>
            </a:r>
          </a:p>
        </p:txBody>
      </p:sp>
      <p:sp>
        <p:nvSpPr>
          <p:cNvPr id="8" name="Content Placeholder 7"/>
          <p:cNvSpPr>
            <a:spLocks noGrp="1"/>
          </p:cNvSpPr>
          <p:nvPr>
            <p:ph idx="1"/>
          </p:nvPr>
        </p:nvSpPr>
        <p:spPr>
          <a:xfrm>
            <a:off x="457200" y="1600199"/>
            <a:ext cx="8229600" cy="5069161"/>
          </a:xfrm>
        </p:spPr>
        <p:txBody>
          <a:bodyPr vert="horz" lIns="91440" tIns="45720" rIns="91440" bIns="45720" rtlCol="0" anchor="t">
            <a:normAutofit fontScale="92500" lnSpcReduction="10000"/>
          </a:bodyPr>
          <a:lstStyle/>
          <a:p>
            <a:pPr marL="514350" indent="-514350">
              <a:buFont typeface="+mj-lt"/>
              <a:buAutoNum type="arabicPeriod"/>
            </a:pPr>
            <a:r>
              <a:rPr lang="en-ZA" sz="1700" b="1" dirty="0">
                <a:latin typeface="Times New Roman"/>
                <a:cs typeface="Times New Roman"/>
              </a:rPr>
              <a:t>National Health Laboratory Service</a:t>
            </a:r>
          </a:p>
          <a:p>
            <a:pPr lvl="1"/>
            <a:r>
              <a:rPr lang="en-US" sz="1500" dirty="0">
                <a:latin typeface="Times New Roman"/>
                <a:cs typeface="Times New Roman"/>
              </a:rPr>
              <a:t>Established in terms of the National Health Laboratory Service Act (2000) and provides pathology services to over 80% of South Africans, playing a significant role in monitoring TB and HIV. </a:t>
            </a:r>
            <a:endParaRPr lang="en-US" sz="1500" dirty="0"/>
          </a:p>
          <a:p>
            <a:pPr lvl="1"/>
            <a:r>
              <a:rPr lang="en-US" sz="1500" dirty="0">
                <a:latin typeface="Times New Roman"/>
                <a:cs typeface="Times New Roman"/>
              </a:rPr>
              <a:t>10 months after firing the acting CEO due to charges related to irregular payments to service providers, </a:t>
            </a:r>
            <a:r>
              <a:rPr lang="en-US" sz="1500" b="1" dirty="0">
                <a:latin typeface="Times New Roman"/>
                <a:cs typeface="Times New Roman"/>
              </a:rPr>
              <a:t>the CFO and supply chain manager were suspended on 17 November 2020</a:t>
            </a:r>
            <a:r>
              <a:rPr lang="en-US" sz="1500" dirty="0">
                <a:latin typeface="Times New Roman"/>
                <a:cs typeface="Times New Roman"/>
              </a:rPr>
              <a:t> following charges of failing to apply due diligence to </a:t>
            </a:r>
            <a:r>
              <a:rPr lang="en-US" sz="1500" b="1" dirty="0">
                <a:latin typeface="Times New Roman"/>
                <a:cs typeface="Times New Roman"/>
              </a:rPr>
              <a:t>fraud and misconduct allegations regarding the procurement of PPE. </a:t>
            </a:r>
            <a:endParaRPr lang="en-US" sz="1500" b="1" dirty="0"/>
          </a:p>
          <a:p>
            <a:pPr lvl="1"/>
            <a:r>
              <a:rPr lang="en-US" sz="1500" dirty="0">
                <a:latin typeface="Times New Roman"/>
                <a:cs typeface="Times New Roman"/>
              </a:rPr>
              <a:t>The NHLS was also under investigation by the SIU for alleged </a:t>
            </a:r>
            <a:r>
              <a:rPr lang="en-US" sz="1500" b="1" dirty="0">
                <a:latin typeface="Times New Roman"/>
                <a:cs typeface="Times New Roman"/>
              </a:rPr>
              <a:t>financial irregularities </a:t>
            </a:r>
            <a:r>
              <a:rPr lang="en-US" sz="1500" dirty="0">
                <a:latin typeface="Times New Roman"/>
                <a:cs typeface="Times New Roman"/>
              </a:rPr>
              <a:t>in awarding R170 million worth of Covid-19 tenders. Additionally, on 13 March 2020, R113 million in fraud and theft from the NHLS were uncovered in a Hawks investigation. Some arrests have since been made.</a:t>
            </a:r>
            <a:endParaRPr lang="en-US" sz="1500" dirty="0"/>
          </a:p>
          <a:p>
            <a:pPr lvl="1"/>
            <a:r>
              <a:rPr lang="en-US" sz="1500" dirty="0">
                <a:latin typeface="Times New Roman"/>
                <a:cs typeface="Times New Roman"/>
              </a:rPr>
              <a:t>Substantial </a:t>
            </a:r>
            <a:r>
              <a:rPr lang="en-US" sz="1500" b="1" dirty="0">
                <a:latin typeface="Times New Roman"/>
                <a:cs typeface="Times New Roman"/>
              </a:rPr>
              <a:t>reduction in the budget surplus </a:t>
            </a:r>
            <a:r>
              <a:rPr lang="en-US" sz="1500" dirty="0">
                <a:latin typeface="Times New Roman"/>
                <a:cs typeface="Times New Roman"/>
              </a:rPr>
              <a:t>from R1 billion in 2019/20 to R373 million in 2020/21, with total revenue at R9.7 and R9.9 billion in 2019/20 and 2020/21, respectively. This surplus is projected to decrease until the end of the MTEF period, to R83 million, as expenses are growing at a faster rate than revenue. </a:t>
            </a:r>
            <a:endParaRPr lang="en-US" sz="1500" dirty="0"/>
          </a:p>
          <a:p>
            <a:pPr lvl="1"/>
            <a:r>
              <a:rPr lang="en-US" sz="1500" dirty="0">
                <a:latin typeface="Times New Roman"/>
                <a:cs typeface="Times New Roman"/>
              </a:rPr>
              <a:t>In a meeting for the Portfolio Committee of Health on 10 March 2021, considering the high litigation costs associated with outstanding provincial debt (totaling R4 billion), </a:t>
            </a:r>
            <a:r>
              <a:rPr lang="en-US" sz="1500" b="1" dirty="0">
                <a:latin typeface="Times New Roman"/>
                <a:cs typeface="Times New Roman"/>
              </a:rPr>
              <a:t>maintaining its level of liquidity </a:t>
            </a:r>
            <a:r>
              <a:rPr lang="en-US" sz="1500" dirty="0">
                <a:latin typeface="Times New Roman"/>
                <a:cs typeface="Times New Roman"/>
              </a:rPr>
              <a:t>was considered pertinent. </a:t>
            </a:r>
            <a:endParaRPr lang="en-US" sz="1500" dirty="0"/>
          </a:p>
          <a:p>
            <a:pPr lvl="1"/>
            <a:r>
              <a:rPr lang="en-GB" sz="1500" dirty="0">
                <a:latin typeface="Times New Roman"/>
                <a:cs typeface="Times New Roman"/>
              </a:rPr>
              <a:t>As of 17 October 2021, NHLS had conducted 8.3 million COVID tests.</a:t>
            </a:r>
            <a:r>
              <a:rPr lang="en-US" sz="1500" dirty="0">
                <a:latin typeface="Times New Roman"/>
                <a:cs typeface="Times New Roman"/>
              </a:rPr>
              <a:t> Over the medium term, they intend to play a critical role in the surveillance of Covid-19 with the National institute for Communicable Diseases.</a:t>
            </a:r>
          </a:p>
          <a:p>
            <a:pPr lvl="1"/>
            <a:r>
              <a:rPr lang="en-US" sz="1500" dirty="0">
                <a:latin typeface="Times New Roman"/>
                <a:cs typeface="Times New Roman"/>
              </a:rPr>
              <a:t>85 posts with salary level 17-22 totaling R229 million in 2020/21. This contrasts with 9 posts (</a:t>
            </a:r>
            <a:r>
              <a:rPr lang="en-ZA" sz="1500" dirty="0">
                <a:latin typeface="Times New Roman"/>
                <a:cs typeface="Times New Roman"/>
              </a:rPr>
              <a:t>totalling</a:t>
            </a:r>
            <a:r>
              <a:rPr lang="en-US" sz="1500" dirty="0">
                <a:latin typeface="Times New Roman"/>
                <a:cs typeface="Times New Roman"/>
              </a:rPr>
              <a:t> roughly R25 million) audited, estimated and projected over the 2020 MTEF in 2020 Budget.</a:t>
            </a:r>
          </a:p>
        </p:txBody>
      </p:sp>
      <p:sp>
        <p:nvSpPr>
          <p:cNvPr id="5" name="Slide Number Placeholder 4"/>
          <p:cNvSpPr>
            <a:spLocks noGrp="1"/>
          </p:cNvSpPr>
          <p:nvPr>
            <p:ph type="sldNum" sz="quarter" idx="12"/>
          </p:nvPr>
        </p:nvSpPr>
        <p:spPr/>
        <p:txBody>
          <a:bodyPr/>
          <a:lstStyle/>
          <a:p>
            <a:fld id="{AC57FB67-5201-4263-A749-74A8A000A585}" type="slidenum">
              <a:rPr lang="en-ZA" smtClean="0"/>
              <a:pPr/>
              <a:t>17</a:t>
            </a:fld>
            <a:endParaRPr lang="en-ZA"/>
          </a:p>
        </p:txBody>
      </p:sp>
    </p:spTree>
    <p:extLst>
      <p:ext uri="{BB962C8B-B14F-4D97-AF65-F5344CB8AC3E}">
        <p14:creationId xmlns:p14="http://schemas.microsoft.com/office/powerpoint/2010/main" val="162888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a:effectLst/>
              </a:rPr>
              <a:t>4. Entities (cont.)</a:t>
            </a:r>
          </a:p>
        </p:txBody>
      </p:sp>
      <p:sp>
        <p:nvSpPr>
          <p:cNvPr id="3" name="Content Placeholder 2"/>
          <p:cNvSpPr>
            <a:spLocks noGrp="1"/>
          </p:cNvSpPr>
          <p:nvPr>
            <p:ph idx="1"/>
          </p:nvPr>
        </p:nvSpPr>
        <p:spPr>
          <a:xfrm>
            <a:off x="457200" y="1600200"/>
            <a:ext cx="8229600" cy="4853136"/>
          </a:xfrm>
        </p:spPr>
        <p:txBody>
          <a:bodyPr>
            <a:normAutofit/>
          </a:bodyPr>
          <a:lstStyle/>
          <a:p>
            <a:pPr marL="457200" indent="-457200">
              <a:buFont typeface="+mj-lt"/>
              <a:buAutoNum type="arabicPeriod" startAt="2"/>
            </a:pPr>
            <a:r>
              <a:rPr lang="en-US" sz="1600" b="1" dirty="0"/>
              <a:t>South African Medical Research Council</a:t>
            </a:r>
            <a:endParaRPr lang="en-ZA" sz="1600" b="1" dirty="0"/>
          </a:p>
          <a:p>
            <a:pPr lvl="1"/>
            <a:r>
              <a:rPr lang="en-US" sz="1400" dirty="0"/>
              <a:t>Conducts and funds health research and medical innovation, in terms of the amended South African Medical Research Council Act (1991). The entity conducted research regarding the deployment and procurement of vaccines.</a:t>
            </a:r>
          </a:p>
          <a:p>
            <a:pPr lvl="1"/>
            <a:r>
              <a:rPr lang="en-US" sz="1400" dirty="0"/>
              <a:t>Number of published journal articles by (first and/or last) affiliated authors, grant holders with acknowledgement of the council etc. could lead to </a:t>
            </a:r>
            <a:r>
              <a:rPr lang="en-US" sz="1400" b="1" dirty="0"/>
              <a:t>double counting </a:t>
            </a:r>
            <a:r>
              <a:rPr lang="en-US" sz="1400" dirty="0"/>
              <a:t>of performance indicators. Four indicators of number of awards by the council to MSc, PhD and post-doctoral candidates could also include double counting. </a:t>
            </a:r>
          </a:p>
          <a:p>
            <a:pPr lvl="1"/>
            <a:r>
              <a:rPr lang="en-US" sz="1400" dirty="0"/>
              <a:t>There is a </a:t>
            </a:r>
            <a:r>
              <a:rPr lang="en-US" sz="1400" b="1" dirty="0"/>
              <a:t>decrease in number of accepted and published </a:t>
            </a:r>
            <a:r>
              <a:rPr lang="en-US" sz="1400" dirty="0"/>
              <a:t>journal articles associated with the Council in 2020/21, across all three indicators, projected to fall further over the medium term. Number of research grants awarded by the council were reduced from 247 in 2019/20 to 130 in 2020/21. </a:t>
            </a:r>
            <a:r>
              <a:rPr lang="en-US" sz="1400" b="1" dirty="0"/>
              <a:t>Four</a:t>
            </a:r>
            <a:r>
              <a:rPr lang="en-US" sz="1400" dirty="0"/>
              <a:t> </a:t>
            </a:r>
            <a:r>
              <a:rPr lang="en-US" sz="1400" b="1" dirty="0"/>
              <a:t>new performance indicators</a:t>
            </a:r>
            <a:r>
              <a:rPr lang="en-US" sz="1400" dirty="0"/>
              <a:t>, for number of awards and innovation/technology projects, are presented in 2020/21, which do not allow for prior comparison. </a:t>
            </a:r>
          </a:p>
          <a:p>
            <a:pPr lvl="1"/>
            <a:r>
              <a:rPr lang="en-US" sz="1400" dirty="0"/>
              <a:t>A </a:t>
            </a:r>
            <a:r>
              <a:rPr lang="en-US" sz="1400" b="1" dirty="0"/>
              <a:t>budget deficit in 2020/21 of R36.4 million, after a surplus of R43 million in 2019/20, which is projected to a budget balance by 2022/23.</a:t>
            </a:r>
            <a:r>
              <a:rPr lang="en-US" sz="1400" dirty="0"/>
              <a:t> Total turnover is R1.2 billion in 2020/21. The deficit is mostly due to increased expenditure. However, revenue is projected to grow at a higher rate over the medium term. Expenditure on innovation and technology is expected to account for 24% of the budget  in the MTEF. Additionally, there is an increase in cash and cash equivalents from -92 million in 2019/20 to 12 million in 2020/21. </a:t>
            </a:r>
          </a:p>
          <a:p>
            <a:pPr lvl="1"/>
            <a:r>
              <a:rPr lang="en-US" sz="1400" b="1" dirty="0"/>
              <a:t>Unit personnel cost </a:t>
            </a:r>
            <a:r>
              <a:rPr lang="en-US" sz="1400" dirty="0"/>
              <a:t>for level 13-16 increasing from R1.7 million to R2 million; and for level 17-22 from </a:t>
            </a:r>
            <a:r>
              <a:rPr lang="en-US" sz="1400" b="1" dirty="0"/>
              <a:t>R3.3 million to R4.0 million </a:t>
            </a:r>
            <a:r>
              <a:rPr lang="en-US" sz="1400" dirty="0"/>
              <a:t>between 2019/20 and 2023/24.</a:t>
            </a:r>
          </a:p>
        </p:txBody>
      </p:sp>
      <p:sp>
        <p:nvSpPr>
          <p:cNvPr id="5" name="Slide Number Placeholder 4"/>
          <p:cNvSpPr>
            <a:spLocks noGrp="1"/>
          </p:cNvSpPr>
          <p:nvPr>
            <p:ph type="sldNum" sz="quarter" idx="12"/>
          </p:nvPr>
        </p:nvSpPr>
        <p:spPr/>
        <p:txBody>
          <a:bodyPr/>
          <a:lstStyle/>
          <a:p>
            <a:fld id="{AC57FB67-5201-4263-A749-74A8A000A585}" type="slidenum">
              <a:rPr lang="en-ZA" smtClean="0"/>
              <a:pPr/>
              <a:t>18</a:t>
            </a:fld>
            <a:endParaRPr lang="en-ZA"/>
          </a:p>
        </p:txBody>
      </p:sp>
    </p:spTree>
    <p:extLst>
      <p:ext uri="{BB962C8B-B14F-4D97-AF65-F5344CB8AC3E}">
        <p14:creationId xmlns:p14="http://schemas.microsoft.com/office/powerpoint/2010/main" val="146341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a:effectLst/>
              </a:rPr>
              <a:t>4. Entities (cont.)</a:t>
            </a:r>
          </a:p>
        </p:txBody>
      </p:sp>
      <p:sp>
        <p:nvSpPr>
          <p:cNvPr id="8" name="Content Placeholder 7"/>
          <p:cNvSpPr>
            <a:spLocks noGrp="1"/>
          </p:cNvSpPr>
          <p:nvPr>
            <p:ph idx="1"/>
          </p:nvPr>
        </p:nvSpPr>
        <p:spPr/>
        <p:txBody>
          <a:bodyPr>
            <a:noAutofit/>
          </a:bodyPr>
          <a:lstStyle/>
          <a:p>
            <a:pPr marL="457200" indent="-457200">
              <a:buFont typeface="+mj-lt"/>
              <a:buAutoNum type="arabicPeriod" startAt="3"/>
            </a:pPr>
            <a:r>
              <a:rPr lang="en-US" sz="1600" b="1" dirty="0"/>
              <a:t>Compensation Commissioner for Occupational Diseases in Mines and Works</a:t>
            </a:r>
            <a:endParaRPr lang="en-ZA" sz="1600" b="1" dirty="0"/>
          </a:p>
          <a:p>
            <a:pPr lvl="1"/>
            <a:r>
              <a:rPr lang="en-US" sz="1400" dirty="0"/>
              <a:t>The Occupational Diseases in Mines and Works Act (1973) mandates the commissioner to </a:t>
            </a:r>
            <a:r>
              <a:rPr lang="en-US" sz="1400" b="1" dirty="0"/>
              <a:t>collect levies </a:t>
            </a:r>
            <a:r>
              <a:rPr lang="en-US" sz="1400" dirty="0"/>
              <a:t>from controlled mines and </a:t>
            </a:r>
            <a:r>
              <a:rPr lang="en-US" sz="1400" b="1" dirty="0"/>
              <a:t>compensate lost earnings </a:t>
            </a:r>
            <a:r>
              <a:rPr lang="en-US" sz="1400" dirty="0"/>
              <a:t>caused by occupational diseases of cardiorespiratory organs (e.g. Silicosis is a disease that results from the inhalation of silica dust, which makes mine workers vulnerable to tuberculosis).</a:t>
            </a:r>
          </a:p>
          <a:p>
            <a:pPr lvl="1"/>
            <a:r>
              <a:rPr lang="en-US" sz="1400" b="1" dirty="0"/>
              <a:t>Substantial decrease in number of workers </a:t>
            </a:r>
            <a:r>
              <a:rPr lang="en-US" sz="1400" dirty="0"/>
              <a:t>in controlled mines and works paid for loss of earnings while undergoing TB treatment per year </a:t>
            </a:r>
            <a:r>
              <a:rPr lang="en-US" sz="1400" b="1" dirty="0"/>
              <a:t>from 4 498 in 2019/20 to 1 045 workers in 2020/21</a:t>
            </a:r>
            <a:r>
              <a:rPr lang="en-US" sz="1400" dirty="0"/>
              <a:t>, </a:t>
            </a:r>
            <a:r>
              <a:rPr lang="en-US" sz="1400" b="1" dirty="0"/>
              <a:t>with questionable projections </a:t>
            </a:r>
            <a:r>
              <a:rPr lang="en-US" sz="1400" dirty="0"/>
              <a:t>for the outer years to remain at only </a:t>
            </a:r>
            <a:r>
              <a:rPr lang="en-US" sz="1400" b="1" dirty="0"/>
              <a:t>1 045 workers per year</a:t>
            </a:r>
            <a:r>
              <a:rPr lang="en-US" sz="1400" dirty="0"/>
              <a:t>. </a:t>
            </a:r>
          </a:p>
          <a:p>
            <a:pPr lvl="1"/>
            <a:r>
              <a:rPr lang="en-US" sz="1400" dirty="0"/>
              <a:t>Over the medium term, the commissioner intends to focus on </a:t>
            </a:r>
            <a:r>
              <a:rPr lang="en-US" sz="1400" b="1" dirty="0"/>
              <a:t>improving access to services </a:t>
            </a:r>
            <a:r>
              <a:rPr lang="en-US" sz="1400" dirty="0"/>
              <a:t>provided to mineworkers, thereby increasing the number of claims paid and fast-tracking the claims management process. </a:t>
            </a:r>
          </a:p>
          <a:p>
            <a:pPr lvl="1"/>
            <a:r>
              <a:rPr lang="en-US" sz="1400" b="1" dirty="0"/>
              <a:t>Large cash outflows from investing activities</a:t>
            </a:r>
            <a:r>
              <a:rPr lang="en-US" sz="1400" dirty="0"/>
              <a:t>, R57 million in 2020/21, increasing to R60 million outflow, which  is projected as a cash inflow of R35 million in 2022/23. In 2020/21, total revenue is estimated at R544 million. Substantial </a:t>
            </a:r>
            <a:r>
              <a:rPr lang="en-US" sz="1400" b="1" dirty="0"/>
              <a:t>net increase in cash and cash equivalents</a:t>
            </a:r>
            <a:r>
              <a:rPr lang="en-US" sz="1400" dirty="0"/>
              <a:t>, from R188 million to R261 million in 2019/20 and 2020/21 respectively, mostly due to changes in investing activities. </a:t>
            </a:r>
            <a:endParaRPr lang="en-US" sz="1600" dirty="0"/>
          </a:p>
        </p:txBody>
      </p:sp>
      <p:sp>
        <p:nvSpPr>
          <p:cNvPr id="5" name="Slide Number Placeholder 4"/>
          <p:cNvSpPr>
            <a:spLocks noGrp="1"/>
          </p:cNvSpPr>
          <p:nvPr>
            <p:ph type="sldNum" sz="quarter" idx="12"/>
          </p:nvPr>
        </p:nvSpPr>
        <p:spPr/>
        <p:txBody>
          <a:bodyPr/>
          <a:lstStyle/>
          <a:p>
            <a:fld id="{AC57FB67-5201-4263-A749-74A8A000A585}" type="slidenum">
              <a:rPr lang="en-ZA" smtClean="0"/>
              <a:pPr/>
              <a:t>19</a:t>
            </a:fld>
            <a:endParaRPr lang="en-ZA"/>
          </a:p>
        </p:txBody>
      </p:sp>
    </p:spTree>
    <p:extLst>
      <p:ext uri="{BB962C8B-B14F-4D97-AF65-F5344CB8AC3E}">
        <p14:creationId xmlns:p14="http://schemas.microsoft.com/office/powerpoint/2010/main" val="79755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a:t>1. </a:t>
            </a:r>
            <a:r>
              <a:rPr lang="en-ZA" sz="3200">
                <a:effectLst/>
              </a:rPr>
              <a:t>Introduction</a:t>
            </a:r>
          </a:p>
        </p:txBody>
      </p:sp>
      <p:sp>
        <p:nvSpPr>
          <p:cNvPr id="3" name="Content Placeholder 2"/>
          <p:cNvSpPr>
            <a:spLocks noGrp="1"/>
          </p:cNvSpPr>
          <p:nvPr>
            <p:ph idx="1"/>
          </p:nvPr>
        </p:nvSpPr>
        <p:spPr>
          <a:xfrm>
            <a:off x="539552" y="1600200"/>
            <a:ext cx="8064896" cy="4493096"/>
          </a:xfrm>
        </p:spPr>
        <p:txBody>
          <a:bodyPr>
            <a:noAutofit/>
          </a:bodyPr>
          <a:lstStyle/>
          <a:p>
            <a:pPr algn="just">
              <a:buFont typeface="Wingdings" panose="05000000000000000000" pitchFamily="2" charset="2"/>
              <a:buChar char="v"/>
            </a:pPr>
            <a:r>
              <a:rPr lang="en-ZA" sz="1600" dirty="0"/>
              <a:t>The Financial and Fiscal Commission is a constitutional institution established under Chapter 13: Finance, Sections 220-222 of the Constitution, which makes recommendations envisaged in the following sections of the Constitution; to Parliament, provincial legislatures and any other authorities determined by national legislation: </a:t>
            </a:r>
          </a:p>
          <a:p>
            <a:pPr algn="just">
              <a:spcBef>
                <a:spcPts val="0"/>
              </a:spcBef>
              <a:buFont typeface="Wingdings" panose="05000000000000000000" pitchFamily="2" charset="2"/>
              <a:buChar char="v"/>
            </a:pPr>
            <a:endParaRPr lang="en-ZA" sz="1600" dirty="0"/>
          </a:p>
          <a:p>
            <a:pPr lvl="1" algn="just">
              <a:buFont typeface="Wingdings" panose="05000000000000000000" pitchFamily="2" charset="2"/>
              <a:buChar char="q"/>
            </a:pPr>
            <a:r>
              <a:rPr lang="en-ZA" sz="1400" b="1" dirty="0"/>
              <a:t>s214(2) Equitable shares and allocations of revenue; </a:t>
            </a:r>
          </a:p>
          <a:p>
            <a:pPr lvl="1" algn="just">
              <a:buFont typeface="Wingdings" panose="05000000000000000000" pitchFamily="2" charset="2"/>
              <a:buChar char="q"/>
            </a:pPr>
            <a:r>
              <a:rPr lang="en-ZA" sz="1400" b="1" dirty="0"/>
              <a:t>s218(2) Government guarantees; </a:t>
            </a:r>
          </a:p>
          <a:p>
            <a:pPr lvl="1" algn="just">
              <a:buFont typeface="Wingdings" panose="05000000000000000000" pitchFamily="2" charset="2"/>
              <a:buChar char="q"/>
            </a:pPr>
            <a:r>
              <a:rPr lang="en-ZA" sz="1400" b="1" dirty="0"/>
              <a:t>s228(2)(b) Provincial taxes; </a:t>
            </a:r>
          </a:p>
          <a:p>
            <a:pPr lvl="1" algn="just">
              <a:buFont typeface="Wingdings" panose="05000000000000000000" pitchFamily="2" charset="2"/>
              <a:buChar char="q"/>
            </a:pPr>
            <a:r>
              <a:rPr lang="en-ZA" sz="1400" b="1" dirty="0"/>
              <a:t>s229(5) Municipal fiscal powers and functions;  </a:t>
            </a:r>
          </a:p>
          <a:p>
            <a:pPr lvl="1" algn="just">
              <a:buFont typeface="Wingdings" panose="05000000000000000000" pitchFamily="2" charset="2"/>
              <a:buChar char="q"/>
            </a:pPr>
            <a:r>
              <a:rPr lang="en-ZA" sz="1400" b="1" dirty="0"/>
              <a:t>s230(2) Provincial loans; and</a:t>
            </a:r>
          </a:p>
          <a:p>
            <a:pPr lvl="1" algn="just">
              <a:buFont typeface="Wingdings" panose="05000000000000000000" pitchFamily="2" charset="2"/>
              <a:buChar char="q"/>
            </a:pPr>
            <a:r>
              <a:rPr lang="en-ZA" sz="1400" b="1" dirty="0"/>
              <a:t>s230A(2) Municipal loans. </a:t>
            </a:r>
          </a:p>
          <a:p>
            <a:pPr lvl="1" algn="just">
              <a:spcBef>
                <a:spcPts val="0"/>
              </a:spcBef>
              <a:buFont typeface="Wingdings" panose="05000000000000000000" pitchFamily="2" charset="2"/>
              <a:buChar char="v"/>
            </a:pPr>
            <a:endParaRPr lang="en-ZA" sz="1600" dirty="0"/>
          </a:p>
          <a:p>
            <a:pPr algn="just">
              <a:buFont typeface="Wingdings" panose="05000000000000000000" pitchFamily="2" charset="2"/>
              <a:buChar char="v"/>
            </a:pPr>
            <a:r>
              <a:rPr lang="en-ZA" sz="1600" b="1" dirty="0"/>
              <a:t>All legislations referred in these sections “may be enacted </a:t>
            </a:r>
            <a:r>
              <a:rPr lang="en-ZA" sz="1600" b="1" u="sng" dirty="0"/>
              <a:t>only after</a:t>
            </a:r>
            <a:r>
              <a:rPr lang="en-ZA" sz="1600" b="1" dirty="0"/>
              <a:t>” any “recommendations of the Financial and Fiscal Commission have been considered”. </a:t>
            </a:r>
          </a:p>
          <a:p>
            <a:pPr algn="just">
              <a:buFont typeface="Wingdings" panose="05000000000000000000" pitchFamily="2" charset="2"/>
              <a:buChar char="v"/>
            </a:pPr>
            <a:r>
              <a:rPr lang="en-ZA" sz="1600" dirty="0"/>
              <a:t>This submission is in response to the invitation by the Portfolio Committee </a:t>
            </a:r>
            <a:r>
              <a:rPr lang="en-GB" sz="1600" dirty="0"/>
              <a:t>to brief the Committee on its analysis on the National Department of Health, Provincial Departments and entities (Health Sector) annual reports for 2020/21 financial year and also on recommendations made by the FFC to the department.</a:t>
            </a:r>
            <a:endParaRPr lang="en-ZA" sz="1600" dirty="0"/>
          </a:p>
        </p:txBody>
      </p:sp>
      <p:sp>
        <p:nvSpPr>
          <p:cNvPr id="5" name="Slide Number Placeholder 4"/>
          <p:cNvSpPr>
            <a:spLocks noGrp="1"/>
          </p:cNvSpPr>
          <p:nvPr>
            <p:ph type="sldNum" sz="quarter" idx="12"/>
          </p:nvPr>
        </p:nvSpPr>
        <p:spPr/>
        <p:txBody>
          <a:bodyPr/>
          <a:lstStyle/>
          <a:p>
            <a:fld id="{AC57FB67-5201-4263-A749-74A8A000A585}" type="slidenum">
              <a:rPr lang="en-ZA" smtClean="0"/>
              <a:pPr/>
              <a:t>2</a:t>
            </a:fld>
            <a:endParaRPr lang="en-ZA"/>
          </a:p>
        </p:txBody>
      </p:sp>
    </p:spTree>
    <p:extLst>
      <p:ext uri="{BB962C8B-B14F-4D97-AF65-F5344CB8AC3E}">
        <p14:creationId xmlns:p14="http://schemas.microsoft.com/office/powerpoint/2010/main" val="237106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9854-B6ED-4F84-8595-546BC91781FD}"/>
              </a:ext>
            </a:extLst>
          </p:cNvPr>
          <p:cNvSpPr>
            <a:spLocks noGrp="1"/>
          </p:cNvSpPr>
          <p:nvPr>
            <p:ph type="title"/>
          </p:nvPr>
        </p:nvSpPr>
        <p:spPr/>
        <p:txBody>
          <a:bodyPr>
            <a:normAutofit/>
          </a:bodyPr>
          <a:lstStyle/>
          <a:p>
            <a:r>
              <a:rPr lang="en-ZA" sz="3200"/>
              <a:t>4. Entities (cont.)</a:t>
            </a:r>
          </a:p>
        </p:txBody>
      </p:sp>
      <p:sp>
        <p:nvSpPr>
          <p:cNvPr id="3" name="Content Placeholder 2">
            <a:extLst>
              <a:ext uri="{FF2B5EF4-FFF2-40B4-BE49-F238E27FC236}">
                <a16:creationId xmlns:a16="http://schemas.microsoft.com/office/drawing/2014/main" id="{221FBEC4-ABB7-4E5B-9DA3-BA522A947580}"/>
              </a:ext>
            </a:extLst>
          </p:cNvPr>
          <p:cNvSpPr>
            <a:spLocks noGrp="1"/>
          </p:cNvSpPr>
          <p:nvPr>
            <p:ph idx="1"/>
          </p:nvPr>
        </p:nvSpPr>
        <p:spPr>
          <a:xfrm>
            <a:off x="457200" y="1600200"/>
            <a:ext cx="8229600" cy="5002237"/>
          </a:xfrm>
        </p:spPr>
        <p:txBody>
          <a:bodyPr>
            <a:normAutofit fontScale="77500" lnSpcReduction="20000"/>
          </a:bodyPr>
          <a:lstStyle/>
          <a:p>
            <a:pPr marL="457200" indent="-457200">
              <a:buFont typeface="+mj-lt"/>
              <a:buAutoNum type="arabicPeriod" startAt="4"/>
            </a:pPr>
            <a:r>
              <a:rPr lang="en-ZA" sz="1900" b="1" dirty="0"/>
              <a:t>Council for Medical Schemes (CMS)</a:t>
            </a:r>
          </a:p>
          <a:p>
            <a:pPr marL="741600" lvl="1" indent="-284400">
              <a:lnSpc>
                <a:spcPct val="120000"/>
              </a:lnSpc>
              <a:spcBef>
                <a:spcPts val="312"/>
              </a:spcBef>
              <a:spcAft>
                <a:spcPts val="800"/>
              </a:spcAft>
            </a:pPr>
            <a:r>
              <a:rPr lang="en-US" sz="1500" dirty="0"/>
              <a:t>Regulatory authority responsible for overseeing the medical schemes industry in South Africa, set out in section 7 of the Medical Schemes Act (1998) to </a:t>
            </a:r>
            <a:r>
              <a:rPr lang="en-US" sz="1500" b="1" dirty="0"/>
              <a:t>protect the interests of the beneficiaries</a:t>
            </a:r>
            <a:r>
              <a:rPr lang="en-US" sz="1500" dirty="0"/>
              <a:t> in line with the provision of the National Health Act (2003). </a:t>
            </a:r>
            <a:r>
              <a:rPr lang="en-US" sz="1500" dirty="0">
                <a:effectLst/>
                <a:ea typeface="Calibri" panose="020F0502020204030204" pitchFamily="34" charset="0"/>
              </a:rPr>
              <a:t>Advisor to the Minister of Health on related matters. </a:t>
            </a:r>
            <a:endParaRPr lang="en-US" sz="1500" dirty="0"/>
          </a:p>
          <a:p>
            <a:pPr lvl="1">
              <a:lnSpc>
                <a:spcPct val="120000"/>
              </a:lnSpc>
              <a:spcAft>
                <a:spcPts val="800"/>
              </a:spcAft>
            </a:pPr>
            <a:r>
              <a:rPr lang="en-US" sz="1500" dirty="0"/>
              <a:t>On 4 December 2019, CMS issued </a:t>
            </a:r>
            <a:r>
              <a:rPr lang="en-US" sz="1500" b="1" dirty="0"/>
              <a:t>Circular 80 of 2019</a:t>
            </a:r>
            <a:r>
              <a:rPr lang="en-US" sz="1500" dirty="0"/>
              <a:t>: Low-Cost Benefit Option &amp; Demarcation Products that </a:t>
            </a:r>
            <a:r>
              <a:rPr lang="en-US" sz="1500" b="1" dirty="0"/>
              <a:t>no Low-Cost Benefit Options (LCBO) will be allowed </a:t>
            </a:r>
            <a:r>
              <a:rPr lang="en-US" sz="1500" dirty="0"/>
              <a:t>for low-income market segments going forward, and </a:t>
            </a:r>
            <a:r>
              <a:rPr lang="en-US" sz="1500" b="1" dirty="0"/>
              <a:t>no products based on the Demarcation Exemption Framework and/or the Medical Schemes Act will be allowed beyond 2021. </a:t>
            </a:r>
            <a:r>
              <a:rPr lang="en-US" sz="1500" dirty="0"/>
              <a:t>Over the MTEF period, CMS intends to develop a guidance framework for low-cost benefit options and </a:t>
            </a:r>
            <a:r>
              <a:rPr lang="en-ZA" sz="1500" dirty="0"/>
              <a:t>finalise</a:t>
            </a:r>
            <a:r>
              <a:rPr lang="en-US" sz="1500" dirty="0"/>
              <a:t> proposals for the Medical Schemes Amendment Bill and the health market inquiry. </a:t>
            </a:r>
          </a:p>
          <a:p>
            <a:pPr lvl="1">
              <a:lnSpc>
                <a:spcPct val="120000"/>
              </a:lnSpc>
              <a:spcAft>
                <a:spcPts val="800"/>
              </a:spcAft>
            </a:pPr>
            <a:r>
              <a:rPr lang="en-US" sz="1500" dirty="0">
                <a:effectLst/>
                <a:ea typeface="Calibri" panose="020F0502020204030204" pitchFamily="34" charset="0"/>
              </a:rPr>
              <a:t>CMS reported </a:t>
            </a:r>
            <a:r>
              <a:rPr lang="en-US" sz="1500" b="1" dirty="0">
                <a:effectLst/>
                <a:ea typeface="Calibri" panose="020F0502020204030204" pitchFamily="34" charset="0"/>
              </a:rPr>
              <a:t>substantial additional reserves </a:t>
            </a:r>
            <a:r>
              <a:rPr lang="en-US" sz="1500" dirty="0">
                <a:effectLst/>
                <a:ea typeface="Calibri" panose="020F0502020204030204" pitchFamily="34" charset="0"/>
              </a:rPr>
              <a:t>and budget surpluses in 2020 </a:t>
            </a:r>
            <a:r>
              <a:rPr lang="en-US" sz="1500" b="1" dirty="0">
                <a:effectLst/>
                <a:ea typeface="Calibri" panose="020F0502020204030204" pitchFamily="34" charset="0"/>
              </a:rPr>
              <a:t>across SA’s medical schemes</a:t>
            </a:r>
            <a:r>
              <a:rPr lang="en-US" sz="1500" dirty="0">
                <a:effectLst/>
                <a:ea typeface="Calibri" panose="020F0502020204030204" pitchFamily="34" charset="0"/>
              </a:rPr>
              <a:t> as members avoided health care of all kinds, owing to Covid-19 risks. Furthermore, out-of-pocket expenditure has increased over recent years for medical scheme members. Combined with rising costs of medical scheme cover, this may indicate that health </a:t>
            </a:r>
            <a:r>
              <a:rPr lang="en-US" sz="1500" dirty="0">
                <a:ea typeface="Calibri" panose="020F0502020204030204" pitchFamily="34" charset="0"/>
              </a:rPr>
              <a:t>schemes are </a:t>
            </a:r>
            <a:r>
              <a:rPr lang="en-US" sz="1500" dirty="0">
                <a:effectLst/>
                <a:ea typeface="Calibri" panose="020F0502020204030204" pitchFamily="34" charset="0"/>
              </a:rPr>
              <a:t>not serving their intended purpose amidst the Covid-19 pandemic, confirmed in Competition Commission Health Market Enquiry Report (2019).</a:t>
            </a:r>
          </a:p>
          <a:p>
            <a:pPr lvl="1">
              <a:lnSpc>
                <a:spcPct val="120000"/>
              </a:lnSpc>
              <a:spcAft>
                <a:spcPts val="800"/>
              </a:spcAft>
            </a:pPr>
            <a:r>
              <a:rPr lang="en-US" sz="1500" b="1" dirty="0">
                <a:effectLst/>
                <a:ea typeface="Calibri" panose="020F0502020204030204" pitchFamily="34" charset="0"/>
              </a:rPr>
              <a:t>Unexplained performance issues and volatility </a:t>
            </a:r>
            <a:r>
              <a:rPr lang="en-US" sz="1500" dirty="0">
                <a:effectLst/>
                <a:ea typeface="Calibri" panose="020F0502020204030204" pitchFamily="34" charset="0"/>
              </a:rPr>
              <a:t>in “percentage of category 1 clinical opinions provided within 30 days of receipt of complaints adjudication” – from 98% in 2017/18 to 54% and 69% in 2018/19 and 2019/20, respectively, before estimated to be 90% in 2020/21. </a:t>
            </a:r>
          </a:p>
          <a:p>
            <a:pPr lvl="1">
              <a:lnSpc>
                <a:spcPct val="120000"/>
              </a:lnSpc>
              <a:spcAft>
                <a:spcPts val="800"/>
              </a:spcAft>
            </a:pPr>
            <a:r>
              <a:rPr lang="en-ZA" sz="1500" b="1" dirty="0"/>
              <a:t>Relatively stable financial statements of income and cash flow</a:t>
            </a:r>
            <a:r>
              <a:rPr lang="en-ZA" sz="1500" dirty="0"/>
              <a:t>. Turnaround of the budget deficit of R26.6 million in 2019/20 to a surplus of R4 million in 2020/21, where total revenue is R177 million and R201 million in 2019/20 and 2020/21, respectively. Budget surpluses are projected to continue over the MTEF period. </a:t>
            </a:r>
          </a:p>
          <a:p>
            <a:pPr lvl="1">
              <a:lnSpc>
                <a:spcPct val="120000"/>
              </a:lnSpc>
              <a:spcAft>
                <a:spcPts val="800"/>
              </a:spcAft>
            </a:pPr>
            <a:r>
              <a:rPr lang="en-US" sz="1500" b="1" dirty="0">
                <a:effectLst/>
              </a:rPr>
              <a:t>The number of people covered by medical schemes has not been growing for over a decade. Discovery Health Medical Scheme lost over 50 000 beneficiaries during 2020 as individuals moved to smaller medical schemes.</a:t>
            </a:r>
          </a:p>
          <a:p>
            <a:pPr lvl="1">
              <a:lnSpc>
                <a:spcPct val="107000"/>
              </a:lnSpc>
              <a:spcAft>
                <a:spcPts val="800"/>
              </a:spcAft>
            </a:pPr>
            <a:endParaRPr lang="en-ZA" sz="1500" dirty="0"/>
          </a:p>
        </p:txBody>
      </p:sp>
      <p:sp>
        <p:nvSpPr>
          <p:cNvPr id="4" name="Slide Number Placeholder 3">
            <a:extLst>
              <a:ext uri="{FF2B5EF4-FFF2-40B4-BE49-F238E27FC236}">
                <a16:creationId xmlns:a16="http://schemas.microsoft.com/office/drawing/2014/main" id="{02E639C4-9950-4AC1-B109-AD0F97D954AB}"/>
              </a:ext>
            </a:extLst>
          </p:cNvPr>
          <p:cNvSpPr>
            <a:spLocks noGrp="1"/>
          </p:cNvSpPr>
          <p:nvPr>
            <p:ph type="sldNum" sz="quarter" idx="12"/>
          </p:nvPr>
        </p:nvSpPr>
        <p:spPr/>
        <p:txBody>
          <a:bodyPr/>
          <a:lstStyle/>
          <a:p>
            <a:fld id="{AC57FB67-5201-4263-A749-74A8A000A585}" type="slidenum">
              <a:rPr lang="en-ZA" smtClean="0"/>
              <a:pPr/>
              <a:t>20</a:t>
            </a:fld>
            <a:endParaRPr lang="en-ZA"/>
          </a:p>
        </p:txBody>
      </p:sp>
    </p:spTree>
    <p:extLst>
      <p:ext uri="{BB962C8B-B14F-4D97-AF65-F5344CB8AC3E}">
        <p14:creationId xmlns:p14="http://schemas.microsoft.com/office/powerpoint/2010/main" val="416314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a:effectLst/>
              </a:rPr>
              <a:t>4. Entities (cont.)</a:t>
            </a:r>
          </a:p>
        </p:txBody>
      </p:sp>
      <p:sp>
        <p:nvSpPr>
          <p:cNvPr id="8" name="Content Placeholder 7"/>
          <p:cNvSpPr>
            <a:spLocks noGrp="1"/>
          </p:cNvSpPr>
          <p:nvPr>
            <p:ph idx="1"/>
          </p:nvPr>
        </p:nvSpPr>
        <p:spPr>
          <a:xfrm>
            <a:off x="457200" y="1600200"/>
            <a:ext cx="8229600" cy="5141168"/>
          </a:xfrm>
        </p:spPr>
        <p:txBody>
          <a:bodyPr>
            <a:normAutofit/>
          </a:bodyPr>
          <a:lstStyle/>
          <a:p>
            <a:pPr marL="457200" indent="-457200">
              <a:buFont typeface="+mj-lt"/>
              <a:buAutoNum type="arabicPeriod" startAt="5"/>
            </a:pPr>
            <a:r>
              <a:rPr lang="en-US" sz="1600" b="1"/>
              <a:t>Office of Health Standards Compliance</a:t>
            </a:r>
            <a:endParaRPr lang="en-ZA" sz="1600" b="1"/>
          </a:p>
          <a:p>
            <a:pPr lvl="1"/>
            <a:r>
              <a:rPr lang="en-US" sz="1400"/>
              <a:t>Established in terms of National Health Amendment Act (2013) to monitor and enforce the compliance of health establishments, private and public, with the norms and standards. </a:t>
            </a:r>
          </a:p>
          <a:p>
            <a:pPr lvl="1"/>
            <a:r>
              <a:rPr lang="en-US" sz="1400"/>
              <a:t>“Percentage of public sector health facilities inspected per year” is projected to decline over MTEF, creating </a:t>
            </a:r>
            <a:r>
              <a:rPr lang="en-US" sz="1400" b="1"/>
              <a:t>an uncertain impact of enforcing norms and standards</a:t>
            </a:r>
            <a:r>
              <a:rPr lang="en-US" sz="1400"/>
              <a:t>. Out of 3816 health facilities, 24% were inspected in 2017/18, 19.1% in 2018/19, 17% in 2019/20, 10% in 2020/21, and are </a:t>
            </a:r>
            <a:r>
              <a:rPr lang="en-US" sz="1400" b="1"/>
              <a:t>projected to fall to 7%</a:t>
            </a:r>
            <a:r>
              <a:rPr lang="en-US" sz="1400"/>
              <a:t> in 2023/24. </a:t>
            </a:r>
          </a:p>
          <a:p>
            <a:pPr lvl="1"/>
            <a:r>
              <a:rPr lang="en-US" sz="1400"/>
              <a:t>Relatively stable financial statements of income and cash flow, with a balanced budget and net zero change in cash and cash equivalents in 2020/21 and over the MTEF. Estimated total revenue in 2020/21 is R137 million.</a:t>
            </a:r>
          </a:p>
          <a:p>
            <a:pPr marL="457200" lvl="1" indent="0">
              <a:buNone/>
            </a:pPr>
            <a:endParaRPr lang="en-ZA" sz="1600"/>
          </a:p>
        </p:txBody>
      </p:sp>
      <p:sp>
        <p:nvSpPr>
          <p:cNvPr id="5" name="Slide Number Placeholder 4"/>
          <p:cNvSpPr>
            <a:spLocks noGrp="1"/>
          </p:cNvSpPr>
          <p:nvPr>
            <p:ph type="sldNum" sz="quarter" idx="12"/>
          </p:nvPr>
        </p:nvSpPr>
        <p:spPr/>
        <p:txBody>
          <a:bodyPr/>
          <a:lstStyle/>
          <a:p>
            <a:fld id="{AC57FB67-5201-4263-A749-74A8A000A585}" type="slidenum">
              <a:rPr lang="en-ZA" smtClean="0"/>
              <a:pPr/>
              <a:t>21</a:t>
            </a:fld>
            <a:endParaRPr lang="en-ZA"/>
          </a:p>
        </p:txBody>
      </p:sp>
    </p:spTree>
    <p:extLst>
      <p:ext uri="{BB962C8B-B14F-4D97-AF65-F5344CB8AC3E}">
        <p14:creationId xmlns:p14="http://schemas.microsoft.com/office/powerpoint/2010/main" val="325472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a:effectLst/>
              </a:rPr>
              <a:t>4. Entities (cont.)</a:t>
            </a:r>
          </a:p>
        </p:txBody>
      </p:sp>
      <p:sp>
        <p:nvSpPr>
          <p:cNvPr id="8" name="Content Placeholder 7"/>
          <p:cNvSpPr>
            <a:spLocks noGrp="1"/>
          </p:cNvSpPr>
          <p:nvPr>
            <p:ph idx="1"/>
          </p:nvPr>
        </p:nvSpPr>
        <p:spPr>
          <a:xfrm>
            <a:off x="457200" y="1600200"/>
            <a:ext cx="8229600" cy="5141168"/>
          </a:xfrm>
        </p:spPr>
        <p:txBody>
          <a:bodyPr vert="horz" lIns="91440" tIns="45720" rIns="91440" bIns="45720" rtlCol="0" anchor="t">
            <a:normAutofit/>
          </a:bodyPr>
          <a:lstStyle/>
          <a:p>
            <a:pPr marL="457200" indent="-457200">
              <a:buFont typeface="+mj-lt"/>
              <a:buAutoNum type="arabicPeriod" startAt="6"/>
            </a:pPr>
            <a:r>
              <a:rPr lang="en-US" sz="1600" b="1" dirty="0">
                <a:latin typeface="Times New Roman"/>
                <a:cs typeface="Times New Roman"/>
              </a:rPr>
              <a:t>South African Health Products Regulatory Authority</a:t>
            </a:r>
            <a:r>
              <a:rPr lang="en-ZA" sz="1600" b="1" dirty="0">
                <a:latin typeface="Times New Roman"/>
                <a:cs typeface="Times New Roman"/>
              </a:rPr>
              <a:t> (SAHPRA)</a:t>
            </a:r>
          </a:p>
          <a:p>
            <a:pPr lvl="1"/>
            <a:r>
              <a:rPr lang="en-US" sz="1400" dirty="0">
                <a:latin typeface="Times New Roman"/>
                <a:cs typeface="Times New Roman"/>
              </a:rPr>
              <a:t>Established in terms of the National Health Act (2003) and Medicines and Related Substances Act (1965) which governs the manufacturing, distribution, sale and marketing of medicines and medical devices to promote the health, wellbeing and safety of the public by ensuring access to safe, effective and quality health products. They are playing a prominent role in the assessment and approval of vaccines in SA.</a:t>
            </a:r>
            <a:endParaRPr lang="en-US" sz="1400" dirty="0"/>
          </a:p>
          <a:p>
            <a:pPr lvl="1"/>
            <a:r>
              <a:rPr lang="en-US" sz="1400" dirty="0">
                <a:latin typeface="Times New Roman"/>
                <a:cs typeface="Times New Roman"/>
              </a:rPr>
              <a:t>On 4 October 2019 President Ramaphosa issued a proclamation SIU to investigate any alleged “</a:t>
            </a:r>
            <a:r>
              <a:rPr lang="en-US" sz="1400" b="1" dirty="0">
                <a:latin typeface="Times New Roman"/>
                <a:cs typeface="Times New Roman"/>
              </a:rPr>
              <a:t>serious maladministration </a:t>
            </a:r>
            <a:r>
              <a:rPr lang="en-US" sz="1400" dirty="0">
                <a:latin typeface="Times New Roman"/>
                <a:cs typeface="Times New Roman"/>
              </a:rPr>
              <a:t>in connection with the affairs of the SAHPRA.” </a:t>
            </a:r>
          </a:p>
          <a:p>
            <a:pPr lvl="1"/>
            <a:r>
              <a:rPr lang="en-US" sz="1400" dirty="0">
                <a:latin typeface="Times New Roman"/>
                <a:cs typeface="Times New Roman"/>
              </a:rPr>
              <a:t>“Percentage of medicine registrations in the backlog cleared per year” was only estimated at 40% in 2020/21, optimistically projected to improve to 95% and 100% in 2021/22 and 2022/23, respectively. Yet, overall there is a </a:t>
            </a:r>
            <a:r>
              <a:rPr lang="en-US" sz="1400" b="1" dirty="0">
                <a:latin typeface="Times New Roman"/>
                <a:cs typeface="Times New Roman"/>
              </a:rPr>
              <a:t>decrease in all performance indicators</a:t>
            </a:r>
            <a:r>
              <a:rPr lang="en-US" sz="1400" dirty="0">
                <a:latin typeface="Times New Roman"/>
                <a:cs typeface="Times New Roman"/>
              </a:rPr>
              <a:t> in 2020/21. </a:t>
            </a:r>
            <a:endParaRPr lang="en-US" sz="1400" dirty="0"/>
          </a:p>
          <a:p>
            <a:pPr lvl="1"/>
            <a:r>
              <a:rPr lang="en-US" sz="1400" dirty="0">
                <a:latin typeface="Times New Roman"/>
                <a:cs typeface="Times New Roman"/>
              </a:rPr>
              <a:t>Accelerating the licensing of its backlog of medicine products remains a priority, which the entity aims to clear by 2022/23. </a:t>
            </a:r>
            <a:endParaRPr lang="en-US" sz="1400" dirty="0"/>
          </a:p>
          <a:p>
            <a:pPr lvl="1"/>
            <a:r>
              <a:rPr lang="en-US" sz="1400" dirty="0">
                <a:latin typeface="Times New Roman"/>
                <a:cs typeface="Times New Roman"/>
              </a:rPr>
              <a:t>Projected </a:t>
            </a:r>
            <a:r>
              <a:rPr lang="en-US" sz="1400" b="1" dirty="0">
                <a:latin typeface="Times New Roman"/>
                <a:cs typeface="Times New Roman"/>
              </a:rPr>
              <a:t>reduction in expenditure </a:t>
            </a:r>
            <a:r>
              <a:rPr lang="en-US" sz="1400" dirty="0">
                <a:latin typeface="Times New Roman"/>
                <a:cs typeface="Times New Roman"/>
              </a:rPr>
              <a:t>in the health product authorization programme is at an annual rate of 21% over the medium term. This is due to revising and reviewing </a:t>
            </a:r>
            <a:r>
              <a:rPr lang="en-US" sz="1400" b="1" dirty="0">
                <a:latin typeface="Times New Roman"/>
                <a:cs typeface="Times New Roman"/>
              </a:rPr>
              <a:t>business models </a:t>
            </a:r>
            <a:r>
              <a:rPr lang="en-US" sz="1400" dirty="0">
                <a:latin typeface="Times New Roman"/>
                <a:cs typeface="Times New Roman"/>
              </a:rPr>
              <a:t>to reduce unnecessary bureaucracy and delays. Compensation of employees will decline, as 25 employment contracts are expected to be terminated once the backlog clears. Revenue is expected to decrease in line with expenditure.</a:t>
            </a:r>
          </a:p>
          <a:p>
            <a:pPr lvl="1"/>
            <a:r>
              <a:rPr lang="en-US" sz="1400" b="1" dirty="0">
                <a:effectLst/>
              </a:rPr>
              <a:t>Several public health experts working at SAHPRA are experiencing pay delays for the last few months (October 2021). A SAHPRA spokesperson cited technical glitches with the payroll system</a:t>
            </a:r>
            <a:r>
              <a:rPr lang="en-US" sz="1400" dirty="0">
                <a:effectLst/>
              </a:rPr>
              <a:t>.</a:t>
            </a:r>
          </a:p>
          <a:p>
            <a:pPr lvl="1"/>
            <a:endParaRPr lang="en-US" sz="1400" dirty="0">
              <a:latin typeface="Times New Roman"/>
              <a:cs typeface="Times New Roman"/>
            </a:endParaRPr>
          </a:p>
        </p:txBody>
      </p:sp>
      <p:sp>
        <p:nvSpPr>
          <p:cNvPr id="5" name="Slide Number Placeholder 4"/>
          <p:cNvSpPr>
            <a:spLocks noGrp="1"/>
          </p:cNvSpPr>
          <p:nvPr>
            <p:ph type="sldNum" sz="quarter" idx="12"/>
          </p:nvPr>
        </p:nvSpPr>
        <p:spPr/>
        <p:txBody>
          <a:bodyPr/>
          <a:lstStyle/>
          <a:p>
            <a:fld id="{AC57FB67-5201-4263-A749-74A8A000A585}" type="slidenum">
              <a:rPr lang="en-ZA" smtClean="0"/>
              <a:pPr/>
              <a:t>22</a:t>
            </a:fld>
            <a:endParaRPr lang="en-ZA"/>
          </a:p>
        </p:txBody>
      </p:sp>
    </p:spTree>
    <p:extLst>
      <p:ext uri="{BB962C8B-B14F-4D97-AF65-F5344CB8AC3E}">
        <p14:creationId xmlns:p14="http://schemas.microsoft.com/office/powerpoint/2010/main" val="30470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2E5BF-F0E3-42EF-976F-D0343F895BC0}"/>
              </a:ext>
            </a:extLst>
          </p:cNvPr>
          <p:cNvSpPr>
            <a:spLocks noGrp="1"/>
          </p:cNvSpPr>
          <p:nvPr>
            <p:ph type="body" idx="1"/>
          </p:nvPr>
        </p:nvSpPr>
        <p:spPr/>
        <p:txBody>
          <a:bodyPr>
            <a:normAutofit lnSpcReduction="10000"/>
          </a:bodyPr>
          <a:lstStyle/>
          <a:p>
            <a:r>
              <a:rPr lang="en-ZA"/>
              <a:t>5. </a:t>
            </a:r>
            <a:r>
              <a:rPr lang="en-US"/>
              <a:t>Estimates of Provincial Revenue and Expenditure on Health</a:t>
            </a:r>
            <a:endParaRPr lang="en-ZA"/>
          </a:p>
        </p:txBody>
      </p:sp>
      <p:sp>
        <p:nvSpPr>
          <p:cNvPr id="3" name="Slide Number Placeholder 2">
            <a:extLst>
              <a:ext uri="{FF2B5EF4-FFF2-40B4-BE49-F238E27FC236}">
                <a16:creationId xmlns:a16="http://schemas.microsoft.com/office/drawing/2014/main" id="{FF0DD173-C168-4182-8BC4-347CBB1F599F}"/>
              </a:ext>
            </a:extLst>
          </p:cNvPr>
          <p:cNvSpPr>
            <a:spLocks noGrp="1"/>
          </p:cNvSpPr>
          <p:nvPr>
            <p:ph type="sldNum" sz="quarter" idx="12"/>
          </p:nvPr>
        </p:nvSpPr>
        <p:spPr/>
        <p:txBody>
          <a:bodyPr/>
          <a:lstStyle/>
          <a:p>
            <a:fld id="{AC57FB67-5201-4263-A749-74A8A000A585}" type="slidenum">
              <a:rPr lang="en-ZA" smtClean="0"/>
              <a:pPr/>
              <a:t>23</a:t>
            </a:fld>
            <a:endParaRPr lang="en-ZA"/>
          </a:p>
        </p:txBody>
      </p:sp>
    </p:spTree>
    <p:extLst>
      <p:ext uri="{BB962C8B-B14F-4D97-AF65-F5344CB8AC3E}">
        <p14:creationId xmlns:p14="http://schemas.microsoft.com/office/powerpoint/2010/main" val="124524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3C3E-849A-4DDB-8E6E-7B0ACB4CE1AD}"/>
              </a:ext>
            </a:extLst>
          </p:cNvPr>
          <p:cNvSpPr>
            <a:spLocks noGrp="1"/>
          </p:cNvSpPr>
          <p:nvPr>
            <p:ph type="title"/>
          </p:nvPr>
        </p:nvSpPr>
        <p:spPr/>
        <p:txBody>
          <a:bodyPr>
            <a:normAutofit/>
          </a:bodyPr>
          <a:lstStyle/>
          <a:p>
            <a:r>
              <a:rPr lang="en-ZA" sz="2800"/>
              <a:t>Provincial Health Budget and Health COE as a % of Total (Provinces, 2019)</a:t>
            </a:r>
          </a:p>
        </p:txBody>
      </p:sp>
      <p:sp>
        <p:nvSpPr>
          <p:cNvPr id="4" name="Slide Number Placeholder 3">
            <a:extLst>
              <a:ext uri="{FF2B5EF4-FFF2-40B4-BE49-F238E27FC236}">
                <a16:creationId xmlns:a16="http://schemas.microsoft.com/office/drawing/2014/main" id="{B4FF2EA0-10CC-419D-B574-AD1347BEE15E}"/>
              </a:ext>
            </a:extLst>
          </p:cNvPr>
          <p:cNvSpPr>
            <a:spLocks noGrp="1"/>
          </p:cNvSpPr>
          <p:nvPr>
            <p:ph type="sldNum" sz="quarter" idx="12"/>
          </p:nvPr>
        </p:nvSpPr>
        <p:spPr/>
        <p:txBody>
          <a:bodyPr/>
          <a:lstStyle/>
          <a:p>
            <a:fld id="{AC57FB67-5201-4263-A749-74A8A000A585}" type="slidenum">
              <a:rPr lang="en-ZA" smtClean="0"/>
              <a:pPr/>
              <a:t>24</a:t>
            </a:fld>
            <a:endParaRPr lang="en-ZA"/>
          </a:p>
        </p:txBody>
      </p:sp>
      <p:graphicFrame>
        <p:nvGraphicFramePr>
          <p:cNvPr id="23" name="Content Placeholder 22">
            <a:extLst>
              <a:ext uri="{FF2B5EF4-FFF2-40B4-BE49-F238E27FC236}">
                <a16:creationId xmlns:a16="http://schemas.microsoft.com/office/drawing/2014/main" id="{9D525961-C5CC-4F3B-8F27-4DB21ECC628C}"/>
              </a:ext>
            </a:extLst>
          </p:cNvPr>
          <p:cNvGraphicFramePr>
            <a:graphicFrameLocks noGrp="1"/>
          </p:cNvGraphicFramePr>
          <p:nvPr>
            <p:ph idx="1"/>
            <p:extLst>
              <p:ext uri="{D42A27DB-BD31-4B8C-83A1-F6EECF244321}">
                <p14:modId xmlns:p14="http://schemas.microsoft.com/office/powerpoint/2010/main" val="116813043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2436831E-B5C3-40FE-9125-A0BE6608565B}"/>
              </a:ext>
            </a:extLst>
          </p:cNvPr>
          <p:cNvSpPr txBox="1"/>
          <p:nvPr/>
        </p:nvSpPr>
        <p:spPr>
          <a:xfrm>
            <a:off x="3073031" y="6390538"/>
            <a:ext cx="3130985" cy="261610"/>
          </a:xfrm>
          <a:prstGeom prst="rect">
            <a:avLst/>
          </a:prstGeom>
          <a:noFill/>
        </p:spPr>
        <p:txBody>
          <a:bodyPr wrap="none" rtlCol="0">
            <a:spAutoFit/>
          </a:bodyPr>
          <a:lstStyle/>
          <a:p>
            <a:r>
              <a:rPr lang="en-ZA" sz="1100"/>
              <a:t>Source: Provincial Budget, National Treasury (2021)</a:t>
            </a:r>
          </a:p>
        </p:txBody>
      </p:sp>
    </p:spTree>
    <p:extLst>
      <p:ext uri="{BB962C8B-B14F-4D97-AF65-F5344CB8AC3E}">
        <p14:creationId xmlns:p14="http://schemas.microsoft.com/office/powerpoint/2010/main" val="248384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51A1-81F4-4A1A-9AC6-0A26C9F81397}"/>
              </a:ext>
            </a:extLst>
          </p:cNvPr>
          <p:cNvSpPr>
            <a:spLocks noGrp="1"/>
          </p:cNvSpPr>
          <p:nvPr>
            <p:ph type="title"/>
          </p:nvPr>
        </p:nvSpPr>
        <p:spPr/>
        <p:txBody>
          <a:bodyPr>
            <a:normAutofit/>
          </a:bodyPr>
          <a:lstStyle/>
          <a:p>
            <a:r>
              <a:rPr lang="en-ZA" sz="2800"/>
              <a:t>Health Conditional Grants (2020 and 2021 Division of Revenue Bills)</a:t>
            </a:r>
          </a:p>
        </p:txBody>
      </p:sp>
      <p:sp>
        <p:nvSpPr>
          <p:cNvPr id="4" name="Slide Number Placeholder 3">
            <a:extLst>
              <a:ext uri="{FF2B5EF4-FFF2-40B4-BE49-F238E27FC236}">
                <a16:creationId xmlns:a16="http://schemas.microsoft.com/office/drawing/2014/main" id="{165F2A09-CB0F-42D9-B16F-8622FF006BA2}"/>
              </a:ext>
            </a:extLst>
          </p:cNvPr>
          <p:cNvSpPr>
            <a:spLocks noGrp="1"/>
          </p:cNvSpPr>
          <p:nvPr>
            <p:ph type="sldNum" sz="quarter" idx="12"/>
          </p:nvPr>
        </p:nvSpPr>
        <p:spPr/>
        <p:txBody>
          <a:bodyPr/>
          <a:lstStyle/>
          <a:p>
            <a:fld id="{AC57FB67-5201-4263-A749-74A8A000A585}" type="slidenum">
              <a:rPr lang="en-ZA" smtClean="0"/>
              <a:pPr/>
              <a:t>25</a:t>
            </a:fld>
            <a:endParaRPr lang="en-ZA"/>
          </a:p>
        </p:txBody>
      </p:sp>
      <p:graphicFrame>
        <p:nvGraphicFramePr>
          <p:cNvPr id="20" name="Content Placeholder 19">
            <a:extLst>
              <a:ext uri="{FF2B5EF4-FFF2-40B4-BE49-F238E27FC236}">
                <a16:creationId xmlns:a16="http://schemas.microsoft.com/office/drawing/2014/main" id="{85064E4F-7D50-406C-A228-1A4988DDFDE6}"/>
              </a:ext>
            </a:extLst>
          </p:cNvPr>
          <p:cNvGraphicFramePr>
            <a:graphicFrameLocks noGrp="1"/>
          </p:cNvGraphicFramePr>
          <p:nvPr>
            <p:ph idx="1"/>
            <p:extLst>
              <p:ext uri="{D42A27DB-BD31-4B8C-83A1-F6EECF244321}">
                <p14:modId xmlns:p14="http://schemas.microsoft.com/office/powerpoint/2010/main" val="3472341557"/>
              </p:ext>
            </p:extLst>
          </p:nvPr>
        </p:nvGraphicFramePr>
        <p:xfrm>
          <a:off x="457199" y="1628800"/>
          <a:ext cx="8229602" cy="4536504"/>
        </p:xfrm>
        <a:graphic>
          <a:graphicData uri="http://schemas.openxmlformats.org/drawingml/2006/table">
            <a:tbl>
              <a:tblPr/>
              <a:tblGrid>
                <a:gridCol w="1094109">
                  <a:extLst>
                    <a:ext uri="{9D8B030D-6E8A-4147-A177-3AD203B41FA5}">
                      <a16:colId xmlns:a16="http://schemas.microsoft.com/office/drawing/2014/main" val="2994998359"/>
                    </a:ext>
                  </a:extLst>
                </a:gridCol>
                <a:gridCol w="1474668">
                  <a:extLst>
                    <a:ext uri="{9D8B030D-6E8A-4147-A177-3AD203B41FA5}">
                      <a16:colId xmlns:a16="http://schemas.microsoft.com/office/drawing/2014/main" val="450339299"/>
                    </a:ext>
                  </a:extLst>
                </a:gridCol>
                <a:gridCol w="773012">
                  <a:extLst>
                    <a:ext uri="{9D8B030D-6E8A-4147-A177-3AD203B41FA5}">
                      <a16:colId xmlns:a16="http://schemas.microsoft.com/office/drawing/2014/main" val="317418705"/>
                    </a:ext>
                  </a:extLst>
                </a:gridCol>
                <a:gridCol w="773012">
                  <a:extLst>
                    <a:ext uri="{9D8B030D-6E8A-4147-A177-3AD203B41FA5}">
                      <a16:colId xmlns:a16="http://schemas.microsoft.com/office/drawing/2014/main" val="3727946332"/>
                    </a:ext>
                  </a:extLst>
                </a:gridCol>
                <a:gridCol w="1094109">
                  <a:extLst>
                    <a:ext uri="{9D8B030D-6E8A-4147-A177-3AD203B41FA5}">
                      <a16:colId xmlns:a16="http://schemas.microsoft.com/office/drawing/2014/main" val="1559184509"/>
                    </a:ext>
                  </a:extLst>
                </a:gridCol>
                <a:gridCol w="1474668">
                  <a:extLst>
                    <a:ext uri="{9D8B030D-6E8A-4147-A177-3AD203B41FA5}">
                      <a16:colId xmlns:a16="http://schemas.microsoft.com/office/drawing/2014/main" val="244255538"/>
                    </a:ext>
                  </a:extLst>
                </a:gridCol>
                <a:gridCol w="773012">
                  <a:extLst>
                    <a:ext uri="{9D8B030D-6E8A-4147-A177-3AD203B41FA5}">
                      <a16:colId xmlns:a16="http://schemas.microsoft.com/office/drawing/2014/main" val="276554902"/>
                    </a:ext>
                  </a:extLst>
                </a:gridCol>
                <a:gridCol w="773012">
                  <a:extLst>
                    <a:ext uri="{9D8B030D-6E8A-4147-A177-3AD203B41FA5}">
                      <a16:colId xmlns:a16="http://schemas.microsoft.com/office/drawing/2014/main" val="1699991237"/>
                    </a:ext>
                  </a:extLst>
                </a:gridCol>
              </a:tblGrid>
              <a:tr h="200612">
                <a:tc gridSpan="4">
                  <a:txBody>
                    <a:bodyPr/>
                    <a:lstStyle/>
                    <a:p>
                      <a:pPr algn="ctr" rtl="0" fontAlgn="ctr"/>
                      <a:r>
                        <a:rPr lang="en-US" sz="1200" b="1" i="0" u="none" strike="noStrike">
                          <a:solidFill>
                            <a:srgbClr val="000000"/>
                          </a:solidFill>
                          <a:effectLst/>
                          <a:latin typeface="Calibri" panose="020F0502020204030204" pitchFamily="34" charset="0"/>
                        </a:rPr>
                        <a:t>2020 Division of Revenue Bill</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rtl="0" fontAlgn="ctr"/>
                      <a:r>
                        <a:rPr lang="en-US" sz="1200" b="1" i="0" u="none" strike="noStrike">
                          <a:solidFill>
                            <a:srgbClr val="000000"/>
                          </a:solidFill>
                          <a:effectLst/>
                          <a:latin typeface="Calibri" panose="020F0502020204030204" pitchFamily="34" charset="0"/>
                        </a:rPr>
                        <a:t>2021 Division of Revenue Bill</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41137238"/>
                  </a:ext>
                </a:extLst>
              </a:tr>
              <a:tr h="200612">
                <a:tc rowSpan="2">
                  <a:txBody>
                    <a:bodyPr/>
                    <a:lstStyle/>
                    <a:p>
                      <a:pPr algn="ctr" rtl="0" fontAlgn="ctr"/>
                      <a:r>
                        <a:rPr lang="en-ZA" sz="1200" b="1" i="0" u="none" strike="noStrike">
                          <a:solidFill>
                            <a:srgbClr val="000000"/>
                          </a:solidFill>
                          <a:effectLst/>
                          <a:latin typeface="Calibri" panose="020F0502020204030204" pitchFamily="34" charset="0"/>
                        </a:rPr>
                        <a:t>Grant Schedule</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ZA" sz="1200" b="1" i="0" u="none" strike="noStrike">
                          <a:solidFill>
                            <a:srgbClr val="000000"/>
                          </a:solidFill>
                          <a:effectLst/>
                          <a:latin typeface="Calibri" panose="020F0502020204030204" pitchFamily="34" charset="0"/>
                        </a:rPr>
                        <a:t>Grant name</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1200" b="1" i="0" u="none" strike="noStrike">
                          <a:solidFill>
                            <a:srgbClr val="000000"/>
                          </a:solidFill>
                          <a:effectLst/>
                          <a:latin typeface="Calibri" panose="020F0502020204030204" pitchFamily="34" charset="0"/>
                        </a:rPr>
                        <a:t>  2021/22 </a:t>
                      </a: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en-ZA" sz="1200" b="1" i="0" u="none" strike="noStrike">
                          <a:solidFill>
                            <a:srgbClr val="000000"/>
                          </a:solidFill>
                          <a:effectLst/>
                          <a:latin typeface="Calibri" panose="020F0502020204030204" pitchFamily="34" charset="0"/>
                        </a:rPr>
                        <a:t>  2022/23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rowSpan="2">
                  <a:txBody>
                    <a:bodyPr/>
                    <a:lstStyle/>
                    <a:p>
                      <a:pPr algn="ctr" rtl="0" fontAlgn="ctr"/>
                      <a:r>
                        <a:rPr lang="en-ZA" sz="1200" b="1" i="0" u="none" strike="noStrike">
                          <a:solidFill>
                            <a:srgbClr val="000000"/>
                          </a:solidFill>
                          <a:effectLst/>
                          <a:latin typeface="Calibri" panose="020F0502020204030204" pitchFamily="34" charset="0"/>
                        </a:rPr>
                        <a:t>Grant Schedule</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rtl="0" fontAlgn="ctr"/>
                      <a:r>
                        <a:rPr lang="en-ZA" sz="1200" b="1" i="0" u="none" strike="noStrike">
                          <a:solidFill>
                            <a:srgbClr val="000000"/>
                          </a:solidFill>
                          <a:effectLst/>
                          <a:latin typeface="Calibri" panose="020F0502020204030204" pitchFamily="34" charset="0"/>
                        </a:rPr>
                        <a:t>Grant name</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1200" b="1" i="0" u="none" strike="noStrike">
                          <a:solidFill>
                            <a:srgbClr val="000000"/>
                          </a:solidFill>
                          <a:effectLst/>
                          <a:latin typeface="Calibri" panose="020F0502020204030204" pitchFamily="34" charset="0"/>
                        </a:rPr>
                        <a:t>  2021/22 </a:t>
                      </a: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rtl="0" fontAlgn="ctr"/>
                      <a:r>
                        <a:rPr lang="en-ZA" sz="1200" b="1" i="0" u="none" strike="noStrike">
                          <a:solidFill>
                            <a:srgbClr val="000000"/>
                          </a:solidFill>
                          <a:effectLst/>
                          <a:latin typeface="Calibri" panose="020F0502020204030204" pitchFamily="34" charset="0"/>
                        </a:rPr>
                        <a:t>  2022/23 </a:t>
                      </a: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154939100"/>
                  </a:ext>
                </a:extLst>
              </a:tr>
              <a:tr h="200612">
                <a:tc vMerge="1">
                  <a:txBody>
                    <a:bodyPr/>
                    <a:lstStyle/>
                    <a:p>
                      <a:endParaRPr lang="en-ZA"/>
                    </a:p>
                  </a:txBody>
                  <a:tcPr/>
                </a:tc>
                <a:tc vMerge="1">
                  <a:txBody>
                    <a:bodyPr/>
                    <a:lstStyle/>
                    <a:p>
                      <a:endParaRPr lang="en-ZA"/>
                    </a:p>
                  </a:txBody>
                  <a:tcPr/>
                </a:tc>
                <a:tc>
                  <a:txBody>
                    <a:bodyPr/>
                    <a:lstStyle/>
                    <a:p>
                      <a:pPr algn="ctr" rtl="0" fontAlgn="ctr"/>
                      <a:r>
                        <a:rPr lang="en-ZA" sz="1200" b="1" i="0" u="none" strike="noStrike">
                          <a:solidFill>
                            <a:srgbClr val="000000"/>
                          </a:solidFill>
                          <a:effectLst/>
                          <a:latin typeface="Calibri" panose="020F0502020204030204" pitchFamily="34" charset="0"/>
                        </a:rPr>
                        <a:t> (R millions)  </a:t>
                      </a:r>
                    </a:p>
                  </a:txBody>
                  <a:tcPr marL="7135" marR="7135" marT="713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1200" b="1" i="0" u="none" strike="noStrike">
                          <a:solidFill>
                            <a:srgbClr val="000000"/>
                          </a:solidFill>
                          <a:effectLst/>
                          <a:latin typeface="Calibri" panose="020F0502020204030204" pitchFamily="34" charset="0"/>
                        </a:rPr>
                        <a:t> (R millions)  </a:t>
                      </a:r>
                    </a:p>
                  </a:txBody>
                  <a:tcPr marL="7135" marR="7135" marT="713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a:txBody>
                    <a:bodyPr/>
                    <a:lstStyle/>
                    <a:p>
                      <a:pPr algn="ctr" rtl="0" fontAlgn="ctr"/>
                      <a:r>
                        <a:rPr lang="en-ZA" sz="1200" b="1" i="0" u="none" strike="noStrike">
                          <a:solidFill>
                            <a:srgbClr val="000000"/>
                          </a:solidFill>
                          <a:effectLst/>
                          <a:latin typeface="Calibri" panose="020F0502020204030204" pitchFamily="34" charset="0"/>
                        </a:rPr>
                        <a:t> (R millions)  </a:t>
                      </a:r>
                    </a:p>
                  </a:txBody>
                  <a:tcPr marL="7135" marR="7135" marT="713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ZA" sz="1200" b="1" i="0" u="none" strike="noStrike">
                          <a:solidFill>
                            <a:srgbClr val="000000"/>
                          </a:solidFill>
                          <a:effectLst/>
                          <a:latin typeface="Calibri" panose="020F0502020204030204" pitchFamily="34" charset="0"/>
                        </a:rPr>
                        <a:t> (R millions)  </a:t>
                      </a:r>
                    </a:p>
                  </a:txBody>
                  <a:tcPr marL="7135" marR="7135" marT="713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67831210"/>
                  </a:ext>
                </a:extLst>
              </a:tr>
              <a:tr h="783474">
                <a:tc>
                  <a:txBody>
                    <a:bodyPr/>
                    <a:lstStyle/>
                    <a:p>
                      <a:pPr algn="ctr" rtl="0" fontAlgn="ctr"/>
                      <a:r>
                        <a:rPr lang="en-ZA" sz="1200" b="0" i="0" u="none" strike="noStrike">
                          <a:solidFill>
                            <a:srgbClr val="000000"/>
                          </a:solidFill>
                          <a:effectLst/>
                          <a:latin typeface="Calibri" panose="020F0502020204030204" pitchFamily="34" charset="0"/>
                        </a:rPr>
                        <a:t>4A</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Calibri" panose="020F0502020204030204" pitchFamily="34" charset="0"/>
                        </a:rPr>
                        <a:t>Statutory Human Resources. Training and Development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4 334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4 494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5A</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Calibri" panose="020F0502020204030204" pitchFamily="34" charset="0"/>
                        </a:rPr>
                        <a:t>Human Resources and Training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4 055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3 999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6461515"/>
                  </a:ext>
                </a:extLst>
              </a:tr>
              <a:tr h="393690">
                <a:tc>
                  <a:txBody>
                    <a:bodyPr/>
                    <a:lstStyle/>
                    <a:p>
                      <a:pPr algn="ctr" rtl="0" fontAlgn="ctr"/>
                      <a:r>
                        <a:rPr lang="en-ZA" sz="1200" b="0" i="0" u="none" strike="noStrike">
                          <a:solidFill>
                            <a:srgbClr val="000000"/>
                          </a:solidFill>
                          <a:effectLst/>
                          <a:latin typeface="Calibri" panose="020F0502020204030204" pitchFamily="34" charset="0"/>
                        </a:rPr>
                        <a:t>4A</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National Tertiary Services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14 694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15 294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4A</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National Tertiary Services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13 708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14 000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4588584"/>
                  </a:ext>
                </a:extLst>
              </a:tr>
              <a:tr h="587605">
                <a:tc>
                  <a:txBody>
                    <a:bodyPr/>
                    <a:lstStyle/>
                    <a:p>
                      <a:pPr algn="ctr" rtl="0" fontAlgn="ctr"/>
                      <a:r>
                        <a:rPr lang="en-ZA" sz="1200" b="0" i="0" u="none" strike="noStrike">
                          <a:solidFill>
                            <a:srgbClr val="000000"/>
                          </a:solidFill>
                          <a:effectLst/>
                          <a:latin typeface="Calibri" panose="020F0502020204030204" pitchFamily="34" charset="0"/>
                        </a:rPr>
                        <a:t>5A</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Calibri" panose="020F0502020204030204" pitchFamily="34" charset="0"/>
                        </a:rPr>
                        <a:t>HIV. TB. Malaria and Community Outreach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27 931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29 405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5A</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Calibri" panose="020F0502020204030204" pitchFamily="34" charset="0"/>
                        </a:rPr>
                        <a:t>HIV. TB. Malaria and Community Outreach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27 585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27 910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3735764"/>
                  </a:ext>
                </a:extLst>
              </a:tr>
              <a:tr h="393690">
                <a:tc>
                  <a:txBody>
                    <a:bodyPr/>
                    <a:lstStyle/>
                    <a:p>
                      <a:pPr algn="ctr" rtl="0" fontAlgn="ctr"/>
                      <a:r>
                        <a:rPr lang="en-ZA" sz="1200" b="0" i="0" u="none" strike="noStrike">
                          <a:solidFill>
                            <a:srgbClr val="000000"/>
                          </a:solidFill>
                          <a:effectLst/>
                          <a:latin typeface="Calibri" panose="020F0502020204030204" pitchFamily="34" charset="0"/>
                        </a:rPr>
                        <a:t>5A</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Health Facility Revitalisation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6 658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7 034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5A</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Health Facility Revitalisation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6 445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6 886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652665"/>
                  </a:ext>
                </a:extLst>
              </a:tr>
              <a:tr h="393690">
                <a:tc>
                  <a:txBody>
                    <a:bodyPr/>
                    <a:lstStyle/>
                    <a:p>
                      <a:pPr algn="ctr" rtl="0" fontAlgn="ctr"/>
                      <a:r>
                        <a:rPr lang="en-ZA" sz="1200" b="0" i="0" u="none" strike="noStrike">
                          <a:solidFill>
                            <a:srgbClr val="000000"/>
                          </a:solidFill>
                          <a:effectLst/>
                          <a:latin typeface="Calibri" panose="020F0502020204030204" pitchFamily="34" charset="0"/>
                        </a:rPr>
                        <a:t>5A</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National Health Insurance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300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311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5A</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National Health Insurance Grant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269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272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8027164"/>
                  </a:ext>
                </a:extLst>
              </a:tr>
              <a:tr h="393690">
                <a:tc>
                  <a:txBody>
                    <a:bodyPr/>
                    <a:lstStyle/>
                    <a:p>
                      <a:pPr algn="ctr" rtl="0" fontAlgn="ctr"/>
                      <a:r>
                        <a:rPr lang="en-ZA" sz="1200" b="1" i="0" u="none" strike="noStrike">
                          <a:solidFill>
                            <a:srgbClr val="000000"/>
                          </a:solidFill>
                          <a:effectLst/>
                          <a:latin typeface="Calibri" panose="020F0502020204030204" pitchFamily="34" charset="0"/>
                        </a:rPr>
                        <a:t>Total Direct Allocation</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53 917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56 537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Total Direct Allocation</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52 062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53 068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5634048"/>
                  </a:ext>
                </a:extLst>
              </a:tr>
              <a:tr h="587605">
                <a:tc>
                  <a:txBody>
                    <a:bodyPr/>
                    <a:lstStyle/>
                    <a:p>
                      <a:pPr algn="ctr" rtl="0" fontAlgn="ctr"/>
                      <a:r>
                        <a:rPr lang="en-ZA" sz="1200" b="0" i="0" u="none" strike="noStrike">
                          <a:solidFill>
                            <a:srgbClr val="000000"/>
                          </a:solidFill>
                          <a:effectLst/>
                          <a:latin typeface="Calibri" panose="020F0502020204030204" pitchFamily="34" charset="0"/>
                        </a:rPr>
                        <a:t>6A</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Calibri" panose="020F0502020204030204" pitchFamily="34" charset="0"/>
                        </a:rPr>
                        <a:t>National Health Insurance Indirect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2 529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2 652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6A</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a:solidFill>
                            <a:srgbClr val="000000"/>
                          </a:solidFill>
                          <a:effectLst/>
                          <a:latin typeface="Calibri" panose="020F0502020204030204" pitchFamily="34" charset="0"/>
                        </a:rPr>
                        <a:t>National Health Insurance Indirect Grant</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2 118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0" i="0" u="none" strike="noStrike">
                          <a:solidFill>
                            <a:srgbClr val="000000"/>
                          </a:solidFill>
                          <a:effectLst/>
                          <a:latin typeface="Calibri" panose="020F0502020204030204" pitchFamily="34" charset="0"/>
                        </a:rPr>
                        <a:t>          2 541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1167383"/>
                  </a:ext>
                </a:extLst>
              </a:tr>
              <a:tr h="200612">
                <a:tc>
                  <a:txBody>
                    <a:bodyPr/>
                    <a:lstStyle/>
                    <a:p>
                      <a:pPr algn="ctr" rtl="0" fontAlgn="ctr"/>
                      <a:r>
                        <a:rPr lang="en-ZA" sz="1200" b="1" i="0" u="none" strike="noStrike">
                          <a:solidFill>
                            <a:srgbClr val="000000"/>
                          </a:solidFill>
                          <a:effectLst/>
                          <a:latin typeface="Calibri" panose="020F0502020204030204" pitchFamily="34" charset="0"/>
                        </a:rPr>
                        <a:t>Total Allocation</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56 446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59 189 </a:t>
                      </a:r>
                    </a:p>
                  </a:txBody>
                  <a:tcPr marL="7135" marR="7135" marT="7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a:t>
                      </a:r>
                    </a:p>
                  </a:txBody>
                  <a:tcPr marL="7135" marR="7135" marT="7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54 179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200" b="1" i="0" u="none" strike="noStrike">
                          <a:solidFill>
                            <a:srgbClr val="000000"/>
                          </a:solidFill>
                          <a:effectLst/>
                          <a:latin typeface="Calibri" panose="020F0502020204030204" pitchFamily="34" charset="0"/>
                        </a:rPr>
                        <a:t>        55 609 </a:t>
                      </a:r>
                    </a:p>
                  </a:txBody>
                  <a:tcPr marL="7135" marR="7135" marT="7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2451261"/>
                  </a:ext>
                </a:extLst>
              </a:tr>
              <a:tr h="200612">
                <a:tc>
                  <a:txBody>
                    <a:bodyPr/>
                    <a:lstStyle/>
                    <a:p>
                      <a:pPr algn="ctr" fontAlgn="ctr"/>
                      <a:endParaRPr lang="en-ZA" sz="1200" b="0" i="0" u="none" strike="noStrike">
                        <a:solidFill>
                          <a:srgbClr val="000000"/>
                        </a:solidFill>
                        <a:effectLst/>
                        <a:latin typeface="Calibri" panose="020F0502020204030204" pitchFamily="34" charset="0"/>
                      </a:endParaRP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ZA" sz="1200" b="0" i="0" u="none" strike="noStrike">
                        <a:solidFill>
                          <a:srgbClr val="000000"/>
                        </a:solidFill>
                        <a:effectLst/>
                        <a:latin typeface="Calibri" panose="020F0502020204030204" pitchFamily="34" charset="0"/>
                      </a:endParaRP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rtl="0" fontAlgn="ctr"/>
                      <a:r>
                        <a:rPr lang="en-ZA" sz="1200" b="1" i="0" u="none" strike="noStrike">
                          <a:solidFill>
                            <a:srgbClr val="C00000"/>
                          </a:solidFill>
                          <a:effectLst/>
                          <a:latin typeface="Calibri" panose="020F0502020204030204" pitchFamily="34" charset="0"/>
                        </a:rPr>
                        <a:t>Changes to baselines</a:t>
                      </a: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ZA"/>
                    </a:p>
                  </a:txBody>
                  <a:tcPr/>
                </a:tc>
                <a:tc>
                  <a:txBody>
                    <a:bodyPr/>
                    <a:lstStyle/>
                    <a:p>
                      <a:pPr algn="ctr" rtl="0" fontAlgn="ctr"/>
                      <a:r>
                        <a:rPr lang="en-ZA" sz="1200" b="0" i="0" u="none" strike="noStrike">
                          <a:solidFill>
                            <a:srgbClr val="C00000"/>
                          </a:solidFill>
                          <a:effectLst/>
                          <a:latin typeface="Calibri" panose="020F0502020204030204" pitchFamily="34" charset="0"/>
                        </a:rPr>
                        <a:t>-         2 267 </a:t>
                      </a: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ZA" sz="1200" b="0" i="0" u="none" strike="noStrike">
                          <a:solidFill>
                            <a:srgbClr val="C00000"/>
                          </a:solidFill>
                          <a:effectLst/>
                          <a:latin typeface="Calibri" panose="020F0502020204030204" pitchFamily="34" charset="0"/>
                        </a:rPr>
                        <a:t>-         3 580 </a:t>
                      </a:r>
                    </a:p>
                  </a:txBody>
                  <a:tcPr marL="7135" marR="7135" marT="713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57654745"/>
                  </a:ext>
                </a:extLst>
              </a:tr>
            </a:tbl>
          </a:graphicData>
        </a:graphic>
      </p:graphicFrame>
      <p:sp>
        <p:nvSpPr>
          <p:cNvPr id="21" name="TextBox 20">
            <a:extLst>
              <a:ext uri="{FF2B5EF4-FFF2-40B4-BE49-F238E27FC236}">
                <a16:creationId xmlns:a16="http://schemas.microsoft.com/office/drawing/2014/main" id="{75314230-68EF-41BC-844F-82A4B357699B}"/>
              </a:ext>
            </a:extLst>
          </p:cNvPr>
          <p:cNvSpPr txBox="1"/>
          <p:nvPr/>
        </p:nvSpPr>
        <p:spPr>
          <a:xfrm>
            <a:off x="3073031" y="6390538"/>
            <a:ext cx="4020652" cy="261610"/>
          </a:xfrm>
          <a:prstGeom prst="rect">
            <a:avLst/>
          </a:prstGeom>
          <a:noFill/>
        </p:spPr>
        <p:txBody>
          <a:bodyPr wrap="none" rtlCol="0">
            <a:spAutoFit/>
          </a:bodyPr>
          <a:lstStyle/>
          <a:p>
            <a:r>
              <a:rPr lang="en-ZA" sz="1100"/>
              <a:t>Source: Division of Revenue Bill Schedule, National Treasury (2021)</a:t>
            </a:r>
          </a:p>
        </p:txBody>
      </p:sp>
    </p:spTree>
    <p:extLst>
      <p:ext uri="{BB962C8B-B14F-4D97-AF65-F5344CB8AC3E}">
        <p14:creationId xmlns:p14="http://schemas.microsoft.com/office/powerpoint/2010/main" val="4230653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476E-9894-41E2-A233-64D3E3725F89}"/>
              </a:ext>
            </a:extLst>
          </p:cNvPr>
          <p:cNvSpPr>
            <a:spLocks noGrp="1"/>
          </p:cNvSpPr>
          <p:nvPr>
            <p:ph type="title"/>
          </p:nvPr>
        </p:nvSpPr>
        <p:spPr/>
        <p:txBody>
          <a:bodyPr/>
          <a:lstStyle/>
          <a:p>
            <a:r>
              <a:rPr lang="en-ZA"/>
              <a:t>Expenditure Overview</a:t>
            </a:r>
          </a:p>
        </p:txBody>
      </p:sp>
      <p:sp>
        <p:nvSpPr>
          <p:cNvPr id="3" name="Content Placeholder 2">
            <a:extLst>
              <a:ext uri="{FF2B5EF4-FFF2-40B4-BE49-F238E27FC236}">
                <a16:creationId xmlns:a16="http://schemas.microsoft.com/office/drawing/2014/main" id="{26C28BF5-45E3-4FA2-A47F-CD33B76FAB9D}"/>
              </a:ext>
            </a:extLst>
          </p:cNvPr>
          <p:cNvSpPr>
            <a:spLocks noGrp="1"/>
          </p:cNvSpPr>
          <p:nvPr>
            <p:ph idx="1"/>
          </p:nvPr>
        </p:nvSpPr>
        <p:spPr/>
        <p:txBody>
          <a:bodyPr>
            <a:noAutofit/>
          </a:bodyPr>
          <a:lstStyle/>
          <a:p>
            <a:pPr algn="l"/>
            <a:r>
              <a:rPr lang="en-ZA" sz="1400" u="none" strike="noStrike" baseline="0" dirty="0"/>
              <a:t>An additional </a:t>
            </a:r>
            <a:r>
              <a:rPr lang="en-ZA" sz="1400" b="1" u="none" strike="noStrike" baseline="0" dirty="0"/>
              <a:t>R8 billion </a:t>
            </a:r>
            <a:r>
              <a:rPr lang="en-ZA" sz="1400" u="none" strike="noStrike" baseline="0" dirty="0"/>
              <a:t>is allocated to the </a:t>
            </a:r>
            <a:r>
              <a:rPr lang="en-ZA" sz="1400" b="1" u="none" strike="noStrike" baseline="0" dirty="0"/>
              <a:t>provincial equitable share </a:t>
            </a:r>
            <a:r>
              <a:rPr lang="en-ZA" sz="1400" u="none" strike="noStrike" baseline="0" dirty="0"/>
              <a:t>through National Treasury in 2021/22 to enable </a:t>
            </a:r>
            <a:r>
              <a:rPr lang="en-ZA" sz="1400" b="1" u="none" strike="noStrike" baseline="0" dirty="0"/>
              <a:t>provincial health departments to continue their prevention, testing and treatment interventions</a:t>
            </a:r>
            <a:r>
              <a:rPr lang="en-ZA" sz="1400" u="none" strike="noStrike" baseline="0" dirty="0"/>
              <a:t>, including managing hospitalisations resulting from a </a:t>
            </a:r>
            <a:r>
              <a:rPr lang="en-ZA" sz="1400" b="1" u="none" strike="noStrike" baseline="0" dirty="0"/>
              <a:t>possible </a:t>
            </a:r>
            <a:r>
              <a:rPr lang="en-ZA" sz="1400" b="1" u="none" baseline="0" dirty="0"/>
              <a:t>fourth</a:t>
            </a:r>
            <a:r>
              <a:rPr lang="en-ZA" sz="1400" b="1" u="none" strike="noStrike" baseline="0" dirty="0"/>
              <a:t> wave of COVID‐19 infections</a:t>
            </a:r>
            <a:r>
              <a:rPr lang="en-ZA" sz="1400" u="none" strike="noStrike" baseline="0" dirty="0"/>
              <a:t>.</a:t>
            </a:r>
          </a:p>
          <a:p>
            <a:pPr algn="l"/>
            <a:r>
              <a:rPr lang="en-US" sz="1400" b="0" i="0" u="none" strike="noStrike" baseline="0" dirty="0"/>
              <a:t>The </a:t>
            </a:r>
            <a:r>
              <a:rPr lang="en-US" sz="1400" b="1" i="1" u="none" strike="noStrike" baseline="0" dirty="0"/>
              <a:t>HIV, TB, malaria and community outreach grant</a:t>
            </a:r>
            <a:r>
              <a:rPr lang="en-US" sz="1400" b="0" i="1" u="none" strike="noStrike" baseline="0" dirty="0"/>
              <a:t> </a:t>
            </a:r>
            <a:r>
              <a:rPr lang="en-US" sz="1400" b="0" i="0" u="none" strike="noStrike" baseline="0" dirty="0"/>
              <a:t>is the main vehicle for funding disease‐specific </a:t>
            </a:r>
            <a:r>
              <a:rPr lang="en-ZA" sz="1400" b="0" i="0" u="none" strike="noStrike" baseline="0" dirty="0"/>
              <a:t>programmes</a:t>
            </a:r>
            <a:r>
              <a:rPr lang="en-US" sz="1400" b="0" i="0" u="none" strike="noStrike" baseline="0" dirty="0"/>
              <a:t> in the sector and is allocated R82.6 billion over the MTEF in the </a:t>
            </a:r>
            <a:r>
              <a:rPr lang="en-US" sz="1400" b="0" i="1" u="none" strike="noStrike" baseline="0" dirty="0"/>
              <a:t>HIV, AIDS and STIs </a:t>
            </a:r>
            <a:r>
              <a:rPr lang="en-ZA" sz="1400" b="0" i="0" u="none" strike="noStrike" baseline="0" dirty="0"/>
              <a:t>subprogramme</a:t>
            </a:r>
            <a:r>
              <a:rPr lang="en-US" sz="1400" b="0" i="0" u="none" strike="noStrike" baseline="0" dirty="0"/>
              <a:t> in the </a:t>
            </a:r>
            <a:r>
              <a:rPr lang="en-US" sz="1400" b="1" i="1" u="none" strike="noStrike" baseline="0" dirty="0"/>
              <a:t>Communicable and Non‐communicable Diseases </a:t>
            </a:r>
            <a:r>
              <a:rPr lang="en-US" sz="1400" b="0" i="0" u="none" strike="noStrike" baseline="0" dirty="0"/>
              <a:t>programme. The largest component of the grant is the HIV and AIDS component with an allocation of </a:t>
            </a:r>
            <a:r>
              <a:rPr lang="en-US" sz="1400" b="1" i="0" u="none" strike="noStrike" baseline="0" dirty="0"/>
              <a:t>R69.3 billion </a:t>
            </a:r>
            <a:r>
              <a:rPr lang="en-US" sz="1400" b="0" i="0" u="none" strike="noStrike" baseline="0" dirty="0"/>
              <a:t>over the MTEF period. This component funds government’s antiretroviral treatment programme, which </a:t>
            </a:r>
            <a:r>
              <a:rPr lang="en-US" sz="1400" b="1" i="0" u="none" strike="noStrike" baseline="0" dirty="0"/>
              <a:t>aims to reach 6.7 million people by 2023/24</a:t>
            </a:r>
            <a:r>
              <a:rPr lang="en-US" sz="1400" b="0" i="0" u="none" strike="noStrike" baseline="0" dirty="0"/>
              <a:t>, as well as a range of HIV‐prevention services. </a:t>
            </a:r>
          </a:p>
          <a:p>
            <a:pPr algn="l"/>
            <a:r>
              <a:rPr lang="en-US" sz="1400" b="0" i="0" u="none" strike="noStrike" baseline="0" dirty="0"/>
              <a:t>An</a:t>
            </a:r>
            <a:r>
              <a:rPr lang="en-US" sz="1400" dirty="0"/>
              <a:t> </a:t>
            </a:r>
            <a:r>
              <a:rPr lang="en-US" sz="1400" b="0" i="0" u="none" strike="noStrike" baseline="0" dirty="0"/>
              <a:t>additional R129.4 million, within the </a:t>
            </a:r>
            <a:r>
              <a:rPr lang="en-US" sz="1400" b="1" i="1" u="none" strike="noStrike" baseline="0" dirty="0"/>
              <a:t>Health Facilities Hospital Systems grant</a:t>
            </a:r>
            <a:r>
              <a:rPr lang="en-US" sz="1400" b="0" i="1" u="none" strike="noStrike" baseline="0" dirty="0"/>
              <a:t>, </a:t>
            </a:r>
            <a:r>
              <a:rPr lang="en-US" sz="1400" b="0" i="0" u="none" strike="noStrike" baseline="0" dirty="0"/>
              <a:t>over the MTEF period is allocated for the construction of the </a:t>
            </a:r>
            <a:r>
              <a:rPr lang="en-US" sz="1400" b="1" i="0" u="none" strike="noStrike" baseline="0" dirty="0"/>
              <a:t>Tygerberg and Klipfontein</a:t>
            </a:r>
            <a:r>
              <a:rPr lang="en-US" sz="1400" b="0" i="0" u="none" strike="noStrike" baseline="0" dirty="0"/>
              <a:t> hospitals in Western Cape.</a:t>
            </a:r>
          </a:p>
          <a:p>
            <a:pPr algn="l"/>
            <a:r>
              <a:rPr lang="en-US" sz="1400" b="0" i="0" u="none" strike="noStrike" baseline="0" dirty="0"/>
              <a:t>Tertiary health care services are </a:t>
            </a:r>
            <a:r>
              <a:rPr lang="en-US" sz="1400" b="1" i="0" u="none" strike="noStrike" baseline="0" dirty="0"/>
              <a:t>highly </a:t>
            </a:r>
            <a:r>
              <a:rPr lang="en-ZA" sz="1400" b="1" i="0" u="none" strike="noStrike" baseline="0" dirty="0"/>
              <a:t>specialised</a:t>
            </a:r>
            <a:r>
              <a:rPr lang="en-US" sz="1400" b="1" i="0" u="none" strike="noStrike" baseline="0" dirty="0"/>
              <a:t> referral services </a:t>
            </a:r>
            <a:r>
              <a:rPr lang="en-ZA" sz="1400" b="0" i="0" u="none" strike="noStrike" baseline="0" dirty="0"/>
              <a:t>subsidised</a:t>
            </a:r>
            <a:r>
              <a:rPr lang="en-US" sz="1400" b="0" i="0" u="none" strike="noStrike" baseline="0" dirty="0"/>
              <a:t> through the </a:t>
            </a:r>
            <a:r>
              <a:rPr lang="en-US" sz="1400" b="1" i="1" u="none" strike="noStrike" baseline="0" dirty="0"/>
              <a:t>national tertiary services grant</a:t>
            </a:r>
            <a:r>
              <a:rPr lang="en-US" sz="1400" b="0" i="0" u="none" strike="noStrike" baseline="0" dirty="0"/>
              <a:t>, which is allocated </a:t>
            </a:r>
            <a:r>
              <a:rPr lang="en-US" sz="1400" b="1" i="0" u="none" strike="noStrike" baseline="0" dirty="0"/>
              <a:t>R41.7 million over the MTEF </a:t>
            </a:r>
            <a:r>
              <a:rPr lang="en-US" sz="1400" b="0" i="0" u="none" strike="noStrike" baseline="0" dirty="0"/>
              <a:t>in the </a:t>
            </a:r>
            <a:r>
              <a:rPr lang="en-US" sz="1400" b="0" i="1" u="none" strike="noStrike" baseline="0" dirty="0"/>
              <a:t>Hospital Systems </a:t>
            </a:r>
            <a:r>
              <a:rPr lang="en-US" sz="1400" b="0" i="0" u="none" strike="noStrike" baseline="0" dirty="0"/>
              <a:t>programme. Due to their nature, these services are offered at tertiary and central hospitals, which are limited in numbers and </a:t>
            </a:r>
            <a:r>
              <a:rPr lang="en-US" sz="1400" b="1" i="0" u="none" strike="noStrike" baseline="0" dirty="0"/>
              <a:t>concentrated in urban </a:t>
            </a:r>
            <a:r>
              <a:rPr lang="en-US" sz="1400" b="1" i="0" u="none" strike="noStrike" baseline="0" dirty="0" err="1"/>
              <a:t>centres</a:t>
            </a:r>
            <a:r>
              <a:rPr lang="en-US" sz="1400" b="1" i="0" u="none" strike="noStrike" baseline="0" dirty="0"/>
              <a:t>.</a:t>
            </a:r>
            <a:r>
              <a:rPr lang="en-US" sz="1400" b="0" i="0" u="none" strike="noStrike" baseline="0" dirty="0"/>
              <a:t> This unequal distribution results in patients often being referred from one province to another, which requires </a:t>
            </a:r>
            <a:r>
              <a:rPr lang="en-US" sz="1400" b="1" i="0" u="none" strike="noStrike" baseline="0" dirty="0"/>
              <a:t>strong national coordination</a:t>
            </a:r>
            <a:r>
              <a:rPr lang="en-US" sz="1400" b="0" i="0" u="none" strike="noStrike" baseline="0" dirty="0"/>
              <a:t>. </a:t>
            </a:r>
            <a:r>
              <a:rPr lang="en-US" sz="1400" b="1" i="0" u="none" strike="noStrike" baseline="0" dirty="0"/>
              <a:t>Accordingly, the grant compensates provinces for providing tertiary services to patients from elsewhere</a:t>
            </a:r>
            <a:r>
              <a:rPr lang="en-US" sz="1400" b="0" i="0" u="none" strike="noStrike" baseline="0" dirty="0"/>
              <a:t>.</a:t>
            </a:r>
            <a:endParaRPr lang="en-ZA" sz="1400" dirty="0"/>
          </a:p>
        </p:txBody>
      </p:sp>
      <p:sp>
        <p:nvSpPr>
          <p:cNvPr id="4" name="Slide Number Placeholder 3">
            <a:extLst>
              <a:ext uri="{FF2B5EF4-FFF2-40B4-BE49-F238E27FC236}">
                <a16:creationId xmlns:a16="http://schemas.microsoft.com/office/drawing/2014/main" id="{DE06409D-C157-43F5-AC09-400557FFE678}"/>
              </a:ext>
            </a:extLst>
          </p:cNvPr>
          <p:cNvSpPr>
            <a:spLocks noGrp="1"/>
          </p:cNvSpPr>
          <p:nvPr>
            <p:ph type="sldNum" sz="quarter" idx="12"/>
          </p:nvPr>
        </p:nvSpPr>
        <p:spPr/>
        <p:txBody>
          <a:bodyPr/>
          <a:lstStyle/>
          <a:p>
            <a:fld id="{AC57FB67-5201-4263-A749-74A8A000A585}" type="slidenum">
              <a:rPr lang="en-ZA" smtClean="0"/>
              <a:pPr/>
              <a:t>26</a:t>
            </a:fld>
            <a:endParaRPr lang="en-ZA"/>
          </a:p>
        </p:txBody>
      </p:sp>
    </p:spTree>
    <p:extLst>
      <p:ext uri="{BB962C8B-B14F-4D97-AF65-F5344CB8AC3E}">
        <p14:creationId xmlns:p14="http://schemas.microsoft.com/office/powerpoint/2010/main" val="139421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D5860E-54FA-4B5E-B2D3-66E0C3466A5C}"/>
              </a:ext>
            </a:extLst>
          </p:cNvPr>
          <p:cNvSpPr>
            <a:spLocks noGrp="1"/>
          </p:cNvSpPr>
          <p:nvPr>
            <p:ph type="body" idx="1"/>
          </p:nvPr>
        </p:nvSpPr>
        <p:spPr/>
        <p:txBody>
          <a:bodyPr/>
          <a:lstStyle/>
          <a:p>
            <a:r>
              <a:rPr lang="en-US" dirty="0">
                <a:latin typeface="Times New Roman"/>
                <a:cs typeface="Times New Roman"/>
              </a:rPr>
              <a:t>6. SIU Investigations into </a:t>
            </a:r>
            <a:r>
              <a:rPr lang="en-US" dirty="0" err="1">
                <a:latin typeface="Times New Roman"/>
                <a:cs typeface="Times New Roman"/>
              </a:rPr>
              <a:t>NDoH</a:t>
            </a:r>
            <a:endParaRPr lang="en-US" dirty="0"/>
          </a:p>
        </p:txBody>
      </p:sp>
      <p:sp>
        <p:nvSpPr>
          <p:cNvPr id="3" name="Slide Number Placeholder 2">
            <a:extLst>
              <a:ext uri="{FF2B5EF4-FFF2-40B4-BE49-F238E27FC236}">
                <a16:creationId xmlns:a16="http://schemas.microsoft.com/office/drawing/2014/main" id="{CE336A75-18D9-4428-A909-D0CA71AEB86A}"/>
              </a:ext>
            </a:extLst>
          </p:cNvPr>
          <p:cNvSpPr>
            <a:spLocks noGrp="1"/>
          </p:cNvSpPr>
          <p:nvPr>
            <p:ph type="sldNum" sz="quarter" idx="12"/>
          </p:nvPr>
        </p:nvSpPr>
        <p:spPr/>
        <p:txBody>
          <a:bodyPr/>
          <a:lstStyle/>
          <a:p>
            <a:fld id="{AC57FB67-5201-4263-A749-74A8A000A585}" type="slidenum">
              <a:rPr lang="en-ZA" smtClean="0"/>
              <a:pPr/>
              <a:t>27</a:t>
            </a:fld>
            <a:endParaRPr lang="en-ZA"/>
          </a:p>
        </p:txBody>
      </p:sp>
    </p:spTree>
    <p:extLst>
      <p:ext uri="{BB962C8B-B14F-4D97-AF65-F5344CB8AC3E}">
        <p14:creationId xmlns:p14="http://schemas.microsoft.com/office/powerpoint/2010/main" val="1119134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475EB-200F-49B1-BF5A-940063208580}"/>
              </a:ext>
            </a:extLst>
          </p:cNvPr>
          <p:cNvSpPr>
            <a:spLocks noGrp="1"/>
          </p:cNvSpPr>
          <p:nvPr>
            <p:ph type="title"/>
          </p:nvPr>
        </p:nvSpPr>
        <p:spPr/>
        <p:txBody>
          <a:bodyPr/>
          <a:lstStyle/>
          <a:p>
            <a:r>
              <a:rPr lang="en-US">
                <a:latin typeface="Times New Roman"/>
                <a:cs typeface="Times New Roman"/>
              </a:rPr>
              <a:t>SIU Findings</a:t>
            </a:r>
            <a:endParaRPr lang="en-US"/>
          </a:p>
        </p:txBody>
      </p:sp>
      <p:sp>
        <p:nvSpPr>
          <p:cNvPr id="3" name="Content Placeholder 2">
            <a:extLst>
              <a:ext uri="{FF2B5EF4-FFF2-40B4-BE49-F238E27FC236}">
                <a16:creationId xmlns:a16="http://schemas.microsoft.com/office/drawing/2014/main" id="{DD051A75-02C1-4F2C-BC23-69F80302BDB3}"/>
              </a:ext>
            </a:extLst>
          </p:cNvPr>
          <p:cNvSpPr>
            <a:spLocks noGrp="1"/>
          </p:cNvSpPr>
          <p:nvPr>
            <p:ph idx="1"/>
          </p:nvPr>
        </p:nvSpPr>
        <p:spPr/>
        <p:txBody>
          <a:bodyPr vert="horz" lIns="91440" tIns="45720" rIns="91440" bIns="45720" rtlCol="0" anchor="t">
            <a:noAutofit/>
          </a:bodyPr>
          <a:lstStyle/>
          <a:p>
            <a:r>
              <a:rPr lang="en-US" sz="1400" b="1" dirty="0">
                <a:latin typeface="Times New Roman"/>
                <a:cs typeface="Times New Roman"/>
              </a:rPr>
              <a:t>SIU</a:t>
            </a:r>
            <a:r>
              <a:rPr lang="en-US" sz="1400" dirty="0">
                <a:latin typeface="Times New Roman"/>
                <a:cs typeface="Times New Roman"/>
              </a:rPr>
              <a:t> reported that that the</a:t>
            </a:r>
            <a:r>
              <a:rPr lang="en-US" sz="1400" b="1" dirty="0">
                <a:latin typeface="Times New Roman"/>
                <a:cs typeface="Times New Roman"/>
              </a:rPr>
              <a:t> appointment of Digital Vibes in the awarding of the NHI and COVID-19 media</a:t>
            </a:r>
            <a:r>
              <a:rPr lang="en-US" sz="1400" dirty="0">
                <a:latin typeface="Times New Roman"/>
                <a:cs typeface="Times New Roman"/>
              </a:rPr>
              <a:t> campaigns by the NDOH had been irregular and former Minister (Mkhize) had vested interests in the appointment of Digital Vibes.  </a:t>
            </a:r>
          </a:p>
          <a:p>
            <a:r>
              <a:rPr lang="en-US" sz="1400" dirty="0">
                <a:latin typeface="Times New Roman"/>
                <a:cs typeface="Times New Roman"/>
              </a:rPr>
              <a:t>Digital Vibes, contractors for the campaign (close associates of </a:t>
            </a:r>
            <a:r>
              <a:rPr lang="en-US" sz="1400" dirty="0" err="1">
                <a:latin typeface="Times New Roman"/>
                <a:cs typeface="Times New Roman"/>
              </a:rPr>
              <a:t>Mr</a:t>
            </a:r>
            <a:r>
              <a:rPr lang="en-US" sz="1400" dirty="0">
                <a:latin typeface="Times New Roman"/>
                <a:cs typeface="Times New Roman"/>
              </a:rPr>
              <a:t> Mkhize), family members and other associates of </a:t>
            </a:r>
            <a:r>
              <a:rPr lang="en-US" sz="1400" dirty="0" err="1">
                <a:latin typeface="Times New Roman"/>
                <a:cs typeface="Times New Roman"/>
              </a:rPr>
              <a:t>Mr</a:t>
            </a:r>
            <a:r>
              <a:rPr lang="en-US" sz="1400" dirty="0">
                <a:latin typeface="Times New Roman"/>
                <a:cs typeface="Times New Roman"/>
              </a:rPr>
              <a:t> Mkhize paid and received gratifications. </a:t>
            </a:r>
            <a:endParaRPr lang="en-US" sz="1400" dirty="0"/>
          </a:p>
          <a:p>
            <a:r>
              <a:rPr lang="en-US" sz="1400" dirty="0">
                <a:latin typeface="Times New Roman"/>
                <a:cs typeface="Times New Roman"/>
              </a:rPr>
              <a:t>Irregular expenditure amounted to </a:t>
            </a:r>
            <a:r>
              <a:rPr lang="en-US" sz="1400" b="1" dirty="0">
                <a:latin typeface="Times New Roman"/>
                <a:cs typeface="Times New Roman"/>
              </a:rPr>
              <a:t>R150 million</a:t>
            </a:r>
            <a:r>
              <a:rPr lang="en-US" sz="1400" dirty="0">
                <a:latin typeface="Times New Roman"/>
                <a:cs typeface="Times New Roman"/>
              </a:rPr>
              <a:t> and wasteful expenditure amounting to between </a:t>
            </a:r>
            <a:r>
              <a:rPr lang="en-US" sz="1400" b="1" dirty="0">
                <a:latin typeface="Times New Roman"/>
                <a:cs typeface="Times New Roman"/>
              </a:rPr>
              <a:t>R72 million and R80 million.</a:t>
            </a:r>
          </a:p>
          <a:p>
            <a:r>
              <a:rPr lang="en-US" sz="1400" b="1" dirty="0">
                <a:latin typeface="Times New Roman"/>
                <a:cs typeface="Times New Roman"/>
              </a:rPr>
              <a:t>Two contracts amounting to R176 million</a:t>
            </a:r>
            <a:r>
              <a:rPr lang="en-US" sz="1400" dirty="0">
                <a:latin typeface="Times New Roman"/>
                <a:cs typeface="Times New Roman"/>
              </a:rPr>
              <a:t> (R141 for NHI and a R35 million quote for COVID-19) were entered into irregularly. </a:t>
            </a:r>
            <a:r>
              <a:rPr lang="en-US" sz="1400" b="1" dirty="0">
                <a:latin typeface="Times New Roman"/>
                <a:cs typeface="Times New Roman"/>
              </a:rPr>
              <a:t>R125 million spent</a:t>
            </a:r>
            <a:r>
              <a:rPr lang="en-US" sz="1400" dirty="0">
                <a:latin typeface="Times New Roman"/>
                <a:cs typeface="Times New Roman"/>
              </a:rPr>
              <a:t> in respect of the COVID-19 campaign where </a:t>
            </a:r>
            <a:r>
              <a:rPr lang="en-US" sz="1400" b="1" dirty="0">
                <a:latin typeface="Times New Roman"/>
                <a:cs typeface="Times New Roman"/>
              </a:rPr>
              <a:t>only a R35 million quotation</a:t>
            </a:r>
            <a:r>
              <a:rPr lang="en-US" sz="1400" dirty="0">
                <a:latin typeface="Times New Roman"/>
                <a:cs typeface="Times New Roman"/>
              </a:rPr>
              <a:t> had been approved. </a:t>
            </a:r>
          </a:p>
          <a:p>
            <a:r>
              <a:rPr lang="en-US" sz="1400" dirty="0">
                <a:latin typeface="Times New Roman"/>
                <a:cs typeface="Times New Roman"/>
              </a:rPr>
              <a:t>Former minster approved budgets related to the NHI media campaign months after the agreement between the NDOH and Digital Vibes had already been signed. </a:t>
            </a:r>
          </a:p>
          <a:p>
            <a:r>
              <a:rPr lang="en-US" sz="1400" dirty="0">
                <a:latin typeface="Times New Roman"/>
                <a:cs typeface="Times New Roman"/>
              </a:rPr>
              <a:t>A </a:t>
            </a:r>
            <a:r>
              <a:rPr lang="en-US" sz="1400" b="1" dirty="0">
                <a:latin typeface="Times New Roman"/>
                <a:cs typeface="Times New Roman"/>
              </a:rPr>
              <a:t>2019 cabinet decision</a:t>
            </a:r>
            <a:r>
              <a:rPr lang="en-US" sz="1400" dirty="0">
                <a:latin typeface="Times New Roman"/>
                <a:cs typeface="Times New Roman"/>
              </a:rPr>
              <a:t> indicated that the GCIS (who would be more cost-effective) would be responsible for the NHI and COVID-19 media campaigns – but the former </a:t>
            </a:r>
            <a:r>
              <a:rPr lang="en-US" sz="1400" b="1" dirty="0">
                <a:latin typeface="Times New Roman"/>
                <a:cs typeface="Times New Roman"/>
              </a:rPr>
              <a:t>Minister ignored</a:t>
            </a:r>
            <a:r>
              <a:rPr lang="en-US" sz="1400" dirty="0">
                <a:latin typeface="Times New Roman"/>
                <a:cs typeface="Times New Roman"/>
              </a:rPr>
              <a:t> the decision by awarding Digital Vibes the contract. </a:t>
            </a:r>
          </a:p>
          <a:p>
            <a:r>
              <a:rPr lang="en-US" sz="1400" dirty="0">
                <a:latin typeface="Times New Roman"/>
                <a:cs typeface="Times New Roman"/>
              </a:rPr>
              <a:t>Considering the amounts of money that were received from the NDOH and bank account(s) of Digital Vibes, it appears that</a:t>
            </a:r>
            <a:r>
              <a:rPr lang="en-US" sz="1400" b="1" dirty="0">
                <a:latin typeface="Times New Roman"/>
                <a:cs typeface="Times New Roman"/>
              </a:rPr>
              <a:t> Digital Vibes failed to declare and pay company tax as well as VAT</a:t>
            </a:r>
            <a:r>
              <a:rPr lang="en-US" sz="1400" dirty="0">
                <a:latin typeface="Times New Roman"/>
                <a:cs typeface="Times New Roman"/>
              </a:rPr>
              <a:t> to SARS.</a:t>
            </a:r>
          </a:p>
          <a:p>
            <a:r>
              <a:rPr lang="en-US" sz="1400" dirty="0">
                <a:latin typeface="Times New Roman"/>
                <a:cs typeface="Times New Roman"/>
              </a:rPr>
              <a:t>Former Acting DG, Dr Pillay, attempted to deviate from the normal procurement procedures to award the contract and </a:t>
            </a:r>
            <a:r>
              <a:rPr lang="en-US" sz="1400" b="1" dirty="0">
                <a:latin typeface="Times New Roman"/>
                <a:cs typeface="Times New Roman"/>
              </a:rPr>
              <a:t>made intentional misrepresentations to the National Treasury </a:t>
            </a:r>
            <a:r>
              <a:rPr lang="en-US" sz="1400" dirty="0">
                <a:latin typeface="Times New Roman"/>
                <a:cs typeface="Times New Roman"/>
              </a:rPr>
              <a:t>in May 2020. </a:t>
            </a:r>
          </a:p>
        </p:txBody>
      </p:sp>
      <p:sp>
        <p:nvSpPr>
          <p:cNvPr id="4" name="Slide Number Placeholder 3">
            <a:extLst>
              <a:ext uri="{FF2B5EF4-FFF2-40B4-BE49-F238E27FC236}">
                <a16:creationId xmlns:a16="http://schemas.microsoft.com/office/drawing/2014/main" id="{B8479067-6B03-4B52-AEC8-F437202EA532}"/>
              </a:ext>
            </a:extLst>
          </p:cNvPr>
          <p:cNvSpPr>
            <a:spLocks noGrp="1"/>
          </p:cNvSpPr>
          <p:nvPr>
            <p:ph type="sldNum" sz="quarter" idx="12"/>
          </p:nvPr>
        </p:nvSpPr>
        <p:spPr/>
        <p:txBody>
          <a:bodyPr/>
          <a:lstStyle/>
          <a:p>
            <a:fld id="{AC57FB67-5201-4263-A749-74A8A000A585}" type="slidenum">
              <a:rPr lang="en-ZA" smtClean="0"/>
              <a:pPr/>
              <a:t>28</a:t>
            </a:fld>
            <a:endParaRPr lang="en-ZA"/>
          </a:p>
        </p:txBody>
      </p:sp>
    </p:spTree>
    <p:extLst>
      <p:ext uri="{BB962C8B-B14F-4D97-AF65-F5344CB8AC3E}">
        <p14:creationId xmlns:p14="http://schemas.microsoft.com/office/powerpoint/2010/main" val="1435298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6446-B3AF-4E6F-8F8D-09403C5F492A}"/>
              </a:ext>
            </a:extLst>
          </p:cNvPr>
          <p:cNvSpPr>
            <a:spLocks noGrp="1"/>
          </p:cNvSpPr>
          <p:nvPr>
            <p:ph type="title"/>
          </p:nvPr>
        </p:nvSpPr>
        <p:spPr/>
        <p:txBody>
          <a:bodyPr/>
          <a:lstStyle/>
          <a:p>
            <a:r>
              <a:rPr lang="en-US" dirty="0">
                <a:latin typeface="Times New Roman"/>
                <a:cs typeface="Times New Roman"/>
              </a:rPr>
              <a:t>SIU Analysis &amp; Recommendations</a:t>
            </a:r>
            <a:endParaRPr lang="en-US" dirty="0"/>
          </a:p>
        </p:txBody>
      </p:sp>
      <p:sp>
        <p:nvSpPr>
          <p:cNvPr id="3" name="Content Placeholder 2">
            <a:extLst>
              <a:ext uri="{FF2B5EF4-FFF2-40B4-BE49-F238E27FC236}">
                <a16:creationId xmlns:a16="http://schemas.microsoft.com/office/drawing/2014/main" id="{CB3B9BF5-2A22-4763-8820-500A3DB0E976}"/>
              </a:ext>
            </a:extLst>
          </p:cNvPr>
          <p:cNvSpPr>
            <a:spLocks noGrp="1"/>
          </p:cNvSpPr>
          <p:nvPr>
            <p:ph idx="1"/>
          </p:nvPr>
        </p:nvSpPr>
        <p:spPr>
          <a:xfrm>
            <a:off x="457200" y="1536569"/>
            <a:ext cx="8229600" cy="4807671"/>
          </a:xfrm>
        </p:spPr>
        <p:txBody>
          <a:bodyPr vert="horz" lIns="91440" tIns="45720" rIns="91440" bIns="45720" rtlCol="0" anchor="t">
            <a:normAutofit lnSpcReduction="10000"/>
          </a:bodyPr>
          <a:lstStyle/>
          <a:p>
            <a:r>
              <a:rPr lang="en-US" sz="1500" dirty="0">
                <a:latin typeface="Times New Roman"/>
                <a:cs typeface="Times New Roman"/>
              </a:rPr>
              <a:t>Evidence shows a direct lack of oversight on the part of the former Minister.</a:t>
            </a:r>
            <a:endParaRPr lang="en-US" sz="1500" dirty="0"/>
          </a:p>
          <a:p>
            <a:r>
              <a:rPr lang="en-US" sz="1500" dirty="0">
                <a:latin typeface="Times New Roman"/>
                <a:cs typeface="Times New Roman"/>
              </a:rPr>
              <a:t>There has been </a:t>
            </a:r>
            <a:r>
              <a:rPr lang="en-US" sz="1500" b="1" dirty="0">
                <a:latin typeface="Times New Roman"/>
                <a:cs typeface="Times New Roman"/>
              </a:rPr>
              <a:t>misappropriation of government funds in the pandemic</a:t>
            </a:r>
            <a:r>
              <a:rPr lang="en-US" sz="1500" dirty="0">
                <a:latin typeface="Times New Roman"/>
                <a:cs typeface="Times New Roman"/>
              </a:rPr>
              <a:t>, costing the country unbudgeted funds, peoples’ lives and livelihoods.</a:t>
            </a:r>
          </a:p>
          <a:p>
            <a:r>
              <a:rPr lang="en-US" sz="1500" dirty="0">
                <a:latin typeface="Times New Roman"/>
                <a:cs typeface="Times New Roman"/>
              </a:rPr>
              <a:t>Current Minister, Dr </a:t>
            </a:r>
            <a:r>
              <a:rPr lang="en-US" sz="1500" dirty="0" err="1">
                <a:latin typeface="Times New Roman"/>
                <a:cs typeface="Times New Roman"/>
              </a:rPr>
              <a:t>Phaala</a:t>
            </a:r>
            <a:r>
              <a:rPr lang="en-US" sz="1500" dirty="0">
                <a:latin typeface="Times New Roman"/>
                <a:cs typeface="Times New Roman"/>
              </a:rPr>
              <a:t>, says </a:t>
            </a:r>
            <a:r>
              <a:rPr lang="en-US" sz="1500" dirty="0" err="1">
                <a:latin typeface="Times New Roman"/>
                <a:cs typeface="Times New Roman"/>
              </a:rPr>
              <a:t>NDoH</a:t>
            </a:r>
            <a:r>
              <a:rPr lang="en-US" sz="1500" dirty="0">
                <a:latin typeface="Times New Roman"/>
                <a:cs typeface="Times New Roman"/>
              </a:rPr>
              <a:t> is committed to clean governance and will consider</a:t>
            </a:r>
            <a:r>
              <a:rPr lang="en-US" sz="1500" strike="sngStrike" dirty="0">
                <a:latin typeface="Times New Roman"/>
                <a:cs typeface="Times New Roman"/>
              </a:rPr>
              <a:t> </a:t>
            </a:r>
            <a:r>
              <a:rPr lang="en-US" sz="1500" dirty="0">
                <a:latin typeface="Times New Roman"/>
                <a:cs typeface="Times New Roman"/>
              </a:rPr>
              <a:t>findings to assess required disciplinary, corrective and preventative interventions required.</a:t>
            </a:r>
          </a:p>
          <a:p>
            <a:pPr marL="0" indent="0">
              <a:buNone/>
            </a:pPr>
            <a:r>
              <a:rPr lang="en-US" sz="1500" b="1" dirty="0">
                <a:latin typeface="Times New Roman"/>
                <a:cs typeface="Times New Roman"/>
              </a:rPr>
              <a:t>SIU recommends</a:t>
            </a:r>
            <a:r>
              <a:rPr lang="en-US" sz="1500" dirty="0">
                <a:latin typeface="Times New Roman"/>
                <a:cs typeface="Times New Roman"/>
              </a:rPr>
              <a:t>:</a:t>
            </a:r>
          </a:p>
          <a:p>
            <a:r>
              <a:rPr lang="en-US" sz="1500" dirty="0">
                <a:latin typeface="Times New Roman"/>
                <a:cs typeface="Times New Roman"/>
              </a:rPr>
              <a:t>Officials should adhere to Cabinet decisions and make use of intergovernmental services that can reasonably be rendered by other State institutions especially ones resulting in cost savings for the State before unnecessarily outsourcing such services. </a:t>
            </a:r>
          </a:p>
          <a:p>
            <a:r>
              <a:rPr lang="en-US" sz="1500" dirty="0">
                <a:latin typeface="Times New Roman"/>
                <a:cs typeface="Times New Roman"/>
              </a:rPr>
              <a:t>Ensure effective project and contract management in respect of all contracts, including checks to ensure fair value for all payments made. </a:t>
            </a:r>
          </a:p>
          <a:p>
            <a:r>
              <a:rPr lang="en-US" sz="1500" dirty="0">
                <a:latin typeface="Times New Roman"/>
                <a:cs typeface="Times New Roman"/>
              </a:rPr>
              <a:t>Undertake timeous and proper needs identifications. </a:t>
            </a:r>
          </a:p>
          <a:p>
            <a:r>
              <a:rPr lang="en-US" sz="1500" dirty="0">
                <a:latin typeface="Times New Roman"/>
                <a:cs typeface="Times New Roman"/>
              </a:rPr>
              <a:t>Identify and approve relevant budgets before the Supply Chain Management process commences. </a:t>
            </a:r>
          </a:p>
          <a:p>
            <a:r>
              <a:rPr lang="en-US" sz="1500" dirty="0">
                <a:latin typeface="Times New Roman"/>
                <a:cs typeface="Times New Roman"/>
              </a:rPr>
              <a:t>Take steps to eliminate the need for consultants and </a:t>
            </a:r>
            <a:r>
              <a:rPr lang="en-US" sz="1500" dirty="0" err="1">
                <a:latin typeface="Times New Roman"/>
                <a:cs typeface="Times New Roman"/>
              </a:rPr>
              <a:t>favouritism</a:t>
            </a:r>
            <a:r>
              <a:rPr lang="en-US" sz="1500" dirty="0">
                <a:latin typeface="Times New Roman"/>
                <a:cs typeface="Times New Roman"/>
              </a:rPr>
              <a:t> when considering appointment of such consultants.</a:t>
            </a:r>
          </a:p>
          <a:p>
            <a:r>
              <a:rPr lang="en-US" sz="1500" dirty="0">
                <a:effectLst/>
              </a:rPr>
              <a:t>The SIU report regarding Digital Vibes was compiled and reported to the President on the 30th June 2021, however, the report was only </a:t>
            </a:r>
            <a:r>
              <a:rPr lang="en-US" sz="1500" dirty="0" err="1">
                <a:effectLst/>
              </a:rPr>
              <a:t>authorised</a:t>
            </a:r>
            <a:r>
              <a:rPr lang="en-US" sz="1500" dirty="0">
                <a:effectLst/>
              </a:rPr>
              <a:t> for the public on the 28th of September in order to allow those mentioned an opportunity to object. </a:t>
            </a:r>
          </a:p>
          <a:p>
            <a:r>
              <a:rPr lang="en-US" sz="1500" dirty="0"/>
              <a:t>The SIU is investigating approximately </a:t>
            </a:r>
            <a:r>
              <a:rPr lang="en-US" sz="1500" b="1" dirty="0"/>
              <a:t>R14.8 billion of COVID-19 expenditure</a:t>
            </a:r>
            <a:r>
              <a:rPr lang="en-US" sz="1500" dirty="0"/>
              <a:t> of which R1.39 billion had been referred to the Special Tribunal to recover losses. </a:t>
            </a:r>
            <a:endParaRPr lang="en-US" sz="1400" dirty="0">
              <a:latin typeface="Times New Roman"/>
              <a:cs typeface="Times New Roman"/>
            </a:endParaRPr>
          </a:p>
        </p:txBody>
      </p:sp>
      <p:sp>
        <p:nvSpPr>
          <p:cNvPr id="4" name="Slide Number Placeholder 3">
            <a:extLst>
              <a:ext uri="{FF2B5EF4-FFF2-40B4-BE49-F238E27FC236}">
                <a16:creationId xmlns:a16="http://schemas.microsoft.com/office/drawing/2014/main" id="{27C1295E-A88F-4F53-B3A9-62E224DFBC8E}"/>
              </a:ext>
            </a:extLst>
          </p:cNvPr>
          <p:cNvSpPr>
            <a:spLocks noGrp="1"/>
          </p:cNvSpPr>
          <p:nvPr>
            <p:ph type="sldNum" sz="quarter" idx="12"/>
          </p:nvPr>
        </p:nvSpPr>
        <p:spPr/>
        <p:txBody>
          <a:bodyPr/>
          <a:lstStyle/>
          <a:p>
            <a:fld id="{AC57FB67-5201-4263-A749-74A8A000A585}" type="slidenum">
              <a:rPr lang="en-ZA" smtClean="0"/>
              <a:pPr/>
              <a:t>29</a:t>
            </a:fld>
            <a:endParaRPr lang="en-ZA"/>
          </a:p>
        </p:txBody>
      </p:sp>
    </p:spTree>
    <p:extLst>
      <p:ext uri="{BB962C8B-B14F-4D97-AF65-F5344CB8AC3E}">
        <p14:creationId xmlns:p14="http://schemas.microsoft.com/office/powerpoint/2010/main" val="114078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3B756A-533E-43FA-9D65-639B36937143}"/>
              </a:ext>
            </a:extLst>
          </p:cNvPr>
          <p:cNvSpPr>
            <a:spLocks noGrp="1"/>
          </p:cNvSpPr>
          <p:nvPr>
            <p:ph type="body" idx="1"/>
          </p:nvPr>
        </p:nvSpPr>
        <p:spPr/>
        <p:txBody>
          <a:bodyPr/>
          <a:lstStyle/>
          <a:p>
            <a:r>
              <a:rPr lang="en-ZA"/>
              <a:t>2. Current Health issues</a:t>
            </a:r>
          </a:p>
        </p:txBody>
      </p:sp>
      <p:sp>
        <p:nvSpPr>
          <p:cNvPr id="3" name="Slide Number Placeholder 2">
            <a:extLst>
              <a:ext uri="{FF2B5EF4-FFF2-40B4-BE49-F238E27FC236}">
                <a16:creationId xmlns:a16="http://schemas.microsoft.com/office/drawing/2014/main" id="{AD7EA01A-07D8-4A72-85AA-2F29E74551FF}"/>
              </a:ext>
            </a:extLst>
          </p:cNvPr>
          <p:cNvSpPr>
            <a:spLocks noGrp="1"/>
          </p:cNvSpPr>
          <p:nvPr>
            <p:ph type="sldNum" sz="quarter" idx="12"/>
          </p:nvPr>
        </p:nvSpPr>
        <p:spPr/>
        <p:txBody>
          <a:bodyPr/>
          <a:lstStyle/>
          <a:p>
            <a:fld id="{AC57FB67-5201-4263-A749-74A8A000A585}" type="slidenum">
              <a:rPr lang="en-ZA" smtClean="0"/>
              <a:pPr/>
              <a:t>3</a:t>
            </a:fld>
            <a:endParaRPr lang="en-ZA"/>
          </a:p>
        </p:txBody>
      </p:sp>
    </p:spTree>
    <p:extLst>
      <p:ext uri="{BB962C8B-B14F-4D97-AF65-F5344CB8AC3E}">
        <p14:creationId xmlns:p14="http://schemas.microsoft.com/office/powerpoint/2010/main" val="421482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BD02-E2B0-4736-B747-39802C1025D2}"/>
              </a:ext>
            </a:extLst>
          </p:cNvPr>
          <p:cNvSpPr>
            <a:spLocks noGrp="1"/>
          </p:cNvSpPr>
          <p:nvPr>
            <p:ph type="title"/>
          </p:nvPr>
        </p:nvSpPr>
        <p:spPr/>
        <p:txBody>
          <a:bodyPr/>
          <a:lstStyle/>
          <a:p>
            <a:r>
              <a:rPr lang="en-US" dirty="0">
                <a:latin typeface="Times New Roman"/>
                <a:cs typeface="Times New Roman"/>
              </a:rPr>
              <a:t>SIU Analysis &amp; Recommendations</a:t>
            </a:r>
            <a:endParaRPr lang="en-ZA" dirty="0"/>
          </a:p>
        </p:txBody>
      </p:sp>
      <p:sp>
        <p:nvSpPr>
          <p:cNvPr id="3" name="Content Placeholder 2">
            <a:extLst>
              <a:ext uri="{FF2B5EF4-FFF2-40B4-BE49-F238E27FC236}">
                <a16:creationId xmlns:a16="http://schemas.microsoft.com/office/drawing/2014/main" id="{96410212-C667-4180-A647-D700759E0426}"/>
              </a:ext>
            </a:extLst>
          </p:cNvPr>
          <p:cNvSpPr>
            <a:spLocks noGrp="1"/>
          </p:cNvSpPr>
          <p:nvPr>
            <p:ph idx="1"/>
          </p:nvPr>
        </p:nvSpPr>
        <p:spPr/>
        <p:txBody>
          <a:bodyPr>
            <a:normAutofit/>
          </a:bodyPr>
          <a:lstStyle/>
          <a:p>
            <a:pPr marL="0" indent="0">
              <a:buNone/>
            </a:pPr>
            <a:r>
              <a:rPr lang="en-ZA" sz="1800" b="1" dirty="0"/>
              <a:t>FFC Recommendations:</a:t>
            </a:r>
            <a:endParaRPr lang="en-US" sz="1800" dirty="0">
              <a:effectLst/>
            </a:endParaRPr>
          </a:p>
          <a:p>
            <a:r>
              <a:rPr lang="en-GB" sz="1500" dirty="0">
                <a:effectLst/>
              </a:rPr>
              <a:t>The FFC agrees with the recommendations listed in the SIU report. </a:t>
            </a:r>
          </a:p>
          <a:p>
            <a:r>
              <a:rPr lang="en-US" sz="1500" dirty="0"/>
              <a:t>The FFC notes the severe misuse and abuse of public funds that has taken place at the National Department of Health as investigated by the SIU. </a:t>
            </a:r>
            <a:r>
              <a:rPr lang="en-GB" sz="1500" dirty="0">
                <a:effectLst/>
              </a:rPr>
              <a:t>The FFC recommends that as a principle, reports such as this should be made available to the public automatically on release</a:t>
            </a:r>
            <a:r>
              <a:rPr lang="en-US" sz="1500" dirty="0">
                <a:effectLst/>
              </a:rPr>
              <a:t>, given the severe misuse of public funds.</a:t>
            </a:r>
            <a:endParaRPr lang="en-GB" sz="1500" dirty="0">
              <a:effectLst/>
            </a:endParaRPr>
          </a:p>
          <a:p>
            <a:r>
              <a:rPr lang="en-GB" sz="1500" dirty="0">
                <a:effectLst/>
              </a:rPr>
              <a:t>Departments should adhere to procurement and budget processes, ensure proper and effective management of contracts and related payments, and refrain from unnecessarily outsourcing services when more cost-effective intergovernmental services can be used. </a:t>
            </a:r>
            <a:endParaRPr lang="en-US" sz="1500" dirty="0">
              <a:effectLst/>
            </a:endParaRPr>
          </a:p>
          <a:p>
            <a:r>
              <a:rPr lang="en-US" sz="1500" dirty="0"/>
              <a:t>Furthermore, the FFC notes with concern that a</a:t>
            </a:r>
            <a:r>
              <a:rPr lang="en-US" sz="1500" dirty="0">
                <a:effectLst/>
              </a:rPr>
              <a:t>s of 1 September, the government had spent at least R351 million on corruption investigations as this money could have been diverted from spending on pressing matters of social and economic development. </a:t>
            </a:r>
          </a:p>
          <a:p>
            <a:r>
              <a:rPr lang="en-US" sz="1500" dirty="0">
                <a:effectLst/>
              </a:rPr>
              <a:t>Hence, the FFC is in </a:t>
            </a:r>
            <a:r>
              <a:rPr lang="en-US" sz="1500" dirty="0" err="1">
                <a:effectLst/>
              </a:rPr>
              <a:t>favour</a:t>
            </a:r>
            <a:r>
              <a:rPr lang="en-US" sz="1500" dirty="0">
                <a:effectLst/>
              </a:rPr>
              <a:t> of more prompt stringent preventative and corrective measures </a:t>
            </a:r>
            <a:r>
              <a:rPr lang="en-US" sz="1500" dirty="0"/>
              <a:t>with real consequences </a:t>
            </a:r>
            <a:r>
              <a:rPr lang="en-US" sz="1500" dirty="0">
                <a:effectLst/>
              </a:rPr>
              <a:t>on the individuals accountable. More concrete protective measures for whistle-blowers are further encouraged.</a:t>
            </a:r>
            <a:endParaRPr lang="en-ZA" dirty="0"/>
          </a:p>
        </p:txBody>
      </p:sp>
      <p:sp>
        <p:nvSpPr>
          <p:cNvPr id="4" name="Slide Number Placeholder 3">
            <a:extLst>
              <a:ext uri="{FF2B5EF4-FFF2-40B4-BE49-F238E27FC236}">
                <a16:creationId xmlns:a16="http://schemas.microsoft.com/office/drawing/2014/main" id="{A8AEF1E5-FF9D-4486-90DB-EE7C39890C75}"/>
              </a:ext>
            </a:extLst>
          </p:cNvPr>
          <p:cNvSpPr>
            <a:spLocks noGrp="1"/>
          </p:cNvSpPr>
          <p:nvPr>
            <p:ph type="sldNum" sz="quarter" idx="12"/>
          </p:nvPr>
        </p:nvSpPr>
        <p:spPr/>
        <p:txBody>
          <a:bodyPr/>
          <a:lstStyle/>
          <a:p>
            <a:fld id="{AC57FB67-5201-4263-A749-74A8A000A585}" type="slidenum">
              <a:rPr lang="en-ZA" smtClean="0"/>
              <a:pPr/>
              <a:t>30</a:t>
            </a:fld>
            <a:endParaRPr lang="en-ZA"/>
          </a:p>
        </p:txBody>
      </p:sp>
    </p:spTree>
    <p:extLst>
      <p:ext uri="{BB962C8B-B14F-4D97-AF65-F5344CB8AC3E}">
        <p14:creationId xmlns:p14="http://schemas.microsoft.com/office/powerpoint/2010/main" val="1190228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179511" y="3501008"/>
            <a:ext cx="8784978" cy="864098"/>
          </a:xfrm>
          <a:prstGeom prst="rect">
            <a:avLst/>
          </a:prstGeom>
        </p:spPr>
        <p:txBody>
          <a:bodyPr>
            <a:normAutofit/>
          </a:bodyPr>
          <a:lstStyle>
            <a:lvl1pPr>
              <a:spcBef>
                <a:spcPts val="1000"/>
              </a:spcBef>
              <a:defRPr sz="4400"/>
            </a:lvl1pPr>
          </a:lstStyle>
          <a:p>
            <a:pPr lvl="0">
              <a:defRPr sz="1800" cap="none">
                <a:solidFill>
                  <a:srgbClr val="000000"/>
                </a:solidFill>
                <a:effectLst/>
              </a:defRPr>
            </a:pPr>
            <a:r>
              <a:rPr lang="en-ZA" sz="3600" cap="small" dirty="0">
                <a:solidFill>
                  <a:srgbClr val="3B7150"/>
                </a:solidFill>
              </a:rPr>
              <a:t>7.</a:t>
            </a:r>
            <a:r>
              <a:rPr sz="3600" cap="small" dirty="0">
                <a:solidFill>
                  <a:srgbClr val="3B7150"/>
                </a:solidFill>
              </a:rPr>
              <a:t> </a:t>
            </a:r>
            <a:r>
              <a:rPr lang="en-ZA" sz="3600" cap="small" dirty="0">
                <a:solidFill>
                  <a:srgbClr val="3B7150"/>
                </a:solidFill>
              </a:rPr>
              <a:t>Adapting to COVID-19</a:t>
            </a:r>
            <a:endParaRPr sz="3600" cap="small" dirty="0">
              <a:solidFill>
                <a:srgbClr val="3B7150"/>
              </a:solidFill>
            </a:endParaRPr>
          </a:p>
        </p:txBody>
      </p:sp>
    </p:spTree>
    <p:extLst>
      <p:ext uri="{BB962C8B-B14F-4D97-AF65-F5344CB8AC3E}">
        <p14:creationId xmlns:p14="http://schemas.microsoft.com/office/powerpoint/2010/main" val="3814809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99545-52D9-4E10-B92F-6B2DFC4E2644}"/>
              </a:ext>
            </a:extLst>
          </p:cNvPr>
          <p:cNvSpPr>
            <a:spLocks noGrp="1"/>
          </p:cNvSpPr>
          <p:nvPr>
            <p:ph type="title"/>
          </p:nvPr>
        </p:nvSpPr>
        <p:spPr/>
        <p:txBody>
          <a:bodyPr/>
          <a:lstStyle/>
          <a:p>
            <a:r>
              <a:rPr lang="en-ZA" dirty="0"/>
              <a:t>SA healthcare expenditure in comparison to advanced economies </a:t>
            </a:r>
          </a:p>
        </p:txBody>
      </p:sp>
      <p:sp>
        <p:nvSpPr>
          <p:cNvPr id="5" name="Content Placeholder 4">
            <a:extLst>
              <a:ext uri="{FF2B5EF4-FFF2-40B4-BE49-F238E27FC236}">
                <a16:creationId xmlns:a16="http://schemas.microsoft.com/office/drawing/2014/main" id="{3405C654-9BD2-46C3-A31B-70A2FBE964EB}"/>
              </a:ext>
            </a:extLst>
          </p:cNvPr>
          <p:cNvSpPr>
            <a:spLocks noGrp="1"/>
          </p:cNvSpPr>
          <p:nvPr>
            <p:ph idx="1"/>
          </p:nvPr>
        </p:nvSpPr>
        <p:spPr>
          <a:xfrm>
            <a:off x="457200" y="1600201"/>
            <a:ext cx="8229600" cy="3412976"/>
          </a:xfrm>
        </p:spPr>
        <p:txBody>
          <a:bodyPr>
            <a:normAutofit/>
          </a:bodyPr>
          <a:lstStyle/>
          <a:p>
            <a:endParaRPr lang="en-ZA" sz="2800"/>
          </a:p>
          <a:p>
            <a:endParaRPr lang="en-ZA" sz="2800"/>
          </a:p>
        </p:txBody>
      </p:sp>
      <p:sp>
        <p:nvSpPr>
          <p:cNvPr id="3" name="Slide Number Placeholder 2">
            <a:extLst>
              <a:ext uri="{FF2B5EF4-FFF2-40B4-BE49-F238E27FC236}">
                <a16:creationId xmlns:a16="http://schemas.microsoft.com/office/drawing/2014/main" id="{767D378B-4DA2-4B89-96FE-18250FC0946B}"/>
              </a:ext>
            </a:extLst>
          </p:cNvPr>
          <p:cNvSpPr>
            <a:spLocks noGrp="1"/>
          </p:cNvSpPr>
          <p:nvPr>
            <p:ph type="sldNum" sz="quarter" idx="12"/>
          </p:nvPr>
        </p:nvSpPr>
        <p:spPr>
          <a:xfrm>
            <a:off x="8316416" y="6210613"/>
            <a:ext cx="370384" cy="365125"/>
          </a:xfrm>
        </p:spPr>
        <p:txBody>
          <a:bodyPr/>
          <a:lstStyle/>
          <a:p>
            <a:fld id="{AC57FB67-5201-4263-A749-74A8A000A585}" type="slidenum">
              <a:rPr lang="en-ZA" smtClean="0"/>
              <a:pPr/>
              <a:t>32</a:t>
            </a:fld>
            <a:endParaRPr lang="en-ZA"/>
          </a:p>
        </p:txBody>
      </p:sp>
      <p:sp>
        <p:nvSpPr>
          <p:cNvPr id="10" name="TextBox 9">
            <a:extLst>
              <a:ext uri="{FF2B5EF4-FFF2-40B4-BE49-F238E27FC236}">
                <a16:creationId xmlns:a16="http://schemas.microsoft.com/office/drawing/2014/main" id="{4D5F3030-8728-45D2-BF52-BB6414E385C0}"/>
              </a:ext>
            </a:extLst>
          </p:cNvPr>
          <p:cNvSpPr txBox="1"/>
          <p:nvPr/>
        </p:nvSpPr>
        <p:spPr>
          <a:xfrm>
            <a:off x="2339752" y="6309492"/>
            <a:ext cx="3529299" cy="276999"/>
          </a:xfrm>
          <a:prstGeom prst="rect">
            <a:avLst/>
          </a:prstGeom>
          <a:noFill/>
        </p:spPr>
        <p:txBody>
          <a:bodyPr wrap="none" rtlCol="0">
            <a:spAutoFit/>
          </a:bodyPr>
          <a:lstStyle/>
          <a:p>
            <a:r>
              <a:rPr lang="en-ZA" sz="1200" i="1"/>
              <a:t>Source: 2018 World bank data</a:t>
            </a:r>
            <a:r>
              <a:rPr lang="en-ZA" sz="1200"/>
              <a:t>. Retrieved 2021-04-21.</a:t>
            </a:r>
          </a:p>
        </p:txBody>
      </p:sp>
      <p:sp>
        <p:nvSpPr>
          <p:cNvPr id="15" name="TextBox 14">
            <a:extLst>
              <a:ext uri="{FF2B5EF4-FFF2-40B4-BE49-F238E27FC236}">
                <a16:creationId xmlns:a16="http://schemas.microsoft.com/office/drawing/2014/main" id="{9B13746E-DB81-4330-9DA2-276F97D523B3}"/>
              </a:ext>
            </a:extLst>
          </p:cNvPr>
          <p:cNvSpPr txBox="1"/>
          <p:nvPr/>
        </p:nvSpPr>
        <p:spPr>
          <a:xfrm>
            <a:off x="457200" y="4493610"/>
            <a:ext cx="8296436" cy="1754326"/>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400" dirty="0">
                <a:solidFill>
                  <a:srgbClr val="000000"/>
                </a:solidFill>
                <a:latin typeface="Times New Roman" panose="02020603050405020304" pitchFamily="18" charset="0"/>
              </a:rPr>
              <a:t>SA is considered a small economy in comparison to the other economies</a:t>
            </a:r>
            <a:r>
              <a:rPr lang="en-US" sz="1400" dirty="0">
                <a:solidFill>
                  <a:srgbClr val="FF0000"/>
                </a:solidFill>
                <a:latin typeface="Times New Roman" panose="02020603050405020304" pitchFamily="18" charset="0"/>
              </a:rPr>
              <a:t>;</a:t>
            </a:r>
            <a:r>
              <a:rPr lang="en-US" sz="1400" dirty="0">
                <a:solidFill>
                  <a:srgbClr val="000000"/>
                </a:solidFill>
                <a:latin typeface="Times New Roman" panose="02020603050405020304" pitchFamily="18" charset="0"/>
              </a:rPr>
              <a:t> however, SA spends nearly the same proportion of their GDP on Healthcare as advanced economies (e.g., Canada, United Kingdom). </a:t>
            </a:r>
          </a:p>
          <a:p>
            <a:pPr marL="285750" indent="-285750">
              <a:spcAft>
                <a:spcPts val="600"/>
              </a:spcAft>
              <a:buFont typeface="Courier New" panose="02070309020205020404" pitchFamily="49" charset="0"/>
              <a:buChar char="o"/>
            </a:pPr>
            <a:r>
              <a:rPr lang="en-US" sz="1400" dirty="0">
                <a:solidFill>
                  <a:srgbClr val="000000"/>
                </a:solidFill>
                <a:latin typeface="Times New Roman" panose="02020603050405020304" pitchFamily="18" charset="0"/>
              </a:rPr>
              <a:t>SA Healthcare expenditure is essentially above average for a developing economy. </a:t>
            </a:r>
          </a:p>
          <a:p>
            <a:pPr marL="285750" indent="-285750">
              <a:spcAft>
                <a:spcPts val="600"/>
              </a:spcAft>
              <a:buFont typeface="Courier New" panose="02070309020205020404" pitchFamily="49" charset="0"/>
              <a:buChar char="o"/>
            </a:pPr>
            <a:r>
              <a:rPr lang="en-US" sz="1400" dirty="0">
                <a:solidFill>
                  <a:srgbClr val="000000"/>
                </a:solidFill>
                <a:latin typeface="Times New Roman" panose="02020603050405020304" pitchFamily="18" charset="0"/>
              </a:rPr>
              <a:t>There is a weak correlation between healthcare service delivery and tax revenue collections. The key question is about the equitability, quality and delivery of healthcare</a:t>
            </a:r>
            <a:r>
              <a:rPr lang="en-GB" sz="1400" dirty="0">
                <a:solidFill>
                  <a:srgbClr val="000000"/>
                </a:solidFill>
                <a:latin typeface="Times New Roman" panose="02020603050405020304" pitchFamily="18" charset="0"/>
              </a:rPr>
              <a:t> – the </a:t>
            </a:r>
            <a:r>
              <a:rPr lang="en-GB" sz="1400" b="1" dirty="0">
                <a:solidFill>
                  <a:srgbClr val="000000"/>
                </a:solidFill>
                <a:latin typeface="Times New Roman" panose="02020603050405020304" pitchFamily="18" charset="0"/>
              </a:rPr>
              <a:t>how</a:t>
            </a:r>
            <a:r>
              <a:rPr lang="en-GB" sz="1400" dirty="0">
                <a:solidFill>
                  <a:srgbClr val="000000"/>
                </a:solidFill>
                <a:latin typeface="Times New Roman" panose="02020603050405020304" pitchFamily="18" charset="0"/>
              </a:rPr>
              <a:t>, and not just the </a:t>
            </a:r>
            <a:r>
              <a:rPr lang="en-GB" sz="1400" b="1" dirty="0">
                <a:solidFill>
                  <a:srgbClr val="000000"/>
                </a:solidFill>
                <a:latin typeface="Times New Roman" panose="02020603050405020304" pitchFamily="18" charset="0"/>
              </a:rPr>
              <a:t>how much</a:t>
            </a:r>
            <a:r>
              <a:rPr lang="en-GB" sz="1400" dirty="0">
                <a:solidFill>
                  <a:srgbClr val="000000"/>
                </a:solidFill>
                <a:latin typeface="Times New Roman" panose="02020603050405020304" pitchFamily="18" charset="0"/>
              </a:rPr>
              <a:t>.</a:t>
            </a:r>
            <a:r>
              <a:rPr lang="en-US" sz="1400" dirty="0">
                <a:solidFill>
                  <a:srgbClr val="000000"/>
                </a:solidFill>
                <a:latin typeface="Times New Roman" panose="02020603050405020304" pitchFamily="18" charset="0"/>
              </a:rPr>
              <a:t> The inequity is borne in the separating equilibrium of the South African healthcare system and financing (Annual Submission for the 2021/22 Division of Revenue, Chapter 4).</a:t>
            </a:r>
          </a:p>
        </p:txBody>
      </p:sp>
      <p:graphicFrame>
        <p:nvGraphicFramePr>
          <p:cNvPr id="8" name="Chart 7">
            <a:extLst>
              <a:ext uri="{FF2B5EF4-FFF2-40B4-BE49-F238E27FC236}">
                <a16:creationId xmlns:a16="http://schemas.microsoft.com/office/drawing/2014/main" id="{6B4E69D0-442A-4BA2-9009-C59F25AEAF54}"/>
              </a:ext>
            </a:extLst>
          </p:cNvPr>
          <p:cNvGraphicFramePr>
            <a:graphicFrameLocks/>
          </p:cNvGraphicFramePr>
          <p:nvPr>
            <p:extLst>
              <p:ext uri="{D42A27DB-BD31-4B8C-83A1-F6EECF244321}">
                <p14:modId xmlns:p14="http://schemas.microsoft.com/office/powerpoint/2010/main" val="2596304620"/>
              </p:ext>
            </p:extLst>
          </p:nvPr>
        </p:nvGraphicFramePr>
        <p:xfrm>
          <a:off x="457200" y="1600201"/>
          <a:ext cx="8507288" cy="2893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814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99545-52D9-4E10-B92F-6B2DFC4E2644}"/>
              </a:ext>
            </a:extLst>
          </p:cNvPr>
          <p:cNvSpPr>
            <a:spLocks noGrp="1"/>
          </p:cNvSpPr>
          <p:nvPr>
            <p:ph type="title"/>
          </p:nvPr>
        </p:nvSpPr>
        <p:spPr/>
        <p:txBody>
          <a:bodyPr/>
          <a:lstStyle/>
          <a:p>
            <a:r>
              <a:rPr lang="en-ZA" dirty="0"/>
              <a:t>National Health Insurance (NHI)</a:t>
            </a:r>
          </a:p>
        </p:txBody>
      </p:sp>
      <p:sp>
        <p:nvSpPr>
          <p:cNvPr id="5" name="Content Placeholder 4">
            <a:extLst>
              <a:ext uri="{FF2B5EF4-FFF2-40B4-BE49-F238E27FC236}">
                <a16:creationId xmlns:a16="http://schemas.microsoft.com/office/drawing/2014/main" id="{3405C654-9BD2-46C3-A31B-70A2FBE964EB}"/>
              </a:ext>
            </a:extLst>
          </p:cNvPr>
          <p:cNvSpPr>
            <a:spLocks noGrp="1"/>
          </p:cNvSpPr>
          <p:nvPr>
            <p:ph idx="1"/>
          </p:nvPr>
        </p:nvSpPr>
        <p:spPr/>
        <p:txBody>
          <a:bodyPr>
            <a:normAutofit/>
          </a:bodyPr>
          <a:lstStyle/>
          <a:p>
            <a:endParaRPr lang="en-ZA" sz="2800"/>
          </a:p>
          <a:p>
            <a:endParaRPr lang="en-ZA" sz="2800"/>
          </a:p>
        </p:txBody>
      </p:sp>
      <p:sp>
        <p:nvSpPr>
          <p:cNvPr id="3" name="Slide Number Placeholder 2">
            <a:extLst>
              <a:ext uri="{FF2B5EF4-FFF2-40B4-BE49-F238E27FC236}">
                <a16:creationId xmlns:a16="http://schemas.microsoft.com/office/drawing/2014/main" id="{767D378B-4DA2-4B89-96FE-18250FC0946B}"/>
              </a:ext>
            </a:extLst>
          </p:cNvPr>
          <p:cNvSpPr>
            <a:spLocks noGrp="1"/>
          </p:cNvSpPr>
          <p:nvPr>
            <p:ph type="sldNum" sz="quarter" idx="12"/>
          </p:nvPr>
        </p:nvSpPr>
        <p:spPr/>
        <p:txBody>
          <a:bodyPr/>
          <a:lstStyle/>
          <a:p>
            <a:fld id="{AC57FB67-5201-4263-A749-74A8A000A585}" type="slidenum">
              <a:rPr lang="en-ZA" smtClean="0"/>
              <a:pPr/>
              <a:t>33</a:t>
            </a:fld>
            <a:endParaRPr lang="en-ZA"/>
          </a:p>
        </p:txBody>
      </p:sp>
      <p:sp>
        <p:nvSpPr>
          <p:cNvPr id="8" name="TextBox 7">
            <a:extLst>
              <a:ext uri="{FF2B5EF4-FFF2-40B4-BE49-F238E27FC236}">
                <a16:creationId xmlns:a16="http://schemas.microsoft.com/office/drawing/2014/main" id="{668F8C78-AE23-4127-A1DF-4A1EF9D41757}"/>
              </a:ext>
            </a:extLst>
          </p:cNvPr>
          <p:cNvSpPr txBox="1"/>
          <p:nvPr/>
        </p:nvSpPr>
        <p:spPr>
          <a:xfrm>
            <a:off x="457200" y="1600200"/>
            <a:ext cx="8229600" cy="5084277"/>
          </a:xfrm>
          <a:prstGeom prst="rect">
            <a:avLst/>
          </a:prstGeom>
          <a:noFill/>
        </p:spPr>
        <p:txBody>
          <a:bodyPr wrap="square">
            <a:spAutoFit/>
          </a:bodyPr>
          <a:lstStyle/>
          <a:p>
            <a:pPr algn="just">
              <a:lnSpc>
                <a:spcPct val="115000"/>
              </a:lnSpc>
            </a:pPr>
            <a:r>
              <a:rPr lang="en-ZA" sz="1400" dirty="0">
                <a:latin typeface="Times New Roman" panose="02020603050405020304" pitchFamily="18" charset="0"/>
                <a:ea typeface="DengXian" panose="02010600030101010101" pitchFamily="2" charset="-122"/>
                <a:cs typeface="Times New Roman" panose="02020603050405020304" pitchFamily="18" charset="0"/>
              </a:rPr>
              <a:t>According to the Competition Commission (2019), </a:t>
            </a:r>
            <a:r>
              <a:rPr lang="en-ZA" sz="1400" b="1" dirty="0">
                <a:latin typeface="Times New Roman" panose="02020603050405020304" pitchFamily="18" charset="0"/>
                <a:ea typeface="DengXian" panose="02010600030101010101" pitchFamily="2" charset="-122"/>
                <a:cs typeface="Times New Roman" panose="02020603050405020304" pitchFamily="18" charset="0"/>
              </a:rPr>
              <a:t>“the South African private healthcare market is characterised by high and rising costs of healthcare and medical scheme cover…” </a:t>
            </a:r>
            <a:r>
              <a:rPr lang="en-ZA" sz="1400" dirty="0">
                <a:latin typeface="Times New Roman" panose="02020603050405020304" pitchFamily="18" charset="0"/>
                <a:ea typeface="DengXian" panose="02010600030101010101" pitchFamily="2" charset="-122"/>
                <a:cs typeface="Times New Roman" panose="02020603050405020304" pitchFamily="18" charset="0"/>
              </a:rPr>
              <a:t>This indicates a desperate need for more inclusive and affordable healthcare services in South Africa. </a:t>
            </a:r>
          </a:p>
          <a:p>
            <a:pPr marL="285750" lvl="0" indent="-285750" algn="just">
              <a:lnSpc>
                <a:spcPct val="115000"/>
              </a:lnSpc>
              <a:buFont typeface="Courier New" panose="02070309020205020404" pitchFamily="49" charset="0"/>
              <a:buChar char="o"/>
            </a:pPr>
            <a:endParaRPr lang="en-Z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ZA" sz="1400" b="1" dirty="0">
                <a:latin typeface="Times New Roman" panose="02020603050405020304" pitchFamily="18" charset="0"/>
                <a:ea typeface="DengXian" panose="02010600030101010101" pitchFamily="2" charset="-122"/>
                <a:cs typeface="Times New Roman" panose="02020603050405020304" pitchFamily="18" charset="0"/>
              </a:rPr>
              <a:t>Tracking NHI through Parliament (18 May 2021 - 10 September 2021)</a:t>
            </a:r>
            <a:r>
              <a:rPr lang="en-ZA" sz="1400" b="1" dirty="0">
                <a:effectLst/>
                <a:latin typeface="Times New Roman" panose="02020603050405020304" pitchFamily="18" charset="0"/>
                <a:ea typeface="DengXian" panose="02010600030101010101" pitchFamily="2" charset="-122"/>
                <a:cs typeface="Times New Roman" panose="02020603050405020304" pitchFamily="18" charset="0"/>
              </a:rPr>
              <a:t> Portfolio Committee on Health briefings by the National Department of Health.</a:t>
            </a:r>
            <a:endParaRPr lang="en-ZA" sz="1400" b="1"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en-ZA" sz="1400" b="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The NHI proceedings are currently in the third phase (121 oral submissions).</a:t>
            </a:r>
          </a:p>
          <a:p>
            <a:pPr marL="342900" lvl="0" indent="-342900" algn="just">
              <a:lnSpc>
                <a:spcPct val="115000"/>
              </a:lnSpc>
              <a:buFont typeface="+mj-lt"/>
              <a:buAutoNum type="arabicPeriod"/>
            </a:pPr>
            <a:r>
              <a:rPr lang="en-ZA" sz="14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key concerns of stakeholders</a:t>
            </a:r>
            <a:r>
              <a:rPr lang="en-ZA" sz="1400" b="1" dirty="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p>
          <a:p>
            <a:pPr marL="742950" lvl="1" indent="-285750" algn="just">
              <a:lnSpc>
                <a:spcPct val="115000"/>
              </a:lnSpc>
              <a:buFont typeface="Wingdings" panose="05000000000000000000" pitchFamily="2" charset="2"/>
              <a:buChar char="ü"/>
            </a:pPr>
            <a:r>
              <a:rPr lang="en-ZA"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There </a:t>
            </a:r>
            <a:r>
              <a:rPr lang="en-ZA" sz="1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are largely </a:t>
            </a:r>
            <a:r>
              <a:rPr lang="en-ZA"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concerns about funding of the NHI and the current bill does not contain enough detail on the financing mechanism for different providers. </a:t>
            </a:r>
          </a:p>
          <a:p>
            <a:pPr marL="742950" lvl="1" indent="-285750" algn="just">
              <a:lnSpc>
                <a:spcPct val="115000"/>
              </a:lnSpc>
              <a:buFont typeface="Wingdings" panose="05000000000000000000" pitchFamily="2" charset="2"/>
              <a:buChar char="ü"/>
            </a:pPr>
            <a:r>
              <a:rPr lang="en-ZA"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Clarity </a:t>
            </a:r>
            <a:r>
              <a:rPr lang="en-ZA" sz="1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needs to be given to the tax implications to fund NHI. i.e., will specific tax collected go straight to NHI.  </a:t>
            </a:r>
          </a:p>
          <a:p>
            <a:pPr marL="742950" lvl="1" indent="-285750" algn="just">
              <a:lnSpc>
                <a:spcPct val="115000"/>
              </a:lnSpc>
              <a:buFont typeface="Wingdings" panose="05000000000000000000" pitchFamily="2" charset="2"/>
              <a:buChar char="ü"/>
            </a:pPr>
            <a:r>
              <a:rPr lang="en-ZA"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The South African Medical Research Council felt that the issue of provisional accreditation had not been fully addressed.</a:t>
            </a:r>
            <a:endParaRPr lang="en-ZA" sz="1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buFont typeface="Wingdings" panose="05000000000000000000" pitchFamily="2" charset="2"/>
              <a:buChar char="ü"/>
            </a:pPr>
            <a:r>
              <a:rPr lang="en-ZA" sz="1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Concerns of corruption and poor implementation is a great concern to  all stakeholders, since</a:t>
            </a:r>
            <a:r>
              <a:rPr lang="en-ZA"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ZA" sz="1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o</a:t>
            </a:r>
            <a:r>
              <a:rPr lang="en-ZA"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versight has not worked in the past to ensure that officials that were deployed to implement government’s programme of action did so in a manner that they should.</a:t>
            </a:r>
          </a:p>
          <a:p>
            <a:pPr marL="742950" lvl="1" indent="-285750" algn="just">
              <a:lnSpc>
                <a:spcPct val="115000"/>
              </a:lnSpc>
              <a:buFont typeface="Wingdings" panose="05000000000000000000" pitchFamily="2" charset="2"/>
              <a:buChar char="ü"/>
            </a:pPr>
            <a:endParaRPr lang="en-ZA" sz="1400" dirty="0">
              <a:solidFill>
                <a:srgbClr val="333333"/>
              </a:solidFill>
              <a:latin typeface="Times New Roman" panose="02020603050405020304" pitchFamily="18" charset="0"/>
              <a:ea typeface="DengXian" panose="02010600030101010101" pitchFamily="2" charset="-122"/>
              <a:cs typeface="Times New Roman" panose="02020603050405020304" pitchFamily="18" charset="0"/>
            </a:endParaRPr>
          </a:p>
          <a:p>
            <a:pPr lvl="1" algn="just">
              <a:lnSpc>
                <a:spcPct val="115000"/>
              </a:lnSpc>
            </a:pPr>
            <a:r>
              <a:rPr lang="en-ZA" sz="1500" b="1" dirty="0">
                <a:effectLst/>
                <a:latin typeface="Times New Roman" panose="02020603050405020304" pitchFamily="18" charset="0"/>
                <a:ea typeface="DengXian" panose="02010600030101010101" pitchFamily="2" charset="-122"/>
                <a:cs typeface="Times New Roman" panose="02020603050405020304" pitchFamily="18" charset="0"/>
              </a:rPr>
              <a:t>The Commission </a:t>
            </a:r>
            <a:r>
              <a:rPr lang="en-ZA" sz="1500" b="1" dirty="0">
                <a:latin typeface="Times New Roman" panose="02020603050405020304" pitchFamily="18" charset="0"/>
                <a:ea typeface="DengXian" panose="02010600030101010101" pitchFamily="2" charset="-122"/>
                <a:cs typeface="Times New Roman" panose="02020603050405020304" pitchFamily="18" charset="0"/>
              </a:rPr>
              <a:t>n</a:t>
            </a:r>
            <a:r>
              <a:rPr lang="en-ZA" sz="1500" b="1" dirty="0">
                <a:effectLst/>
                <a:latin typeface="Times New Roman" panose="02020603050405020304" pitchFamily="18" charset="0"/>
                <a:ea typeface="Calibri" panose="020F0502020204030204" pitchFamily="34" charset="0"/>
                <a:cs typeface="Times New Roman" panose="02020603050405020304" pitchFamily="18" charset="0"/>
              </a:rPr>
              <a:t>otes and supports the progress made in the NHI parliamentary processes.</a:t>
            </a:r>
            <a:endParaRPr lang="en-ZA" sz="1500" b="1" dirty="0">
              <a:effectLst/>
              <a:latin typeface="Times New Roman" panose="02020603050405020304" pitchFamily="18" charset="0"/>
              <a:ea typeface="DengXian" panose="02010600030101010101" pitchFamily="2" charset="-122"/>
              <a:cs typeface="Times New Roman" panose="02020603050405020304" pitchFamily="18" charset="0"/>
            </a:endParaRPr>
          </a:p>
          <a:p>
            <a:pPr algn="just">
              <a:lnSpc>
                <a:spcPct val="150000"/>
              </a:lnSpc>
              <a:tabLst>
                <a:tab pos="1988820" algn="l"/>
              </a:tabLst>
            </a:pPr>
            <a:endParaRPr lang="en-ZA" sz="1400" dirty="0">
              <a:latin typeface="Times New Roman" panose="02020603050405020304" pitchFamily="18" charset="0"/>
              <a:ea typeface="DengXian" panose="02010600030101010101" pitchFamily="2" charset="-122"/>
              <a:cs typeface="Mangal" panose="02040503050203030202" pitchFamily="18" charset="0"/>
            </a:endParaRPr>
          </a:p>
        </p:txBody>
      </p:sp>
    </p:spTree>
    <p:extLst>
      <p:ext uri="{BB962C8B-B14F-4D97-AF65-F5344CB8AC3E}">
        <p14:creationId xmlns:p14="http://schemas.microsoft.com/office/powerpoint/2010/main" val="9455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D786-A78E-4131-B198-EB652ADB6E08}"/>
              </a:ext>
            </a:extLst>
          </p:cNvPr>
          <p:cNvSpPr>
            <a:spLocks noGrp="1"/>
          </p:cNvSpPr>
          <p:nvPr>
            <p:ph type="title"/>
          </p:nvPr>
        </p:nvSpPr>
        <p:spPr/>
        <p:txBody>
          <a:bodyPr/>
          <a:lstStyle/>
          <a:p>
            <a:r>
              <a:rPr lang="en-ZA" sz="3200" cap="small" dirty="0">
                <a:solidFill>
                  <a:srgbClr val="3B7150"/>
                </a:solidFill>
              </a:rPr>
              <a:t>Update on COVID-19 Vaccinations</a:t>
            </a:r>
            <a:endParaRPr lang="en-ZA" dirty="0"/>
          </a:p>
        </p:txBody>
      </p:sp>
      <p:sp>
        <p:nvSpPr>
          <p:cNvPr id="3" name="Content Placeholder 2">
            <a:extLst>
              <a:ext uri="{FF2B5EF4-FFF2-40B4-BE49-F238E27FC236}">
                <a16:creationId xmlns:a16="http://schemas.microsoft.com/office/drawing/2014/main" id="{F9BD1F06-EF30-4C88-9200-E34D27E8FBAA}"/>
              </a:ext>
            </a:extLst>
          </p:cNvPr>
          <p:cNvSpPr>
            <a:spLocks noGrp="1"/>
          </p:cNvSpPr>
          <p:nvPr>
            <p:ph idx="1"/>
          </p:nvPr>
        </p:nvSpPr>
        <p:spPr>
          <a:xfrm>
            <a:off x="457200" y="1571921"/>
            <a:ext cx="8229600" cy="5102257"/>
          </a:xfrm>
        </p:spPr>
        <p:txBody>
          <a:bodyPr vert="horz" lIns="91440" tIns="45720" rIns="91440" bIns="45720" rtlCol="0" anchor="t">
            <a:noAutofit/>
          </a:bodyPr>
          <a:lstStyle/>
          <a:p>
            <a:pPr marL="0" lvl="0" indent="0" algn="just">
              <a:buNone/>
              <a:tabLst>
                <a:tab pos="1988820" algn="l"/>
              </a:tabLst>
            </a:pPr>
            <a:r>
              <a:rPr lang="en-ZA" sz="1400" b="1" dirty="0">
                <a:ea typeface="DengXian" panose="02010600030101010101" pitchFamily="2" charset="-122"/>
              </a:rPr>
              <a:t>24 August</a:t>
            </a:r>
            <a:r>
              <a:rPr lang="en-ZA" sz="1400" b="1" dirty="0">
                <a:effectLst/>
                <a:ea typeface="DengXian" panose="02010600030101010101" pitchFamily="2" charset="-122"/>
              </a:rPr>
              <a:t> 2021: Portfolio Committee on Health briefing by the National Department of Health</a:t>
            </a:r>
          </a:p>
          <a:p>
            <a:pPr marL="0" indent="0" algn="just">
              <a:buNone/>
              <a:tabLst>
                <a:tab pos="1988820" algn="l"/>
              </a:tabLst>
            </a:pPr>
            <a:r>
              <a:rPr lang="en-ZA" sz="1400" b="1" i="0" dirty="0">
                <a:effectLst/>
              </a:rPr>
              <a:t>09 September 2021:</a:t>
            </a:r>
            <a:r>
              <a:rPr lang="en-ZA" sz="1400" b="1" dirty="0">
                <a:effectLst/>
                <a:ea typeface="DengXian" panose="02010600030101010101" pitchFamily="2" charset="-122"/>
              </a:rPr>
              <a:t> Portfolio Committee on Health briefing by the Deputy Minister of the  National Department of Health</a:t>
            </a:r>
            <a:endParaRPr lang="en-ZA" sz="1400" b="1" dirty="0">
              <a:effectLst/>
              <a:latin typeface="Times New Roman" panose="02020603050405020304" pitchFamily="18" charset="0"/>
              <a:ea typeface="DengXian" panose="02010600030101010101" pitchFamily="2" charset="-122"/>
              <a:cs typeface="Mangal" panose="02040503050203030202" pitchFamily="18" charset="0"/>
            </a:endParaRPr>
          </a:p>
          <a:p>
            <a:pPr lvl="0" algn="just">
              <a:buFont typeface="+mj-lt"/>
              <a:buAutoNum type="arabicPeriod"/>
              <a:tabLst>
                <a:tab pos="1988820" algn="l"/>
              </a:tabLst>
            </a:pPr>
            <a:r>
              <a:rPr lang="en-ZA" sz="1400" dirty="0"/>
              <a:t> </a:t>
            </a:r>
            <a:r>
              <a:rPr lang="en-ZA" sz="1400" b="0" i="0" dirty="0">
                <a:effectLst/>
              </a:rPr>
              <a:t>Vaccines Administered:</a:t>
            </a:r>
          </a:p>
          <a:p>
            <a:pPr lvl="1" algn="just">
              <a:buFont typeface="Wingdings" panose="05000000000000000000" pitchFamily="2" charset="2"/>
              <a:buChar char="ü"/>
              <a:tabLst>
                <a:tab pos="1988820" algn="l"/>
              </a:tabLst>
            </a:pPr>
            <a:r>
              <a:rPr lang="en-ZA" sz="1400" b="0" i="0" dirty="0">
                <a:effectLst/>
              </a:rPr>
              <a:t>Johnson &amp; Johnson vaccines: 3 103 658</a:t>
            </a:r>
          </a:p>
          <a:p>
            <a:pPr lvl="1" algn="just">
              <a:buFont typeface="Wingdings" panose="05000000000000000000" pitchFamily="2" charset="2"/>
              <a:buChar char="ü"/>
              <a:tabLst>
                <a:tab pos="1988820" algn="l"/>
              </a:tabLst>
            </a:pPr>
            <a:r>
              <a:rPr lang="en-ZA" sz="1400" b="0" i="0" dirty="0">
                <a:effectLst/>
              </a:rPr>
              <a:t>Pfizer vaccines: 10 961 708</a:t>
            </a:r>
          </a:p>
          <a:p>
            <a:pPr lvl="1">
              <a:buFont typeface="Wingdings" panose="05000000000000000000" pitchFamily="2" charset="2"/>
              <a:buChar char="ü"/>
              <a:tabLst>
                <a:tab pos="1988820" algn="l"/>
              </a:tabLst>
            </a:pPr>
            <a:r>
              <a:rPr lang="en-ZA" sz="1400" b="0" i="0" dirty="0">
                <a:effectLst/>
              </a:rPr>
              <a:t>Total administered: 14 065 366</a:t>
            </a:r>
            <a:endParaRPr lang="en-US" sz="1400" dirty="0"/>
          </a:p>
          <a:p>
            <a:pPr lvl="0" algn="just">
              <a:buFont typeface="+mj-lt"/>
              <a:buAutoNum type="arabicPeriod"/>
              <a:tabLst>
                <a:tab pos="1988820" algn="l"/>
              </a:tabLst>
            </a:pPr>
            <a:r>
              <a:rPr lang="en-US" sz="1400" dirty="0"/>
              <a:t>Over</a:t>
            </a:r>
            <a:r>
              <a:rPr lang="en-US" sz="1400" b="0" i="0" dirty="0">
                <a:effectLst/>
              </a:rPr>
              <a:t> 10 559 947 people had registered for vaccinations:</a:t>
            </a:r>
          </a:p>
          <a:p>
            <a:pPr lvl="1" algn="just">
              <a:buFont typeface="Wingdings" panose="05000000000000000000" pitchFamily="2" charset="2"/>
              <a:buChar char="ü"/>
              <a:tabLst>
                <a:tab pos="1988820" algn="l"/>
              </a:tabLst>
            </a:pPr>
            <a:r>
              <a:rPr lang="en-US" sz="1400" b="0" i="0" dirty="0">
                <a:effectLst/>
              </a:rPr>
              <a:t>888 858 - Healthcare workers</a:t>
            </a:r>
          </a:p>
          <a:p>
            <a:pPr lvl="1" algn="just">
              <a:buFont typeface="Wingdings" panose="05000000000000000000" pitchFamily="2" charset="2"/>
              <a:buChar char="ü"/>
              <a:tabLst>
                <a:tab pos="1988820" algn="l"/>
              </a:tabLst>
            </a:pPr>
            <a:r>
              <a:rPr lang="en-US" sz="1400" b="0" i="0" dirty="0">
                <a:effectLst/>
              </a:rPr>
              <a:t>3 519 704 - over 60 population</a:t>
            </a:r>
          </a:p>
          <a:p>
            <a:pPr lvl="1" algn="just">
              <a:buFont typeface="Wingdings" panose="05000000000000000000" pitchFamily="2" charset="2"/>
              <a:buChar char="ü"/>
              <a:tabLst>
                <a:tab pos="1988820" algn="l"/>
              </a:tabLst>
            </a:pPr>
            <a:r>
              <a:rPr lang="en-US" sz="1400" b="0" i="0" dirty="0">
                <a:effectLst/>
              </a:rPr>
              <a:t>2 019 257 - 50 – 59 population</a:t>
            </a:r>
          </a:p>
          <a:p>
            <a:pPr lvl="1" algn="just">
              <a:buFont typeface="Wingdings" panose="05000000000000000000" pitchFamily="2" charset="2"/>
              <a:buChar char="ü"/>
              <a:tabLst>
                <a:tab pos="1988820" algn="l"/>
              </a:tabLst>
            </a:pPr>
            <a:r>
              <a:rPr lang="en-US" sz="1400" b="0" i="0" dirty="0">
                <a:effectLst/>
              </a:rPr>
              <a:t>3 299 176 - 35 to 49 population</a:t>
            </a:r>
          </a:p>
          <a:p>
            <a:pPr lvl="1" algn="just">
              <a:buFont typeface="Wingdings" panose="05000000000000000000" pitchFamily="2" charset="2"/>
              <a:buChar char="ü"/>
              <a:tabLst>
                <a:tab pos="1988820" algn="l"/>
              </a:tabLst>
            </a:pPr>
            <a:r>
              <a:rPr lang="en-US" sz="1400" b="0" i="0" dirty="0">
                <a:effectLst/>
              </a:rPr>
              <a:t>832 952 - 18 to 34 population</a:t>
            </a:r>
          </a:p>
          <a:p>
            <a:pPr lvl="1" algn="just">
              <a:buFont typeface="Wingdings" panose="05000000000000000000" pitchFamily="2" charset="2"/>
              <a:buChar char="ü"/>
              <a:tabLst>
                <a:tab pos="1988820" algn="l"/>
              </a:tabLst>
            </a:pPr>
            <a:r>
              <a:rPr lang="en-US" sz="1400" b="0" i="0" dirty="0">
                <a:effectLst/>
              </a:rPr>
              <a:t>It was highlighted that there were a greater number of females than males who had been vaccinated across age-groups.</a:t>
            </a:r>
            <a:endParaRPr lang="en-ZA" sz="1400" dirty="0">
              <a:ea typeface="DengXian" panose="02010600030101010101" pitchFamily="2" charset="-122"/>
            </a:endParaRPr>
          </a:p>
          <a:p>
            <a:pPr algn="just">
              <a:buFont typeface="+mj-lt"/>
              <a:buAutoNum type="arabicPeriod"/>
              <a:tabLst>
                <a:tab pos="1988820" algn="l"/>
              </a:tabLst>
            </a:pPr>
            <a:r>
              <a:rPr lang="en-US" sz="1400" b="0" i="0" dirty="0">
                <a:effectLst/>
              </a:rPr>
              <a:t>The country would need to administer 1.2 million vaccinations per week to reach 60 to 70 percent of the population by the end of 2021. The biggest issue is keeping the momentum and enthusiasm of South Africans. </a:t>
            </a:r>
            <a:r>
              <a:rPr lang="en-ZA" sz="1400" b="1" i="0" dirty="0">
                <a:effectLst/>
              </a:rPr>
              <a:t>Of the </a:t>
            </a:r>
            <a:r>
              <a:rPr lang="en-ZA" sz="1400" b="1" dirty="0"/>
              <a:t>patients currently in hospital with Covid-19, 17% are vaccinated and 83% are not vaccinated.</a:t>
            </a:r>
            <a:endParaRPr lang="en-ZA" sz="1400" dirty="0">
              <a:effectLst/>
              <a:latin typeface="Times New Roman" panose="02020603050405020304" pitchFamily="18" charset="0"/>
              <a:ea typeface="DengXian" panose="02010600030101010101" pitchFamily="2" charset="-122"/>
              <a:cs typeface="Mangal" panose="02040503050203030202" pitchFamily="18" charset="0"/>
            </a:endParaRPr>
          </a:p>
        </p:txBody>
      </p:sp>
      <p:sp>
        <p:nvSpPr>
          <p:cNvPr id="4" name="Slide Number Placeholder 3">
            <a:extLst>
              <a:ext uri="{FF2B5EF4-FFF2-40B4-BE49-F238E27FC236}">
                <a16:creationId xmlns:a16="http://schemas.microsoft.com/office/drawing/2014/main" id="{84374C9C-DFBB-41D3-8F48-3D6B4D886F9A}"/>
              </a:ext>
            </a:extLst>
          </p:cNvPr>
          <p:cNvSpPr>
            <a:spLocks noGrp="1"/>
          </p:cNvSpPr>
          <p:nvPr>
            <p:ph type="sldNum" sz="quarter" idx="12"/>
          </p:nvPr>
        </p:nvSpPr>
        <p:spPr/>
        <p:txBody>
          <a:bodyPr/>
          <a:lstStyle/>
          <a:p>
            <a:fld id="{AC57FB67-5201-4263-A749-74A8A000A585}" type="slidenum">
              <a:rPr lang="en-ZA" smtClean="0"/>
              <a:pPr/>
              <a:t>34</a:t>
            </a:fld>
            <a:endParaRPr lang="en-ZA"/>
          </a:p>
        </p:txBody>
      </p:sp>
    </p:spTree>
    <p:extLst>
      <p:ext uri="{BB962C8B-B14F-4D97-AF65-F5344CB8AC3E}">
        <p14:creationId xmlns:p14="http://schemas.microsoft.com/office/powerpoint/2010/main" val="4278104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128D-4EE8-4CDA-A290-FBAD1D99FA23}"/>
              </a:ext>
            </a:extLst>
          </p:cNvPr>
          <p:cNvSpPr>
            <a:spLocks noGrp="1"/>
          </p:cNvSpPr>
          <p:nvPr>
            <p:ph type="title"/>
          </p:nvPr>
        </p:nvSpPr>
        <p:spPr/>
        <p:txBody>
          <a:bodyPr/>
          <a:lstStyle/>
          <a:p>
            <a:r>
              <a:rPr lang="en-ZA" dirty="0"/>
              <a:t>Vaccination roll-out programme </a:t>
            </a:r>
          </a:p>
        </p:txBody>
      </p:sp>
      <p:sp>
        <p:nvSpPr>
          <p:cNvPr id="4" name="Slide Number Placeholder 3">
            <a:extLst>
              <a:ext uri="{FF2B5EF4-FFF2-40B4-BE49-F238E27FC236}">
                <a16:creationId xmlns:a16="http://schemas.microsoft.com/office/drawing/2014/main" id="{2F39AE96-7C5F-4733-B799-DAB5778BC8BC}"/>
              </a:ext>
            </a:extLst>
          </p:cNvPr>
          <p:cNvSpPr>
            <a:spLocks noGrp="1"/>
          </p:cNvSpPr>
          <p:nvPr>
            <p:ph type="sldNum" sz="quarter" idx="12"/>
          </p:nvPr>
        </p:nvSpPr>
        <p:spPr/>
        <p:txBody>
          <a:bodyPr/>
          <a:lstStyle/>
          <a:p>
            <a:fld id="{AC57FB67-5201-4263-A749-74A8A000A585}" type="slidenum">
              <a:rPr lang="en-ZA" smtClean="0"/>
              <a:pPr/>
              <a:t>35</a:t>
            </a:fld>
            <a:endParaRPr lang="en-ZA"/>
          </a:p>
        </p:txBody>
      </p:sp>
      <p:sp>
        <p:nvSpPr>
          <p:cNvPr id="6" name="TextBox 5">
            <a:extLst>
              <a:ext uri="{FF2B5EF4-FFF2-40B4-BE49-F238E27FC236}">
                <a16:creationId xmlns:a16="http://schemas.microsoft.com/office/drawing/2014/main" id="{994F1460-23D0-41F9-B5D7-DDBA10461FC3}"/>
              </a:ext>
            </a:extLst>
          </p:cNvPr>
          <p:cNvSpPr txBox="1"/>
          <p:nvPr/>
        </p:nvSpPr>
        <p:spPr>
          <a:xfrm>
            <a:off x="1475943" y="5532850"/>
            <a:ext cx="6192114" cy="461665"/>
          </a:xfrm>
          <a:prstGeom prst="rect">
            <a:avLst/>
          </a:prstGeom>
          <a:noFill/>
        </p:spPr>
        <p:txBody>
          <a:bodyPr wrap="square" rtlCol="0">
            <a:spAutoFit/>
          </a:bodyPr>
          <a:lstStyle/>
          <a:p>
            <a:r>
              <a:rPr lang="en-ZA" sz="1200" dirty="0">
                <a:latin typeface="Times New Roman" panose="02020603050405020304" pitchFamily="18" charset="0"/>
                <a:cs typeface="Times New Roman" panose="02020603050405020304" pitchFamily="18" charset="0"/>
              </a:rPr>
              <a:t>SA Corona Virus Online Portal. 2021. </a:t>
            </a:r>
            <a:r>
              <a:rPr lang="en-ZA" sz="1200" i="1" dirty="0">
                <a:latin typeface="Times New Roman" panose="02020603050405020304" pitchFamily="18" charset="0"/>
                <a:cs typeface="Times New Roman" panose="02020603050405020304" pitchFamily="18" charset="0"/>
              </a:rPr>
              <a:t>Latest Vaccine Statistics - SA Corona Virus Online Portal</a:t>
            </a:r>
            <a:r>
              <a:rPr lang="en-ZA" sz="1200" dirty="0">
                <a:latin typeface="Times New Roman" panose="02020603050405020304" pitchFamily="18" charset="0"/>
                <a:cs typeface="Times New Roman" panose="02020603050405020304" pitchFamily="18" charset="0"/>
              </a:rPr>
              <a:t>. [Accessed 8 November 2021].</a:t>
            </a:r>
            <a:endParaRPr lang="en-GB" sz="12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BB33A62-E5DE-45D0-AED3-B5F4A0C6E7EE}"/>
              </a:ext>
            </a:extLst>
          </p:cNvPr>
          <p:cNvPicPr>
            <a:picLocks noChangeAspect="1"/>
          </p:cNvPicPr>
          <p:nvPr/>
        </p:nvPicPr>
        <p:blipFill>
          <a:blip r:embed="rId2"/>
          <a:stretch>
            <a:fillRect/>
          </a:stretch>
        </p:blipFill>
        <p:spPr>
          <a:xfrm>
            <a:off x="1475943" y="1690158"/>
            <a:ext cx="6192114" cy="3801005"/>
          </a:xfrm>
          <a:prstGeom prst="rect">
            <a:avLst/>
          </a:prstGeom>
        </p:spPr>
      </p:pic>
    </p:spTree>
    <p:extLst>
      <p:ext uri="{BB962C8B-B14F-4D97-AF65-F5344CB8AC3E}">
        <p14:creationId xmlns:p14="http://schemas.microsoft.com/office/powerpoint/2010/main" val="1767507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0919-4CD3-41AA-898D-11DB5A9FD5A7}"/>
              </a:ext>
            </a:extLst>
          </p:cNvPr>
          <p:cNvSpPr>
            <a:spLocks noGrp="1"/>
          </p:cNvSpPr>
          <p:nvPr>
            <p:ph type="title"/>
          </p:nvPr>
        </p:nvSpPr>
        <p:spPr/>
        <p:txBody>
          <a:bodyPr/>
          <a:lstStyle/>
          <a:p>
            <a:r>
              <a:rPr lang="en-ZA" dirty="0"/>
              <a:t>Adapting to COVID-19: After </a:t>
            </a:r>
          </a:p>
        </p:txBody>
      </p:sp>
      <p:sp>
        <p:nvSpPr>
          <p:cNvPr id="3" name="Content Placeholder 2">
            <a:extLst>
              <a:ext uri="{FF2B5EF4-FFF2-40B4-BE49-F238E27FC236}">
                <a16:creationId xmlns:a16="http://schemas.microsoft.com/office/drawing/2014/main" id="{545BF278-A80D-444D-9F37-610B787E1FC3}"/>
              </a:ext>
            </a:extLst>
          </p:cNvPr>
          <p:cNvSpPr>
            <a:spLocks noGrp="1"/>
          </p:cNvSpPr>
          <p:nvPr>
            <p:ph idx="1"/>
          </p:nvPr>
        </p:nvSpPr>
        <p:spPr>
          <a:xfrm>
            <a:off x="457200" y="1600200"/>
            <a:ext cx="8229600" cy="4983162"/>
          </a:xfrm>
        </p:spPr>
        <p:txBody>
          <a:bodyPr>
            <a:normAutofit lnSpcReduction="10000"/>
          </a:bodyPr>
          <a:lstStyle/>
          <a:p>
            <a:pPr marL="0" indent="0">
              <a:buNone/>
            </a:pPr>
            <a:r>
              <a:rPr lang="en-ZA" sz="1400" b="1" dirty="0"/>
              <a:t>Recommendations (FFC 2021/22 Annual Submission Chapter 4: Sustainable Financing of South Africa’s Healthcare System and NHI):</a:t>
            </a:r>
          </a:p>
          <a:p>
            <a:pPr lvl="1"/>
            <a:r>
              <a:rPr lang="en-ZA" sz="1400" dirty="0">
                <a:effectLst/>
                <a:ea typeface="Calibri" panose="020F0502020204030204" pitchFamily="34" charset="0"/>
              </a:rPr>
              <a:t>Prioritise the development of an </a:t>
            </a:r>
            <a:r>
              <a:rPr lang="en-ZA" sz="1400" b="1" dirty="0">
                <a:effectLst/>
                <a:ea typeface="Calibri" panose="020F0502020204030204" pitchFamily="34" charset="0"/>
              </a:rPr>
              <a:t>integrated national</a:t>
            </a:r>
            <a:r>
              <a:rPr lang="en-ZA" sz="1400" b="1" dirty="0">
                <a:ea typeface="Calibri" panose="020F0502020204030204" pitchFamily="34" charset="0"/>
              </a:rPr>
              <a:t> </a:t>
            </a:r>
            <a:r>
              <a:rPr lang="en-ZA" sz="1400" b="1" dirty="0">
                <a:effectLst/>
                <a:ea typeface="Calibri" panose="020F0502020204030204" pitchFamily="34" charset="0"/>
              </a:rPr>
              <a:t>information system of patient, doctor registries as well as vaccination rollout to patients with real-time data.  </a:t>
            </a:r>
            <a:endParaRPr lang="en-ZA" sz="1400" b="1" dirty="0"/>
          </a:p>
          <a:p>
            <a:pPr lvl="2">
              <a:buFont typeface="Courier New" panose="02070309020205020404" pitchFamily="49" charset="0"/>
              <a:buChar char="o"/>
            </a:pPr>
            <a:r>
              <a:rPr lang="en-ZA" sz="1400" dirty="0">
                <a:ea typeface="Calibri" panose="020F0502020204030204" pitchFamily="34" charset="0"/>
              </a:rPr>
              <a:t>This is to</a:t>
            </a:r>
            <a:r>
              <a:rPr lang="en-ZA" sz="1400" dirty="0">
                <a:effectLst/>
                <a:ea typeface="Calibri" panose="020F0502020204030204" pitchFamily="34" charset="0"/>
              </a:rPr>
              <a:t> inform health care financing and provisioning decisions using the demand-based costing methodology.</a:t>
            </a:r>
          </a:p>
          <a:p>
            <a:pPr lvl="2">
              <a:buFont typeface="Courier New" panose="02070309020205020404" pitchFamily="49" charset="0"/>
              <a:buChar char="o"/>
            </a:pPr>
            <a:r>
              <a:rPr lang="en-ZA" sz="1400" dirty="0"/>
              <a:t>Secondly this will reduce administration for South Africans who are attempting to get vaccinated and who have gotten vaccinated. </a:t>
            </a:r>
          </a:p>
          <a:p>
            <a:pPr lvl="2">
              <a:buFont typeface="Courier New" panose="02070309020205020404" pitchFamily="49" charset="0"/>
              <a:buChar char="o"/>
            </a:pPr>
            <a:r>
              <a:rPr lang="en-ZA" sz="1400" dirty="0"/>
              <a:t>Lastly, it will keep the general public informed on the recent developments of the vaccination rollout. </a:t>
            </a:r>
          </a:p>
          <a:p>
            <a:pPr lvl="1"/>
            <a:r>
              <a:rPr lang="en-ZA" sz="1400" dirty="0">
                <a:ea typeface="Calibri" panose="020F0502020204030204" pitchFamily="34" charset="0"/>
              </a:rPr>
              <a:t>R</a:t>
            </a:r>
            <a:r>
              <a:rPr lang="en-ZA" sz="1400" dirty="0">
                <a:effectLst/>
                <a:ea typeface="Calibri" panose="020F0502020204030204" pitchFamily="34" charset="0"/>
              </a:rPr>
              <a:t>e-examine the prescribed PHC package based on the needs of the</a:t>
            </a:r>
            <a:r>
              <a:rPr lang="en-ZA" sz="1400" dirty="0">
                <a:ea typeface="Calibri" panose="020F0502020204030204" pitchFamily="34" charset="0"/>
              </a:rPr>
              <a:t> </a:t>
            </a:r>
            <a:r>
              <a:rPr lang="en-ZA" sz="1400" dirty="0">
                <a:effectLst/>
                <a:ea typeface="Calibri" panose="020F0502020204030204" pitchFamily="34" charset="0"/>
              </a:rPr>
              <a:t>people.</a:t>
            </a:r>
          </a:p>
          <a:p>
            <a:pPr lvl="2">
              <a:buFont typeface="Courier New" panose="02070309020205020404" pitchFamily="49" charset="0"/>
              <a:buChar char="o"/>
            </a:pPr>
            <a:r>
              <a:rPr lang="en-ZA" sz="1400" dirty="0">
                <a:ea typeface="Calibri" panose="020F0502020204030204" pitchFamily="34" charset="0"/>
              </a:rPr>
              <a:t>R</a:t>
            </a:r>
            <a:r>
              <a:rPr lang="en-ZA" sz="1400" dirty="0">
                <a:effectLst/>
                <a:ea typeface="Calibri" panose="020F0502020204030204" pitchFamily="34" charset="0"/>
              </a:rPr>
              <a:t>efocusing from informing, promoting, identifying, facilitating and educating activities to</a:t>
            </a:r>
            <a:r>
              <a:rPr lang="en-ZA" sz="1400" dirty="0">
                <a:ea typeface="Calibri" panose="020F0502020204030204" pitchFamily="34" charset="0"/>
              </a:rPr>
              <a:t> </a:t>
            </a:r>
            <a:r>
              <a:rPr lang="en-ZA" sz="1400" dirty="0">
                <a:effectLst/>
                <a:ea typeface="Calibri" panose="020F0502020204030204" pitchFamily="34" charset="0"/>
              </a:rPr>
              <a:t>providing health care services. [</a:t>
            </a:r>
            <a:r>
              <a:rPr lang="en-ZA" sz="1400" i="1" dirty="0">
                <a:effectLst/>
                <a:ea typeface="Calibri" panose="020F0502020204030204" pitchFamily="34" charset="0"/>
              </a:rPr>
              <a:t>particularly regarding Covid-19 vaccine roll-out, further traction may require going ou</a:t>
            </a:r>
            <a:r>
              <a:rPr lang="en-ZA" sz="1400" i="1" dirty="0">
                <a:ea typeface="Calibri" panose="020F0502020204030204" pitchFamily="34" charset="0"/>
              </a:rPr>
              <a:t>t to communities to make provision more accessible]</a:t>
            </a:r>
            <a:endParaRPr lang="en-ZA" sz="1400" dirty="0"/>
          </a:p>
          <a:p>
            <a:pPr lvl="1"/>
            <a:r>
              <a:rPr lang="en-ZA" sz="1400" dirty="0">
                <a:effectLst/>
                <a:ea typeface="Calibri" panose="020F0502020204030204" pitchFamily="34" charset="0"/>
              </a:rPr>
              <a:t>There should be an examination and eradication of the inefficiencies such as:</a:t>
            </a:r>
          </a:p>
          <a:p>
            <a:pPr lvl="2">
              <a:buFont typeface="Courier New" panose="02070309020205020404" pitchFamily="49" charset="0"/>
              <a:buChar char="o"/>
            </a:pPr>
            <a:r>
              <a:rPr lang="en-ZA" sz="1400" dirty="0">
                <a:ea typeface="Calibri" panose="020F0502020204030204" pitchFamily="34" charset="0"/>
              </a:rPr>
              <a:t>W</a:t>
            </a:r>
            <a:r>
              <a:rPr lang="en-ZA" sz="1400" dirty="0">
                <a:effectLst/>
                <a:ea typeface="Calibri" panose="020F0502020204030204" pitchFamily="34" charset="0"/>
              </a:rPr>
              <a:t>astages, corruption and</a:t>
            </a:r>
            <a:r>
              <a:rPr lang="en-ZA" sz="1400" dirty="0">
                <a:ea typeface="Calibri" panose="020F0502020204030204" pitchFamily="34" charset="0"/>
              </a:rPr>
              <a:t> l</a:t>
            </a:r>
            <a:r>
              <a:rPr lang="en-ZA" sz="1400" dirty="0">
                <a:effectLst/>
                <a:ea typeface="Calibri" panose="020F0502020204030204" pitchFamily="34" charset="0"/>
              </a:rPr>
              <a:t>eakages that result from the disparity of the two-tiered (private and public) health care system. </a:t>
            </a:r>
            <a:endParaRPr lang="en-ZA" sz="1400" dirty="0"/>
          </a:p>
          <a:p>
            <a:pPr lvl="1"/>
            <a:r>
              <a:rPr lang="en-ZA" sz="1400" dirty="0">
                <a:effectLst/>
                <a:ea typeface="Calibri" panose="020F0502020204030204" pitchFamily="34" charset="0"/>
              </a:rPr>
              <a:t>The ministers of health and finance must ensure that an enabling policy and legislative framework, aligned among the spheres of government, is put in place with due regard to:</a:t>
            </a:r>
            <a:endParaRPr lang="en-ZA" sz="1400" dirty="0"/>
          </a:p>
          <a:p>
            <a:pPr lvl="2">
              <a:buFont typeface="Courier New" panose="02070309020205020404" pitchFamily="49" charset="0"/>
              <a:buChar char="o"/>
            </a:pPr>
            <a:r>
              <a:rPr lang="en-ZA" sz="1400" dirty="0">
                <a:effectLst/>
                <a:ea typeface="Calibri" panose="020F0502020204030204" pitchFamily="34" charset="0"/>
              </a:rPr>
              <a:t>Setting norms and</a:t>
            </a:r>
            <a:r>
              <a:rPr lang="en-ZA" sz="1400" dirty="0">
                <a:ea typeface="Calibri" panose="020F0502020204030204" pitchFamily="34" charset="0"/>
              </a:rPr>
              <a:t> </a:t>
            </a:r>
            <a:r>
              <a:rPr lang="en-ZA" sz="1400" dirty="0">
                <a:effectLst/>
                <a:ea typeface="Calibri" panose="020F0502020204030204" pitchFamily="34" charset="0"/>
              </a:rPr>
              <a:t>standards </a:t>
            </a:r>
            <a:r>
              <a:rPr lang="en-ZA" sz="1400" dirty="0">
                <a:ea typeface="Calibri" panose="020F0502020204030204" pitchFamily="34" charset="0"/>
              </a:rPr>
              <a:t>that are </a:t>
            </a:r>
            <a:r>
              <a:rPr lang="en-ZA" sz="1400" dirty="0">
                <a:effectLst/>
                <a:ea typeface="Calibri" panose="020F0502020204030204" pitchFamily="34" charset="0"/>
              </a:rPr>
              <a:t>enforced with proper oversight by the established technical committees. </a:t>
            </a:r>
            <a:endParaRPr lang="en-ZA" sz="1400" dirty="0"/>
          </a:p>
        </p:txBody>
      </p:sp>
      <p:sp>
        <p:nvSpPr>
          <p:cNvPr id="4" name="Slide Number Placeholder 3">
            <a:extLst>
              <a:ext uri="{FF2B5EF4-FFF2-40B4-BE49-F238E27FC236}">
                <a16:creationId xmlns:a16="http://schemas.microsoft.com/office/drawing/2014/main" id="{42F7C1AD-2211-449A-81D3-DCA55B9E8352}"/>
              </a:ext>
            </a:extLst>
          </p:cNvPr>
          <p:cNvSpPr>
            <a:spLocks noGrp="1"/>
          </p:cNvSpPr>
          <p:nvPr>
            <p:ph type="sldNum" sz="quarter" idx="12"/>
          </p:nvPr>
        </p:nvSpPr>
        <p:spPr/>
        <p:txBody>
          <a:bodyPr/>
          <a:lstStyle/>
          <a:p>
            <a:fld id="{AC57FB67-5201-4263-A749-74A8A000A585}" type="slidenum">
              <a:rPr lang="en-ZA" smtClean="0"/>
              <a:pPr/>
              <a:t>36</a:t>
            </a:fld>
            <a:endParaRPr lang="en-ZA"/>
          </a:p>
        </p:txBody>
      </p:sp>
    </p:spTree>
    <p:extLst>
      <p:ext uri="{BB962C8B-B14F-4D97-AF65-F5344CB8AC3E}">
        <p14:creationId xmlns:p14="http://schemas.microsoft.com/office/powerpoint/2010/main" val="1306092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ZA" b="1">
                <a:effectLst/>
              </a:rPr>
              <a:t>Thank you</a:t>
            </a:r>
          </a:p>
        </p:txBody>
      </p:sp>
    </p:spTree>
    <p:extLst>
      <p:ext uri="{BB962C8B-B14F-4D97-AF65-F5344CB8AC3E}">
        <p14:creationId xmlns:p14="http://schemas.microsoft.com/office/powerpoint/2010/main" val="27937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a:effectLst/>
              </a:rPr>
              <a:t>2. COVID-19 Pandemic</a:t>
            </a:r>
          </a:p>
        </p:txBody>
      </p:sp>
      <p:sp>
        <p:nvSpPr>
          <p:cNvPr id="5" name="Slide Number Placeholder 4"/>
          <p:cNvSpPr>
            <a:spLocks noGrp="1"/>
          </p:cNvSpPr>
          <p:nvPr>
            <p:ph type="sldNum" sz="quarter" idx="12"/>
          </p:nvPr>
        </p:nvSpPr>
        <p:spPr/>
        <p:txBody>
          <a:bodyPr/>
          <a:lstStyle/>
          <a:p>
            <a:fld id="{AC57FB67-5201-4263-A749-74A8A000A585}" type="slidenum">
              <a:rPr lang="en-ZA" smtClean="0"/>
              <a:pPr/>
              <a:t>4</a:t>
            </a:fld>
            <a:endParaRPr lang="en-ZA"/>
          </a:p>
        </p:txBody>
      </p:sp>
      <p:pic>
        <p:nvPicPr>
          <p:cNvPr id="6" name="Picture 5" descr="Chart, line chart&#10;&#10;Description automatically generated">
            <a:extLst>
              <a:ext uri="{FF2B5EF4-FFF2-40B4-BE49-F238E27FC236}">
                <a16:creationId xmlns:a16="http://schemas.microsoft.com/office/drawing/2014/main" id="{A23FC6F5-5D14-6345-82DA-3F430FE72F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838"/>
          <a:stretch/>
        </p:blipFill>
        <p:spPr>
          <a:xfrm>
            <a:off x="809836" y="1631112"/>
            <a:ext cx="7524328" cy="4788762"/>
          </a:xfrm>
          <a:prstGeom prst="rect">
            <a:avLst/>
          </a:prstGeom>
        </p:spPr>
      </p:pic>
    </p:spTree>
    <p:extLst>
      <p:ext uri="{BB962C8B-B14F-4D97-AF65-F5344CB8AC3E}">
        <p14:creationId xmlns:p14="http://schemas.microsoft.com/office/powerpoint/2010/main" val="169356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a:effectLst/>
              </a:rPr>
              <a:t>2. COVID-19 Pandemic</a:t>
            </a:r>
          </a:p>
        </p:txBody>
      </p:sp>
      <p:sp>
        <p:nvSpPr>
          <p:cNvPr id="5" name="Slide Number Placeholder 4"/>
          <p:cNvSpPr>
            <a:spLocks noGrp="1"/>
          </p:cNvSpPr>
          <p:nvPr>
            <p:ph type="sldNum" sz="quarter" idx="12"/>
          </p:nvPr>
        </p:nvSpPr>
        <p:spPr/>
        <p:txBody>
          <a:bodyPr/>
          <a:lstStyle/>
          <a:p>
            <a:fld id="{AC57FB67-5201-4263-A749-74A8A000A585}" type="slidenum">
              <a:rPr lang="en-ZA" smtClean="0"/>
              <a:pPr/>
              <a:t>5</a:t>
            </a:fld>
            <a:endParaRPr lang="en-ZA"/>
          </a:p>
        </p:txBody>
      </p:sp>
      <p:pic>
        <p:nvPicPr>
          <p:cNvPr id="4" name="Picture 3" descr="Chart, line chart&#10;&#10;Description automatically generated">
            <a:extLst>
              <a:ext uri="{FF2B5EF4-FFF2-40B4-BE49-F238E27FC236}">
                <a16:creationId xmlns:a16="http://schemas.microsoft.com/office/drawing/2014/main" id="{C86E9613-AB07-294D-8FB0-38A46074B4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533"/>
          <a:stretch/>
        </p:blipFill>
        <p:spPr>
          <a:xfrm>
            <a:off x="864973" y="1541371"/>
            <a:ext cx="7414054" cy="4996236"/>
          </a:xfrm>
          <a:prstGeom prst="rect">
            <a:avLst/>
          </a:prstGeom>
        </p:spPr>
      </p:pic>
    </p:spTree>
    <p:extLst>
      <p:ext uri="{BB962C8B-B14F-4D97-AF65-F5344CB8AC3E}">
        <p14:creationId xmlns:p14="http://schemas.microsoft.com/office/powerpoint/2010/main" val="357640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a:effectLst/>
              </a:rPr>
              <a:t>2. COVID-19 Pandemic</a:t>
            </a:r>
          </a:p>
        </p:txBody>
      </p:sp>
      <p:sp>
        <p:nvSpPr>
          <p:cNvPr id="5" name="Slide Number Placeholder 4"/>
          <p:cNvSpPr>
            <a:spLocks noGrp="1"/>
          </p:cNvSpPr>
          <p:nvPr>
            <p:ph type="sldNum" sz="quarter" idx="12"/>
          </p:nvPr>
        </p:nvSpPr>
        <p:spPr/>
        <p:txBody>
          <a:bodyPr/>
          <a:lstStyle/>
          <a:p>
            <a:fld id="{AC57FB67-5201-4263-A749-74A8A000A585}" type="slidenum">
              <a:rPr lang="en-ZA" smtClean="0"/>
              <a:pPr/>
              <a:t>6</a:t>
            </a:fld>
            <a:endParaRPr lang="en-ZA"/>
          </a:p>
        </p:txBody>
      </p:sp>
      <p:pic>
        <p:nvPicPr>
          <p:cNvPr id="4" name="Picture 3" descr="Chart, line chart&#10;&#10;Description automatically generated">
            <a:extLst>
              <a:ext uri="{FF2B5EF4-FFF2-40B4-BE49-F238E27FC236}">
                <a16:creationId xmlns:a16="http://schemas.microsoft.com/office/drawing/2014/main" id="{A30B9DF4-D7A8-6C4F-BA64-4BD9586AF1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533"/>
          <a:stretch/>
        </p:blipFill>
        <p:spPr>
          <a:xfrm>
            <a:off x="815556" y="1539599"/>
            <a:ext cx="7512887" cy="5062838"/>
          </a:xfrm>
          <a:prstGeom prst="rect">
            <a:avLst/>
          </a:prstGeom>
        </p:spPr>
      </p:pic>
    </p:spTree>
    <p:extLst>
      <p:ext uri="{BB962C8B-B14F-4D97-AF65-F5344CB8AC3E}">
        <p14:creationId xmlns:p14="http://schemas.microsoft.com/office/powerpoint/2010/main" val="429239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C3EC-B115-4B6A-965A-942D300831A1}"/>
              </a:ext>
            </a:extLst>
          </p:cNvPr>
          <p:cNvSpPr>
            <a:spLocks noGrp="1"/>
          </p:cNvSpPr>
          <p:nvPr>
            <p:ph type="title"/>
          </p:nvPr>
        </p:nvSpPr>
        <p:spPr/>
        <p:txBody>
          <a:bodyPr/>
          <a:lstStyle/>
          <a:p>
            <a:r>
              <a:rPr lang="en-ZA" sz="3200">
                <a:effectLst/>
              </a:rPr>
              <a:t>2. COVID-19 Pandemic</a:t>
            </a:r>
            <a:endParaRPr lang="en-ZA"/>
          </a:p>
        </p:txBody>
      </p:sp>
      <p:sp>
        <p:nvSpPr>
          <p:cNvPr id="3" name="Content Placeholder 2">
            <a:extLst>
              <a:ext uri="{FF2B5EF4-FFF2-40B4-BE49-F238E27FC236}">
                <a16:creationId xmlns:a16="http://schemas.microsoft.com/office/drawing/2014/main" id="{9FFCF336-C957-4DB6-B410-A49197B2D872}"/>
              </a:ext>
            </a:extLst>
          </p:cNvPr>
          <p:cNvSpPr>
            <a:spLocks noGrp="1"/>
          </p:cNvSpPr>
          <p:nvPr>
            <p:ph idx="1"/>
          </p:nvPr>
        </p:nvSpPr>
        <p:spPr>
          <a:xfrm>
            <a:off x="457200" y="1600201"/>
            <a:ext cx="8229600" cy="4709119"/>
          </a:xfrm>
        </p:spPr>
        <p:txBody>
          <a:bodyPr vert="horz" lIns="91440" tIns="45720" rIns="91440" bIns="45720" rtlCol="0" anchor="t">
            <a:noAutofit/>
          </a:bodyPr>
          <a:lstStyle/>
          <a:p>
            <a:pPr>
              <a:buFont typeface="Courier New" panose="02070309020205020404" pitchFamily="49" charset="0"/>
              <a:buChar char="o"/>
            </a:pPr>
            <a:r>
              <a:rPr lang="en-US" sz="1600" dirty="0"/>
              <a:t>Furthermore, the </a:t>
            </a:r>
            <a:r>
              <a:rPr lang="en-US" sz="1600" dirty="0" err="1"/>
              <a:t>DoH</a:t>
            </a:r>
            <a:r>
              <a:rPr lang="en-US" sz="1600" dirty="0"/>
              <a:t> announced that, “a COVID-19 Vaccine Injury No-Fault Compensation (NFC) Scheme is hereby established in terms of section 27(2)(c), (m) and (n) of the Act…”. </a:t>
            </a:r>
            <a:r>
              <a:rPr lang="en-ZA" sz="1600" dirty="0">
                <a:solidFill>
                  <a:srgbClr val="333333"/>
                </a:solidFill>
                <a:effectLst/>
                <a:ea typeface="Calibri" panose="020F0502020204030204" pitchFamily="34" charset="0"/>
              </a:rPr>
              <a:t>The </a:t>
            </a:r>
            <a:r>
              <a:rPr lang="en-ZA" sz="1600" dirty="0">
                <a:solidFill>
                  <a:srgbClr val="333333"/>
                </a:solidFill>
                <a:ea typeface="Calibri" panose="020F0502020204030204" pitchFamily="34" charset="0"/>
              </a:rPr>
              <a:t>NFC</a:t>
            </a:r>
            <a:r>
              <a:rPr lang="en-ZA" sz="1600" dirty="0">
                <a:solidFill>
                  <a:srgbClr val="333333"/>
                </a:solidFill>
                <a:effectLst/>
                <a:ea typeface="Calibri" panose="020F0502020204030204" pitchFamily="34" charset="0"/>
              </a:rPr>
              <a:t> would be a guarantee and assurance to citizens that their rights are fully protected during the process of the vaccination.</a:t>
            </a:r>
          </a:p>
          <a:p>
            <a:pPr>
              <a:buFont typeface="Courier New" panose="02070309020205020404" pitchFamily="49" charset="0"/>
              <a:buChar char="o"/>
            </a:pPr>
            <a:r>
              <a:rPr lang="en-ZA" sz="1600" dirty="0">
                <a:solidFill>
                  <a:srgbClr val="333333"/>
                </a:solidFill>
                <a:ea typeface="Calibri" panose="020F0502020204030204" pitchFamily="34" charset="0"/>
              </a:rPr>
              <a:t>The DG of </a:t>
            </a:r>
            <a:r>
              <a:rPr lang="en-ZA" sz="1600" dirty="0" err="1">
                <a:solidFill>
                  <a:srgbClr val="333333"/>
                </a:solidFill>
                <a:ea typeface="Calibri" panose="020F0502020204030204" pitchFamily="34" charset="0"/>
              </a:rPr>
              <a:t>DoH</a:t>
            </a:r>
            <a:r>
              <a:rPr lang="en-ZA" sz="1600" dirty="0">
                <a:solidFill>
                  <a:srgbClr val="333333"/>
                </a:solidFill>
                <a:ea typeface="Calibri" panose="020F0502020204030204" pitchFamily="34" charset="0"/>
              </a:rPr>
              <a:t> noted on the 9</a:t>
            </a:r>
            <a:r>
              <a:rPr lang="en-ZA" sz="1600" baseline="30000" dirty="0">
                <a:solidFill>
                  <a:srgbClr val="333333"/>
                </a:solidFill>
                <a:ea typeface="Calibri" panose="020F0502020204030204" pitchFamily="34" charset="0"/>
              </a:rPr>
              <a:t>th</a:t>
            </a:r>
            <a:r>
              <a:rPr lang="en-ZA" sz="1600" dirty="0">
                <a:solidFill>
                  <a:srgbClr val="333333"/>
                </a:solidFill>
                <a:ea typeface="Calibri" panose="020F0502020204030204" pitchFamily="34" charset="0"/>
              </a:rPr>
              <a:t> of September 2021, that the most pressing challenge at present was to find and convince people that vaccinations were good for them. He emphasized the need to provide clear and transparent information to citizens to reduce the level of vaccine hesitancy.</a:t>
            </a:r>
          </a:p>
          <a:p>
            <a:pPr>
              <a:buFont typeface="Courier New" panose="02070309020205020404" pitchFamily="49" charset="0"/>
              <a:buChar char="o"/>
            </a:pPr>
            <a:r>
              <a:rPr lang="en-ZA" sz="1600" dirty="0">
                <a:solidFill>
                  <a:srgbClr val="333333"/>
                </a:solidFill>
                <a:ea typeface="Calibri" panose="020F0502020204030204" pitchFamily="34" charset="0"/>
              </a:rPr>
              <a:t>The Presidency announced that mandatory vaccinations were not being considered at this time, however, the government cannot limit any non-governmental businesses and institutions who require all employees and scholars to be vaccinated. </a:t>
            </a:r>
          </a:p>
          <a:p>
            <a:pPr>
              <a:buFont typeface="Courier New" panose="02070309020205020404" pitchFamily="49" charset="0"/>
              <a:buChar char="o"/>
            </a:pPr>
            <a:r>
              <a:rPr lang="en-ZA" sz="1600" dirty="0">
                <a:solidFill>
                  <a:srgbClr val="333333"/>
                </a:solidFill>
                <a:ea typeface="Calibri" panose="020F0502020204030204" pitchFamily="34" charset="0"/>
              </a:rPr>
              <a:t>Although the country has been moved to adjusted alert level 1 on the 1</a:t>
            </a:r>
            <a:r>
              <a:rPr lang="en-ZA" sz="1600" baseline="30000" dirty="0">
                <a:solidFill>
                  <a:srgbClr val="333333"/>
                </a:solidFill>
                <a:ea typeface="Calibri" panose="020F0502020204030204" pitchFamily="34" charset="0"/>
              </a:rPr>
              <a:t>st</a:t>
            </a:r>
            <a:r>
              <a:rPr lang="en-ZA" sz="1600" dirty="0">
                <a:solidFill>
                  <a:srgbClr val="333333"/>
                </a:solidFill>
                <a:ea typeface="Calibri" panose="020F0502020204030204" pitchFamily="34" charset="0"/>
              </a:rPr>
              <a:t> of October 2021, the economy is still negatively affected mainly by the COVID-19 pandemic - resulting in many South Africans experiencing high levels of poverty and unemployment. The Government has extended the COVID-19 SRD grant to March 2022. </a:t>
            </a:r>
          </a:p>
          <a:p>
            <a:pPr marL="0" indent="0">
              <a:buNone/>
            </a:pPr>
            <a:endParaRPr lang="en-ZA" sz="1600" dirty="0"/>
          </a:p>
        </p:txBody>
      </p:sp>
      <p:sp>
        <p:nvSpPr>
          <p:cNvPr id="4" name="Slide Number Placeholder 3">
            <a:extLst>
              <a:ext uri="{FF2B5EF4-FFF2-40B4-BE49-F238E27FC236}">
                <a16:creationId xmlns:a16="http://schemas.microsoft.com/office/drawing/2014/main" id="{E399BD26-FD8C-46AD-8DBA-3B55A1421CB6}"/>
              </a:ext>
            </a:extLst>
          </p:cNvPr>
          <p:cNvSpPr>
            <a:spLocks noGrp="1"/>
          </p:cNvSpPr>
          <p:nvPr>
            <p:ph type="sldNum" sz="quarter" idx="12"/>
          </p:nvPr>
        </p:nvSpPr>
        <p:spPr/>
        <p:txBody>
          <a:bodyPr/>
          <a:lstStyle/>
          <a:p>
            <a:fld id="{AC57FB67-5201-4263-A749-74A8A000A585}" type="slidenum">
              <a:rPr lang="en-ZA" smtClean="0"/>
              <a:pPr/>
              <a:t>7</a:t>
            </a:fld>
            <a:endParaRPr lang="en-ZA"/>
          </a:p>
        </p:txBody>
      </p:sp>
    </p:spTree>
    <p:extLst>
      <p:ext uri="{BB962C8B-B14F-4D97-AF65-F5344CB8AC3E}">
        <p14:creationId xmlns:p14="http://schemas.microsoft.com/office/powerpoint/2010/main" val="312173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53621D-6B98-4FA3-A193-676307FE2998}"/>
              </a:ext>
            </a:extLst>
          </p:cNvPr>
          <p:cNvSpPr>
            <a:spLocks noGrp="1"/>
          </p:cNvSpPr>
          <p:nvPr>
            <p:ph type="body" idx="1"/>
          </p:nvPr>
        </p:nvSpPr>
        <p:spPr/>
        <p:txBody>
          <a:bodyPr>
            <a:normAutofit/>
          </a:bodyPr>
          <a:lstStyle/>
          <a:p>
            <a:r>
              <a:rPr lang="en-US"/>
              <a:t>3. Departmental Budget Analysis</a:t>
            </a:r>
          </a:p>
        </p:txBody>
      </p:sp>
      <p:sp>
        <p:nvSpPr>
          <p:cNvPr id="3" name="Slide Number Placeholder 2">
            <a:extLst>
              <a:ext uri="{FF2B5EF4-FFF2-40B4-BE49-F238E27FC236}">
                <a16:creationId xmlns:a16="http://schemas.microsoft.com/office/drawing/2014/main" id="{21ED3E1B-DD27-44E0-8466-DBD024B979BE}"/>
              </a:ext>
            </a:extLst>
          </p:cNvPr>
          <p:cNvSpPr>
            <a:spLocks noGrp="1"/>
          </p:cNvSpPr>
          <p:nvPr>
            <p:ph type="sldNum" sz="quarter" idx="12"/>
          </p:nvPr>
        </p:nvSpPr>
        <p:spPr/>
        <p:txBody>
          <a:bodyPr/>
          <a:lstStyle/>
          <a:p>
            <a:fld id="{AC57FB67-5201-4263-A749-74A8A000A585}" type="slidenum">
              <a:rPr lang="en-ZA" smtClean="0"/>
              <a:pPr/>
              <a:t>8</a:t>
            </a:fld>
            <a:endParaRPr lang="en-ZA"/>
          </a:p>
        </p:txBody>
      </p:sp>
    </p:spTree>
    <p:extLst>
      <p:ext uri="{BB962C8B-B14F-4D97-AF65-F5344CB8AC3E}">
        <p14:creationId xmlns:p14="http://schemas.microsoft.com/office/powerpoint/2010/main" val="26262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D6FC-950F-472E-8325-EC6CF47DAC9B}"/>
              </a:ext>
            </a:extLst>
          </p:cNvPr>
          <p:cNvSpPr>
            <a:spLocks noGrp="1"/>
          </p:cNvSpPr>
          <p:nvPr>
            <p:ph type="title"/>
          </p:nvPr>
        </p:nvSpPr>
        <p:spPr/>
        <p:txBody>
          <a:bodyPr>
            <a:noAutofit/>
          </a:bodyPr>
          <a:lstStyle/>
          <a:p>
            <a:r>
              <a:rPr lang="en-ZA" sz="2800" dirty="0"/>
              <a:t>The 2021 fiscus:</a:t>
            </a:r>
            <a:br>
              <a:rPr lang="en-ZA" sz="2800" dirty="0"/>
            </a:br>
            <a:r>
              <a:rPr lang="en-US" sz="2800" dirty="0"/>
              <a:t>Main budget: national estimates – </a:t>
            </a:r>
            <a:br>
              <a:rPr lang="en-US" sz="2800" dirty="0"/>
            </a:br>
            <a:r>
              <a:rPr lang="en-US" sz="2800" dirty="0"/>
              <a:t>2020 vs 2021 Budget</a:t>
            </a:r>
            <a:endParaRPr lang="en-ZA" sz="2800" dirty="0"/>
          </a:p>
        </p:txBody>
      </p:sp>
      <p:sp>
        <p:nvSpPr>
          <p:cNvPr id="4" name="Slide Number Placeholder 3">
            <a:extLst>
              <a:ext uri="{FF2B5EF4-FFF2-40B4-BE49-F238E27FC236}">
                <a16:creationId xmlns:a16="http://schemas.microsoft.com/office/drawing/2014/main" id="{462D6927-ADD7-47E3-B11F-99184B793487}"/>
              </a:ext>
            </a:extLst>
          </p:cNvPr>
          <p:cNvSpPr>
            <a:spLocks noGrp="1"/>
          </p:cNvSpPr>
          <p:nvPr>
            <p:ph type="sldNum" sz="quarter" idx="12"/>
          </p:nvPr>
        </p:nvSpPr>
        <p:spPr/>
        <p:txBody>
          <a:bodyPr/>
          <a:lstStyle/>
          <a:p>
            <a:fld id="{BEBAE927-7874-4922-83E4-16C33A40F121}" type="slidenum">
              <a:rPr lang="en-ZA" smtClean="0"/>
              <a:pPr/>
              <a:t>9</a:t>
            </a:fld>
            <a:endParaRPr lang="en-ZA"/>
          </a:p>
        </p:txBody>
      </p:sp>
      <p:graphicFrame>
        <p:nvGraphicFramePr>
          <p:cNvPr id="7" name="Content Placeholder 6">
            <a:extLst>
              <a:ext uri="{FF2B5EF4-FFF2-40B4-BE49-F238E27FC236}">
                <a16:creationId xmlns:a16="http://schemas.microsoft.com/office/drawing/2014/main" id="{CB0A4EE7-52AA-4063-8C26-BB23BAFFA09B}"/>
              </a:ext>
            </a:extLst>
          </p:cNvPr>
          <p:cNvGraphicFramePr>
            <a:graphicFrameLocks noGrp="1"/>
          </p:cNvGraphicFramePr>
          <p:nvPr>
            <p:ph idx="1"/>
          </p:nvPr>
        </p:nvGraphicFramePr>
        <p:xfrm>
          <a:off x="457200" y="1584735"/>
          <a:ext cx="6096000" cy="4214938"/>
        </p:xfrm>
        <a:graphic>
          <a:graphicData uri="http://schemas.openxmlformats.org/drawingml/2006/table">
            <a:tbl>
              <a:tblPr firstRow="1" firstCol="1" bandRow="1"/>
              <a:tblGrid>
                <a:gridCol w="3124200">
                  <a:extLst>
                    <a:ext uri="{9D8B030D-6E8A-4147-A177-3AD203B41FA5}">
                      <a16:colId xmlns:a16="http://schemas.microsoft.com/office/drawing/2014/main" val="1266349878"/>
                    </a:ext>
                  </a:extLst>
                </a:gridCol>
                <a:gridCol w="990600">
                  <a:extLst>
                    <a:ext uri="{9D8B030D-6E8A-4147-A177-3AD203B41FA5}">
                      <a16:colId xmlns:a16="http://schemas.microsoft.com/office/drawing/2014/main" val="2615025422"/>
                    </a:ext>
                  </a:extLst>
                </a:gridCol>
                <a:gridCol w="990600">
                  <a:extLst>
                    <a:ext uri="{9D8B030D-6E8A-4147-A177-3AD203B41FA5}">
                      <a16:colId xmlns:a16="http://schemas.microsoft.com/office/drawing/2014/main" val="2365549199"/>
                    </a:ext>
                  </a:extLst>
                </a:gridCol>
                <a:gridCol w="990600">
                  <a:extLst>
                    <a:ext uri="{9D8B030D-6E8A-4147-A177-3AD203B41FA5}">
                      <a16:colId xmlns:a16="http://schemas.microsoft.com/office/drawing/2014/main" val="861167690"/>
                    </a:ext>
                  </a:extLst>
                </a:gridCol>
              </a:tblGrid>
              <a:tr h="210671">
                <a:tc>
                  <a:txBody>
                    <a:bodyPr/>
                    <a:lstStyle/>
                    <a:p>
                      <a:pP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Times New Roman" panose="02020603050405020304" pitchFamily="18" charset="0"/>
                        <a:ea typeface="PMingLiU" panose="02020500000000000000" pitchFamily="18" charset="-120"/>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gridSpan="3">
                  <a:txBody>
                    <a:bodyPr/>
                    <a:lstStyle/>
                    <a:p>
                      <a:pPr algn="ct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2021/22</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1634805"/>
                  </a:ext>
                </a:extLst>
              </a:tr>
              <a:tr h="210671">
                <a:tc>
                  <a:txBody>
                    <a:bodyPr/>
                    <a:lstStyle/>
                    <a:p>
                      <a:pP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 million</a:t>
                      </a:r>
                      <a:endParaRPr lang="en-ZA" sz="1200">
                        <a:effectLst/>
                        <a:latin typeface="Times New Roman" panose="02020603050405020304" pitchFamily="18" charset="0"/>
                        <a:ea typeface="PMingLiU" panose="02020500000000000000" pitchFamily="18" charset="-120"/>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2020 Budget</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2021 Budget</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Difference</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0058827"/>
                  </a:ext>
                </a:extLst>
              </a:tr>
              <a:tr h="210740">
                <a:tc>
                  <a:txBody>
                    <a:bodyPr/>
                    <a:lstStyle/>
                    <a:p>
                      <a:pP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Main budget revenue</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65614054"/>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Current revenue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1 478 538.9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1 344 235.9 </a:t>
                      </a:r>
                      <a:endParaRPr lang="en-ZA" sz="1200" dirty="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(134 303.0)</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C7CE"/>
                    </a:solidFill>
                  </a:tcPr>
                </a:tc>
                <a:extLst>
                  <a:ext uri="{0D108BD9-81ED-4DB2-BD59-A6C34878D82A}">
                    <a16:rowId xmlns:a16="http://schemas.microsoft.com/office/drawing/2014/main" val="1401566340"/>
                  </a:ext>
                </a:extLst>
              </a:tr>
              <a:tr h="210809">
                <a:tc>
                  <a:txBody>
                    <a:bodyPr/>
                    <a:lstStyle/>
                    <a:p>
                      <a:pPr indent="279400">
                        <a:lnSpc>
                          <a:spcPct val="115000"/>
                        </a:lnSpc>
                        <a:spcAft>
                          <a:spcPts val="1000"/>
                        </a:spcAft>
                      </a:pPr>
                      <a:r>
                        <a:rPr lang="en-ZA" sz="1200" i="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Tax revenue (gross)</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1 512 193.8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1 365 124.3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(147 069.5)</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C7CE"/>
                    </a:solidFill>
                  </a:tcPr>
                </a:tc>
                <a:extLst>
                  <a:ext uri="{0D108BD9-81ED-4DB2-BD59-A6C34878D82A}">
                    <a16:rowId xmlns:a16="http://schemas.microsoft.com/office/drawing/2014/main" val="1001141751"/>
                  </a:ext>
                </a:extLst>
              </a:tr>
              <a:tr h="210740">
                <a:tc>
                  <a:txBody>
                    <a:bodyPr/>
                    <a:lstStyle/>
                    <a:p>
                      <a:pP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revenue</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1 484 294.1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1 351 672.1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(132 622.0)</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88438662"/>
                  </a:ext>
                </a:extLst>
              </a:tr>
              <a:tr h="210740">
                <a:tc>
                  <a:txBody>
                    <a:bodyPr/>
                    <a:lstStyle/>
                    <a:p>
                      <a:pP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Main budget expenditure</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77694799"/>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Direct charges against the National Revenue Fund</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872 909.4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830 023.0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(42 886.3)</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C7CE"/>
                    </a:solidFill>
                  </a:tcPr>
                </a:tc>
                <a:extLst>
                  <a:ext uri="{0D108BD9-81ED-4DB2-BD59-A6C34878D82A}">
                    <a16:rowId xmlns:a16="http://schemas.microsoft.com/office/drawing/2014/main" val="1465660741"/>
                  </a:ext>
                </a:extLst>
              </a:tr>
              <a:tr h="210809">
                <a:tc>
                  <a:txBody>
                    <a:bodyPr/>
                    <a:lstStyle/>
                    <a:p>
                      <a:pPr indent="279400">
                        <a:lnSpc>
                          <a:spcPct val="115000"/>
                        </a:lnSpc>
                        <a:spcAft>
                          <a:spcPts val="1000"/>
                        </a:spcAft>
                      </a:pPr>
                      <a:r>
                        <a:rPr lang="en-ZA" sz="1200" i="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Debt-service costs</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258 482.1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269 741.1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006100"/>
                          </a:solidFill>
                          <a:effectLst/>
                          <a:latin typeface="Arial Narrow" panose="020B0606020202030204" pitchFamily="34" charset="0"/>
                          <a:ea typeface="Times New Roman" panose="02020603050405020304" pitchFamily="18" charset="0"/>
                          <a:cs typeface="Calibri" panose="020F0502020204030204" pitchFamily="34" charset="0"/>
                        </a:rPr>
                        <a:t>        11 259.1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C6EFCE"/>
                    </a:solidFill>
                  </a:tcPr>
                </a:tc>
                <a:extLst>
                  <a:ext uri="{0D108BD9-81ED-4DB2-BD59-A6C34878D82A}">
                    <a16:rowId xmlns:a16="http://schemas.microsoft.com/office/drawing/2014/main" val="1959605331"/>
                  </a:ext>
                </a:extLst>
              </a:tr>
              <a:tr h="210809">
                <a:tc>
                  <a:txBody>
                    <a:bodyPr/>
                    <a:lstStyle/>
                    <a:p>
                      <a:pPr indent="279400">
                        <a:lnSpc>
                          <a:spcPct val="115000"/>
                        </a:lnSpc>
                        <a:spcAft>
                          <a:spcPts val="1000"/>
                        </a:spcAft>
                      </a:pPr>
                      <a:r>
                        <a:rPr lang="en-ZA" sz="1200" i="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Provincial equitable share</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573 989.5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523 686.4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(50 303.2)</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C7CE"/>
                    </a:solidFill>
                  </a:tcPr>
                </a:tc>
                <a:extLst>
                  <a:ext uri="{0D108BD9-81ED-4DB2-BD59-A6C34878D82A}">
                    <a16:rowId xmlns:a16="http://schemas.microsoft.com/office/drawing/2014/main" val="2338789151"/>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Appropriated by vote</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988 835.6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980 583.9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dirty="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(8 251.7)</a:t>
                      </a:r>
                      <a:endParaRPr lang="en-ZA" sz="1200" dirty="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C7CE"/>
                    </a:solidFill>
                  </a:tcPr>
                </a:tc>
                <a:extLst>
                  <a:ext uri="{0D108BD9-81ED-4DB2-BD59-A6C34878D82A}">
                    <a16:rowId xmlns:a16="http://schemas.microsoft.com/office/drawing/2014/main" val="922413408"/>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Provisional reduction to fund Land Bank allocation</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(5 000.0)</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(5 000.0)</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C7CE"/>
                    </a:solidFill>
                  </a:tcPr>
                </a:tc>
                <a:extLst>
                  <a:ext uri="{0D108BD9-81ED-4DB2-BD59-A6C34878D82A}">
                    <a16:rowId xmlns:a16="http://schemas.microsoft.com/office/drawing/2014/main" val="3886629489"/>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Provisional allocations not assigned to votes</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1 852.6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12 645.2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006100"/>
                          </a:solidFill>
                          <a:effectLst/>
                          <a:latin typeface="Arial Narrow" panose="020B0606020202030204" pitchFamily="34" charset="0"/>
                          <a:ea typeface="Times New Roman" panose="02020603050405020304" pitchFamily="18" charset="0"/>
                          <a:cs typeface="Calibri" panose="020F0502020204030204" pitchFamily="34" charset="0"/>
                        </a:rPr>
                        <a:t>        10 792.6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C6EFCE"/>
                    </a:solidFill>
                  </a:tcPr>
                </a:tc>
                <a:extLst>
                  <a:ext uri="{0D108BD9-81ED-4DB2-BD59-A6C34878D82A}">
                    <a16:rowId xmlns:a16="http://schemas.microsoft.com/office/drawing/2014/main" val="814600909"/>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Provisional allocation for Eskom restructuring</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33 000.0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(33 000.0)</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C7CE"/>
                    </a:solidFill>
                  </a:tcPr>
                </a:tc>
                <a:extLst>
                  <a:ext uri="{0D108BD9-81ED-4DB2-BD59-A6C34878D82A}">
                    <a16:rowId xmlns:a16="http://schemas.microsoft.com/office/drawing/2014/main" val="3843408450"/>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Infrastructure Fund not assigned to votes</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4 000.0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4 000.0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89606141"/>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Compensation of employees adjustments</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(54 929.1)</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6100"/>
                          </a:solidFill>
                          <a:effectLst/>
                          <a:latin typeface="Arial Narrow" panose="020B0606020202030204" pitchFamily="34" charset="0"/>
                          <a:ea typeface="Times New Roman" panose="02020603050405020304" pitchFamily="18" charset="0"/>
                          <a:cs typeface="Calibri" panose="020F0502020204030204" pitchFamily="34" charset="0"/>
                        </a:rPr>
                        <a:t>        54 929.1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77788316"/>
                  </a:ext>
                </a:extLst>
              </a:tr>
              <a:tr h="210740">
                <a:tc>
                  <a:txBody>
                    <a:bodyPr/>
                    <a:lstStyle/>
                    <a:p>
                      <a:pP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1 845 668.5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1 822 252.2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(23 416.3)</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C7CE"/>
                    </a:solidFill>
                  </a:tcPr>
                </a:tc>
                <a:extLst>
                  <a:ext uri="{0D108BD9-81ED-4DB2-BD59-A6C34878D82A}">
                    <a16:rowId xmlns:a16="http://schemas.microsoft.com/office/drawing/2014/main" val="427971545"/>
                  </a:ext>
                </a:extLst>
              </a:tr>
              <a:tr h="210740">
                <a:tc>
                  <a:txBody>
                    <a:bodyPr/>
                    <a:lstStyle/>
                    <a:p>
                      <a:pPr indent="139700">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Contingency reserve</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5 000.0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12 000.0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6100"/>
                          </a:solidFill>
                          <a:effectLst/>
                          <a:latin typeface="Arial Narrow" panose="020B0606020202030204" pitchFamily="34" charset="0"/>
                          <a:ea typeface="Times New Roman" panose="02020603050405020304" pitchFamily="18" charset="0"/>
                          <a:cs typeface="Calibri" panose="020F0502020204030204" pitchFamily="34" charset="0"/>
                        </a:rPr>
                        <a:t>          7 000.0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21170183"/>
                  </a:ext>
                </a:extLst>
              </a:tr>
              <a:tr h="210740">
                <a:tc>
                  <a:txBody>
                    <a:bodyPr/>
                    <a:lstStyle/>
                    <a:p>
                      <a:pPr>
                        <a:lnSpc>
                          <a:spcPct val="115000"/>
                        </a:lnSpc>
                        <a:spcAft>
                          <a:spcPts val="1000"/>
                        </a:spcAft>
                      </a:pPr>
                      <a:r>
                        <a:rPr lang="en-ZA" sz="12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Main budget balance</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(366 374.3)</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(482 580.0)</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     (116 205.7)</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73094292"/>
                  </a:ext>
                </a:extLst>
              </a:tr>
              <a:tr h="210809">
                <a:tc>
                  <a:txBody>
                    <a:bodyPr/>
                    <a:lstStyle/>
                    <a:p>
                      <a:pPr indent="139700">
                        <a:lnSpc>
                          <a:spcPct val="115000"/>
                        </a:lnSpc>
                        <a:spcAft>
                          <a:spcPts val="1000"/>
                        </a:spcAft>
                      </a:pPr>
                      <a:r>
                        <a:rPr lang="en-ZA" sz="1200" i="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Percentage of GDP</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w="12700" cap="flat" cmpd="sng" algn="ctr">
                      <a:solidFill>
                        <a:schemeClr val="tx1"/>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i="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-6.0% </a:t>
                      </a:r>
                      <a:endParaRPr lang="en-ZA" sz="1200">
                        <a:effectLst/>
                        <a:latin typeface="Times New Roman" panose="02020603050405020304" pitchFamily="18" charset="0"/>
                        <a:ea typeface="PMingLiU" panose="02020500000000000000" pitchFamily="18" charset="-120"/>
                      </a:endParaRPr>
                    </a:p>
                  </a:txBody>
                  <a:tcPr marL="68580" marR="68580" marT="0" marB="0" anchor="ctr">
                    <a:lnL w="12700" cap="flat" cmpd="sng" algn="ctr">
                      <a:solidFill>
                        <a:schemeClr val="tx1"/>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i="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-9.0% </a:t>
                      </a:r>
                      <a:endParaRPr lang="en-ZA" sz="120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200" i="1" dirty="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-3.0% </a:t>
                      </a:r>
                      <a:endParaRPr lang="en-ZA" sz="1200" dirty="0">
                        <a:effectLst/>
                        <a:latin typeface="Times New Roman" panose="02020603050405020304" pitchFamily="18" charset="0"/>
                        <a:ea typeface="PMingLiU" panose="02020500000000000000" pitchFamily="18" charset="-12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89350107"/>
                  </a:ext>
                </a:extLst>
              </a:tr>
            </a:tbl>
          </a:graphicData>
        </a:graphic>
      </p:graphicFrame>
      <p:graphicFrame>
        <p:nvGraphicFramePr>
          <p:cNvPr id="11" name="Table 10">
            <a:extLst>
              <a:ext uri="{FF2B5EF4-FFF2-40B4-BE49-F238E27FC236}">
                <a16:creationId xmlns:a16="http://schemas.microsoft.com/office/drawing/2014/main" id="{04643784-C4BC-4CF4-91B5-4E8207374A4E}"/>
              </a:ext>
            </a:extLst>
          </p:cNvPr>
          <p:cNvGraphicFramePr>
            <a:graphicFrameLocks noGrp="1"/>
          </p:cNvGraphicFramePr>
          <p:nvPr/>
        </p:nvGraphicFramePr>
        <p:xfrm>
          <a:off x="457200" y="5878219"/>
          <a:ext cx="5621867" cy="177102"/>
        </p:xfrm>
        <a:graphic>
          <a:graphicData uri="http://schemas.openxmlformats.org/drawingml/2006/table">
            <a:tbl>
              <a:tblPr firstRow="1" firstCol="1" bandRow="1"/>
              <a:tblGrid>
                <a:gridCol w="5621867">
                  <a:extLst>
                    <a:ext uri="{9D8B030D-6E8A-4147-A177-3AD203B41FA5}">
                      <a16:colId xmlns:a16="http://schemas.microsoft.com/office/drawing/2014/main" val="1783843432"/>
                    </a:ext>
                  </a:extLst>
                </a:gridCol>
              </a:tblGrid>
              <a:tr h="168910">
                <a:tc>
                  <a:txBody>
                    <a:bodyPr/>
                    <a:lstStyle/>
                    <a:p>
                      <a:pPr>
                        <a:lnSpc>
                          <a:spcPct val="115000"/>
                        </a:lnSpc>
                        <a:spcAft>
                          <a:spcPts val="1000"/>
                        </a:spcAft>
                      </a:pPr>
                      <a:r>
                        <a:rPr lang="en-ZA" sz="1100" i="1">
                          <a:effectLst/>
                          <a:latin typeface="Arial Narrow" panose="020B0606020202030204" pitchFamily="34" charset="0"/>
                          <a:ea typeface="Times New Roman" panose="02020603050405020304" pitchFamily="18" charset="0"/>
                          <a:cs typeface="Calibri" panose="020F0502020204030204" pitchFamily="34" charset="0"/>
                        </a:rPr>
                        <a:t>Source: Commission's own calculation using National Treasury Budget Review </a:t>
                      </a:r>
                      <a:r>
                        <a:rPr lang="en-ZA" sz="1100" i="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Statistical Annexure 2020/21</a:t>
                      </a:r>
                      <a:endParaRPr lang="en-ZA" sz="1100">
                        <a:effectLst/>
                        <a:latin typeface="Times New Roman" panose="02020603050405020304" pitchFamily="18" charset="0"/>
                        <a:ea typeface="PMingLiU" panose="02020500000000000000" pitchFamily="18" charset="-120"/>
                      </a:endParaRPr>
                    </a:p>
                  </a:txBody>
                  <a:tcPr marL="68580" marR="68580" marT="0" marB="0" anchor="b">
                    <a:lnL>
                      <a:noFill/>
                    </a:lnL>
                    <a:lnR>
                      <a:noFill/>
                    </a:lnR>
                    <a:lnT>
                      <a:noFill/>
                    </a:lnT>
                    <a:lnB>
                      <a:noFill/>
                    </a:lnB>
                    <a:solidFill>
                      <a:srgbClr val="FFFFFF"/>
                    </a:solidFill>
                  </a:tcPr>
                </a:tc>
                <a:extLst>
                  <a:ext uri="{0D108BD9-81ED-4DB2-BD59-A6C34878D82A}">
                    <a16:rowId xmlns:a16="http://schemas.microsoft.com/office/drawing/2014/main" val="3396805031"/>
                  </a:ext>
                </a:extLst>
              </a:tr>
            </a:tbl>
          </a:graphicData>
        </a:graphic>
      </p:graphicFrame>
      <p:sp>
        <p:nvSpPr>
          <p:cNvPr id="12" name="TextBox 11">
            <a:extLst>
              <a:ext uri="{FF2B5EF4-FFF2-40B4-BE49-F238E27FC236}">
                <a16:creationId xmlns:a16="http://schemas.microsoft.com/office/drawing/2014/main" id="{4160BFD4-191C-4C53-A045-64EEB076313F}"/>
              </a:ext>
            </a:extLst>
          </p:cNvPr>
          <p:cNvSpPr txBox="1"/>
          <p:nvPr/>
        </p:nvSpPr>
        <p:spPr>
          <a:xfrm>
            <a:off x="6553200" y="1584736"/>
            <a:ext cx="2252133" cy="4832092"/>
          </a:xfrm>
          <a:prstGeom prst="rect">
            <a:avLst/>
          </a:prstGeom>
          <a:noFill/>
        </p:spPr>
        <p:txBody>
          <a:bodyPr wrap="square" rtlCol="0">
            <a:spAutoFit/>
          </a:bodyPr>
          <a:lstStyle/>
          <a:p>
            <a:pPr marL="180000" indent="-18000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The difference between the two Budgets shows the policy shift in the fiscus for the year ahead and contextualises it as real fiscal values; signalling the government's intent.</a:t>
            </a:r>
          </a:p>
          <a:p>
            <a:pPr marL="180000" indent="-18000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Significant downward adjustment in tax revenue projected for the financial year ahead with a shortfall of R132.6 billion in total.</a:t>
            </a:r>
          </a:p>
          <a:p>
            <a:pPr marL="180000" indent="-180000">
              <a:buFont typeface="Arial" panose="020B0604020202020204" pitchFamily="34" charset="0"/>
              <a:buChar char="•"/>
            </a:pPr>
            <a:r>
              <a:rPr lang="en-ZA" sz="1400" dirty="0">
                <a:latin typeface="Times New Roman" panose="02020603050405020304" pitchFamily="18" charset="0"/>
                <a:cs typeface="Times New Roman" panose="02020603050405020304" pitchFamily="18" charset="0"/>
              </a:rPr>
              <a:t>Non-interest expenditure was adjusted downward by R23.4 billion, resulting in the main budget balance deficit increasing by R116.2 billion – in total a R482.6 billion deficit for 2021/22 alone or 9 per cent of GDP. </a:t>
            </a:r>
          </a:p>
        </p:txBody>
      </p:sp>
      <p:sp>
        <p:nvSpPr>
          <p:cNvPr id="3" name="Rectangle 2">
            <a:extLst>
              <a:ext uri="{FF2B5EF4-FFF2-40B4-BE49-F238E27FC236}">
                <a16:creationId xmlns:a16="http://schemas.microsoft.com/office/drawing/2014/main" id="{E7F934F1-3DE8-49C9-8250-2551914AEEE8}"/>
              </a:ext>
            </a:extLst>
          </p:cNvPr>
          <p:cNvSpPr/>
          <p:nvPr/>
        </p:nvSpPr>
        <p:spPr>
          <a:xfrm>
            <a:off x="4716016" y="5373216"/>
            <a:ext cx="864096" cy="426457"/>
          </a:xfrm>
          <a:prstGeom prst="rect">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B8ADC904-DA5E-4E18-94CD-F699399705EB}"/>
              </a:ext>
            </a:extLst>
          </p:cNvPr>
          <p:cNvSpPr/>
          <p:nvPr/>
        </p:nvSpPr>
        <p:spPr>
          <a:xfrm>
            <a:off x="3635896" y="2636913"/>
            <a:ext cx="2917304" cy="216023"/>
          </a:xfrm>
          <a:prstGeom prst="rect">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A0BEF87-22C4-43DB-AEB9-F55DCB1039B5}"/>
              </a:ext>
            </a:extLst>
          </p:cNvPr>
          <p:cNvSpPr/>
          <p:nvPr/>
        </p:nvSpPr>
        <p:spPr>
          <a:xfrm>
            <a:off x="3635896" y="4965633"/>
            <a:ext cx="2917304" cy="216023"/>
          </a:xfrm>
          <a:prstGeom prst="rect">
            <a:avLst/>
          </a:prstGeom>
          <a:no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63040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591</TotalTime>
  <Words>5630</Words>
  <Application>Microsoft Office PowerPoint</Application>
  <PresentationFormat>On-screen Show (4:3)</PresentationFormat>
  <Paragraphs>628</Paragraphs>
  <Slides>37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 Narrow</vt:lpstr>
      <vt:lpstr>Calibri</vt:lpstr>
      <vt:lpstr>Courier New</vt:lpstr>
      <vt:lpstr>DengXian</vt:lpstr>
      <vt:lpstr>Mangal</vt:lpstr>
      <vt:lpstr>PMingLiU</vt:lpstr>
      <vt:lpstr>Times New Roman</vt:lpstr>
      <vt:lpstr>Wingdings</vt:lpstr>
      <vt:lpstr>Office Theme</vt:lpstr>
      <vt:lpstr>Portfolio Committee on Health</vt:lpstr>
      <vt:lpstr>1. Introduction</vt:lpstr>
      <vt:lpstr>PowerPoint Presentation</vt:lpstr>
      <vt:lpstr>2. COVID-19 Pandemic</vt:lpstr>
      <vt:lpstr>2. COVID-19 Pandemic</vt:lpstr>
      <vt:lpstr>2. COVID-19 Pandemic</vt:lpstr>
      <vt:lpstr>2. COVID-19 Pandemic</vt:lpstr>
      <vt:lpstr>PowerPoint Presentation</vt:lpstr>
      <vt:lpstr>The 2021 fiscus: Main budget: national estimates –  2020 vs 2021 Budget</vt:lpstr>
      <vt:lpstr>3. Departmental Budget Analysis Over/(under) expenditure as a proportion of  the Main Budget</vt:lpstr>
      <vt:lpstr>3. Departmental Budget Analysis Over/(under) expenditure as a proportion of  the main budget (cont.)</vt:lpstr>
      <vt:lpstr>Departmental Budget Analysis: Explanations</vt:lpstr>
      <vt:lpstr>3. Departmental Budget Analysis 2021 Budget vs. 2020 Budget</vt:lpstr>
      <vt:lpstr>3. Departmental Budget Analysis Personnel headcount and cost</vt:lpstr>
      <vt:lpstr>Annual Performance Plan - Departmental performance</vt:lpstr>
      <vt:lpstr>PowerPoint Presentation</vt:lpstr>
      <vt:lpstr>4. Entities</vt:lpstr>
      <vt:lpstr>4. Entities (cont.)</vt:lpstr>
      <vt:lpstr>4. Entities (cont.)</vt:lpstr>
      <vt:lpstr>4. Entities (cont.)</vt:lpstr>
      <vt:lpstr>4. Entities (cont.)</vt:lpstr>
      <vt:lpstr>4. Entities (cont.)</vt:lpstr>
      <vt:lpstr>PowerPoint Presentation</vt:lpstr>
      <vt:lpstr>Provincial Health Budget and Health COE as a % of Total (Provinces, 2019)</vt:lpstr>
      <vt:lpstr>Health Conditional Grants (2020 and 2021 Division of Revenue Bills)</vt:lpstr>
      <vt:lpstr>Expenditure Overview</vt:lpstr>
      <vt:lpstr>PowerPoint Presentation</vt:lpstr>
      <vt:lpstr>SIU Findings</vt:lpstr>
      <vt:lpstr>SIU Analysis &amp; Recommendations</vt:lpstr>
      <vt:lpstr>SIU Analysis &amp; Recommendations</vt:lpstr>
      <vt:lpstr>PowerPoint Presentation</vt:lpstr>
      <vt:lpstr>SA healthcare expenditure in comparison to advanced economies </vt:lpstr>
      <vt:lpstr>National Health Insurance (NHI)</vt:lpstr>
      <vt:lpstr>Update on COVID-19 Vaccinations</vt:lpstr>
      <vt:lpstr>Vaccination roll-out programme </vt:lpstr>
      <vt:lpstr>Adapting to COVID-19: After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Western Cape Provincial Legislature</dc:title>
  <dc:creator>Marina</dc:creator>
  <cp:lastModifiedBy>Vuyokazi Majalamba</cp:lastModifiedBy>
  <cp:revision>23</cp:revision>
  <cp:lastPrinted>2019-09-03T14:19:51Z</cp:lastPrinted>
  <dcterms:created xsi:type="dcterms:W3CDTF">2010-11-22T17:59:05Z</dcterms:created>
  <dcterms:modified xsi:type="dcterms:W3CDTF">2021-11-08T19:33:10Z</dcterms:modified>
</cp:coreProperties>
</file>