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287" r:id="rId3"/>
    <p:sldId id="305" r:id="rId4"/>
    <p:sldId id="308" r:id="rId5"/>
    <p:sldId id="311" r:id="rId6"/>
    <p:sldId id="290" r:id="rId7"/>
    <p:sldId id="288" r:id="rId8"/>
    <p:sldId id="275" r:id="rId9"/>
    <p:sldId id="316" r:id="rId10"/>
    <p:sldId id="337" r:id="rId11"/>
    <p:sldId id="292" r:id="rId12"/>
    <p:sldId id="338" r:id="rId13"/>
    <p:sldId id="333" r:id="rId14"/>
    <p:sldId id="279" r:id="rId15"/>
    <p:sldId id="321" r:id="rId16"/>
    <p:sldId id="323" r:id="rId17"/>
    <p:sldId id="326" r:id="rId18"/>
    <p:sldId id="322" r:id="rId19"/>
    <p:sldId id="327" r:id="rId20"/>
    <p:sldId id="313" r:id="rId21"/>
    <p:sldId id="315" r:id="rId22"/>
    <p:sldId id="328" r:id="rId23"/>
    <p:sldId id="329" r:id="rId24"/>
    <p:sldId id="331" r:id="rId25"/>
    <p:sldId id="332" r:id="rId26"/>
    <p:sldId id="339" r:id="rId27"/>
    <p:sldId id="340" r:id="rId28"/>
    <p:sldId id="341" r:id="rId29"/>
    <p:sldId id="336" r:id="rId30"/>
    <p:sldId id="280" r:id="rId3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94660"/>
  </p:normalViewPr>
  <p:slideViewPr>
    <p:cSldViewPr snapToGrid="0" snapToObjects="1">
      <p:cViewPr varScale="1">
        <p:scale>
          <a:sx n="80" d="100"/>
          <a:sy n="80" d="100"/>
        </p:scale>
        <p:origin x="126" y="9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4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imphoM\Desktop\Desktop\Monitoring%20&amp;%20Evaluation\M&amp;E%20historical%20data\Updated%20DMV%202013%20_%202020%20Performanc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LimphoM\Desktop\Desktop\Monitoring%20&amp;%20Evaluation\M&amp;E%20historical%20data\graph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zintleg\Desktop\Trend%20analysis\Trend%20analysis%20of%20AG%20reports%20-%202020-2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'2020-21'!$G$44</c:f>
              <c:strCache>
                <c:ptCount val="1"/>
                <c:pt idx="0">
                  <c:v>Targets Planned</c:v>
                </c:pt>
              </c:strCache>
            </c:strRef>
          </c:tx>
          <c:spPr>
            <a:solidFill>
              <a:schemeClr val="accent1"/>
            </a:solidFill>
            <a:ln>
              <a:solidFill>
                <a:schemeClr val="tx1"/>
              </a:solidFill>
            </a:ln>
            <a:effectLst/>
          </c:spPr>
          <c:invertIfNegative val="0"/>
          <c:cat>
            <c:strRef>
              <c:f>'2020-21'!$H$43:$K$43</c:f>
              <c:strCache>
                <c:ptCount val="4"/>
                <c:pt idx="0">
                  <c:v>Admin</c:v>
                </c:pt>
                <c:pt idx="1">
                  <c:v>SES</c:v>
                </c:pt>
                <c:pt idx="2">
                  <c:v>ESM</c:v>
                </c:pt>
                <c:pt idx="3">
                  <c:v>Total</c:v>
                </c:pt>
              </c:strCache>
            </c:strRef>
          </c:cat>
          <c:val>
            <c:numRef>
              <c:f>'2020-21'!$H$44:$K$44</c:f>
              <c:numCache>
                <c:formatCode>General</c:formatCode>
                <c:ptCount val="4"/>
                <c:pt idx="0">
                  <c:v>4</c:v>
                </c:pt>
                <c:pt idx="1">
                  <c:v>6</c:v>
                </c:pt>
                <c:pt idx="2">
                  <c:v>5</c:v>
                </c:pt>
                <c:pt idx="3">
                  <c:v>15</c:v>
                </c:pt>
              </c:numCache>
            </c:numRef>
          </c:val>
          <c:extLst>
            <c:ext xmlns:c16="http://schemas.microsoft.com/office/drawing/2014/chart" uri="{C3380CC4-5D6E-409C-BE32-E72D297353CC}">
              <c16:uniqueId val="{00000000-EC53-462C-9A40-1301FFB7DAC3}"/>
            </c:ext>
          </c:extLst>
        </c:ser>
        <c:ser>
          <c:idx val="1"/>
          <c:order val="1"/>
          <c:tx>
            <c:strRef>
              <c:f>'2020-21'!$G$45</c:f>
              <c:strCache>
                <c:ptCount val="1"/>
                <c:pt idx="0">
                  <c:v>Targets achieved</c:v>
                </c:pt>
              </c:strCache>
            </c:strRef>
          </c:tx>
          <c:spPr>
            <a:solidFill>
              <a:srgbClr val="92D050"/>
            </a:solidFill>
            <a:ln>
              <a:solidFill>
                <a:schemeClr val="tx1"/>
              </a:solidFill>
            </a:ln>
            <a:effectLst/>
          </c:spPr>
          <c:invertIfNegative val="0"/>
          <c:cat>
            <c:strRef>
              <c:f>'2020-21'!$H$43:$K$43</c:f>
              <c:strCache>
                <c:ptCount val="4"/>
                <c:pt idx="0">
                  <c:v>Admin</c:v>
                </c:pt>
                <c:pt idx="1">
                  <c:v>SES</c:v>
                </c:pt>
                <c:pt idx="2">
                  <c:v>ESM</c:v>
                </c:pt>
                <c:pt idx="3">
                  <c:v>Total</c:v>
                </c:pt>
              </c:strCache>
            </c:strRef>
          </c:cat>
          <c:val>
            <c:numRef>
              <c:f>'2020-21'!$H$45:$K$45</c:f>
              <c:numCache>
                <c:formatCode>General</c:formatCode>
                <c:ptCount val="4"/>
                <c:pt idx="0">
                  <c:v>3</c:v>
                </c:pt>
                <c:pt idx="1">
                  <c:v>2</c:v>
                </c:pt>
                <c:pt idx="2">
                  <c:v>1</c:v>
                </c:pt>
                <c:pt idx="3">
                  <c:v>6</c:v>
                </c:pt>
              </c:numCache>
            </c:numRef>
          </c:val>
          <c:extLst>
            <c:ext xmlns:c16="http://schemas.microsoft.com/office/drawing/2014/chart" uri="{C3380CC4-5D6E-409C-BE32-E72D297353CC}">
              <c16:uniqueId val="{00000001-EC53-462C-9A40-1301FFB7DAC3}"/>
            </c:ext>
          </c:extLst>
        </c:ser>
        <c:dLbls>
          <c:showLegendKey val="0"/>
          <c:showVal val="0"/>
          <c:showCatName val="0"/>
          <c:showSerName val="0"/>
          <c:showPercent val="0"/>
          <c:showBubbleSize val="0"/>
        </c:dLbls>
        <c:gapWidth val="150"/>
        <c:axId val="-85337584"/>
        <c:axId val="-85333776"/>
      </c:barChart>
      <c:lineChart>
        <c:grouping val="standard"/>
        <c:varyColors val="0"/>
        <c:ser>
          <c:idx val="2"/>
          <c:order val="2"/>
          <c:tx>
            <c:strRef>
              <c:f>'2020-21'!$G$46</c:f>
              <c:strCache>
                <c:ptCount val="1"/>
                <c:pt idx="0">
                  <c:v>Performance rating</c:v>
                </c:pt>
              </c:strCache>
            </c:strRef>
          </c:tx>
          <c:spPr>
            <a:ln w="28575" cap="rnd">
              <a:solidFill>
                <a:srgbClr val="FF0000"/>
              </a:solidFill>
              <a:round/>
            </a:ln>
            <a:effectLst/>
          </c:spPr>
          <c:marker>
            <c:symbol val="none"/>
          </c:marker>
          <c:cat>
            <c:strRef>
              <c:f>'2020-21'!$H$43:$K$43</c:f>
              <c:strCache>
                <c:ptCount val="4"/>
                <c:pt idx="0">
                  <c:v>Admin</c:v>
                </c:pt>
                <c:pt idx="1">
                  <c:v>SES</c:v>
                </c:pt>
                <c:pt idx="2">
                  <c:v>ESM</c:v>
                </c:pt>
                <c:pt idx="3">
                  <c:v>Total</c:v>
                </c:pt>
              </c:strCache>
            </c:strRef>
          </c:cat>
          <c:val>
            <c:numRef>
              <c:f>'2020-21'!$H$46:$K$46</c:f>
              <c:numCache>
                <c:formatCode>0%</c:formatCode>
                <c:ptCount val="4"/>
                <c:pt idx="0">
                  <c:v>0.75</c:v>
                </c:pt>
                <c:pt idx="1">
                  <c:v>0.33333333333333331</c:v>
                </c:pt>
                <c:pt idx="2">
                  <c:v>0.2</c:v>
                </c:pt>
                <c:pt idx="3">
                  <c:v>0.4</c:v>
                </c:pt>
              </c:numCache>
            </c:numRef>
          </c:val>
          <c:smooth val="0"/>
          <c:extLst>
            <c:ext xmlns:c16="http://schemas.microsoft.com/office/drawing/2014/chart" uri="{C3380CC4-5D6E-409C-BE32-E72D297353CC}">
              <c16:uniqueId val="{00000002-EC53-462C-9A40-1301FFB7DAC3}"/>
            </c:ext>
          </c:extLst>
        </c:ser>
        <c:dLbls>
          <c:showLegendKey val="0"/>
          <c:showVal val="0"/>
          <c:showCatName val="0"/>
          <c:showSerName val="0"/>
          <c:showPercent val="0"/>
          <c:showBubbleSize val="0"/>
        </c:dLbls>
        <c:marker val="1"/>
        <c:smooth val="0"/>
        <c:axId val="-1951872112"/>
        <c:axId val="-1951884624"/>
      </c:lineChart>
      <c:catAx>
        <c:axId val="-85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85333776"/>
        <c:crosses val="autoZero"/>
        <c:auto val="1"/>
        <c:lblAlgn val="ctr"/>
        <c:lblOffset val="100"/>
        <c:noMultiLvlLbl val="0"/>
      </c:catAx>
      <c:valAx>
        <c:axId val="-85333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r>
                  <a:rPr lang="en-ZA"/>
                  <a:t>Number of Planned and achieved targets</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85337584"/>
        <c:crosses val="autoZero"/>
        <c:crossBetween val="between"/>
      </c:valAx>
      <c:valAx>
        <c:axId val="-1951884624"/>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1951872112"/>
        <c:crosses val="max"/>
        <c:crossBetween val="between"/>
      </c:valAx>
      <c:catAx>
        <c:axId val="-1951872112"/>
        <c:scaling>
          <c:orientation val="minMax"/>
        </c:scaling>
        <c:delete val="1"/>
        <c:axPos val="b"/>
        <c:numFmt formatCode="General" sourceLinked="1"/>
        <c:majorTickMark val="out"/>
        <c:minorTickMark val="none"/>
        <c:tickLblPos val="nextTo"/>
        <c:crossAx val="-1951884624"/>
        <c:crosses val="autoZero"/>
        <c:auto val="1"/>
        <c:lblAlgn val="ctr"/>
        <c:lblOffset val="100"/>
        <c:noMultiLvlLbl val="0"/>
      </c:catAx>
      <c:dTable>
        <c:showHorzBorder val="1"/>
        <c:showVertBorder val="1"/>
        <c:showOutline val="1"/>
        <c:showKeys val="1"/>
        <c:spPr>
          <a:noFill/>
          <a:ln w="9525" cap="flat" cmpd="sng" algn="ctr">
            <a:solidFill>
              <a:sysClr val="windowText" lastClr="000000"/>
            </a:solidFill>
            <a:round/>
          </a:ln>
          <a:effectLst/>
        </c:spPr>
        <c:txPr>
          <a:bodyPr rot="0" spcFirstLastPara="1" vertOverflow="ellipsis" vert="horz" wrap="square" anchor="ctr" anchorCtr="1"/>
          <a:lstStyle/>
          <a:p>
            <a:pPr rtl="0">
              <a:defRPr sz="1400" b="1" i="0" u="none" strike="noStrike" kern="1200" baseline="0">
                <a:solidFill>
                  <a:sysClr val="windowText" lastClr="000000"/>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b="1">
          <a:solidFill>
            <a:sysClr val="windowText" lastClr="000000"/>
          </a:solidFill>
          <a:latin typeface="Arial Narrow" panose="020B0606020202030204" pitchFamily="34" charset="0"/>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Arial Narrow" panose="020B0606020202030204" pitchFamily="34" charset="0"/>
                <a:ea typeface="+mn-ea"/>
                <a:cs typeface="+mn-cs"/>
              </a:defRPr>
            </a:pPr>
            <a:r>
              <a:rPr lang="en-ZA"/>
              <a:t>DMV performance against plan (2013/14-2020/21)</a:t>
            </a:r>
          </a:p>
        </c:rich>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clustered"/>
        <c:varyColors val="0"/>
        <c:ser>
          <c:idx val="0"/>
          <c:order val="0"/>
          <c:tx>
            <c:strRef>
              <c:f>'2014-15 - 2018-19 Annual'!$D$4</c:f>
              <c:strCache>
                <c:ptCount val="1"/>
                <c:pt idx="0">
                  <c:v>Target</c:v>
                </c:pt>
              </c:strCache>
            </c:strRef>
          </c:tx>
          <c:spPr>
            <a:solidFill>
              <a:schemeClr val="accent1"/>
            </a:solidFill>
            <a:ln>
              <a:solidFill>
                <a:schemeClr val="tx1"/>
              </a:solidFill>
            </a:ln>
            <a:effectLst/>
          </c:spPr>
          <c:invertIfNegative val="0"/>
          <c:cat>
            <c:strRef>
              <c:f>'2014-15 - 2018-19 Annual'!$E$3:$L$3</c:f>
              <c:strCache>
                <c:ptCount val="8"/>
                <c:pt idx="0">
                  <c:v>2013/14</c:v>
                </c:pt>
                <c:pt idx="1">
                  <c:v>2014/15</c:v>
                </c:pt>
                <c:pt idx="2">
                  <c:v>2015/16</c:v>
                </c:pt>
                <c:pt idx="3">
                  <c:v>2016/17</c:v>
                </c:pt>
                <c:pt idx="4">
                  <c:v>2017/18</c:v>
                </c:pt>
                <c:pt idx="5">
                  <c:v>2018/19</c:v>
                </c:pt>
                <c:pt idx="6">
                  <c:v>2019/20</c:v>
                </c:pt>
                <c:pt idx="7">
                  <c:v>2020/21</c:v>
                </c:pt>
              </c:strCache>
            </c:strRef>
          </c:cat>
          <c:val>
            <c:numRef>
              <c:f>'2014-15 - 2018-19 Annual'!$E$4:$L$4</c:f>
              <c:numCache>
                <c:formatCode>General</c:formatCode>
                <c:ptCount val="8"/>
                <c:pt idx="0">
                  <c:v>50</c:v>
                </c:pt>
                <c:pt idx="1">
                  <c:v>25</c:v>
                </c:pt>
                <c:pt idx="2">
                  <c:v>20</c:v>
                </c:pt>
                <c:pt idx="3">
                  <c:v>23</c:v>
                </c:pt>
                <c:pt idx="4">
                  <c:v>18</c:v>
                </c:pt>
                <c:pt idx="5">
                  <c:v>16</c:v>
                </c:pt>
                <c:pt idx="6">
                  <c:v>20</c:v>
                </c:pt>
                <c:pt idx="7">
                  <c:v>15</c:v>
                </c:pt>
              </c:numCache>
            </c:numRef>
          </c:val>
          <c:extLst>
            <c:ext xmlns:c16="http://schemas.microsoft.com/office/drawing/2014/chart" uri="{C3380CC4-5D6E-409C-BE32-E72D297353CC}">
              <c16:uniqueId val="{00000000-6B5E-4B1C-8C07-4B7CEAB6F418}"/>
            </c:ext>
          </c:extLst>
        </c:ser>
        <c:ser>
          <c:idx val="1"/>
          <c:order val="1"/>
          <c:tx>
            <c:strRef>
              <c:f>'2014-15 - 2018-19 Annual'!$D$5</c:f>
              <c:strCache>
                <c:ptCount val="1"/>
                <c:pt idx="0">
                  <c:v>Achieved </c:v>
                </c:pt>
              </c:strCache>
            </c:strRef>
          </c:tx>
          <c:spPr>
            <a:solidFill>
              <a:srgbClr val="92D050"/>
            </a:solidFill>
            <a:ln>
              <a:solidFill>
                <a:schemeClr val="tx1"/>
              </a:solidFill>
            </a:ln>
            <a:effectLst/>
          </c:spPr>
          <c:invertIfNegative val="0"/>
          <c:cat>
            <c:strRef>
              <c:f>'2014-15 - 2018-19 Annual'!$E$3:$L$3</c:f>
              <c:strCache>
                <c:ptCount val="8"/>
                <c:pt idx="0">
                  <c:v>2013/14</c:v>
                </c:pt>
                <c:pt idx="1">
                  <c:v>2014/15</c:v>
                </c:pt>
                <c:pt idx="2">
                  <c:v>2015/16</c:v>
                </c:pt>
                <c:pt idx="3">
                  <c:v>2016/17</c:v>
                </c:pt>
                <c:pt idx="4">
                  <c:v>2017/18</c:v>
                </c:pt>
                <c:pt idx="5">
                  <c:v>2018/19</c:v>
                </c:pt>
                <c:pt idx="6">
                  <c:v>2019/20</c:v>
                </c:pt>
                <c:pt idx="7">
                  <c:v>2020/21</c:v>
                </c:pt>
              </c:strCache>
            </c:strRef>
          </c:cat>
          <c:val>
            <c:numRef>
              <c:f>'2014-15 - 2018-19 Annual'!$E$5:$L$5</c:f>
              <c:numCache>
                <c:formatCode>General</c:formatCode>
                <c:ptCount val="8"/>
                <c:pt idx="0">
                  <c:v>20</c:v>
                </c:pt>
                <c:pt idx="1">
                  <c:v>15</c:v>
                </c:pt>
                <c:pt idx="2">
                  <c:v>11</c:v>
                </c:pt>
                <c:pt idx="3">
                  <c:v>13</c:v>
                </c:pt>
                <c:pt idx="4">
                  <c:v>5</c:v>
                </c:pt>
                <c:pt idx="5">
                  <c:v>9</c:v>
                </c:pt>
                <c:pt idx="6">
                  <c:v>9</c:v>
                </c:pt>
                <c:pt idx="7">
                  <c:v>6</c:v>
                </c:pt>
              </c:numCache>
            </c:numRef>
          </c:val>
          <c:extLst>
            <c:ext xmlns:c16="http://schemas.microsoft.com/office/drawing/2014/chart" uri="{C3380CC4-5D6E-409C-BE32-E72D297353CC}">
              <c16:uniqueId val="{00000001-6B5E-4B1C-8C07-4B7CEAB6F418}"/>
            </c:ext>
          </c:extLst>
        </c:ser>
        <c:dLbls>
          <c:showLegendKey val="0"/>
          <c:showVal val="0"/>
          <c:showCatName val="0"/>
          <c:showSerName val="0"/>
          <c:showPercent val="0"/>
          <c:showBubbleSize val="0"/>
        </c:dLbls>
        <c:gapWidth val="150"/>
        <c:axId val="-1951871024"/>
        <c:axId val="-1951869392"/>
      </c:barChart>
      <c:lineChart>
        <c:grouping val="standard"/>
        <c:varyColors val="0"/>
        <c:ser>
          <c:idx val="2"/>
          <c:order val="2"/>
          <c:tx>
            <c:strRef>
              <c:f>'2014-15 - 2018-19 Annual'!$D$6</c:f>
              <c:strCache>
                <c:ptCount val="1"/>
                <c:pt idx="0">
                  <c:v>Percentage</c:v>
                </c:pt>
              </c:strCache>
            </c:strRef>
          </c:tx>
          <c:spPr>
            <a:ln w="28575" cap="rnd">
              <a:solidFill>
                <a:srgbClr val="FF0000"/>
              </a:solidFill>
              <a:round/>
            </a:ln>
            <a:effectLst/>
          </c:spPr>
          <c:marker>
            <c:symbol val="none"/>
          </c:marker>
          <c:cat>
            <c:strRef>
              <c:f>'2014-15 - 2018-19 Annual'!$E$3:$L$3</c:f>
              <c:strCache>
                <c:ptCount val="8"/>
                <c:pt idx="0">
                  <c:v>2013/14</c:v>
                </c:pt>
                <c:pt idx="1">
                  <c:v>2014/15</c:v>
                </c:pt>
                <c:pt idx="2">
                  <c:v>2015/16</c:v>
                </c:pt>
                <c:pt idx="3">
                  <c:v>2016/17</c:v>
                </c:pt>
                <c:pt idx="4">
                  <c:v>2017/18</c:v>
                </c:pt>
                <c:pt idx="5">
                  <c:v>2018/19</c:v>
                </c:pt>
                <c:pt idx="6">
                  <c:v>2019/20</c:v>
                </c:pt>
                <c:pt idx="7">
                  <c:v>2020/21</c:v>
                </c:pt>
              </c:strCache>
            </c:strRef>
          </c:cat>
          <c:val>
            <c:numRef>
              <c:f>'2014-15 - 2018-19 Annual'!$E$6:$L$6</c:f>
              <c:numCache>
                <c:formatCode>0%</c:formatCode>
                <c:ptCount val="8"/>
                <c:pt idx="0">
                  <c:v>0.4</c:v>
                </c:pt>
                <c:pt idx="1">
                  <c:v>0.6</c:v>
                </c:pt>
                <c:pt idx="2">
                  <c:v>0.55000000000000004</c:v>
                </c:pt>
                <c:pt idx="3">
                  <c:v>0.56521739130434778</c:v>
                </c:pt>
                <c:pt idx="4">
                  <c:v>0.27777777777777779</c:v>
                </c:pt>
                <c:pt idx="5">
                  <c:v>0.5625</c:v>
                </c:pt>
                <c:pt idx="6">
                  <c:v>0.45</c:v>
                </c:pt>
                <c:pt idx="7">
                  <c:v>0.4</c:v>
                </c:pt>
              </c:numCache>
            </c:numRef>
          </c:val>
          <c:smooth val="0"/>
          <c:extLst>
            <c:ext xmlns:c16="http://schemas.microsoft.com/office/drawing/2014/chart" uri="{C3380CC4-5D6E-409C-BE32-E72D297353CC}">
              <c16:uniqueId val="{00000002-6B5E-4B1C-8C07-4B7CEAB6F418}"/>
            </c:ext>
          </c:extLst>
        </c:ser>
        <c:dLbls>
          <c:showLegendKey val="0"/>
          <c:showVal val="0"/>
          <c:showCatName val="0"/>
          <c:showSerName val="0"/>
          <c:showPercent val="0"/>
          <c:showBubbleSize val="0"/>
        </c:dLbls>
        <c:marker val="1"/>
        <c:smooth val="0"/>
        <c:axId val="-1951870480"/>
        <c:axId val="-1951882448"/>
      </c:lineChart>
      <c:catAx>
        <c:axId val="-195187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1951869392"/>
        <c:crosses val="autoZero"/>
        <c:auto val="1"/>
        <c:lblAlgn val="ctr"/>
        <c:lblOffset val="100"/>
        <c:noMultiLvlLbl val="0"/>
      </c:catAx>
      <c:valAx>
        <c:axId val="-1951869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r>
                  <a:rPr lang="en-ZA"/>
                  <a:t>Number of Planned and achieved targets</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1951871024"/>
        <c:crosses val="autoZero"/>
        <c:crossBetween val="between"/>
      </c:valAx>
      <c:valAx>
        <c:axId val="-1951882448"/>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Narrow" panose="020B0606020202030204" pitchFamily="34" charset="0"/>
                <a:ea typeface="+mn-ea"/>
                <a:cs typeface="+mn-cs"/>
              </a:defRPr>
            </a:pPr>
            <a:endParaRPr lang="en-US"/>
          </a:p>
        </c:txPr>
        <c:crossAx val="-1951870480"/>
        <c:crosses val="max"/>
        <c:crossBetween val="between"/>
      </c:valAx>
      <c:catAx>
        <c:axId val="-1951870480"/>
        <c:scaling>
          <c:orientation val="minMax"/>
        </c:scaling>
        <c:delete val="1"/>
        <c:axPos val="b"/>
        <c:numFmt formatCode="General" sourceLinked="1"/>
        <c:majorTickMark val="out"/>
        <c:minorTickMark val="none"/>
        <c:tickLblPos val="nextTo"/>
        <c:crossAx val="-1951882448"/>
        <c:crosses val="autoZero"/>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400" b="1" i="0" u="none" strike="noStrike" kern="1200" baseline="0">
                <a:solidFill>
                  <a:sysClr val="windowText" lastClr="000000"/>
                </a:solidFill>
                <a:latin typeface="Arial Narrow" panose="020B0606020202030204" pitchFamily="34" charset="0"/>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400" b="1">
          <a:solidFill>
            <a:sysClr val="windowText" lastClr="000000"/>
          </a:solidFill>
          <a:latin typeface="Arial Narrow" panose="020B060602020203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Results of analysis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639006026480035"/>
          <c:y val="0.11982609883589221"/>
          <c:w val="0.55059363580462872"/>
          <c:h val="0.81158594146585494"/>
        </c:manualLayout>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'Graphical representation'!$B$2:$B$7</c:f>
              <c:strCache>
                <c:ptCount val="6"/>
                <c:pt idx="0">
                  <c:v>Audit findings raised</c:v>
                </c:pt>
                <c:pt idx="1">
                  <c:v>New audit findings</c:v>
                </c:pt>
                <c:pt idx="2">
                  <c:v>Management dissagreements</c:v>
                </c:pt>
                <c:pt idx="3">
                  <c:v>Matters affecting the audit report</c:v>
                </c:pt>
                <c:pt idx="4">
                  <c:v>No management responses</c:v>
                </c:pt>
                <c:pt idx="5">
                  <c:v>Recurring audit findings</c:v>
                </c:pt>
              </c:strCache>
            </c:strRef>
          </c:cat>
          <c:val>
            <c:numRef>
              <c:f>'Graphical representation'!$C$2:$C$7</c:f>
              <c:numCache>
                <c:formatCode>General</c:formatCode>
                <c:ptCount val="6"/>
                <c:pt idx="0">
                  <c:v>46</c:v>
                </c:pt>
                <c:pt idx="1">
                  <c:v>7</c:v>
                </c:pt>
                <c:pt idx="2">
                  <c:v>8</c:v>
                </c:pt>
                <c:pt idx="3">
                  <c:v>17</c:v>
                </c:pt>
                <c:pt idx="4">
                  <c:v>0</c:v>
                </c:pt>
                <c:pt idx="5">
                  <c:v>39</c:v>
                </c:pt>
              </c:numCache>
            </c:numRef>
          </c:val>
          <c:extLst>
            <c:ext xmlns:c16="http://schemas.microsoft.com/office/drawing/2014/chart" uri="{C3380CC4-5D6E-409C-BE32-E72D297353CC}">
              <c16:uniqueId val="{00000000-A506-4FB8-A4E1-35B692A05D71}"/>
            </c:ext>
          </c:extLst>
        </c:ser>
        <c:ser>
          <c:idx val="1"/>
          <c:order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'Graphical representation'!$B$2:$B$7</c:f>
              <c:strCache>
                <c:ptCount val="6"/>
                <c:pt idx="0">
                  <c:v>Audit findings raised</c:v>
                </c:pt>
                <c:pt idx="1">
                  <c:v>New audit findings</c:v>
                </c:pt>
                <c:pt idx="2">
                  <c:v>Management dissagreements</c:v>
                </c:pt>
                <c:pt idx="3">
                  <c:v>Matters affecting the audit report</c:v>
                </c:pt>
                <c:pt idx="4">
                  <c:v>No management responses</c:v>
                </c:pt>
                <c:pt idx="5">
                  <c:v>Recurring audit findings</c:v>
                </c:pt>
              </c:strCache>
            </c:strRef>
          </c:cat>
          <c:val>
            <c:numRef>
              <c:f>'Graphical representation'!$D$2:$D$7</c:f>
              <c:numCache>
                <c:formatCode>General</c:formatCode>
                <c:ptCount val="6"/>
                <c:pt idx="0">
                  <c:v>60</c:v>
                </c:pt>
                <c:pt idx="1">
                  <c:v>26</c:v>
                </c:pt>
                <c:pt idx="2">
                  <c:v>10</c:v>
                </c:pt>
                <c:pt idx="3">
                  <c:v>6</c:v>
                </c:pt>
                <c:pt idx="4">
                  <c:v>0</c:v>
                </c:pt>
                <c:pt idx="5">
                  <c:v>33</c:v>
                </c:pt>
              </c:numCache>
            </c:numRef>
          </c:val>
          <c:extLst>
            <c:ext xmlns:c16="http://schemas.microsoft.com/office/drawing/2014/chart" uri="{C3380CC4-5D6E-409C-BE32-E72D297353CC}">
              <c16:uniqueId val="{00000001-A506-4FB8-A4E1-35B692A05D71}"/>
            </c:ext>
          </c:extLst>
        </c:ser>
        <c:ser>
          <c:idx val="2"/>
          <c:order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'Graphical representation'!$B$2:$B$7</c:f>
              <c:strCache>
                <c:ptCount val="6"/>
                <c:pt idx="0">
                  <c:v>Audit findings raised</c:v>
                </c:pt>
                <c:pt idx="1">
                  <c:v>New audit findings</c:v>
                </c:pt>
                <c:pt idx="2">
                  <c:v>Management dissagreements</c:v>
                </c:pt>
                <c:pt idx="3">
                  <c:v>Matters affecting the audit report</c:v>
                </c:pt>
                <c:pt idx="4">
                  <c:v>No management responses</c:v>
                </c:pt>
                <c:pt idx="5">
                  <c:v>Recurring audit findings</c:v>
                </c:pt>
              </c:strCache>
            </c:strRef>
          </c:cat>
          <c:val>
            <c:numRef>
              <c:f>'Graphical representation'!$E$2:$E$7</c:f>
              <c:numCache>
                <c:formatCode>General</c:formatCode>
                <c:ptCount val="6"/>
                <c:pt idx="0">
                  <c:v>73</c:v>
                </c:pt>
                <c:pt idx="1">
                  <c:v>37</c:v>
                </c:pt>
                <c:pt idx="2">
                  <c:v>9</c:v>
                </c:pt>
                <c:pt idx="3">
                  <c:v>9</c:v>
                </c:pt>
                <c:pt idx="4">
                  <c:v>0</c:v>
                </c:pt>
                <c:pt idx="5">
                  <c:v>25</c:v>
                </c:pt>
              </c:numCache>
            </c:numRef>
          </c:val>
          <c:extLst>
            <c:ext xmlns:c16="http://schemas.microsoft.com/office/drawing/2014/chart" uri="{C3380CC4-5D6E-409C-BE32-E72D297353CC}">
              <c16:uniqueId val="{00000002-A506-4FB8-A4E1-35B692A05D71}"/>
            </c:ext>
          </c:extLst>
        </c:ser>
        <c:dLbls>
          <c:dLblPos val="inEnd"/>
          <c:showLegendKey val="0"/>
          <c:showVal val="1"/>
          <c:showCatName val="0"/>
          <c:showSerName val="0"/>
          <c:showPercent val="0"/>
          <c:showBubbleSize val="0"/>
        </c:dLbls>
        <c:gapWidth val="115"/>
        <c:overlap val="-20"/>
        <c:axId val="-1951883536"/>
        <c:axId val="-1951872656"/>
      </c:barChart>
      <c:catAx>
        <c:axId val="-19518835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1872656"/>
        <c:crosses val="autoZero"/>
        <c:auto val="1"/>
        <c:lblAlgn val="ctr"/>
        <c:lblOffset val="100"/>
        <c:noMultiLvlLbl val="0"/>
      </c:catAx>
      <c:valAx>
        <c:axId val="-1951872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188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ZA" smtClean="0"/>
              <a:t>RESTRICTED </a:t>
            </a:r>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A3B1881-A150-4B86-AA31-EB17D29CAA1D}" type="datetimeFigureOut">
              <a:rPr lang="en-ZA" smtClean="0"/>
              <a:t>2021/11/05</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ZA" smtClean="0"/>
              <a:t>RESTRICTED</a:t>
            </a:r>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D80E2F3-4067-4EEF-BB9E-C162634684DB}" type="slidenum">
              <a:rPr lang="en-ZA" smtClean="0"/>
              <a:t>‹#›</a:t>
            </a:fld>
            <a:endParaRPr lang="en-ZA"/>
          </a:p>
        </p:txBody>
      </p:sp>
    </p:spTree>
    <p:extLst>
      <p:ext uri="{BB962C8B-B14F-4D97-AF65-F5344CB8AC3E}">
        <p14:creationId xmlns:p14="http://schemas.microsoft.com/office/powerpoint/2010/main" val="3428153610"/>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ZA" smtClean="0"/>
              <a:t>RESTRICTED </a:t>
            </a:r>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F5E1455-95D7-4470-BC09-8B79E48D8CFD}" type="datetimeFigureOut">
              <a:rPr lang="en-ZA" smtClean="0"/>
              <a:t>2021/11/05</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ZA" smtClean="0"/>
              <a:t>RESTRICTED</a:t>
            </a:r>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F44755-65EC-4E54-8DCE-544F8AD7ABE9}" type="slidenum">
              <a:rPr lang="en-ZA" smtClean="0"/>
              <a:t>‹#›</a:t>
            </a:fld>
            <a:endParaRPr lang="en-ZA"/>
          </a:p>
        </p:txBody>
      </p:sp>
    </p:spTree>
    <p:extLst>
      <p:ext uri="{BB962C8B-B14F-4D97-AF65-F5344CB8AC3E}">
        <p14:creationId xmlns:p14="http://schemas.microsoft.com/office/powerpoint/2010/main" val="2016940325"/>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ZA"/>
          </a:p>
        </p:txBody>
      </p:sp>
      <p:sp>
        <p:nvSpPr>
          <p:cNvPr id="5" name="Footer Placeholder 4"/>
          <p:cNvSpPr>
            <a:spLocks noGrp="1"/>
          </p:cNvSpPr>
          <p:nvPr>
            <p:ph type="ftr" sz="quarter" idx="11"/>
          </p:nvPr>
        </p:nvSpPr>
        <p:spPr/>
        <p:txBody>
          <a:bodyPr/>
          <a:lstStyle/>
          <a:p>
            <a:r>
              <a:rPr lang="en-ZA" smtClean="0"/>
              <a:t>RESTRICTED</a:t>
            </a:r>
            <a:endParaRPr lang="en-ZA"/>
          </a:p>
        </p:txBody>
      </p:sp>
      <p:sp>
        <p:nvSpPr>
          <p:cNvPr id="6" name="Header Placeholder 5"/>
          <p:cNvSpPr>
            <a:spLocks noGrp="1"/>
          </p:cNvSpPr>
          <p:nvPr>
            <p:ph type="hdr" sz="quarter" idx="12"/>
          </p:nvPr>
        </p:nvSpPr>
        <p:spPr/>
        <p:txBody>
          <a:bodyPr/>
          <a:lstStyle/>
          <a:p>
            <a:r>
              <a:rPr lang="en-ZA" smtClean="0"/>
              <a:t>RESTRICTED </a:t>
            </a:r>
            <a:endParaRPr lang="en-ZA"/>
          </a:p>
        </p:txBody>
      </p:sp>
    </p:spTree>
    <p:extLst>
      <p:ext uri="{BB962C8B-B14F-4D97-AF65-F5344CB8AC3E}">
        <p14:creationId xmlns:p14="http://schemas.microsoft.com/office/powerpoint/2010/main" val="297985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ZA" dirty="0"/>
          </a:p>
        </p:txBody>
      </p:sp>
      <p:sp>
        <p:nvSpPr>
          <p:cNvPr id="5" name="Footer Placeholder 4"/>
          <p:cNvSpPr>
            <a:spLocks noGrp="1"/>
          </p:cNvSpPr>
          <p:nvPr>
            <p:ph type="ftr" sz="quarter" idx="11"/>
          </p:nvPr>
        </p:nvSpPr>
        <p:spPr/>
        <p:txBody>
          <a:bodyPr/>
          <a:lstStyle/>
          <a:p>
            <a:r>
              <a:rPr lang="en-ZA" smtClean="0"/>
              <a:t>RESTRICTED</a:t>
            </a:r>
            <a:endParaRPr lang="en-ZA"/>
          </a:p>
        </p:txBody>
      </p:sp>
      <p:sp>
        <p:nvSpPr>
          <p:cNvPr id="6" name="Header Placeholder 5"/>
          <p:cNvSpPr>
            <a:spLocks noGrp="1"/>
          </p:cNvSpPr>
          <p:nvPr>
            <p:ph type="hdr" sz="quarter" idx="12"/>
          </p:nvPr>
        </p:nvSpPr>
        <p:spPr/>
        <p:txBody>
          <a:bodyPr/>
          <a:lstStyle/>
          <a:p>
            <a:r>
              <a:rPr lang="en-ZA" smtClean="0"/>
              <a:t>RESTRICTED </a:t>
            </a:r>
            <a:endParaRPr lang="en-ZA"/>
          </a:p>
        </p:txBody>
      </p:sp>
    </p:spTree>
    <p:extLst>
      <p:ext uri="{BB962C8B-B14F-4D97-AF65-F5344CB8AC3E}">
        <p14:creationId xmlns:p14="http://schemas.microsoft.com/office/powerpoint/2010/main" val="271359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ZA" smtClean="0"/>
              <a:t>RESTRICTED </a:t>
            </a:r>
            <a:endParaRPr lang="en-ZA"/>
          </a:p>
        </p:txBody>
      </p:sp>
      <p:sp>
        <p:nvSpPr>
          <p:cNvPr id="5" name="Footer Placeholder 4"/>
          <p:cNvSpPr>
            <a:spLocks noGrp="1"/>
          </p:cNvSpPr>
          <p:nvPr>
            <p:ph type="ftr" sz="quarter" idx="11"/>
          </p:nvPr>
        </p:nvSpPr>
        <p:spPr/>
        <p:txBody>
          <a:bodyPr/>
          <a:lstStyle/>
          <a:p>
            <a:r>
              <a:rPr lang="en-ZA" smtClean="0"/>
              <a:t>RESTRICTED</a:t>
            </a:r>
            <a:endParaRPr lang="en-ZA"/>
          </a:p>
        </p:txBody>
      </p:sp>
    </p:spTree>
    <p:extLst>
      <p:ext uri="{BB962C8B-B14F-4D97-AF65-F5344CB8AC3E}">
        <p14:creationId xmlns:p14="http://schemas.microsoft.com/office/powerpoint/2010/main" val="395834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ZA" smtClean="0"/>
              <a:t>RESTRICTED </a:t>
            </a:r>
            <a:endParaRPr lang="en-ZA"/>
          </a:p>
        </p:txBody>
      </p:sp>
      <p:sp>
        <p:nvSpPr>
          <p:cNvPr id="5" name="Footer Placeholder 4"/>
          <p:cNvSpPr>
            <a:spLocks noGrp="1"/>
          </p:cNvSpPr>
          <p:nvPr>
            <p:ph type="ftr" sz="quarter" idx="11"/>
          </p:nvPr>
        </p:nvSpPr>
        <p:spPr/>
        <p:txBody>
          <a:bodyPr/>
          <a:lstStyle/>
          <a:p>
            <a:r>
              <a:rPr lang="en-ZA" smtClean="0"/>
              <a:t>RESTRICTED</a:t>
            </a:r>
            <a:endParaRPr lang="en-ZA"/>
          </a:p>
        </p:txBody>
      </p:sp>
    </p:spTree>
    <p:extLst>
      <p:ext uri="{BB962C8B-B14F-4D97-AF65-F5344CB8AC3E}">
        <p14:creationId xmlns:p14="http://schemas.microsoft.com/office/powerpoint/2010/main" val="418337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ZA" smtClean="0"/>
              <a:t>RESTRICTED </a:t>
            </a:r>
            <a:endParaRPr lang="en-ZA"/>
          </a:p>
        </p:txBody>
      </p:sp>
      <p:sp>
        <p:nvSpPr>
          <p:cNvPr id="5" name="Footer Placeholder 4"/>
          <p:cNvSpPr>
            <a:spLocks noGrp="1"/>
          </p:cNvSpPr>
          <p:nvPr>
            <p:ph type="ftr" sz="quarter" idx="11"/>
          </p:nvPr>
        </p:nvSpPr>
        <p:spPr/>
        <p:txBody>
          <a:bodyPr/>
          <a:lstStyle/>
          <a:p>
            <a:r>
              <a:rPr lang="en-ZA" smtClean="0"/>
              <a:t>RESTRICTED</a:t>
            </a:r>
            <a:endParaRPr lang="en-ZA"/>
          </a:p>
        </p:txBody>
      </p:sp>
    </p:spTree>
    <p:extLst>
      <p:ext uri="{BB962C8B-B14F-4D97-AF65-F5344CB8AC3E}">
        <p14:creationId xmlns:p14="http://schemas.microsoft.com/office/powerpoint/2010/main" val="300497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ZA" smtClean="0"/>
              <a:t>RESTRICTED </a:t>
            </a:r>
            <a:endParaRPr lang="en-ZA"/>
          </a:p>
        </p:txBody>
      </p:sp>
      <p:sp>
        <p:nvSpPr>
          <p:cNvPr id="5" name="Footer Placeholder 4"/>
          <p:cNvSpPr>
            <a:spLocks noGrp="1"/>
          </p:cNvSpPr>
          <p:nvPr>
            <p:ph type="ftr" sz="quarter" idx="11"/>
          </p:nvPr>
        </p:nvSpPr>
        <p:spPr/>
        <p:txBody>
          <a:bodyPr/>
          <a:lstStyle/>
          <a:p>
            <a:r>
              <a:rPr lang="en-ZA" smtClean="0"/>
              <a:t>RESTRICTED</a:t>
            </a:r>
            <a:endParaRPr lang="en-ZA"/>
          </a:p>
        </p:txBody>
      </p:sp>
    </p:spTree>
    <p:extLst>
      <p:ext uri="{BB962C8B-B14F-4D97-AF65-F5344CB8AC3E}">
        <p14:creationId xmlns:p14="http://schemas.microsoft.com/office/powerpoint/2010/main" val="26903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3F76902-F6AE-4EED-88F9-6C0DD12F320F}" type="slidenum">
              <a:rPr lang="en-ZA" smtClean="0"/>
              <a:t>26</a:t>
            </a:fld>
            <a:endParaRPr lang="en-ZA"/>
          </a:p>
        </p:txBody>
      </p:sp>
    </p:spTree>
    <p:extLst>
      <p:ext uri="{BB962C8B-B14F-4D97-AF65-F5344CB8AC3E}">
        <p14:creationId xmlns:p14="http://schemas.microsoft.com/office/powerpoint/2010/main" val="3413540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3730336"/>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9F75D-1B8C-45F9-9850-B611E62E4FCD}"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31318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1"/>
            <a:ext cx="10972800" cy="43803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8C9870-05DC-42E3-8249-43BE49036E06}"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71357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171FA3-D04A-4429-93BA-6EF46EB6AD71}"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59749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2C23ED-2BDD-4341-848F-1395078F8022}"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389943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0CCD5-5DC2-4C2C-AB57-B3F1C9C905D0}" type="datetime1">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83355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39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39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B5B9B-52FA-4AAF-9091-D4A4D4A420EB}" type="datetime1">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27650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38229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38229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9BA543-202A-4278-9019-B4C5D9B445E2}" type="datetime1">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2211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686F14-61CA-4E54-AEFB-3143A8171E15}" type="datetime1">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9006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F53DC-6AA8-443A-83D2-F0E1C02698E8}" type="datetime1">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369716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512870-BCEE-4E61-B88C-DE20DB67159F}" type="datetime1">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298528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529797"/>
            <a:ext cx="7315200" cy="6234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64569"/>
            <a:ext cx="7315200" cy="45262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084629"/>
            <a:ext cx="7315200" cy="8853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523D9-096F-4D27-AEBA-6EFCA88352B2}" type="datetime1">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5972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3803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941783" y="6149833"/>
            <a:ext cx="2892520" cy="236537"/>
          </a:xfrm>
          <a:prstGeom prst="rect">
            <a:avLst/>
          </a:prstGeom>
        </p:spPr>
        <p:txBody>
          <a:bodyPr vert="horz" lIns="91440" tIns="45720" rIns="91440" bIns="45720" rtlCol="0" anchor="ctr"/>
          <a:lstStyle>
            <a:lvl1pPr algn="ctr">
              <a:defRPr sz="1200">
                <a:solidFill>
                  <a:schemeClr val="tx1">
                    <a:tint val="75000"/>
                  </a:schemeClr>
                </a:solidFill>
              </a:defRPr>
            </a:lvl1pPr>
          </a:lstStyle>
          <a:p>
            <a:fld id="{1EDD6FA6-35B3-4432-A328-CD153AD253B7}" type="datetime1">
              <a:rPr lang="en-US" smtClean="0"/>
              <a:t>11/5/2021</a:t>
            </a:fld>
            <a:endParaRPr lang="en-US"/>
          </a:p>
        </p:txBody>
      </p:sp>
      <p:sp>
        <p:nvSpPr>
          <p:cNvPr id="5" name="Footer Placeholder 4"/>
          <p:cNvSpPr>
            <a:spLocks noGrp="1"/>
          </p:cNvSpPr>
          <p:nvPr>
            <p:ph type="ftr" sz="quarter" idx="3"/>
          </p:nvPr>
        </p:nvSpPr>
        <p:spPr>
          <a:xfrm>
            <a:off x="2941783" y="6448137"/>
            <a:ext cx="2892520" cy="27968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892800" y="6265574"/>
            <a:ext cx="21043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1C6805-EAF3-CC4B-883D-0BA841DD8C88}" type="slidenum">
              <a:rPr lang="en-US" smtClean="0"/>
              <a:pPr/>
              <a:t>‹#›</a:t>
            </a:fld>
            <a:endParaRPr lang="en-US"/>
          </a:p>
        </p:txBody>
      </p:sp>
    </p:spTree>
    <p:extLst>
      <p:ext uri="{BB962C8B-B14F-4D97-AF65-F5344CB8AC3E}">
        <p14:creationId xmlns:p14="http://schemas.microsoft.com/office/powerpoint/2010/main" val="239071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866" b="10737"/>
          <a:stretch/>
        </p:blipFill>
        <p:spPr>
          <a:xfrm>
            <a:off x="84668" y="0"/>
            <a:ext cx="5825066" cy="6047818"/>
          </a:xfrm>
          <a:prstGeom prst="rect">
            <a:avLst/>
          </a:prstGeom>
        </p:spPr>
      </p:pic>
      <p:sp>
        <p:nvSpPr>
          <p:cNvPr id="7" name="Rectangle 6"/>
          <p:cNvSpPr/>
          <p:nvPr/>
        </p:nvSpPr>
        <p:spPr>
          <a:xfrm>
            <a:off x="5799667" y="484553"/>
            <a:ext cx="6130395" cy="4708981"/>
          </a:xfrm>
          <a:prstGeom prst="rect">
            <a:avLst/>
          </a:prstGeom>
          <a:noFill/>
        </p:spPr>
        <p:txBody>
          <a:bodyPr wrap="square">
            <a:spAutoFit/>
          </a:bodyPr>
          <a:lstStyle/>
          <a:p>
            <a:pPr algn="ctr">
              <a:lnSpc>
                <a:spcPct val="150000"/>
              </a:lnSpc>
            </a:pPr>
            <a:r>
              <a:rPr lang="en-US" sz="2000" b="1" dirty="0" smtClean="0"/>
              <a:t>PRESENTATION TO PORTFOLIO COMMITTEE ON DEFENCE AND MILITARY VETERANS (PCDMV)</a:t>
            </a:r>
          </a:p>
          <a:p>
            <a:pPr algn="ctr">
              <a:lnSpc>
                <a:spcPct val="150000"/>
              </a:lnSpc>
            </a:pPr>
            <a:r>
              <a:rPr lang="en-US" sz="2000" b="1" dirty="0" smtClean="0">
                <a:solidFill>
                  <a:srgbClr val="00B050"/>
                </a:solidFill>
              </a:rPr>
              <a:t>Department of Military Veterans</a:t>
            </a:r>
          </a:p>
          <a:p>
            <a:pPr algn="ctr">
              <a:lnSpc>
                <a:spcPct val="150000"/>
              </a:lnSpc>
            </a:pPr>
            <a:r>
              <a:rPr lang="en-US" sz="2000" b="1" dirty="0" smtClean="0"/>
              <a:t>Annual Performance Report (AR) for 2020_21FY </a:t>
            </a:r>
          </a:p>
          <a:p>
            <a:pPr algn="ctr">
              <a:lnSpc>
                <a:spcPct val="150000"/>
              </a:lnSpc>
            </a:pPr>
            <a:r>
              <a:rPr lang="en-US" sz="2000" b="1" dirty="0" smtClean="0"/>
              <a:t>(Financials and Non-Financial Performance)</a:t>
            </a:r>
          </a:p>
          <a:p>
            <a:pPr algn="ctr">
              <a:lnSpc>
                <a:spcPct val="150000"/>
              </a:lnSpc>
            </a:pPr>
            <a:r>
              <a:rPr lang="en-US" sz="2000" b="1" dirty="0" smtClean="0"/>
              <a:t>PRESENTENTED BY: I.N MPOLWENI</a:t>
            </a:r>
          </a:p>
          <a:p>
            <a:pPr algn="ctr">
              <a:lnSpc>
                <a:spcPct val="150000"/>
              </a:lnSpc>
            </a:pPr>
            <a:r>
              <a:rPr lang="en-US" sz="2000" b="1" dirty="0" smtClean="0"/>
              <a:t>DIRECTOR GENERAL</a:t>
            </a:r>
          </a:p>
          <a:p>
            <a:pPr algn="ctr">
              <a:lnSpc>
                <a:spcPct val="150000"/>
              </a:lnSpc>
            </a:pPr>
            <a:endParaRPr lang="en-US" sz="2000" b="1" dirty="0"/>
          </a:p>
          <a:p>
            <a:pPr algn="ctr">
              <a:lnSpc>
                <a:spcPct val="150000"/>
              </a:lnSpc>
            </a:pPr>
            <a:r>
              <a:rPr lang="en-ZA" sz="2000" b="1" dirty="0">
                <a:ea typeface="Times New Roman" panose="02020603050405020304" pitchFamily="18" charset="0"/>
                <a:cs typeface="Times New Roman" panose="02020603050405020304" pitchFamily="18" charset="0"/>
              </a:rPr>
              <a:t>Date:  </a:t>
            </a:r>
            <a:r>
              <a:rPr lang="en-ZA" sz="2000" b="1" dirty="0" smtClean="0">
                <a:ea typeface="Times New Roman" panose="02020603050405020304" pitchFamily="18" charset="0"/>
                <a:cs typeface="Times New Roman" panose="02020603050405020304" pitchFamily="18" charset="0"/>
              </a:rPr>
              <a:t>10 </a:t>
            </a:r>
            <a:r>
              <a:rPr lang="en-ZA" sz="2000" b="1" dirty="0">
                <a:ea typeface="Times New Roman" panose="02020603050405020304" pitchFamily="18" charset="0"/>
                <a:cs typeface="Times New Roman" panose="02020603050405020304" pitchFamily="18" charset="0"/>
              </a:rPr>
              <a:t>November 2021</a:t>
            </a:r>
            <a:endParaRPr lang="en-US" sz="2000" b="1" dirty="0" smtClean="0"/>
          </a:p>
        </p:txBody>
      </p:sp>
    </p:spTree>
    <p:extLst>
      <p:ext uri="{BB962C8B-B14F-4D97-AF65-F5344CB8AC3E}">
        <p14:creationId xmlns:p14="http://schemas.microsoft.com/office/powerpoint/2010/main" val="2309084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6" y="62094"/>
            <a:ext cx="9144000" cy="457200"/>
          </a:xfrm>
        </p:spPr>
        <p:txBody>
          <a:bodyPr>
            <a:noAutofit/>
          </a:bodyPr>
          <a:lstStyle/>
          <a:p>
            <a:r>
              <a:rPr lang="en-GB" sz="2000" b="1" dirty="0" smtClean="0">
                <a:solidFill>
                  <a:srgbClr val="00B050"/>
                </a:solidFill>
              </a:rPr>
              <a:t>20220/21FY PERFORMANCE </a:t>
            </a:r>
            <a:r>
              <a:rPr lang="en-GB" sz="2000" b="1" dirty="0">
                <a:solidFill>
                  <a:srgbClr val="00B050"/>
                </a:solidFill>
              </a:rPr>
              <a:t>INFORMATION </a:t>
            </a:r>
            <a:r>
              <a:rPr lang="en-GB" sz="2000" b="1" dirty="0" smtClean="0">
                <a:solidFill>
                  <a:srgbClr val="00B050"/>
                </a:solidFill>
              </a:rPr>
              <a:t>  </a:t>
            </a:r>
            <a:endParaRPr lang="en-ZA" sz="2000" b="1" dirty="0">
              <a:solidFill>
                <a:srgbClr val="00B050"/>
              </a:solidFill>
            </a:endParaRPr>
          </a:p>
        </p:txBody>
      </p:sp>
      <p:sp>
        <p:nvSpPr>
          <p:cNvPr id="4" name="Slide Number Placeholder 3"/>
          <p:cNvSpPr>
            <a:spLocks noGrp="1"/>
          </p:cNvSpPr>
          <p:nvPr>
            <p:ph type="sldNum" sz="quarter" idx="12"/>
          </p:nvPr>
        </p:nvSpPr>
        <p:spPr/>
        <p:txBody>
          <a:bodyPr/>
          <a:lstStyle/>
          <a:p>
            <a:fld id="{7B1C6805-EAF3-CC4B-883D-0BA841DD8C88}" type="slidenum">
              <a:rPr lang="en-US" smtClean="0"/>
              <a:t>10</a:t>
            </a:fld>
            <a:endParaRPr lang="en-US"/>
          </a:p>
        </p:txBody>
      </p:sp>
      <p:graphicFrame>
        <p:nvGraphicFramePr>
          <p:cNvPr id="7" name="Chart 6"/>
          <p:cNvGraphicFramePr>
            <a:graphicFrameLocks noGrp="1"/>
          </p:cNvGraphicFramePr>
          <p:nvPr>
            <p:extLst>
              <p:ext uri="{D42A27DB-BD31-4B8C-83A1-F6EECF244321}">
                <p14:modId xmlns:p14="http://schemas.microsoft.com/office/powerpoint/2010/main" val="112484707"/>
              </p:ext>
            </p:extLst>
          </p:nvPr>
        </p:nvGraphicFramePr>
        <p:xfrm>
          <a:off x="1929384" y="667512"/>
          <a:ext cx="8970264" cy="5388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299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6" y="62094"/>
            <a:ext cx="9144000" cy="457200"/>
          </a:xfrm>
        </p:spPr>
        <p:txBody>
          <a:bodyPr>
            <a:noAutofit/>
          </a:bodyPr>
          <a:lstStyle/>
          <a:p>
            <a:r>
              <a:rPr lang="en-GB" sz="2000" b="1" dirty="0">
                <a:solidFill>
                  <a:srgbClr val="00B050"/>
                </a:solidFill>
              </a:rPr>
              <a:t>PERFORMANCE INFORMATION PER PROGRAMME </a:t>
            </a:r>
            <a:endParaRPr lang="en-ZA" sz="2000" b="1" dirty="0">
              <a:solidFill>
                <a:srgbClr val="00B050"/>
              </a:solidFill>
            </a:endParaRPr>
          </a:p>
        </p:txBody>
      </p:sp>
      <p:sp>
        <p:nvSpPr>
          <p:cNvPr id="3" name="Content Placeholder 2"/>
          <p:cNvSpPr>
            <a:spLocks noGrp="1"/>
          </p:cNvSpPr>
          <p:nvPr>
            <p:ph idx="1"/>
          </p:nvPr>
        </p:nvSpPr>
        <p:spPr>
          <a:xfrm>
            <a:off x="257176" y="702174"/>
            <a:ext cx="11758612" cy="5558588"/>
          </a:xfrm>
        </p:spPr>
        <p:txBody>
          <a:bodyPr>
            <a:normAutofit lnSpcReduction="10000"/>
          </a:bodyPr>
          <a:lstStyle/>
          <a:p>
            <a:pPr marL="0" indent="0">
              <a:lnSpc>
                <a:spcPct val="150000"/>
              </a:lnSpc>
              <a:spcBef>
                <a:spcPts val="0"/>
              </a:spcBef>
              <a:buNone/>
            </a:pPr>
            <a:r>
              <a:rPr lang="en-GB" sz="2000" b="1" dirty="0">
                <a:latin typeface="Arial" panose="020B0604020202020204" pitchFamily="34" charset="0"/>
                <a:cs typeface="Arial" panose="020B0604020202020204" pitchFamily="34" charset="0"/>
              </a:rPr>
              <a:t>Programme 1: Administration </a:t>
            </a:r>
            <a:endParaRPr lang="en-ZA" sz="2000" b="1" dirty="0">
              <a:latin typeface="Arial" panose="020B0604020202020204" pitchFamily="34" charset="0"/>
              <a:cs typeface="Arial" panose="020B0604020202020204" pitchFamily="34" charset="0"/>
            </a:endParaRPr>
          </a:p>
          <a:p>
            <a:pPr>
              <a:lnSpc>
                <a:spcPct val="150000"/>
              </a:lnSpc>
              <a:spcBef>
                <a:spcPts val="0"/>
              </a:spcBef>
            </a:pPr>
            <a:r>
              <a:rPr lang="en-ZA" sz="2000" dirty="0">
                <a:latin typeface="Arial" panose="020B0604020202020204" pitchFamily="34" charset="0"/>
                <a:cs typeface="Arial" panose="020B0604020202020204" pitchFamily="34" charset="0"/>
              </a:rPr>
              <a:t>During 2020/21 financial year, the department targeted four (4) performance indicators to achieve an efficient and effective administration capabilities. Of the four targeted indicators, three (3) or 75% performance indicators were achieved.</a:t>
            </a:r>
          </a:p>
          <a:p>
            <a:pPr marL="0" indent="0">
              <a:lnSpc>
                <a:spcPct val="150000"/>
              </a:lnSpc>
              <a:spcBef>
                <a:spcPts val="0"/>
              </a:spcBef>
              <a:buNone/>
            </a:pPr>
            <a:r>
              <a:rPr lang="en-ZA"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Programme 2: SES</a:t>
            </a:r>
            <a:endParaRPr lang="en-ZA" sz="2000" b="1" dirty="0">
              <a:latin typeface="Arial" panose="020B0604020202020204" pitchFamily="34" charset="0"/>
              <a:cs typeface="Arial" panose="020B0604020202020204" pitchFamily="34" charset="0"/>
            </a:endParaRPr>
          </a:p>
          <a:p>
            <a:pPr>
              <a:lnSpc>
                <a:spcPct val="150000"/>
              </a:lnSpc>
              <a:spcBef>
                <a:spcPts val="0"/>
              </a:spcBef>
            </a:pPr>
            <a:r>
              <a:rPr lang="en-ZA" sz="2000" dirty="0">
                <a:latin typeface="Arial" panose="020B0604020202020204" pitchFamily="34" charset="0"/>
                <a:cs typeface="Arial" panose="020B0604020202020204" pitchFamily="34" charset="0"/>
              </a:rPr>
              <a:t>During 2020/21 financial year, the department targeted six (6) performance indicators to deliver the socio-economic benefits to Military Veterans and their dependants. Of the six targeted indicators, two (2 or 33% performance indicators were achieved.</a:t>
            </a:r>
          </a:p>
          <a:p>
            <a:pPr marL="0" indent="0">
              <a:lnSpc>
                <a:spcPct val="150000"/>
              </a:lnSpc>
              <a:spcBef>
                <a:spcPts val="0"/>
              </a:spcBef>
              <a:buNone/>
            </a:pPr>
            <a:r>
              <a:rPr lang="en-ZA" sz="2000" b="1" dirty="0">
                <a:latin typeface="Arial" panose="020B0604020202020204" pitchFamily="34" charset="0"/>
                <a:cs typeface="Arial" panose="020B0604020202020204" pitchFamily="34" charset="0"/>
              </a:rPr>
              <a:t>Programme 3: ESM</a:t>
            </a:r>
          </a:p>
          <a:p>
            <a:pPr>
              <a:lnSpc>
                <a:spcPct val="150000"/>
              </a:lnSpc>
              <a:spcBef>
                <a:spcPts val="0"/>
              </a:spcBef>
            </a:pPr>
            <a:r>
              <a:rPr lang="en-ZA" sz="2000" dirty="0">
                <a:latin typeface="Arial" panose="020B0604020202020204" pitchFamily="34" charset="0"/>
                <a:cs typeface="Arial" panose="020B0604020202020204" pitchFamily="34" charset="0"/>
              </a:rPr>
              <a:t>During 2020/21 financial year, the department targeted five (5) performance indicators to assist Military Veterans to benefit from skills development programmes and business opportunities. Of the five targeted indicators, one (1) or 20% performance indicators were achieved</a:t>
            </a:r>
          </a:p>
        </p:txBody>
      </p:sp>
      <p:sp>
        <p:nvSpPr>
          <p:cNvPr id="4" name="Slide Number Placeholder 3"/>
          <p:cNvSpPr>
            <a:spLocks noGrp="1"/>
          </p:cNvSpPr>
          <p:nvPr>
            <p:ph type="sldNum" sz="quarter" idx="12"/>
          </p:nvPr>
        </p:nvSpPr>
        <p:spPr/>
        <p:txBody>
          <a:bodyPr/>
          <a:lstStyle/>
          <a:p>
            <a:fld id="{7B1C6805-EAF3-CC4B-883D-0BA841DD8C88}" type="slidenum">
              <a:rPr lang="en-US" smtClean="0"/>
              <a:t>11</a:t>
            </a:fld>
            <a:endParaRPr lang="en-US"/>
          </a:p>
        </p:txBody>
      </p:sp>
    </p:spTree>
    <p:extLst>
      <p:ext uri="{BB962C8B-B14F-4D97-AF65-F5344CB8AC3E}">
        <p14:creationId xmlns:p14="http://schemas.microsoft.com/office/powerpoint/2010/main" val="169419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534"/>
            <a:ext cx="10972800" cy="484314"/>
          </a:xfrm>
        </p:spPr>
        <p:txBody>
          <a:bodyPr>
            <a:normAutofit/>
          </a:bodyPr>
          <a:lstStyle/>
          <a:p>
            <a:r>
              <a:rPr lang="en-GB" sz="2000" b="1" dirty="0">
                <a:solidFill>
                  <a:srgbClr val="00B050"/>
                </a:solidFill>
              </a:rPr>
              <a:t>PERFORMANCE INFORMATION </a:t>
            </a:r>
            <a:r>
              <a:rPr lang="en-GB" sz="2000" b="1" dirty="0" smtClean="0">
                <a:solidFill>
                  <a:srgbClr val="00B050"/>
                </a:solidFill>
              </a:rPr>
              <a:t>– 2013/14 – 2020/21 </a:t>
            </a:r>
            <a:endParaRPr lang="en-ZA" sz="2000" dirty="0"/>
          </a:p>
        </p:txBody>
      </p:sp>
      <p:sp>
        <p:nvSpPr>
          <p:cNvPr id="4" name="Slide Number Placeholder 3"/>
          <p:cNvSpPr>
            <a:spLocks noGrp="1"/>
          </p:cNvSpPr>
          <p:nvPr>
            <p:ph type="sldNum" sz="quarter" idx="12"/>
          </p:nvPr>
        </p:nvSpPr>
        <p:spPr/>
        <p:txBody>
          <a:bodyPr/>
          <a:lstStyle/>
          <a:p>
            <a:fld id="{7B1C6805-EAF3-CC4B-883D-0BA841DD8C88}" type="slidenum">
              <a:rPr lang="en-US" smtClean="0"/>
              <a:t>12</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1872355981"/>
              </p:ext>
            </p:extLst>
          </p:nvPr>
        </p:nvGraphicFramePr>
        <p:xfrm>
          <a:off x="1776992" y="619107"/>
          <a:ext cx="8638016" cy="5415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8896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9144000" cy="500064"/>
          </a:xfrm>
        </p:spPr>
        <p:txBody>
          <a:bodyPr>
            <a:noAutofit/>
          </a:bodyPr>
          <a:lstStyle/>
          <a:p>
            <a:pPr lvl="0"/>
            <a:r>
              <a:rPr lang="en-GB" sz="2000" b="1" dirty="0" smtClean="0">
                <a:solidFill>
                  <a:srgbClr val="00B050"/>
                </a:solidFill>
              </a:rPr>
              <a:t>STRATEGIC OUTCOME ORIENTED GOALS </a:t>
            </a:r>
            <a:endParaRPr lang="en-ZA" sz="2000" b="1" i="1" dirty="0">
              <a:solidFill>
                <a:srgbClr val="00B050"/>
              </a:solidFill>
            </a:endParaRPr>
          </a:p>
        </p:txBody>
      </p:sp>
      <p:sp>
        <p:nvSpPr>
          <p:cNvPr id="3" name="Content Placeholder 2"/>
          <p:cNvSpPr>
            <a:spLocks noGrp="1"/>
          </p:cNvSpPr>
          <p:nvPr>
            <p:ph idx="1"/>
          </p:nvPr>
        </p:nvSpPr>
        <p:spPr>
          <a:xfrm>
            <a:off x="288758" y="357189"/>
            <a:ext cx="11598442" cy="5336755"/>
          </a:xfrm>
        </p:spPr>
        <p:txBody>
          <a:bodyPr>
            <a:normAutofit/>
          </a:bodyPr>
          <a:lstStyle/>
          <a:p>
            <a:pPr marL="0" indent="0">
              <a:buNone/>
            </a:pPr>
            <a:endParaRPr lang="en-US" sz="1600" b="1" dirty="0">
              <a:latin typeface="Arial" panose="020B0604020202020204" pitchFamily="34" charset="0"/>
              <a:cs typeface="Arial" panose="020B0604020202020204" pitchFamily="34" charset="0"/>
            </a:endParaRPr>
          </a:p>
          <a:p>
            <a:pPr marL="0" indent="0">
              <a:lnSpc>
                <a:spcPct val="150000"/>
              </a:lnSpc>
              <a:spcBef>
                <a:spcPts val="0"/>
              </a:spcBef>
              <a:buNone/>
            </a:pPr>
            <a:r>
              <a:rPr lang="en-ZA" sz="2200" dirty="0">
                <a:latin typeface="Arial" panose="020B0604020202020204" pitchFamily="34" charset="0"/>
                <a:cs typeface="Arial" panose="020B0604020202020204" pitchFamily="34" charset="0"/>
              </a:rPr>
              <a:t>The key strategic outcome oriented goals that the department was mandated to advance for the </a:t>
            </a:r>
            <a:r>
              <a:rPr lang="en-ZA" sz="2200" dirty="0" smtClean="0">
                <a:latin typeface="Arial" panose="020B0604020202020204" pitchFamily="34" charset="0"/>
                <a:cs typeface="Arial" panose="020B0604020202020204" pitchFamily="34" charset="0"/>
              </a:rPr>
              <a:t>2020/21FY </a:t>
            </a:r>
            <a:r>
              <a:rPr lang="en-ZA" sz="2200" dirty="0">
                <a:latin typeface="Arial" panose="020B0604020202020204" pitchFamily="34" charset="0"/>
                <a:cs typeface="Arial" panose="020B0604020202020204" pitchFamily="34" charset="0"/>
              </a:rPr>
              <a:t>are indicated below:</a:t>
            </a:r>
          </a:p>
          <a:p>
            <a:pPr marL="0" indent="0">
              <a:lnSpc>
                <a:spcPct val="150000"/>
              </a:lnSpc>
              <a:spcBef>
                <a:spcPts val="0"/>
              </a:spcBef>
              <a:buNone/>
            </a:pPr>
            <a:endParaRPr lang="en-ZA" sz="2200" dirty="0">
              <a:latin typeface="Arial" panose="020B0604020202020204" pitchFamily="34" charset="0"/>
              <a:cs typeface="Arial" panose="020B0604020202020204" pitchFamily="34" charset="0"/>
            </a:endParaRPr>
          </a:p>
          <a:p>
            <a:pPr>
              <a:lnSpc>
                <a:spcPct val="150000"/>
              </a:lnSpc>
              <a:spcBef>
                <a:spcPts val="0"/>
              </a:spcBef>
            </a:pPr>
            <a:r>
              <a:rPr lang="en-ZA" sz="2200" dirty="0">
                <a:latin typeface="Arial" panose="020B0604020202020204" pitchFamily="34" charset="0"/>
                <a:cs typeface="Arial" panose="020B0604020202020204" pitchFamily="34" charset="0"/>
              </a:rPr>
              <a:t>Provide Efficient, Effective and Excellent Administrative Support</a:t>
            </a:r>
          </a:p>
          <a:p>
            <a:pPr>
              <a:lnSpc>
                <a:spcPct val="150000"/>
              </a:lnSpc>
              <a:spcBef>
                <a:spcPts val="0"/>
              </a:spcBef>
            </a:pPr>
            <a:r>
              <a:rPr lang="en-ZA" sz="2200" dirty="0">
                <a:latin typeface="Arial" panose="020B0604020202020204" pitchFamily="34" charset="0"/>
                <a:cs typeface="Arial" panose="020B0604020202020204" pitchFamily="34" charset="0"/>
              </a:rPr>
              <a:t>Improved and Sustainable </a:t>
            </a:r>
            <a:r>
              <a:rPr lang="en-ZA" sz="2200" dirty="0" smtClean="0">
                <a:latin typeface="Arial" panose="020B0604020202020204" pitchFamily="34" charset="0"/>
                <a:cs typeface="Arial" panose="020B0604020202020204" pitchFamily="34" charset="0"/>
              </a:rPr>
              <a:t>Socio-economic </a:t>
            </a:r>
            <a:r>
              <a:rPr lang="en-ZA" sz="2200" dirty="0">
                <a:latin typeface="Arial" panose="020B0604020202020204" pitchFamily="34" charset="0"/>
                <a:cs typeface="Arial" panose="020B0604020202020204" pitchFamily="34" charset="0"/>
              </a:rPr>
              <a:t>status of Military Veterans</a:t>
            </a:r>
          </a:p>
          <a:p>
            <a:pPr>
              <a:lnSpc>
                <a:spcPct val="150000"/>
              </a:lnSpc>
              <a:spcBef>
                <a:spcPts val="0"/>
              </a:spcBef>
            </a:pPr>
            <a:r>
              <a:rPr lang="en-ZA" sz="2200" dirty="0">
                <a:latin typeface="Arial" panose="020B0604020202020204" pitchFamily="34" charset="0"/>
                <a:cs typeface="Arial" panose="020B0604020202020204" pitchFamily="34" charset="0"/>
              </a:rPr>
              <a:t>Empowered and Self–sufficient Military Veterans</a:t>
            </a:r>
          </a:p>
        </p:txBody>
      </p:sp>
      <p:sp>
        <p:nvSpPr>
          <p:cNvPr id="4" name="Slide Number Placeholder 3"/>
          <p:cNvSpPr>
            <a:spLocks noGrp="1"/>
          </p:cNvSpPr>
          <p:nvPr>
            <p:ph type="sldNum" sz="quarter" idx="12"/>
          </p:nvPr>
        </p:nvSpPr>
        <p:spPr/>
        <p:txBody>
          <a:bodyPr/>
          <a:lstStyle/>
          <a:p>
            <a:fld id="{7B1C6805-EAF3-CC4B-883D-0BA841DD8C88}" type="slidenum">
              <a:rPr lang="en-US" smtClean="0"/>
              <a:t>13</a:t>
            </a:fld>
            <a:endParaRPr lang="en-US"/>
          </a:p>
        </p:txBody>
      </p:sp>
    </p:spTree>
    <p:extLst>
      <p:ext uri="{BB962C8B-B14F-4D97-AF65-F5344CB8AC3E}">
        <p14:creationId xmlns:p14="http://schemas.microsoft.com/office/powerpoint/2010/main" val="1290158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63630"/>
            <a:ext cx="10325101" cy="500064"/>
          </a:xfrm>
        </p:spPr>
        <p:txBody>
          <a:bodyPr>
            <a:noAutofit/>
          </a:bodyPr>
          <a:lstStyle/>
          <a:p>
            <a:pPr lvl="0"/>
            <a:r>
              <a:rPr lang="en-GB" sz="2000" b="1" dirty="0">
                <a:solidFill>
                  <a:srgbClr val="00B050"/>
                </a:solidFill>
              </a:rPr>
              <a:t>STRATEGIC OUTCOME ORIENTED GOALS/</a:t>
            </a:r>
            <a:r>
              <a:rPr lang="en-ZA" sz="2000" b="1" dirty="0">
                <a:solidFill>
                  <a:srgbClr val="00B050"/>
                </a:solidFill>
              </a:rPr>
              <a:t>MEASURING THE PERFORMANCE </a:t>
            </a:r>
          </a:p>
        </p:txBody>
      </p:sp>
      <p:sp>
        <p:nvSpPr>
          <p:cNvPr id="3" name="Content Placeholder 2"/>
          <p:cNvSpPr>
            <a:spLocks noGrp="1"/>
          </p:cNvSpPr>
          <p:nvPr>
            <p:ph idx="1"/>
          </p:nvPr>
        </p:nvSpPr>
        <p:spPr>
          <a:xfrm>
            <a:off x="342900" y="663694"/>
            <a:ext cx="11615738" cy="5173125"/>
          </a:xfrm>
        </p:spPr>
        <p:txBody>
          <a:bodyPr>
            <a:normAutofit lnSpcReduction="10000"/>
          </a:bodyPr>
          <a:lstStyle/>
          <a:p>
            <a:pPr marL="0" indent="0">
              <a:buNone/>
            </a:pPr>
            <a:endParaRPr lang="en-US" sz="1600" b="1" dirty="0"/>
          </a:p>
          <a:p>
            <a:pPr marL="0" indent="0">
              <a:lnSpc>
                <a:spcPct val="160000"/>
              </a:lnSpc>
              <a:spcBef>
                <a:spcPts val="0"/>
              </a:spcBef>
              <a:buNone/>
            </a:pPr>
            <a:r>
              <a:rPr lang="en-ZA" sz="2400" dirty="0"/>
              <a:t>The Strategic Outcome (SO) over the MTSF (2019-2024) period is explained below for the attainment of departmental mandate:</a:t>
            </a:r>
          </a:p>
          <a:p>
            <a:pPr marL="0" indent="0">
              <a:buNone/>
            </a:pPr>
            <a:endParaRPr lang="en-ZA" sz="2400" dirty="0"/>
          </a:p>
          <a:p>
            <a:pPr>
              <a:lnSpc>
                <a:spcPct val="160000"/>
              </a:lnSpc>
              <a:spcBef>
                <a:spcPts val="0"/>
              </a:spcBef>
            </a:pPr>
            <a:r>
              <a:rPr lang="en-ZA" sz="2400" b="1" dirty="0"/>
              <a:t>SO1</a:t>
            </a:r>
            <a:r>
              <a:rPr lang="en-ZA" sz="2400" dirty="0"/>
              <a:t>: Socio-economic status of Military Veterans’ community improved and sustained:</a:t>
            </a:r>
          </a:p>
          <a:p>
            <a:pPr marL="0" indent="0">
              <a:buNone/>
            </a:pPr>
            <a:endParaRPr lang="en-ZA" sz="2400" dirty="0"/>
          </a:p>
          <a:p>
            <a:pPr marL="0" indent="0">
              <a:buNone/>
            </a:pPr>
            <a:r>
              <a:rPr lang="en-ZA" sz="2400" b="1" u="sng" dirty="0"/>
              <a:t>Impact </a:t>
            </a:r>
            <a:r>
              <a:rPr lang="en-ZA" sz="2400" b="1" u="sng" dirty="0" smtClean="0"/>
              <a:t>Statement</a:t>
            </a:r>
          </a:p>
          <a:p>
            <a:pPr marL="0" indent="0">
              <a:buNone/>
            </a:pPr>
            <a:endParaRPr lang="en-ZA" sz="2400" dirty="0"/>
          </a:p>
          <a:p>
            <a:pPr>
              <a:lnSpc>
                <a:spcPct val="150000"/>
              </a:lnSpc>
              <a:spcBef>
                <a:spcPts val="0"/>
              </a:spcBef>
            </a:pPr>
            <a:r>
              <a:rPr lang="en-ZA" sz="2400" b="1" dirty="0"/>
              <a:t>Impact statement:</a:t>
            </a:r>
            <a:r>
              <a:rPr lang="en-ZA" sz="2400" dirty="0"/>
              <a:t> Improved and sustained livelihoods of Military Veterans’ community</a:t>
            </a:r>
          </a:p>
          <a:p>
            <a:pPr marL="0" indent="0">
              <a:buNone/>
            </a:pPr>
            <a:endParaRPr lang="en-ZA" sz="2000" dirty="0"/>
          </a:p>
        </p:txBody>
      </p:sp>
      <p:sp>
        <p:nvSpPr>
          <p:cNvPr id="4" name="Slide Number Placeholder 3"/>
          <p:cNvSpPr>
            <a:spLocks noGrp="1"/>
          </p:cNvSpPr>
          <p:nvPr>
            <p:ph type="sldNum" sz="quarter" idx="12"/>
          </p:nvPr>
        </p:nvSpPr>
        <p:spPr/>
        <p:txBody>
          <a:bodyPr/>
          <a:lstStyle/>
          <a:p>
            <a:fld id="{7B1C6805-EAF3-CC4B-883D-0BA841DD8C88}" type="slidenum">
              <a:rPr lang="en-US" smtClean="0"/>
              <a:t>14</a:t>
            </a:fld>
            <a:endParaRPr lang="en-US"/>
          </a:p>
        </p:txBody>
      </p:sp>
    </p:spTree>
    <p:extLst>
      <p:ext uri="{BB962C8B-B14F-4D97-AF65-F5344CB8AC3E}">
        <p14:creationId xmlns:p14="http://schemas.microsoft.com/office/powerpoint/2010/main" val="377259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627"/>
            <a:ext cx="12192000" cy="808522"/>
          </a:xfrm>
        </p:spPr>
        <p:txBody>
          <a:bodyPr>
            <a:noAutofit/>
          </a:bodyPr>
          <a:lstStyle/>
          <a:p>
            <a:r>
              <a:rPr lang="en-US" sz="2000" b="1" dirty="0">
                <a:solidFill>
                  <a:srgbClr val="00B050"/>
                </a:solidFill>
              </a:rPr>
              <a:t>CONTRIBUTION TO NDP VISION 2030, MTSF 2019-2024 AND EXECUTIVE AUTHORITY (EA) PRIORITIES</a:t>
            </a:r>
            <a:endParaRPr lang="en-ZA" sz="2000" b="1" dirty="0">
              <a:solidFill>
                <a:srgbClr val="00B05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8788391"/>
              </p:ext>
            </p:extLst>
          </p:nvPr>
        </p:nvGraphicFramePr>
        <p:xfrm>
          <a:off x="308009" y="1000623"/>
          <a:ext cx="11742820" cy="4520572"/>
        </p:xfrm>
        <a:graphic>
          <a:graphicData uri="http://schemas.openxmlformats.org/drawingml/2006/table">
            <a:tbl>
              <a:tblPr firstRow="1" firstCol="1" bandRow="1">
                <a:tableStyleId>{8A107856-5554-42FB-B03E-39F5DBC370BA}</a:tableStyleId>
              </a:tblPr>
              <a:tblGrid>
                <a:gridCol w="2263376">
                  <a:extLst>
                    <a:ext uri="{9D8B030D-6E8A-4147-A177-3AD203B41FA5}">
                      <a16:colId xmlns:a16="http://schemas.microsoft.com/office/drawing/2014/main" val="20000"/>
                    </a:ext>
                  </a:extLst>
                </a:gridCol>
                <a:gridCol w="2144994">
                  <a:extLst>
                    <a:ext uri="{9D8B030D-6E8A-4147-A177-3AD203B41FA5}">
                      <a16:colId xmlns:a16="http://schemas.microsoft.com/office/drawing/2014/main" val="20001"/>
                    </a:ext>
                  </a:extLst>
                </a:gridCol>
                <a:gridCol w="2598821">
                  <a:extLst>
                    <a:ext uri="{9D8B030D-6E8A-4147-A177-3AD203B41FA5}">
                      <a16:colId xmlns:a16="http://schemas.microsoft.com/office/drawing/2014/main" val="20002"/>
                    </a:ext>
                  </a:extLst>
                </a:gridCol>
                <a:gridCol w="4735629">
                  <a:extLst>
                    <a:ext uri="{9D8B030D-6E8A-4147-A177-3AD203B41FA5}">
                      <a16:colId xmlns:a16="http://schemas.microsoft.com/office/drawing/2014/main" val="20003"/>
                    </a:ext>
                  </a:extLst>
                </a:gridCol>
              </a:tblGrid>
              <a:tr h="466732">
                <a:tc>
                  <a:txBody>
                    <a:bodyPr/>
                    <a:lstStyle/>
                    <a:p>
                      <a:pPr marL="0" marR="0">
                        <a:spcBef>
                          <a:spcPts val="0"/>
                        </a:spcBef>
                        <a:spcAft>
                          <a:spcPts val="0"/>
                        </a:spcAft>
                      </a:pPr>
                      <a:r>
                        <a:rPr lang="en-GB" sz="1400" dirty="0">
                          <a:effectLst/>
                        </a:rPr>
                        <a:t>National Development Plan (NDP) Vision 2030</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rPr>
                        <a:t>MTSF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spcBef>
                          <a:spcPts val="0"/>
                        </a:spcBef>
                        <a:spcAft>
                          <a:spcPts val="0"/>
                        </a:spcAft>
                      </a:pPr>
                      <a:r>
                        <a:rPr lang="en-GB" sz="1400" dirty="0">
                          <a:effectLst/>
                        </a:rPr>
                        <a:t>Contribution to Executive Authority (EAs)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rPr>
                        <a:t>Progress to date (As at 31 March 2021)</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extLst>
                  <a:ext uri="{0D108BD9-81ED-4DB2-BD59-A6C34878D82A}">
                    <a16:rowId xmlns:a16="http://schemas.microsoft.com/office/drawing/2014/main" val="10000"/>
                  </a:ext>
                </a:extLst>
              </a:tr>
              <a:tr h="89983">
                <a:tc>
                  <a:txBody>
                    <a:bodyPr/>
                    <a:lstStyle/>
                    <a:p>
                      <a:pPr marL="0" marR="0">
                        <a:spcBef>
                          <a:spcPts val="0"/>
                        </a:spcBef>
                        <a:spcAft>
                          <a:spcPts val="0"/>
                        </a:spcAft>
                      </a:pPr>
                      <a:r>
                        <a:rPr lang="en-GB" sz="1400" dirty="0">
                          <a:effectLst/>
                        </a:rPr>
                        <a:t>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tc>
                <a:tc>
                  <a:txBody>
                    <a:bodyPr/>
                    <a:lstStyle/>
                    <a:p>
                      <a:pPr marL="0" marR="0">
                        <a:spcBef>
                          <a:spcPts val="0"/>
                        </a:spcBef>
                        <a:spcAft>
                          <a:spcPts val="0"/>
                        </a:spcAft>
                      </a:pPr>
                      <a:r>
                        <a:rPr lang="en-GB" sz="1400" dirty="0">
                          <a:effectLst/>
                        </a:rPr>
                        <a:t>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tc>
                <a:tc gridSpan="2">
                  <a:txBody>
                    <a:bodyPr/>
                    <a:lstStyle/>
                    <a:p>
                      <a:pPr marL="0" marR="0">
                        <a:spcBef>
                          <a:spcPts val="0"/>
                        </a:spcBef>
                        <a:spcAft>
                          <a:spcPts val="0"/>
                        </a:spcAft>
                      </a:pPr>
                      <a:endParaRPr lang="en-ZA" sz="1400" dirty="0">
                        <a:effectLst/>
                        <a:latin typeface="Arial Narrow" panose="020B0606020202030204" pitchFamily="34" charset="0"/>
                      </a:endParaRPr>
                    </a:p>
                  </a:txBody>
                  <a:tcPr marL="55598" marR="55598" marT="0" marB="0"/>
                </a:tc>
                <a:tc hMerge="1">
                  <a:txBody>
                    <a:bodyPr/>
                    <a:lstStyle/>
                    <a:p>
                      <a:endParaRPr lang="en-ZA"/>
                    </a:p>
                  </a:txBody>
                  <a:tcPr/>
                </a:tc>
                <a:extLst>
                  <a:ext uri="{0D108BD9-81ED-4DB2-BD59-A6C34878D82A}">
                    <a16:rowId xmlns:a16="http://schemas.microsoft.com/office/drawing/2014/main" val="10001"/>
                  </a:ext>
                </a:extLst>
              </a:tr>
              <a:tr h="2965819">
                <a:tc>
                  <a:txBody>
                    <a:bodyPr/>
                    <a:lstStyle/>
                    <a:p>
                      <a:pPr marL="0" marR="0">
                        <a:lnSpc>
                          <a:spcPct val="150000"/>
                        </a:lnSpc>
                        <a:spcBef>
                          <a:spcPts val="0"/>
                        </a:spcBef>
                        <a:spcAft>
                          <a:spcPts val="0"/>
                        </a:spcAft>
                      </a:pPr>
                      <a:r>
                        <a:rPr lang="en-GB" sz="1400" dirty="0">
                          <a:effectLst/>
                        </a:rPr>
                        <a:t>Chapter 13: Building a capable and developmental state</a:t>
                      </a:r>
                      <a:endParaRPr lang="en-ZA" sz="1400" dirty="0">
                        <a:effectLst/>
                      </a:endParaRPr>
                    </a:p>
                    <a:p>
                      <a:pPr marL="342900" marR="0" lvl="0" indent="-342900">
                        <a:lnSpc>
                          <a:spcPct val="150000"/>
                        </a:lnSpc>
                        <a:spcBef>
                          <a:spcPts val="0"/>
                        </a:spcBef>
                        <a:spcAft>
                          <a:spcPts val="0"/>
                        </a:spcAft>
                        <a:buFont typeface="Arial" panose="020B0604020202020204" pitchFamily="34" charset="0"/>
                        <a:buChar char="•"/>
                      </a:pPr>
                      <a:r>
                        <a:rPr lang="en-GB" sz="1400" dirty="0">
                          <a:effectLst/>
                        </a:rPr>
                        <a:t>Strengthen delegation, accountability and oversight.</a:t>
                      </a:r>
                      <a:endParaRPr lang="en-ZA" sz="1400" dirty="0">
                        <a:effectLst/>
                      </a:endParaRPr>
                    </a:p>
                    <a:p>
                      <a:pPr marL="457200" marR="0">
                        <a:spcBef>
                          <a:spcPts val="0"/>
                        </a:spcBef>
                        <a:spcAft>
                          <a:spcPts val="0"/>
                        </a:spcAft>
                      </a:pPr>
                      <a:r>
                        <a:rPr lang="en-GB" sz="1400" dirty="0">
                          <a:effectLst/>
                        </a:rPr>
                        <a:t> </a:t>
                      </a:r>
                      <a:endParaRPr lang="en-ZA" sz="1400" dirty="0">
                        <a:effectLst/>
                      </a:endParaRPr>
                    </a:p>
                    <a:p>
                      <a:pPr marL="0" marR="0">
                        <a:spcBef>
                          <a:spcPts val="0"/>
                        </a:spcBef>
                        <a:spcAft>
                          <a:spcPts val="0"/>
                        </a:spcAft>
                      </a:pPr>
                      <a:r>
                        <a:rPr lang="en-GB" sz="1400" dirty="0">
                          <a:effectLst/>
                        </a:rPr>
                        <a:t>Chapter 14: Fighting corruption</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tc>
                <a:tc>
                  <a:txBody>
                    <a:bodyPr/>
                    <a:lstStyle/>
                    <a:p>
                      <a:pPr marL="0" marR="0">
                        <a:lnSpc>
                          <a:spcPct val="115000"/>
                        </a:lnSpc>
                        <a:spcBef>
                          <a:spcPts val="0"/>
                        </a:spcBef>
                        <a:spcAft>
                          <a:spcPts val="0"/>
                        </a:spcAft>
                      </a:pPr>
                      <a:r>
                        <a:rPr lang="en-GB" sz="1400" dirty="0">
                          <a:effectLst/>
                        </a:rPr>
                        <a:t>Priority 1: Capable, ethical and developmental state</a:t>
                      </a:r>
                      <a:endParaRPr lang="en-ZA" sz="1400" dirty="0">
                        <a:effectLst/>
                      </a:endParaRPr>
                    </a:p>
                    <a:p>
                      <a:pPr marL="0" marR="0">
                        <a:spcBef>
                          <a:spcPts val="0"/>
                        </a:spcBef>
                        <a:spcAft>
                          <a:spcPts val="0"/>
                        </a:spcAft>
                      </a:pPr>
                      <a:r>
                        <a:rPr lang="en-GB" sz="1400" dirty="0">
                          <a:effectLst/>
                        </a:rPr>
                        <a:t> </a:t>
                      </a:r>
                      <a:endParaRPr lang="en-ZA" sz="1400" dirty="0">
                        <a:effectLst/>
                      </a:endParaRPr>
                    </a:p>
                    <a:p>
                      <a:pPr marL="0" marR="0">
                        <a:spcBef>
                          <a:spcPts val="0"/>
                        </a:spcBef>
                        <a:spcAft>
                          <a:spcPts val="0"/>
                        </a:spcAft>
                      </a:pPr>
                      <a:r>
                        <a:rPr lang="en-GB" sz="1400" dirty="0">
                          <a:effectLst/>
                        </a:rPr>
                        <a:t>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tc>
                <a:tc>
                  <a:txBody>
                    <a:bodyPr/>
                    <a:lstStyle/>
                    <a:p>
                      <a:pPr marL="0" marR="0">
                        <a:spcBef>
                          <a:spcPts val="0"/>
                        </a:spcBef>
                        <a:spcAft>
                          <a:spcPts val="0"/>
                        </a:spcAft>
                      </a:pPr>
                      <a:r>
                        <a:rPr lang="en-GB" sz="1400" u="sng" dirty="0">
                          <a:effectLst/>
                        </a:rPr>
                        <a:t> </a:t>
                      </a:r>
                      <a:r>
                        <a:rPr lang="en-US" sz="1400" u="sng" dirty="0" smtClean="0">
                          <a:effectLst/>
                        </a:rPr>
                        <a:t>Priority 1</a:t>
                      </a:r>
                      <a:r>
                        <a:rPr lang="en-US" sz="1400" dirty="0" smtClean="0">
                          <a:effectLst/>
                        </a:rPr>
                        <a:t>: Strengthening governance and oversight protocols to give effect to the provisions of the Act.</a:t>
                      </a:r>
                    </a:p>
                    <a:p>
                      <a:pPr marL="0" marR="0">
                        <a:spcBef>
                          <a:spcPts val="0"/>
                        </a:spcBef>
                        <a:spcAft>
                          <a:spcPts val="0"/>
                        </a:spcAft>
                      </a:pPr>
                      <a:r>
                        <a:rPr lang="en-US" sz="1400" dirty="0" smtClean="0">
                          <a:effectLst/>
                        </a:rPr>
                        <a:t> </a:t>
                      </a:r>
                    </a:p>
                    <a:p>
                      <a:pPr marL="0" marR="0">
                        <a:spcBef>
                          <a:spcPts val="0"/>
                        </a:spcBef>
                        <a:spcAft>
                          <a:spcPts val="0"/>
                        </a:spcAft>
                      </a:pP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rPr>
                        <a:t>Advisory </a:t>
                      </a:r>
                      <a:r>
                        <a:rPr lang="en-GB" sz="1400" dirty="0">
                          <a:effectLst/>
                        </a:rPr>
                        <a:t>Council and Appeal is fully functional.</a:t>
                      </a:r>
                      <a:endParaRPr lang="en-ZA" sz="1400" dirty="0">
                        <a:effectLst/>
                      </a:endParaRPr>
                    </a:p>
                    <a:p>
                      <a:pPr marL="171450" marR="0" indent="-171450">
                        <a:lnSpc>
                          <a:spcPct val="150000"/>
                        </a:lnSpc>
                        <a:spcBef>
                          <a:spcPts val="0"/>
                        </a:spcBef>
                        <a:spcAft>
                          <a:spcPts val="0"/>
                        </a:spcAft>
                        <a:buFont typeface="Arial" panose="020B0604020202020204" pitchFamily="34" charset="0"/>
                        <a:buChar char="•"/>
                      </a:pPr>
                      <a:r>
                        <a:rPr lang="en-US" sz="1400" dirty="0" smtClean="0">
                          <a:effectLst/>
                        </a:rPr>
                        <a:t>In order to perform its oversight obligations, the Audit Committee continues to work in close collaboration and partnership with the Internal Audit function and DMV management.</a:t>
                      </a:r>
                      <a:r>
                        <a:rPr lang="en-ZA" sz="1400" dirty="0" smtClean="0">
                          <a:effectLst/>
                        </a:rPr>
                        <a:t>.</a:t>
                      </a:r>
                      <a:endParaRPr lang="en-ZA" sz="1400" dirty="0">
                        <a:effectLst/>
                      </a:endParaRPr>
                    </a:p>
                    <a:p>
                      <a:pPr marL="171450" indent="-171450">
                        <a:lnSpc>
                          <a:spcPct val="150000"/>
                        </a:lnSpc>
                        <a:spcAft>
                          <a:spcPts val="0"/>
                        </a:spcAft>
                        <a:buFont typeface="Arial" panose="020B0604020202020204" pitchFamily="34" charset="0"/>
                        <a:buChar char="•"/>
                      </a:pPr>
                      <a:r>
                        <a:rPr lang="en-ZA" sz="1400" dirty="0" smtClean="0">
                          <a:effectLst/>
                        </a:rPr>
                        <a:t>Manage </a:t>
                      </a:r>
                      <a:r>
                        <a:rPr lang="en-ZA" sz="1400" dirty="0">
                          <a:effectLst/>
                        </a:rPr>
                        <a:t>and monitor provision of ICT services by contracted service provider through the Service Level Agreement (SLA) monitoring and reporting </a:t>
                      </a:r>
                      <a:r>
                        <a:rPr lang="en-ZA" sz="1400" dirty="0" smtClean="0">
                          <a:effectLst/>
                        </a:rPr>
                        <a:t>sessions</a:t>
                      </a:r>
                    </a:p>
                    <a:p>
                      <a:pPr marL="171450" indent="-171450">
                        <a:lnSpc>
                          <a:spcPct val="150000"/>
                        </a:lnSpc>
                        <a:spcAft>
                          <a:spcPts val="0"/>
                        </a:spcAft>
                        <a:buFont typeface="Arial" panose="020B0604020202020204" pitchFamily="34" charset="0"/>
                        <a:buChar char="•"/>
                      </a:pPr>
                      <a:r>
                        <a:rPr lang="en-US" sz="1400" dirty="0" smtClean="0">
                          <a:effectLst/>
                        </a:rPr>
                        <a:t>Director General has guaranteed that the DMV maintains and implements all Ministerial, Cabinet, Parliamentary, and Cluster decisions that are appropriate to the DMV for accountability purposes</a:t>
                      </a:r>
                      <a:endParaRPr lang="en-ZA" sz="1400" dirty="0">
                        <a:effectLst/>
                        <a:latin typeface="Arial Narrow" panose="020B0606020202030204" pitchFamily="34" charset="0"/>
                      </a:endParaRPr>
                    </a:p>
                  </a:txBody>
                  <a:tcPr marL="55598" marR="55598" marT="0" marB="0"/>
                </a:tc>
                <a:extLst>
                  <a:ext uri="{0D108BD9-81ED-4DB2-BD59-A6C34878D82A}">
                    <a16:rowId xmlns:a16="http://schemas.microsoft.com/office/drawing/2014/main" val="10002"/>
                  </a:ext>
                </a:extLst>
              </a:tr>
            </a:tbl>
          </a:graphicData>
        </a:graphic>
      </p:graphicFrame>
      <p:sp>
        <p:nvSpPr>
          <p:cNvPr id="5" name="Slide Number Placeholder 4"/>
          <p:cNvSpPr>
            <a:spLocks noGrp="1"/>
          </p:cNvSpPr>
          <p:nvPr>
            <p:ph type="sldNum" sz="quarter" idx="12"/>
          </p:nvPr>
        </p:nvSpPr>
        <p:spPr/>
        <p:txBody>
          <a:bodyPr/>
          <a:lstStyle/>
          <a:p>
            <a:fld id="{7B1C6805-EAF3-CC4B-883D-0BA841DD8C88}" type="slidenum">
              <a:rPr lang="en-US" smtClean="0"/>
              <a:t>15</a:t>
            </a:fld>
            <a:endParaRPr lang="en-US"/>
          </a:p>
        </p:txBody>
      </p:sp>
    </p:spTree>
    <p:extLst>
      <p:ext uri="{BB962C8B-B14F-4D97-AF65-F5344CB8AC3E}">
        <p14:creationId xmlns:p14="http://schemas.microsoft.com/office/powerpoint/2010/main" val="56024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6564"/>
            <a:ext cx="12477749" cy="500062"/>
          </a:xfrm>
        </p:spPr>
        <p:txBody>
          <a:bodyPr>
            <a:noAutofit/>
          </a:bodyPr>
          <a:lstStyle/>
          <a:p>
            <a:r>
              <a:rPr lang="en-US" sz="1800" b="1" dirty="0">
                <a:solidFill>
                  <a:srgbClr val="00B050"/>
                </a:solidFill>
              </a:rPr>
              <a:t>CONTRIBUTION TO NDP VISION 2030, MTSF 2019-2024 AND EXECUTIVE AUTHORITY (EA) PRIORITIES</a:t>
            </a:r>
            <a:endParaRPr lang="en-ZA" sz="1800" b="1" dirty="0">
              <a:solidFill>
                <a:srgbClr val="00B05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0988669"/>
              </p:ext>
            </p:extLst>
          </p:nvPr>
        </p:nvGraphicFramePr>
        <p:xfrm>
          <a:off x="144379" y="533854"/>
          <a:ext cx="11944952" cy="5453455"/>
        </p:xfrm>
        <a:graphic>
          <a:graphicData uri="http://schemas.openxmlformats.org/drawingml/2006/table">
            <a:tbl>
              <a:tblPr firstRow="1" firstCol="1" bandRow="1">
                <a:tableStyleId>{8A107856-5554-42FB-B03E-39F5DBC370BA}</a:tableStyleId>
              </a:tblPr>
              <a:tblGrid>
                <a:gridCol w="2050181">
                  <a:extLst>
                    <a:ext uri="{9D8B030D-6E8A-4147-A177-3AD203B41FA5}">
                      <a16:colId xmlns:a16="http://schemas.microsoft.com/office/drawing/2014/main" val="20000"/>
                    </a:ext>
                  </a:extLst>
                </a:gridCol>
                <a:gridCol w="2156059">
                  <a:extLst>
                    <a:ext uri="{9D8B030D-6E8A-4147-A177-3AD203B41FA5}">
                      <a16:colId xmlns:a16="http://schemas.microsoft.com/office/drawing/2014/main" val="20001"/>
                    </a:ext>
                  </a:extLst>
                </a:gridCol>
                <a:gridCol w="2233061">
                  <a:extLst>
                    <a:ext uri="{9D8B030D-6E8A-4147-A177-3AD203B41FA5}">
                      <a16:colId xmlns:a16="http://schemas.microsoft.com/office/drawing/2014/main" val="20002"/>
                    </a:ext>
                  </a:extLst>
                </a:gridCol>
                <a:gridCol w="5505651">
                  <a:extLst>
                    <a:ext uri="{9D8B030D-6E8A-4147-A177-3AD203B41FA5}">
                      <a16:colId xmlns:a16="http://schemas.microsoft.com/office/drawing/2014/main" val="20003"/>
                    </a:ext>
                  </a:extLst>
                </a:gridCol>
              </a:tblGrid>
              <a:tr h="435531">
                <a:tc>
                  <a:txBody>
                    <a:bodyPr/>
                    <a:lstStyle/>
                    <a:p>
                      <a:pPr marL="0" marR="0">
                        <a:spcBef>
                          <a:spcPts val="0"/>
                        </a:spcBef>
                        <a:spcAft>
                          <a:spcPts val="0"/>
                        </a:spcAft>
                      </a:pPr>
                      <a:r>
                        <a:rPr lang="en-GB" sz="1400" dirty="0">
                          <a:effectLst/>
                          <a:latin typeface="Arial Narrow" panose="020B0606020202030204" pitchFamily="34" charset="0"/>
                        </a:rPr>
                        <a:t>National Development Plan (NDP) Vision 2030</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latin typeface="Arial Narrow" panose="020B0606020202030204" pitchFamily="34" charset="0"/>
                        </a:rPr>
                        <a:t>MTSF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spcBef>
                          <a:spcPts val="0"/>
                        </a:spcBef>
                        <a:spcAft>
                          <a:spcPts val="0"/>
                        </a:spcAft>
                      </a:pPr>
                      <a:r>
                        <a:rPr lang="en-GB" sz="1400" dirty="0">
                          <a:effectLst/>
                          <a:latin typeface="Arial Narrow" panose="020B0606020202030204" pitchFamily="34" charset="0"/>
                        </a:rPr>
                        <a:t>Contribution to Executive Authority (EAs)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latin typeface="Arial Narrow" panose="020B0606020202030204" pitchFamily="34" charset="0"/>
                        </a:rPr>
                        <a:t>Progress to date (As at 31 March 2021)</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extLst>
                  <a:ext uri="{0D108BD9-81ED-4DB2-BD59-A6C34878D82A}">
                    <a16:rowId xmlns:a16="http://schemas.microsoft.com/office/drawing/2014/main" val="10000"/>
                  </a:ext>
                </a:extLst>
              </a:tr>
              <a:tr h="451460">
                <a:tc rowSpan="6">
                  <a:txBody>
                    <a:bodyPr/>
                    <a:lstStyle/>
                    <a:p>
                      <a:pPr marL="0" marR="0">
                        <a:lnSpc>
                          <a:spcPct val="150000"/>
                        </a:lnSpc>
                        <a:spcBef>
                          <a:spcPts val="0"/>
                        </a:spcBef>
                        <a:spcAft>
                          <a:spcPts val="0"/>
                        </a:spcAft>
                      </a:pPr>
                      <a:r>
                        <a:rPr lang="en-GB" sz="1400" dirty="0" smtClean="0">
                          <a:effectLst/>
                          <a:latin typeface="Arial Narrow" panose="020B0606020202030204" pitchFamily="34" charset="0"/>
                        </a:rPr>
                        <a:t>Chapter 9: Improving education, training and innovation</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rowSpan="9">
                  <a:txBody>
                    <a:bodyPr/>
                    <a:lstStyle/>
                    <a:p>
                      <a:pPr marL="0" marR="0">
                        <a:spcBef>
                          <a:spcPts val="0"/>
                        </a:spcBef>
                        <a:spcAft>
                          <a:spcPts val="0"/>
                        </a:spcAft>
                      </a:pPr>
                      <a:r>
                        <a:rPr lang="en-GB" sz="1400" dirty="0" smtClean="0">
                          <a:effectLst/>
                          <a:latin typeface="Arial Narrow" panose="020B0606020202030204" pitchFamily="34" charset="0"/>
                        </a:rPr>
                        <a:t> </a:t>
                      </a:r>
                      <a:endParaRPr lang="en-ZA" sz="1400" dirty="0" smtClean="0">
                        <a:effectLst/>
                        <a:latin typeface="Arial Narrow" panose="020B0606020202030204" pitchFamily="34" charset="0"/>
                      </a:endParaRPr>
                    </a:p>
                    <a:p>
                      <a:pPr marL="0" marR="0">
                        <a:spcBef>
                          <a:spcPts val="0"/>
                        </a:spcBef>
                        <a:spcAft>
                          <a:spcPts val="0"/>
                        </a:spcAft>
                      </a:pPr>
                      <a:r>
                        <a:rPr lang="en-GB" sz="1400" dirty="0" smtClean="0">
                          <a:effectLst/>
                          <a:latin typeface="Arial Narrow" panose="020B0606020202030204" pitchFamily="34" charset="0"/>
                        </a:rPr>
                        <a:t> </a:t>
                      </a:r>
                      <a:endParaRPr lang="en-ZA" sz="1400" dirty="0" smtClean="0">
                        <a:effectLst/>
                        <a:latin typeface="Arial Narrow" panose="020B0606020202030204" pitchFamily="34" charset="0"/>
                      </a:endParaRPr>
                    </a:p>
                    <a:p>
                      <a:pPr marL="0" marR="0">
                        <a:spcBef>
                          <a:spcPts val="0"/>
                        </a:spcBef>
                        <a:spcAft>
                          <a:spcPts val="0"/>
                        </a:spcAft>
                      </a:pPr>
                      <a:r>
                        <a:rPr lang="en-GB" sz="1400" dirty="0" smtClean="0">
                          <a:effectLst/>
                          <a:latin typeface="Arial Narrow" panose="020B0606020202030204" pitchFamily="34" charset="0"/>
                        </a:rPr>
                        <a:t> </a:t>
                      </a:r>
                      <a:endParaRPr lang="en-ZA" sz="1400" dirty="0" smtClean="0">
                        <a:effectLst/>
                        <a:latin typeface="Arial Narrow" panose="020B0606020202030204" pitchFamily="34" charset="0"/>
                      </a:endParaRPr>
                    </a:p>
                    <a:p>
                      <a:pPr marL="0" marR="0">
                        <a:spcBef>
                          <a:spcPts val="0"/>
                        </a:spcBef>
                        <a:spcAft>
                          <a:spcPts val="0"/>
                        </a:spcAft>
                      </a:pPr>
                      <a:r>
                        <a:rPr lang="en-GB" sz="1400" dirty="0" smtClean="0">
                          <a:effectLst/>
                          <a:latin typeface="Arial Narrow" panose="020B0606020202030204" pitchFamily="34" charset="0"/>
                        </a:rPr>
                        <a:t> </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Priority 2: Economic transformation and job creation</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Priority 3: Education, skills and health</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Priority 4: Consolidating social wage through reliable and basic services</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Priority 5: Spatial development, human settlements and local government</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gridSpan="2">
                  <a:txBody>
                    <a:bodyPr/>
                    <a:lstStyle/>
                    <a:p>
                      <a:pPr marL="0" marR="0">
                        <a:lnSpc>
                          <a:spcPct val="150000"/>
                        </a:lnSpc>
                        <a:spcBef>
                          <a:spcPts val="0"/>
                        </a:spcBef>
                        <a:spcAft>
                          <a:spcPts val="0"/>
                        </a:spcAft>
                      </a:pPr>
                      <a:r>
                        <a:rPr lang="en-GB" sz="1400" u="sng" dirty="0" smtClean="0">
                          <a:effectLst/>
                          <a:latin typeface="Arial Narrow" panose="020B0606020202030204" pitchFamily="34" charset="0"/>
                        </a:rPr>
                        <a:t>Priority 2:</a:t>
                      </a:r>
                      <a:r>
                        <a:rPr lang="en-GB" sz="1400" dirty="0" smtClean="0">
                          <a:effectLst/>
                          <a:latin typeface="Arial Narrow" panose="020B0606020202030204" pitchFamily="34" charset="0"/>
                        </a:rPr>
                        <a:t> To provide comprehensive support services to Military Veterans and where applicable, to their dependants: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extLst>
                  <a:ext uri="{0D108BD9-81ED-4DB2-BD59-A6C34878D82A}">
                    <a16:rowId xmlns:a16="http://schemas.microsoft.com/office/drawing/2014/main" val="10001"/>
                  </a:ext>
                </a:extLst>
              </a:tr>
              <a:tr h="653296">
                <a:tc vMerge="1">
                  <a:txBody>
                    <a:bodyPr/>
                    <a:lstStyle/>
                    <a:p>
                      <a:endParaRPr lang="en-ZA"/>
                    </a:p>
                  </a:txBody>
                  <a:tcPr/>
                </a:tc>
                <a:tc vMerge="1">
                  <a:txBody>
                    <a:bodyPr/>
                    <a:lstStyle/>
                    <a:p>
                      <a:endParaRPr lang="en-ZA"/>
                    </a:p>
                  </a:txBody>
                  <a:tcPr/>
                </a:tc>
                <a:tc>
                  <a:txBody>
                    <a:bodyPr/>
                    <a:lstStyle/>
                    <a:p>
                      <a:pPr marL="0" marR="0">
                        <a:spcBef>
                          <a:spcPts val="0"/>
                        </a:spcBef>
                        <a:spcAft>
                          <a:spcPts val="0"/>
                        </a:spcAft>
                      </a:pPr>
                      <a:r>
                        <a:rPr lang="en-GB" sz="1400" smtClean="0">
                          <a:effectLst/>
                          <a:latin typeface="Arial Narrow" panose="020B0606020202030204" pitchFamily="34" charset="0"/>
                        </a:rPr>
                        <a:t>Education</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2 779 </a:t>
                      </a:r>
                      <a:r>
                        <a:rPr lang="en-GB" sz="1400" kern="1200" dirty="0" smtClean="0">
                          <a:effectLst/>
                          <a:latin typeface="Arial Narrow" panose="020B0606020202030204" pitchFamily="34" charset="0"/>
                        </a:rPr>
                        <a:t> (</a:t>
                      </a:r>
                      <a:r>
                        <a:rPr lang="en-ZA" sz="1400" kern="1200" dirty="0" smtClean="0">
                          <a:effectLst/>
                          <a:latin typeface="Arial Narrow" panose="020B0606020202030204" pitchFamily="34" charset="0"/>
                        </a:rPr>
                        <a:t>2 208 Basic Education and 571 Tertiary Education) </a:t>
                      </a:r>
                      <a:r>
                        <a:rPr lang="en-GB" sz="1400" dirty="0" smtClean="0">
                          <a:effectLst/>
                          <a:latin typeface="Arial Narrow" panose="020B0606020202030204" pitchFamily="34" charset="0"/>
                        </a:rPr>
                        <a:t>bursaries provided to Military Veterans and their dependants from April 2020 to 31 March 2021.</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81660">
                <a:tc vMerge="1">
                  <a:txBody>
                    <a:bodyPr/>
                    <a:lstStyle/>
                    <a:p>
                      <a:endParaRPr lang="en-ZA"/>
                    </a:p>
                  </a:txBody>
                  <a:tcPr/>
                </a:tc>
                <a:tc vMerge="1">
                  <a:txBody>
                    <a:bodyPr/>
                    <a:lstStyle/>
                    <a:p>
                      <a:endParaRPr lang="en-ZA"/>
                    </a:p>
                  </a:txBody>
                  <a:tcPr/>
                </a:tc>
                <a:tc>
                  <a:txBody>
                    <a:bodyPr/>
                    <a:lstStyle/>
                    <a:p>
                      <a:pPr marL="0" marR="0">
                        <a:spcBef>
                          <a:spcPts val="0"/>
                        </a:spcBef>
                        <a:spcAft>
                          <a:spcPts val="0"/>
                        </a:spcAft>
                      </a:pPr>
                      <a:r>
                        <a:rPr lang="en-GB" sz="1400" dirty="0" smtClean="0">
                          <a:effectLst/>
                          <a:latin typeface="Arial Narrow" panose="020B0606020202030204" pitchFamily="34" charset="0"/>
                        </a:rPr>
                        <a:t>Training and skills development</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607 Military Veterans and dependents were approved for skills development </a:t>
                      </a:r>
                      <a:endParaRPr lang="en-ZA" sz="1400" dirty="0" smtClean="0">
                        <a:effectLst/>
                        <a:latin typeface="Arial Narrow" panose="020B0606020202030204" pitchFamily="34" charset="0"/>
                      </a:endParaRPr>
                    </a:p>
                  </a:txBody>
                  <a:tcPr marL="68580" marR="68580" marT="0" marB="0"/>
                </a:tc>
                <a:extLst>
                  <a:ext uri="{0D108BD9-81ED-4DB2-BD59-A6C34878D82A}">
                    <a16:rowId xmlns:a16="http://schemas.microsoft.com/office/drawing/2014/main" val="10003"/>
                  </a:ext>
                </a:extLst>
              </a:tr>
              <a:tr h="653296">
                <a:tc vMerge="1">
                  <a:txBody>
                    <a:bodyPr/>
                    <a:lstStyle/>
                    <a:p>
                      <a:endParaRPr lang="en-ZA"/>
                    </a:p>
                  </a:txBody>
                  <a:tcPr/>
                </a:tc>
                <a:tc vMerge="1">
                  <a:txBody>
                    <a:bodyPr/>
                    <a:lstStyle/>
                    <a:p>
                      <a:endParaRPr lang="en-ZA"/>
                    </a:p>
                  </a:txBody>
                  <a:tcPr/>
                </a:tc>
                <a:tc>
                  <a:txBody>
                    <a:bodyPr/>
                    <a:lstStyle/>
                    <a:p>
                      <a:pPr marL="0" marR="0">
                        <a:spcBef>
                          <a:spcPts val="0"/>
                        </a:spcBef>
                        <a:spcAft>
                          <a:spcPts val="0"/>
                        </a:spcAft>
                      </a:pPr>
                      <a:r>
                        <a:rPr lang="en-GB" sz="1400" dirty="0" smtClean="0">
                          <a:effectLst/>
                          <a:latin typeface="Arial Narrow" panose="020B0606020202030204" pitchFamily="34" charset="0"/>
                        </a:rPr>
                        <a:t>Acquiring a Healthcare and wellness Centre</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dirty="0" smtClean="0">
                          <a:effectLst/>
                          <a:latin typeface="Arial Narrow" panose="020B0606020202030204" pitchFamily="34" charset="0"/>
                        </a:rPr>
                        <a:t>The department has not started with the acquisition of the healthcare and wellness centre project due to none availability technical expertise. </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979944">
                <a:tc vMerge="1">
                  <a:txBody>
                    <a:bodyPr/>
                    <a:lstStyle/>
                    <a:p>
                      <a:endParaRPr lang="en-ZA"/>
                    </a:p>
                  </a:txBody>
                  <a:tcPr/>
                </a:tc>
                <a:tc vMerge="1">
                  <a:txBody>
                    <a:bodyPr/>
                    <a:lstStyle/>
                    <a:p>
                      <a:endParaRPr lang="en-ZA"/>
                    </a:p>
                  </a:txBody>
                  <a:tcPr/>
                </a:tc>
                <a:tc>
                  <a:txBody>
                    <a:bodyPr/>
                    <a:lstStyle/>
                    <a:p>
                      <a:pPr marL="0" marR="0">
                        <a:spcBef>
                          <a:spcPts val="0"/>
                        </a:spcBef>
                        <a:spcAft>
                          <a:spcPts val="0"/>
                        </a:spcAft>
                      </a:pPr>
                      <a:r>
                        <a:rPr lang="en-GB" sz="1400" dirty="0" smtClean="0">
                          <a:effectLst/>
                          <a:latin typeface="Arial Narrow" panose="020B0606020202030204" pitchFamily="34" charset="0"/>
                        </a:rPr>
                        <a:t>Access to healthcare</a:t>
                      </a:r>
                      <a:endParaRPr lang="en-ZA" sz="1400" dirty="0" smtClean="0">
                        <a:effectLst/>
                        <a:latin typeface="Arial Narrow" panose="020B0606020202030204" pitchFamily="34" charset="0"/>
                      </a:endParaRPr>
                    </a:p>
                    <a:p>
                      <a:pPr marL="0" marR="0">
                        <a:spcBef>
                          <a:spcPts val="0"/>
                        </a:spcBef>
                        <a:spcAft>
                          <a:spcPts val="0"/>
                        </a:spcAft>
                      </a:pPr>
                      <a:endParaRPr lang="en-US" sz="1400" dirty="0" smtClean="0">
                        <a:effectLst/>
                        <a:latin typeface="Arial Narrow" panose="020B0606020202030204" pitchFamily="34" charset="0"/>
                      </a:endParaRPr>
                    </a:p>
                    <a:p>
                      <a:pPr marL="0" marR="0">
                        <a:spcBef>
                          <a:spcPts val="0"/>
                        </a:spcBef>
                        <a:spcAft>
                          <a:spcPts val="0"/>
                        </a:spcAft>
                      </a:pPr>
                      <a:endParaRPr lang="en-US" sz="1400" dirty="0" smtClean="0">
                        <a:effectLst/>
                        <a:latin typeface="Arial Narrow" panose="020B0606020202030204" pitchFamily="34" charset="0"/>
                      </a:endParaRPr>
                    </a:p>
                    <a:p>
                      <a:pPr marL="0" marR="0">
                        <a:spcBef>
                          <a:spcPts val="0"/>
                        </a:spcBef>
                        <a:spcAft>
                          <a:spcPts val="0"/>
                        </a:spcAft>
                      </a:pPr>
                      <a:r>
                        <a:rPr lang="en-US" sz="1400" dirty="0" smtClean="0">
                          <a:effectLst/>
                          <a:latin typeface="Arial Narrow" panose="020B0606020202030204" pitchFamily="34" charset="0"/>
                        </a:rPr>
                        <a:t>Counselling</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536 Military Veterans were authorized to access healthcare services in 2020/21 financial year. </a:t>
                      </a:r>
                      <a:endParaRPr lang="en-ZA" sz="1400" dirty="0" smtClean="0">
                        <a:effectLst/>
                        <a:latin typeface="Arial Narrow" panose="020B0606020202030204" pitchFamily="34" charset="0"/>
                      </a:endParaRPr>
                    </a:p>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493 Military Veterans accessed dedicated counselling services.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140048">
                <a:tc vMerge="1">
                  <a:txBody>
                    <a:bodyPr/>
                    <a:lstStyle/>
                    <a:p>
                      <a:endParaRPr lang="en-ZA"/>
                    </a:p>
                  </a:txBody>
                  <a:tcPr/>
                </a:tc>
                <a:tc vMerge="1">
                  <a:txBody>
                    <a:bodyPr/>
                    <a:lstStyle/>
                    <a:p>
                      <a:endParaRPr lang="en-ZA"/>
                    </a:p>
                  </a:txBody>
                  <a:tcPr/>
                </a:tc>
                <a:tc rowSpan="2">
                  <a:txBody>
                    <a:bodyPr/>
                    <a:lstStyle/>
                    <a:p>
                      <a:pPr marL="0" marR="0">
                        <a:spcBef>
                          <a:spcPts val="0"/>
                        </a:spcBef>
                        <a:spcAft>
                          <a:spcPts val="0"/>
                        </a:spcAft>
                      </a:pPr>
                      <a:r>
                        <a:rPr lang="en-GB" sz="1400" dirty="0" smtClean="0">
                          <a:effectLst/>
                          <a:latin typeface="Arial Narrow" panose="020B0606020202030204" pitchFamily="34" charset="0"/>
                        </a:rPr>
                        <a:t>Facilitation of employment placement</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171450" marR="0" indent="-171450">
                        <a:lnSpc>
                          <a:spcPct val="150000"/>
                        </a:lnSpc>
                        <a:spcBef>
                          <a:spcPts val="0"/>
                        </a:spcBef>
                        <a:spcAft>
                          <a:spcPts val="0"/>
                        </a:spcAft>
                        <a:buFont typeface="Arial" panose="020B0604020202020204" pitchFamily="34" charset="0"/>
                        <a:buChar char="•"/>
                      </a:pPr>
                      <a:r>
                        <a:rPr lang="en-US" sz="1400" dirty="0" smtClean="0">
                          <a:effectLst/>
                          <a:latin typeface="Arial Narrow" panose="020B0606020202030204" pitchFamily="34" charset="0"/>
                        </a:rPr>
                        <a:t>25 Military Veterans provided with employment opportunities</a:t>
                      </a:r>
                      <a:r>
                        <a:rPr lang="en-US" sz="1400" baseline="0" dirty="0" smtClean="0">
                          <a:effectLst/>
                          <a:latin typeface="Arial Narrow" panose="020B0606020202030204" pitchFamily="34" charset="0"/>
                        </a:rPr>
                        <a:t> </a:t>
                      </a:r>
                      <a:r>
                        <a:rPr lang="en-US" sz="1400" dirty="0" smtClean="0">
                          <a:effectLst/>
                          <a:latin typeface="Arial Narrow" panose="020B0606020202030204" pitchFamily="34" charset="0"/>
                        </a:rPr>
                        <a:t>(Assisted</a:t>
                      </a:r>
                      <a:r>
                        <a:rPr lang="en-US" sz="1400" baseline="0" dirty="0" smtClean="0">
                          <a:effectLst/>
                          <a:latin typeface="Arial Narrow" panose="020B0606020202030204" pitchFamily="34" charset="0"/>
                        </a:rPr>
                        <a:t> by Gauteng Provincial </a:t>
                      </a:r>
                      <a:r>
                        <a:rPr lang="en-US" sz="1400" baseline="0" dirty="0" err="1" smtClean="0">
                          <a:effectLst/>
                          <a:latin typeface="Arial Narrow" panose="020B0606020202030204" pitchFamily="34" charset="0"/>
                        </a:rPr>
                        <a:t>Govt</a:t>
                      </a:r>
                      <a:r>
                        <a:rPr lang="en-US" sz="1400" baseline="0" dirty="0" smtClean="0">
                          <a:effectLst/>
                          <a:latin typeface="Arial Narrow" panose="020B0606020202030204" pitchFamily="34" charset="0"/>
                        </a:rPr>
                        <a:t>)</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513248">
                <a:tc rowSpan="3">
                  <a:txBody>
                    <a:bodyPr/>
                    <a:lstStyle/>
                    <a:p>
                      <a:pPr marL="0" marR="0">
                        <a:spcBef>
                          <a:spcPts val="0"/>
                        </a:spcBef>
                        <a:spcAft>
                          <a:spcPts val="0"/>
                        </a:spcAft>
                      </a:pPr>
                      <a:r>
                        <a:rPr lang="en-GB" sz="1400" dirty="0" smtClean="0">
                          <a:effectLst/>
                          <a:latin typeface="Arial Narrow" panose="020B0606020202030204" pitchFamily="34" charset="0"/>
                        </a:rPr>
                        <a:t>Chapter 10: Promoting health</a:t>
                      </a:r>
                      <a:endParaRPr lang="en-ZA" sz="1400" dirty="0" smtClean="0">
                        <a:effectLst/>
                        <a:latin typeface="Arial Narrow" panose="020B0606020202030204" pitchFamily="34" charset="0"/>
                      </a:endParaRPr>
                    </a:p>
                    <a:p>
                      <a:pPr marL="0" marR="0" algn="r">
                        <a:lnSpc>
                          <a:spcPct val="115000"/>
                        </a:lnSpc>
                        <a:spcBef>
                          <a:spcPts val="0"/>
                        </a:spcBef>
                        <a:spcAft>
                          <a:spcPts val="1000"/>
                        </a:spcAft>
                      </a:pPr>
                      <a:r>
                        <a:rPr lang="en-GB" sz="1400" dirty="0" smtClean="0">
                          <a:effectLst/>
                          <a:latin typeface="Arial Narrow" panose="020B0606020202030204" pitchFamily="34" charset="0"/>
                        </a:rPr>
                        <a:t> </a:t>
                      </a:r>
                      <a:endParaRPr lang="en-ZA" sz="1400" b="1" dirty="0">
                        <a:solidFill>
                          <a:srgbClr val="000000"/>
                        </a:solidFill>
                        <a:effectLst/>
                        <a:latin typeface="Arial Narrow" panose="020B0606020202030204" pitchFamily="34" charset="0"/>
                        <a:ea typeface="Calibri" panose="020F0502020204030204" pitchFamily="34" charset="0"/>
                      </a:endParaRPr>
                    </a:p>
                  </a:txBody>
                  <a:tcPr marL="68580" marR="68580" marT="0" marB="0"/>
                </a:tc>
                <a:tc vMerge="1">
                  <a:txBody>
                    <a:bodyPr/>
                    <a:lstStyle/>
                    <a:p>
                      <a:endParaRPr lang="en-ZA"/>
                    </a:p>
                  </a:txBody>
                  <a:tcPr/>
                </a:tc>
                <a:tc vMerge="1">
                  <a:txBody>
                    <a:bodyPr/>
                    <a:lstStyle/>
                    <a:p>
                      <a:pPr marL="0" marR="0">
                        <a:spcBef>
                          <a:spcPts val="0"/>
                        </a:spcBef>
                        <a:spcAft>
                          <a:spcPts val="0"/>
                        </a:spcAft>
                      </a:pPr>
                      <a:endParaRPr lang="en-ZA" sz="11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vMerge="1">
                  <a:txBody>
                    <a:bodyPr/>
                    <a:lstStyle/>
                    <a:p>
                      <a:endParaRPr lang="en-ZA"/>
                    </a:p>
                  </a:txBody>
                  <a:tcPr/>
                </a:tc>
                <a:extLst>
                  <a:ext uri="{0D108BD9-81ED-4DB2-BD59-A6C34878D82A}">
                    <a16:rowId xmlns:a16="http://schemas.microsoft.com/office/drawing/2014/main" val="10007"/>
                  </a:ext>
                </a:extLst>
              </a:tr>
              <a:tr h="653296">
                <a:tc vMerge="1">
                  <a:txBody>
                    <a:bodyPr/>
                    <a:lstStyle/>
                    <a:p>
                      <a:endParaRPr lang="en-ZA"/>
                    </a:p>
                  </a:txBody>
                  <a:tcPr/>
                </a:tc>
                <a:tc vMerge="1">
                  <a:txBody>
                    <a:bodyPr/>
                    <a:lstStyle/>
                    <a:p>
                      <a:endParaRPr lang="en-ZA"/>
                    </a:p>
                  </a:txBody>
                  <a:tcPr/>
                </a:tc>
                <a:tc>
                  <a:txBody>
                    <a:bodyPr/>
                    <a:lstStyle/>
                    <a:p>
                      <a:pPr marL="0" marR="0">
                        <a:lnSpc>
                          <a:spcPct val="150000"/>
                        </a:lnSpc>
                        <a:spcBef>
                          <a:spcPts val="0"/>
                        </a:spcBef>
                        <a:spcAft>
                          <a:spcPts val="0"/>
                        </a:spcAft>
                      </a:pPr>
                      <a:r>
                        <a:rPr lang="en-GB" sz="1400" dirty="0" smtClean="0">
                          <a:effectLst/>
                          <a:latin typeface="Arial Narrow" panose="020B0606020202030204" pitchFamily="34" charset="0"/>
                        </a:rPr>
                        <a:t>Facilitation of or advice on business opportunities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45 Military Veterans companies were provided with facilitation or advice on business opportunities.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653296">
                <a:tc vMerge="1">
                  <a:txBody>
                    <a:bodyPr/>
                    <a:lstStyle/>
                    <a:p>
                      <a:endParaRPr lang="en-ZA"/>
                    </a:p>
                  </a:txBody>
                  <a:tcPr/>
                </a:tc>
                <a:tc vMerge="1">
                  <a:txBody>
                    <a:bodyPr/>
                    <a:lstStyle/>
                    <a:p>
                      <a:endParaRPr lang="en-ZA"/>
                    </a:p>
                  </a:txBody>
                  <a:tcPr/>
                </a:tc>
                <a:tc>
                  <a:txBody>
                    <a:bodyPr/>
                    <a:lstStyle/>
                    <a:p>
                      <a:pPr marL="0" marR="0">
                        <a:spcBef>
                          <a:spcPts val="0"/>
                        </a:spcBef>
                        <a:spcAft>
                          <a:spcPts val="0"/>
                        </a:spcAft>
                      </a:pPr>
                      <a:r>
                        <a:rPr lang="en-GB" sz="1400" dirty="0" smtClean="0">
                          <a:effectLst/>
                          <a:latin typeface="Arial Narrow" panose="020B0606020202030204" pitchFamily="34" charset="0"/>
                        </a:rPr>
                        <a:t>Public Transport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Policy development and finalisation is being fast tracked. Consultations with the stakeholders hampered by the Covid-19 pandemic restrictions </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9894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64"/>
            <a:ext cx="12192000" cy="500062"/>
          </a:xfrm>
        </p:spPr>
        <p:txBody>
          <a:bodyPr>
            <a:noAutofit/>
          </a:bodyPr>
          <a:lstStyle/>
          <a:p>
            <a:r>
              <a:rPr lang="en-US" sz="1800" b="1" dirty="0">
                <a:solidFill>
                  <a:srgbClr val="00B050"/>
                </a:solidFill>
              </a:rPr>
              <a:t>CONTRIBUTION TO NDP VISION 2030, MTSF 2019-2024 AND EXECUTIVE AUTHORITY (EA) PRIORITIES</a:t>
            </a:r>
            <a:endParaRPr lang="en-ZA" sz="1800" b="1" dirty="0">
              <a:solidFill>
                <a:srgbClr val="00B05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7665709"/>
              </p:ext>
            </p:extLst>
          </p:nvPr>
        </p:nvGraphicFramePr>
        <p:xfrm>
          <a:off x="104272" y="536626"/>
          <a:ext cx="11983454" cy="5450288"/>
        </p:xfrm>
        <a:graphic>
          <a:graphicData uri="http://schemas.openxmlformats.org/drawingml/2006/table">
            <a:tbl>
              <a:tblPr firstRow="1" firstCol="1" bandRow="1">
                <a:tableStyleId>{8A107856-5554-42FB-B03E-39F5DBC370BA}</a:tableStyleId>
              </a:tblPr>
              <a:tblGrid>
                <a:gridCol w="2995063">
                  <a:extLst>
                    <a:ext uri="{9D8B030D-6E8A-4147-A177-3AD203B41FA5}">
                      <a16:colId xmlns:a16="http://schemas.microsoft.com/office/drawing/2014/main" val="20000"/>
                    </a:ext>
                  </a:extLst>
                </a:gridCol>
                <a:gridCol w="2004285">
                  <a:extLst>
                    <a:ext uri="{9D8B030D-6E8A-4147-A177-3AD203B41FA5}">
                      <a16:colId xmlns:a16="http://schemas.microsoft.com/office/drawing/2014/main" val="20001"/>
                    </a:ext>
                  </a:extLst>
                </a:gridCol>
                <a:gridCol w="1739942">
                  <a:extLst>
                    <a:ext uri="{9D8B030D-6E8A-4147-A177-3AD203B41FA5}">
                      <a16:colId xmlns:a16="http://schemas.microsoft.com/office/drawing/2014/main" val="20002"/>
                    </a:ext>
                  </a:extLst>
                </a:gridCol>
                <a:gridCol w="5244164">
                  <a:extLst>
                    <a:ext uri="{9D8B030D-6E8A-4147-A177-3AD203B41FA5}">
                      <a16:colId xmlns:a16="http://schemas.microsoft.com/office/drawing/2014/main" val="20003"/>
                    </a:ext>
                  </a:extLst>
                </a:gridCol>
              </a:tblGrid>
              <a:tr h="705885">
                <a:tc>
                  <a:txBody>
                    <a:bodyPr/>
                    <a:lstStyle/>
                    <a:p>
                      <a:pPr marL="0" marR="0">
                        <a:spcBef>
                          <a:spcPts val="0"/>
                        </a:spcBef>
                        <a:spcAft>
                          <a:spcPts val="0"/>
                        </a:spcAft>
                      </a:pPr>
                      <a:r>
                        <a:rPr lang="en-GB" sz="1400" dirty="0">
                          <a:effectLst/>
                          <a:latin typeface="Arial Narrow" panose="020B0606020202030204" pitchFamily="34" charset="0"/>
                        </a:rPr>
                        <a:t>National Development Plan (NDP) Vision 2030</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latin typeface="Arial Narrow" panose="020B0606020202030204" pitchFamily="34" charset="0"/>
                        </a:rPr>
                        <a:t>MTSF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spcBef>
                          <a:spcPts val="0"/>
                        </a:spcBef>
                        <a:spcAft>
                          <a:spcPts val="0"/>
                        </a:spcAft>
                      </a:pPr>
                      <a:r>
                        <a:rPr lang="en-GB" sz="1400" dirty="0">
                          <a:effectLst/>
                          <a:latin typeface="Arial Narrow" panose="020B0606020202030204" pitchFamily="34" charset="0"/>
                        </a:rPr>
                        <a:t>Contribution to Executive Authority (EAs)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latin typeface="Arial Narrow" panose="020B0606020202030204" pitchFamily="34" charset="0"/>
                        </a:rPr>
                        <a:t>Progress to date (As at 31 March 2021)</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extLst>
                  <a:ext uri="{0D108BD9-81ED-4DB2-BD59-A6C34878D82A}">
                    <a16:rowId xmlns:a16="http://schemas.microsoft.com/office/drawing/2014/main" val="10000"/>
                  </a:ext>
                </a:extLst>
              </a:tr>
              <a:tr h="470590">
                <a:tc rowSpan="3">
                  <a:txBody>
                    <a:bodyPr/>
                    <a:lstStyle/>
                    <a:p>
                      <a:pPr marL="0" marR="0">
                        <a:spcBef>
                          <a:spcPts val="0"/>
                        </a:spcBef>
                        <a:spcAft>
                          <a:spcPts val="0"/>
                        </a:spcAft>
                      </a:pPr>
                      <a:r>
                        <a:rPr lang="en-GB" sz="1400" dirty="0" smtClean="0">
                          <a:effectLst/>
                          <a:latin typeface="Arial Narrow" panose="020B0606020202030204" pitchFamily="34" charset="0"/>
                        </a:rPr>
                        <a:t>Chapter 3: Economy and employment</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tc>
                <a:tc rowSpan="5">
                  <a:txBody>
                    <a:bodyPr/>
                    <a:lstStyle/>
                    <a:p>
                      <a:pPr marL="0" marR="0">
                        <a:spcBef>
                          <a:spcPts val="0"/>
                        </a:spcBef>
                        <a:spcAft>
                          <a:spcPts val="0"/>
                        </a:spcAft>
                      </a:pPr>
                      <a:r>
                        <a:rPr lang="en-GB" sz="1400" dirty="0" smtClean="0">
                          <a:effectLst/>
                          <a:latin typeface="Arial Narrow" panose="020B0606020202030204" pitchFamily="34" charset="0"/>
                        </a:rPr>
                        <a:t> </a:t>
                      </a:r>
                      <a:endParaRPr lang="en-ZA" sz="1400" dirty="0" smtClean="0">
                        <a:effectLst/>
                        <a:latin typeface="Arial Narrow" panose="020B0606020202030204" pitchFamily="34" charset="0"/>
                      </a:endParaRPr>
                    </a:p>
                    <a:p>
                      <a:pPr marL="0" marR="0">
                        <a:spcBef>
                          <a:spcPts val="0"/>
                        </a:spcBef>
                        <a:spcAft>
                          <a:spcPts val="0"/>
                        </a:spcAft>
                      </a:pPr>
                      <a:r>
                        <a:rPr lang="en-GB" sz="1400" dirty="0" smtClean="0">
                          <a:effectLst/>
                          <a:latin typeface="Arial Narrow" panose="020B0606020202030204" pitchFamily="34" charset="0"/>
                        </a:rPr>
                        <a:t> Priority 2: Economic transformation and job creation</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Priority 3: Education, skills and health</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Priority 4: Consolidating social wage through reliable and basic services</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Priority 5: Spatial development, human settlements and local government</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gridSpan="2">
                  <a:txBody>
                    <a:bodyPr/>
                    <a:lstStyle/>
                    <a:p>
                      <a:pPr marL="0" marR="0">
                        <a:spcBef>
                          <a:spcPts val="0"/>
                        </a:spcBef>
                        <a:spcAft>
                          <a:spcPts val="0"/>
                        </a:spcAft>
                      </a:pPr>
                      <a:r>
                        <a:rPr lang="en-GB" sz="1400" u="sng" dirty="0" smtClean="0">
                          <a:effectLst/>
                          <a:latin typeface="Arial Narrow" panose="020B0606020202030204" pitchFamily="34" charset="0"/>
                        </a:rPr>
                        <a:t>Priority 2:</a:t>
                      </a:r>
                      <a:r>
                        <a:rPr lang="en-GB" sz="1400" dirty="0" smtClean="0">
                          <a:effectLst/>
                          <a:latin typeface="Arial Narrow" panose="020B0606020202030204" pitchFamily="34" charset="0"/>
                        </a:rPr>
                        <a:t> To provide comprehensive support services to Military Veterans and where applicable, to their dependants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hMerge="1">
                  <a:txBody>
                    <a:bodyPr/>
                    <a:lstStyle/>
                    <a:p>
                      <a:endParaRPr lang="en-ZA"/>
                    </a:p>
                  </a:txBody>
                  <a:tcPr/>
                </a:tc>
                <a:extLst>
                  <a:ext uri="{0D108BD9-81ED-4DB2-BD59-A6C34878D82A}">
                    <a16:rowId xmlns:a16="http://schemas.microsoft.com/office/drawing/2014/main" val="10001"/>
                  </a:ext>
                </a:extLst>
              </a:tr>
              <a:tr h="1411771">
                <a:tc vMerge="1">
                  <a:txBody>
                    <a:bodyPr/>
                    <a:lstStyle/>
                    <a:p>
                      <a:pPr marL="0" marR="0">
                        <a:spcBef>
                          <a:spcPts val="0"/>
                        </a:spcBef>
                        <a:spcAft>
                          <a:spcPts val="0"/>
                        </a:spcAft>
                      </a:pP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vMerge="1">
                  <a:txBody>
                    <a:bodyPr/>
                    <a:lstStyle/>
                    <a:p>
                      <a:pPr marL="0" marR="0">
                        <a:spcBef>
                          <a:spcPts val="0"/>
                        </a:spcBef>
                        <a:spcAft>
                          <a:spcPts val="0"/>
                        </a:spcAft>
                      </a:pP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GB" sz="1400" dirty="0" smtClean="0">
                          <a:effectLst/>
                          <a:latin typeface="Arial Narrow" panose="020B0606020202030204" pitchFamily="34" charset="0"/>
                        </a:rPr>
                        <a:t>Housing</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lvl="0" indent="-171450" algn="l" defTabSz="457200" rtl="0" eaLnBrk="1" latinLnBrk="0" hangingPunct="1">
                        <a:lnSpc>
                          <a:spcPct val="150000"/>
                        </a:lnSpc>
                        <a:spcBef>
                          <a:spcPts val="0"/>
                        </a:spcBef>
                        <a:spcAft>
                          <a:spcPts val="0"/>
                        </a:spcAft>
                        <a:buFont typeface="Arial" panose="020B0604020202020204" pitchFamily="34" charset="0"/>
                        <a:buChar char="•"/>
                      </a:pPr>
                      <a:r>
                        <a:rPr lang="en-GB" sz="1400" kern="1200" dirty="0" smtClean="0">
                          <a:effectLst/>
                          <a:latin typeface="Arial Narrow" panose="020B0606020202030204" pitchFamily="34" charset="0"/>
                        </a:rPr>
                        <a:t>192 houses  allocated to the Military Veterans in different province as follows: (Gauteng Province: 165, Eastern Cape Province: 6, Mpumalanga Province: 17, Free State Province: 3 and Limpopo Province: 1) </a:t>
                      </a:r>
                      <a:endParaRPr lang="en-ZA" sz="1400" kern="1200" dirty="0" smtClean="0">
                        <a:effectLst/>
                        <a:latin typeface="Arial Narrow" panose="020B0606020202030204" pitchFamily="34" charset="0"/>
                      </a:endParaRPr>
                    </a:p>
                    <a:p>
                      <a:pPr marL="171450" marR="0" lvl="0" indent="-171450">
                        <a:lnSpc>
                          <a:spcPct val="150000"/>
                        </a:lnSpc>
                        <a:spcBef>
                          <a:spcPts val="0"/>
                        </a:spcBef>
                        <a:spcAft>
                          <a:spcPts val="0"/>
                        </a:spcAft>
                        <a:buFont typeface="Arial" panose="020B0604020202020204" pitchFamily="34" charset="0"/>
                        <a:buChar char="•"/>
                      </a:pPr>
                      <a:r>
                        <a:rPr lang="en-GB" sz="1400" kern="1200" dirty="0" smtClean="0">
                          <a:effectLst/>
                          <a:latin typeface="Arial Narrow" panose="020B0606020202030204" pitchFamily="34" charset="0"/>
                        </a:rPr>
                        <a:t>26 mortgage bonds in distress </a:t>
                      </a:r>
                      <a:r>
                        <a:rPr lang="en-US" sz="1400" kern="1200" dirty="0" smtClean="0">
                          <a:effectLst/>
                          <a:latin typeface="Arial Narrow" panose="020B0606020202030204" pitchFamily="34" charset="0"/>
                        </a:rPr>
                        <a:t>were </a:t>
                      </a:r>
                      <a:r>
                        <a:rPr lang="en-ZA" sz="1400" kern="1200" dirty="0" smtClean="0">
                          <a:effectLst/>
                          <a:latin typeface="Arial Narrow" panose="020B0606020202030204" pitchFamily="34" charset="0"/>
                        </a:rPr>
                        <a:t>rescued to the delight of the beneficiaries</a:t>
                      </a:r>
                      <a:r>
                        <a:rPr lang="en-GB" sz="1400" kern="1200" dirty="0" smtClean="0">
                          <a:effectLst/>
                          <a:latin typeface="Arial Narrow" panose="020B0606020202030204" pitchFamily="34" charset="0"/>
                        </a:rPr>
                        <a:t>.</a:t>
                      </a:r>
                      <a:endParaRPr lang="en-ZA" sz="14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705885">
                <a:tc vMerge="1">
                  <a:txBody>
                    <a:bodyPr/>
                    <a:lstStyle/>
                    <a:p>
                      <a:endParaRPr lang="en-ZA"/>
                    </a:p>
                  </a:txBody>
                  <a:tcPr/>
                </a:tc>
                <a:tc vMerge="1">
                  <a:txBody>
                    <a:bodyPr/>
                    <a:lstStyle/>
                    <a:p>
                      <a:endParaRPr lang="en-ZA"/>
                    </a:p>
                  </a:txBody>
                  <a:tcPr/>
                </a:tc>
                <a:tc>
                  <a:txBody>
                    <a:bodyPr/>
                    <a:lstStyle/>
                    <a:p>
                      <a:pPr marL="0" marR="0">
                        <a:spcBef>
                          <a:spcPts val="0"/>
                        </a:spcBef>
                        <a:spcAft>
                          <a:spcPts val="0"/>
                        </a:spcAft>
                      </a:pPr>
                      <a:r>
                        <a:rPr lang="en-GB" sz="1400" dirty="0" smtClean="0">
                          <a:effectLst/>
                          <a:latin typeface="Arial Narrow" panose="020B0606020202030204" pitchFamily="34" charset="0"/>
                        </a:rPr>
                        <a:t>Compensation</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26 Military Veterans received compensation during the 2020/21 financial year. The Target was not achieved due to the Covid-19 pandemic impact</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705885">
                <a:tc rowSpan="2">
                  <a:txBody>
                    <a:bodyPr/>
                    <a:lstStyle/>
                    <a:p>
                      <a:pPr marL="0" marR="0">
                        <a:lnSpc>
                          <a:spcPct val="150000"/>
                        </a:lnSpc>
                        <a:spcBef>
                          <a:spcPts val="0"/>
                        </a:spcBef>
                        <a:spcAft>
                          <a:spcPts val="0"/>
                        </a:spcAft>
                      </a:pPr>
                      <a:r>
                        <a:rPr lang="en-GB" sz="1400" dirty="0" smtClean="0">
                          <a:effectLst/>
                          <a:latin typeface="Arial Narrow" panose="020B0606020202030204" pitchFamily="34" charset="0"/>
                        </a:rPr>
                        <a:t>Chapter 8: Transforming human settlement and national space economy </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Chapter 6: Integrated and inclusive rural economy</a:t>
                      </a:r>
                      <a:endParaRPr lang="en-ZA" sz="1400" dirty="0" smtClean="0">
                        <a:effectLst/>
                        <a:latin typeface="Arial Narrow" panose="020B0606020202030204" pitchFamily="34" charset="0"/>
                      </a:endParaRPr>
                    </a:p>
                    <a:p>
                      <a:pPr marL="0" marR="0">
                        <a:lnSpc>
                          <a:spcPct val="150000"/>
                        </a:lnSpc>
                        <a:spcBef>
                          <a:spcPts val="0"/>
                        </a:spcBef>
                        <a:spcAft>
                          <a:spcPts val="0"/>
                        </a:spcAft>
                      </a:pPr>
                      <a:r>
                        <a:rPr lang="en-GB" sz="1400" dirty="0" smtClean="0">
                          <a:effectLst/>
                          <a:latin typeface="Arial Narrow" panose="020B0606020202030204" pitchFamily="34" charset="0"/>
                        </a:rPr>
                        <a:t>Chapter 15: Transforming society and uniting the country </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vMerge="1">
                  <a:txBody>
                    <a:bodyPr/>
                    <a:lstStyle/>
                    <a:p>
                      <a:endParaRPr lang="en-ZA"/>
                    </a:p>
                  </a:txBody>
                  <a:tcPr/>
                </a:tc>
                <a:tc>
                  <a:txBody>
                    <a:bodyPr/>
                    <a:lstStyle/>
                    <a:p>
                      <a:pPr marL="0" marR="0">
                        <a:spcBef>
                          <a:spcPts val="0"/>
                        </a:spcBef>
                        <a:spcAft>
                          <a:spcPts val="0"/>
                        </a:spcAft>
                      </a:pPr>
                      <a:r>
                        <a:rPr lang="en-GB" sz="1400" dirty="0" smtClean="0">
                          <a:effectLst/>
                          <a:latin typeface="Arial Narrow" panose="020B0606020202030204" pitchFamily="34" charset="0"/>
                        </a:rPr>
                        <a:t>Pension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Policy development and finalization is being fast tracked. Consultations with the stakeholders are underway</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261843">
                <a:tc vMerge="1">
                  <a:txBody>
                    <a:bodyPr/>
                    <a:lstStyle/>
                    <a:p>
                      <a:endParaRPr lang="en-ZA"/>
                    </a:p>
                  </a:txBody>
                  <a:tcPr/>
                </a:tc>
                <a:tc vMerge="1">
                  <a:txBody>
                    <a:bodyPr/>
                    <a:lstStyle/>
                    <a:p>
                      <a:endParaRPr lang="en-ZA"/>
                    </a:p>
                  </a:txBody>
                  <a:tcPr/>
                </a:tc>
                <a:tc>
                  <a:txBody>
                    <a:bodyPr/>
                    <a:lstStyle/>
                    <a:p>
                      <a:pPr marL="0" marR="0">
                        <a:spcBef>
                          <a:spcPts val="0"/>
                        </a:spcBef>
                        <a:spcAft>
                          <a:spcPts val="0"/>
                        </a:spcAft>
                      </a:pPr>
                      <a:r>
                        <a:rPr lang="en-GB" sz="1400" dirty="0" smtClean="0">
                          <a:effectLst/>
                          <a:latin typeface="Arial Narrow" panose="020B0606020202030204" pitchFamily="34" charset="0"/>
                        </a:rPr>
                        <a:t>Burial support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171450" marR="0" indent="-171450">
                        <a:lnSpc>
                          <a:spcPct val="150000"/>
                        </a:lnSpc>
                        <a:spcBef>
                          <a:spcPts val="0"/>
                        </a:spcBef>
                        <a:spcAft>
                          <a:spcPts val="0"/>
                        </a:spcAft>
                        <a:buFont typeface="Arial" panose="020B0604020202020204" pitchFamily="34" charset="0"/>
                        <a:buChar char="•"/>
                      </a:pPr>
                      <a:r>
                        <a:rPr lang="en-GB" sz="1400" dirty="0" smtClean="0">
                          <a:effectLst/>
                          <a:latin typeface="Arial Narrow" panose="020B0606020202030204" pitchFamily="34" charset="0"/>
                        </a:rPr>
                        <a:t>397 Military Veterans families were provided with burial support with 100% of payments made within 30 days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3514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3" y="0"/>
            <a:ext cx="11938193" cy="500062"/>
          </a:xfrm>
        </p:spPr>
        <p:txBody>
          <a:bodyPr>
            <a:noAutofit/>
          </a:bodyPr>
          <a:lstStyle/>
          <a:p>
            <a:r>
              <a:rPr lang="en-US" sz="1800" b="1" dirty="0">
                <a:solidFill>
                  <a:srgbClr val="00B050"/>
                </a:solidFill>
              </a:rPr>
              <a:t>CONTRIBUTION TO NDP VISION 2030, MTSF 2019-2024 AND EXECUTIVE AUTHORITY (EA) PRIORITIES</a:t>
            </a:r>
            <a:endParaRPr lang="en-ZA" sz="1800" b="1" dirty="0">
              <a:solidFill>
                <a:srgbClr val="00B05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9578218"/>
              </p:ext>
            </p:extLst>
          </p:nvPr>
        </p:nvGraphicFramePr>
        <p:xfrm>
          <a:off x="134753" y="611835"/>
          <a:ext cx="11938193" cy="5375078"/>
        </p:xfrm>
        <a:graphic>
          <a:graphicData uri="http://schemas.openxmlformats.org/drawingml/2006/table">
            <a:tbl>
              <a:tblPr firstRow="1" firstCol="1" bandRow="1">
                <a:tableStyleId>{8A107856-5554-42FB-B03E-39F5DBC370BA}</a:tableStyleId>
              </a:tblPr>
              <a:tblGrid>
                <a:gridCol w="2444150">
                  <a:extLst>
                    <a:ext uri="{9D8B030D-6E8A-4147-A177-3AD203B41FA5}">
                      <a16:colId xmlns:a16="http://schemas.microsoft.com/office/drawing/2014/main" val="20000"/>
                    </a:ext>
                  </a:extLst>
                </a:gridCol>
                <a:gridCol w="2189845">
                  <a:extLst>
                    <a:ext uri="{9D8B030D-6E8A-4147-A177-3AD203B41FA5}">
                      <a16:colId xmlns:a16="http://schemas.microsoft.com/office/drawing/2014/main" val="20001"/>
                    </a:ext>
                  </a:extLst>
                </a:gridCol>
                <a:gridCol w="3348343">
                  <a:extLst>
                    <a:ext uri="{9D8B030D-6E8A-4147-A177-3AD203B41FA5}">
                      <a16:colId xmlns:a16="http://schemas.microsoft.com/office/drawing/2014/main" val="20002"/>
                    </a:ext>
                  </a:extLst>
                </a:gridCol>
                <a:gridCol w="3955855">
                  <a:extLst>
                    <a:ext uri="{9D8B030D-6E8A-4147-A177-3AD203B41FA5}">
                      <a16:colId xmlns:a16="http://schemas.microsoft.com/office/drawing/2014/main" val="20003"/>
                    </a:ext>
                  </a:extLst>
                </a:gridCol>
              </a:tblGrid>
              <a:tr h="438896">
                <a:tc>
                  <a:txBody>
                    <a:bodyPr/>
                    <a:lstStyle/>
                    <a:p>
                      <a:pPr marL="0" marR="0">
                        <a:spcBef>
                          <a:spcPts val="0"/>
                        </a:spcBef>
                        <a:spcAft>
                          <a:spcPts val="0"/>
                        </a:spcAft>
                      </a:pPr>
                      <a:r>
                        <a:rPr lang="en-GB" sz="1400" dirty="0">
                          <a:effectLst/>
                          <a:latin typeface="Arial Narrow" panose="020B0606020202030204" pitchFamily="34" charset="0"/>
                        </a:rPr>
                        <a:t>National Development Plan (NDP) Vision 2030</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latin typeface="Arial Narrow" panose="020B0606020202030204" pitchFamily="34" charset="0"/>
                        </a:rPr>
                        <a:t>MTSF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spcBef>
                          <a:spcPts val="0"/>
                        </a:spcBef>
                        <a:spcAft>
                          <a:spcPts val="0"/>
                        </a:spcAft>
                      </a:pPr>
                      <a:r>
                        <a:rPr lang="en-GB" sz="1400" dirty="0">
                          <a:effectLst/>
                          <a:latin typeface="Arial Narrow" panose="020B0606020202030204" pitchFamily="34" charset="0"/>
                        </a:rPr>
                        <a:t>Contribution to Executive Authority (EAs)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latin typeface="Arial Narrow" panose="020B0606020202030204" pitchFamily="34" charset="0"/>
                        </a:rPr>
                        <a:t>Progress to date (As at 31 March 2021)</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extLst>
                  <a:ext uri="{0D108BD9-81ED-4DB2-BD59-A6C34878D82A}">
                    <a16:rowId xmlns:a16="http://schemas.microsoft.com/office/drawing/2014/main" val="10000"/>
                  </a:ext>
                </a:extLst>
              </a:tr>
              <a:tr h="1975034">
                <a:tc>
                  <a:txBody>
                    <a:bodyPr/>
                    <a:lstStyle/>
                    <a:p>
                      <a:pPr marL="0" marR="0">
                        <a:lnSpc>
                          <a:spcPct val="150000"/>
                        </a:lnSpc>
                        <a:spcBef>
                          <a:spcPts val="0"/>
                        </a:spcBef>
                        <a:spcAft>
                          <a:spcPts val="0"/>
                        </a:spcAft>
                      </a:pPr>
                      <a:r>
                        <a:rPr lang="en-GB" sz="1400" dirty="0">
                          <a:effectLst/>
                          <a:latin typeface="Arial Narrow" panose="020B0606020202030204" pitchFamily="34" charset="0"/>
                        </a:rPr>
                        <a:t>Chapter 3: Economy and Employment</a:t>
                      </a:r>
                      <a:endParaRPr lang="en-ZA" sz="1400" dirty="0">
                        <a:effectLst/>
                        <a:latin typeface="Arial Narrow" panose="020B0606020202030204" pitchFamily="34" charset="0"/>
                      </a:endParaRPr>
                    </a:p>
                    <a:p>
                      <a:pPr marL="0" marR="0">
                        <a:lnSpc>
                          <a:spcPct val="150000"/>
                        </a:lnSpc>
                        <a:spcBef>
                          <a:spcPts val="0"/>
                        </a:spcBef>
                        <a:spcAft>
                          <a:spcPts val="0"/>
                        </a:spcAft>
                      </a:pPr>
                      <a:r>
                        <a:rPr lang="en-GB" sz="1400" dirty="0">
                          <a:effectLst/>
                          <a:latin typeface="Arial Narrow" panose="020B0606020202030204" pitchFamily="34" charset="0"/>
                        </a:rPr>
                        <a:t>Chapter 14: Fighting Corruption</a:t>
                      </a:r>
                      <a:endParaRPr lang="en-ZA" sz="1400" dirty="0">
                        <a:effectLst/>
                        <a:latin typeface="Arial Narrow" panose="020B0606020202030204" pitchFamily="34" charset="0"/>
                      </a:endParaRPr>
                    </a:p>
                    <a:p>
                      <a:pPr marL="0" marR="0">
                        <a:lnSpc>
                          <a:spcPct val="150000"/>
                        </a:lnSpc>
                        <a:spcBef>
                          <a:spcPts val="0"/>
                        </a:spcBef>
                        <a:spcAft>
                          <a:spcPts val="0"/>
                        </a:spcAft>
                      </a:pPr>
                      <a:r>
                        <a:rPr lang="en-GB" sz="1400" dirty="0">
                          <a:effectLst/>
                          <a:latin typeface="Arial Narrow" panose="020B0606020202030204" pitchFamily="34" charset="0"/>
                        </a:rPr>
                        <a:t>Chapter 15: Transforming society and uniting the country</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dirty="0">
                          <a:effectLst/>
                          <a:latin typeface="Arial Narrow" panose="020B0606020202030204" pitchFamily="34" charset="0"/>
                        </a:rPr>
                        <a:t>Priority 2: Economic transformation and job creation.</a:t>
                      </a:r>
                      <a:endParaRPr lang="en-ZA" sz="1400" dirty="0">
                        <a:effectLst/>
                        <a:latin typeface="Arial Narrow" panose="020B0606020202030204" pitchFamily="34" charset="0"/>
                      </a:endParaRPr>
                    </a:p>
                    <a:p>
                      <a:pPr marL="0" marR="0">
                        <a:lnSpc>
                          <a:spcPct val="150000"/>
                        </a:lnSpc>
                        <a:spcBef>
                          <a:spcPts val="0"/>
                        </a:spcBef>
                        <a:spcAft>
                          <a:spcPts val="0"/>
                        </a:spcAft>
                      </a:pPr>
                      <a:r>
                        <a:rPr lang="en-GB" sz="1400" dirty="0">
                          <a:effectLst/>
                          <a:latin typeface="Arial Narrow" panose="020B0606020202030204" pitchFamily="34" charset="0"/>
                        </a:rPr>
                        <a:t>Priority 4: Consolidating social wage through reliable and basic services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u="sng" dirty="0">
                          <a:effectLst/>
                          <a:latin typeface="Arial Narrow" panose="020B0606020202030204" pitchFamily="34" charset="0"/>
                        </a:rPr>
                        <a:t>Priority 3</a:t>
                      </a:r>
                      <a:r>
                        <a:rPr lang="en-GB" sz="1400" dirty="0">
                          <a:effectLst/>
                          <a:latin typeface="Arial Narrow" panose="020B0606020202030204" pitchFamily="34" charset="0"/>
                        </a:rPr>
                        <a:t>: Promote empowerment programmes for and of Military Veterans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GB" sz="1400" dirty="0">
                          <a:effectLst/>
                          <a:latin typeface="Arial Narrow" panose="020B0606020202030204" pitchFamily="34" charset="0"/>
                        </a:rPr>
                        <a:t>Facilitation for employment creation of </a:t>
                      </a:r>
                      <a:r>
                        <a:rPr lang="en-GB" sz="1400" dirty="0" smtClean="0">
                          <a:effectLst/>
                          <a:latin typeface="Arial Narrow" panose="020B0606020202030204" pitchFamily="34" charset="0"/>
                        </a:rPr>
                        <a:t>25 </a:t>
                      </a:r>
                      <a:r>
                        <a:rPr lang="en-GB" sz="1400" dirty="0">
                          <a:effectLst/>
                          <a:latin typeface="Arial Narrow" panose="020B0606020202030204" pitchFamily="34" charset="0"/>
                        </a:rPr>
                        <a:t>Military Veterans was conducted.</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975678">
                <a:tc>
                  <a:txBody>
                    <a:bodyPr/>
                    <a:lstStyle/>
                    <a:p>
                      <a:pPr marL="0" marR="0">
                        <a:lnSpc>
                          <a:spcPct val="150000"/>
                        </a:lnSpc>
                        <a:spcBef>
                          <a:spcPts val="0"/>
                        </a:spcBef>
                        <a:spcAft>
                          <a:spcPts val="0"/>
                        </a:spcAft>
                      </a:pPr>
                      <a:r>
                        <a:rPr lang="en-GB" sz="1400" dirty="0">
                          <a:effectLst/>
                          <a:latin typeface="Arial Narrow" panose="020B0606020202030204" pitchFamily="34" charset="0"/>
                        </a:rPr>
                        <a:t>Chapter 14: Fighting Corruption</a:t>
                      </a:r>
                      <a:endParaRPr lang="en-ZA" sz="1400" dirty="0">
                        <a:effectLst/>
                        <a:latin typeface="Arial Narrow" panose="020B0606020202030204" pitchFamily="34" charset="0"/>
                      </a:endParaRPr>
                    </a:p>
                    <a:p>
                      <a:pPr marL="0" marR="0">
                        <a:lnSpc>
                          <a:spcPct val="150000"/>
                        </a:lnSpc>
                        <a:spcBef>
                          <a:spcPts val="0"/>
                        </a:spcBef>
                        <a:spcAft>
                          <a:spcPts val="0"/>
                        </a:spcAft>
                      </a:pPr>
                      <a:r>
                        <a:rPr lang="en-GB" sz="1400" dirty="0">
                          <a:effectLst/>
                          <a:latin typeface="Arial Narrow" panose="020B0606020202030204" pitchFamily="34" charset="0"/>
                        </a:rPr>
                        <a:t>Chapter 15: Transforming society and uniting the country</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dirty="0">
                          <a:effectLst/>
                          <a:latin typeface="Arial Narrow" panose="020B0606020202030204" pitchFamily="34" charset="0"/>
                        </a:rPr>
                        <a:t>Priority 6: Social cohesion and safer communities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u="sng" dirty="0">
                          <a:effectLst/>
                          <a:latin typeface="Arial Narrow" panose="020B0606020202030204" pitchFamily="34" charset="0"/>
                        </a:rPr>
                        <a:t>Priority 4</a:t>
                      </a:r>
                      <a:r>
                        <a:rPr lang="en-GB" sz="1400" dirty="0">
                          <a:effectLst/>
                          <a:latin typeface="Arial Narrow" panose="020B0606020202030204" pitchFamily="34" charset="0"/>
                        </a:rPr>
                        <a:t>: Promotion of Military Veterans ’ heritage as well as memorialisation and honouring</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GB" sz="1400" dirty="0">
                          <a:effectLst/>
                          <a:latin typeface="Arial Narrow" panose="020B0606020202030204" pitchFamily="34" charset="0"/>
                        </a:rPr>
                        <a:t>2 Memorial Lectures coordinated for Military Veterans.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985470">
                <a:tc>
                  <a:txBody>
                    <a:bodyPr/>
                    <a:lstStyle/>
                    <a:p>
                      <a:pPr marL="0" marR="0">
                        <a:lnSpc>
                          <a:spcPct val="150000"/>
                        </a:lnSpc>
                        <a:spcBef>
                          <a:spcPts val="0"/>
                        </a:spcBef>
                        <a:spcAft>
                          <a:spcPts val="0"/>
                        </a:spcAft>
                      </a:pPr>
                      <a:r>
                        <a:rPr lang="en-GB" sz="1400" dirty="0">
                          <a:effectLst/>
                          <a:latin typeface="Arial Narrow" panose="020B0606020202030204" pitchFamily="34" charset="0"/>
                        </a:rPr>
                        <a:t>Chapter 13: Building a capable and developmental state Strengthen delegation, accountability and oversight</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a:effectLst/>
                          <a:latin typeface="Arial Narrow" panose="020B0606020202030204" pitchFamily="34" charset="0"/>
                        </a:rPr>
                        <a:t>Priority 6: Social cohesion and safer communities</a:t>
                      </a:r>
                      <a:endParaRPr lang="en-ZA" sz="1400">
                        <a:effectLst/>
                        <a:latin typeface="Arial Narrow" panose="020B0606020202030204" pitchFamily="34" charset="0"/>
                      </a:endParaRPr>
                    </a:p>
                    <a:p>
                      <a:pPr marL="0" marR="0">
                        <a:lnSpc>
                          <a:spcPct val="150000"/>
                        </a:lnSpc>
                        <a:spcBef>
                          <a:spcPts val="0"/>
                        </a:spcBef>
                        <a:spcAft>
                          <a:spcPts val="0"/>
                        </a:spcAft>
                      </a:pPr>
                      <a:r>
                        <a:rPr lang="en-GB" sz="1400">
                          <a:effectLst/>
                          <a:latin typeface="Arial Narrow" panose="020B0606020202030204" pitchFamily="34" charset="0"/>
                        </a:rPr>
                        <a:t>Priority 1: Capable, ethical and developmental state</a:t>
                      </a:r>
                      <a:endParaRPr lang="en-ZA"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u="sng" dirty="0">
                          <a:effectLst/>
                          <a:latin typeface="Arial Narrow" panose="020B0606020202030204" pitchFamily="34" charset="0"/>
                        </a:rPr>
                        <a:t>Priority 5:</a:t>
                      </a:r>
                      <a:r>
                        <a:rPr lang="en-GB" sz="1400" dirty="0">
                          <a:effectLst/>
                          <a:latin typeface="Arial Narrow" panose="020B0606020202030204" pitchFamily="34" charset="0"/>
                        </a:rPr>
                        <a:t> Maintain the credibility and security of the national military veteran database</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dirty="0" smtClean="0">
                          <a:effectLst/>
                          <a:latin typeface="Arial Narrow" panose="020B0606020202030204" pitchFamily="34" charset="0"/>
                        </a:rPr>
                        <a:t>1</a:t>
                      </a:r>
                      <a:r>
                        <a:rPr lang="en-GB" sz="1400" baseline="0" dirty="0" smtClean="0">
                          <a:effectLst/>
                          <a:latin typeface="Arial Narrow" panose="020B0606020202030204" pitchFamily="34" charset="0"/>
                        </a:rPr>
                        <a:t> 058 </a:t>
                      </a:r>
                      <a:r>
                        <a:rPr lang="en-GB" sz="1400" dirty="0" smtClean="0">
                          <a:effectLst/>
                          <a:latin typeface="Arial Narrow" panose="020B0606020202030204" pitchFamily="34" charset="0"/>
                        </a:rPr>
                        <a:t>Military </a:t>
                      </a:r>
                      <a:r>
                        <a:rPr lang="en-GB" sz="1400" dirty="0">
                          <a:effectLst/>
                          <a:latin typeface="Arial Narrow" panose="020B0606020202030204" pitchFamily="34" charset="0"/>
                        </a:rPr>
                        <a:t>Veterans were verified and captured on the National Military Veterans’ Database</a:t>
                      </a:r>
                      <a:r>
                        <a:rPr lang="en-GB" sz="1400" dirty="0" smtClean="0">
                          <a:effectLst/>
                          <a:latin typeface="Arial Narrow" panose="020B0606020202030204" pitchFamily="34" charset="0"/>
                        </a:rPr>
                        <a:t>.</a:t>
                      </a:r>
                    </a:p>
                    <a:p>
                      <a:pPr marL="0" marR="0" lvl="0" indent="0" algn="l" defTabSz="457200" rtl="0" eaLnBrk="1" fontAlgn="auto" latinLnBrk="0" hangingPunct="1">
                        <a:lnSpc>
                          <a:spcPct val="150000"/>
                        </a:lnSpc>
                        <a:spcBef>
                          <a:spcPts val="0"/>
                        </a:spcBef>
                        <a:spcAft>
                          <a:spcPts val="0"/>
                        </a:spcAft>
                        <a:buClrTx/>
                        <a:buSzTx/>
                        <a:buFontTx/>
                        <a:buNone/>
                        <a:tabLst/>
                        <a:defRPr/>
                      </a:pPr>
                      <a:r>
                        <a:rPr lang="en-ZA" sz="1400" kern="1200" dirty="0" smtClean="0">
                          <a:effectLst/>
                          <a:latin typeface="Arial Narrow" panose="020B0606020202030204" pitchFamily="34" charset="0"/>
                        </a:rPr>
                        <a:t>The implementation of accurate, reliable and secure Military Veterans’ Integrated Database Benefits Management System (DBMS) remains at the core of the departments` objective.</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3331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40" y="28425"/>
            <a:ext cx="11986317" cy="500062"/>
          </a:xfrm>
        </p:spPr>
        <p:txBody>
          <a:bodyPr>
            <a:noAutofit/>
          </a:bodyPr>
          <a:lstStyle/>
          <a:p>
            <a:r>
              <a:rPr lang="en-US" sz="1800" b="1" dirty="0">
                <a:solidFill>
                  <a:srgbClr val="00B050"/>
                </a:solidFill>
              </a:rPr>
              <a:t>CONTRIBUTION TO NDP VISION 2030, MTSF 2019-2024 AND EXECUTIVE AUTHORITY (EA) PRIORITIES</a:t>
            </a:r>
            <a:endParaRPr lang="en-ZA" sz="1800" b="1" dirty="0">
              <a:solidFill>
                <a:srgbClr val="00B05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6491937"/>
              </p:ext>
            </p:extLst>
          </p:nvPr>
        </p:nvGraphicFramePr>
        <p:xfrm>
          <a:off x="102840" y="518862"/>
          <a:ext cx="11986317" cy="4186119"/>
        </p:xfrm>
        <a:graphic>
          <a:graphicData uri="http://schemas.openxmlformats.org/drawingml/2006/table">
            <a:tbl>
              <a:tblPr firstRow="1" firstCol="1" bandRow="1">
                <a:tableStyleId>{8A107856-5554-42FB-B03E-39F5DBC370BA}</a:tableStyleId>
              </a:tblPr>
              <a:tblGrid>
                <a:gridCol w="2056824">
                  <a:extLst>
                    <a:ext uri="{9D8B030D-6E8A-4147-A177-3AD203B41FA5}">
                      <a16:colId xmlns:a16="http://schemas.microsoft.com/office/drawing/2014/main" val="20000"/>
                    </a:ext>
                  </a:extLst>
                </a:gridCol>
                <a:gridCol w="1914972">
                  <a:extLst>
                    <a:ext uri="{9D8B030D-6E8A-4147-A177-3AD203B41FA5}">
                      <a16:colId xmlns:a16="http://schemas.microsoft.com/office/drawing/2014/main" val="20001"/>
                    </a:ext>
                  </a:extLst>
                </a:gridCol>
                <a:gridCol w="2468187">
                  <a:extLst>
                    <a:ext uri="{9D8B030D-6E8A-4147-A177-3AD203B41FA5}">
                      <a16:colId xmlns:a16="http://schemas.microsoft.com/office/drawing/2014/main" val="20002"/>
                    </a:ext>
                  </a:extLst>
                </a:gridCol>
                <a:gridCol w="5546334">
                  <a:extLst>
                    <a:ext uri="{9D8B030D-6E8A-4147-A177-3AD203B41FA5}">
                      <a16:colId xmlns:a16="http://schemas.microsoft.com/office/drawing/2014/main" val="20003"/>
                    </a:ext>
                  </a:extLst>
                </a:gridCol>
              </a:tblGrid>
              <a:tr h="375513">
                <a:tc>
                  <a:txBody>
                    <a:bodyPr/>
                    <a:lstStyle/>
                    <a:p>
                      <a:pPr marL="0" marR="0">
                        <a:spcBef>
                          <a:spcPts val="0"/>
                        </a:spcBef>
                        <a:spcAft>
                          <a:spcPts val="0"/>
                        </a:spcAft>
                      </a:pPr>
                      <a:r>
                        <a:rPr lang="en-GB" sz="1400" dirty="0">
                          <a:effectLst/>
                          <a:latin typeface="Arial Narrow" panose="020B0606020202030204" pitchFamily="34" charset="0"/>
                        </a:rPr>
                        <a:t>National Development Plan (NDP) Vision 2030</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latin typeface="Arial Narrow" panose="020B0606020202030204" pitchFamily="34" charset="0"/>
                        </a:rPr>
                        <a:t>MTSF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spcBef>
                          <a:spcPts val="0"/>
                        </a:spcBef>
                        <a:spcAft>
                          <a:spcPts val="0"/>
                        </a:spcAft>
                      </a:pPr>
                      <a:r>
                        <a:rPr lang="en-GB" sz="1400" dirty="0">
                          <a:effectLst/>
                          <a:latin typeface="Arial Narrow" panose="020B0606020202030204" pitchFamily="34" charset="0"/>
                        </a:rPr>
                        <a:t>Contribution to Executive Authority (EAs) Priorities</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tc>
                  <a:txBody>
                    <a:bodyPr/>
                    <a:lstStyle/>
                    <a:p>
                      <a:pPr marL="0" marR="0" algn="ctr">
                        <a:spcBef>
                          <a:spcPts val="0"/>
                        </a:spcBef>
                        <a:spcAft>
                          <a:spcPts val="0"/>
                        </a:spcAft>
                      </a:pPr>
                      <a:r>
                        <a:rPr lang="en-GB" sz="1400" dirty="0">
                          <a:effectLst/>
                          <a:latin typeface="Arial Narrow" panose="020B0606020202030204" pitchFamily="34" charset="0"/>
                        </a:rPr>
                        <a:t>Progress to date (As at 31 March 2021)</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55598" marR="55598" marT="0" marB="0" anchor="ctr"/>
                </a:tc>
                <a:extLst>
                  <a:ext uri="{0D108BD9-81ED-4DB2-BD59-A6C34878D82A}">
                    <a16:rowId xmlns:a16="http://schemas.microsoft.com/office/drawing/2014/main" val="10000"/>
                  </a:ext>
                </a:extLst>
              </a:tr>
              <a:tr h="1408173">
                <a:tc>
                  <a:txBody>
                    <a:bodyPr/>
                    <a:lstStyle/>
                    <a:p>
                      <a:pPr marL="0" marR="0">
                        <a:lnSpc>
                          <a:spcPct val="150000"/>
                        </a:lnSpc>
                        <a:spcBef>
                          <a:spcPts val="0"/>
                        </a:spcBef>
                        <a:spcAft>
                          <a:spcPts val="0"/>
                        </a:spcAft>
                      </a:pPr>
                      <a:r>
                        <a:rPr lang="en-GB" sz="1400" dirty="0">
                          <a:effectLst/>
                          <a:latin typeface="Arial Narrow" panose="020B0606020202030204" pitchFamily="34" charset="0"/>
                        </a:rPr>
                        <a:t>Chapter 13: Building a capable and developmental state Strengthen delegation, accountability and oversight</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nSpc>
                          <a:spcPct val="150000"/>
                        </a:lnSpc>
                        <a:spcBef>
                          <a:spcPts val="0"/>
                        </a:spcBef>
                        <a:spcAft>
                          <a:spcPts val="0"/>
                        </a:spcAft>
                      </a:pPr>
                      <a:r>
                        <a:rPr lang="en-GB" sz="1400">
                          <a:effectLst/>
                          <a:latin typeface="Arial Narrow" panose="020B0606020202030204" pitchFamily="34" charset="0"/>
                        </a:rPr>
                        <a:t>Priority 6: Social cohesion and safer communities</a:t>
                      </a:r>
                      <a:endParaRPr lang="en-ZA" sz="1400">
                        <a:effectLst/>
                        <a:latin typeface="Arial Narrow" panose="020B0606020202030204" pitchFamily="34" charset="0"/>
                      </a:endParaRPr>
                    </a:p>
                    <a:p>
                      <a:pPr marL="0" marR="0">
                        <a:lnSpc>
                          <a:spcPct val="150000"/>
                        </a:lnSpc>
                        <a:spcBef>
                          <a:spcPts val="0"/>
                        </a:spcBef>
                        <a:spcAft>
                          <a:spcPts val="0"/>
                        </a:spcAft>
                      </a:pPr>
                      <a:r>
                        <a:rPr lang="en-GB" sz="1400">
                          <a:effectLst/>
                          <a:latin typeface="Arial Narrow" panose="020B0606020202030204" pitchFamily="34" charset="0"/>
                        </a:rPr>
                        <a:t>Priority 1: Capable, ethical and developmental state</a:t>
                      </a:r>
                      <a:endParaRPr lang="en-ZA"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nSpc>
                          <a:spcPct val="150000"/>
                        </a:lnSpc>
                        <a:spcBef>
                          <a:spcPts val="0"/>
                        </a:spcBef>
                        <a:spcAft>
                          <a:spcPts val="0"/>
                        </a:spcAft>
                      </a:pPr>
                      <a:r>
                        <a:rPr lang="en-GB" sz="1400" u="sng" dirty="0">
                          <a:effectLst/>
                          <a:latin typeface="Arial Narrow" panose="020B0606020202030204" pitchFamily="34" charset="0"/>
                        </a:rPr>
                        <a:t>Priority 6</a:t>
                      </a:r>
                      <a:r>
                        <a:rPr lang="en-GB" sz="1400" dirty="0">
                          <a:effectLst/>
                          <a:latin typeface="Arial Narrow" panose="020B0606020202030204" pitchFamily="34" charset="0"/>
                        </a:rPr>
                        <a:t>: Implementation of the high impact communication and marketing strategy and plan</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rowSpan="2">
                  <a:txBody>
                    <a:bodyPr/>
                    <a:lstStyle/>
                    <a:p>
                      <a:pPr marL="0" marR="0">
                        <a:lnSpc>
                          <a:spcPct val="150000"/>
                        </a:lnSpc>
                        <a:spcBef>
                          <a:spcPts val="0"/>
                        </a:spcBef>
                        <a:spcAft>
                          <a:spcPts val="0"/>
                        </a:spcAft>
                      </a:pPr>
                      <a:r>
                        <a:rPr lang="en-GB" sz="1400" dirty="0">
                          <a:effectLst/>
                          <a:latin typeface="Arial Narrow" panose="020B0606020202030204" pitchFamily="34" charset="0"/>
                        </a:rPr>
                        <a:t>Communicated to Military Veterans on assistance during Covid-19 pandemic encompassing:</a:t>
                      </a:r>
                      <a:endParaRPr lang="en-ZA" sz="1400" dirty="0">
                        <a:effectLst/>
                        <a:latin typeface="Arial Narrow" panose="020B0606020202030204" pitchFamily="34" charset="0"/>
                      </a:endParaRPr>
                    </a:p>
                    <a:p>
                      <a:pPr marL="342900" marR="0" lvl="0" indent="-342900" algn="just">
                        <a:lnSpc>
                          <a:spcPct val="150000"/>
                        </a:lnSpc>
                        <a:spcBef>
                          <a:spcPts val="0"/>
                        </a:spcBef>
                        <a:spcAft>
                          <a:spcPts val="0"/>
                        </a:spcAft>
                        <a:buFont typeface="Arial" panose="020B0604020202020204" pitchFamily="34" charset="0"/>
                        <a:buChar char="-"/>
                      </a:pPr>
                      <a:r>
                        <a:rPr lang="en-ZA" sz="1400" dirty="0">
                          <a:effectLst/>
                          <a:latin typeface="Arial Narrow" panose="020B0606020202030204" pitchFamily="34" charset="0"/>
                        </a:rPr>
                        <a:t>Payments of outstanding tuition and school fees and updates on adjudication processes</a:t>
                      </a:r>
                    </a:p>
                    <a:p>
                      <a:pPr marL="342900" marR="0" lvl="0" indent="-342900" algn="just">
                        <a:lnSpc>
                          <a:spcPct val="150000"/>
                        </a:lnSpc>
                        <a:spcBef>
                          <a:spcPts val="0"/>
                        </a:spcBef>
                        <a:spcAft>
                          <a:spcPts val="0"/>
                        </a:spcAft>
                        <a:buFont typeface="Arial" panose="020B0604020202020204" pitchFamily="34" charset="0"/>
                        <a:buChar char="-"/>
                      </a:pPr>
                      <a:r>
                        <a:rPr lang="en-ZA" sz="1400" dirty="0">
                          <a:effectLst/>
                          <a:latin typeface="Arial Narrow" panose="020B0606020202030204" pitchFamily="34" charset="0"/>
                        </a:rPr>
                        <a:t>Access of benefits during the lockdown</a:t>
                      </a:r>
                    </a:p>
                    <a:p>
                      <a:pPr marL="342900" marR="0" lvl="0" indent="-342900" algn="just">
                        <a:lnSpc>
                          <a:spcPct val="150000"/>
                        </a:lnSpc>
                        <a:spcBef>
                          <a:spcPts val="0"/>
                        </a:spcBef>
                        <a:spcAft>
                          <a:spcPts val="0"/>
                        </a:spcAft>
                        <a:buFont typeface="Arial" panose="020B0604020202020204" pitchFamily="34" charset="0"/>
                        <a:buChar char="-"/>
                      </a:pPr>
                      <a:r>
                        <a:rPr lang="en-ZA" sz="1400" dirty="0">
                          <a:effectLst/>
                          <a:latin typeface="Arial Narrow" panose="020B0606020202030204" pitchFamily="34" charset="0"/>
                        </a:rPr>
                        <a:t>Information on the unemployment grant top up</a:t>
                      </a:r>
                    </a:p>
                    <a:p>
                      <a:pPr marL="342900" marR="0" lvl="0" indent="-342900" algn="just">
                        <a:lnSpc>
                          <a:spcPct val="150000"/>
                        </a:lnSpc>
                        <a:spcBef>
                          <a:spcPts val="0"/>
                        </a:spcBef>
                        <a:spcAft>
                          <a:spcPts val="0"/>
                        </a:spcAft>
                        <a:buFont typeface="Arial" panose="020B0604020202020204" pitchFamily="34" charset="0"/>
                        <a:buChar char="-"/>
                      </a:pPr>
                      <a:r>
                        <a:rPr lang="en-ZA" sz="1400" dirty="0">
                          <a:effectLst/>
                          <a:latin typeface="Arial Narrow" panose="020B0606020202030204" pitchFamily="34" charset="0"/>
                        </a:rPr>
                        <a:t>Stakeholder engagement on empowerment of </a:t>
                      </a:r>
                      <a:r>
                        <a:rPr lang="en-GB" sz="1400" dirty="0" smtClean="0">
                          <a:effectLst/>
                          <a:latin typeface="Arial Narrow" panose="020B0606020202030204" pitchFamily="34" charset="0"/>
                        </a:rPr>
                        <a:t>Military Veterans</a:t>
                      </a:r>
                      <a:r>
                        <a:rPr lang="en-ZA" sz="1400" dirty="0" smtClean="0">
                          <a:effectLst/>
                          <a:latin typeface="Arial Narrow" panose="020B0606020202030204" pitchFamily="34" charset="0"/>
                        </a:rPr>
                        <a:t> </a:t>
                      </a:r>
                      <a:r>
                        <a:rPr lang="en-ZA" sz="1400" dirty="0">
                          <a:effectLst/>
                          <a:latin typeface="Arial Narrow" panose="020B0606020202030204" pitchFamily="34" charset="0"/>
                        </a:rPr>
                        <a:t>with </a:t>
                      </a:r>
                      <a:r>
                        <a:rPr lang="en-ZA" sz="1400" dirty="0" smtClean="0">
                          <a:effectLst/>
                          <a:latin typeface="Arial Narrow" panose="020B0606020202030204" pitchFamily="34" charset="0"/>
                        </a:rPr>
                        <a:t>Gauteng Provincial Government  (</a:t>
                      </a:r>
                      <a:r>
                        <a:rPr lang="en-ZA" sz="1400" dirty="0">
                          <a:effectLst/>
                          <a:latin typeface="Arial Narrow" panose="020B0606020202030204" pitchFamily="34" charset="0"/>
                        </a:rPr>
                        <a:t>DRT, OOP)</a:t>
                      </a:r>
                    </a:p>
                    <a:p>
                      <a:pPr marL="0" marR="0">
                        <a:spcBef>
                          <a:spcPts val="0"/>
                        </a:spcBef>
                        <a:spcAft>
                          <a:spcPts val="0"/>
                        </a:spcAft>
                      </a:pPr>
                      <a:r>
                        <a:rPr lang="en-GB" sz="1400" dirty="0">
                          <a:effectLst/>
                          <a:latin typeface="Arial Narrow" panose="020B0606020202030204" pitchFamily="34" charset="0"/>
                        </a:rPr>
                        <a:t>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159199">
                <a:tc>
                  <a:txBody>
                    <a:bodyPr/>
                    <a:lstStyle/>
                    <a:p>
                      <a:pPr marL="0" marR="0">
                        <a:spcBef>
                          <a:spcPts val="0"/>
                        </a:spcBef>
                        <a:spcAft>
                          <a:spcPts val="0"/>
                        </a:spcAft>
                      </a:pPr>
                      <a:r>
                        <a:rPr lang="en-GB" sz="1400" dirty="0">
                          <a:effectLst/>
                          <a:latin typeface="Arial Narrow" panose="020B0606020202030204" pitchFamily="34" charset="0"/>
                        </a:rPr>
                        <a:t>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GB" sz="1400" dirty="0">
                          <a:effectLst/>
                          <a:latin typeface="Arial Narrow" panose="020B0606020202030204" pitchFamily="34" charset="0"/>
                        </a:rPr>
                        <a:t> </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vMerge="1">
                  <a:txBody>
                    <a:bodyPr/>
                    <a:lstStyle/>
                    <a:p>
                      <a:pPr marL="0" marR="0">
                        <a:lnSpc>
                          <a:spcPct val="150000"/>
                        </a:lnSpc>
                        <a:spcBef>
                          <a:spcPts val="0"/>
                        </a:spcBef>
                        <a:spcAft>
                          <a:spcPts val="0"/>
                        </a:spcAft>
                      </a:pP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vMerge="1">
                  <a:txBody>
                    <a:bodyPr/>
                    <a:lstStyle/>
                    <a:p>
                      <a:pPr marL="0" marR="0">
                        <a:lnSpc>
                          <a:spcPct val="150000"/>
                        </a:lnSpc>
                        <a:spcBef>
                          <a:spcPts val="0"/>
                        </a:spcBef>
                        <a:spcAft>
                          <a:spcPts val="0"/>
                        </a:spcAft>
                      </a:pP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6390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49" y="-70165"/>
            <a:ext cx="10722540" cy="492415"/>
          </a:xfrm>
        </p:spPr>
        <p:txBody>
          <a:bodyPr>
            <a:noAutofit/>
          </a:bodyPr>
          <a:lstStyle/>
          <a:p>
            <a:pPr>
              <a:lnSpc>
                <a:spcPct val="150000"/>
              </a:lnSpc>
            </a:pPr>
            <a:r>
              <a:rPr lang="en-US" sz="2000" b="1" dirty="0" smtClean="0">
                <a:solidFill>
                  <a:srgbClr val="00B050"/>
                </a:solidFill>
                <a:latin typeface="+mn-lt"/>
                <a:ea typeface="+mn-ea"/>
                <a:cs typeface="+mn-cs"/>
              </a:rPr>
              <a:t>CONTENTS OF THE ANNUAL PERFORMANCE REPORT</a:t>
            </a:r>
            <a:endParaRPr lang="en-ZA" sz="2000" b="1" dirty="0">
              <a:solidFill>
                <a:srgbClr val="00B050"/>
              </a:solidFill>
              <a:latin typeface="+mn-lt"/>
              <a:ea typeface="+mn-ea"/>
              <a:cs typeface="+mn-cs"/>
            </a:endParaRPr>
          </a:p>
        </p:txBody>
      </p:sp>
      <p:sp>
        <p:nvSpPr>
          <p:cNvPr id="3" name="Content Placeholder 2"/>
          <p:cNvSpPr>
            <a:spLocks noGrp="1"/>
          </p:cNvSpPr>
          <p:nvPr>
            <p:ph idx="1"/>
          </p:nvPr>
        </p:nvSpPr>
        <p:spPr>
          <a:xfrm>
            <a:off x="779648" y="221382"/>
            <a:ext cx="11215586" cy="5903862"/>
          </a:xfrm>
        </p:spPr>
        <p:txBody>
          <a:bodyPr>
            <a:noAutofit/>
          </a:bodyPr>
          <a:lstStyle/>
          <a:p>
            <a:pPr indent="-157163">
              <a:lnSpc>
                <a:spcPct val="150000"/>
              </a:lnSpc>
              <a:spcBef>
                <a:spcPts val="0"/>
              </a:spcBef>
            </a:pPr>
            <a:r>
              <a:rPr lang="en-US" sz="1400" dirty="0" smtClean="0">
                <a:latin typeface="Arial" panose="020B0604020202020204" pitchFamily="34" charset="0"/>
                <a:cs typeface="Arial" panose="020B0604020202020204" pitchFamily="34" charset="0"/>
              </a:rPr>
              <a:t>Aim</a:t>
            </a:r>
          </a:p>
          <a:p>
            <a:pPr indent="-157163">
              <a:lnSpc>
                <a:spcPct val="150000"/>
              </a:lnSpc>
              <a:spcBef>
                <a:spcPts val="0"/>
              </a:spcBef>
            </a:pPr>
            <a:r>
              <a:rPr lang="en-US" sz="1400" dirty="0" smtClean="0">
                <a:latin typeface="Arial" panose="020B0604020202020204" pitchFamily="34" charset="0"/>
                <a:cs typeface="Arial" panose="020B0604020202020204" pitchFamily="34" charset="0"/>
              </a:rPr>
              <a:t>Legislative Provisions</a:t>
            </a:r>
          </a:p>
          <a:p>
            <a:pPr indent="-157163">
              <a:lnSpc>
                <a:spcPct val="150000"/>
              </a:lnSpc>
              <a:spcBef>
                <a:spcPts val="0"/>
              </a:spcBef>
            </a:pPr>
            <a:r>
              <a:rPr lang="en-US" sz="1400" dirty="0" smtClean="0">
                <a:latin typeface="Arial" panose="020B0604020202020204" pitchFamily="34" charset="0"/>
                <a:cs typeface="Arial" panose="020B0604020202020204" pitchFamily="34" charset="0"/>
              </a:rPr>
              <a:t>Challenges experienced by the Department 2019/20FY</a:t>
            </a:r>
          </a:p>
          <a:p>
            <a:pPr indent="-157163">
              <a:lnSpc>
                <a:spcPct val="150000"/>
              </a:lnSpc>
              <a:spcBef>
                <a:spcPts val="0"/>
              </a:spcBef>
            </a:pPr>
            <a:r>
              <a:rPr lang="en-US" sz="1400" dirty="0" smtClean="0">
                <a:latin typeface="Arial" panose="020B0604020202020204" pitchFamily="34" charset="0"/>
                <a:cs typeface="Arial" panose="020B0604020202020204" pitchFamily="34" charset="0"/>
              </a:rPr>
              <a:t>Content of the Annual Report</a:t>
            </a:r>
          </a:p>
          <a:p>
            <a:pPr marL="0" indent="0">
              <a:lnSpc>
                <a:spcPct val="150000"/>
              </a:lnSpc>
              <a:spcBef>
                <a:spcPts val="0"/>
              </a:spcBef>
              <a:buNone/>
            </a:pPr>
            <a:r>
              <a:rPr lang="en-ZA" sz="1400" b="1" u="sng" dirty="0" smtClean="0">
                <a:latin typeface="Arial" panose="020B0604020202020204" pitchFamily="34" charset="0"/>
                <a:cs typeface="Arial" panose="020B0604020202020204" pitchFamily="34" charset="0"/>
              </a:rPr>
              <a:t>Part A: Department General Information</a:t>
            </a:r>
          </a:p>
          <a:p>
            <a:pPr indent="-157163">
              <a:lnSpc>
                <a:spcPct val="150000"/>
              </a:lnSpc>
              <a:spcBef>
                <a:spcPts val="0"/>
              </a:spcBef>
            </a:pPr>
            <a:r>
              <a:rPr lang="en-ZA" sz="1400" dirty="0" smtClean="0">
                <a:latin typeface="Arial" panose="020B0604020202020204" pitchFamily="34" charset="0"/>
                <a:cs typeface="Arial" panose="020B0604020202020204" pitchFamily="34" charset="0"/>
              </a:rPr>
              <a:t>Content of the Annual Report 2020/21FY</a:t>
            </a:r>
          </a:p>
          <a:p>
            <a:pPr marL="0" indent="0">
              <a:lnSpc>
                <a:spcPct val="150000"/>
              </a:lnSpc>
              <a:spcBef>
                <a:spcPts val="0"/>
              </a:spcBef>
              <a:buNone/>
            </a:pPr>
            <a:r>
              <a:rPr lang="en-ZA" sz="1400" b="1" u="sng" dirty="0" smtClean="0">
                <a:latin typeface="Arial" panose="020B0604020202020204" pitchFamily="34" charset="0"/>
                <a:cs typeface="Arial" panose="020B0604020202020204" pitchFamily="34" charset="0"/>
              </a:rPr>
              <a:t>Part B: Performance Information </a:t>
            </a:r>
          </a:p>
          <a:p>
            <a:pPr indent="-157163">
              <a:lnSpc>
                <a:spcPct val="150000"/>
              </a:lnSpc>
              <a:spcBef>
                <a:spcPts val="0"/>
              </a:spcBef>
            </a:pPr>
            <a:r>
              <a:rPr lang="en-ZA" sz="1400" dirty="0" smtClean="0">
                <a:latin typeface="Arial" panose="020B0604020202020204" pitchFamily="34" charset="0"/>
                <a:cs typeface="Arial" panose="020B0604020202020204" pitchFamily="34" charset="0"/>
              </a:rPr>
              <a:t>Changes to planned targets</a:t>
            </a:r>
            <a:endParaRPr lang="en-ZA" sz="1400" u="sng" dirty="0" smtClean="0">
              <a:latin typeface="Arial" panose="020B0604020202020204" pitchFamily="34" charset="0"/>
              <a:cs typeface="Arial" panose="020B0604020202020204" pitchFamily="34" charset="0"/>
            </a:endParaRPr>
          </a:p>
          <a:p>
            <a:pPr indent="-157163">
              <a:lnSpc>
                <a:spcPct val="150000"/>
              </a:lnSpc>
              <a:spcBef>
                <a:spcPts val="0"/>
              </a:spcBef>
            </a:pPr>
            <a:r>
              <a:rPr lang="en-GB" sz="1400" dirty="0" smtClean="0">
                <a:latin typeface="Arial" panose="020B0604020202020204" pitchFamily="34" charset="0"/>
                <a:cs typeface="Arial" panose="020B0604020202020204" pitchFamily="34" charset="0"/>
              </a:rPr>
              <a:t>Performance Information per Programme </a:t>
            </a:r>
          </a:p>
          <a:p>
            <a:pPr indent="-157163">
              <a:lnSpc>
                <a:spcPct val="150000"/>
              </a:lnSpc>
              <a:spcBef>
                <a:spcPts val="0"/>
              </a:spcBef>
            </a:pPr>
            <a:r>
              <a:rPr lang="en-GB" sz="1400" dirty="0" smtClean="0">
                <a:latin typeface="Arial" panose="020B0604020202020204" pitchFamily="34" charset="0"/>
                <a:cs typeface="Arial" panose="020B0604020202020204" pitchFamily="34" charset="0"/>
              </a:rPr>
              <a:t>Strategic Outcome Oriented Goals/ Measuring the Performance  </a:t>
            </a:r>
          </a:p>
          <a:p>
            <a:pPr indent="-157163">
              <a:lnSpc>
                <a:spcPct val="150000"/>
              </a:lnSpc>
              <a:spcBef>
                <a:spcPts val="0"/>
              </a:spcBef>
            </a:pPr>
            <a:r>
              <a:rPr lang="en-ZA" sz="1400" dirty="0" smtClean="0">
                <a:latin typeface="Arial" panose="020B0604020202020204" pitchFamily="34" charset="0"/>
                <a:cs typeface="Arial" panose="020B0604020202020204" pitchFamily="34" charset="0"/>
              </a:rPr>
              <a:t>Contribution to NDP Vision 2030, MTSF Priorities 2019-2024 and Executive Authority (EA) Priorities</a:t>
            </a:r>
          </a:p>
          <a:p>
            <a:pPr indent="-157163">
              <a:lnSpc>
                <a:spcPct val="150000"/>
              </a:lnSpc>
              <a:spcBef>
                <a:spcPts val="0"/>
              </a:spcBef>
            </a:pPr>
            <a:r>
              <a:rPr lang="en-ZA" sz="1400" dirty="0" smtClean="0">
                <a:latin typeface="Arial" panose="020B0604020202020204" pitchFamily="34" charset="0"/>
                <a:cs typeface="Arial" panose="020B0604020202020204" pitchFamily="34" charset="0"/>
              </a:rPr>
              <a:t>Mitigation Strategies per programme </a:t>
            </a:r>
          </a:p>
          <a:p>
            <a:pPr marL="0" indent="0">
              <a:lnSpc>
                <a:spcPct val="150000"/>
              </a:lnSpc>
              <a:spcBef>
                <a:spcPts val="0"/>
              </a:spcBef>
              <a:buNone/>
            </a:pPr>
            <a:r>
              <a:rPr lang="en-US" sz="1400" b="1" u="sng" dirty="0" smtClean="0">
                <a:latin typeface="Arial" panose="020B0604020202020204" pitchFamily="34" charset="0"/>
                <a:cs typeface="Arial" panose="020B0604020202020204" pitchFamily="34" charset="0"/>
              </a:rPr>
              <a:t>Part C: Governance </a:t>
            </a:r>
          </a:p>
          <a:p>
            <a:pPr indent="-157163">
              <a:lnSpc>
                <a:spcPct val="150000"/>
              </a:lnSpc>
              <a:spcBef>
                <a:spcPts val="0"/>
              </a:spcBef>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Information from IA, Risk, ODG, AC</a:t>
            </a:r>
          </a:p>
          <a:p>
            <a:pPr marL="0" indent="0">
              <a:lnSpc>
                <a:spcPct val="150000"/>
              </a:lnSpc>
              <a:spcBef>
                <a:spcPts val="0"/>
              </a:spcBef>
              <a:buNone/>
            </a:pPr>
            <a:r>
              <a:rPr lang="en-US" sz="1400" b="1" u="sng" dirty="0" smtClean="0">
                <a:latin typeface="Arial" panose="020B0604020202020204" pitchFamily="34" charset="0"/>
                <a:cs typeface="Arial" panose="020B0604020202020204" pitchFamily="34" charset="0"/>
              </a:rPr>
              <a:t>Part D: Human Resource Management </a:t>
            </a:r>
          </a:p>
          <a:p>
            <a:pPr indent="-157163">
              <a:lnSpc>
                <a:spcPct val="150000"/>
              </a:lnSpc>
              <a:spcBef>
                <a:spcPts val="0"/>
              </a:spcBef>
            </a:pPr>
            <a:r>
              <a:rPr lang="en-US" altLang="en-US" sz="1400" dirty="0" smtClean="0">
                <a:latin typeface="Arial" panose="020B0604020202020204" pitchFamily="34" charset="0"/>
                <a:cs typeface="Arial" panose="020B0604020202020204" pitchFamily="34" charset="0"/>
              </a:rPr>
              <a:t>HR Overview and Statistical Tables  </a:t>
            </a:r>
          </a:p>
          <a:p>
            <a:pPr marL="0" indent="0">
              <a:lnSpc>
                <a:spcPct val="150000"/>
              </a:lnSpc>
              <a:spcBef>
                <a:spcPts val="0"/>
              </a:spcBef>
              <a:buNone/>
            </a:pPr>
            <a:r>
              <a:rPr lang="en-US" sz="1400" b="1" u="sng" dirty="0" smtClean="0">
                <a:latin typeface="Arial" panose="020B0604020202020204" pitchFamily="34" charset="0"/>
                <a:cs typeface="Arial" panose="020B0604020202020204" pitchFamily="34" charset="0"/>
              </a:rPr>
              <a:t>Part E: Financial Information </a:t>
            </a:r>
          </a:p>
          <a:p>
            <a:pPr indent="-157163">
              <a:lnSpc>
                <a:spcPct val="150000"/>
              </a:lnSpc>
              <a:spcBef>
                <a:spcPts val="0"/>
              </a:spcBef>
            </a:pPr>
            <a:r>
              <a:rPr lang="en-US" altLang="en-US" sz="1400" dirty="0" smtClean="0">
                <a:latin typeface="Arial" panose="020B0604020202020204" pitchFamily="34" charset="0"/>
                <a:cs typeface="Arial" panose="020B0604020202020204" pitchFamily="34" charset="0"/>
              </a:rPr>
              <a:t>Annual Financial Statements  (AFS)</a:t>
            </a:r>
            <a:endParaRPr lang="en-US" alt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B1C6805-EAF3-CC4B-883D-0BA841DD8C88}" type="slidenum">
              <a:rPr lang="en-US" smtClean="0"/>
              <a:t>2</a:t>
            </a:fld>
            <a:endParaRPr lang="en-US"/>
          </a:p>
        </p:txBody>
      </p:sp>
    </p:spTree>
    <p:extLst>
      <p:ext uri="{BB962C8B-B14F-4D97-AF65-F5344CB8AC3E}">
        <p14:creationId xmlns:p14="http://schemas.microsoft.com/office/powerpoint/2010/main" val="1095429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58" y="20927"/>
            <a:ext cx="11646568" cy="500064"/>
          </a:xfrm>
        </p:spPr>
        <p:txBody>
          <a:bodyPr>
            <a:noAutofit/>
          </a:bodyPr>
          <a:lstStyle/>
          <a:p>
            <a:pPr>
              <a:lnSpc>
                <a:spcPct val="150000"/>
              </a:lnSpc>
            </a:pPr>
            <a:r>
              <a:rPr lang="en-ZA" sz="2000" b="1" dirty="0">
                <a:solidFill>
                  <a:srgbClr val="00B050"/>
                </a:solidFill>
              </a:rPr>
              <a:t>MITIGATION STRATEGIES PER PROGRAMME </a:t>
            </a:r>
          </a:p>
        </p:txBody>
      </p:sp>
      <p:sp>
        <p:nvSpPr>
          <p:cNvPr id="4" name="Slide Number Placeholder 3"/>
          <p:cNvSpPr>
            <a:spLocks noGrp="1"/>
          </p:cNvSpPr>
          <p:nvPr>
            <p:ph type="sldNum" sz="quarter" idx="12"/>
          </p:nvPr>
        </p:nvSpPr>
        <p:spPr/>
        <p:txBody>
          <a:bodyPr/>
          <a:lstStyle/>
          <a:p>
            <a:fld id="{7B1C6805-EAF3-CC4B-883D-0BA841DD8C88}" type="slidenum">
              <a:rPr lang="en-US" smtClean="0"/>
              <a:t>20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26529347"/>
              </p:ext>
            </p:extLst>
          </p:nvPr>
        </p:nvGraphicFramePr>
        <p:xfrm>
          <a:off x="240632" y="526779"/>
          <a:ext cx="11694694" cy="2247075"/>
        </p:xfrm>
        <a:graphic>
          <a:graphicData uri="http://schemas.openxmlformats.org/drawingml/2006/table">
            <a:tbl>
              <a:tblPr firstRow="1" bandRow="1">
                <a:tableStyleId>{8A107856-5554-42FB-B03E-39F5DBC370BA}</a:tableStyleId>
              </a:tblPr>
              <a:tblGrid>
                <a:gridCol w="4146301">
                  <a:extLst>
                    <a:ext uri="{9D8B030D-6E8A-4147-A177-3AD203B41FA5}">
                      <a16:colId xmlns:a16="http://schemas.microsoft.com/office/drawing/2014/main" val="20000"/>
                    </a:ext>
                  </a:extLst>
                </a:gridCol>
                <a:gridCol w="7548393">
                  <a:extLst>
                    <a:ext uri="{9D8B030D-6E8A-4147-A177-3AD203B41FA5}">
                      <a16:colId xmlns:a16="http://schemas.microsoft.com/office/drawing/2014/main" val="20001"/>
                    </a:ext>
                  </a:extLst>
                </a:gridCol>
              </a:tblGrid>
              <a:tr h="364398">
                <a:tc>
                  <a:txBody>
                    <a:bodyPr/>
                    <a:lstStyle/>
                    <a:p>
                      <a:pPr algn="ctr">
                        <a:lnSpc>
                          <a:spcPct val="150000"/>
                        </a:lnSpc>
                        <a:spcAft>
                          <a:spcPts val="0"/>
                        </a:spcAft>
                      </a:pPr>
                      <a:r>
                        <a:rPr lang="en-ZA" sz="1400" dirty="0">
                          <a:effectLst/>
                          <a:latin typeface="Arial Narrow" panose="020B0606020202030204" pitchFamily="34" charset="0"/>
                        </a:rPr>
                        <a:t>Performance Targets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Mitigation strategies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34032">
                <a:tc gridSpan="2">
                  <a:txBody>
                    <a:bodyPr/>
                    <a:lstStyle/>
                    <a:p>
                      <a:pPr algn="ctr"/>
                      <a:r>
                        <a:rPr lang="en-US" sz="1400" b="1" dirty="0" smtClean="0">
                          <a:solidFill>
                            <a:schemeClr val="tx1"/>
                          </a:solidFill>
                          <a:latin typeface="Arial Narrow" panose="020B0606020202030204" pitchFamily="34" charset="0"/>
                        </a:rPr>
                        <a:t>PROGRAMME 1</a:t>
                      </a:r>
                      <a:endParaRPr lang="en-ZA" sz="1400" b="1" dirty="0">
                        <a:solidFill>
                          <a:schemeClr val="tx1"/>
                        </a:solidFill>
                        <a:latin typeface="Arial Narrow" panose="020B0606020202030204" pitchFamily="34" charset="0"/>
                      </a:endParaRPr>
                    </a:p>
                  </a:txBody>
                  <a:tcPr anchor="ctr"/>
                </a:tc>
                <a:tc hMerge="1">
                  <a:txBody>
                    <a:bodyPr/>
                    <a:lstStyle/>
                    <a:p>
                      <a:endParaRPr lang="en-ZA"/>
                    </a:p>
                  </a:txBody>
                  <a:tcPr/>
                </a:tc>
                <a:extLst>
                  <a:ext uri="{0D108BD9-81ED-4DB2-BD59-A6C34878D82A}">
                    <a16:rowId xmlns:a16="http://schemas.microsoft.com/office/drawing/2014/main" val="10001"/>
                  </a:ext>
                </a:extLst>
              </a:tr>
              <a:tr h="1548645">
                <a:tc>
                  <a:txBody>
                    <a:bodyPr/>
                    <a:lstStyle/>
                    <a:p>
                      <a:pPr>
                        <a:lnSpc>
                          <a:spcPct val="150000"/>
                        </a:lnSpc>
                        <a:spcAft>
                          <a:spcPts val="0"/>
                        </a:spcAft>
                      </a:pPr>
                      <a:r>
                        <a:rPr lang="en-ZA" sz="1400" dirty="0">
                          <a:effectLst/>
                          <a:latin typeface="Arial Narrow" panose="020B0606020202030204" pitchFamily="34" charset="0"/>
                        </a:rPr>
                        <a:t>PPI 102: </a:t>
                      </a:r>
                      <a:r>
                        <a:rPr lang="en-ZA" sz="1400" dirty="0" smtClean="0">
                          <a:effectLst/>
                          <a:latin typeface="Arial Narrow" panose="020B0606020202030204" pitchFamily="34" charset="0"/>
                        </a:rPr>
                        <a:t>Percentage</a:t>
                      </a:r>
                      <a:r>
                        <a:rPr lang="en-ZA" sz="1400" baseline="0" dirty="0" smtClean="0">
                          <a:effectLst/>
                          <a:latin typeface="Arial Narrow" panose="020B0606020202030204" pitchFamily="34" charset="0"/>
                        </a:rPr>
                        <a:t> </a:t>
                      </a:r>
                      <a:r>
                        <a:rPr lang="en-ZA" sz="1400" dirty="0" smtClean="0">
                          <a:effectLst/>
                          <a:latin typeface="Arial Narrow" panose="020B0606020202030204" pitchFamily="34" charset="0"/>
                        </a:rPr>
                        <a:t>of </a:t>
                      </a:r>
                      <a:r>
                        <a:rPr lang="en-ZA" sz="1400" dirty="0">
                          <a:effectLst/>
                          <a:latin typeface="Arial Narrow" panose="020B0606020202030204" pitchFamily="34" charset="0"/>
                        </a:rPr>
                        <a:t>legitimate invoices paid within 30 days</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tc>
                  <a:txBody>
                    <a:bodyPr/>
                    <a:lstStyle/>
                    <a:p>
                      <a:pPr marL="285750" lvl="0" indent="-285750">
                        <a:lnSpc>
                          <a:spcPct val="150000"/>
                        </a:lnSpc>
                        <a:spcAft>
                          <a:spcPts val="0"/>
                        </a:spcAft>
                        <a:buFont typeface="Arial" panose="020B0604020202020204" pitchFamily="34" charset="0"/>
                        <a:buChar char="•"/>
                      </a:pPr>
                      <a:r>
                        <a:rPr lang="en-US" sz="1400" dirty="0">
                          <a:effectLst/>
                          <a:latin typeface="Arial Narrow" panose="020B0606020202030204" pitchFamily="34" charset="0"/>
                        </a:rPr>
                        <a:t>Efforts are in place to manually track all outstanding, mostly travel related, and pay them on time</a:t>
                      </a:r>
                      <a:endParaRPr lang="en-ZA" sz="1400" dirty="0">
                        <a:effectLst/>
                        <a:latin typeface="Arial Narrow" panose="020B0606020202030204" pitchFamily="34" charset="0"/>
                      </a:endParaRPr>
                    </a:p>
                    <a:p>
                      <a:pPr marL="285750" lvl="0" indent="-285750">
                        <a:lnSpc>
                          <a:spcPct val="150000"/>
                        </a:lnSpc>
                        <a:spcAft>
                          <a:spcPts val="0"/>
                        </a:spcAft>
                        <a:buFont typeface="Arial" panose="020B0604020202020204" pitchFamily="34" charset="0"/>
                        <a:buChar char="•"/>
                      </a:pPr>
                      <a:r>
                        <a:rPr lang="en-ZA" sz="1400" dirty="0">
                          <a:effectLst/>
                          <a:latin typeface="Arial Narrow" panose="020B0606020202030204" pitchFamily="34" charset="0"/>
                        </a:rPr>
                        <a:t>Stricter control on monitoring items above 30 days and timely clearance of such. Finance and SCM forms a joint team which will now monitor and assist management on clearing such</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61336766"/>
              </p:ext>
            </p:extLst>
          </p:nvPr>
        </p:nvGraphicFramePr>
        <p:xfrm>
          <a:off x="288758" y="2878764"/>
          <a:ext cx="11646568" cy="2658162"/>
        </p:xfrm>
        <a:graphic>
          <a:graphicData uri="http://schemas.openxmlformats.org/drawingml/2006/table">
            <a:tbl>
              <a:tblPr firstRow="1" bandRow="1">
                <a:tableStyleId>{8A107856-5554-42FB-B03E-39F5DBC370BA}</a:tableStyleId>
              </a:tblPr>
              <a:tblGrid>
                <a:gridCol w="4148488">
                  <a:extLst>
                    <a:ext uri="{9D8B030D-6E8A-4147-A177-3AD203B41FA5}">
                      <a16:colId xmlns:a16="http://schemas.microsoft.com/office/drawing/2014/main" val="20000"/>
                    </a:ext>
                  </a:extLst>
                </a:gridCol>
                <a:gridCol w="7498080">
                  <a:extLst>
                    <a:ext uri="{9D8B030D-6E8A-4147-A177-3AD203B41FA5}">
                      <a16:colId xmlns:a16="http://schemas.microsoft.com/office/drawing/2014/main" val="20001"/>
                    </a:ext>
                  </a:extLst>
                </a:gridCol>
              </a:tblGrid>
              <a:tr h="332538">
                <a:tc gridSpan="2">
                  <a:txBody>
                    <a:bodyPr/>
                    <a:lstStyle/>
                    <a:p>
                      <a:pPr algn="ctr"/>
                      <a:r>
                        <a:rPr lang="en-US" sz="1400" dirty="0" smtClean="0">
                          <a:latin typeface="Arial Narrow" panose="020B0606020202030204" pitchFamily="34" charset="0"/>
                        </a:rPr>
                        <a:t>PROGRAMME 2</a:t>
                      </a:r>
                      <a:endParaRPr lang="en-ZA" sz="1400" b="1" dirty="0">
                        <a:solidFill>
                          <a:schemeClr val="tx1"/>
                        </a:solidFill>
                        <a:latin typeface="Arial Narrow" panose="020B0606020202030204" pitchFamily="34" charset="0"/>
                      </a:endParaRPr>
                    </a:p>
                  </a:txBody>
                  <a:tcPr anchor="ctr"/>
                </a:tc>
                <a:tc hMerge="1">
                  <a:txBody>
                    <a:bodyPr/>
                    <a:lstStyle/>
                    <a:p>
                      <a:endParaRPr lang="en-ZA" dirty="0"/>
                    </a:p>
                  </a:txBody>
                  <a:tcPr/>
                </a:tc>
                <a:extLst>
                  <a:ext uri="{0D108BD9-81ED-4DB2-BD59-A6C34878D82A}">
                    <a16:rowId xmlns:a16="http://schemas.microsoft.com/office/drawing/2014/main" val="10000"/>
                  </a:ext>
                </a:extLst>
              </a:tr>
              <a:tr h="375348">
                <a:tc>
                  <a:txBody>
                    <a:bodyPr/>
                    <a:lstStyle/>
                    <a:p>
                      <a:pPr marL="0" indent="0">
                        <a:lnSpc>
                          <a:spcPct val="115000"/>
                        </a:lnSpc>
                        <a:spcAft>
                          <a:spcPts val="0"/>
                        </a:spcAft>
                      </a:pPr>
                      <a:r>
                        <a:rPr lang="en-ZA" sz="1400" dirty="0">
                          <a:effectLst/>
                          <a:latin typeface="Arial Narrow" panose="020B0606020202030204" pitchFamily="34" charset="0"/>
                        </a:rPr>
                        <a:t>PPI 201: </a:t>
                      </a:r>
                      <a:r>
                        <a:rPr lang="en-GB" sz="1400" dirty="0">
                          <a:effectLst/>
                          <a:latin typeface="Arial Narrow" panose="020B0606020202030204" pitchFamily="34" charset="0"/>
                        </a:rPr>
                        <a:t>Number of Military Veterans  who are verified and captured on the National Military Veterans ’ Database</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tc>
                  <a:txBody>
                    <a:bodyPr/>
                    <a:lstStyle/>
                    <a:p>
                      <a:pPr marL="285750" lvl="0" indent="-285750">
                        <a:lnSpc>
                          <a:spcPct val="100000"/>
                        </a:lnSpc>
                        <a:spcAft>
                          <a:spcPts val="0"/>
                        </a:spcAft>
                        <a:buFont typeface="Arial" panose="020B0604020202020204" pitchFamily="34" charset="0"/>
                        <a:buChar char="•"/>
                      </a:pPr>
                      <a:r>
                        <a:rPr lang="en-US" sz="1400" dirty="0" smtClean="0">
                          <a:effectLst/>
                          <a:latin typeface="Arial Narrow" panose="020B0606020202030204" pitchFamily="34" charset="0"/>
                        </a:rPr>
                        <a:t>Implementation of automated system and the provision of Laptops &amp; Phones.</a:t>
                      </a:r>
                      <a:endParaRPr lang="en-ZA" sz="1400" dirty="0" smtClean="0">
                        <a:effectLst/>
                        <a:latin typeface="Arial Narrow" panose="020B0606020202030204" pitchFamily="34" charset="0"/>
                      </a:endParaRPr>
                    </a:p>
                    <a:p>
                      <a:pPr marL="285750" lvl="0" indent="-285750">
                        <a:lnSpc>
                          <a:spcPct val="100000"/>
                        </a:lnSpc>
                        <a:spcAft>
                          <a:spcPts val="0"/>
                        </a:spcAft>
                        <a:buFont typeface="Arial" panose="020B0604020202020204" pitchFamily="34" charset="0"/>
                        <a:buChar char="•"/>
                      </a:pPr>
                      <a:r>
                        <a:rPr lang="en-US" sz="1400" dirty="0" smtClean="0">
                          <a:effectLst/>
                          <a:latin typeface="Arial Narrow" panose="020B0606020202030204" pitchFamily="34" charset="0"/>
                        </a:rPr>
                        <a:t>The Statutory forces files are now been processed.</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435551">
                <a:tc>
                  <a:txBody>
                    <a:bodyPr/>
                    <a:lstStyle/>
                    <a:p>
                      <a:pPr>
                        <a:lnSpc>
                          <a:spcPct val="115000"/>
                        </a:lnSpc>
                        <a:spcAft>
                          <a:spcPts val="0"/>
                        </a:spcAft>
                      </a:pPr>
                      <a:r>
                        <a:rPr lang="en-ZA" sz="1400" dirty="0">
                          <a:effectLst/>
                          <a:latin typeface="Arial Narrow" panose="020B0606020202030204" pitchFamily="34" charset="0"/>
                        </a:rPr>
                        <a:t>PPI 202:  Number of Military Veterans provided with newly built houses per year</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tc>
                  <a:txBody>
                    <a:bodyPr/>
                    <a:lstStyle/>
                    <a:p>
                      <a:pPr marL="285750" lvl="0" indent="-285750">
                        <a:lnSpc>
                          <a:spcPct val="150000"/>
                        </a:lnSpc>
                        <a:spcAft>
                          <a:spcPts val="0"/>
                        </a:spcAft>
                        <a:buFont typeface="Arial" panose="020B0604020202020204" pitchFamily="34" charset="0"/>
                        <a:buChar char="•"/>
                      </a:pPr>
                      <a:r>
                        <a:rPr lang="en-US" sz="1400" dirty="0">
                          <a:effectLst/>
                          <a:latin typeface="Arial Narrow" panose="020B0606020202030204" pitchFamily="34" charset="0"/>
                        </a:rPr>
                        <a:t>Consultations with the DHS were undertaken to deliver for the basic services.</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631810">
                <a:tc>
                  <a:txBody>
                    <a:bodyPr/>
                    <a:lstStyle/>
                    <a:p>
                      <a:pPr>
                        <a:lnSpc>
                          <a:spcPct val="115000"/>
                        </a:lnSpc>
                        <a:spcAft>
                          <a:spcPts val="0"/>
                        </a:spcAft>
                      </a:pPr>
                      <a:r>
                        <a:rPr lang="en-ZA" sz="1400" dirty="0">
                          <a:effectLst/>
                          <a:latin typeface="Arial Narrow" panose="020B0606020202030204" pitchFamily="34" charset="0"/>
                        </a:rPr>
                        <a:t>PPI 203:  Number of Military Veterans approved and provided </a:t>
                      </a:r>
                      <a:r>
                        <a:rPr lang="en-ZA" sz="1400" dirty="0" smtClean="0">
                          <a:effectLst/>
                          <a:latin typeface="Arial Narrow" panose="020B0606020202030204" pitchFamily="34" charset="0"/>
                        </a:rPr>
                        <a:t>with</a:t>
                      </a:r>
                      <a:r>
                        <a:rPr lang="en-ZA" sz="1400" baseline="0" dirty="0" smtClean="0">
                          <a:effectLst/>
                          <a:latin typeface="Arial Narrow" panose="020B0606020202030204" pitchFamily="34" charset="0"/>
                        </a:rPr>
                        <a:t> </a:t>
                      </a:r>
                      <a:r>
                        <a:rPr lang="en-ZA" sz="1400" dirty="0" smtClean="0">
                          <a:effectLst/>
                          <a:latin typeface="Arial Narrow" panose="020B0606020202030204" pitchFamily="34" charset="0"/>
                        </a:rPr>
                        <a:t>compensation </a:t>
                      </a:r>
                      <a:r>
                        <a:rPr lang="en-ZA" sz="1400" dirty="0">
                          <a:effectLst/>
                          <a:latin typeface="Arial Narrow" panose="020B0606020202030204" pitchFamily="34" charset="0"/>
                        </a:rPr>
                        <a:t>benefit</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tc>
                  <a:txBody>
                    <a:bodyPr/>
                    <a:lstStyle/>
                    <a:p>
                      <a:pPr marL="285750" indent="-285750">
                        <a:lnSpc>
                          <a:spcPct val="100000"/>
                        </a:lnSpc>
                        <a:spcAft>
                          <a:spcPts val="0"/>
                        </a:spcAft>
                        <a:buFont typeface="Arial" panose="020B0604020202020204" pitchFamily="34" charset="0"/>
                        <a:buChar char="•"/>
                      </a:pPr>
                      <a:r>
                        <a:rPr lang="en-GB" sz="1400" kern="1200" dirty="0" smtClean="0">
                          <a:solidFill>
                            <a:schemeClr val="dk1"/>
                          </a:solidFill>
                          <a:effectLst/>
                          <a:latin typeface="Arial Narrow" panose="020B0606020202030204" pitchFamily="34" charset="0"/>
                          <a:ea typeface="+mn-ea"/>
                          <a:cs typeface="+mn-cs"/>
                        </a:rPr>
                        <a:t>The section considered reducing the 2021 targets as well as there is uncertainty in relation to the pandemic.</a:t>
                      </a:r>
                      <a:endParaRPr lang="en-ZA" sz="1400" kern="1200" dirty="0" smtClean="0">
                        <a:solidFill>
                          <a:schemeClr val="dk1"/>
                        </a:solidFill>
                        <a:effectLst/>
                        <a:latin typeface="Arial Narrow" panose="020B0606020202030204" pitchFamily="34" charset="0"/>
                        <a:ea typeface="+mn-ea"/>
                        <a:cs typeface="+mn-cs"/>
                      </a:endParaRPr>
                    </a:p>
                    <a:p>
                      <a:pPr marL="285750" indent="-285750">
                        <a:lnSpc>
                          <a:spcPct val="100000"/>
                        </a:lnSpc>
                        <a:spcAft>
                          <a:spcPts val="0"/>
                        </a:spcAft>
                        <a:buFont typeface="Arial" panose="020B0604020202020204" pitchFamily="34" charset="0"/>
                        <a:buChar char="•"/>
                      </a:pPr>
                      <a:r>
                        <a:rPr lang="en-ZA" sz="1400" kern="1200" dirty="0" smtClean="0">
                          <a:solidFill>
                            <a:schemeClr val="dk1"/>
                          </a:solidFill>
                          <a:effectLst/>
                          <a:latin typeface="Arial Narrow" panose="020B0606020202030204" pitchFamily="34" charset="0"/>
                          <a:ea typeface="+mn-ea"/>
                          <a:cs typeface="+mn-cs"/>
                        </a:rPr>
                        <a:t>Engagements resumed with SAMHS for them to provide the DMV with a medical panel since the passing away of a Doctor who was leading the medical team in this program, as well as the retirement of one of the psychologist’s from the initial medical panel.</a:t>
                      </a:r>
                      <a:endParaRPr lang="en-ZA" sz="1400" kern="1200" dirty="0">
                        <a:solidFill>
                          <a:schemeClr val="dk1"/>
                        </a:solidFill>
                        <a:effectLst/>
                        <a:latin typeface="Arial Narrow" panose="020B0606020202030204" pitchFamily="34" charset="0"/>
                        <a:ea typeface="+mn-ea"/>
                        <a:cs typeface="+mn-cs"/>
                      </a:endParaRPr>
                    </a:p>
                  </a:txBody>
                  <a:tcPr marL="68580" marR="68580" marT="0" marB="0"/>
                </a:tc>
                <a:extLst>
                  <a:ext uri="{0D108BD9-81ED-4DB2-BD59-A6C34878D82A}">
                    <a16:rowId xmlns:a16="http://schemas.microsoft.com/office/drawing/2014/main" val="10003"/>
                  </a:ext>
                </a:extLst>
              </a:tr>
              <a:tr h="388468">
                <a:tc>
                  <a:txBody>
                    <a:bodyPr/>
                    <a:lstStyle/>
                    <a:p>
                      <a:pPr>
                        <a:lnSpc>
                          <a:spcPct val="115000"/>
                        </a:lnSpc>
                        <a:spcAft>
                          <a:spcPts val="0"/>
                        </a:spcAft>
                      </a:pPr>
                      <a:r>
                        <a:rPr lang="en-ZA" sz="1400" dirty="0">
                          <a:effectLst/>
                          <a:latin typeface="Arial Narrow" panose="020B0606020202030204" pitchFamily="34" charset="0"/>
                        </a:rPr>
                        <a:t>PPI 206: Number of bursaries provided to Military Veterans and their dependants per year</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tc>
                  <a:txBody>
                    <a:bodyPr/>
                    <a:lstStyle/>
                    <a:p>
                      <a:pPr marL="285750" lvl="0" indent="-285750">
                        <a:lnSpc>
                          <a:spcPct val="100000"/>
                        </a:lnSpc>
                        <a:spcAft>
                          <a:spcPts val="0"/>
                        </a:spcAft>
                        <a:buFont typeface="Arial" panose="020B0604020202020204" pitchFamily="34" charset="0"/>
                        <a:buChar char="•"/>
                      </a:pPr>
                      <a:r>
                        <a:rPr lang="en-US" sz="1400" dirty="0">
                          <a:effectLst/>
                          <a:latin typeface="Arial Narrow" panose="020B0606020202030204" pitchFamily="34" charset="0"/>
                        </a:rPr>
                        <a:t>The section will intensify the Communication mode for all relevant stakeholders</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7395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60" y="110476"/>
            <a:ext cx="11540692" cy="500064"/>
          </a:xfrm>
        </p:spPr>
        <p:txBody>
          <a:bodyPr>
            <a:noAutofit/>
          </a:bodyPr>
          <a:lstStyle/>
          <a:p>
            <a:pPr>
              <a:lnSpc>
                <a:spcPct val="150000"/>
              </a:lnSpc>
            </a:pPr>
            <a:r>
              <a:rPr lang="en-ZA" sz="2000" b="1" dirty="0">
                <a:solidFill>
                  <a:srgbClr val="00B050"/>
                </a:solidFill>
              </a:rPr>
              <a:t>MITIGATION STRATEGIES PER PROGRAMME </a:t>
            </a:r>
          </a:p>
        </p:txBody>
      </p:sp>
      <p:sp>
        <p:nvSpPr>
          <p:cNvPr id="3" name="Content Placeholder 2"/>
          <p:cNvSpPr>
            <a:spLocks noGrp="1"/>
          </p:cNvSpPr>
          <p:nvPr>
            <p:ph idx="1"/>
          </p:nvPr>
        </p:nvSpPr>
        <p:spPr>
          <a:xfrm>
            <a:off x="1666876" y="700089"/>
            <a:ext cx="8843963" cy="5386387"/>
          </a:xfrm>
        </p:spPr>
        <p:txBody>
          <a:bodyPr>
            <a:normAutofit/>
          </a:bodyPr>
          <a:lstStyle/>
          <a:p>
            <a:pPr marL="0" indent="0">
              <a:lnSpc>
                <a:spcPct val="150000"/>
              </a:lnSpc>
              <a:spcBef>
                <a:spcPts val="0"/>
              </a:spcBef>
              <a:buNone/>
            </a:pPr>
            <a:endParaRPr lang="en-US" sz="2000" dirty="0"/>
          </a:p>
          <a:p>
            <a:pPr>
              <a:lnSpc>
                <a:spcPct val="150000"/>
              </a:lnSpc>
              <a:spcBef>
                <a:spcPts val="0"/>
              </a:spcBef>
            </a:pPr>
            <a:endParaRPr lang="en-US" sz="2000" dirty="0"/>
          </a:p>
          <a:p>
            <a:pPr>
              <a:lnSpc>
                <a:spcPct val="150000"/>
              </a:lnSpc>
              <a:spcBef>
                <a:spcPts val="0"/>
              </a:spcBef>
            </a:pPr>
            <a:endParaRPr lang="en-US" sz="1600" dirty="0"/>
          </a:p>
          <a:p>
            <a:pPr>
              <a:lnSpc>
                <a:spcPct val="150000"/>
              </a:lnSpc>
              <a:spcBef>
                <a:spcPts val="0"/>
              </a:spcBef>
            </a:pPr>
            <a:endParaRPr lang="en-US" sz="1600" b="1" dirty="0"/>
          </a:p>
          <a:p>
            <a:pPr>
              <a:lnSpc>
                <a:spcPct val="150000"/>
              </a:lnSpc>
              <a:spcBef>
                <a:spcPts val="0"/>
              </a:spcBef>
            </a:pPr>
            <a:endParaRPr lang="en-US" sz="1600" b="1" dirty="0"/>
          </a:p>
        </p:txBody>
      </p:sp>
      <p:sp>
        <p:nvSpPr>
          <p:cNvPr id="4" name="Slide Number Placeholder 3"/>
          <p:cNvSpPr>
            <a:spLocks noGrp="1"/>
          </p:cNvSpPr>
          <p:nvPr>
            <p:ph type="sldNum" sz="quarter" idx="12"/>
          </p:nvPr>
        </p:nvSpPr>
        <p:spPr/>
        <p:txBody>
          <a:bodyPr/>
          <a:lstStyle/>
          <a:p>
            <a:fld id="{7B1C6805-EAF3-CC4B-883D-0BA841DD8C88}" type="slidenum">
              <a:rPr lang="en-US" smtClean="0"/>
              <a:t>21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3097132"/>
              </p:ext>
            </p:extLst>
          </p:nvPr>
        </p:nvGraphicFramePr>
        <p:xfrm>
          <a:off x="413886" y="868475"/>
          <a:ext cx="11531066" cy="4211462"/>
        </p:xfrm>
        <a:graphic>
          <a:graphicData uri="http://schemas.openxmlformats.org/drawingml/2006/table">
            <a:tbl>
              <a:tblPr firstRow="1" bandRow="1">
                <a:tableStyleId>{8A107856-5554-42FB-B03E-39F5DBC370BA}</a:tableStyleId>
              </a:tblPr>
              <a:tblGrid>
                <a:gridCol w="5765533">
                  <a:extLst>
                    <a:ext uri="{9D8B030D-6E8A-4147-A177-3AD203B41FA5}">
                      <a16:colId xmlns:a16="http://schemas.microsoft.com/office/drawing/2014/main" val="20000"/>
                    </a:ext>
                  </a:extLst>
                </a:gridCol>
                <a:gridCol w="5765533">
                  <a:extLst>
                    <a:ext uri="{9D8B030D-6E8A-4147-A177-3AD203B41FA5}">
                      <a16:colId xmlns:a16="http://schemas.microsoft.com/office/drawing/2014/main" val="20001"/>
                    </a:ext>
                  </a:extLst>
                </a:gridCol>
              </a:tblGrid>
              <a:tr h="412486">
                <a:tc>
                  <a:txBody>
                    <a:bodyPr/>
                    <a:lstStyle/>
                    <a:p>
                      <a:pPr algn="ctr">
                        <a:lnSpc>
                          <a:spcPct val="150000"/>
                        </a:lnSpc>
                        <a:spcAft>
                          <a:spcPts val="0"/>
                        </a:spcAft>
                      </a:pPr>
                      <a:r>
                        <a:rPr lang="en-ZA" sz="1400" dirty="0">
                          <a:effectLst/>
                          <a:latin typeface="Arial Narrow" panose="020B0606020202030204" pitchFamily="34" charset="0"/>
                        </a:rPr>
                        <a:t>Performance Targets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Mitigation strategies</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03815">
                <a:tc gridSpan="2">
                  <a:txBody>
                    <a:bodyPr/>
                    <a:lstStyle/>
                    <a:p>
                      <a:pPr algn="ctr"/>
                      <a:r>
                        <a:rPr lang="en-US" sz="1400" b="1" dirty="0" smtClean="0">
                          <a:solidFill>
                            <a:schemeClr val="tx1"/>
                          </a:solidFill>
                          <a:latin typeface="Arial Narrow" panose="020B0606020202030204" pitchFamily="34" charset="0"/>
                        </a:rPr>
                        <a:t>PROGRAMME 3</a:t>
                      </a:r>
                      <a:endParaRPr lang="en-ZA" sz="1400" b="1" dirty="0">
                        <a:solidFill>
                          <a:schemeClr val="tx1"/>
                        </a:solidFill>
                        <a:latin typeface="Arial Narrow" panose="020B0606020202030204" pitchFamily="34" charset="0"/>
                      </a:endParaRPr>
                    </a:p>
                  </a:txBody>
                  <a:tcPr anchor="ctr"/>
                </a:tc>
                <a:tc hMerge="1">
                  <a:txBody>
                    <a:bodyPr/>
                    <a:lstStyle/>
                    <a:p>
                      <a:endParaRPr lang="en-ZA" dirty="0"/>
                    </a:p>
                  </a:txBody>
                  <a:tcPr/>
                </a:tc>
                <a:extLst>
                  <a:ext uri="{0D108BD9-81ED-4DB2-BD59-A6C34878D82A}">
                    <a16:rowId xmlns:a16="http://schemas.microsoft.com/office/drawing/2014/main" val="10001"/>
                  </a:ext>
                </a:extLst>
              </a:tr>
              <a:tr h="843304">
                <a:tc>
                  <a:txBody>
                    <a:bodyPr/>
                    <a:lstStyle/>
                    <a:p>
                      <a:pPr marL="0" indent="0">
                        <a:lnSpc>
                          <a:spcPct val="150000"/>
                        </a:lnSpc>
                        <a:spcAft>
                          <a:spcPts val="0"/>
                        </a:spcAft>
                        <a:tabLst>
                          <a:tab pos="79375" algn="l"/>
                          <a:tab pos="1828800" algn="l"/>
                        </a:tabLst>
                      </a:pPr>
                      <a:r>
                        <a:rPr lang="en-ZA" sz="1400" dirty="0">
                          <a:effectLst/>
                          <a:latin typeface="Arial Narrow" panose="020B0606020202030204" pitchFamily="34" charset="0"/>
                        </a:rPr>
                        <a:t>PPI 301: </a:t>
                      </a:r>
                      <a:r>
                        <a:rPr lang="en-US" sz="1400" dirty="0">
                          <a:effectLst/>
                          <a:latin typeface="Arial Narrow" panose="020B0606020202030204" pitchFamily="34" charset="0"/>
                        </a:rPr>
                        <a:t>Number of Memorial activities coordinated for Military Veterans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indent="0">
                        <a:lnSpc>
                          <a:spcPct val="150000"/>
                        </a:lnSpc>
                        <a:spcAft>
                          <a:spcPts val="0"/>
                        </a:spcAft>
                      </a:pPr>
                      <a:r>
                        <a:rPr lang="en-GB" sz="1400" dirty="0">
                          <a:effectLst/>
                          <a:latin typeface="Arial Narrow" panose="020B0606020202030204" pitchFamily="34" charset="0"/>
                        </a:rPr>
                        <a:t>Utilization of electronic platform to circumvent operational challenges brought about by the Covid-19 pandemic lockdown.</a:t>
                      </a:r>
                      <a:endPar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850619">
                <a:tc>
                  <a:txBody>
                    <a:bodyPr/>
                    <a:lstStyle/>
                    <a:p>
                      <a:pPr>
                        <a:lnSpc>
                          <a:spcPct val="150000"/>
                        </a:lnSpc>
                        <a:spcAft>
                          <a:spcPts val="0"/>
                        </a:spcAft>
                      </a:pPr>
                      <a:r>
                        <a:rPr lang="en-GB" sz="1400" dirty="0">
                          <a:effectLst/>
                          <a:latin typeface="Arial Narrow" panose="020B0606020202030204" pitchFamily="34" charset="0"/>
                        </a:rPr>
                        <a:t>PPI 302:  Percentage of approved burial claims paid within 30 days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50000"/>
                        </a:lnSpc>
                        <a:spcAft>
                          <a:spcPts val="0"/>
                        </a:spcAft>
                      </a:pPr>
                      <a:r>
                        <a:rPr lang="en-US" sz="1400" dirty="0">
                          <a:effectLst/>
                          <a:latin typeface="Arial Narrow" panose="020B0606020202030204" pitchFamily="34" charset="0"/>
                        </a:rPr>
                        <a:t>The programme has put into place a new method of working, to ensure minimum disruption in the system.</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850619">
                <a:tc>
                  <a:txBody>
                    <a:bodyPr/>
                    <a:lstStyle/>
                    <a:p>
                      <a:pPr>
                        <a:lnSpc>
                          <a:spcPct val="150000"/>
                        </a:lnSpc>
                        <a:spcAft>
                          <a:spcPts val="0"/>
                        </a:spcAft>
                      </a:pPr>
                      <a:r>
                        <a:rPr lang="en-ZA" sz="1400" dirty="0">
                          <a:effectLst/>
                          <a:latin typeface="Arial Narrow" panose="020B0606020202030204" pitchFamily="34" charset="0"/>
                        </a:rPr>
                        <a:t>PPI 303:  Number of Military Veterans and their dependants approved for skills development Programmes.</a:t>
                      </a:r>
                      <a:endPar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n-GB" sz="1400" dirty="0">
                          <a:effectLst/>
                          <a:latin typeface="Arial Narrow" panose="020B0606020202030204" pitchFamily="34" charset="0"/>
                        </a:rPr>
                        <a:t>The programme will embark on a high-impact group training programme in order to reach all Military Veterans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850619">
                <a:tc>
                  <a:txBody>
                    <a:bodyPr/>
                    <a:lstStyle/>
                    <a:p>
                      <a:pPr>
                        <a:lnSpc>
                          <a:spcPct val="150000"/>
                        </a:lnSpc>
                        <a:spcAft>
                          <a:spcPts val="0"/>
                        </a:spcAft>
                      </a:pPr>
                      <a:r>
                        <a:rPr lang="en-ZA" sz="1400" dirty="0">
                          <a:effectLst/>
                          <a:latin typeface="Arial Narrow" panose="020B0606020202030204" pitchFamily="34" charset="0"/>
                        </a:rPr>
                        <a:t>PPI 305: Number of Military Veterans provided with employment opportunities</a:t>
                      </a:r>
                      <a:endParaRPr lang="en-ZA" sz="1400" dirty="0">
                        <a:solidFill>
                          <a:srgbClr val="000000"/>
                        </a:solidFill>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n-GB" sz="1400" dirty="0">
                          <a:effectLst/>
                          <a:latin typeface="Arial Narrow" panose="020B0606020202030204" pitchFamily="34" charset="0"/>
                        </a:rPr>
                        <a:t>In collaboration with stakeholders, we will adopt a new method of working, which will intensify our engagements.</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42617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89135"/>
            <a:ext cx="11168798" cy="976240"/>
          </a:xfrm>
        </p:spPr>
        <p:txBody>
          <a:bodyPr>
            <a:noAutofit/>
          </a:bodyPr>
          <a:lstStyle/>
          <a:p>
            <a:r>
              <a:rPr lang="en-US" sz="2000" b="1" dirty="0">
                <a:solidFill>
                  <a:srgbClr val="00B050"/>
                </a:solidFill>
              </a:rPr>
              <a:t>PART D: HUMAN </a:t>
            </a:r>
            <a:r>
              <a:rPr lang="en-US" sz="2000" b="1" dirty="0" smtClean="0">
                <a:solidFill>
                  <a:srgbClr val="00B050"/>
                </a:solidFill>
              </a:rPr>
              <a:t>RESOURCE MANAGEMENT </a:t>
            </a:r>
            <a:endParaRPr lang="en-ZA" sz="2000" b="1" dirty="0">
              <a:solidFill>
                <a:srgbClr val="00B050"/>
              </a:solidFill>
            </a:endParaRPr>
          </a:p>
        </p:txBody>
      </p:sp>
      <p:sp>
        <p:nvSpPr>
          <p:cNvPr id="3" name="Content Placeholder 2"/>
          <p:cNvSpPr>
            <a:spLocks noGrp="1"/>
          </p:cNvSpPr>
          <p:nvPr>
            <p:ph idx="1"/>
          </p:nvPr>
        </p:nvSpPr>
        <p:spPr>
          <a:xfrm>
            <a:off x="431800" y="887104"/>
            <a:ext cx="11379200" cy="4806839"/>
          </a:xfrm>
        </p:spPr>
        <p:txBody>
          <a:bodyPr>
            <a:normAutofit/>
          </a:bodyPr>
          <a:lstStyle/>
          <a:p>
            <a:pPr marL="0" indent="0">
              <a:lnSpc>
                <a:spcPct val="150000"/>
              </a:lnSpc>
              <a:spcBef>
                <a:spcPts val="0"/>
              </a:spcBef>
              <a:buNone/>
            </a:pPr>
            <a:r>
              <a:rPr lang="en-ZA" sz="1800" b="1" dirty="0"/>
              <a:t>Employment and Vacancies</a:t>
            </a:r>
          </a:p>
          <a:p>
            <a:pPr marL="0" indent="0">
              <a:lnSpc>
                <a:spcPct val="150000"/>
              </a:lnSpc>
              <a:spcBef>
                <a:spcPts val="0"/>
              </a:spcBef>
              <a:buNone/>
            </a:pPr>
            <a:r>
              <a:rPr lang="en-ZA" sz="1800" i="1" dirty="0"/>
              <a:t>Employment and vacancies by programme as on 31 March 2021</a:t>
            </a:r>
            <a:r>
              <a:rPr lang="en-ZA" sz="1800" b="1" dirty="0"/>
              <a:t>  </a:t>
            </a:r>
          </a:p>
          <a:p>
            <a:pPr marL="0" indent="0">
              <a:lnSpc>
                <a:spcPct val="150000"/>
              </a:lnSpc>
              <a:spcBef>
                <a:spcPts val="0"/>
              </a:spcBef>
              <a:buNone/>
            </a:pPr>
            <a:endParaRPr lang="en-ZA" sz="1800" dirty="0"/>
          </a:p>
        </p:txBody>
      </p:sp>
      <p:graphicFrame>
        <p:nvGraphicFramePr>
          <p:cNvPr id="5" name="Table 4"/>
          <p:cNvGraphicFramePr>
            <a:graphicFrameLocks noGrp="1"/>
          </p:cNvGraphicFramePr>
          <p:nvPr>
            <p:extLst>
              <p:ext uri="{D42A27DB-BD31-4B8C-83A1-F6EECF244321}">
                <p14:modId xmlns:p14="http://schemas.microsoft.com/office/powerpoint/2010/main" val="929774229"/>
              </p:ext>
            </p:extLst>
          </p:nvPr>
        </p:nvGraphicFramePr>
        <p:xfrm>
          <a:off x="577515" y="2146433"/>
          <a:ext cx="11023083" cy="3268528"/>
        </p:xfrm>
        <a:graphic>
          <a:graphicData uri="http://schemas.openxmlformats.org/drawingml/2006/table">
            <a:tbl>
              <a:tblPr firstRow="1" firstCol="1" bandRow="1" bandCol="1">
                <a:tableStyleId>{8A107856-5554-42FB-B03E-39F5DBC370BA}</a:tableStyleId>
              </a:tblPr>
              <a:tblGrid>
                <a:gridCol w="2675504">
                  <a:extLst>
                    <a:ext uri="{9D8B030D-6E8A-4147-A177-3AD203B41FA5}">
                      <a16:colId xmlns:a16="http://schemas.microsoft.com/office/drawing/2014/main" val="20000"/>
                    </a:ext>
                  </a:extLst>
                </a:gridCol>
                <a:gridCol w="2354445">
                  <a:extLst>
                    <a:ext uri="{9D8B030D-6E8A-4147-A177-3AD203B41FA5}">
                      <a16:colId xmlns:a16="http://schemas.microsoft.com/office/drawing/2014/main" val="20001"/>
                    </a:ext>
                  </a:extLst>
                </a:gridCol>
                <a:gridCol w="1776249">
                  <a:extLst>
                    <a:ext uri="{9D8B030D-6E8A-4147-A177-3AD203B41FA5}">
                      <a16:colId xmlns:a16="http://schemas.microsoft.com/office/drawing/2014/main" val="20002"/>
                    </a:ext>
                  </a:extLst>
                </a:gridCol>
                <a:gridCol w="1849512">
                  <a:extLst>
                    <a:ext uri="{9D8B030D-6E8A-4147-A177-3AD203B41FA5}">
                      <a16:colId xmlns:a16="http://schemas.microsoft.com/office/drawing/2014/main" val="20003"/>
                    </a:ext>
                  </a:extLst>
                </a:gridCol>
                <a:gridCol w="2367373">
                  <a:extLst>
                    <a:ext uri="{9D8B030D-6E8A-4147-A177-3AD203B41FA5}">
                      <a16:colId xmlns:a16="http://schemas.microsoft.com/office/drawing/2014/main" val="20004"/>
                    </a:ext>
                  </a:extLst>
                </a:gridCol>
              </a:tblGrid>
              <a:tr h="1014535">
                <a:tc>
                  <a:txBody>
                    <a:bodyPr/>
                    <a:lstStyle/>
                    <a:p>
                      <a:pPr>
                        <a:lnSpc>
                          <a:spcPct val="115000"/>
                        </a:lnSpc>
                        <a:spcAft>
                          <a:spcPts val="0"/>
                        </a:spcAft>
                      </a:pPr>
                      <a:r>
                        <a:rPr lang="en-ZA" sz="1400" dirty="0">
                          <a:effectLst/>
                          <a:latin typeface="Arial Narrow" panose="020B0606020202030204" pitchFamily="34" charset="0"/>
                        </a:rPr>
                        <a:t>Programme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400" dirty="0">
                          <a:effectLst/>
                          <a:latin typeface="Arial Narrow" panose="020B0606020202030204" pitchFamily="34" charset="0"/>
                        </a:rPr>
                        <a:t>Number of posts on approved establishment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400" dirty="0">
                          <a:effectLst/>
                          <a:latin typeface="Arial Narrow" panose="020B0606020202030204" pitchFamily="34" charset="0"/>
                        </a:rPr>
                        <a:t>Number of posts filled</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400" dirty="0">
                          <a:effectLst/>
                          <a:latin typeface="Arial Narrow" panose="020B0606020202030204" pitchFamily="34" charset="0"/>
                        </a:rPr>
                        <a:t>Vacancy Rate</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ZA" sz="1400" dirty="0">
                          <a:effectLst/>
                          <a:latin typeface="Arial Narrow" panose="020B0606020202030204" pitchFamily="34" charset="0"/>
                        </a:rPr>
                        <a:t>Number of employees additional to the establishment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32867">
                <a:tc>
                  <a:txBody>
                    <a:bodyPr/>
                    <a:lstStyle/>
                    <a:p>
                      <a:pPr>
                        <a:lnSpc>
                          <a:spcPct val="150000"/>
                        </a:lnSpc>
                        <a:spcAft>
                          <a:spcPts val="0"/>
                        </a:spcAft>
                      </a:pPr>
                      <a:r>
                        <a:rPr lang="en-US" sz="1400" dirty="0">
                          <a:effectLst/>
                          <a:latin typeface="Arial Narrow" panose="020B0606020202030204" pitchFamily="34" charset="0"/>
                        </a:rPr>
                        <a:t>Administration</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103</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dirty="0">
                          <a:effectLst/>
                          <a:latin typeface="Arial Narrow" panose="020B0606020202030204" pitchFamily="34" charset="0"/>
                        </a:rPr>
                        <a:t>77</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a:effectLst/>
                          <a:latin typeface="Arial Narrow" panose="020B0606020202030204" pitchFamily="34" charset="0"/>
                        </a:rPr>
                        <a:t>25%</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a:effectLst/>
                          <a:latin typeface="Arial Narrow" panose="020B0606020202030204" pitchFamily="34" charset="0"/>
                        </a:rPr>
                        <a:t>44</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605191">
                <a:tc>
                  <a:txBody>
                    <a:bodyPr/>
                    <a:lstStyle/>
                    <a:p>
                      <a:pPr>
                        <a:lnSpc>
                          <a:spcPct val="150000"/>
                        </a:lnSpc>
                        <a:spcAft>
                          <a:spcPts val="0"/>
                        </a:spcAft>
                      </a:pPr>
                      <a:r>
                        <a:rPr lang="en-US" sz="1400" dirty="0">
                          <a:effectLst/>
                          <a:latin typeface="Arial Narrow" panose="020B0606020202030204" pitchFamily="34" charset="0"/>
                        </a:rPr>
                        <a:t>Socio-economic Support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a:effectLst/>
                          <a:latin typeface="Arial Narrow" panose="020B0606020202030204" pitchFamily="34" charset="0"/>
                        </a:rPr>
                        <a:t>20</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dirty="0">
                          <a:effectLst/>
                          <a:latin typeface="Arial Narrow" panose="020B0606020202030204" pitchFamily="34" charset="0"/>
                        </a:rPr>
                        <a:t>31</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dirty="0">
                          <a:effectLst/>
                          <a:latin typeface="Arial Narrow" panose="020B0606020202030204" pitchFamily="34" charset="0"/>
                        </a:rPr>
                        <a:t>-55%</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dirty="0">
                          <a:effectLst/>
                          <a:latin typeface="Arial Narrow" panose="020B0606020202030204" pitchFamily="34" charset="0"/>
                        </a:rPr>
                        <a:t>7</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783068">
                <a:tc>
                  <a:txBody>
                    <a:bodyPr/>
                    <a:lstStyle/>
                    <a:p>
                      <a:pPr>
                        <a:lnSpc>
                          <a:spcPct val="150000"/>
                        </a:lnSpc>
                        <a:spcAft>
                          <a:spcPts val="0"/>
                        </a:spcAft>
                      </a:pPr>
                      <a:r>
                        <a:rPr lang="en-US" sz="1400" dirty="0">
                          <a:effectLst/>
                          <a:latin typeface="Arial Narrow" panose="020B0606020202030204" pitchFamily="34" charset="0"/>
                        </a:rPr>
                        <a:t>Empowerment and Stakeholder Management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a:effectLst/>
                          <a:latin typeface="Arial Narrow" panose="020B0606020202030204" pitchFamily="34" charset="0"/>
                        </a:rPr>
                        <a:t>46</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a:effectLst/>
                          <a:latin typeface="Arial Narrow" panose="020B0606020202030204" pitchFamily="34" charset="0"/>
                        </a:rPr>
                        <a:t>16</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dirty="0">
                          <a:effectLst/>
                          <a:latin typeface="Arial Narrow" panose="020B0606020202030204" pitchFamily="34" charset="0"/>
                        </a:rPr>
                        <a:t>65%</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dirty="0">
                          <a:effectLst/>
                          <a:latin typeface="Arial Narrow" panose="020B0606020202030204" pitchFamily="34" charset="0"/>
                        </a:rPr>
                        <a:t>19</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432867">
                <a:tc>
                  <a:txBody>
                    <a:bodyPr/>
                    <a:lstStyle/>
                    <a:p>
                      <a:pPr>
                        <a:lnSpc>
                          <a:spcPct val="150000"/>
                        </a:lnSpc>
                        <a:spcAft>
                          <a:spcPts val="0"/>
                        </a:spcAft>
                      </a:pPr>
                      <a:r>
                        <a:rPr lang="en-ZA" sz="1400" dirty="0">
                          <a:effectLst/>
                          <a:latin typeface="Arial Narrow" panose="020B0606020202030204" pitchFamily="34" charset="0"/>
                        </a:rPr>
                        <a:t>Total</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169</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a:effectLst/>
                          <a:latin typeface="Arial Narrow" panose="020B0606020202030204" pitchFamily="34" charset="0"/>
                        </a:rPr>
                        <a:t>124</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a:effectLst/>
                          <a:latin typeface="Arial Narrow" panose="020B0606020202030204" pitchFamily="34" charset="0"/>
                        </a:rPr>
                        <a:t>27%</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50000"/>
                        </a:lnSpc>
                        <a:spcAft>
                          <a:spcPts val="0"/>
                        </a:spcAft>
                      </a:pPr>
                      <a:r>
                        <a:rPr lang="en-ZA" sz="1400" dirty="0">
                          <a:effectLst/>
                          <a:latin typeface="Arial Narrow" panose="020B0606020202030204" pitchFamily="34" charset="0"/>
                        </a:rPr>
                        <a:t>70</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7B1C6805-EAF3-CC4B-883D-0BA841DD8C88}" type="slidenum">
              <a:rPr lang="en-US" smtClean="0"/>
              <a:t>22</a:t>
            </a:fld>
            <a:endParaRPr lang="en-US"/>
          </a:p>
        </p:txBody>
      </p:sp>
    </p:spTree>
    <p:extLst>
      <p:ext uri="{BB962C8B-B14F-4D97-AF65-F5344CB8AC3E}">
        <p14:creationId xmlns:p14="http://schemas.microsoft.com/office/powerpoint/2010/main" val="1568476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86" y="-1"/>
            <a:ext cx="11334014" cy="887105"/>
          </a:xfrm>
        </p:spPr>
        <p:txBody>
          <a:bodyPr>
            <a:noAutofit/>
          </a:bodyPr>
          <a:lstStyle/>
          <a:p>
            <a:r>
              <a:rPr lang="en-US" sz="2000" b="1" dirty="0">
                <a:solidFill>
                  <a:srgbClr val="00B050"/>
                </a:solidFill>
              </a:rPr>
              <a:t>PART D: HUMAN RESOURCE MANAGEMENT </a:t>
            </a:r>
            <a:endParaRPr lang="en-ZA" sz="2000" b="1" dirty="0">
              <a:solidFill>
                <a:srgbClr val="00B050"/>
              </a:solidFill>
            </a:endParaRPr>
          </a:p>
        </p:txBody>
      </p:sp>
      <p:sp>
        <p:nvSpPr>
          <p:cNvPr id="3" name="Content Placeholder 2"/>
          <p:cNvSpPr>
            <a:spLocks noGrp="1"/>
          </p:cNvSpPr>
          <p:nvPr>
            <p:ph idx="1"/>
          </p:nvPr>
        </p:nvSpPr>
        <p:spPr>
          <a:xfrm>
            <a:off x="1146412" y="1143000"/>
            <a:ext cx="10140287" cy="4550943"/>
          </a:xfrm>
        </p:spPr>
        <p:txBody>
          <a:bodyPr>
            <a:normAutofit/>
          </a:bodyPr>
          <a:lstStyle/>
          <a:p>
            <a:pPr marL="0" indent="0">
              <a:buNone/>
            </a:pPr>
            <a:r>
              <a:rPr lang="en-ZA" sz="1800" b="1" i="1" dirty="0"/>
              <a:t>Filling of SMS Posts </a:t>
            </a:r>
            <a:endParaRPr lang="en-ZA" sz="1800" dirty="0"/>
          </a:p>
          <a:p>
            <a:pPr marL="0" indent="0">
              <a:buNone/>
            </a:pPr>
            <a:r>
              <a:rPr lang="en-ZA" sz="1800" i="1" dirty="0"/>
              <a:t>SMS post information as on 31 March 2021</a:t>
            </a:r>
            <a:endParaRPr lang="en-ZA" sz="1800" dirty="0"/>
          </a:p>
          <a:p>
            <a:pPr marL="0" indent="0">
              <a:lnSpc>
                <a:spcPct val="150000"/>
              </a:lnSpc>
              <a:spcBef>
                <a:spcPts val="0"/>
              </a:spcBef>
              <a:buNone/>
            </a:pPr>
            <a:endParaRPr lang="en-ZA" sz="1800" dirty="0"/>
          </a:p>
        </p:txBody>
      </p:sp>
      <p:graphicFrame>
        <p:nvGraphicFramePr>
          <p:cNvPr id="6" name="Table 5"/>
          <p:cNvGraphicFramePr>
            <a:graphicFrameLocks noGrp="1"/>
          </p:cNvGraphicFramePr>
          <p:nvPr>
            <p:extLst>
              <p:ext uri="{D42A27DB-BD31-4B8C-83A1-F6EECF244321}">
                <p14:modId xmlns:p14="http://schemas.microsoft.com/office/powerpoint/2010/main" val="1697447592"/>
              </p:ext>
            </p:extLst>
          </p:nvPr>
        </p:nvGraphicFramePr>
        <p:xfrm>
          <a:off x="375386" y="2059808"/>
          <a:ext cx="11334014" cy="3547167"/>
        </p:xfrm>
        <a:graphic>
          <a:graphicData uri="http://schemas.openxmlformats.org/drawingml/2006/table">
            <a:tbl>
              <a:tblPr firstRow="1" firstCol="1" bandRow="1" bandCol="1">
                <a:tableStyleId>{8A107856-5554-42FB-B03E-39F5DBC370BA}</a:tableStyleId>
              </a:tblPr>
              <a:tblGrid>
                <a:gridCol w="2567196">
                  <a:extLst>
                    <a:ext uri="{9D8B030D-6E8A-4147-A177-3AD203B41FA5}">
                      <a16:colId xmlns:a16="http://schemas.microsoft.com/office/drawing/2014/main" val="20000"/>
                    </a:ext>
                  </a:extLst>
                </a:gridCol>
                <a:gridCol w="1595458">
                  <a:extLst>
                    <a:ext uri="{9D8B030D-6E8A-4147-A177-3AD203B41FA5}">
                      <a16:colId xmlns:a16="http://schemas.microsoft.com/office/drawing/2014/main" val="20001"/>
                    </a:ext>
                  </a:extLst>
                </a:gridCol>
                <a:gridCol w="1842376">
                  <a:extLst>
                    <a:ext uri="{9D8B030D-6E8A-4147-A177-3AD203B41FA5}">
                      <a16:colId xmlns:a16="http://schemas.microsoft.com/office/drawing/2014/main" val="20002"/>
                    </a:ext>
                  </a:extLst>
                </a:gridCol>
                <a:gridCol w="1709422">
                  <a:extLst>
                    <a:ext uri="{9D8B030D-6E8A-4147-A177-3AD203B41FA5}">
                      <a16:colId xmlns:a16="http://schemas.microsoft.com/office/drawing/2014/main" val="20003"/>
                    </a:ext>
                  </a:extLst>
                </a:gridCol>
                <a:gridCol w="1849802">
                  <a:extLst>
                    <a:ext uri="{9D8B030D-6E8A-4147-A177-3AD203B41FA5}">
                      <a16:colId xmlns:a16="http://schemas.microsoft.com/office/drawing/2014/main" val="20004"/>
                    </a:ext>
                  </a:extLst>
                </a:gridCol>
                <a:gridCol w="1769760">
                  <a:extLst>
                    <a:ext uri="{9D8B030D-6E8A-4147-A177-3AD203B41FA5}">
                      <a16:colId xmlns:a16="http://schemas.microsoft.com/office/drawing/2014/main" val="20005"/>
                    </a:ext>
                  </a:extLst>
                </a:gridCol>
              </a:tblGrid>
              <a:tr h="953714">
                <a:tc>
                  <a:txBody>
                    <a:bodyPr/>
                    <a:lstStyle/>
                    <a:p>
                      <a:pPr algn="ctr">
                        <a:lnSpc>
                          <a:spcPct val="150000"/>
                        </a:lnSpc>
                        <a:spcAft>
                          <a:spcPts val="0"/>
                        </a:spcAft>
                      </a:pPr>
                      <a:r>
                        <a:rPr lang="en-ZA" sz="1400" dirty="0">
                          <a:effectLst/>
                          <a:latin typeface="Arial Narrow" panose="020B0606020202030204" pitchFamily="34" charset="0"/>
                        </a:rPr>
                        <a:t>SMS Level</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Total number of funded SMS posts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Total number of  SMS posts filled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 of SMS posts filled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Total number of SMS posts vacant </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ZA" sz="1400" dirty="0">
                          <a:effectLst/>
                          <a:latin typeface="Arial Narrow" panose="020B0606020202030204" pitchFamily="34" charset="0"/>
                        </a:rPr>
                        <a:t>% of SMS posts vacant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64485">
                <a:tc>
                  <a:txBody>
                    <a:bodyPr/>
                    <a:lstStyle/>
                    <a:p>
                      <a:pPr>
                        <a:lnSpc>
                          <a:spcPct val="150000"/>
                        </a:lnSpc>
                        <a:spcAft>
                          <a:spcPts val="0"/>
                        </a:spcAft>
                      </a:pPr>
                      <a:r>
                        <a:rPr lang="en-ZA" sz="1400" dirty="0">
                          <a:effectLst/>
                          <a:latin typeface="Arial Narrow" panose="020B0606020202030204" pitchFamily="34" charset="0"/>
                        </a:rPr>
                        <a:t>Director-General/ Head of Department</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1</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0</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1</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100%</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432242">
                <a:tc>
                  <a:txBody>
                    <a:bodyPr/>
                    <a:lstStyle/>
                    <a:p>
                      <a:pPr>
                        <a:lnSpc>
                          <a:spcPct val="150000"/>
                        </a:lnSpc>
                        <a:spcAft>
                          <a:spcPts val="0"/>
                        </a:spcAft>
                      </a:pPr>
                      <a:r>
                        <a:rPr lang="en-ZA" sz="1400" dirty="0">
                          <a:effectLst/>
                          <a:latin typeface="Arial Narrow" panose="020B0606020202030204" pitchFamily="34" charset="0"/>
                        </a:rPr>
                        <a:t>Salary Level 15</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3</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1</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33%</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2</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67%</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432242">
                <a:tc>
                  <a:txBody>
                    <a:bodyPr/>
                    <a:lstStyle/>
                    <a:p>
                      <a:pPr>
                        <a:lnSpc>
                          <a:spcPct val="150000"/>
                        </a:lnSpc>
                        <a:spcAft>
                          <a:spcPts val="0"/>
                        </a:spcAft>
                      </a:pPr>
                      <a:r>
                        <a:rPr lang="en-ZA" sz="1400" dirty="0">
                          <a:effectLst/>
                          <a:latin typeface="Arial Narrow" panose="020B0606020202030204" pitchFamily="34" charset="0"/>
                        </a:rPr>
                        <a:t>Salary Level 14</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9</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7</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78%</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2</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22%</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432242">
                <a:tc>
                  <a:txBody>
                    <a:bodyPr/>
                    <a:lstStyle/>
                    <a:p>
                      <a:pPr>
                        <a:lnSpc>
                          <a:spcPct val="150000"/>
                        </a:lnSpc>
                        <a:spcAft>
                          <a:spcPts val="0"/>
                        </a:spcAft>
                      </a:pPr>
                      <a:r>
                        <a:rPr lang="en-ZA" sz="1400" dirty="0">
                          <a:effectLst/>
                          <a:latin typeface="Arial Narrow" panose="020B0606020202030204" pitchFamily="34" charset="0"/>
                        </a:rPr>
                        <a:t>Salary Level 13</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18</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15</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83%</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3</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17%</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432242">
                <a:tc>
                  <a:txBody>
                    <a:bodyPr/>
                    <a:lstStyle/>
                    <a:p>
                      <a:pPr>
                        <a:lnSpc>
                          <a:spcPct val="150000"/>
                        </a:lnSpc>
                        <a:spcAft>
                          <a:spcPts val="0"/>
                        </a:spcAft>
                      </a:pPr>
                      <a:r>
                        <a:rPr lang="en-ZA" sz="1400" dirty="0">
                          <a:effectLst/>
                          <a:latin typeface="Arial Narrow" panose="020B0606020202030204" pitchFamily="34" charset="0"/>
                        </a:rPr>
                        <a:t>Total</a:t>
                      </a:r>
                      <a:endParaRPr lang="en-ZA" sz="14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31</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23</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74%</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a:effectLst/>
                          <a:latin typeface="Arial Narrow" panose="020B0606020202030204" pitchFamily="34" charset="0"/>
                        </a:rPr>
                        <a:t>8</a:t>
                      </a:r>
                      <a:endParaRPr lang="en-ZA" sz="1400">
                        <a:solidFill>
                          <a:srgbClr val="000000"/>
                        </a:solidFill>
                        <a:effectLst/>
                        <a:latin typeface="Arial Narrow" panose="020B0606020202030204" pitchFamily="34" charset="0"/>
                        <a:ea typeface="Calibri" panose="020F0502020204030204" pitchFamily="34" charset="0"/>
                      </a:endParaRPr>
                    </a:p>
                  </a:txBody>
                  <a:tcPr marL="68580" marR="68580" marT="0" marB="0" anchor="ctr"/>
                </a:tc>
                <a:tc>
                  <a:txBody>
                    <a:bodyPr/>
                    <a:lstStyle/>
                    <a:p>
                      <a:pPr algn="ctr">
                        <a:lnSpc>
                          <a:spcPct val="115000"/>
                        </a:lnSpc>
                        <a:spcAft>
                          <a:spcPts val="0"/>
                        </a:spcAft>
                      </a:pPr>
                      <a:r>
                        <a:rPr lang="en-ZA" sz="1400" dirty="0">
                          <a:effectLst/>
                          <a:latin typeface="Arial Narrow" panose="020B0606020202030204" pitchFamily="34" charset="0"/>
                        </a:rPr>
                        <a:t>26%</a:t>
                      </a:r>
                      <a:endParaRPr lang="en-ZA" sz="1400" dirty="0">
                        <a:solidFill>
                          <a:srgbClr val="000000"/>
                        </a:solidFill>
                        <a:effectLst/>
                        <a:latin typeface="Arial Narrow" panose="020B0606020202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7B1C6805-EAF3-CC4B-883D-0BA841DD8C88}" type="slidenum">
              <a:rPr lang="en-US" smtClean="0"/>
              <a:t>23</a:t>
            </a:fld>
            <a:endParaRPr lang="en-US"/>
          </a:p>
        </p:txBody>
      </p:sp>
    </p:spTree>
    <p:extLst>
      <p:ext uri="{BB962C8B-B14F-4D97-AF65-F5344CB8AC3E}">
        <p14:creationId xmlns:p14="http://schemas.microsoft.com/office/powerpoint/2010/main" val="2232741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78" y="144378"/>
            <a:ext cx="12012327" cy="1314015"/>
          </a:xfrm>
        </p:spPr>
        <p:txBody>
          <a:bodyPr>
            <a:noAutofit/>
          </a:bodyPr>
          <a:lstStyle/>
          <a:p>
            <a:r>
              <a:rPr lang="en-ZA" sz="2000" b="1" dirty="0">
                <a:solidFill>
                  <a:srgbClr val="00B050"/>
                </a:solidFill>
              </a:rPr>
              <a:t>PART E: FINANCIAL INFORMATION</a:t>
            </a:r>
            <a:br>
              <a:rPr lang="en-ZA" sz="2000" b="1" dirty="0">
                <a:solidFill>
                  <a:srgbClr val="00B050"/>
                </a:solidFill>
              </a:rPr>
            </a:br>
            <a:r>
              <a:rPr lang="en-ZA" sz="2000" b="1" dirty="0">
                <a:solidFill>
                  <a:srgbClr val="00B050"/>
                </a:solidFill>
              </a:rPr>
              <a:t/>
            </a:r>
            <a:br>
              <a:rPr lang="en-ZA" sz="2000" b="1" dirty="0">
                <a:solidFill>
                  <a:srgbClr val="00B050"/>
                </a:solidFill>
              </a:rPr>
            </a:br>
            <a:r>
              <a:rPr lang="en-ZA" sz="2000" b="1" dirty="0"/>
              <a:t>Expenditure VS Appropriation</a:t>
            </a:r>
            <a:r>
              <a:rPr lang="en-ZA" sz="2000" b="1" dirty="0">
                <a:solidFill>
                  <a:srgbClr val="00B050"/>
                </a:solidFill>
              </a:rPr>
              <a:t/>
            </a:r>
            <a:br>
              <a:rPr lang="en-ZA" sz="2000" b="1" dirty="0">
                <a:solidFill>
                  <a:srgbClr val="00B050"/>
                </a:solidFill>
              </a:rPr>
            </a:br>
            <a:endParaRPr lang="en-ZA" sz="2000" b="1" dirty="0">
              <a:solidFill>
                <a:srgbClr val="00B050"/>
              </a:solidFill>
            </a:endParaRPr>
          </a:p>
        </p:txBody>
      </p:sp>
      <p:sp>
        <p:nvSpPr>
          <p:cNvPr id="3" name="Content Placeholder 2"/>
          <p:cNvSpPr>
            <a:spLocks noGrp="1"/>
          </p:cNvSpPr>
          <p:nvPr>
            <p:ph idx="1"/>
          </p:nvPr>
        </p:nvSpPr>
        <p:spPr>
          <a:xfrm>
            <a:off x="105879" y="801385"/>
            <a:ext cx="12012326" cy="523186"/>
          </a:xfrm>
        </p:spPr>
        <p:txBody>
          <a:bodyPr>
            <a:normAutofit fontScale="62500" lnSpcReduction="20000"/>
          </a:bodyPr>
          <a:lstStyle/>
          <a:p>
            <a:pPr marL="0" indent="0">
              <a:buNone/>
            </a:pPr>
            <a:endParaRPr lang="en-US" sz="1600" b="1" dirty="0"/>
          </a:p>
          <a:p>
            <a:pPr marL="0" indent="0">
              <a:lnSpc>
                <a:spcPct val="160000"/>
              </a:lnSpc>
              <a:spcBef>
                <a:spcPts val="0"/>
              </a:spcBef>
              <a:buNone/>
            </a:pPr>
            <a:r>
              <a:rPr lang="en-ZA" sz="2000" dirty="0" smtClean="0"/>
              <a:t>. </a:t>
            </a:r>
            <a:endParaRPr lang="en-ZA" sz="2000" dirty="0"/>
          </a:p>
        </p:txBody>
      </p:sp>
      <p:sp>
        <p:nvSpPr>
          <p:cNvPr id="4" name="Slide Number Placeholder 3"/>
          <p:cNvSpPr>
            <a:spLocks noGrp="1"/>
          </p:cNvSpPr>
          <p:nvPr>
            <p:ph type="sldNum" sz="quarter" idx="12"/>
          </p:nvPr>
        </p:nvSpPr>
        <p:spPr/>
        <p:txBody>
          <a:bodyPr/>
          <a:lstStyle/>
          <a:p>
            <a:fld id="{7B1C6805-EAF3-CC4B-883D-0BA841DD8C88}" type="slidenum">
              <a:rPr lang="en-US" smtClean="0"/>
              <a:t>24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68271324"/>
              </p:ext>
            </p:extLst>
          </p:nvPr>
        </p:nvGraphicFramePr>
        <p:xfrm>
          <a:off x="105879" y="1273957"/>
          <a:ext cx="12012327" cy="4074307"/>
        </p:xfrm>
        <a:graphic>
          <a:graphicData uri="http://schemas.openxmlformats.org/drawingml/2006/table">
            <a:tbl>
              <a:tblPr firstRow="1" bandRow="1" bandCol="1">
                <a:tableStyleId>{8A107856-5554-42FB-B03E-39F5DBC370BA}</a:tableStyleId>
              </a:tblPr>
              <a:tblGrid>
                <a:gridCol w="1767401">
                  <a:extLst>
                    <a:ext uri="{9D8B030D-6E8A-4147-A177-3AD203B41FA5}">
                      <a16:colId xmlns:a16="http://schemas.microsoft.com/office/drawing/2014/main" val="20000"/>
                    </a:ext>
                  </a:extLst>
                </a:gridCol>
                <a:gridCol w="1506127">
                  <a:extLst>
                    <a:ext uri="{9D8B030D-6E8A-4147-A177-3AD203B41FA5}">
                      <a16:colId xmlns:a16="http://schemas.microsoft.com/office/drawing/2014/main" val="20001"/>
                    </a:ext>
                  </a:extLst>
                </a:gridCol>
                <a:gridCol w="1354561">
                  <a:extLst>
                    <a:ext uri="{9D8B030D-6E8A-4147-A177-3AD203B41FA5}">
                      <a16:colId xmlns:a16="http://schemas.microsoft.com/office/drawing/2014/main" val="20002"/>
                    </a:ext>
                  </a:extLst>
                </a:gridCol>
                <a:gridCol w="1509772">
                  <a:extLst>
                    <a:ext uri="{9D8B030D-6E8A-4147-A177-3AD203B41FA5}">
                      <a16:colId xmlns:a16="http://schemas.microsoft.com/office/drawing/2014/main" val="20003"/>
                    </a:ext>
                  </a:extLst>
                </a:gridCol>
                <a:gridCol w="1566210">
                  <a:extLst>
                    <a:ext uri="{9D8B030D-6E8A-4147-A177-3AD203B41FA5}">
                      <a16:colId xmlns:a16="http://schemas.microsoft.com/office/drawing/2014/main" val="20004"/>
                    </a:ext>
                  </a:extLst>
                </a:gridCol>
                <a:gridCol w="1411001">
                  <a:extLst>
                    <a:ext uri="{9D8B030D-6E8A-4147-A177-3AD203B41FA5}">
                      <a16:colId xmlns:a16="http://schemas.microsoft.com/office/drawing/2014/main" val="20005"/>
                    </a:ext>
                  </a:extLst>
                </a:gridCol>
                <a:gridCol w="1467441">
                  <a:extLst>
                    <a:ext uri="{9D8B030D-6E8A-4147-A177-3AD203B41FA5}">
                      <a16:colId xmlns:a16="http://schemas.microsoft.com/office/drawing/2014/main" val="20006"/>
                    </a:ext>
                  </a:extLst>
                </a:gridCol>
                <a:gridCol w="1429814">
                  <a:extLst>
                    <a:ext uri="{9D8B030D-6E8A-4147-A177-3AD203B41FA5}">
                      <a16:colId xmlns:a16="http://schemas.microsoft.com/office/drawing/2014/main" val="20007"/>
                    </a:ext>
                  </a:extLst>
                </a:gridCol>
              </a:tblGrid>
              <a:tr h="371888">
                <a:tc rowSpan="3">
                  <a:txBody>
                    <a:bodyPr/>
                    <a:lstStyle/>
                    <a:p>
                      <a:pPr algn="ctr">
                        <a:spcAft>
                          <a:spcPts val="600"/>
                        </a:spcAft>
                      </a:pPr>
                      <a:r>
                        <a:rPr lang="x-none" sz="1400" dirty="0">
                          <a:effectLst/>
                        </a:rPr>
                        <a:t> </a:t>
                      </a:r>
                      <a:endParaRPr lang="en-ZA" sz="1400" dirty="0">
                        <a:effectLst/>
                      </a:endParaRPr>
                    </a:p>
                    <a:p>
                      <a:pPr algn="ctr">
                        <a:spcAft>
                          <a:spcPts val="600"/>
                        </a:spcAft>
                      </a:pPr>
                      <a:r>
                        <a:rPr lang="x-none" sz="1400" dirty="0">
                          <a:effectLst/>
                        </a:rPr>
                        <a:t>Programme Name</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gridSpan="3">
                  <a:txBody>
                    <a:bodyPr/>
                    <a:lstStyle/>
                    <a:p>
                      <a:pPr algn="ctr">
                        <a:spcAft>
                          <a:spcPts val="600"/>
                        </a:spcAft>
                      </a:pPr>
                      <a:r>
                        <a:rPr lang="x-none" sz="1400" dirty="0">
                          <a:effectLst/>
                        </a:rPr>
                        <a:t>2019/20</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gridSpan="3">
                  <a:txBody>
                    <a:bodyPr/>
                    <a:lstStyle/>
                    <a:p>
                      <a:pPr algn="ctr">
                        <a:spcAft>
                          <a:spcPts val="600"/>
                        </a:spcAft>
                      </a:pPr>
                      <a:r>
                        <a:rPr lang="x-none" sz="1400" dirty="0">
                          <a:effectLst/>
                        </a:rPr>
                        <a:t>2020/21FY</a:t>
                      </a: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hMerge="1">
                  <a:txBody>
                    <a:bodyPr/>
                    <a:lstStyle/>
                    <a:p>
                      <a:endParaRPr lang="en-ZA"/>
                    </a:p>
                  </a:txBody>
                  <a:tcPr/>
                </a:tc>
                <a:tc hMerge="1">
                  <a:txBody>
                    <a:bodyPr/>
                    <a:lstStyle/>
                    <a:p>
                      <a:endParaRPr lang="en-ZA"/>
                    </a:p>
                  </a:txBody>
                  <a:tcPr/>
                </a:tc>
                <a:tc>
                  <a:txBody>
                    <a:bodyPr/>
                    <a:lstStyle/>
                    <a:p>
                      <a:pPr algn="ctr">
                        <a:spcAft>
                          <a:spcPts val="600"/>
                        </a:spcAft>
                      </a:pPr>
                      <a:endParaRPr lang="en-ZA" sz="14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747227">
                <a:tc vMerge="1">
                  <a:txBody>
                    <a:bodyPr/>
                    <a:lstStyle/>
                    <a:p>
                      <a:endParaRPr lang="en-ZA"/>
                    </a:p>
                  </a:txBody>
                  <a:tcPr/>
                </a:tc>
                <a:tc>
                  <a:txBody>
                    <a:bodyPr/>
                    <a:lstStyle/>
                    <a:p>
                      <a:pPr marL="20955" algn="ctr">
                        <a:spcAft>
                          <a:spcPts val="600"/>
                        </a:spcAft>
                      </a:pPr>
                      <a:r>
                        <a:rPr lang="x-none" sz="1400" dirty="0">
                          <a:effectLst/>
                        </a:rPr>
                        <a:t>Final</a:t>
                      </a:r>
                      <a:br>
                        <a:rPr lang="x-none" sz="1400" dirty="0">
                          <a:effectLst/>
                        </a:rPr>
                      </a:br>
                      <a:r>
                        <a:rPr lang="x-none" sz="1400" dirty="0">
                          <a:effectLst/>
                        </a:rPr>
                        <a:t>Appropriation</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smtClean="0">
                          <a:effectLst/>
                        </a:rPr>
                        <a:t>Actual</a:t>
                      </a:r>
                      <a:endParaRPr lang="en-ZA" sz="1400" dirty="0">
                        <a:effectLst/>
                      </a:endParaRPr>
                    </a:p>
                    <a:p>
                      <a:pPr algn="ctr">
                        <a:spcAft>
                          <a:spcPts val="0"/>
                        </a:spcAft>
                      </a:pPr>
                      <a:r>
                        <a:rPr lang="en-GB" sz="1400" dirty="0">
                          <a:effectLst/>
                        </a:rPr>
                        <a:t>Expenditure</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20955" algn="ctr">
                        <a:spcAft>
                          <a:spcPts val="600"/>
                        </a:spcAft>
                      </a:pPr>
                      <a:r>
                        <a:rPr lang="x-none" sz="1400" dirty="0">
                          <a:effectLst/>
                        </a:rPr>
                        <a:t>(Over)/ Under Expenditure </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20955" algn="ctr">
                        <a:spcAft>
                          <a:spcPts val="600"/>
                        </a:spcAft>
                      </a:pPr>
                      <a:r>
                        <a:rPr lang="x-none" sz="1400" dirty="0">
                          <a:effectLst/>
                        </a:rPr>
                        <a:t>Final</a:t>
                      </a:r>
                      <a:br>
                        <a:rPr lang="x-none" sz="1400" dirty="0">
                          <a:effectLst/>
                        </a:rPr>
                      </a:br>
                      <a:r>
                        <a:rPr lang="x-none" sz="1400" dirty="0">
                          <a:effectLst/>
                        </a:rPr>
                        <a:t>Appropriation</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400" dirty="0">
                          <a:effectLst/>
                        </a:rPr>
                        <a:t>Actual</a:t>
                      </a:r>
                      <a:endParaRPr lang="en-ZA" sz="1400" dirty="0">
                        <a:effectLst/>
                      </a:endParaRPr>
                    </a:p>
                    <a:p>
                      <a:pPr algn="ctr">
                        <a:spcAft>
                          <a:spcPts val="0"/>
                        </a:spcAft>
                      </a:pPr>
                      <a:r>
                        <a:rPr lang="en-GB" sz="1400" dirty="0">
                          <a:effectLst/>
                        </a:rPr>
                        <a:t>Expenditure</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20955" algn="ctr">
                        <a:spcAft>
                          <a:spcPts val="600"/>
                        </a:spcAft>
                      </a:pPr>
                      <a:r>
                        <a:rPr lang="x-none" sz="1400" dirty="0">
                          <a:effectLst/>
                        </a:rPr>
                        <a:t>(Over)/Under Expenditure </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ctr" defTabSz="457200" rtl="0" eaLnBrk="1" latinLnBrk="0" hangingPunct="1">
                        <a:spcAft>
                          <a:spcPts val="0"/>
                        </a:spcAft>
                      </a:pPr>
                      <a:r>
                        <a:rPr lang="en-US" sz="1400" kern="1200" dirty="0" smtClean="0">
                          <a:effectLst/>
                        </a:rPr>
                        <a:t>Expenditure as % of final appropriation</a:t>
                      </a:r>
                      <a:endParaRPr lang="en-ZA" sz="1400" b="1" kern="1200" dirty="0">
                        <a:solidFill>
                          <a:schemeClr val="dk1"/>
                        </a:solidFill>
                        <a:effectLst/>
                        <a:latin typeface="Arial Narrow" panose="020B0606020202030204" pitchFamily="34" charset="0"/>
                        <a:ea typeface="+mn-ea"/>
                        <a:cs typeface="+mn-cs"/>
                      </a:endParaRPr>
                    </a:p>
                  </a:txBody>
                  <a:tcPr marL="68580" marR="68580" marT="0" marB="0"/>
                </a:tc>
                <a:extLst>
                  <a:ext uri="{0D108BD9-81ED-4DB2-BD59-A6C34878D82A}">
                    <a16:rowId xmlns:a16="http://schemas.microsoft.com/office/drawing/2014/main" val="10001"/>
                  </a:ext>
                </a:extLst>
              </a:tr>
              <a:tr h="371888">
                <a:tc vMerge="1">
                  <a:txBody>
                    <a:bodyPr/>
                    <a:lstStyle/>
                    <a:p>
                      <a:endParaRPr lang="en-ZA"/>
                    </a:p>
                  </a:txBody>
                  <a:tcPr/>
                </a:tc>
                <a:tc>
                  <a:txBody>
                    <a:bodyPr/>
                    <a:lstStyle/>
                    <a:p>
                      <a:pPr indent="20955" algn="ctr">
                        <a:spcAft>
                          <a:spcPts val="600"/>
                        </a:spcAft>
                      </a:pPr>
                      <a:r>
                        <a:rPr lang="x-none" sz="1400" dirty="0">
                          <a:effectLst/>
                        </a:rPr>
                        <a:t>R’000</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20955" algn="ctr">
                        <a:spcAft>
                          <a:spcPts val="600"/>
                        </a:spcAft>
                      </a:pPr>
                      <a:r>
                        <a:rPr lang="x-none" sz="1400" dirty="0">
                          <a:effectLst/>
                        </a:rPr>
                        <a:t>R’000</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20955" algn="ctr">
                        <a:spcAft>
                          <a:spcPts val="600"/>
                        </a:spcAft>
                      </a:pPr>
                      <a:r>
                        <a:rPr lang="x-none" sz="1400" dirty="0">
                          <a:effectLst/>
                        </a:rPr>
                        <a:t>R’000</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20955" algn="ctr">
                        <a:spcAft>
                          <a:spcPts val="600"/>
                        </a:spcAft>
                      </a:pPr>
                      <a:r>
                        <a:rPr lang="x-none" sz="1400" dirty="0">
                          <a:effectLst/>
                        </a:rPr>
                        <a:t>R’000</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20955" algn="ctr">
                        <a:spcAft>
                          <a:spcPts val="600"/>
                        </a:spcAft>
                      </a:pPr>
                      <a:r>
                        <a:rPr lang="x-none" sz="1400" dirty="0">
                          <a:effectLst/>
                        </a:rPr>
                        <a:t>R’000</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20955" algn="ctr">
                        <a:spcAft>
                          <a:spcPts val="600"/>
                        </a:spcAft>
                      </a:pPr>
                      <a:r>
                        <a:rPr lang="x-none" sz="1400" dirty="0">
                          <a:effectLst/>
                        </a:rPr>
                        <a:t>R’000</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indent="20955" algn="r" defTabSz="457200" rtl="0" eaLnBrk="1" latinLnBrk="0" hangingPunct="1">
                        <a:spcAft>
                          <a:spcPts val="0"/>
                        </a:spcAft>
                      </a:pPr>
                      <a:r>
                        <a:rPr lang="en-US" sz="1400" kern="1200" dirty="0" smtClean="0">
                          <a:effectLst/>
                        </a:rPr>
                        <a:t>%</a:t>
                      </a:r>
                      <a:endParaRPr lang="en-ZA" sz="1400" b="1" kern="1200" dirty="0">
                        <a:solidFill>
                          <a:schemeClr val="dk1"/>
                        </a:solidFill>
                        <a:effectLst/>
                        <a:latin typeface="Arial Narrow" panose="020B0606020202030204" pitchFamily="34" charset="0"/>
                        <a:ea typeface="+mn-ea"/>
                        <a:cs typeface="+mn-cs"/>
                      </a:endParaRPr>
                    </a:p>
                  </a:txBody>
                  <a:tcPr marL="68580" marR="68580" marT="0" marB="0"/>
                </a:tc>
                <a:extLst>
                  <a:ext uri="{0D108BD9-81ED-4DB2-BD59-A6C34878D82A}">
                    <a16:rowId xmlns:a16="http://schemas.microsoft.com/office/drawing/2014/main" val="10002"/>
                  </a:ext>
                </a:extLst>
              </a:tr>
              <a:tr h="435440">
                <a:tc>
                  <a:txBody>
                    <a:bodyPr/>
                    <a:lstStyle/>
                    <a:p>
                      <a:pPr>
                        <a:lnSpc>
                          <a:spcPct val="115000"/>
                        </a:lnSpc>
                        <a:spcAft>
                          <a:spcPts val="0"/>
                        </a:spcAft>
                      </a:pPr>
                      <a:r>
                        <a:rPr lang="en-US" sz="1400" dirty="0">
                          <a:effectLst/>
                        </a:rPr>
                        <a:t>Administration</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600"/>
                        </a:spcAft>
                      </a:pPr>
                      <a:r>
                        <a:rPr lang="x-none" sz="1400" dirty="0">
                          <a:effectLst/>
                        </a:rPr>
                        <a:t>141 054</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lnSpc>
                          <a:spcPct val="150000"/>
                        </a:lnSpc>
                        <a:spcAft>
                          <a:spcPts val="600"/>
                        </a:spcAft>
                      </a:pPr>
                      <a:r>
                        <a:rPr lang="x-none" sz="1400" dirty="0">
                          <a:effectLst/>
                        </a:rPr>
                        <a:t>139 614</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lnSpc>
                          <a:spcPct val="150000"/>
                        </a:lnSpc>
                        <a:spcAft>
                          <a:spcPts val="600"/>
                        </a:spcAft>
                      </a:pPr>
                      <a:r>
                        <a:rPr lang="x-none" sz="1400" dirty="0">
                          <a:effectLst/>
                        </a:rPr>
                        <a:t>1 440</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algn="r">
                        <a:spcAft>
                          <a:spcPts val="600"/>
                        </a:spcAft>
                      </a:pPr>
                      <a:r>
                        <a:rPr lang="en-US" sz="1400">
                          <a:effectLst/>
                        </a:rPr>
                        <a:t>142 051</a:t>
                      </a:r>
                      <a:endParaRPr lang="en-ZA"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dirty="0">
                          <a:effectLst/>
                        </a:rPr>
                        <a:t>134 767</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a:effectLst/>
                        </a:rPr>
                        <a:t>7 284</a:t>
                      </a:r>
                      <a:endParaRPr lang="en-ZA"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algn="r" defTabSz="457200" rtl="0" eaLnBrk="1" latinLnBrk="0" hangingPunct="1">
                        <a:spcAft>
                          <a:spcPts val="0"/>
                        </a:spcAft>
                      </a:pPr>
                      <a:r>
                        <a:rPr lang="en-US" sz="1400" kern="1200" dirty="0" smtClean="0">
                          <a:effectLst/>
                        </a:rPr>
                        <a:t>94.9%</a:t>
                      </a:r>
                      <a:endParaRPr lang="en-ZA" sz="1400" b="0" kern="1200" dirty="0">
                        <a:solidFill>
                          <a:schemeClr val="dk1"/>
                        </a:solidFill>
                        <a:effectLst/>
                        <a:latin typeface="Arial Narrow" panose="020B0606020202030204" pitchFamily="34" charset="0"/>
                        <a:ea typeface="+mn-ea"/>
                        <a:cs typeface="+mn-cs"/>
                      </a:endParaRPr>
                    </a:p>
                  </a:txBody>
                  <a:tcPr marL="68580" marR="68580" marT="0" marB="0" anchor="ctr"/>
                </a:tc>
                <a:extLst>
                  <a:ext uri="{0D108BD9-81ED-4DB2-BD59-A6C34878D82A}">
                    <a16:rowId xmlns:a16="http://schemas.microsoft.com/office/drawing/2014/main" val="10003"/>
                  </a:ext>
                </a:extLst>
              </a:tr>
              <a:tr h="671513">
                <a:tc>
                  <a:txBody>
                    <a:bodyPr/>
                    <a:lstStyle/>
                    <a:p>
                      <a:pPr>
                        <a:lnSpc>
                          <a:spcPct val="115000"/>
                        </a:lnSpc>
                        <a:spcAft>
                          <a:spcPts val="0"/>
                        </a:spcAft>
                      </a:pPr>
                      <a:r>
                        <a:rPr lang="en-US" sz="1400" dirty="0">
                          <a:effectLst/>
                        </a:rPr>
                        <a:t>Socio-economic Support</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600"/>
                        </a:spcAft>
                      </a:pPr>
                      <a:r>
                        <a:rPr lang="x-none" sz="1400" dirty="0">
                          <a:effectLst/>
                        </a:rPr>
                        <a:t>365 351</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50000"/>
                        </a:lnSpc>
                        <a:spcAft>
                          <a:spcPts val="600"/>
                        </a:spcAft>
                      </a:pPr>
                      <a:r>
                        <a:rPr lang="x-none" sz="1400" dirty="0">
                          <a:effectLst/>
                        </a:rPr>
                        <a:t>254 843</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50000"/>
                        </a:lnSpc>
                        <a:spcAft>
                          <a:spcPts val="600"/>
                        </a:spcAft>
                      </a:pPr>
                      <a:r>
                        <a:rPr lang="x-none" sz="1400" dirty="0">
                          <a:effectLst/>
                        </a:rPr>
                        <a:t>110 508</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a:effectLst/>
                        </a:rPr>
                        <a:t>235 392</a:t>
                      </a:r>
                      <a:endParaRPr lang="en-ZA"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dirty="0">
                          <a:effectLst/>
                        </a:rPr>
                        <a:t>224 425</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dirty="0">
                          <a:effectLst/>
                        </a:rPr>
                        <a:t>10 967</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algn="r" defTabSz="457200" rtl="0" eaLnBrk="1" latinLnBrk="0" hangingPunct="1">
                        <a:spcAft>
                          <a:spcPts val="0"/>
                        </a:spcAft>
                      </a:pPr>
                      <a:r>
                        <a:rPr lang="en-US" sz="1400" kern="1200" dirty="0" smtClean="0">
                          <a:effectLst/>
                        </a:rPr>
                        <a:t>95.3%</a:t>
                      </a:r>
                      <a:endParaRPr lang="en-ZA" sz="1400" b="0" kern="1200" dirty="0">
                        <a:solidFill>
                          <a:schemeClr val="dk1"/>
                        </a:solidFill>
                        <a:effectLst/>
                        <a:latin typeface="Arial Narrow" panose="020B0606020202030204" pitchFamily="34" charset="0"/>
                        <a:ea typeface="+mn-ea"/>
                        <a:cs typeface="+mn-cs"/>
                      </a:endParaRPr>
                    </a:p>
                  </a:txBody>
                  <a:tcPr marL="68580" marR="68580" marT="0" marB="0" anchor="ctr"/>
                </a:tc>
                <a:extLst>
                  <a:ext uri="{0D108BD9-81ED-4DB2-BD59-A6C34878D82A}">
                    <a16:rowId xmlns:a16="http://schemas.microsoft.com/office/drawing/2014/main" val="10004"/>
                  </a:ext>
                </a:extLst>
              </a:tr>
              <a:tr h="985837">
                <a:tc>
                  <a:txBody>
                    <a:bodyPr/>
                    <a:lstStyle/>
                    <a:p>
                      <a:pPr>
                        <a:lnSpc>
                          <a:spcPct val="115000"/>
                        </a:lnSpc>
                        <a:spcAft>
                          <a:spcPts val="0"/>
                        </a:spcAft>
                      </a:pPr>
                      <a:r>
                        <a:rPr lang="en-US" sz="1400" dirty="0">
                          <a:effectLst/>
                        </a:rPr>
                        <a:t>Empowerment and Stakeholder Management</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50000"/>
                        </a:lnSpc>
                        <a:spcAft>
                          <a:spcPts val="600"/>
                        </a:spcAft>
                      </a:pPr>
                      <a:r>
                        <a:rPr lang="x-none" sz="1400" dirty="0">
                          <a:effectLst/>
                        </a:rPr>
                        <a:t>146 148</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50000"/>
                        </a:lnSpc>
                        <a:spcAft>
                          <a:spcPts val="600"/>
                        </a:spcAft>
                      </a:pPr>
                      <a:r>
                        <a:rPr lang="x-none" sz="1400" dirty="0">
                          <a:effectLst/>
                        </a:rPr>
                        <a:t>82 748</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50000"/>
                        </a:lnSpc>
                        <a:spcAft>
                          <a:spcPts val="600"/>
                        </a:spcAft>
                      </a:pPr>
                      <a:r>
                        <a:rPr lang="x-none" sz="1400" dirty="0">
                          <a:effectLst/>
                        </a:rPr>
                        <a:t>63 400</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a:effectLst/>
                        </a:rPr>
                        <a:t>102 899</a:t>
                      </a:r>
                      <a:endParaRPr lang="en-ZA" sz="140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dirty="0">
                          <a:effectLst/>
                        </a:rPr>
                        <a:t>70 070</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dirty="0">
                          <a:effectLst/>
                        </a:rPr>
                        <a:t>32 829</a:t>
                      </a:r>
                      <a:endParaRPr lang="en-ZA" sz="1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algn="r" defTabSz="457200" rtl="0" eaLnBrk="1" latinLnBrk="0" hangingPunct="1">
                        <a:spcAft>
                          <a:spcPts val="0"/>
                        </a:spcAft>
                      </a:pPr>
                      <a:r>
                        <a:rPr lang="en-US" sz="1400" kern="1200" dirty="0" smtClean="0">
                          <a:effectLst/>
                        </a:rPr>
                        <a:t>68.1%</a:t>
                      </a:r>
                      <a:endParaRPr lang="en-ZA" sz="1400" b="0" kern="1200" dirty="0">
                        <a:solidFill>
                          <a:schemeClr val="dk1"/>
                        </a:solidFill>
                        <a:effectLst/>
                        <a:latin typeface="Arial Narrow" panose="020B0606020202030204" pitchFamily="34" charset="0"/>
                        <a:ea typeface="+mn-ea"/>
                        <a:cs typeface="+mn-cs"/>
                      </a:endParaRPr>
                    </a:p>
                  </a:txBody>
                  <a:tcPr marL="68580" marR="68580" marT="0" marB="0" anchor="ctr"/>
                </a:tc>
                <a:extLst>
                  <a:ext uri="{0D108BD9-81ED-4DB2-BD59-A6C34878D82A}">
                    <a16:rowId xmlns:a16="http://schemas.microsoft.com/office/drawing/2014/main" val="10005"/>
                  </a:ext>
                </a:extLst>
              </a:tr>
              <a:tr h="490514">
                <a:tc>
                  <a:txBody>
                    <a:bodyPr/>
                    <a:lstStyle/>
                    <a:p>
                      <a:pPr>
                        <a:spcAft>
                          <a:spcPts val="600"/>
                        </a:spcAft>
                      </a:pPr>
                      <a:r>
                        <a:rPr lang="x-none" sz="1400" dirty="0">
                          <a:effectLst/>
                        </a:rPr>
                        <a:t>Total</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50000"/>
                        </a:lnSpc>
                        <a:spcAft>
                          <a:spcPts val="600"/>
                        </a:spcAft>
                      </a:pPr>
                      <a:r>
                        <a:rPr lang="x-none" sz="1400" dirty="0">
                          <a:effectLst/>
                        </a:rPr>
                        <a:t>652 553</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50000"/>
                        </a:lnSpc>
                        <a:spcAft>
                          <a:spcPts val="600"/>
                        </a:spcAft>
                      </a:pPr>
                      <a:r>
                        <a:rPr lang="x-none" sz="1400" dirty="0">
                          <a:effectLst/>
                        </a:rPr>
                        <a:t>477 205</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lnSpc>
                          <a:spcPct val="150000"/>
                        </a:lnSpc>
                        <a:spcAft>
                          <a:spcPts val="600"/>
                        </a:spcAft>
                      </a:pPr>
                      <a:r>
                        <a:rPr lang="x-none" sz="1400" dirty="0">
                          <a:effectLst/>
                        </a:rPr>
                        <a:t>175 348</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dirty="0">
                          <a:effectLst/>
                        </a:rPr>
                        <a:t>480 342</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dirty="0">
                          <a:effectLst/>
                        </a:rPr>
                        <a:t>429 263</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r">
                        <a:spcAft>
                          <a:spcPts val="600"/>
                        </a:spcAft>
                      </a:pPr>
                      <a:r>
                        <a:rPr lang="en-US" sz="1400" dirty="0">
                          <a:effectLst/>
                        </a:rPr>
                        <a:t>51 079</a:t>
                      </a:r>
                      <a:endParaRPr lang="en-ZA" sz="1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algn="r" defTabSz="457200" rtl="0" eaLnBrk="1" latinLnBrk="0" hangingPunct="1">
                        <a:spcAft>
                          <a:spcPts val="0"/>
                        </a:spcAft>
                      </a:pPr>
                      <a:r>
                        <a:rPr lang="en-US" sz="1400" kern="1200" dirty="0" smtClean="0">
                          <a:effectLst/>
                        </a:rPr>
                        <a:t>89.4%</a:t>
                      </a:r>
                      <a:endParaRPr lang="en-ZA" sz="1400" b="1" kern="1200" dirty="0">
                        <a:solidFill>
                          <a:schemeClr val="dk1"/>
                        </a:solidFill>
                        <a:effectLst/>
                        <a:latin typeface="Arial Narrow" panose="020B0606020202030204" pitchFamily="34" charset="0"/>
                        <a:ea typeface="+mn-ea"/>
                        <a:cs typeface="+mn-cs"/>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77699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283133"/>
            <a:ext cx="10699843" cy="546041"/>
          </a:xfrm>
        </p:spPr>
        <p:txBody>
          <a:bodyPr>
            <a:noAutofit/>
          </a:bodyPr>
          <a:lstStyle/>
          <a:p>
            <a:pPr lvl="0"/>
            <a:r>
              <a:rPr lang="en-ZA" sz="2000" b="1" dirty="0">
                <a:solidFill>
                  <a:srgbClr val="00B050"/>
                </a:solidFill>
              </a:rPr>
              <a:t>PART E: FINANCIAL INFORMATION </a:t>
            </a:r>
            <a:r>
              <a:rPr lang="en-ZA" sz="1800" b="1" dirty="0" smtClean="0"/>
              <a:t/>
            </a:r>
            <a:br>
              <a:rPr lang="en-ZA" sz="1800" b="1" dirty="0" smtClean="0"/>
            </a:br>
            <a:r>
              <a:rPr lang="en-GB" sz="1800" b="1" dirty="0" smtClean="0"/>
              <a:t>Explanations </a:t>
            </a:r>
            <a:r>
              <a:rPr lang="en-GB" sz="1800" b="1" dirty="0"/>
              <a:t>of material variances from Amounts Voted (after Virement):</a:t>
            </a:r>
            <a:br>
              <a:rPr lang="en-GB" sz="1800" b="1" dirty="0"/>
            </a:br>
            <a:endParaRPr lang="en-ZA" sz="1800" dirty="0"/>
          </a:p>
        </p:txBody>
      </p:sp>
      <p:sp>
        <p:nvSpPr>
          <p:cNvPr id="3" name="Content Placeholder 2"/>
          <p:cNvSpPr>
            <a:spLocks noGrp="1"/>
          </p:cNvSpPr>
          <p:nvPr>
            <p:ph idx="1"/>
          </p:nvPr>
        </p:nvSpPr>
        <p:spPr>
          <a:xfrm>
            <a:off x="342900" y="663694"/>
            <a:ext cx="11615738" cy="5173125"/>
          </a:xfrm>
        </p:spPr>
        <p:txBody>
          <a:bodyPr>
            <a:normAutofit/>
          </a:bodyPr>
          <a:lstStyle/>
          <a:p>
            <a:pPr marL="0" indent="0">
              <a:buNone/>
            </a:pPr>
            <a:endParaRPr lang="en-US" sz="1600" b="1" dirty="0"/>
          </a:p>
          <a:p>
            <a:pPr marL="0" indent="0">
              <a:lnSpc>
                <a:spcPct val="160000"/>
              </a:lnSpc>
              <a:spcBef>
                <a:spcPts val="0"/>
              </a:spcBef>
              <a:buNone/>
            </a:pPr>
            <a:r>
              <a:rPr lang="en-ZA" sz="2000" dirty="0" smtClean="0"/>
              <a:t>. </a:t>
            </a:r>
            <a:endParaRPr lang="en-ZA" sz="2000" dirty="0"/>
          </a:p>
        </p:txBody>
      </p:sp>
      <p:sp>
        <p:nvSpPr>
          <p:cNvPr id="4" name="Slide Number Placeholder 3"/>
          <p:cNvSpPr>
            <a:spLocks noGrp="1"/>
          </p:cNvSpPr>
          <p:nvPr>
            <p:ph type="sldNum" sz="quarter" idx="12"/>
          </p:nvPr>
        </p:nvSpPr>
        <p:spPr/>
        <p:txBody>
          <a:bodyPr/>
          <a:lstStyle/>
          <a:p>
            <a:fld id="{7B1C6805-EAF3-CC4B-883D-0BA841DD8C88}" type="slidenum">
              <a:rPr lang="en-US" smtClean="0"/>
              <a:t>25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51003319"/>
              </p:ext>
            </p:extLst>
          </p:nvPr>
        </p:nvGraphicFramePr>
        <p:xfrm>
          <a:off x="914399" y="837186"/>
          <a:ext cx="10699846" cy="857901"/>
        </p:xfrm>
        <a:graphic>
          <a:graphicData uri="http://schemas.openxmlformats.org/drawingml/2006/table">
            <a:tbl>
              <a:tblPr>
                <a:tableStyleId>{5C22544A-7EE6-4342-B048-85BDC9FD1C3A}</a:tableStyleId>
              </a:tblPr>
              <a:tblGrid>
                <a:gridCol w="3048958">
                  <a:extLst>
                    <a:ext uri="{9D8B030D-6E8A-4147-A177-3AD203B41FA5}">
                      <a16:colId xmlns:a16="http://schemas.microsoft.com/office/drawing/2014/main" val="20000"/>
                    </a:ext>
                  </a:extLst>
                </a:gridCol>
                <a:gridCol w="2479059">
                  <a:extLst>
                    <a:ext uri="{9D8B030D-6E8A-4147-A177-3AD203B41FA5}">
                      <a16:colId xmlns:a16="http://schemas.microsoft.com/office/drawing/2014/main" val="20001"/>
                    </a:ext>
                  </a:extLst>
                </a:gridCol>
                <a:gridCol w="1920792">
                  <a:extLst>
                    <a:ext uri="{9D8B030D-6E8A-4147-A177-3AD203B41FA5}">
                      <a16:colId xmlns:a16="http://schemas.microsoft.com/office/drawing/2014/main" val="20002"/>
                    </a:ext>
                  </a:extLst>
                </a:gridCol>
                <a:gridCol w="1633925">
                  <a:extLst>
                    <a:ext uri="{9D8B030D-6E8A-4147-A177-3AD203B41FA5}">
                      <a16:colId xmlns:a16="http://schemas.microsoft.com/office/drawing/2014/main" val="20003"/>
                    </a:ext>
                  </a:extLst>
                </a:gridCol>
                <a:gridCol w="1617112">
                  <a:extLst>
                    <a:ext uri="{9D8B030D-6E8A-4147-A177-3AD203B41FA5}">
                      <a16:colId xmlns:a16="http://schemas.microsoft.com/office/drawing/2014/main" val="20004"/>
                    </a:ext>
                  </a:extLst>
                </a:gridCol>
              </a:tblGrid>
              <a:tr h="433031">
                <a:tc>
                  <a:txBody>
                    <a:bodyPr/>
                    <a:lstStyle/>
                    <a:p>
                      <a:pPr algn="just">
                        <a:lnSpc>
                          <a:spcPts val="1300"/>
                        </a:lnSpc>
                        <a:spcBef>
                          <a:spcPts val="650"/>
                        </a:spcBef>
                        <a:spcAft>
                          <a:spcPts val="0"/>
                        </a:spcAft>
                      </a:pPr>
                      <a:r>
                        <a:rPr lang="en-GB" sz="1400" b="1" dirty="0" smtClean="0">
                          <a:effectLst/>
                        </a:rPr>
                        <a:t>Per </a:t>
                      </a:r>
                      <a:r>
                        <a:rPr lang="en-GB" sz="1400" b="1" dirty="0">
                          <a:effectLst/>
                        </a:rPr>
                        <a:t>programme</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b="1" dirty="0">
                          <a:effectLst/>
                        </a:rPr>
                        <a:t>Final Appropriation</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b="1" dirty="0">
                          <a:effectLst/>
                        </a:rPr>
                        <a:t>Actual Expenditure</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b="1" dirty="0">
                          <a:effectLst/>
                        </a:rPr>
                        <a:t>Variance </a:t>
                      </a:r>
                      <a:endParaRPr lang="en-GB" sz="1400" b="1" dirty="0" smtClean="0">
                        <a:effectLst/>
                      </a:endParaRPr>
                    </a:p>
                    <a:p>
                      <a:pPr algn="ctr">
                        <a:lnSpc>
                          <a:spcPts val="1300"/>
                        </a:lnSpc>
                        <a:spcBef>
                          <a:spcPts val="650"/>
                        </a:spcBef>
                        <a:spcAft>
                          <a:spcPts val="0"/>
                        </a:spcAft>
                      </a:pPr>
                      <a:r>
                        <a:rPr lang="en-GB" sz="1400" b="1" dirty="0" smtClean="0">
                          <a:effectLst/>
                        </a:rPr>
                        <a:t> </a:t>
                      </a:r>
                      <a:r>
                        <a:rPr lang="en-GB" sz="1400" b="1" dirty="0">
                          <a:effectLst/>
                        </a:rPr>
                        <a:t>R’000</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b="1" dirty="0">
                          <a:effectLst/>
                        </a:rPr>
                        <a:t>Variance as a % of Final Appropriation</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62601">
                <a:tc>
                  <a:txBody>
                    <a:bodyPr/>
                    <a:lstStyle/>
                    <a:p>
                      <a:pPr marL="330200" indent="-330200">
                        <a:lnSpc>
                          <a:spcPts val="1300"/>
                        </a:lnSpc>
                        <a:spcBef>
                          <a:spcPts val="650"/>
                        </a:spcBef>
                        <a:spcAft>
                          <a:spcPts val="0"/>
                        </a:spcAft>
                      </a:pPr>
                      <a:r>
                        <a:rPr lang="en-GB" sz="1400" b="1" dirty="0" smtClean="0">
                          <a:effectLst/>
                        </a:rPr>
                        <a:t>1</a:t>
                      </a:r>
                      <a:r>
                        <a:rPr lang="en-GB" sz="1400" dirty="0" smtClean="0">
                          <a:effectLst/>
                        </a:rPr>
                        <a:t>. </a:t>
                      </a:r>
                      <a:r>
                        <a:rPr lang="en-GB" sz="1400" b="1" dirty="0" smtClean="0">
                          <a:effectLst/>
                        </a:rPr>
                        <a:t>Administration</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dirty="0">
                          <a:effectLst/>
                        </a:rPr>
                        <a:t>142 051</a:t>
                      </a: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dirty="0">
                          <a:effectLst/>
                        </a:rPr>
                        <a:t>134 768</a:t>
                      </a: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dirty="0">
                          <a:effectLst/>
                        </a:rPr>
                        <a:t>7 283</a:t>
                      </a: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dirty="0">
                          <a:effectLst/>
                        </a:rPr>
                        <a:t>5%</a:t>
                      </a: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
        <p:nvSpPr>
          <p:cNvPr id="7" name="Rectangle 1"/>
          <p:cNvSpPr>
            <a:spLocks noChangeArrowheads="1"/>
          </p:cNvSpPr>
          <p:nvPr/>
        </p:nvSpPr>
        <p:spPr bwMode="auto">
          <a:xfrm>
            <a:off x="914401" y="1825153"/>
            <a:ext cx="10699844" cy="80010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ZA" altLang="en-US" sz="1400" b="0" i="0" u="none" strike="noStrike" cap="none" normalizeH="0" baseline="0" dirty="0" smtClean="0">
                <a:ln>
                  <a:noFill/>
                </a:ln>
                <a:solidFill>
                  <a:schemeClr val="tx1"/>
                </a:solidFill>
                <a:effectLst/>
                <a:latin typeface="Arial" panose="020B0604020202020204" pitchFamily="34" charset="0"/>
              </a:rPr>
              <a:t>A less than expected spend of R7.3 million or 5% was mainly attributable to the planned office move which did not materialise during the year under review. The procurement process as led by the Department of Public Works is underway to procure DMV Head Office Building and the remaining provincial offices</a:t>
            </a:r>
            <a:r>
              <a:rPr kumimoji="0" lang="en-ZA" altLang="en-US" sz="1000" b="0" i="0" u="none" strike="noStrike" cap="none" normalizeH="0" baseline="0" dirty="0" smtClean="0">
                <a:ln>
                  <a:noFill/>
                </a:ln>
                <a:solidFill>
                  <a:schemeClr val="tx1"/>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646541"/>
              </p:ext>
            </p:extLst>
          </p:nvPr>
        </p:nvGraphicFramePr>
        <p:xfrm>
          <a:off x="914396" y="4427350"/>
          <a:ext cx="10699849" cy="673100"/>
        </p:xfrm>
        <a:graphic>
          <a:graphicData uri="http://schemas.openxmlformats.org/drawingml/2006/table">
            <a:tbl>
              <a:tblPr>
                <a:tableStyleId>{5C22544A-7EE6-4342-B048-85BDC9FD1C3A}</a:tableStyleId>
              </a:tblPr>
              <a:tblGrid>
                <a:gridCol w="3048959">
                  <a:extLst>
                    <a:ext uri="{9D8B030D-6E8A-4147-A177-3AD203B41FA5}">
                      <a16:colId xmlns:a16="http://schemas.microsoft.com/office/drawing/2014/main" val="20000"/>
                    </a:ext>
                  </a:extLst>
                </a:gridCol>
                <a:gridCol w="2238188">
                  <a:extLst>
                    <a:ext uri="{9D8B030D-6E8A-4147-A177-3AD203B41FA5}">
                      <a16:colId xmlns:a16="http://schemas.microsoft.com/office/drawing/2014/main" val="20001"/>
                    </a:ext>
                  </a:extLst>
                </a:gridCol>
                <a:gridCol w="1725856">
                  <a:extLst>
                    <a:ext uri="{9D8B030D-6E8A-4147-A177-3AD203B41FA5}">
                      <a16:colId xmlns:a16="http://schemas.microsoft.com/office/drawing/2014/main" val="20002"/>
                    </a:ext>
                  </a:extLst>
                </a:gridCol>
                <a:gridCol w="1684763">
                  <a:extLst>
                    <a:ext uri="{9D8B030D-6E8A-4147-A177-3AD203B41FA5}">
                      <a16:colId xmlns:a16="http://schemas.microsoft.com/office/drawing/2014/main" val="20003"/>
                    </a:ext>
                  </a:extLst>
                </a:gridCol>
                <a:gridCol w="2002083">
                  <a:extLst>
                    <a:ext uri="{9D8B030D-6E8A-4147-A177-3AD203B41FA5}">
                      <a16:colId xmlns:a16="http://schemas.microsoft.com/office/drawing/2014/main" val="20004"/>
                    </a:ext>
                  </a:extLst>
                </a:gridCol>
              </a:tblGrid>
              <a:tr h="535885">
                <a:tc>
                  <a:txBody>
                    <a:bodyPr/>
                    <a:lstStyle/>
                    <a:p>
                      <a:pPr marL="177800" indent="-177800">
                        <a:lnSpc>
                          <a:spcPts val="1300"/>
                        </a:lnSpc>
                        <a:spcBef>
                          <a:spcPts val="650"/>
                        </a:spcBef>
                        <a:spcAft>
                          <a:spcPts val="0"/>
                        </a:spcAft>
                      </a:pPr>
                      <a:r>
                        <a:rPr lang="en-US" sz="1400" b="1" dirty="0" smtClean="0">
                          <a:effectLst/>
                          <a:latin typeface="+mn-lt"/>
                          <a:ea typeface="Times New Roman" panose="02020603050405020304" pitchFamily="18" charset="0"/>
                        </a:rPr>
                        <a:t>3. Empowerment and Stakeholder Management </a:t>
                      </a:r>
                      <a:endParaRPr lang="en-ZA" sz="1400" b="1" dirty="0">
                        <a:effectLst/>
                        <a:latin typeface="+mn-lt"/>
                        <a:ea typeface="Times New Roman" panose="02020603050405020304" pitchFamily="18" charset="0"/>
                      </a:endParaRPr>
                    </a:p>
                  </a:txBody>
                  <a:tcPr marL="68580" marR="68580" marT="0" marB="0" anchor="ctr"/>
                </a:tc>
                <a:tc>
                  <a:txBody>
                    <a:bodyPr/>
                    <a:lstStyle/>
                    <a:p>
                      <a:pPr marL="0" marR="0" lvl="0" indent="0" algn="r" defTabSz="457200" rtl="0" eaLnBrk="1" fontAlgn="auto" latinLnBrk="0" hangingPunct="1">
                        <a:lnSpc>
                          <a:spcPts val="1300"/>
                        </a:lnSpc>
                        <a:spcBef>
                          <a:spcPts val="650"/>
                        </a:spcBef>
                        <a:spcAft>
                          <a:spcPts val="0"/>
                        </a:spcAft>
                        <a:buClrTx/>
                        <a:buSzTx/>
                        <a:buFontTx/>
                        <a:buNone/>
                        <a:tabLst/>
                        <a:defRPr/>
                      </a:pPr>
                      <a:endParaRPr lang="en-GB" sz="1400" kern="1200" dirty="0" smtClean="0">
                        <a:solidFill>
                          <a:schemeClr val="dk1"/>
                        </a:solidFill>
                        <a:effectLst/>
                        <a:latin typeface="+mn-lt"/>
                        <a:ea typeface="+mn-ea"/>
                        <a:cs typeface="+mn-cs"/>
                      </a:endParaRPr>
                    </a:p>
                    <a:p>
                      <a:pPr marL="0" marR="0" lvl="0" indent="0" algn="ctr" defTabSz="457200" rtl="0" eaLnBrk="1" fontAlgn="auto" latinLnBrk="0" hangingPunct="1">
                        <a:lnSpc>
                          <a:spcPts val="1300"/>
                        </a:lnSpc>
                        <a:spcBef>
                          <a:spcPts val="650"/>
                        </a:spcBef>
                        <a:spcAft>
                          <a:spcPts val="0"/>
                        </a:spcAft>
                        <a:buClrTx/>
                        <a:buSzTx/>
                        <a:buFontTx/>
                        <a:buNone/>
                        <a:tabLst/>
                        <a:defRPr/>
                      </a:pPr>
                      <a:r>
                        <a:rPr lang="en-GB" sz="1400" kern="1200" dirty="0" smtClean="0">
                          <a:solidFill>
                            <a:schemeClr val="dk1"/>
                          </a:solidFill>
                          <a:effectLst/>
                          <a:latin typeface="+mn-lt"/>
                          <a:ea typeface="+mn-ea"/>
                          <a:cs typeface="+mn-cs"/>
                        </a:rPr>
                        <a:t>102 899</a:t>
                      </a:r>
                      <a:endParaRPr lang="en-ZA" sz="1400" kern="1200" dirty="0" smtClean="0">
                        <a:solidFill>
                          <a:schemeClr val="dk1"/>
                        </a:solidFill>
                        <a:effectLst/>
                        <a:latin typeface="+mn-lt"/>
                        <a:ea typeface="+mn-ea"/>
                        <a:cs typeface="+mn-cs"/>
                      </a:endParaRPr>
                    </a:p>
                    <a:p>
                      <a:pPr algn="r">
                        <a:lnSpc>
                          <a:spcPts val="1300"/>
                        </a:lnSpc>
                        <a:spcBef>
                          <a:spcPts val="650"/>
                        </a:spcBef>
                        <a:spcAft>
                          <a:spcPts val="0"/>
                        </a:spcAft>
                      </a:pP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kern="1200" dirty="0" smtClean="0">
                          <a:solidFill>
                            <a:schemeClr val="dk1"/>
                          </a:solidFill>
                          <a:effectLst/>
                          <a:latin typeface="+mn-lt"/>
                          <a:ea typeface="+mn-ea"/>
                          <a:cs typeface="+mn-cs"/>
                        </a:rPr>
                        <a:t>70 070</a:t>
                      </a: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r" defTabSz="457200" rtl="0" eaLnBrk="1" fontAlgn="auto" latinLnBrk="0" hangingPunct="1">
                        <a:lnSpc>
                          <a:spcPts val="1300"/>
                        </a:lnSpc>
                        <a:spcBef>
                          <a:spcPts val="650"/>
                        </a:spcBef>
                        <a:spcAft>
                          <a:spcPts val="0"/>
                        </a:spcAft>
                        <a:buClrTx/>
                        <a:buSzTx/>
                        <a:buFontTx/>
                        <a:buNone/>
                        <a:tabLst/>
                        <a:defRPr/>
                      </a:pPr>
                      <a:endParaRPr lang="en-GB" sz="1400" kern="1200" dirty="0" smtClean="0">
                        <a:solidFill>
                          <a:schemeClr val="dk1"/>
                        </a:solidFill>
                        <a:effectLst/>
                        <a:latin typeface="+mn-lt"/>
                        <a:ea typeface="+mn-ea"/>
                        <a:cs typeface="+mn-cs"/>
                      </a:endParaRPr>
                    </a:p>
                    <a:p>
                      <a:pPr marL="0" marR="0" lvl="0" indent="0" algn="ctr" defTabSz="457200" rtl="0" eaLnBrk="1" fontAlgn="auto" latinLnBrk="0" hangingPunct="1">
                        <a:lnSpc>
                          <a:spcPts val="1300"/>
                        </a:lnSpc>
                        <a:spcBef>
                          <a:spcPts val="650"/>
                        </a:spcBef>
                        <a:spcAft>
                          <a:spcPts val="0"/>
                        </a:spcAft>
                        <a:buClrTx/>
                        <a:buSzTx/>
                        <a:buFontTx/>
                        <a:buNone/>
                        <a:tabLst/>
                        <a:defRPr/>
                      </a:pPr>
                      <a:r>
                        <a:rPr lang="en-GB" sz="1400" kern="1200" dirty="0" smtClean="0">
                          <a:solidFill>
                            <a:schemeClr val="dk1"/>
                          </a:solidFill>
                          <a:effectLst/>
                          <a:latin typeface="+mn-lt"/>
                          <a:ea typeface="+mn-ea"/>
                          <a:cs typeface="+mn-cs"/>
                        </a:rPr>
                        <a:t>32 829</a:t>
                      </a:r>
                      <a:endParaRPr lang="en-ZA" sz="1400" kern="1200" dirty="0" smtClean="0">
                        <a:solidFill>
                          <a:schemeClr val="dk1"/>
                        </a:solidFill>
                        <a:effectLst/>
                        <a:latin typeface="+mn-lt"/>
                        <a:ea typeface="+mn-ea"/>
                        <a:cs typeface="+mn-cs"/>
                      </a:endParaRPr>
                    </a:p>
                    <a:p>
                      <a:pPr algn="r">
                        <a:lnSpc>
                          <a:spcPts val="1300"/>
                        </a:lnSpc>
                        <a:spcBef>
                          <a:spcPts val="650"/>
                        </a:spcBef>
                        <a:spcAft>
                          <a:spcPts val="0"/>
                        </a:spcAft>
                      </a:pP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ts val="1300"/>
                        </a:lnSpc>
                        <a:spcBef>
                          <a:spcPts val="650"/>
                        </a:spcBef>
                        <a:spcAft>
                          <a:spcPts val="0"/>
                        </a:spcAft>
                      </a:pPr>
                      <a:r>
                        <a:rPr lang="en-GB" sz="1400" kern="1200" dirty="0" smtClean="0">
                          <a:solidFill>
                            <a:schemeClr val="dk1"/>
                          </a:solidFill>
                          <a:effectLst/>
                          <a:latin typeface="+mn-lt"/>
                          <a:ea typeface="+mn-ea"/>
                          <a:cs typeface="+mn-cs"/>
                        </a:rPr>
                        <a:t>32%</a:t>
                      </a: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78738272"/>
              </p:ext>
            </p:extLst>
          </p:nvPr>
        </p:nvGraphicFramePr>
        <p:xfrm>
          <a:off x="914400" y="2803576"/>
          <a:ext cx="10699845" cy="673100"/>
        </p:xfrm>
        <a:graphic>
          <a:graphicData uri="http://schemas.openxmlformats.org/drawingml/2006/table">
            <a:tbl>
              <a:tblPr>
                <a:tableStyleId>{5C22544A-7EE6-4342-B048-85BDC9FD1C3A}</a:tableStyleId>
              </a:tblPr>
              <a:tblGrid>
                <a:gridCol w="3006179">
                  <a:extLst>
                    <a:ext uri="{9D8B030D-6E8A-4147-A177-3AD203B41FA5}">
                      <a16:colId xmlns:a16="http://schemas.microsoft.com/office/drawing/2014/main" val="20000"/>
                    </a:ext>
                  </a:extLst>
                </a:gridCol>
                <a:gridCol w="2444276">
                  <a:extLst>
                    <a:ext uri="{9D8B030D-6E8A-4147-A177-3AD203B41FA5}">
                      <a16:colId xmlns:a16="http://schemas.microsoft.com/office/drawing/2014/main" val="20001"/>
                    </a:ext>
                  </a:extLst>
                </a:gridCol>
                <a:gridCol w="1893842">
                  <a:extLst>
                    <a:ext uri="{9D8B030D-6E8A-4147-A177-3AD203B41FA5}">
                      <a16:colId xmlns:a16="http://schemas.microsoft.com/office/drawing/2014/main" val="20002"/>
                    </a:ext>
                  </a:extLst>
                </a:gridCol>
                <a:gridCol w="1611000">
                  <a:extLst>
                    <a:ext uri="{9D8B030D-6E8A-4147-A177-3AD203B41FA5}">
                      <a16:colId xmlns:a16="http://schemas.microsoft.com/office/drawing/2014/main" val="20003"/>
                    </a:ext>
                  </a:extLst>
                </a:gridCol>
                <a:gridCol w="1744548">
                  <a:extLst>
                    <a:ext uri="{9D8B030D-6E8A-4147-A177-3AD203B41FA5}">
                      <a16:colId xmlns:a16="http://schemas.microsoft.com/office/drawing/2014/main" val="20004"/>
                    </a:ext>
                  </a:extLst>
                </a:gridCol>
              </a:tblGrid>
              <a:tr h="321741">
                <a:tc>
                  <a:txBody>
                    <a:bodyPr/>
                    <a:lstStyle/>
                    <a:p>
                      <a:pPr marL="330200" marR="0" lvl="0" indent="-330200" algn="l" defTabSz="457200" rtl="0" eaLnBrk="1" fontAlgn="auto" latinLnBrk="0" hangingPunct="1">
                        <a:lnSpc>
                          <a:spcPts val="1300"/>
                        </a:lnSpc>
                        <a:spcBef>
                          <a:spcPts val="650"/>
                        </a:spcBef>
                        <a:spcAft>
                          <a:spcPts val="0"/>
                        </a:spcAft>
                        <a:buClrTx/>
                        <a:buSzTx/>
                        <a:buFontTx/>
                        <a:buNone/>
                        <a:tabLst/>
                        <a:defRPr/>
                      </a:pPr>
                      <a:r>
                        <a:rPr lang="en-GB" sz="1400" b="1" dirty="0" smtClean="0">
                          <a:effectLst/>
                        </a:rPr>
                        <a:t>2</a:t>
                      </a:r>
                      <a:r>
                        <a:rPr lang="en-GB" sz="1400" dirty="0" smtClean="0">
                          <a:effectLst/>
                        </a:rPr>
                        <a:t>.</a:t>
                      </a:r>
                      <a:r>
                        <a:rPr lang="en-GB" sz="1400" baseline="0" dirty="0" smtClean="0">
                          <a:effectLst/>
                        </a:rPr>
                        <a:t> </a:t>
                      </a:r>
                      <a:r>
                        <a:rPr lang="en-GB" sz="1400" b="1" dirty="0" smtClean="0">
                          <a:effectLst/>
                        </a:rPr>
                        <a:t>Socio-economic support</a:t>
                      </a:r>
                      <a:endParaRPr lang="en-ZA" sz="14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ts val="1300"/>
                        </a:lnSpc>
                        <a:spcBef>
                          <a:spcPts val="650"/>
                        </a:spcBef>
                        <a:spcAft>
                          <a:spcPts val="0"/>
                        </a:spcAft>
                        <a:buClrTx/>
                        <a:buSzTx/>
                        <a:buFontTx/>
                        <a:buNone/>
                        <a:tabLst/>
                        <a:defRPr/>
                      </a:pPr>
                      <a:endParaRPr lang="en-GB" sz="1400" kern="1200" dirty="0" smtClean="0">
                        <a:solidFill>
                          <a:schemeClr val="dk1"/>
                        </a:solidFill>
                        <a:effectLst/>
                        <a:latin typeface="+mn-lt"/>
                        <a:ea typeface="+mn-ea"/>
                        <a:cs typeface="+mn-cs"/>
                      </a:endParaRPr>
                    </a:p>
                    <a:p>
                      <a:pPr marL="0" marR="0" lvl="0" indent="0" algn="ctr" defTabSz="457200" rtl="0" eaLnBrk="1" fontAlgn="auto" latinLnBrk="0" hangingPunct="1">
                        <a:lnSpc>
                          <a:spcPts val="1300"/>
                        </a:lnSpc>
                        <a:spcBef>
                          <a:spcPts val="650"/>
                        </a:spcBef>
                        <a:spcAft>
                          <a:spcPts val="0"/>
                        </a:spcAft>
                        <a:buClrTx/>
                        <a:buSzTx/>
                        <a:buFontTx/>
                        <a:buNone/>
                        <a:tabLst/>
                        <a:defRPr/>
                      </a:pPr>
                      <a:r>
                        <a:rPr lang="en-GB" sz="1400" kern="1200" dirty="0" smtClean="0">
                          <a:solidFill>
                            <a:schemeClr val="dk1"/>
                          </a:solidFill>
                          <a:effectLst/>
                          <a:latin typeface="+mn-lt"/>
                          <a:ea typeface="+mn-ea"/>
                          <a:cs typeface="+mn-cs"/>
                        </a:rPr>
                        <a:t>235 392 </a:t>
                      </a:r>
                    </a:p>
                    <a:p>
                      <a:pPr algn="ctr">
                        <a:lnSpc>
                          <a:spcPts val="1300"/>
                        </a:lnSpc>
                        <a:spcBef>
                          <a:spcPts val="650"/>
                        </a:spcBef>
                        <a:spcAft>
                          <a:spcPts val="0"/>
                        </a:spcAft>
                      </a:pP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ts val="1300"/>
                        </a:lnSpc>
                        <a:spcBef>
                          <a:spcPts val="650"/>
                        </a:spcBef>
                        <a:spcAft>
                          <a:spcPts val="0"/>
                        </a:spcAft>
                        <a:buClrTx/>
                        <a:buSzTx/>
                        <a:buFontTx/>
                        <a:buNone/>
                        <a:tabLst/>
                        <a:defRPr/>
                      </a:pPr>
                      <a:endParaRPr lang="en-GB" sz="1400" kern="1200" dirty="0" smtClean="0">
                        <a:solidFill>
                          <a:schemeClr val="dk1"/>
                        </a:solidFill>
                        <a:effectLst/>
                        <a:latin typeface="+mn-lt"/>
                        <a:ea typeface="+mn-ea"/>
                        <a:cs typeface="+mn-cs"/>
                      </a:endParaRPr>
                    </a:p>
                    <a:p>
                      <a:pPr marL="0" marR="0" lvl="0" indent="0" algn="ctr" defTabSz="457200" rtl="0" eaLnBrk="1" fontAlgn="auto" latinLnBrk="0" hangingPunct="1">
                        <a:lnSpc>
                          <a:spcPts val="1300"/>
                        </a:lnSpc>
                        <a:spcBef>
                          <a:spcPts val="650"/>
                        </a:spcBef>
                        <a:spcAft>
                          <a:spcPts val="0"/>
                        </a:spcAft>
                        <a:buClrTx/>
                        <a:buSzTx/>
                        <a:buFontTx/>
                        <a:buNone/>
                        <a:tabLst/>
                        <a:defRPr/>
                      </a:pPr>
                      <a:r>
                        <a:rPr lang="en-GB" sz="1400" kern="1200" dirty="0" smtClean="0">
                          <a:solidFill>
                            <a:schemeClr val="dk1"/>
                          </a:solidFill>
                          <a:effectLst/>
                          <a:latin typeface="+mn-lt"/>
                          <a:ea typeface="+mn-ea"/>
                          <a:cs typeface="+mn-cs"/>
                        </a:rPr>
                        <a:t>224 425</a:t>
                      </a:r>
                      <a:endParaRPr lang="en-ZA" sz="1400" kern="1200" dirty="0" smtClean="0">
                        <a:solidFill>
                          <a:schemeClr val="dk1"/>
                        </a:solidFill>
                        <a:effectLst/>
                        <a:latin typeface="+mn-lt"/>
                        <a:ea typeface="+mn-ea"/>
                        <a:cs typeface="+mn-cs"/>
                      </a:endParaRPr>
                    </a:p>
                    <a:p>
                      <a:pPr algn="ctr">
                        <a:lnSpc>
                          <a:spcPts val="1300"/>
                        </a:lnSpc>
                        <a:spcBef>
                          <a:spcPts val="650"/>
                        </a:spcBef>
                        <a:spcAft>
                          <a:spcPts val="0"/>
                        </a:spcAft>
                      </a:pP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ts val="1300"/>
                        </a:lnSpc>
                        <a:spcBef>
                          <a:spcPts val="650"/>
                        </a:spcBef>
                        <a:spcAft>
                          <a:spcPts val="0"/>
                        </a:spcAft>
                        <a:buClrTx/>
                        <a:buSzTx/>
                        <a:buFontTx/>
                        <a:buNone/>
                        <a:tabLst/>
                        <a:defRPr/>
                      </a:pPr>
                      <a:endParaRPr lang="en-GB" sz="1400" kern="1200" dirty="0" smtClean="0">
                        <a:solidFill>
                          <a:schemeClr val="dk1"/>
                        </a:solidFill>
                        <a:effectLst/>
                        <a:latin typeface="+mn-lt"/>
                        <a:ea typeface="+mn-ea"/>
                        <a:cs typeface="+mn-cs"/>
                      </a:endParaRPr>
                    </a:p>
                    <a:p>
                      <a:pPr marL="0" marR="0" lvl="0" indent="0" algn="ctr" defTabSz="457200" rtl="0" eaLnBrk="1" fontAlgn="auto" latinLnBrk="0" hangingPunct="1">
                        <a:lnSpc>
                          <a:spcPts val="1300"/>
                        </a:lnSpc>
                        <a:spcBef>
                          <a:spcPts val="650"/>
                        </a:spcBef>
                        <a:spcAft>
                          <a:spcPts val="0"/>
                        </a:spcAft>
                        <a:buClrTx/>
                        <a:buSzTx/>
                        <a:buFontTx/>
                        <a:buNone/>
                        <a:tabLst/>
                        <a:defRPr/>
                      </a:pPr>
                      <a:r>
                        <a:rPr lang="en-GB" sz="1400" kern="1200" dirty="0" smtClean="0">
                          <a:solidFill>
                            <a:schemeClr val="dk1"/>
                          </a:solidFill>
                          <a:effectLst/>
                          <a:latin typeface="+mn-lt"/>
                          <a:ea typeface="+mn-ea"/>
                          <a:cs typeface="+mn-cs"/>
                        </a:rPr>
                        <a:t>10 967</a:t>
                      </a:r>
                      <a:endParaRPr lang="en-ZA" sz="1400" kern="1200" dirty="0" smtClean="0">
                        <a:solidFill>
                          <a:schemeClr val="dk1"/>
                        </a:solidFill>
                        <a:effectLst/>
                        <a:latin typeface="+mn-lt"/>
                        <a:ea typeface="+mn-ea"/>
                        <a:cs typeface="+mn-cs"/>
                      </a:endParaRPr>
                    </a:p>
                    <a:p>
                      <a:pPr algn="ctr">
                        <a:lnSpc>
                          <a:spcPts val="1300"/>
                        </a:lnSpc>
                        <a:spcBef>
                          <a:spcPts val="650"/>
                        </a:spcBef>
                        <a:spcAft>
                          <a:spcPts val="0"/>
                        </a:spcAft>
                      </a:pP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lvl="0" indent="0" algn="ctr" defTabSz="457200" rtl="0" eaLnBrk="1" fontAlgn="auto" latinLnBrk="0" hangingPunct="1">
                        <a:lnSpc>
                          <a:spcPts val="1300"/>
                        </a:lnSpc>
                        <a:spcBef>
                          <a:spcPts val="650"/>
                        </a:spcBef>
                        <a:spcAft>
                          <a:spcPts val="0"/>
                        </a:spcAft>
                        <a:buClrTx/>
                        <a:buSzTx/>
                        <a:buFontTx/>
                        <a:buNone/>
                        <a:tabLst/>
                        <a:defRPr/>
                      </a:pPr>
                      <a:endParaRPr lang="en-GB" sz="1400" kern="1200" dirty="0" smtClean="0">
                        <a:solidFill>
                          <a:schemeClr val="dk1"/>
                        </a:solidFill>
                        <a:effectLst/>
                        <a:latin typeface="+mn-lt"/>
                        <a:ea typeface="+mn-ea"/>
                        <a:cs typeface="+mn-cs"/>
                      </a:endParaRPr>
                    </a:p>
                    <a:p>
                      <a:pPr marL="0" marR="0" lvl="0" indent="0" algn="ctr" defTabSz="457200" rtl="0" eaLnBrk="1" fontAlgn="auto" latinLnBrk="0" hangingPunct="1">
                        <a:lnSpc>
                          <a:spcPts val="1300"/>
                        </a:lnSpc>
                        <a:spcBef>
                          <a:spcPts val="650"/>
                        </a:spcBef>
                        <a:spcAft>
                          <a:spcPts val="0"/>
                        </a:spcAft>
                        <a:buClrTx/>
                        <a:buSzTx/>
                        <a:buFontTx/>
                        <a:buNone/>
                        <a:tabLst/>
                        <a:defRPr/>
                      </a:pPr>
                      <a:r>
                        <a:rPr lang="en-GB" sz="1400" kern="1200" dirty="0" smtClean="0">
                          <a:solidFill>
                            <a:schemeClr val="dk1"/>
                          </a:solidFill>
                          <a:effectLst/>
                          <a:latin typeface="+mn-lt"/>
                          <a:ea typeface="+mn-ea"/>
                          <a:cs typeface="+mn-cs"/>
                        </a:rPr>
                        <a:t>5%</a:t>
                      </a:r>
                      <a:endParaRPr lang="en-ZA" sz="1400" kern="1200" dirty="0" smtClean="0">
                        <a:solidFill>
                          <a:schemeClr val="dk1"/>
                        </a:solidFill>
                        <a:effectLst/>
                        <a:latin typeface="+mn-lt"/>
                        <a:ea typeface="+mn-ea"/>
                        <a:cs typeface="+mn-cs"/>
                      </a:endParaRPr>
                    </a:p>
                    <a:p>
                      <a:pPr algn="ctr">
                        <a:lnSpc>
                          <a:spcPts val="1300"/>
                        </a:lnSpc>
                        <a:spcBef>
                          <a:spcPts val="650"/>
                        </a:spcBef>
                        <a:spcAft>
                          <a:spcPts val="0"/>
                        </a:spcAft>
                      </a:pP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bl>
          </a:graphicData>
        </a:graphic>
      </p:graphicFrame>
      <p:sp>
        <p:nvSpPr>
          <p:cNvPr id="10" name="Rectangle 1"/>
          <p:cNvSpPr>
            <a:spLocks noChangeArrowheads="1"/>
          </p:cNvSpPr>
          <p:nvPr/>
        </p:nvSpPr>
        <p:spPr bwMode="auto">
          <a:xfrm>
            <a:off x="914402" y="3545717"/>
            <a:ext cx="10699843" cy="80010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r>
              <a:rPr lang="en-ZA" sz="1400" dirty="0">
                <a:latin typeface="Arial" panose="020B0604020202020204" pitchFamily="34" charset="0"/>
                <a:cs typeface="Arial" panose="020B0604020202020204" pitchFamily="34" charset="0"/>
              </a:rPr>
              <a:t>The Socio Economic Support underspend of R11.0 million or 5% was mainly attributable to the delayed implementation of the DMV Database Management System and as well exacerbated by the savings on Cost of Employment due to vacant senior positions in the department.</a:t>
            </a:r>
          </a:p>
        </p:txBody>
      </p:sp>
      <p:sp>
        <p:nvSpPr>
          <p:cNvPr id="11" name="Rectangle 1"/>
          <p:cNvSpPr>
            <a:spLocks noChangeArrowheads="1"/>
          </p:cNvSpPr>
          <p:nvPr/>
        </p:nvSpPr>
        <p:spPr bwMode="auto">
          <a:xfrm>
            <a:off x="914398" y="5182428"/>
            <a:ext cx="10661175" cy="800100"/>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ts val="800"/>
              </a:spcAft>
            </a:pPr>
            <a:r>
              <a:rPr lang="en-ZA" sz="1400" dirty="0">
                <a:latin typeface="Arial" panose="020B0604020202020204" pitchFamily="34" charset="0"/>
                <a:cs typeface="Arial" panose="020B0604020202020204" pitchFamily="34" charset="0"/>
              </a:rPr>
              <a:t>Spend challenges in the Empowerment and Stakeholder Management Branch of R32,0 million mainly related to the inability to spend mainly of expenditure earmarked for the support activities to military veterans including planned conferences for the Military Veterans formations including the SANMVA elective conference. These were mainly affected by the </a:t>
            </a:r>
            <a:r>
              <a:rPr lang="en-ZA" sz="1400" dirty="0" smtClean="0">
                <a:latin typeface="Arial" panose="020B0604020202020204" pitchFamily="34" charset="0"/>
                <a:cs typeface="Arial" panose="020B0604020202020204" pitchFamily="34" charset="0"/>
              </a:rPr>
              <a:t>Covid</a:t>
            </a:r>
            <a:r>
              <a:rPr lang="en-ZA" sz="1400" dirty="0">
                <a:latin typeface="Arial" panose="020B0604020202020204" pitchFamily="34" charset="0"/>
                <a:cs typeface="Arial" panose="020B0604020202020204" pitchFamily="34" charset="0"/>
              </a:rPr>
              <a:t>-</a:t>
            </a:r>
            <a:r>
              <a:rPr lang="en-ZA" sz="1400" dirty="0" smtClean="0">
                <a:latin typeface="Arial" panose="020B0604020202020204" pitchFamily="34" charset="0"/>
                <a:cs typeface="Arial" panose="020B0604020202020204" pitchFamily="34" charset="0"/>
              </a:rPr>
              <a:t>19 </a:t>
            </a:r>
            <a:r>
              <a:rPr lang="en-ZA" sz="1400" dirty="0">
                <a:latin typeface="Arial" panose="020B0604020202020204" pitchFamily="34" charset="0"/>
                <a:cs typeface="Arial" panose="020B0604020202020204" pitchFamily="34" charset="0"/>
              </a:rPr>
              <a:t>lockdown</a:t>
            </a:r>
            <a:endPar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382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716" y="0"/>
            <a:ext cx="9733128" cy="600501"/>
          </a:xfrm>
        </p:spPr>
        <p:txBody>
          <a:bodyPr>
            <a:normAutofit/>
          </a:bodyPr>
          <a:lstStyle/>
          <a:p>
            <a:r>
              <a:rPr lang="en-US" altLang="en-US" sz="2000" b="1" dirty="0" smtClean="0">
                <a:solidFill>
                  <a:srgbClr val="00B050"/>
                </a:solidFill>
              </a:rPr>
              <a:t>PART E: AUDIT OUTCOMES AND INTERNAL CONTROL ENVIRONMENT</a:t>
            </a:r>
            <a:endParaRPr lang="en-ZA" altLang="en-US" sz="2000" b="1" dirty="0">
              <a:solidFill>
                <a:srgbClr val="00B050"/>
              </a:solidFill>
            </a:endParaRPr>
          </a:p>
        </p:txBody>
      </p:sp>
      <p:pic>
        <p:nvPicPr>
          <p:cNvPr id="7" name="Picture 6"/>
          <p:cNvPicPr/>
          <p:nvPr/>
        </p:nvPicPr>
        <p:blipFill>
          <a:blip r:embed="rId3"/>
          <a:stretch>
            <a:fillRect/>
          </a:stretch>
        </p:blipFill>
        <p:spPr>
          <a:xfrm>
            <a:off x="641446" y="696037"/>
            <a:ext cx="11013742" cy="5769592"/>
          </a:xfrm>
          <a:prstGeom prst="rect">
            <a:avLst/>
          </a:prstGeom>
        </p:spPr>
      </p:pic>
    </p:spTree>
    <p:extLst>
      <p:ext uri="{BB962C8B-B14F-4D97-AF65-F5344CB8AC3E}">
        <p14:creationId xmlns:p14="http://schemas.microsoft.com/office/powerpoint/2010/main" val="1648822270"/>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070" y="48596"/>
            <a:ext cx="8495731" cy="953661"/>
          </a:xfrm>
        </p:spPr>
        <p:txBody>
          <a:bodyPr>
            <a:normAutofit/>
          </a:bodyPr>
          <a:lstStyle/>
          <a:p>
            <a:pPr>
              <a:spcBef>
                <a:spcPts val="1000"/>
              </a:spcBef>
              <a:buClr>
                <a:srgbClr val="90C226"/>
              </a:buClr>
              <a:buSzPct val="80000"/>
            </a:pPr>
            <a:r>
              <a:rPr lang="en-US" sz="2000" b="1" dirty="0" smtClean="0">
                <a:solidFill>
                  <a:srgbClr val="00B050"/>
                </a:solidFill>
              </a:rPr>
              <a:t>AG AUDIT OUTCOMES</a:t>
            </a:r>
            <a:endParaRPr lang="en-US" sz="2000" b="1" dirty="0">
              <a:solidFill>
                <a:srgbClr val="00B050"/>
              </a:solidFill>
            </a:endParaRPr>
          </a:p>
        </p:txBody>
      </p:sp>
      <p:sp>
        <p:nvSpPr>
          <p:cNvPr id="5" name="Rectangle 4"/>
          <p:cNvSpPr/>
          <p:nvPr/>
        </p:nvSpPr>
        <p:spPr>
          <a:xfrm>
            <a:off x="1089544" y="4954137"/>
            <a:ext cx="10074323" cy="1328569"/>
          </a:xfrm>
          <a:prstGeom prst="rect">
            <a:avLst/>
          </a:prstGeom>
        </p:spPr>
        <p:txBody>
          <a:bodyPr wrap="square">
            <a:spAutoFit/>
          </a:bodyPr>
          <a:lstStyle/>
          <a:p>
            <a:pPr algn="just">
              <a:spcBef>
                <a:spcPts val="1000"/>
              </a:spcBef>
              <a:buClr>
                <a:srgbClr val="90C226"/>
              </a:buClr>
              <a:buSzPct val="80000"/>
            </a:pPr>
            <a:r>
              <a:rPr lang="en-US" b="1" u="sng" dirty="0"/>
              <a:t>Matter of emphasis</a:t>
            </a:r>
            <a:endParaRPr lang="en-US" dirty="0"/>
          </a:p>
          <a:p>
            <a:pPr marL="285750" indent="-285750" algn="just">
              <a:spcBef>
                <a:spcPts val="1000"/>
              </a:spcBef>
              <a:buClr>
                <a:srgbClr val="90C226"/>
              </a:buClr>
              <a:buSzPct val="80000"/>
              <a:buFont typeface="Arial" panose="020B0604020202020204" pitchFamily="34" charset="0"/>
              <a:buChar char="•"/>
            </a:pPr>
            <a:r>
              <a:rPr lang="en-ZA" dirty="0"/>
              <a:t>The department is the defendant in contract cancellation lawsuits amounting to </a:t>
            </a:r>
            <a:r>
              <a:rPr lang="en-ZA" dirty="0" smtClean="0"/>
              <a:t>R189 </a:t>
            </a:r>
            <a:r>
              <a:rPr lang="en-ZA" dirty="0"/>
              <a:t>159 000.00. The ultimate outcome of these matters cannot presently be determined and no provision for any liability that may result has been made in the financial statements.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37346826"/>
              </p:ext>
            </p:extLst>
          </p:nvPr>
        </p:nvGraphicFramePr>
        <p:xfrm>
          <a:off x="518615" y="884239"/>
          <a:ext cx="5741158" cy="3679678"/>
        </p:xfrm>
        <a:graphic>
          <a:graphicData uri="http://schemas.openxmlformats.org/drawingml/2006/table">
            <a:tbl>
              <a:tblPr>
                <a:tableStyleId>{5C22544A-7EE6-4342-B048-85BDC9FD1C3A}</a:tableStyleId>
              </a:tblPr>
              <a:tblGrid>
                <a:gridCol w="3068847">
                  <a:extLst>
                    <a:ext uri="{9D8B030D-6E8A-4147-A177-3AD203B41FA5}">
                      <a16:colId xmlns:a16="http://schemas.microsoft.com/office/drawing/2014/main" val="20000"/>
                    </a:ext>
                  </a:extLst>
                </a:gridCol>
                <a:gridCol w="879276">
                  <a:extLst>
                    <a:ext uri="{9D8B030D-6E8A-4147-A177-3AD203B41FA5}">
                      <a16:colId xmlns:a16="http://schemas.microsoft.com/office/drawing/2014/main" val="20001"/>
                    </a:ext>
                  </a:extLst>
                </a:gridCol>
                <a:gridCol w="862036">
                  <a:extLst>
                    <a:ext uri="{9D8B030D-6E8A-4147-A177-3AD203B41FA5}">
                      <a16:colId xmlns:a16="http://schemas.microsoft.com/office/drawing/2014/main" val="20002"/>
                    </a:ext>
                  </a:extLst>
                </a:gridCol>
                <a:gridCol w="930999">
                  <a:extLst>
                    <a:ext uri="{9D8B030D-6E8A-4147-A177-3AD203B41FA5}">
                      <a16:colId xmlns:a16="http://schemas.microsoft.com/office/drawing/2014/main" val="20003"/>
                    </a:ext>
                  </a:extLst>
                </a:gridCol>
              </a:tblGrid>
              <a:tr h="560538">
                <a:tc>
                  <a:txBody>
                    <a:bodyPr/>
                    <a:lstStyle/>
                    <a:p>
                      <a:pPr algn="l" fontAlgn="b"/>
                      <a:r>
                        <a:rPr lang="en-ZA" sz="1600" b="1" u="none" strike="noStrike" dirty="0">
                          <a:effectLst/>
                        </a:rPr>
                        <a:t>Description</a:t>
                      </a:r>
                      <a:endParaRPr lang="en-ZA" sz="1600" b="1"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en-ZA" sz="1600" b="1" u="none" strike="noStrike" dirty="0">
                          <a:effectLst/>
                        </a:rPr>
                        <a:t>2018-19</a:t>
                      </a:r>
                      <a:endParaRPr lang="en-ZA" sz="1600" b="1"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en-ZA" sz="1600" b="1" u="none" strike="noStrike" dirty="0">
                          <a:effectLst/>
                        </a:rPr>
                        <a:t>2019-20</a:t>
                      </a:r>
                      <a:endParaRPr lang="en-ZA" sz="1600" b="1" i="0" u="none" strike="noStrike" dirty="0">
                        <a:solidFill>
                          <a:srgbClr val="000000"/>
                        </a:solidFill>
                        <a:effectLst/>
                        <a:latin typeface="Arial" panose="020B0604020202020204" pitchFamily="34" charset="0"/>
                      </a:endParaRPr>
                    </a:p>
                  </a:txBody>
                  <a:tcPr marL="9525" marR="9525" marT="9525" marB="0" anchor="b">
                    <a:solidFill>
                      <a:schemeClr val="accent2"/>
                    </a:solidFill>
                  </a:tcPr>
                </a:tc>
                <a:tc>
                  <a:txBody>
                    <a:bodyPr/>
                    <a:lstStyle/>
                    <a:p>
                      <a:pPr algn="ctr" fontAlgn="b"/>
                      <a:r>
                        <a:rPr lang="en-ZA" sz="1600" b="1" u="none" strike="noStrike" dirty="0" smtClean="0">
                          <a:effectLst/>
                        </a:rPr>
                        <a:t>2020-21</a:t>
                      </a:r>
                      <a:endParaRPr lang="en-ZA" sz="1600" b="1" i="0" u="none" strike="noStrike" dirty="0">
                        <a:solidFill>
                          <a:srgbClr val="000000"/>
                        </a:solidFill>
                        <a:effectLst/>
                        <a:latin typeface="Arial" panose="020B0604020202020204" pitchFamily="34" charset="0"/>
                      </a:endParaRPr>
                    </a:p>
                  </a:txBody>
                  <a:tcPr marL="9525" marR="9525" marT="9525" marB="0" anchor="b">
                    <a:solidFill>
                      <a:schemeClr val="accent2"/>
                    </a:solidFill>
                  </a:tcPr>
                </a:tc>
                <a:extLst>
                  <a:ext uri="{0D108BD9-81ED-4DB2-BD59-A6C34878D82A}">
                    <a16:rowId xmlns:a16="http://schemas.microsoft.com/office/drawing/2014/main" val="10000"/>
                  </a:ext>
                </a:extLst>
              </a:tr>
              <a:tr h="494886">
                <a:tc>
                  <a:txBody>
                    <a:bodyPr/>
                    <a:lstStyle/>
                    <a:p>
                      <a:pPr algn="l" fontAlgn="b"/>
                      <a:r>
                        <a:rPr lang="en-ZA" sz="1600" b="1" u="none" strike="noStrike" dirty="0">
                          <a:effectLst/>
                        </a:rPr>
                        <a:t>Audit findings raised</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46</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ZA" sz="1600" b="1" u="none" strike="noStrike" dirty="0">
                          <a:effectLst/>
                        </a:rPr>
                        <a:t>60</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b="1" i="0" u="none" strike="noStrike" dirty="0" smtClean="0">
                          <a:solidFill>
                            <a:srgbClr val="000000"/>
                          </a:solidFill>
                          <a:effectLst/>
                          <a:latin typeface="Arial" panose="020B0604020202020204" pitchFamily="34" charset="0"/>
                        </a:rPr>
                        <a:t>73</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10001"/>
                  </a:ext>
                </a:extLst>
              </a:tr>
              <a:tr h="471320">
                <a:tc>
                  <a:txBody>
                    <a:bodyPr/>
                    <a:lstStyle/>
                    <a:p>
                      <a:pPr algn="l" fontAlgn="b"/>
                      <a:r>
                        <a:rPr lang="en-ZA" sz="1600" b="1" u="none" strike="noStrike" dirty="0">
                          <a:effectLst/>
                        </a:rPr>
                        <a:t>New audit findings</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7</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ZA" sz="1600" b="1" u="none" strike="noStrike" dirty="0">
                          <a:effectLst/>
                        </a:rPr>
                        <a:t>26</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b="1" i="0" u="none" strike="noStrike" dirty="0" smtClean="0">
                          <a:solidFill>
                            <a:schemeClr val="tx1"/>
                          </a:solidFill>
                          <a:effectLst/>
                          <a:latin typeface="Arial" panose="020B0604020202020204" pitchFamily="34" charset="0"/>
                        </a:rPr>
                        <a:t>37</a:t>
                      </a:r>
                      <a:endParaRPr lang="en-ZA" sz="1600" b="1" i="0" u="none" strike="noStrike" dirty="0">
                        <a:solidFill>
                          <a:schemeClr val="tx1"/>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10002"/>
                  </a:ext>
                </a:extLst>
              </a:tr>
              <a:tr h="560538">
                <a:tc>
                  <a:txBody>
                    <a:bodyPr/>
                    <a:lstStyle/>
                    <a:p>
                      <a:pPr algn="l" fontAlgn="b"/>
                      <a:r>
                        <a:rPr lang="en-ZA" sz="1600" b="1" u="none" strike="noStrike" dirty="0">
                          <a:effectLst/>
                        </a:rPr>
                        <a:t>Management </a:t>
                      </a:r>
                      <a:r>
                        <a:rPr lang="en-ZA" sz="1600" b="1" u="none" strike="noStrike" dirty="0" err="1">
                          <a:effectLst/>
                        </a:rPr>
                        <a:t>dissagreements</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8</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ZA" sz="1600" b="1" u="none" strike="noStrike" dirty="0">
                          <a:effectLst/>
                        </a:rPr>
                        <a:t>10</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600" b="1" i="0" u="none" strike="noStrike" dirty="0" smtClean="0">
                          <a:solidFill>
                            <a:schemeClr val="tx1"/>
                          </a:solidFill>
                          <a:effectLst/>
                          <a:latin typeface="Arial" panose="020B0604020202020204" pitchFamily="34" charset="0"/>
                        </a:rPr>
                        <a:t>9</a:t>
                      </a:r>
                      <a:endParaRPr lang="en-ZA" sz="1600" b="1" i="0" u="none" strike="noStrike" dirty="0">
                        <a:solidFill>
                          <a:schemeClr val="tx1"/>
                        </a:solidFill>
                        <a:effectLst/>
                        <a:latin typeface="Arial" panose="020B0604020202020204" pitchFamily="34" charset="0"/>
                      </a:endParaRPr>
                    </a:p>
                  </a:txBody>
                  <a:tcPr marL="9525" marR="9525" marT="9525" marB="0" anchor="b">
                    <a:solidFill>
                      <a:srgbClr val="FFFF00"/>
                    </a:solidFill>
                  </a:tcPr>
                </a:tc>
                <a:extLst>
                  <a:ext uri="{0D108BD9-81ED-4DB2-BD59-A6C34878D82A}">
                    <a16:rowId xmlns:a16="http://schemas.microsoft.com/office/drawing/2014/main" val="10003"/>
                  </a:ext>
                </a:extLst>
              </a:tr>
              <a:tr h="560538">
                <a:tc>
                  <a:txBody>
                    <a:bodyPr/>
                    <a:lstStyle/>
                    <a:p>
                      <a:pPr algn="l" fontAlgn="b"/>
                      <a:r>
                        <a:rPr lang="en-US" sz="1600" b="1" u="none" strike="noStrike" dirty="0">
                          <a:effectLst/>
                        </a:rPr>
                        <a:t>Matters affecting the audit report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17</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600" b="1" i="0" u="none" strike="noStrike" dirty="0" smtClean="0">
                          <a:solidFill>
                            <a:srgbClr val="000000"/>
                          </a:solidFill>
                          <a:effectLst/>
                          <a:latin typeface="Arial" panose="020B0604020202020204" pitchFamily="34" charset="0"/>
                        </a:rPr>
                        <a:t>6</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00B050"/>
                    </a:solidFill>
                  </a:tcPr>
                </a:tc>
                <a:tc>
                  <a:txBody>
                    <a:bodyPr/>
                    <a:lstStyle/>
                    <a:p>
                      <a:pPr algn="ctr" fontAlgn="b"/>
                      <a:r>
                        <a:rPr lang="en-US" sz="1600" b="1" i="0" u="none" strike="noStrike" dirty="0" smtClean="0">
                          <a:solidFill>
                            <a:schemeClr val="tx1"/>
                          </a:solidFill>
                          <a:effectLst/>
                          <a:latin typeface="Arial" panose="020B0604020202020204" pitchFamily="34" charset="0"/>
                        </a:rPr>
                        <a:t>9</a:t>
                      </a:r>
                      <a:endParaRPr lang="en-ZA" sz="1600" b="1" i="0" u="none" strike="noStrike" dirty="0">
                        <a:solidFill>
                          <a:schemeClr val="tx1"/>
                        </a:solidFill>
                        <a:effectLst/>
                        <a:latin typeface="Arial" panose="020B0604020202020204" pitchFamily="34" charset="0"/>
                      </a:endParaRPr>
                    </a:p>
                  </a:txBody>
                  <a:tcPr marL="9525" marR="9525" marT="9525" marB="0" anchor="b">
                    <a:solidFill>
                      <a:srgbClr val="FFFF00"/>
                    </a:solidFill>
                  </a:tcPr>
                </a:tc>
                <a:extLst>
                  <a:ext uri="{0D108BD9-81ED-4DB2-BD59-A6C34878D82A}">
                    <a16:rowId xmlns:a16="http://schemas.microsoft.com/office/drawing/2014/main" val="10004"/>
                  </a:ext>
                </a:extLst>
              </a:tr>
              <a:tr h="560538">
                <a:tc>
                  <a:txBody>
                    <a:bodyPr/>
                    <a:lstStyle/>
                    <a:p>
                      <a:pPr algn="l" fontAlgn="b"/>
                      <a:r>
                        <a:rPr lang="en-ZA" sz="1600" b="1" u="none" strike="noStrike" dirty="0">
                          <a:effectLst/>
                        </a:rPr>
                        <a:t>No management responses</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0</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ZA" sz="1600" b="1" u="none" strike="noStrike" dirty="0">
                          <a:effectLst/>
                        </a:rPr>
                        <a:t>0</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00B050"/>
                    </a:solidFill>
                  </a:tcPr>
                </a:tc>
                <a:tc>
                  <a:txBody>
                    <a:bodyPr/>
                    <a:lstStyle/>
                    <a:p>
                      <a:pPr algn="ctr" fontAlgn="b"/>
                      <a:r>
                        <a:rPr lang="en-US" sz="1600" b="1" i="0" u="none" strike="noStrike" dirty="0" smtClean="0">
                          <a:solidFill>
                            <a:srgbClr val="000000"/>
                          </a:solidFill>
                          <a:effectLst/>
                          <a:latin typeface="Arial" panose="020B0604020202020204" pitchFamily="34" charset="0"/>
                        </a:rPr>
                        <a:t>0</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10005"/>
                  </a:ext>
                </a:extLst>
              </a:tr>
              <a:tr h="471320">
                <a:tc>
                  <a:txBody>
                    <a:bodyPr/>
                    <a:lstStyle/>
                    <a:p>
                      <a:pPr algn="l" fontAlgn="b"/>
                      <a:r>
                        <a:rPr lang="en-ZA" sz="1600" b="1" u="none" strike="noStrike" dirty="0">
                          <a:effectLst/>
                        </a:rPr>
                        <a:t>Recurring audit findings</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39</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ZA" sz="1600" b="1" u="none" strike="noStrike" dirty="0">
                          <a:effectLst/>
                        </a:rPr>
                        <a:t>33</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b="1" i="0" u="none" strike="noStrike" dirty="0" smtClean="0">
                          <a:solidFill>
                            <a:schemeClr val="tx1"/>
                          </a:solidFill>
                          <a:effectLst/>
                          <a:latin typeface="Arial" panose="020B0604020202020204" pitchFamily="34" charset="0"/>
                        </a:rPr>
                        <a:t>25</a:t>
                      </a:r>
                      <a:endParaRPr lang="en-ZA" sz="1600" b="1" i="0" u="none" strike="noStrike" dirty="0">
                        <a:solidFill>
                          <a:schemeClr val="tx1"/>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10006"/>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1054536383"/>
              </p:ext>
            </p:extLst>
          </p:nvPr>
        </p:nvGraphicFramePr>
        <p:xfrm>
          <a:off x="6368955" y="884239"/>
          <a:ext cx="4794913" cy="40698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6772857"/>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376" y="28978"/>
            <a:ext cx="11423176" cy="516932"/>
          </a:xfrm>
        </p:spPr>
        <p:txBody>
          <a:bodyPr>
            <a:normAutofit/>
          </a:bodyPr>
          <a:lstStyle/>
          <a:p>
            <a:pPr>
              <a:spcBef>
                <a:spcPts val="1000"/>
              </a:spcBef>
              <a:buClr>
                <a:srgbClr val="90C226"/>
              </a:buClr>
              <a:buSzPct val="80000"/>
            </a:pPr>
            <a:r>
              <a:rPr lang="en-US" sz="2000" b="1" dirty="0" smtClean="0">
                <a:solidFill>
                  <a:srgbClr val="00B050"/>
                </a:solidFill>
              </a:rPr>
              <a:t>AUDIT OF PERFORMANCE INFORMATION</a:t>
            </a:r>
            <a:endParaRPr lang="en-US" sz="2000" b="1" dirty="0">
              <a:solidFill>
                <a:srgbClr val="00B050"/>
              </a:solidFill>
            </a:endParaRPr>
          </a:p>
        </p:txBody>
      </p:sp>
      <p:sp>
        <p:nvSpPr>
          <p:cNvPr id="3" name="Content Placeholder 2"/>
          <p:cNvSpPr>
            <a:spLocks noGrp="1"/>
          </p:cNvSpPr>
          <p:nvPr>
            <p:ph idx="1"/>
          </p:nvPr>
        </p:nvSpPr>
        <p:spPr>
          <a:xfrm>
            <a:off x="709684" y="1876638"/>
            <a:ext cx="10617958" cy="4387684"/>
          </a:xfrm>
        </p:spPr>
        <p:txBody>
          <a:bodyPr>
            <a:noAutofit/>
          </a:bodyPr>
          <a:lstStyle/>
          <a:p>
            <a:pPr marL="0" indent="0">
              <a:buNone/>
            </a:pPr>
            <a:r>
              <a:rPr lang="en-US" sz="1600" dirty="0"/>
              <a:t> </a:t>
            </a:r>
            <a:r>
              <a:rPr lang="en-US" sz="1600" b="1" u="sng" dirty="0"/>
              <a:t>Performance Information related</a:t>
            </a:r>
          </a:p>
          <a:p>
            <a:pPr algn="just"/>
            <a:r>
              <a:rPr lang="en-ZA" sz="1600" dirty="0"/>
              <a:t>PPI 201: Number of Military Veterans who are verified and captured on the National Military Veterans Database - the achievement of 2489 was reported against a target of 5325 in the annual performance report. However, the supporting evidence provided materially differed from the reported achievement. </a:t>
            </a:r>
          </a:p>
          <a:p>
            <a:pPr algn="just"/>
            <a:endParaRPr lang="en-ZA" sz="1600" dirty="0"/>
          </a:p>
          <a:p>
            <a:pPr algn="just"/>
            <a:r>
              <a:rPr lang="en-ZA" sz="1600" dirty="0"/>
              <a:t>PPI 203: Number of Military Veterans approved and provided with compensation benefit - Insufficient appropriate audit evidence for the achievement of 25 reported against target 100 in the annual performance report, due to the lack of accurate and complete records. I was unable to confirm the reported achievement by alternative means. Consequently, I was unable to determine whether any adjustments were required to the reported achievement. </a:t>
            </a:r>
          </a:p>
          <a:p>
            <a:pPr marL="0" indent="0" algn="just">
              <a:buNone/>
            </a:pPr>
            <a:endParaRPr lang="en-ZA" sz="1600" dirty="0"/>
          </a:p>
          <a:p>
            <a:pPr algn="just"/>
            <a:r>
              <a:rPr lang="en-US" sz="1600" dirty="0"/>
              <a:t>PPI 206: Number of bursaries provided to Military Veterans and their </a:t>
            </a:r>
            <a:r>
              <a:rPr lang="en-US" sz="1600" dirty="0" err="1"/>
              <a:t>dependants</a:t>
            </a:r>
            <a:r>
              <a:rPr lang="en-US" sz="1600" dirty="0"/>
              <a:t> per year - the achievement of 2779 was reported against a target of 3500 in the annual performance report. However, some supporting evidence provided materially differed from the reported achievement, while in other instances there was insufficient appropriate audit evidence. This was due to insufficient evidence and applicants who were reported in the incorrect financial year.</a:t>
            </a:r>
            <a:endParaRPr lang="en-ZA" sz="1600" dirty="0"/>
          </a:p>
        </p:txBody>
      </p:sp>
      <p:graphicFrame>
        <p:nvGraphicFramePr>
          <p:cNvPr id="4" name="Content Placeholder 4"/>
          <p:cNvGraphicFramePr>
            <a:graphicFrameLocks/>
          </p:cNvGraphicFramePr>
          <p:nvPr>
            <p:extLst>
              <p:ext uri="{D42A27DB-BD31-4B8C-83A1-F6EECF244321}">
                <p14:modId xmlns:p14="http://schemas.microsoft.com/office/powerpoint/2010/main" val="333766127"/>
              </p:ext>
            </p:extLst>
          </p:nvPr>
        </p:nvGraphicFramePr>
        <p:xfrm>
          <a:off x="996286" y="846160"/>
          <a:ext cx="10440538" cy="892440"/>
        </p:xfrm>
        <a:graphic>
          <a:graphicData uri="http://schemas.openxmlformats.org/drawingml/2006/table">
            <a:tbl>
              <a:tblPr firstRow="1" firstCol="1" bandRow="1">
                <a:tableStyleId>{5C22544A-7EE6-4342-B048-85BDC9FD1C3A}</a:tableStyleId>
              </a:tblPr>
              <a:tblGrid>
                <a:gridCol w="2438463">
                  <a:extLst>
                    <a:ext uri="{9D8B030D-6E8A-4147-A177-3AD203B41FA5}">
                      <a16:colId xmlns:a16="http://schemas.microsoft.com/office/drawing/2014/main" val="20000"/>
                    </a:ext>
                  </a:extLst>
                </a:gridCol>
                <a:gridCol w="2389521">
                  <a:extLst>
                    <a:ext uri="{9D8B030D-6E8A-4147-A177-3AD203B41FA5}">
                      <a16:colId xmlns:a16="http://schemas.microsoft.com/office/drawing/2014/main" val="20001"/>
                    </a:ext>
                  </a:extLst>
                </a:gridCol>
                <a:gridCol w="2322437">
                  <a:extLst>
                    <a:ext uri="{9D8B030D-6E8A-4147-A177-3AD203B41FA5}">
                      <a16:colId xmlns:a16="http://schemas.microsoft.com/office/drawing/2014/main" val="20002"/>
                    </a:ext>
                  </a:extLst>
                </a:gridCol>
                <a:gridCol w="3290117">
                  <a:extLst>
                    <a:ext uri="{9D8B030D-6E8A-4147-A177-3AD203B41FA5}">
                      <a16:colId xmlns:a16="http://schemas.microsoft.com/office/drawing/2014/main" val="20003"/>
                    </a:ext>
                  </a:extLst>
                </a:gridCol>
              </a:tblGrid>
              <a:tr h="508198">
                <a:tc>
                  <a:txBody>
                    <a:bodyPr/>
                    <a:lstStyle/>
                    <a:p>
                      <a:pPr marL="71755" marR="71755">
                        <a:lnSpc>
                          <a:spcPct val="107000"/>
                        </a:lnSpc>
                        <a:spcAft>
                          <a:spcPts val="0"/>
                        </a:spcAft>
                      </a:pPr>
                      <a:r>
                        <a:rPr lang="en-ZA" sz="1600" b="1" dirty="0">
                          <a:effectLst/>
                        </a:rPr>
                        <a:t>Programmes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ZA" sz="1600" b="1" dirty="0" smtClean="0">
                        <a:effectLst/>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effectLst/>
                        </a:rPr>
                        <a:t>Opinion 2018-19</a:t>
                      </a:r>
                      <a:endParaRPr lang="en-ZA"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b="1" dirty="0" smtClean="0">
                          <a:effectLst/>
                        </a:rPr>
                        <a:t>Opinion 2019-20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b="1" dirty="0" smtClean="0">
                          <a:effectLst/>
                        </a:rPr>
                        <a:t>Opinion 2020-21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70597">
                <a:tc>
                  <a:txBody>
                    <a:bodyPr/>
                    <a:lstStyle/>
                    <a:p>
                      <a:pPr marL="71755" marR="71755">
                        <a:lnSpc>
                          <a:spcPct val="107000"/>
                        </a:lnSpc>
                        <a:spcAft>
                          <a:spcPts val="0"/>
                        </a:spcAft>
                      </a:pPr>
                      <a:r>
                        <a:rPr lang="en-ZA" sz="1600" b="1" dirty="0" smtClean="0">
                          <a:effectLst/>
                        </a:rPr>
                        <a:t>Programm</a:t>
                      </a:r>
                      <a:r>
                        <a:rPr lang="en-ZA" sz="1600" b="1" baseline="0" dirty="0" smtClean="0">
                          <a:effectLst/>
                        </a:rPr>
                        <a:t>e </a:t>
                      </a:r>
                      <a:r>
                        <a:rPr lang="en-ZA" sz="1600" b="1" dirty="0" smtClean="0">
                          <a:effectLst/>
                        </a:rPr>
                        <a:t>2</a:t>
                      </a:r>
                      <a:r>
                        <a:rPr lang="en-ZA" sz="1600" b="1" dirty="0">
                          <a:effectLst/>
                        </a:rPr>
                        <a:t>: SES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b="1" dirty="0">
                          <a:effectLst/>
                        </a:rPr>
                        <a:t>Qualified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b="1" dirty="0">
                          <a:effectLst/>
                        </a:rPr>
                        <a:t>Qualified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b="1" dirty="0">
                          <a:effectLst/>
                        </a:rPr>
                        <a:t>Qualified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55589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214" y="124423"/>
            <a:ext cx="10327907" cy="817273"/>
          </a:xfrm>
        </p:spPr>
        <p:txBody>
          <a:bodyPr>
            <a:noAutofit/>
          </a:bodyPr>
          <a:lstStyle/>
          <a:p>
            <a:r>
              <a:rPr lang="en-US" sz="2000" b="1" dirty="0" smtClean="0">
                <a:solidFill>
                  <a:srgbClr val="00B050"/>
                </a:solidFill>
                <a:cs typeface="Arial" panose="020B0604020202020204" pitchFamily="34" charset="0"/>
              </a:rPr>
              <a:t>CONCLUDING REMARKS</a:t>
            </a:r>
            <a:endParaRPr lang="en-ZA" sz="2000" b="1" dirty="0">
              <a:solidFill>
                <a:srgbClr val="00B050"/>
              </a:solidFill>
              <a:cs typeface="Arial" panose="020B0604020202020204" pitchFamily="34" charset="0"/>
            </a:endParaRPr>
          </a:p>
        </p:txBody>
      </p:sp>
      <p:sp>
        <p:nvSpPr>
          <p:cNvPr id="3" name="Content Placeholder 2"/>
          <p:cNvSpPr>
            <a:spLocks noGrp="1"/>
          </p:cNvSpPr>
          <p:nvPr>
            <p:ph idx="1"/>
          </p:nvPr>
        </p:nvSpPr>
        <p:spPr>
          <a:xfrm>
            <a:off x="385764" y="678658"/>
            <a:ext cx="11414809" cy="4865266"/>
          </a:xfrm>
        </p:spPr>
        <p:txBody>
          <a:bodyPr>
            <a:normAutofit/>
          </a:bodyPr>
          <a:lstStyle/>
          <a:p>
            <a:pPr marL="0" indent="0" algn="ctr">
              <a:lnSpc>
                <a:spcPct val="150000"/>
              </a:lnSpc>
              <a:buNone/>
              <a:defRPr/>
            </a:pPr>
            <a:endParaRPr lang="en-US" sz="2400" dirty="0">
              <a:solidFill>
                <a:srgbClr val="FF0000"/>
              </a:solidFill>
              <a:latin typeface="Arial" panose="020B0604020202020204" pitchFamily="34" charset="0"/>
              <a:cs typeface="Arial" panose="020B0604020202020204" pitchFamily="34" charset="0"/>
            </a:endParaRPr>
          </a:p>
          <a:p>
            <a:pPr marL="0" indent="0" algn="ctr">
              <a:lnSpc>
                <a:spcPct val="150000"/>
              </a:lnSpc>
              <a:spcBef>
                <a:spcPts val="0"/>
              </a:spcBef>
              <a:buNone/>
              <a:defRPr/>
            </a:pPr>
            <a:r>
              <a:rPr lang="en-US" sz="2400" dirty="0">
                <a:latin typeface="Arial" panose="020B0604020202020204" pitchFamily="34" charset="0"/>
                <a:cs typeface="Arial" panose="020B0604020202020204" pitchFamily="34" charset="0"/>
              </a:rPr>
              <a:t>The engagement with the PCDMV is much appreciated as it contributes to the completeness and quality assurance of the Annual Report </a:t>
            </a:r>
            <a:r>
              <a:rPr lang="en-US" sz="2400" dirty="0" smtClean="0">
                <a:latin typeface="Arial" panose="020B0604020202020204" pitchFamily="34" charset="0"/>
                <a:cs typeface="Arial" panose="020B0604020202020204" pitchFamily="34" charset="0"/>
              </a:rPr>
              <a:t>2020/21FY</a:t>
            </a:r>
            <a:r>
              <a:rPr lang="en-US" sz="2800"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fld id="{7B1C6805-EAF3-CC4B-883D-0BA841DD8C88}" type="slidenum">
              <a:rPr lang="en-US" smtClean="0"/>
              <a:t>29</a:t>
            </a:fld>
            <a:endParaRPr lang="en-US"/>
          </a:p>
        </p:txBody>
      </p:sp>
    </p:spTree>
    <p:extLst>
      <p:ext uri="{BB962C8B-B14F-4D97-AF65-F5344CB8AC3E}">
        <p14:creationId xmlns:p14="http://schemas.microsoft.com/office/powerpoint/2010/main" val="3570835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884" y="1040299"/>
            <a:ext cx="11531065" cy="4380345"/>
          </a:xfrm>
        </p:spPr>
        <p:txBody>
          <a:bodyPr>
            <a:normAutofit/>
          </a:bodyPr>
          <a:lstStyle/>
          <a:p>
            <a:pPr marL="0" indent="0">
              <a:lnSpc>
                <a:spcPct val="150000"/>
              </a:lnSpc>
              <a:spcBef>
                <a:spcPts val="0"/>
              </a:spcBef>
              <a:buNone/>
            </a:pPr>
            <a:r>
              <a:rPr lang="en-US" sz="2000" dirty="0"/>
              <a:t>To provide an overview of the contents of the Annual Performance Report for </a:t>
            </a:r>
            <a:r>
              <a:rPr lang="en-US" sz="2000" dirty="0" smtClean="0"/>
              <a:t>2020/21FY in </a:t>
            </a:r>
            <a:r>
              <a:rPr lang="en-US" sz="2000" dirty="0"/>
              <a:t>order to</a:t>
            </a:r>
            <a:r>
              <a:rPr lang="en-US" sz="2000" dirty="0" smtClean="0"/>
              <a:t>:-</a:t>
            </a:r>
          </a:p>
          <a:p>
            <a:pPr marL="0" indent="0">
              <a:lnSpc>
                <a:spcPct val="150000"/>
              </a:lnSpc>
              <a:spcBef>
                <a:spcPts val="0"/>
              </a:spcBef>
              <a:buNone/>
            </a:pPr>
            <a:endParaRPr lang="en-US" sz="2000" dirty="0"/>
          </a:p>
          <a:p>
            <a:pPr marL="542925" indent="-357188" algn="just">
              <a:lnSpc>
                <a:spcPct val="150000"/>
              </a:lnSpc>
              <a:spcBef>
                <a:spcPts val="0"/>
              </a:spcBef>
              <a:buFont typeface="Arial" panose="020B0604020202020204" pitchFamily="34" charset="0"/>
              <a:buChar char="•"/>
            </a:pPr>
            <a:r>
              <a:rPr lang="en-US" sz="2000" dirty="0"/>
              <a:t>Appraise the  PCDMV on the performance of the Department for the period ending 31 March </a:t>
            </a:r>
            <a:r>
              <a:rPr lang="en-US" sz="2000" dirty="0" smtClean="0"/>
              <a:t>2021.</a:t>
            </a:r>
          </a:p>
          <a:p>
            <a:pPr marL="542925" indent="-357188" algn="just">
              <a:lnSpc>
                <a:spcPct val="150000"/>
              </a:lnSpc>
              <a:spcBef>
                <a:spcPts val="0"/>
              </a:spcBef>
              <a:buFont typeface="Arial" panose="020B0604020202020204" pitchFamily="34" charset="0"/>
              <a:buChar char="•"/>
            </a:pPr>
            <a:r>
              <a:rPr lang="en-US" sz="2000" dirty="0" smtClean="0"/>
              <a:t>For PCDMV to take cognizance of the Departmental performance in obtaining an Unqualified Audit opinion </a:t>
            </a:r>
          </a:p>
          <a:p>
            <a:pPr indent="0">
              <a:lnSpc>
                <a:spcPct val="150000"/>
              </a:lnSpc>
              <a:spcBef>
                <a:spcPts val="0"/>
              </a:spcBef>
              <a:buNone/>
            </a:pPr>
            <a:r>
              <a:rPr lang="en-US" sz="2000" dirty="0" smtClean="0"/>
              <a:t> </a:t>
            </a:r>
            <a:endParaRPr lang="en-US" sz="2000" dirty="0"/>
          </a:p>
          <a:p>
            <a:pPr indent="100013">
              <a:lnSpc>
                <a:spcPct val="150000"/>
              </a:lnSpc>
              <a:spcBef>
                <a:spcPts val="0"/>
              </a:spcBef>
            </a:pPr>
            <a:endParaRPr lang="en-US" sz="2000" dirty="0"/>
          </a:p>
          <a:p>
            <a:pPr marL="0" indent="0" algn="just">
              <a:buNone/>
            </a:pPr>
            <a:r>
              <a:rPr lang="en-US" sz="2000" dirty="0" smtClean="0"/>
              <a:t> </a:t>
            </a:r>
            <a:endParaRPr lang="en-ZA" sz="2000" dirty="0"/>
          </a:p>
        </p:txBody>
      </p:sp>
      <p:sp>
        <p:nvSpPr>
          <p:cNvPr id="5" name="Slide Number Placeholder 4"/>
          <p:cNvSpPr>
            <a:spLocks noGrp="1"/>
          </p:cNvSpPr>
          <p:nvPr>
            <p:ph type="sldNum" sz="quarter" idx="12"/>
          </p:nvPr>
        </p:nvSpPr>
        <p:spPr/>
        <p:txBody>
          <a:bodyPr/>
          <a:lstStyle/>
          <a:p>
            <a:fld id="{7B1C6805-EAF3-CC4B-883D-0BA841DD8C88}" type="slidenum">
              <a:rPr lang="en-US" smtClean="0"/>
              <a:t>3</a:t>
            </a:fld>
            <a:endParaRPr lang="en-US"/>
          </a:p>
        </p:txBody>
      </p:sp>
      <p:sp>
        <p:nvSpPr>
          <p:cNvPr id="4" name="Title 3"/>
          <p:cNvSpPr>
            <a:spLocks noGrp="1"/>
          </p:cNvSpPr>
          <p:nvPr>
            <p:ph type="title"/>
          </p:nvPr>
        </p:nvSpPr>
        <p:spPr>
          <a:xfrm>
            <a:off x="609600" y="255388"/>
            <a:ext cx="10972800" cy="630136"/>
          </a:xfrm>
        </p:spPr>
        <p:txBody>
          <a:bodyPr>
            <a:normAutofit/>
          </a:bodyPr>
          <a:lstStyle/>
          <a:p>
            <a:r>
              <a:rPr lang="en-US" sz="2000" b="1" dirty="0" smtClean="0">
                <a:solidFill>
                  <a:srgbClr val="00B050"/>
                </a:solidFill>
              </a:rPr>
              <a:t>AIM</a:t>
            </a:r>
            <a:endParaRPr lang="en-ZA" sz="2000" dirty="0"/>
          </a:p>
        </p:txBody>
      </p:sp>
    </p:spTree>
    <p:extLst>
      <p:ext uri="{BB962C8B-B14F-4D97-AF65-F5344CB8AC3E}">
        <p14:creationId xmlns:p14="http://schemas.microsoft.com/office/powerpoint/2010/main" val="419519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462" y="0"/>
            <a:ext cx="8227539" cy="300038"/>
          </a:xfrm>
        </p:spPr>
        <p:txBody>
          <a:bodyPr>
            <a:noAutofit/>
          </a:bodyPr>
          <a:lstStyle/>
          <a:p>
            <a:endParaRPr lang="en-ZA" sz="2000" b="1"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87612" y="528639"/>
            <a:ext cx="8723227" cy="5165304"/>
          </a:xfrm>
        </p:spPr>
        <p:txBody>
          <a:bodyPr>
            <a:normAutofit/>
          </a:bodyPr>
          <a:lstStyle/>
          <a:p>
            <a:pPr marL="0" indent="0" algn="ctr">
              <a:lnSpc>
                <a:spcPct val="150000"/>
              </a:lnSpc>
              <a:buNone/>
              <a:defRPr/>
            </a:pPr>
            <a:endParaRPr lang="en-US" sz="2400" dirty="0">
              <a:solidFill>
                <a:srgbClr val="FF0000"/>
              </a:solidFill>
              <a:latin typeface="Arial" panose="020B0604020202020204" pitchFamily="34" charset="0"/>
              <a:cs typeface="Arial" panose="020B0604020202020204" pitchFamily="34" charset="0"/>
            </a:endParaRPr>
          </a:p>
          <a:p>
            <a:pPr marL="0" indent="0" algn="ctr">
              <a:lnSpc>
                <a:spcPct val="150000"/>
              </a:lnSpc>
              <a:spcBef>
                <a:spcPts val="0"/>
              </a:spcBef>
              <a:buNone/>
              <a:defRPr/>
            </a:pPr>
            <a:endParaRPr lang="en-US" sz="3600" b="1" dirty="0">
              <a:solidFill>
                <a:srgbClr val="00B050"/>
              </a:solidFill>
              <a:latin typeface="Arial" panose="020B0604020202020204" pitchFamily="34" charset="0"/>
              <a:cs typeface="Arial" panose="020B0604020202020204" pitchFamily="34" charset="0"/>
            </a:endParaRPr>
          </a:p>
          <a:p>
            <a:pPr marL="0" indent="0" algn="ctr">
              <a:lnSpc>
                <a:spcPct val="150000"/>
              </a:lnSpc>
              <a:spcBef>
                <a:spcPts val="0"/>
              </a:spcBef>
              <a:buNone/>
              <a:defRPr/>
            </a:pPr>
            <a:endParaRPr lang="en-US" sz="3600" b="1" dirty="0">
              <a:solidFill>
                <a:srgbClr val="00B050"/>
              </a:solidFill>
              <a:latin typeface="Arial" panose="020B0604020202020204" pitchFamily="34" charset="0"/>
              <a:cs typeface="Arial" panose="020B0604020202020204" pitchFamily="34" charset="0"/>
            </a:endParaRPr>
          </a:p>
          <a:p>
            <a:pPr marL="0" indent="0" algn="ctr">
              <a:lnSpc>
                <a:spcPct val="150000"/>
              </a:lnSpc>
              <a:spcBef>
                <a:spcPts val="0"/>
              </a:spcBef>
              <a:buNone/>
              <a:defRPr/>
            </a:pPr>
            <a:r>
              <a:rPr lang="en-US" sz="8800" b="1" dirty="0">
                <a:solidFill>
                  <a:srgbClr val="00B050"/>
                </a:solidFill>
                <a:latin typeface="Arial" panose="020B0604020202020204" pitchFamily="34" charset="0"/>
                <a:cs typeface="Arial" panose="020B0604020202020204" pitchFamily="34" charset="0"/>
              </a:rPr>
              <a:t>Thank you</a:t>
            </a:r>
          </a:p>
        </p:txBody>
      </p:sp>
      <p:sp>
        <p:nvSpPr>
          <p:cNvPr id="5" name="Footer Placeholder 4"/>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C6805-EAF3-CC4B-883D-0BA841DD8C88}" type="slidenum">
              <a:rPr lang="en-US" smtClean="0"/>
              <a:t>30</a:t>
            </a:fld>
            <a:endParaRPr lang="en-US"/>
          </a:p>
        </p:txBody>
      </p:sp>
    </p:spTree>
    <p:extLst>
      <p:ext uri="{BB962C8B-B14F-4D97-AF65-F5344CB8AC3E}">
        <p14:creationId xmlns:p14="http://schemas.microsoft.com/office/powerpoint/2010/main" val="108800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7241"/>
            <a:ext cx="8229600" cy="511175"/>
          </a:xfrm>
        </p:spPr>
        <p:txBody>
          <a:bodyPr>
            <a:normAutofit/>
          </a:bodyPr>
          <a:lstStyle/>
          <a:p>
            <a:r>
              <a:rPr lang="en-US" sz="2000" b="1" dirty="0">
                <a:solidFill>
                  <a:srgbClr val="00B050"/>
                </a:solidFill>
              </a:rPr>
              <a:t>LEGISLATIVE AND POLICY PROVISIONS</a:t>
            </a:r>
            <a:endParaRPr lang="en-ZA" sz="2000" b="1" dirty="0">
              <a:solidFill>
                <a:srgbClr val="00B050"/>
              </a:solidFill>
            </a:endParaRPr>
          </a:p>
        </p:txBody>
      </p:sp>
      <p:sp>
        <p:nvSpPr>
          <p:cNvPr id="3" name="Content Placeholder 2"/>
          <p:cNvSpPr>
            <a:spLocks noGrp="1"/>
          </p:cNvSpPr>
          <p:nvPr>
            <p:ph idx="1"/>
          </p:nvPr>
        </p:nvSpPr>
        <p:spPr>
          <a:xfrm>
            <a:off x="404261" y="923725"/>
            <a:ext cx="11482939" cy="4380345"/>
          </a:xfrm>
        </p:spPr>
        <p:txBody>
          <a:bodyPr>
            <a:normAutofit/>
          </a:bodyPr>
          <a:lstStyle/>
          <a:p>
            <a:pPr>
              <a:lnSpc>
                <a:spcPct val="150000"/>
              </a:lnSpc>
              <a:spcBef>
                <a:spcPts val="0"/>
              </a:spcBef>
            </a:pPr>
            <a:r>
              <a:rPr lang="en-US" sz="2000" dirty="0">
                <a:latin typeface="Arial" panose="020B0604020202020204" pitchFamily="34" charset="0"/>
                <a:cs typeface="Arial" panose="020B0604020202020204" pitchFamily="34" charset="0"/>
              </a:rPr>
              <a:t>Section 40 of the PFMA read together with Treasury Regulation 5.3.1</a:t>
            </a:r>
          </a:p>
          <a:p>
            <a:pPr>
              <a:lnSpc>
                <a:spcPct val="150000"/>
              </a:lnSpc>
              <a:spcBef>
                <a:spcPts val="0"/>
              </a:spcBef>
            </a:pPr>
            <a:r>
              <a:rPr lang="en-US" sz="2000" dirty="0">
                <a:latin typeface="Arial" panose="020B0604020202020204" pitchFamily="34" charset="0"/>
                <a:cs typeface="Arial" panose="020B0604020202020204" pitchFamily="34" charset="0"/>
              </a:rPr>
              <a:t>King 111 on sustainable </a:t>
            </a:r>
            <a:r>
              <a:rPr lang="en-US" sz="2000" dirty="0" smtClean="0">
                <a:latin typeface="Arial" panose="020B0604020202020204" pitchFamily="34" charset="0"/>
                <a:cs typeface="Arial" panose="020B0604020202020204" pitchFamily="34" charset="0"/>
              </a:rPr>
              <a:t>Reporting</a:t>
            </a:r>
          </a:p>
          <a:p>
            <a:pPr>
              <a:lnSpc>
                <a:spcPct val="150000"/>
              </a:lnSpc>
              <a:spcBef>
                <a:spcPts val="0"/>
              </a:spcBef>
            </a:pPr>
            <a:r>
              <a:rPr lang="en-US" sz="2000" dirty="0">
                <a:latin typeface="Arial" panose="020B0604020202020204" pitchFamily="34" charset="0"/>
                <a:cs typeface="Arial" panose="020B0604020202020204" pitchFamily="34" charset="0"/>
              </a:rPr>
              <a:t>Section 6 read together with Section 26 of the Military Veterans Act 18 of 2011</a:t>
            </a:r>
          </a:p>
          <a:p>
            <a:pPr>
              <a:lnSpc>
                <a:spcPct val="150000"/>
              </a:lnSpc>
              <a:spcBef>
                <a:spcPts val="0"/>
              </a:spcBef>
            </a:pPr>
            <a:r>
              <a:rPr lang="en-US" sz="2000" dirty="0" smtClean="0">
                <a:latin typeface="Arial" panose="020B0604020202020204" pitchFamily="34" charset="0"/>
                <a:cs typeface="Arial" panose="020B0604020202020204" pitchFamily="34" charset="0"/>
              </a:rPr>
              <a:t>Guidelines </a:t>
            </a:r>
            <a:r>
              <a:rPr lang="en-US" sz="2000" dirty="0">
                <a:latin typeface="Arial" panose="020B0604020202020204" pitchFamily="34" charset="0"/>
                <a:cs typeface="Arial" panose="020B0604020202020204" pitchFamily="34" charset="0"/>
              </a:rPr>
              <a:t>as issued by the Office of the Accountant–General </a:t>
            </a:r>
          </a:p>
          <a:p>
            <a:endParaRPr lang="en-ZA" sz="1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B1C6805-EAF3-CC4B-883D-0BA841DD8C88}" type="slidenum">
              <a:rPr lang="en-US" smtClean="0"/>
              <a:t>4</a:t>
            </a:fld>
            <a:endParaRPr lang="en-US"/>
          </a:p>
        </p:txBody>
      </p:sp>
    </p:spTree>
    <p:extLst>
      <p:ext uri="{BB962C8B-B14F-4D97-AF65-F5344CB8AC3E}">
        <p14:creationId xmlns:p14="http://schemas.microsoft.com/office/powerpoint/2010/main" val="1347969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39" y="154004"/>
            <a:ext cx="11059427" cy="471881"/>
          </a:xfrm>
        </p:spPr>
        <p:txBody>
          <a:bodyPr>
            <a:noAutofit/>
          </a:bodyPr>
          <a:lstStyle/>
          <a:p>
            <a:pPr>
              <a:lnSpc>
                <a:spcPct val="150000"/>
              </a:lnSpc>
            </a:pPr>
            <a:r>
              <a:rPr lang="en-US" sz="2000" b="1" dirty="0">
                <a:solidFill>
                  <a:srgbClr val="00B050"/>
                </a:solidFill>
              </a:rPr>
              <a:t>CHALLENGES EXPERIENCED BY THE DEPARTMENT DURING 2020/21FY</a:t>
            </a:r>
            <a:endParaRPr lang="en-ZA" sz="2000" b="1" dirty="0">
              <a:solidFill>
                <a:srgbClr val="00B050"/>
              </a:solidFill>
            </a:endParaRPr>
          </a:p>
        </p:txBody>
      </p:sp>
      <p:sp>
        <p:nvSpPr>
          <p:cNvPr id="3" name="Content Placeholder 2"/>
          <p:cNvSpPr>
            <a:spLocks noGrp="1"/>
          </p:cNvSpPr>
          <p:nvPr>
            <p:ph idx="1"/>
          </p:nvPr>
        </p:nvSpPr>
        <p:spPr>
          <a:xfrm>
            <a:off x="365760" y="752682"/>
            <a:ext cx="11578589" cy="5751221"/>
          </a:xfrm>
        </p:spPr>
        <p:txBody>
          <a:bodyPr>
            <a:noAutofit/>
          </a:bodyPr>
          <a:lstStyle/>
          <a:p>
            <a:pPr>
              <a:lnSpc>
                <a:spcPct val="150000"/>
              </a:lnSpc>
              <a:spcBef>
                <a:spcPts val="0"/>
              </a:spcBef>
            </a:pPr>
            <a:r>
              <a:rPr lang="en-US" sz="2000" dirty="0">
                <a:latin typeface="Arial" panose="020B0604020202020204" pitchFamily="34" charset="0"/>
                <a:cs typeface="Arial" panose="020B0604020202020204" pitchFamily="34" charset="0"/>
              </a:rPr>
              <a:t>Departmental structure not aligned to the  administration and disbursement of the benefit with limited capacity – (request intervention to fast track finalization of the structure, approval and it being implemented).</a:t>
            </a:r>
          </a:p>
          <a:p>
            <a:pPr>
              <a:lnSpc>
                <a:spcPct val="150000"/>
              </a:lnSpc>
              <a:spcBef>
                <a:spcPts val="0"/>
              </a:spcBef>
            </a:pPr>
            <a:r>
              <a:rPr lang="en-US" sz="2000" dirty="0">
                <a:latin typeface="Arial" panose="020B0604020202020204" pitchFamily="34" charset="0"/>
                <a:cs typeface="Arial" panose="020B0604020202020204" pitchFamily="34" charset="0"/>
              </a:rPr>
              <a:t>The absence of an ICT support system over the year continues to compromise integration and management of information (relying on a manual system which is </a:t>
            </a:r>
            <a:r>
              <a:rPr lang="en-US" sz="2000" dirty="0" err="1">
                <a:latin typeface="Arial" panose="020B0604020202020204" pitchFamily="34" charset="0"/>
                <a:cs typeface="Arial" panose="020B0604020202020204" pitchFamily="34" charset="0"/>
              </a:rPr>
              <a:t>labour</a:t>
            </a:r>
            <a:r>
              <a:rPr lang="en-US" sz="2000" dirty="0">
                <a:latin typeface="Arial" panose="020B0604020202020204" pitchFamily="34" charset="0"/>
                <a:cs typeface="Arial" panose="020B0604020202020204" pitchFamily="34" charset="0"/>
              </a:rPr>
              <a:t> intensive and has lots of risks in terms of tightening controls, monitoring,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a:t>
            </a:r>
          </a:p>
          <a:p>
            <a:pPr>
              <a:lnSpc>
                <a:spcPct val="150000"/>
              </a:lnSpc>
              <a:spcBef>
                <a:spcPts val="0"/>
              </a:spcBef>
            </a:pPr>
            <a:r>
              <a:rPr lang="en-US" sz="2000" dirty="0">
                <a:latin typeface="Arial" panose="020B0604020202020204" pitchFamily="34" charset="0"/>
                <a:cs typeface="Arial" panose="020B0604020202020204" pitchFamily="34" charset="0"/>
              </a:rPr>
              <a:t>The issue of manual filing system as a risk area, loss of documents, misfiling, information on the Data file not aligned to information on the file.</a:t>
            </a:r>
          </a:p>
          <a:p>
            <a:pPr>
              <a:lnSpc>
                <a:spcPct val="150000"/>
              </a:lnSpc>
              <a:spcBef>
                <a:spcPts val="0"/>
              </a:spcBef>
            </a:pPr>
            <a:r>
              <a:rPr lang="en-US" sz="2000" dirty="0">
                <a:latin typeface="Arial" panose="020B0604020202020204" pitchFamily="34" charset="0"/>
                <a:cs typeface="Arial" panose="020B0604020202020204" pitchFamily="34" charset="0"/>
              </a:rPr>
              <a:t>Lack of an integrated ICT support system compromise the security of information as far as personal information of applicants and beneficiaries are concerned.</a:t>
            </a:r>
          </a:p>
          <a:p>
            <a:pPr marL="0" indent="0">
              <a:lnSpc>
                <a:spcPct val="150000"/>
              </a:lnSpc>
              <a:spcBef>
                <a:spcPts val="0"/>
              </a:spcBef>
              <a:buNone/>
            </a:pP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B1C6805-EAF3-CC4B-883D-0BA841DD8C88}" type="slidenum">
              <a:rPr lang="en-US" smtClean="0"/>
              <a:t>5</a:t>
            </a:fld>
            <a:endParaRPr lang="en-US"/>
          </a:p>
        </p:txBody>
      </p:sp>
    </p:spTree>
    <p:extLst>
      <p:ext uri="{BB962C8B-B14F-4D97-AF65-F5344CB8AC3E}">
        <p14:creationId xmlns:p14="http://schemas.microsoft.com/office/powerpoint/2010/main" val="73033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6" y="1"/>
            <a:ext cx="9144000" cy="657225"/>
          </a:xfrm>
        </p:spPr>
        <p:txBody>
          <a:bodyPr>
            <a:noAutofit/>
          </a:bodyPr>
          <a:lstStyle/>
          <a:p>
            <a:pPr>
              <a:lnSpc>
                <a:spcPct val="150000"/>
              </a:lnSpc>
            </a:pPr>
            <a:r>
              <a:rPr lang="en-ZA" sz="2000" b="1" dirty="0">
                <a:solidFill>
                  <a:srgbClr val="00B050"/>
                </a:solidFill>
              </a:rPr>
              <a:t>CONTENT OF THE ANNUAL PERFORMANCE REPORT 2020_21FY </a:t>
            </a:r>
          </a:p>
        </p:txBody>
      </p:sp>
      <p:pic>
        <p:nvPicPr>
          <p:cNvPr id="5" name="Content Placeholder 5"/>
          <p:cNvPicPr>
            <a:picLocks noGrp="1" noChangeAspect="1"/>
          </p:cNvPicPr>
          <p:nvPr>
            <p:ph idx="1"/>
          </p:nvPr>
        </p:nvPicPr>
        <p:blipFill>
          <a:blip r:embed="rId3">
            <a:lum bright="-20000" contrast="40000"/>
          </a:blip>
          <a:stretch>
            <a:fillRect/>
          </a:stretch>
        </p:blipFill>
        <p:spPr>
          <a:xfrm>
            <a:off x="785813" y="842962"/>
            <a:ext cx="11015662" cy="4843463"/>
          </a:xfrm>
          <a:prstGeom prst="rect">
            <a:avLst/>
          </a:prstGeom>
          <a:noFill/>
          <a:ln>
            <a:noFill/>
          </a:ln>
        </p:spPr>
      </p:pic>
      <p:sp>
        <p:nvSpPr>
          <p:cNvPr id="3" name="TextBox 2"/>
          <p:cNvSpPr txBox="1"/>
          <p:nvPr/>
        </p:nvSpPr>
        <p:spPr>
          <a:xfrm>
            <a:off x="8210551" y="4943476"/>
            <a:ext cx="1014413" cy="646331"/>
          </a:xfrm>
          <a:prstGeom prst="rect">
            <a:avLst/>
          </a:prstGeom>
          <a:solidFill>
            <a:schemeClr val="accent1"/>
          </a:solidFill>
        </p:spPr>
        <p:txBody>
          <a:bodyPr wrap="square" rtlCol="0">
            <a:spAutoFit/>
          </a:bodyPr>
          <a:lstStyle/>
          <a:p>
            <a:r>
              <a:rPr lang="en-US" sz="1200" b="1" dirty="0">
                <a:solidFill>
                  <a:schemeClr val="bg1"/>
                </a:solidFill>
              </a:rPr>
              <a:t>AFS &amp; AG’s Report</a:t>
            </a:r>
            <a:endParaRPr lang="en-ZA" sz="1200" b="1" dirty="0">
              <a:solidFill>
                <a:schemeClr val="bg1"/>
              </a:solidFill>
            </a:endParaRPr>
          </a:p>
        </p:txBody>
      </p:sp>
      <p:sp>
        <p:nvSpPr>
          <p:cNvPr id="4" name="Slide Number Placeholder 3"/>
          <p:cNvSpPr>
            <a:spLocks noGrp="1"/>
          </p:cNvSpPr>
          <p:nvPr>
            <p:ph type="sldNum" sz="quarter" idx="12"/>
          </p:nvPr>
        </p:nvSpPr>
        <p:spPr/>
        <p:txBody>
          <a:bodyPr/>
          <a:lstStyle/>
          <a:p>
            <a:fld id="{7B1C6805-EAF3-CC4B-883D-0BA841DD8C88}" type="slidenum">
              <a:rPr lang="en-US" smtClean="0"/>
              <a:t>6</a:t>
            </a:fld>
            <a:endParaRPr lang="en-US"/>
          </a:p>
        </p:txBody>
      </p:sp>
    </p:spTree>
    <p:extLst>
      <p:ext uri="{BB962C8B-B14F-4D97-AF65-F5344CB8AC3E}">
        <p14:creationId xmlns:p14="http://schemas.microsoft.com/office/powerpoint/2010/main" val="2243868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6" y="2"/>
            <a:ext cx="9144000" cy="741144"/>
          </a:xfrm>
        </p:spPr>
        <p:txBody>
          <a:bodyPr>
            <a:noAutofit/>
          </a:bodyPr>
          <a:lstStyle/>
          <a:p>
            <a:r>
              <a:rPr lang="en-ZA" sz="2000" b="1" dirty="0">
                <a:solidFill>
                  <a:srgbClr val="00B050"/>
                </a:solidFill>
              </a:rPr>
              <a:t>PART A:  DEPARTMENT GENERAL INFORMATION</a:t>
            </a:r>
          </a:p>
        </p:txBody>
      </p:sp>
      <p:sp>
        <p:nvSpPr>
          <p:cNvPr id="3" name="Content Placeholder 2"/>
          <p:cNvSpPr>
            <a:spLocks noGrp="1"/>
          </p:cNvSpPr>
          <p:nvPr>
            <p:ph idx="1"/>
          </p:nvPr>
        </p:nvSpPr>
        <p:spPr>
          <a:xfrm>
            <a:off x="394636" y="750470"/>
            <a:ext cx="11378264" cy="4793830"/>
          </a:xfrm>
        </p:spPr>
        <p:txBody>
          <a:bodyPr>
            <a:normAutofit/>
          </a:bodyPr>
          <a:lstStyle/>
          <a:p>
            <a:pPr marL="0" indent="0">
              <a:lnSpc>
                <a:spcPct val="150000"/>
              </a:lnSpc>
              <a:spcBef>
                <a:spcPts val="0"/>
              </a:spcBef>
              <a:buNone/>
            </a:pPr>
            <a:r>
              <a:rPr lang="en-ZA" sz="2000" dirty="0">
                <a:latin typeface="Arial" panose="020B0604020202020204" pitchFamily="34" charset="0"/>
                <a:cs typeface="Arial" panose="020B0604020202020204" pitchFamily="34" charset="0"/>
              </a:rPr>
              <a:t>This section provides for the Outlook of  the Performance of the Organisation as provided for in: </a:t>
            </a:r>
            <a:endParaRPr lang="en-ZA" sz="2000" dirty="0" smtClean="0">
              <a:latin typeface="Arial" panose="020B0604020202020204" pitchFamily="34" charset="0"/>
              <a:cs typeface="Arial" panose="020B0604020202020204" pitchFamily="34" charset="0"/>
            </a:endParaRPr>
          </a:p>
          <a:p>
            <a:pPr marL="542925" indent="-357188">
              <a:lnSpc>
                <a:spcPct val="150000"/>
              </a:lnSpc>
              <a:spcBef>
                <a:spcPts val="0"/>
              </a:spcBef>
              <a:buFont typeface="Arial" panose="020B0604020202020204" pitchFamily="34" charset="0"/>
              <a:buChar char="•"/>
            </a:pPr>
            <a:r>
              <a:rPr lang="en-ZA" sz="2000" dirty="0" smtClean="0">
                <a:latin typeface="Arial" panose="020B0604020202020204" pitchFamily="34" charset="0"/>
                <a:cs typeface="Arial" panose="020B0604020202020204" pitchFamily="34" charset="0"/>
              </a:rPr>
              <a:t>Foreword </a:t>
            </a:r>
            <a:r>
              <a:rPr lang="en-ZA" sz="2000" dirty="0">
                <a:latin typeface="Arial" panose="020B0604020202020204" pitchFamily="34" charset="0"/>
                <a:cs typeface="Arial" panose="020B0604020202020204" pitchFamily="34" charset="0"/>
              </a:rPr>
              <a:t>of the Minister and Deputy Minister in so far as  aligning  departmental performance with Government Trajectory </a:t>
            </a:r>
          </a:p>
          <a:p>
            <a:pPr marL="542925" indent="-357188">
              <a:lnSpc>
                <a:spcPct val="150000"/>
              </a:lnSpc>
              <a:spcBef>
                <a:spcPts val="0"/>
              </a:spcBef>
              <a:buFont typeface="Arial" panose="020B0604020202020204" pitchFamily="34" charset="0"/>
              <a:buChar char="•"/>
            </a:pPr>
            <a:r>
              <a:rPr lang="en-ZA" sz="2000" dirty="0">
                <a:latin typeface="Arial" panose="020B0604020202020204" pitchFamily="34" charset="0"/>
                <a:cs typeface="Arial" panose="020B0604020202020204" pitchFamily="34" charset="0"/>
              </a:rPr>
              <a:t>Accounting Officer’s Report on organisational performance in giving substance to  the Executive Authorities Priorities.</a:t>
            </a:r>
          </a:p>
          <a:p>
            <a:pPr marL="542925" indent="-357188">
              <a:lnSpc>
                <a:spcPct val="150000"/>
              </a:lnSpc>
              <a:spcBef>
                <a:spcPts val="0"/>
              </a:spcBef>
              <a:buFont typeface="Arial" panose="020B0604020202020204" pitchFamily="34" charset="0"/>
              <a:buChar char="•"/>
            </a:pPr>
            <a:r>
              <a:rPr lang="en-ZA" sz="2000" dirty="0">
                <a:latin typeface="Arial" panose="020B0604020202020204" pitchFamily="34" charset="0"/>
                <a:cs typeface="Arial" panose="020B0604020202020204" pitchFamily="34" charset="0"/>
              </a:rPr>
              <a:t>High level Financial Performance</a:t>
            </a:r>
          </a:p>
          <a:p>
            <a:pPr marL="542925" indent="-357188">
              <a:lnSpc>
                <a:spcPct val="150000"/>
              </a:lnSpc>
              <a:spcBef>
                <a:spcPts val="0"/>
              </a:spcBef>
              <a:buFont typeface="Arial" panose="020B0604020202020204" pitchFamily="34" charset="0"/>
              <a:buChar char="•"/>
            </a:pPr>
            <a:r>
              <a:rPr lang="en-ZA" sz="2000" dirty="0">
                <a:latin typeface="Arial" panose="020B0604020202020204" pitchFamily="34" charset="0"/>
                <a:cs typeface="Arial" panose="020B0604020202020204" pitchFamily="34" charset="0"/>
              </a:rPr>
              <a:t>Confirmation of the strategic overview (Vision, Mission, Values)</a:t>
            </a:r>
          </a:p>
          <a:p>
            <a:pPr marL="542925" indent="-357188">
              <a:lnSpc>
                <a:spcPct val="150000"/>
              </a:lnSpc>
              <a:spcBef>
                <a:spcPts val="0"/>
              </a:spcBef>
              <a:buFont typeface="Arial" panose="020B0604020202020204" pitchFamily="34" charset="0"/>
              <a:buChar char="•"/>
            </a:pPr>
            <a:r>
              <a:rPr lang="en-ZA" sz="2000" dirty="0">
                <a:latin typeface="Arial" panose="020B0604020202020204" pitchFamily="34" charset="0"/>
                <a:cs typeface="Arial" panose="020B0604020202020204" pitchFamily="34" charset="0"/>
              </a:rPr>
              <a:t>Report on entities Reporting to the Executive Authority</a:t>
            </a:r>
          </a:p>
        </p:txBody>
      </p:sp>
      <p:sp>
        <p:nvSpPr>
          <p:cNvPr id="4" name="Slide Number Placeholder 3"/>
          <p:cNvSpPr>
            <a:spLocks noGrp="1"/>
          </p:cNvSpPr>
          <p:nvPr>
            <p:ph type="sldNum" sz="quarter" idx="12"/>
          </p:nvPr>
        </p:nvSpPr>
        <p:spPr/>
        <p:txBody>
          <a:bodyPr/>
          <a:lstStyle/>
          <a:p>
            <a:fld id="{7B1C6805-EAF3-CC4B-883D-0BA841DD8C88}" type="slidenum">
              <a:rPr lang="en-US" smtClean="0"/>
              <a:t>7</a:t>
            </a:fld>
            <a:endParaRPr lang="en-US"/>
          </a:p>
        </p:txBody>
      </p:sp>
    </p:spTree>
    <p:extLst>
      <p:ext uri="{BB962C8B-B14F-4D97-AF65-F5344CB8AC3E}">
        <p14:creationId xmlns:p14="http://schemas.microsoft.com/office/powerpoint/2010/main" val="3364318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6" y="2"/>
            <a:ext cx="9144000" cy="741144"/>
          </a:xfrm>
        </p:spPr>
        <p:txBody>
          <a:bodyPr>
            <a:noAutofit/>
          </a:bodyPr>
          <a:lstStyle/>
          <a:p>
            <a:pPr>
              <a:lnSpc>
                <a:spcPct val="150000"/>
              </a:lnSpc>
              <a:spcBef>
                <a:spcPts val="0"/>
              </a:spcBef>
            </a:pPr>
            <a:r>
              <a:rPr lang="en-ZA" sz="2000" b="1" dirty="0">
                <a:solidFill>
                  <a:srgbClr val="00B050"/>
                </a:solidFill>
              </a:rPr>
              <a:t/>
            </a:r>
            <a:br>
              <a:rPr lang="en-ZA" sz="2000" b="1" dirty="0">
                <a:solidFill>
                  <a:srgbClr val="00B050"/>
                </a:solidFill>
              </a:rPr>
            </a:br>
            <a:r>
              <a:rPr lang="en-ZA" sz="2000" b="1" dirty="0">
                <a:solidFill>
                  <a:srgbClr val="00B050"/>
                </a:solidFill>
              </a:rPr>
              <a:t>PART B: PERFORMANCE INFORMATION</a:t>
            </a: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9506" y="913197"/>
            <a:ext cx="11726875" cy="4465218"/>
          </a:xfrm>
        </p:spPr>
        <p:txBody>
          <a:bodyPr>
            <a:normAutofit/>
          </a:bodyPr>
          <a:lstStyle/>
          <a:p>
            <a:pPr marL="0" indent="0">
              <a:lnSpc>
                <a:spcPct val="150000"/>
              </a:lnSpc>
              <a:spcBef>
                <a:spcPts val="0"/>
              </a:spcBef>
              <a:buNone/>
            </a:pPr>
            <a:r>
              <a:rPr lang="en-ZA" sz="2000" b="1" dirty="0">
                <a:latin typeface="Arial" panose="020B0604020202020204" pitchFamily="34" charset="0"/>
                <a:cs typeface="Arial" panose="020B0604020202020204" pitchFamily="34" charset="0"/>
              </a:rPr>
              <a:t>Overall Performance of the Department</a:t>
            </a:r>
          </a:p>
          <a:p>
            <a:pPr hangingPunct="0">
              <a:lnSpc>
                <a:spcPct val="150000"/>
              </a:lnSpc>
              <a:spcBef>
                <a:spcPts val="0"/>
              </a:spcBef>
            </a:pPr>
            <a:r>
              <a:rPr lang="en-ZA" sz="2000" dirty="0" smtClean="0">
                <a:latin typeface="Arial" panose="020B0604020202020204" pitchFamily="34" charset="0"/>
                <a:cs typeface="Arial" panose="020B0604020202020204" pitchFamily="34" charset="0"/>
              </a:rPr>
              <a:t>The </a:t>
            </a:r>
            <a:r>
              <a:rPr lang="en-ZA" sz="2000" dirty="0">
                <a:latin typeface="Arial" panose="020B0604020202020204" pitchFamily="34" charset="0"/>
                <a:cs typeface="Arial" panose="020B0604020202020204" pitchFamily="34" charset="0"/>
              </a:rPr>
              <a:t>Department planned to achieve 18 performance targets areas during the 2020/21 financial year. </a:t>
            </a:r>
          </a:p>
          <a:p>
            <a:pPr hangingPunct="0">
              <a:lnSpc>
                <a:spcPct val="150000"/>
              </a:lnSpc>
              <a:spcBef>
                <a:spcPts val="0"/>
              </a:spcBef>
            </a:pPr>
            <a:r>
              <a:rPr lang="en-ZA" sz="2000" dirty="0">
                <a:latin typeface="Arial" panose="020B0604020202020204" pitchFamily="34" charset="0"/>
                <a:cs typeface="Arial" panose="020B0604020202020204" pitchFamily="34" charset="0"/>
              </a:rPr>
              <a:t>Due to Covid-19 pandemic, the department had to re-table the APP for 2020/21FY to incorporate Covid-19 pandemic interventions and to align to the special budget adjustment. DMV revised its targeted planned numbers from 18 to 15, as such 3 targets were discontinued.</a:t>
            </a:r>
          </a:p>
          <a:p>
            <a:pPr>
              <a:lnSpc>
                <a:spcPct val="150000"/>
              </a:lnSpc>
              <a:spcBef>
                <a:spcPts val="0"/>
              </a:spcBef>
            </a:pPr>
            <a:r>
              <a:rPr lang="en-ZA" sz="2000" dirty="0">
                <a:latin typeface="Arial" panose="020B0604020202020204" pitchFamily="34" charset="0"/>
                <a:cs typeface="Arial" panose="020B0604020202020204" pitchFamily="34" charset="0"/>
              </a:rPr>
              <a:t>Of the 15 targeted performance areas, 6 targets were achieved which resulted/ constituted to 40% in overall achievement</a:t>
            </a:r>
          </a:p>
        </p:txBody>
      </p:sp>
      <p:sp>
        <p:nvSpPr>
          <p:cNvPr id="4" name="Slide Number Placeholder 3"/>
          <p:cNvSpPr>
            <a:spLocks noGrp="1"/>
          </p:cNvSpPr>
          <p:nvPr>
            <p:ph type="sldNum" sz="quarter" idx="12"/>
          </p:nvPr>
        </p:nvSpPr>
        <p:spPr/>
        <p:txBody>
          <a:bodyPr/>
          <a:lstStyle/>
          <a:p>
            <a:fld id="{7B1C6805-EAF3-CC4B-883D-0BA841DD8C88}" type="slidenum">
              <a:rPr lang="en-US" smtClean="0"/>
              <a:t>8</a:t>
            </a:fld>
            <a:endParaRPr lang="en-US"/>
          </a:p>
        </p:txBody>
      </p:sp>
    </p:spTree>
    <p:extLst>
      <p:ext uri="{BB962C8B-B14F-4D97-AF65-F5344CB8AC3E}">
        <p14:creationId xmlns:p14="http://schemas.microsoft.com/office/powerpoint/2010/main" val="343881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6" y="105879"/>
            <a:ext cx="9144000" cy="567889"/>
          </a:xfrm>
        </p:spPr>
        <p:txBody>
          <a:bodyPr>
            <a:noAutofit/>
          </a:bodyPr>
          <a:lstStyle/>
          <a:p>
            <a:pPr>
              <a:lnSpc>
                <a:spcPct val="150000"/>
              </a:lnSpc>
              <a:spcBef>
                <a:spcPts val="0"/>
              </a:spcBef>
            </a:pPr>
            <a:r>
              <a:rPr lang="en-ZA" sz="2000" b="1" dirty="0">
                <a:solidFill>
                  <a:srgbClr val="00B050"/>
                </a:solidFill>
              </a:rPr>
              <a:t/>
            </a:r>
            <a:br>
              <a:rPr lang="en-ZA" sz="2000" b="1" dirty="0">
                <a:solidFill>
                  <a:srgbClr val="00B050"/>
                </a:solidFill>
              </a:rPr>
            </a:br>
            <a:r>
              <a:rPr lang="en-ZA" sz="2000" b="1" dirty="0">
                <a:solidFill>
                  <a:srgbClr val="00B050"/>
                </a:solidFill>
              </a:rPr>
              <a:t>PART B: PERFORMANCE INFORMATION</a:t>
            </a:r>
            <a:r>
              <a:rPr lang="en-ZA" sz="2000" b="1" dirty="0">
                <a:latin typeface="Arial" panose="020B0604020202020204" pitchFamily="34" charset="0"/>
                <a:cs typeface="Arial" panose="020B0604020202020204" pitchFamily="34" charset="0"/>
              </a:rPr>
              <a:t/>
            </a:r>
            <a:br>
              <a:rPr lang="en-ZA"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6509" y="881463"/>
            <a:ext cx="11531066" cy="4662688"/>
          </a:xfrm>
        </p:spPr>
        <p:txBody>
          <a:bodyPr>
            <a:noAutofit/>
          </a:bodyPr>
          <a:lstStyle/>
          <a:p>
            <a:pPr marL="0" indent="0">
              <a:buNone/>
            </a:pPr>
            <a:r>
              <a:rPr lang="en-ZA" sz="2000" b="1" dirty="0"/>
              <a:t>Changes to planned targets:</a:t>
            </a:r>
          </a:p>
          <a:p>
            <a:pPr marL="0" indent="0">
              <a:lnSpc>
                <a:spcPct val="160000"/>
              </a:lnSpc>
              <a:spcBef>
                <a:spcPts val="0"/>
              </a:spcBef>
              <a:buNone/>
            </a:pPr>
            <a:r>
              <a:rPr lang="en-ZA" sz="2000" dirty="0" smtClean="0"/>
              <a:t>During </a:t>
            </a:r>
            <a:r>
              <a:rPr lang="en-ZA" sz="2000" dirty="0"/>
              <a:t>the 2020/21 financial year  changes were effected on the planned targets because of the following reasons:</a:t>
            </a:r>
          </a:p>
          <a:p>
            <a:pPr>
              <a:lnSpc>
                <a:spcPct val="160000"/>
              </a:lnSpc>
              <a:spcBef>
                <a:spcPts val="0"/>
              </a:spcBef>
            </a:pPr>
            <a:r>
              <a:rPr lang="en-US" sz="2000" dirty="0"/>
              <a:t>The </a:t>
            </a:r>
            <a:r>
              <a:rPr lang="en-ZA" sz="2000" dirty="0"/>
              <a:t>National Treasury issued publication on the Government Gazette that National departments cut their budgets so that funds can be reprioritised towards coronavirus interventions (to free up funds to support government’s efforts to respond to Covid-19 pandemic,) </a:t>
            </a:r>
          </a:p>
          <a:p>
            <a:pPr>
              <a:lnSpc>
                <a:spcPct val="160000"/>
              </a:lnSpc>
              <a:spcBef>
                <a:spcPts val="0"/>
              </a:spcBef>
            </a:pPr>
            <a:r>
              <a:rPr lang="en-ZA" sz="2000" dirty="0"/>
              <a:t>The impact of the National State of disaster and the nation-wide lock down necessitated the need to review the DMV APP 2020/21 to ensure that plans respond to the Covid-19 pandemic </a:t>
            </a:r>
          </a:p>
          <a:p>
            <a:pPr>
              <a:lnSpc>
                <a:spcPct val="160000"/>
              </a:lnSpc>
              <a:spcBef>
                <a:spcPts val="0"/>
              </a:spcBef>
            </a:pPr>
            <a:r>
              <a:rPr lang="en-ZA" sz="2000" dirty="0"/>
              <a:t>These changes affected the following: Programme 2: SES - PPI 204 &amp; PPI 205 and </a:t>
            </a:r>
            <a:endParaRPr lang="en-ZA" sz="2000" dirty="0" smtClean="0"/>
          </a:p>
          <a:p>
            <a:pPr marL="0" indent="0">
              <a:lnSpc>
                <a:spcPct val="160000"/>
              </a:lnSpc>
              <a:spcBef>
                <a:spcPts val="0"/>
              </a:spcBef>
              <a:buNone/>
            </a:pPr>
            <a:r>
              <a:rPr lang="en-ZA" sz="2000" dirty="0"/>
              <a:t> </a:t>
            </a:r>
            <a:r>
              <a:rPr lang="en-ZA" sz="2000" dirty="0" smtClean="0"/>
              <a:t>    Programme </a:t>
            </a:r>
            <a:r>
              <a:rPr lang="en-ZA" sz="2000" dirty="0"/>
              <a:t>3: ESM </a:t>
            </a:r>
            <a:r>
              <a:rPr lang="en-ZA" sz="2000" dirty="0" smtClean="0"/>
              <a:t>- PPI </a:t>
            </a:r>
            <a:r>
              <a:rPr lang="en-ZA" sz="2000" dirty="0"/>
              <a:t>306</a:t>
            </a:r>
          </a:p>
        </p:txBody>
      </p:sp>
      <p:sp>
        <p:nvSpPr>
          <p:cNvPr id="4" name="Slide Number Placeholder 3"/>
          <p:cNvSpPr>
            <a:spLocks noGrp="1"/>
          </p:cNvSpPr>
          <p:nvPr>
            <p:ph type="sldNum" sz="quarter" idx="12"/>
          </p:nvPr>
        </p:nvSpPr>
        <p:spPr/>
        <p:txBody>
          <a:bodyPr/>
          <a:lstStyle/>
          <a:p>
            <a:fld id="{7B1C6805-EAF3-CC4B-883D-0BA841DD8C88}" type="slidenum">
              <a:rPr lang="en-US" smtClean="0"/>
              <a:t>9</a:t>
            </a:fld>
            <a:endParaRPr lang="en-US"/>
          </a:p>
        </p:txBody>
      </p:sp>
    </p:spTree>
    <p:extLst>
      <p:ext uri="{BB962C8B-B14F-4D97-AF65-F5344CB8AC3E}">
        <p14:creationId xmlns:p14="http://schemas.microsoft.com/office/powerpoint/2010/main" val="2806698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themeOverride>
</file>

<file path=docProps/app.xml><?xml version="1.0" encoding="utf-8"?>
<Properties xmlns="http://schemas.openxmlformats.org/officeDocument/2006/extended-properties" xmlns:vt="http://schemas.openxmlformats.org/officeDocument/2006/docPropsVTypes">
  <Template/>
  <TotalTime>5378</TotalTime>
  <Words>3015</Words>
  <Application>Microsoft Office PowerPoint</Application>
  <PresentationFormat>Widescreen</PresentationFormat>
  <Paragraphs>492</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Narrow</vt:lpstr>
      <vt:lpstr>Calibri</vt:lpstr>
      <vt:lpstr>Times New Roman</vt:lpstr>
      <vt:lpstr>Office Theme</vt:lpstr>
      <vt:lpstr>PowerPoint Presentation</vt:lpstr>
      <vt:lpstr>CONTENTS OF THE ANNUAL PERFORMANCE REPORT</vt:lpstr>
      <vt:lpstr>AIM</vt:lpstr>
      <vt:lpstr>LEGISLATIVE AND POLICY PROVISIONS</vt:lpstr>
      <vt:lpstr>CHALLENGES EXPERIENCED BY THE DEPARTMENT DURING 2020/21FY</vt:lpstr>
      <vt:lpstr>CONTENT OF THE ANNUAL PERFORMANCE REPORT 2020_21FY </vt:lpstr>
      <vt:lpstr>PART A:  DEPARTMENT GENERAL INFORMATION</vt:lpstr>
      <vt:lpstr> PART B: PERFORMANCE INFORMATION </vt:lpstr>
      <vt:lpstr> PART B: PERFORMANCE INFORMATION </vt:lpstr>
      <vt:lpstr>20220/21FY PERFORMANCE INFORMATION   </vt:lpstr>
      <vt:lpstr>PERFORMANCE INFORMATION PER PROGRAMME </vt:lpstr>
      <vt:lpstr>PERFORMANCE INFORMATION – 2013/14 – 2020/21 </vt:lpstr>
      <vt:lpstr>STRATEGIC OUTCOME ORIENTED GOALS </vt:lpstr>
      <vt:lpstr>STRATEGIC OUTCOME ORIENTED GOALS/MEASURING THE PERFORMANCE </vt:lpstr>
      <vt:lpstr>CONTRIBUTION TO NDP VISION 2030, MTSF 2019-2024 AND EXECUTIVE AUTHORITY (EA) PRIORITIES</vt:lpstr>
      <vt:lpstr>CONTRIBUTION TO NDP VISION 2030, MTSF 2019-2024 AND EXECUTIVE AUTHORITY (EA) PRIORITIES</vt:lpstr>
      <vt:lpstr>CONTRIBUTION TO NDP VISION 2030, MTSF 2019-2024 AND EXECUTIVE AUTHORITY (EA) PRIORITIES</vt:lpstr>
      <vt:lpstr>CONTRIBUTION TO NDP VISION 2030, MTSF 2019-2024 AND EXECUTIVE AUTHORITY (EA) PRIORITIES</vt:lpstr>
      <vt:lpstr>CONTRIBUTION TO NDP VISION 2030, MTSF 2019-2024 AND EXECUTIVE AUTHORITY (EA) PRIORITIES</vt:lpstr>
      <vt:lpstr>MITIGATION STRATEGIES PER PROGRAMME </vt:lpstr>
      <vt:lpstr>MITIGATION STRATEGIES PER PROGRAMME </vt:lpstr>
      <vt:lpstr>PART D: HUMAN RESOURCE MANAGEMENT </vt:lpstr>
      <vt:lpstr>PART D: HUMAN RESOURCE MANAGEMENT </vt:lpstr>
      <vt:lpstr>PART E: FINANCIAL INFORMATION  Expenditure VS Appropriation </vt:lpstr>
      <vt:lpstr>PART E: FINANCIAL INFORMATION  Explanations of material variances from Amounts Voted (after Virement): </vt:lpstr>
      <vt:lpstr>PART E: AUDIT OUTCOMES AND INTERNAL CONTROL ENVIRONMENT</vt:lpstr>
      <vt:lpstr>AG AUDIT OUTCOMES</vt:lpstr>
      <vt:lpstr>AUDIT OF PERFORMANCE INFORMATION</vt:lpstr>
      <vt:lpstr>CONCLUDING REMARKS</vt:lpstr>
      <vt:lpstr>PowerPoint Presentation</vt:lpstr>
    </vt:vector>
  </TitlesOfParts>
  <Company>Department of Military Veterans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Mxolisi Mkhonza</dc:creator>
  <cp:lastModifiedBy>Bryan Mantyi</cp:lastModifiedBy>
  <cp:revision>232</cp:revision>
  <cp:lastPrinted>2019-08-27T11:29:14Z</cp:lastPrinted>
  <dcterms:created xsi:type="dcterms:W3CDTF">2018-06-14T10:47:40Z</dcterms:created>
  <dcterms:modified xsi:type="dcterms:W3CDTF">2021-11-05T11:30:53Z</dcterms:modified>
</cp:coreProperties>
</file>