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ink/ink2.xml" ContentType="application/inkml+xml"/>
  <Override PartName="/ppt/diagrams/colors8.xml" ContentType="application/vnd.openxmlformats-officedocument.drawingml.diagramColors+xml"/>
  <Override PartName="/ppt/charts/chart7.xml" ContentType="application/vnd.openxmlformats-officedocument.drawingml.chart+xml"/>
  <Override PartName="/ppt/diagrams/quickStyle13.xml" ContentType="application/vnd.openxmlformats-officedocument.drawingml.diagramStyle+xml"/>
  <Override PartName="/ppt/diagrams/drawing14.xml" ContentType="application/vnd.ms-office.drawingml.diagramDrawing+xml"/>
  <Override PartName="/ppt/charts/style9.xml" ContentType="application/vnd.ms-office.chart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diagrams/layout13.xml" ContentType="application/vnd.openxmlformats-officedocument.drawingml.diagramLayout+xml"/>
  <Default Extension="xlsx" ContentType="application/vnd.openxmlformats-officedocument.spreadsheetml.sheet"/>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charts/chart4.xml" ContentType="application/vnd.openxmlformats-officedocument.drawingml.chart+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charts/style6.xml" ContentType="application/vnd.ms-office.chartstyl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harts/chart9.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charts/style7.xml" ContentType="application/vnd.ms-office.chartstyle+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ink/ink1.xml" ContentType="application/inkml+xml"/>
  <Override PartName="/ppt/charts/colors1.xml" ContentType="application/vnd.ms-office.chartcolorstyle+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charts/style8.xml" ContentType="application/vnd.ms-office.chartstyl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diagrams/colors15.xml" ContentType="application/vnd.openxmlformats-officedocument.drawingml.diagramColors+xml"/>
  <Override PartName="/ppt/charts/style4.xml" ContentType="application/vnd.ms-office.chart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660" r:id="rId2"/>
    <p:sldId id="896" r:id="rId3"/>
    <p:sldId id="897" r:id="rId4"/>
    <p:sldId id="898" r:id="rId5"/>
    <p:sldId id="798" r:id="rId6"/>
    <p:sldId id="934" r:id="rId7"/>
    <p:sldId id="899" r:id="rId8"/>
    <p:sldId id="799" r:id="rId9"/>
    <p:sldId id="950" r:id="rId10"/>
    <p:sldId id="937" r:id="rId11"/>
    <p:sldId id="938" r:id="rId12"/>
    <p:sldId id="939" r:id="rId13"/>
    <p:sldId id="949" r:id="rId14"/>
    <p:sldId id="935" r:id="rId15"/>
    <p:sldId id="900" r:id="rId16"/>
    <p:sldId id="904" r:id="rId17"/>
    <p:sldId id="905" r:id="rId18"/>
    <p:sldId id="906" r:id="rId19"/>
    <p:sldId id="907" r:id="rId20"/>
    <p:sldId id="908" r:id="rId21"/>
    <p:sldId id="909" r:id="rId22"/>
    <p:sldId id="910" r:id="rId23"/>
    <p:sldId id="901" r:id="rId24"/>
    <p:sldId id="940" r:id="rId25"/>
    <p:sldId id="902" r:id="rId26"/>
    <p:sldId id="903" r:id="rId27"/>
    <p:sldId id="933" r:id="rId28"/>
    <p:sldId id="936" r:id="rId29"/>
    <p:sldId id="941" r:id="rId30"/>
    <p:sldId id="853" r:id="rId31"/>
    <p:sldId id="893" r:id="rId32"/>
    <p:sldId id="833" r:id="rId33"/>
    <p:sldId id="831" r:id="rId34"/>
    <p:sldId id="942" r:id="rId35"/>
    <p:sldId id="834" r:id="rId36"/>
    <p:sldId id="878" r:id="rId37"/>
    <p:sldId id="835" r:id="rId38"/>
    <p:sldId id="944" r:id="rId39"/>
    <p:sldId id="943" r:id="rId40"/>
    <p:sldId id="879" r:id="rId41"/>
    <p:sldId id="947" r:id="rId42"/>
    <p:sldId id="948" r:id="rId43"/>
    <p:sldId id="836" r:id="rId44"/>
    <p:sldId id="946" r:id="rId45"/>
    <p:sldId id="881" r:id="rId46"/>
    <p:sldId id="884" r:id="rId47"/>
    <p:sldId id="885" r:id="rId48"/>
    <p:sldId id="880" r:id="rId49"/>
    <p:sldId id="882" r:id="rId50"/>
    <p:sldId id="883" r:id="rId51"/>
    <p:sldId id="838" r:id="rId52"/>
    <p:sldId id="886" r:id="rId53"/>
    <p:sldId id="839" r:id="rId54"/>
    <p:sldId id="888" r:id="rId55"/>
    <p:sldId id="887" r:id="rId56"/>
    <p:sldId id="889" r:id="rId57"/>
    <p:sldId id="892" r:id="rId58"/>
    <p:sldId id="913" r:id="rId59"/>
    <p:sldId id="914" r:id="rId60"/>
    <p:sldId id="915" r:id="rId61"/>
    <p:sldId id="916" r:id="rId62"/>
    <p:sldId id="917" r:id="rId63"/>
    <p:sldId id="918" r:id="rId64"/>
    <p:sldId id="919" r:id="rId65"/>
    <p:sldId id="920" r:id="rId66"/>
    <p:sldId id="923" r:id="rId67"/>
    <p:sldId id="951" r:id="rId68"/>
    <p:sldId id="925" r:id="rId69"/>
    <p:sldId id="926" r:id="rId70"/>
    <p:sldId id="927" r:id="rId71"/>
    <p:sldId id="928" r:id="rId72"/>
    <p:sldId id="929" r:id="rId73"/>
    <p:sldId id="930" r:id="rId74"/>
    <p:sldId id="931" r:id="rId75"/>
    <p:sldId id="932" r:id="rId7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19129E"/>
    <a:srgbClr val="33CC33"/>
    <a:srgbClr val="CCCC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62" autoAdjust="0"/>
    <p:restoredTop sz="93608" autoAdjust="0"/>
  </p:normalViewPr>
  <p:slideViewPr>
    <p:cSldViewPr>
      <p:cViewPr varScale="1">
        <p:scale>
          <a:sx n="73" d="100"/>
          <a:sy n="73" d="100"/>
        </p:scale>
        <p:origin x="-7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hetstore\users\Mgiba.R\Strategic%20Planning%20Folders\Work\Reporting\2021\DHET%20Perfomance%20indicators%20for%20DHET%20-%20trands%200ver%20the%20four%20year%20period%20Sep%202021.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hetstore\users\Mgiba.R\Strategic%20Planning%20Folders\Work\Reporting\2021\DHET%20Perfomance%20indicators%20for%20DHET%20-%20trands%200ver%20the%20four%20year%20period%20Sep%20202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hetstore\users\Mgiba.R\Strategic%20Planning%20Folders\Work\Reporting\2021\DHET%20Perfomance%20indicators%20for%20DHET%20-%20trands%200ver%20the%20four%20year%20period%20Sep%20202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hetstore\users\Mgiba.R\Strategic%20Planning%20Folders\Work\Reporting\2021\DHET%20Perfomance%20indicators%20for%20DHET%20-%20trands%200ver%20the%20four%20year%20period%20Sep%202021.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hetstore\users\Mgiba.R\Strategic%20Planning%20Folders\Work\Reporting\2021\DHET%20Perfomance%20indicators%20for%20DHET%20-%20trands%200ver%20the%20four%20year%20period%20Sep%202021.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hetstore\users\Mgiba.R\Strategic%20Planning%20Folders\Work\Reporting\2021\DHET%20Perfomance%20indicators%20for%20DHET%20-%20trands%200ver%20the%20four%20year%20period%20Sep%202021.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hetstore\users\Mgiba.R\Strategic%20Planning%20Folders\Work\Reporting\2021\DHET%20Perfomance%20indicators%20for%20DHET%20-%20trands%200ver%20the%20four%20year%20period%20Sep%202021.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Chart%202%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'Student Enrolments; HE'!$A$4:$B$4</c:f>
              <c:strCache>
                <c:ptCount val="2"/>
                <c:pt idx="0">
                  <c:v>Number of students enrolled in higher education institutions per year</c:v>
                </c:pt>
                <c:pt idx="1">
                  <c:v>University Education</c:v>
                </c:pt>
              </c:strCache>
            </c:strRef>
          </c:tx>
          <c:spPr>
            <a:solidFill>
              <a:schemeClr val="accent2"/>
            </a:solidFill>
            <a:ln>
              <a:noFill/>
            </a:ln>
            <a:effectLst/>
          </c:spPr>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77BF-47F0-8568-70DA2096B025}"/>
              </c:ext>
            </c:extLst>
          </c:dPt>
          <c:dPt>
            <c:idx val="1"/>
            <c:spPr>
              <a:solidFill>
                <a:srgbClr val="92D050"/>
              </a:solidFill>
              <a:ln>
                <a:noFill/>
              </a:ln>
              <a:effectLst/>
            </c:spPr>
            <c:extLst xmlns:c16r2="http://schemas.microsoft.com/office/drawing/2015/06/chart">
              <c:ext xmlns:c16="http://schemas.microsoft.com/office/drawing/2014/chart" uri="{C3380CC4-5D6E-409C-BE32-E72D297353CC}">
                <c16:uniqueId val="{00000003-77BF-47F0-8568-70DA2096B025}"/>
              </c:ext>
            </c:extLst>
          </c:dPt>
          <c:dPt>
            <c:idx val="2"/>
            <c:spPr>
              <a:solidFill>
                <a:schemeClr val="accent1"/>
              </a:solidFill>
              <a:ln>
                <a:noFill/>
              </a:ln>
              <a:effectLst/>
            </c:spPr>
            <c:extLst xmlns:c16r2="http://schemas.microsoft.com/office/drawing/2015/06/chart">
              <c:ext xmlns:c16="http://schemas.microsoft.com/office/drawing/2014/chart" uri="{C3380CC4-5D6E-409C-BE32-E72D297353CC}">
                <c16:uniqueId val="{00000005-77BF-47F0-8568-70DA2096B025}"/>
              </c:ext>
            </c:extLst>
          </c:dPt>
          <c:dPt>
            <c:idx val="3"/>
            <c:spPr>
              <a:solidFill>
                <a:srgbClr val="92D050"/>
              </a:solidFill>
              <a:ln>
                <a:noFill/>
              </a:ln>
              <a:effectLst/>
            </c:spPr>
            <c:extLst xmlns:c16r2="http://schemas.microsoft.com/office/drawing/2015/06/chart">
              <c:ext xmlns:c16="http://schemas.microsoft.com/office/drawing/2014/chart" uri="{C3380CC4-5D6E-409C-BE32-E72D297353CC}">
                <c16:uniqueId val="{00000007-77BF-47F0-8568-70DA2096B025}"/>
              </c:ext>
            </c:extLst>
          </c:dPt>
          <c:dPt>
            <c:idx val="4"/>
            <c:spPr>
              <a:solidFill>
                <a:schemeClr val="accent1"/>
              </a:solidFill>
              <a:ln>
                <a:noFill/>
              </a:ln>
              <a:effectLst/>
            </c:spPr>
            <c:extLst xmlns:c16r2="http://schemas.microsoft.com/office/drawing/2015/06/chart">
              <c:ext xmlns:c16="http://schemas.microsoft.com/office/drawing/2014/chart" uri="{C3380CC4-5D6E-409C-BE32-E72D297353CC}">
                <c16:uniqueId val="{00000009-77BF-47F0-8568-70DA2096B025}"/>
              </c:ext>
            </c:extLst>
          </c:dPt>
          <c:dPt>
            <c:idx val="5"/>
            <c:spPr>
              <a:solidFill>
                <a:srgbClr val="92D050"/>
              </a:solidFill>
              <a:ln>
                <a:noFill/>
              </a:ln>
              <a:effectLst/>
            </c:spPr>
            <c:extLst xmlns:c16r2="http://schemas.microsoft.com/office/drawing/2015/06/chart">
              <c:ext xmlns:c16="http://schemas.microsoft.com/office/drawing/2014/chart" uri="{C3380CC4-5D6E-409C-BE32-E72D297353CC}">
                <c16:uniqueId val="{0000000B-77BF-47F0-8568-70DA2096B025}"/>
              </c:ext>
            </c:extLst>
          </c:dPt>
          <c:dPt>
            <c:idx val="6"/>
            <c:spPr>
              <a:solidFill>
                <a:schemeClr val="accent1"/>
              </a:solidFill>
              <a:ln>
                <a:noFill/>
              </a:ln>
              <a:effectLst/>
            </c:spPr>
            <c:extLst xmlns:c16r2="http://schemas.microsoft.com/office/drawing/2015/06/chart">
              <c:ext xmlns:c16="http://schemas.microsoft.com/office/drawing/2014/chart" uri="{C3380CC4-5D6E-409C-BE32-E72D297353CC}">
                <c16:uniqueId val="{0000000D-77BF-47F0-8568-70DA2096B025}"/>
              </c:ext>
            </c:extLst>
          </c:dPt>
          <c:dPt>
            <c:idx val="7"/>
            <c:spPr>
              <a:solidFill>
                <a:srgbClr val="92D050"/>
              </a:solidFill>
              <a:ln>
                <a:noFill/>
              </a:ln>
              <a:effectLst/>
            </c:spPr>
            <c:extLst xmlns:c16r2="http://schemas.microsoft.com/office/drawing/2015/06/chart">
              <c:ext xmlns:c16="http://schemas.microsoft.com/office/drawing/2014/chart" uri="{C3380CC4-5D6E-409C-BE32-E72D297353CC}">
                <c16:uniqueId val="{0000000F-77BF-47F0-8568-70DA2096B025}"/>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trendline>
          <c:cat>
            <c:multiLvlStrRef>
              <c:f>'Student Enrolments; HE'!$C$2:$J$3</c:f>
              <c:multiLvlStrCache>
                <c:ptCount val="8"/>
                <c:lvl>
                  <c:pt idx="0">
                    <c:v>Target</c:v>
                  </c:pt>
                  <c:pt idx="1">
                    <c:v>Actual</c:v>
                  </c:pt>
                  <c:pt idx="2">
                    <c:v>Target</c:v>
                  </c:pt>
                  <c:pt idx="3">
                    <c:v>Actual</c:v>
                  </c:pt>
                  <c:pt idx="4">
                    <c:v>Target</c:v>
                  </c:pt>
                  <c:pt idx="5">
                    <c:v>Actual</c:v>
                  </c:pt>
                  <c:pt idx="6">
                    <c:v>Target</c:v>
                  </c:pt>
                  <c:pt idx="7">
                    <c:v>Actual</c:v>
                  </c:pt>
                </c:lvl>
                <c:lvl>
                  <c:pt idx="0">
                    <c:v>2017/18</c:v>
                  </c:pt>
                  <c:pt idx="2">
                    <c:v>2018/19</c:v>
                  </c:pt>
                  <c:pt idx="4">
                    <c:v>2019/20</c:v>
                  </c:pt>
                  <c:pt idx="6">
                    <c:v>2020/21</c:v>
                  </c:pt>
                </c:lvl>
              </c:multiLvlStrCache>
            </c:multiLvlStrRef>
          </c:cat>
          <c:val>
            <c:numRef>
              <c:f>'Student Enrolments; HE'!$C$4:$J$4</c:f>
              <c:numCache>
                <c:formatCode>#,##0</c:formatCode>
                <c:ptCount val="8"/>
                <c:pt idx="0">
                  <c:v>995000</c:v>
                </c:pt>
                <c:pt idx="1">
                  <c:v>975837</c:v>
                </c:pt>
                <c:pt idx="2">
                  <c:v>1039500</c:v>
                </c:pt>
                <c:pt idx="3">
                  <c:v>1036984</c:v>
                </c:pt>
                <c:pt idx="4">
                  <c:v>1070000</c:v>
                </c:pt>
                <c:pt idx="5">
                  <c:v>1085568</c:v>
                </c:pt>
                <c:pt idx="6">
                  <c:v>1080000</c:v>
                </c:pt>
                <c:pt idx="7">
                  <c:v>1074912</c:v>
                </c:pt>
              </c:numCache>
            </c:numRef>
          </c:val>
          <c:extLst xmlns:c16r2="http://schemas.microsoft.com/office/drawing/2015/06/chart">
            <c:ext xmlns:c16="http://schemas.microsoft.com/office/drawing/2014/chart" uri="{C3380CC4-5D6E-409C-BE32-E72D297353CC}">
              <c16:uniqueId val="{00000010-77BF-47F0-8568-70DA2096B025}"/>
            </c:ext>
          </c:extLst>
        </c:ser>
        <c:dLbls/>
        <c:gapWidth val="219"/>
        <c:overlap val="-27"/>
        <c:axId val="70696960"/>
        <c:axId val="70698496"/>
      </c:barChart>
      <c:catAx>
        <c:axId val="706969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0698496"/>
        <c:crosses val="autoZero"/>
        <c:auto val="1"/>
        <c:lblAlgn val="ctr"/>
        <c:lblOffset val="100"/>
      </c:catAx>
      <c:valAx>
        <c:axId val="706984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0696960"/>
        <c:crosses val="autoZero"/>
        <c:crossBetween val="between"/>
      </c:valAx>
      <c:spPr>
        <a:noFill/>
        <a:ln>
          <a:noFill/>
        </a:ln>
        <a:effectLst/>
      </c:spPr>
    </c:plotArea>
    <c:plotVisOnly val="1"/>
    <c:dispBlanksAs val="gap"/>
  </c:chart>
  <c:spPr>
    <a:noFill/>
    <a:ln>
      <a:noFill/>
    </a:ln>
    <a:effectLst/>
  </c:spPr>
  <c:txPr>
    <a:bodyPr/>
    <a:lstStyle/>
    <a:p>
      <a:pPr>
        <a:defRPr b="1"/>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ZA" b="1"/>
              <a:t>Overall Performance: 2020/21</a:t>
            </a:r>
          </a:p>
        </c:rich>
      </c:tx>
      <c:layout/>
      <c:spPr>
        <a:noFill/>
        <a:ln w="12700">
          <a:solidFill>
            <a:schemeClr val="bg1"/>
          </a:solidFill>
        </a:ln>
        <a:effectLst/>
      </c:spPr>
    </c:title>
    <c:plotArea>
      <c:layout>
        <c:manualLayout>
          <c:layoutTarget val="inner"/>
          <c:xMode val="edge"/>
          <c:yMode val="edge"/>
          <c:x val="0.20684065265037746"/>
          <c:y val="0.11038276465441819"/>
          <c:w val="0.41960440511946323"/>
          <c:h val="0.84795056867891505"/>
        </c:manualLayout>
      </c:layout>
      <c:pieChart>
        <c:varyColors val="1"/>
        <c:ser>
          <c:idx val="0"/>
          <c:order val="0"/>
          <c:spPr>
            <a:solidFill>
              <a:srgbClr val="92D050"/>
            </a:solidFill>
            <a:ln w="28575">
              <a:solidFill>
                <a:schemeClr val="tx1"/>
              </a:solidFill>
              <a:prstDash val="sysDash"/>
            </a:ln>
          </c:spPr>
          <c:dPt>
            <c:idx val="0"/>
            <c:spPr>
              <a:solidFill>
                <a:srgbClr val="92D050"/>
              </a:solidFill>
              <a:ln w="28575">
                <a:solidFill>
                  <a:schemeClr val="tx1"/>
                </a:solidFill>
                <a:prstDash val="sysDash"/>
              </a:ln>
              <a:effectLst/>
            </c:spPr>
            <c:extLst xmlns:c16r2="http://schemas.microsoft.com/office/drawing/2015/06/chart">
              <c:ext xmlns:c16="http://schemas.microsoft.com/office/drawing/2014/chart" uri="{C3380CC4-5D6E-409C-BE32-E72D297353CC}">
                <c16:uniqueId val="{00000001-1E7C-48FA-8934-7D364FF1D9D8}"/>
              </c:ext>
            </c:extLst>
          </c:dPt>
          <c:dPt>
            <c:idx val="1"/>
            <c:spPr>
              <a:solidFill>
                <a:srgbClr val="92D050"/>
              </a:solidFill>
              <a:ln w="28575">
                <a:solidFill>
                  <a:schemeClr val="tx1"/>
                </a:solidFill>
                <a:prstDash val="sysDash"/>
              </a:ln>
              <a:effectLst/>
            </c:spPr>
            <c:extLst xmlns:c16r2="http://schemas.microsoft.com/office/drawing/2015/06/chart">
              <c:ext xmlns:c16="http://schemas.microsoft.com/office/drawing/2014/chart" uri="{C3380CC4-5D6E-409C-BE32-E72D297353CC}">
                <c16:uniqueId val="{00000003-1E7C-48FA-8934-7D364FF1D9D8}"/>
              </c:ext>
            </c:extLst>
          </c:dPt>
          <c:dPt>
            <c:idx val="2"/>
            <c:spPr>
              <a:solidFill>
                <a:srgbClr val="FF0000"/>
              </a:solidFill>
              <a:ln w="28575">
                <a:solidFill>
                  <a:schemeClr val="tx1"/>
                </a:solidFill>
                <a:prstDash val="sysDash"/>
              </a:ln>
              <a:effectLst/>
            </c:spPr>
            <c:extLst xmlns:c16r2="http://schemas.microsoft.com/office/drawing/2015/06/chart">
              <c:ext xmlns:c16="http://schemas.microsoft.com/office/drawing/2014/chart" uri="{C3380CC4-5D6E-409C-BE32-E72D297353CC}">
                <c16:uniqueId val="{00000005-1E7C-48FA-8934-7D364FF1D9D8}"/>
              </c:ext>
            </c:extLst>
          </c:dPt>
          <c:dLbls>
            <c:dLbl>
              <c:idx val="0"/>
              <c:layout>
                <c:manualLayout>
                  <c:x val="-0.15037685688773442"/>
                  <c:y val="-9.9622976815398154E-2"/>
                </c:manualLayout>
              </c:layout>
              <c:tx>
                <c:rich>
                  <a:bodyPr/>
                  <a:lstStyle/>
                  <a:p>
                    <a:r>
                      <a:rPr lang="en-US" dirty="0" smtClean="0"/>
                      <a:t>71</a:t>
                    </a:r>
                    <a:r>
                      <a:rPr lang="en-US" baseline="0" dirty="0" smtClean="0"/>
                      <a:t> (60%)</a:t>
                    </a:r>
                    <a:endParaRPr lang="en-US" dirty="0"/>
                  </a:p>
                </c:rich>
              </c:tx>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7C-48FA-8934-7D364FF1D9D8}"/>
                </c:ext>
              </c:extLst>
            </c:dLbl>
            <c:dLbl>
              <c:idx val="2"/>
              <c:layout>
                <c:manualLayout>
                  <c:x val="0.14891982574343157"/>
                  <c:y val="6.3372703412073489E-2"/>
                </c:manualLayout>
              </c:layout>
              <c:tx>
                <c:rich>
                  <a:bodyPr/>
                  <a:lstStyle/>
                  <a:p>
                    <a:fld id="{94539C07-E362-422C-94A9-14F738E3EA13}" type="VALUE">
                      <a:rPr lang="en-US" smtClean="0"/>
                      <a:pPr/>
                      <a:t>[VALUE]</a:t>
                    </a:fld>
                    <a:r>
                      <a:rPr lang="en-US" baseline="0" dirty="0" smtClean="0"/>
                      <a:t> (40%)</a:t>
                    </a:r>
                  </a:p>
                </c:rich>
              </c:tx>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1E7C-48FA-8934-7D364FF1D9D8}"/>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Val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'[Chart in Microsoft PowerPoint]Overall performance '!$A$3:$C$3</c:f>
              <c:strCache>
                <c:ptCount val="3"/>
                <c:pt idx="0">
                  <c:v>Targets  Achieved </c:v>
                </c:pt>
                <c:pt idx="2">
                  <c:v>Targets Not Achieved </c:v>
                </c:pt>
              </c:strCache>
            </c:strRef>
          </c:cat>
          <c:val>
            <c:numRef>
              <c:f>'[Chart in Microsoft PowerPoint]Overall performance '!$A$4:$C$4</c:f>
              <c:numCache>
                <c:formatCode>General</c:formatCode>
                <c:ptCount val="3"/>
                <c:pt idx="0">
                  <c:v>74</c:v>
                </c:pt>
                <c:pt idx="2">
                  <c:v>47</c:v>
                </c:pt>
              </c:numCache>
            </c:numRef>
          </c:val>
          <c:extLst xmlns:c16r2="http://schemas.microsoft.com/office/drawing/2015/06/chart">
            <c:ext xmlns:c16="http://schemas.microsoft.com/office/drawing/2014/chart" uri="{C3380CC4-5D6E-409C-BE32-E72D297353CC}">
              <c16:uniqueId val="{00000006-1E7C-48FA-8934-7D364FF1D9D8}"/>
            </c:ext>
          </c:extLst>
        </c:ser>
        <c:dLbls/>
        <c:firstSliceAng val="0"/>
      </c:pieChart>
      <c:spPr>
        <a:noFill/>
        <a:ln>
          <a:noFill/>
        </a:ln>
        <a:effectLst/>
      </c:spPr>
    </c:plotArea>
    <c:legend>
      <c:legendPos val="b"/>
      <c:legendEntry>
        <c:idx val="1"/>
        <c:delete val="1"/>
      </c:legendEntry>
      <c:layout>
        <c:manualLayout>
          <c:xMode val="edge"/>
          <c:yMode val="edge"/>
          <c:x val="0.65667126072685666"/>
          <c:y val="0.4493077427821523"/>
          <c:w val="0.32704582929635334"/>
          <c:h val="0.21743493000874894"/>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w="19050">
      <a:solidFill>
        <a:schemeClr val="tx1"/>
      </a:solidFill>
    </a:ln>
    <a:effectLst/>
  </c:spPr>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'NSFAS Students HE'!$A$4:$B$4</c:f>
              <c:strCache>
                <c:ptCount val="2"/>
                <c:pt idx="0">
                  <c:v>Number of eligible university students obtaining NSFAS financial aid (NSFAS) per year </c:v>
                </c:pt>
                <c:pt idx="1">
                  <c:v>University Education</c:v>
                </c:pt>
              </c:strCache>
            </c:strRef>
          </c:tx>
          <c:spPr>
            <a:solidFill>
              <a:schemeClr val="accent1"/>
            </a:solidFill>
            <a:ln>
              <a:noFill/>
            </a:ln>
            <a:effectLst/>
          </c:spPr>
          <c:dPt>
            <c:idx val="1"/>
            <c:spPr>
              <a:solidFill>
                <a:srgbClr val="92D050"/>
              </a:solidFill>
              <a:ln>
                <a:noFill/>
              </a:ln>
              <a:effectLst/>
            </c:spPr>
            <c:extLst xmlns:c16r2="http://schemas.microsoft.com/office/drawing/2015/06/chart">
              <c:ext xmlns:c16="http://schemas.microsoft.com/office/drawing/2014/chart" uri="{C3380CC4-5D6E-409C-BE32-E72D297353CC}">
                <c16:uniqueId val="{00000001-D92C-4E56-89AE-715C8C59ECA3}"/>
              </c:ext>
            </c:extLst>
          </c:dPt>
          <c:dPt>
            <c:idx val="3"/>
            <c:spPr>
              <a:solidFill>
                <a:srgbClr val="92D050"/>
              </a:solidFill>
              <a:ln>
                <a:noFill/>
              </a:ln>
              <a:effectLst/>
            </c:spPr>
            <c:extLst xmlns:c16r2="http://schemas.microsoft.com/office/drawing/2015/06/chart">
              <c:ext xmlns:c16="http://schemas.microsoft.com/office/drawing/2014/chart" uri="{C3380CC4-5D6E-409C-BE32-E72D297353CC}">
                <c16:uniqueId val="{00000003-D92C-4E56-89AE-715C8C59ECA3}"/>
              </c:ext>
            </c:extLst>
          </c:dPt>
          <c:dPt>
            <c:idx val="5"/>
            <c:spPr>
              <a:solidFill>
                <a:srgbClr val="92D050"/>
              </a:solidFill>
              <a:ln>
                <a:noFill/>
              </a:ln>
              <a:effectLst/>
            </c:spPr>
            <c:extLst xmlns:c16r2="http://schemas.microsoft.com/office/drawing/2015/06/chart">
              <c:ext xmlns:c16="http://schemas.microsoft.com/office/drawing/2014/chart" uri="{C3380CC4-5D6E-409C-BE32-E72D297353CC}">
                <c16:uniqueId val="{00000005-D92C-4E56-89AE-715C8C59ECA3}"/>
              </c:ext>
            </c:extLst>
          </c:dPt>
          <c:dPt>
            <c:idx val="7"/>
            <c:spPr>
              <a:solidFill>
                <a:srgbClr val="92D050"/>
              </a:solidFill>
              <a:ln>
                <a:noFill/>
              </a:ln>
              <a:effectLst/>
            </c:spPr>
            <c:extLst xmlns:c16r2="http://schemas.microsoft.com/office/drawing/2015/06/chart">
              <c:ext xmlns:c16="http://schemas.microsoft.com/office/drawing/2014/chart" uri="{C3380CC4-5D6E-409C-BE32-E72D297353CC}">
                <c16:uniqueId val="{00000007-D92C-4E56-89AE-715C8C59ECA3}"/>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trendline>
          <c:cat>
            <c:multiLvlStrRef>
              <c:f>'NSFAS Students HE'!$C$2:$J$3</c:f>
              <c:multiLvlStrCache>
                <c:ptCount val="8"/>
                <c:lvl>
                  <c:pt idx="0">
                    <c:v>Target</c:v>
                  </c:pt>
                  <c:pt idx="1">
                    <c:v>Actual</c:v>
                  </c:pt>
                  <c:pt idx="2">
                    <c:v>Target</c:v>
                  </c:pt>
                  <c:pt idx="3">
                    <c:v>Actual</c:v>
                  </c:pt>
                  <c:pt idx="4">
                    <c:v>Target</c:v>
                  </c:pt>
                  <c:pt idx="5">
                    <c:v>Actual</c:v>
                  </c:pt>
                  <c:pt idx="6">
                    <c:v>Target</c:v>
                  </c:pt>
                  <c:pt idx="7">
                    <c:v>Actual</c:v>
                  </c:pt>
                </c:lvl>
                <c:lvl>
                  <c:pt idx="0">
                    <c:v>2017/18</c:v>
                  </c:pt>
                  <c:pt idx="2">
                    <c:v>2018/19</c:v>
                  </c:pt>
                  <c:pt idx="4">
                    <c:v>2019/20</c:v>
                  </c:pt>
                  <c:pt idx="6">
                    <c:v>2020/21</c:v>
                  </c:pt>
                </c:lvl>
              </c:multiLvlStrCache>
            </c:multiLvlStrRef>
          </c:cat>
          <c:val>
            <c:numRef>
              <c:f>'NSFAS Students HE'!$C$4:$J$4</c:f>
              <c:numCache>
                <c:formatCode>#,##0</c:formatCode>
                <c:ptCount val="8"/>
                <c:pt idx="0">
                  <c:v>205000</c:v>
                </c:pt>
                <c:pt idx="1">
                  <c:v>225950</c:v>
                </c:pt>
                <c:pt idx="2">
                  <c:v>270000</c:v>
                </c:pt>
                <c:pt idx="3">
                  <c:v>260002</c:v>
                </c:pt>
                <c:pt idx="4">
                  <c:v>300000</c:v>
                </c:pt>
                <c:pt idx="5">
                  <c:v>393781</c:v>
                </c:pt>
                <c:pt idx="6">
                  <c:v>395591</c:v>
                </c:pt>
                <c:pt idx="7">
                  <c:v>393767</c:v>
                </c:pt>
              </c:numCache>
            </c:numRef>
          </c:val>
          <c:extLst xmlns:c16r2="http://schemas.microsoft.com/office/drawing/2015/06/chart">
            <c:ext xmlns:c16="http://schemas.microsoft.com/office/drawing/2014/chart" uri="{C3380CC4-5D6E-409C-BE32-E72D297353CC}">
              <c16:uniqueId val="{00000008-D92C-4E56-89AE-715C8C59ECA3}"/>
            </c:ext>
          </c:extLst>
        </c:ser>
        <c:dLbls/>
        <c:gapWidth val="219"/>
        <c:overlap val="-27"/>
        <c:axId val="80145408"/>
        <c:axId val="78889728"/>
      </c:barChart>
      <c:catAx>
        <c:axId val="801454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889728"/>
        <c:crosses val="autoZero"/>
        <c:auto val="1"/>
        <c:lblAlgn val="ctr"/>
        <c:lblOffset val="100"/>
      </c:catAx>
      <c:valAx>
        <c:axId val="7888972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0145408"/>
        <c:crosses val="autoZero"/>
        <c:crossBetween val="between"/>
      </c:valAx>
      <c:spPr>
        <a:noFill/>
        <a:ln>
          <a:noFill/>
        </a:ln>
        <a:effectLst/>
      </c:spPr>
    </c:plotArea>
    <c:plotVisOnly val="1"/>
    <c:dispBlanksAs val="gap"/>
  </c:chart>
  <c:spPr>
    <a:noFill/>
    <a:ln>
      <a:noFill/>
    </a:ln>
    <a:effectLst/>
  </c:spPr>
  <c:txPr>
    <a:bodyPr/>
    <a:lstStyle/>
    <a:p>
      <a:pPr>
        <a:defRPr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'Student Enrolments; TVET'!$A$4:$B$4</c:f>
              <c:strCache>
                <c:ptCount val="2"/>
                <c:pt idx="0">
                  <c:v>Number of enrolments in TVET colleges per year</c:v>
                </c:pt>
                <c:pt idx="1">
                  <c:v>Technical and Vocational Education and Training</c:v>
                </c:pt>
              </c:strCache>
            </c:strRef>
          </c:tx>
          <c:spPr>
            <a:solidFill>
              <a:schemeClr val="accent1"/>
            </a:solidFill>
            <a:ln>
              <a:noFill/>
            </a:ln>
            <a:effectLst/>
          </c:spPr>
          <c:dPt>
            <c:idx val="1"/>
            <c:spPr>
              <a:solidFill>
                <a:srgbClr val="92D050"/>
              </a:solidFill>
              <a:ln>
                <a:noFill/>
              </a:ln>
              <a:effectLst/>
            </c:spPr>
            <c:extLst xmlns:c16r2="http://schemas.microsoft.com/office/drawing/2015/06/chart">
              <c:ext xmlns:c16="http://schemas.microsoft.com/office/drawing/2014/chart" uri="{C3380CC4-5D6E-409C-BE32-E72D297353CC}">
                <c16:uniqueId val="{00000001-C4E1-4CA5-A5C8-94FFC38286CD}"/>
              </c:ext>
            </c:extLst>
          </c:dPt>
          <c:dPt>
            <c:idx val="3"/>
            <c:spPr>
              <a:solidFill>
                <a:srgbClr val="92D050"/>
              </a:solidFill>
              <a:ln>
                <a:noFill/>
              </a:ln>
              <a:effectLst/>
            </c:spPr>
            <c:extLst xmlns:c16r2="http://schemas.microsoft.com/office/drawing/2015/06/chart">
              <c:ext xmlns:c16="http://schemas.microsoft.com/office/drawing/2014/chart" uri="{C3380CC4-5D6E-409C-BE32-E72D297353CC}">
                <c16:uniqueId val="{00000003-C4E1-4CA5-A5C8-94FFC38286CD}"/>
              </c:ext>
            </c:extLst>
          </c:dPt>
          <c:dPt>
            <c:idx val="5"/>
            <c:spPr>
              <a:solidFill>
                <a:srgbClr val="92D050"/>
              </a:solidFill>
              <a:ln>
                <a:noFill/>
              </a:ln>
              <a:effectLst/>
            </c:spPr>
            <c:extLst xmlns:c16r2="http://schemas.microsoft.com/office/drawing/2015/06/chart">
              <c:ext xmlns:c16="http://schemas.microsoft.com/office/drawing/2014/chart" uri="{C3380CC4-5D6E-409C-BE32-E72D297353CC}">
                <c16:uniqueId val="{00000005-C4E1-4CA5-A5C8-94FFC38286CD}"/>
              </c:ext>
            </c:extLst>
          </c:dPt>
          <c:dPt>
            <c:idx val="7"/>
            <c:spPr>
              <a:solidFill>
                <a:srgbClr val="92D050"/>
              </a:solidFill>
              <a:ln>
                <a:noFill/>
              </a:ln>
              <a:effectLst/>
            </c:spPr>
            <c:extLst xmlns:c16r2="http://schemas.microsoft.com/office/drawing/2015/06/chart">
              <c:ext xmlns:c16="http://schemas.microsoft.com/office/drawing/2014/chart" uri="{C3380CC4-5D6E-409C-BE32-E72D297353CC}">
                <c16:uniqueId val="{00000007-C4E1-4CA5-A5C8-94FFC38286CD}"/>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trendline>
          <c:cat>
            <c:multiLvlStrRef>
              <c:f>'Student Enrolments; TVET'!$C$2:$J$3</c:f>
              <c:multiLvlStrCache>
                <c:ptCount val="8"/>
                <c:lvl>
                  <c:pt idx="0">
                    <c:v>Target</c:v>
                  </c:pt>
                  <c:pt idx="1">
                    <c:v>Actual</c:v>
                  </c:pt>
                  <c:pt idx="2">
                    <c:v>Target</c:v>
                  </c:pt>
                  <c:pt idx="3">
                    <c:v>Actual</c:v>
                  </c:pt>
                  <c:pt idx="4">
                    <c:v>Target</c:v>
                  </c:pt>
                  <c:pt idx="5">
                    <c:v>Actual</c:v>
                  </c:pt>
                  <c:pt idx="6">
                    <c:v>Target</c:v>
                  </c:pt>
                  <c:pt idx="7">
                    <c:v>Actual</c:v>
                  </c:pt>
                </c:lvl>
                <c:lvl>
                  <c:pt idx="0">
                    <c:v>2017/18</c:v>
                  </c:pt>
                  <c:pt idx="2">
                    <c:v>2018/19</c:v>
                  </c:pt>
                  <c:pt idx="4">
                    <c:v>2019/20</c:v>
                  </c:pt>
                  <c:pt idx="6">
                    <c:v>2020/21</c:v>
                  </c:pt>
                </c:lvl>
              </c:multiLvlStrCache>
            </c:multiLvlStrRef>
          </c:cat>
          <c:val>
            <c:numRef>
              <c:f>'Student Enrolments; TVET'!$C$4:$J$4</c:f>
              <c:numCache>
                <c:formatCode>#,##0</c:formatCode>
                <c:ptCount val="8"/>
                <c:pt idx="0">
                  <c:v>710535</c:v>
                </c:pt>
                <c:pt idx="1">
                  <c:v>703705</c:v>
                </c:pt>
                <c:pt idx="2">
                  <c:v>710535</c:v>
                </c:pt>
                <c:pt idx="3">
                  <c:v>687955</c:v>
                </c:pt>
                <c:pt idx="4">
                  <c:v>710535</c:v>
                </c:pt>
                <c:pt idx="5">
                  <c:v>657133</c:v>
                </c:pt>
                <c:pt idx="6">
                  <c:v>680000</c:v>
                </c:pt>
                <c:pt idx="7">
                  <c:v>673490</c:v>
                </c:pt>
              </c:numCache>
            </c:numRef>
          </c:val>
          <c:extLst xmlns:c16r2="http://schemas.microsoft.com/office/drawing/2015/06/chart">
            <c:ext xmlns:c16="http://schemas.microsoft.com/office/drawing/2014/chart" uri="{C3380CC4-5D6E-409C-BE32-E72D297353CC}">
              <c16:uniqueId val="{00000008-C4E1-4CA5-A5C8-94FFC38286CD}"/>
            </c:ext>
          </c:extLst>
        </c:ser>
        <c:dLbls/>
        <c:gapWidth val="219"/>
        <c:overlap val="-27"/>
        <c:axId val="79272192"/>
        <c:axId val="79273984"/>
      </c:barChart>
      <c:catAx>
        <c:axId val="792721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273984"/>
        <c:crosses val="autoZero"/>
        <c:auto val="1"/>
        <c:lblAlgn val="ctr"/>
        <c:lblOffset val="100"/>
      </c:catAx>
      <c:valAx>
        <c:axId val="7927398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272192"/>
        <c:crosses val="autoZero"/>
        <c:crossBetween val="between"/>
      </c:valAx>
      <c:spPr>
        <a:noFill/>
        <a:ln>
          <a:noFill/>
        </a:ln>
        <a:effectLst/>
      </c:spPr>
    </c:plotArea>
    <c:plotVisOnly val="1"/>
    <c:dispBlanksAs val="gap"/>
  </c:chart>
  <c:spPr>
    <a:noFill/>
    <a:ln>
      <a:noFill/>
    </a:ln>
    <a:effectLst/>
  </c:spPr>
  <c:txPr>
    <a:bodyPr/>
    <a:lstStyle/>
    <a:p>
      <a:pPr>
        <a:defRPr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'NSFAS Students TVET'!$A$4:$B$4</c:f>
              <c:strCache>
                <c:ptCount val="2"/>
                <c:pt idx="0">
                  <c:v>Number of qualifying students in TVET colleges receiving financial assistance per year</c:v>
                </c:pt>
                <c:pt idx="1">
                  <c:v>Technical and Vocational Education and Training</c:v>
                </c:pt>
              </c:strCache>
            </c:strRef>
          </c:tx>
          <c:spPr>
            <a:solidFill>
              <a:schemeClr val="accent1"/>
            </a:solidFill>
            <a:ln>
              <a:noFill/>
            </a:ln>
            <a:effectLst/>
          </c:spPr>
          <c:dPt>
            <c:idx val="1"/>
            <c:spPr>
              <a:solidFill>
                <a:srgbClr val="92D050"/>
              </a:solidFill>
              <a:ln>
                <a:solidFill>
                  <a:schemeClr val="accent2">
                    <a:lumMod val="50000"/>
                  </a:schemeClr>
                </a:solidFill>
              </a:ln>
              <a:effectLst/>
            </c:spPr>
            <c:extLst xmlns:c16r2="http://schemas.microsoft.com/office/drawing/2015/06/chart">
              <c:ext xmlns:c16="http://schemas.microsoft.com/office/drawing/2014/chart" uri="{C3380CC4-5D6E-409C-BE32-E72D297353CC}">
                <c16:uniqueId val="{00000001-B817-4076-A095-3321DEF9CD93}"/>
              </c:ext>
            </c:extLst>
          </c:dPt>
          <c:dPt>
            <c:idx val="3"/>
            <c:spPr>
              <a:solidFill>
                <a:srgbClr val="92D050"/>
              </a:solidFill>
              <a:ln>
                <a:noFill/>
              </a:ln>
              <a:effectLst/>
            </c:spPr>
            <c:extLst xmlns:c16r2="http://schemas.microsoft.com/office/drawing/2015/06/chart">
              <c:ext xmlns:c16="http://schemas.microsoft.com/office/drawing/2014/chart" uri="{C3380CC4-5D6E-409C-BE32-E72D297353CC}">
                <c16:uniqueId val="{00000003-B817-4076-A095-3321DEF9CD93}"/>
              </c:ext>
            </c:extLst>
          </c:dPt>
          <c:dPt>
            <c:idx val="5"/>
            <c:spPr>
              <a:solidFill>
                <a:srgbClr val="92D050"/>
              </a:solidFill>
              <a:ln>
                <a:noFill/>
              </a:ln>
              <a:effectLst/>
            </c:spPr>
            <c:extLst xmlns:c16r2="http://schemas.microsoft.com/office/drawing/2015/06/chart">
              <c:ext xmlns:c16="http://schemas.microsoft.com/office/drawing/2014/chart" uri="{C3380CC4-5D6E-409C-BE32-E72D297353CC}">
                <c16:uniqueId val="{00000005-B817-4076-A095-3321DEF9CD93}"/>
              </c:ext>
            </c:extLst>
          </c:dPt>
          <c:dPt>
            <c:idx val="7"/>
            <c:spPr>
              <a:solidFill>
                <a:srgbClr val="92D050"/>
              </a:solidFill>
              <a:ln>
                <a:noFill/>
              </a:ln>
              <a:effectLst/>
            </c:spPr>
            <c:extLst xmlns:c16r2="http://schemas.microsoft.com/office/drawing/2015/06/chart">
              <c:ext xmlns:c16="http://schemas.microsoft.com/office/drawing/2014/chart" uri="{C3380CC4-5D6E-409C-BE32-E72D297353CC}">
                <c16:uniqueId val="{00000007-B817-4076-A095-3321DEF9CD93}"/>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trendline>
          <c:cat>
            <c:multiLvlStrRef>
              <c:f>'NSFAS Students TVET'!$C$2:$J$3</c:f>
              <c:multiLvlStrCache>
                <c:ptCount val="8"/>
                <c:lvl>
                  <c:pt idx="0">
                    <c:v>Target</c:v>
                  </c:pt>
                  <c:pt idx="1">
                    <c:v>Actual</c:v>
                  </c:pt>
                  <c:pt idx="2">
                    <c:v>Target</c:v>
                  </c:pt>
                  <c:pt idx="3">
                    <c:v>Actual</c:v>
                  </c:pt>
                  <c:pt idx="4">
                    <c:v>Target</c:v>
                  </c:pt>
                  <c:pt idx="5">
                    <c:v>Actual</c:v>
                  </c:pt>
                  <c:pt idx="6">
                    <c:v>Target</c:v>
                  </c:pt>
                  <c:pt idx="7">
                    <c:v>Actual</c:v>
                  </c:pt>
                </c:lvl>
                <c:lvl>
                  <c:pt idx="0">
                    <c:v>2017/18</c:v>
                  </c:pt>
                  <c:pt idx="2">
                    <c:v>2018/19</c:v>
                  </c:pt>
                  <c:pt idx="4">
                    <c:v>2019/20</c:v>
                  </c:pt>
                  <c:pt idx="6">
                    <c:v>2020/21</c:v>
                  </c:pt>
                </c:lvl>
              </c:multiLvlStrCache>
            </c:multiLvlStrRef>
          </c:cat>
          <c:val>
            <c:numRef>
              <c:f>'NSFAS Students TVET'!$C$4:$J$4</c:f>
              <c:numCache>
                <c:formatCode>#,##0</c:formatCode>
                <c:ptCount val="8"/>
                <c:pt idx="0">
                  <c:v>200000</c:v>
                </c:pt>
                <c:pt idx="1">
                  <c:v>225557</c:v>
                </c:pt>
                <c:pt idx="2">
                  <c:v>449697</c:v>
                </c:pt>
                <c:pt idx="3">
                  <c:v>200339</c:v>
                </c:pt>
                <c:pt idx="4">
                  <c:v>484111</c:v>
                </c:pt>
                <c:pt idx="5">
                  <c:v>307409</c:v>
                </c:pt>
                <c:pt idx="6">
                  <c:v>240406</c:v>
                </c:pt>
                <c:pt idx="7">
                  <c:v>289418</c:v>
                </c:pt>
              </c:numCache>
            </c:numRef>
          </c:val>
          <c:extLst xmlns:c16r2="http://schemas.microsoft.com/office/drawing/2015/06/chart">
            <c:ext xmlns:c16="http://schemas.microsoft.com/office/drawing/2014/chart" uri="{C3380CC4-5D6E-409C-BE32-E72D297353CC}">
              <c16:uniqueId val="{00000008-B817-4076-A095-3321DEF9CD93}"/>
            </c:ext>
          </c:extLst>
        </c:ser>
        <c:dLbls/>
        <c:gapWidth val="219"/>
        <c:overlap val="-27"/>
        <c:axId val="79738368"/>
        <c:axId val="79739904"/>
      </c:barChart>
      <c:catAx>
        <c:axId val="797383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739904"/>
        <c:crosses val="autoZero"/>
        <c:auto val="1"/>
        <c:lblAlgn val="ctr"/>
        <c:lblOffset val="100"/>
      </c:catAx>
      <c:valAx>
        <c:axId val="797399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738368"/>
        <c:crosses val="autoZero"/>
        <c:crossBetween val="between"/>
      </c:valAx>
      <c:spPr>
        <a:noFill/>
        <a:ln>
          <a:noFill/>
        </a:ln>
        <a:effectLst/>
      </c:spPr>
    </c:plotArea>
    <c:plotVisOnly val="1"/>
    <c:dispBlanksAs val="gap"/>
  </c:chart>
  <c:spPr>
    <a:noFill/>
    <a:ln>
      <a:noFill/>
    </a:ln>
    <a:effectLst/>
  </c:spPr>
  <c:txPr>
    <a:bodyPr/>
    <a:lstStyle/>
    <a:p>
      <a:pPr>
        <a:defRPr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Number of headcount enrolments in Community Education and Training colleges per year (n) </a:t>
            </a:r>
          </a:p>
        </c:rich>
      </c:tx>
      <c:layout/>
      <c:spPr>
        <a:noFill/>
        <a:ln>
          <a:noFill/>
        </a:ln>
        <a:effectLst/>
      </c:spPr>
    </c:title>
    <c:plotArea>
      <c:layout/>
      <c:barChart>
        <c:barDir val="col"/>
        <c:grouping val="clustered"/>
        <c:ser>
          <c:idx val="0"/>
          <c:order val="0"/>
          <c:tx>
            <c:strRef>
              <c:f>'Student Enrolment; CET'!$A$4:$B$4</c:f>
              <c:strCache>
                <c:ptCount val="2"/>
                <c:pt idx="0">
                  <c:v>Number of headcount enrolments in Community Education and Training colleges per year (n)</c:v>
                </c:pt>
                <c:pt idx="1">
                  <c:v>Community Education and Training</c:v>
                </c:pt>
              </c:strCache>
            </c:strRef>
          </c:tx>
          <c:spPr>
            <a:solidFill>
              <a:schemeClr val="accent1"/>
            </a:solidFill>
            <a:ln>
              <a:noFill/>
            </a:ln>
            <a:effectLst/>
          </c:spPr>
          <c:dPt>
            <c:idx val="1"/>
            <c:spPr>
              <a:solidFill>
                <a:srgbClr val="92D050"/>
              </a:solidFill>
              <a:ln>
                <a:noFill/>
              </a:ln>
              <a:effectLst/>
            </c:spPr>
            <c:extLst xmlns:c16r2="http://schemas.microsoft.com/office/drawing/2015/06/chart">
              <c:ext xmlns:c16="http://schemas.microsoft.com/office/drawing/2014/chart" uri="{C3380CC4-5D6E-409C-BE32-E72D297353CC}">
                <c16:uniqueId val="{00000001-1500-4575-B886-82515426A80C}"/>
              </c:ext>
            </c:extLst>
          </c:dPt>
          <c:dPt>
            <c:idx val="3"/>
            <c:spPr>
              <a:solidFill>
                <a:srgbClr val="92D050"/>
              </a:solidFill>
              <a:ln>
                <a:noFill/>
              </a:ln>
              <a:effectLst/>
            </c:spPr>
            <c:extLst xmlns:c16r2="http://schemas.microsoft.com/office/drawing/2015/06/chart">
              <c:ext xmlns:c16="http://schemas.microsoft.com/office/drawing/2014/chart" uri="{C3380CC4-5D6E-409C-BE32-E72D297353CC}">
                <c16:uniqueId val="{00000003-1500-4575-B886-82515426A80C}"/>
              </c:ext>
            </c:extLst>
          </c:dPt>
          <c:dPt>
            <c:idx val="5"/>
            <c:spPr>
              <a:solidFill>
                <a:srgbClr val="92D050"/>
              </a:solidFill>
              <a:ln>
                <a:noFill/>
              </a:ln>
              <a:effectLst/>
            </c:spPr>
            <c:extLst xmlns:c16r2="http://schemas.microsoft.com/office/drawing/2015/06/chart">
              <c:ext xmlns:c16="http://schemas.microsoft.com/office/drawing/2014/chart" uri="{C3380CC4-5D6E-409C-BE32-E72D297353CC}">
                <c16:uniqueId val="{00000005-1500-4575-B886-82515426A80C}"/>
              </c:ext>
            </c:extLst>
          </c:dPt>
          <c:dPt>
            <c:idx val="7"/>
            <c:spPr>
              <a:solidFill>
                <a:srgbClr val="92D050"/>
              </a:solidFill>
              <a:ln>
                <a:noFill/>
              </a:ln>
              <a:effectLst/>
            </c:spPr>
            <c:extLst xmlns:c16r2="http://schemas.microsoft.com/office/drawing/2015/06/chart">
              <c:ext xmlns:c16="http://schemas.microsoft.com/office/drawing/2014/chart" uri="{C3380CC4-5D6E-409C-BE32-E72D297353CC}">
                <c16:uniqueId val="{00000007-1500-4575-B886-82515426A80C}"/>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trendline>
          <c:cat>
            <c:multiLvlStrRef>
              <c:f>'Student Enrolment; CET'!$C$2:$J$3</c:f>
              <c:multiLvlStrCache>
                <c:ptCount val="8"/>
                <c:lvl>
                  <c:pt idx="0">
                    <c:v>Target</c:v>
                  </c:pt>
                  <c:pt idx="1">
                    <c:v>Actual</c:v>
                  </c:pt>
                  <c:pt idx="2">
                    <c:v>Target</c:v>
                  </c:pt>
                  <c:pt idx="3">
                    <c:v>Actual</c:v>
                  </c:pt>
                  <c:pt idx="4">
                    <c:v>Target</c:v>
                  </c:pt>
                  <c:pt idx="5">
                    <c:v>Actual</c:v>
                  </c:pt>
                  <c:pt idx="6">
                    <c:v>Target</c:v>
                  </c:pt>
                  <c:pt idx="7">
                    <c:v>Actual</c:v>
                  </c:pt>
                </c:lvl>
                <c:lvl>
                  <c:pt idx="0">
                    <c:v>2017/18</c:v>
                  </c:pt>
                  <c:pt idx="2">
                    <c:v>2018/19</c:v>
                  </c:pt>
                  <c:pt idx="4">
                    <c:v>2019/20</c:v>
                  </c:pt>
                  <c:pt idx="6">
                    <c:v>2020/21</c:v>
                  </c:pt>
                </c:lvl>
              </c:multiLvlStrCache>
            </c:multiLvlStrRef>
          </c:cat>
          <c:val>
            <c:numRef>
              <c:f>'Student Enrolment; CET'!$C$4:$J$4</c:f>
              <c:numCache>
                <c:formatCode>#,##0</c:formatCode>
                <c:ptCount val="8"/>
                <c:pt idx="0">
                  <c:v>310000</c:v>
                </c:pt>
                <c:pt idx="1">
                  <c:v>273431</c:v>
                </c:pt>
                <c:pt idx="2">
                  <c:v>320000</c:v>
                </c:pt>
                <c:pt idx="3">
                  <c:v>193185</c:v>
                </c:pt>
                <c:pt idx="4">
                  <c:v>340000</c:v>
                </c:pt>
                <c:pt idx="5">
                  <c:v>149444</c:v>
                </c:pt>
                <c:pt idx="6">
                  <c:v>375035</c:v>
                </c:pt>
                <c:pt idx="7">
                  <c:v>171409</c:v>
                </c:pt>
              </c:numCache>
            </c:numRef>
          </c:val>
          <c:extLst xmlns:c16r2="http://schemas.microsoft.com/office/drawing/2015/06/chart">
            <c:ext xmlns:c16="http://schemas.microsoft.com/office/drawing/2014/chart" uri="{C3380CC4-5D6E-409C-BE32-E72D297353CC}">
              <c16:uniqueId val="{00000008-1500-4575-B886-82515426A80C}"/>
            </c:ext>
          </c:extLst>
        </c:ser>
        <c:dLbls/>
        <c:gapWidth val="219"/>
        <c:overlap val="-27"/>
        <c:axId val="81101952"/>
        <c:axId val="81103488"/>
      </c:barChart>
      <c:catAx>
        <c:axId val="811019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1103488"/>
        <c:crosses val="autoZero"/>
        <c:auto val="1"/>
        <c:lblAlgn val="ctr"/>
        <c:lblOffset val="100"/>
      </c:catAx>
      <c:valAx>
        <c:axId val="8110348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1101952"/>
        <c:crosses val="autoZero"/>
        <c:crossBetween val="between"/>
      </c:valAx>
      <c:spPr>
        <a:noFill/>
        <a:ln>
          <a:noFill/>
        </a:ln>
        <a:effectLst/>
      </c:spPr>
    </c:plotArea>
    <c:plotVisOnly val="1"/>
    <c:dispBlanksAs val="gap"/>
  </c:chart>
  <c:spPr>
    <a:noFill/>
    <a:ln>
      <a:noFill/>
    </a:ln>
    <a:effectLst/>
  </c:spPr>
  <c:txPr>
    <a:bodyPr/>
    <a:lstStyle/>
    <a:p>
      <a:pPr>
        <a:defRPr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'Workplace-Based Learning'!$A$4:$B$4</c:f>
              <c:strCache>
                <c:ptCount val="2"/>
                <c:pt idx="0">
                  <c:v>Number of work-based learning opportunities created per year</c:v>
                </c:pt>
                <c:pt idx="1">
                  <c:v>Skills Development</c:v>
                </c:pt>
              </c:strCache>
            </c:strRef>
          </c:tx>
          <c:spPr>
            <a:solidFill>
              <a:schemeClr val="accent1"/>
            </a:solidFill>
            <a:ln>
              <a:noFill/>
            </a:ln>
            <a:effectLst/>
          </c:spPr>
          <c:dPt>
            <c:idx val="1"/>
            <c:spPr>
              <a:solidFill>
                <a:srgbClr val="92D050"/>
              </a:solidFill>
              <a:ln>
                <a:noFill/>
              </a:ln>
              <a:effectLst/>
            </c:spPr>
            <c:extLst xmlns:c16r2="http://schemas.microsoft.com/office/drawing/2015/06/chart">
              <c:ext xmlns:c16="http://schemas.microsoft.com/office/drawing/2014/chart" uri="{C3380CC4-5D6E-409C-BE32-E72D297353CC}">
                <c16:uniqueId val="{00000001-40FE-43D8-95BA-D9C147E4F332}"/>
              </c:ext>
            </c:extLst>
          </c:dPt>
          <c:dPt>
            <c:idx val="3"/>
            <c:spPr>
              <a:solidFill>
                <a:srgbClr val="92D050"/>
              </a:solidFill>
              <a:ln>
                <a:noFill/>
              </a:ln>
              <a:effectLst/>
            </c:spPr>
            <c:extLst xmlns:c16r2="http://schemas.microsoft.com/office/drawing/2015/06/chart">
              <c:ext xmlns:c16="http://schemas.microsoft.com/office/drawing/2014/chart" uri="{C3380CC4-5D6E-409C-BE32-E72D297353CC}">
                <c16:uniqueId val="{00000003-40FE-43D8-95BA-D9C147E4F332}"/>
              </c:ext>
            </c:extLst>
          </c:dPt>
          <c:dPt>
            <c:idx val="5"/>
            <c:spPr>
              <a:solidFill>
                <a:srgbClr val="92D050"/>
              </a:solidFill>
              <a:ln>
                <a:noFill/>
              </a:ln>
              <a:effectLst/>
            </c:spPr>
            <c:extLst xmlns:c16r2="http://schemas.microsoft.com/office/drawing/2015/06/chart">
              <c:ext xmlns:c16="http://schemas.microsoft.com/office/drawing/2014/chart" uri="{C3380CC4-5D6E-409C-BE32-E72D297353CC}">
                <c16:uniqueId val="{00000005-40FE-43D8-95BA-D9C147E4F332}"/>
              </c:ext>
            </c:extLst>
          </c:dPt>
          <c:dPt>
            <c:idx val="7"/>
            <c:spPr>
              <a:solidFill>
                <a:srgbClr val="92D050"/>
              </a:solidFill>
              <a:ln>
                <a:noFill/>
              </a:ln>
              <a:effectLst/>
            </c:spPr>
            <c:extLst xmlns:c16r2="http://schemas.microsoft.com/office/drawing/2015/06/chart">
              <c:ext xmlns:c16="http://schemas.microsoft.com/office/drawing/2014/chart" uri="{C3380CC4-5D6E-409C-BE32-E72D297353CC}">
                <c16:uniqueId val="{00000007-40FE-43D8-95BA-D9C147E4F332}"/>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trendline>
          <c:cat>
            <c:multiLvlStrRef>
              <c:f>'Workplace-Based Learning'!$C$2:$J$3</c:f>
              <c:multiLvlStrCache>
                <c:ptCount val="8"/>
                <c:lvl>
                  <c:pt idx="0">
                    <c:v>Target</c:v>
                  </c:pt>
                  <c:pt idx="1">
                    <c:v>Actual</c:v>
                  </c:pt>
                  <c:pt idx="2">
                    <c:v>Target</c:v>
                  </c:pt>
                  <c:pt idx="3">
                    <c:v>Actual</c:v>
                  </c:pt>
                  <c:pt idx="4">
                    <c:v>Target</c:v>
                  </c:pt>
                  <c:pt idx="5">
                    <c:v>Actual</c:v>
                  </c:pt>
                  <c:pt idx="6">
                    <c:v>Target</c:v>
                  </c:pt>
                  <c:pt idx="7">
                    <c:v>Actual</c:v>
                  </c:pt>
                </c:lvl>
                <c:lvl>
                  <c:pt idx="0">
                    <c:v>2017/18</c:v>
                  </c:pt>
                  <c:pt idx="2">
                    <c:v>2018/19</c:v>
                  </c:pt>
                  <c:pt idx="4">
                    <c:v>2019/20</c:v>
                  </c:pt>
                  <c:pt idx="6">
                    <c:v>2020/21</c:v>
                  </c:pt>
                </c:lvl>
              </c:multiLvlStrCache>
            </c:multiLvlStrRef>
          </c:cat>
          <c:val>
            <c:numRef>
              <c:f>'Workplace-Based Learning'!$C$4:$J$4</c:f>
              <c:numCache>
                <c:formatCode>#,##0</c:formatCode>
                <c:ptCount val="8"/>
                <c:pt idx="0">
                  <c:v>130000</c:v>
                </c:pt>
                <c:pt idx="1">
                  <c:v>162659</c:v>
                </c:pt>
                <c:pt idx="2">
                  <c:v>135000</c:v>
                </c:pt>
                <c:pt idx="3">
                  <c:v>182252</c:v>
                </c:pt>
                <c:pt idx="4">
                  <c:v>165000</c:v>
                </c:pt>
                <c:pt idx="5">
                  <c:v>158651</c:v>
                </c:pt>
                <c:pt idx="6">
                  <c:v>100000</c:v>
                </c:pt>
                <c:pt idx="7">
                  <c:v>78317</c:v>
                </c:pt>
              </c:numCache>
            </c:numRef>
          </c:val>
          <c:extLst xmlns:c16r2="http://schemas.microsoft.com/office/drawing/2015/06/chart">
            <c:ext xmlns:c16="http://schemas.microsoft.com/office/drawing/2014/chart" uri="{C3380CC4-5D6E-409C-BE32-E72D297353CC}">
              <c16:uniqueId val="{00000008-40FE-43D8-95BA-D9C147E4F332}"/>
            </c:ext>
          </c:extLst>
        </c:ser>
        <c:dLbls/>
        <c:gapWidth val="219"/>
        <c:overlap val="-27"/>
        <c:axId val="82633088"/>
        <c:axId val="82634624"/>
      </c:barChart>
      <c:catAx>
        <c:axId val="826330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2634624"/>
        <c:crosses val="autoZero"/>
        <c:auto val="1"/>
        <c:lblAlgn val="ctr"/>
        <c:lblOffset val="100"/>
      </c:catAx>
      <c:valAx>
        <c:axId val="8263462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2633088"/>
        <c:crosses val="autoZero"/>
        <c:crossBetween val="between"/>
      </c:valAx>
      <c:spPr>
        <a:noFill/>
        <a:ln>
          <a:noFill/>
        </a:ln>
        <a:effectLst/>
      </c:spPr>
    </c:plotArea>
    <c:plotVisOnly val="1"/>
    <c:dispBlanksAs val="gap"/>
  </c:chart>
  <c:spPr>
    <a:noFill/>
    <a:ln>
      <a:noFill/>
    </a:ln>
    <a:effectLst/>
  </c:spPr>
  <c:txPr>
    <a:bodyPr/>
    <a:lstStyle/>
    <a:p>
      <a:pPr>
        <a:defRPr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'New Artisans Registered '!$A$4:$B$4</c:f>
              <c:strCache>
                <c:ptCount val="2"/>
                <c:pt idx="0">
                  <c:v>Number of new artisans registered for training per year (n)</c:v>
                </c:pt>
                <c:pt idx="1">
                  <c:v>Skills Development</c:v>
                </c:pt>
              </c:strCache>
            </c:strRef>
          </c:tx>
          <c:spPr>
            <a:solidFill>
              <a:schemeClr val="accent1"/>
            </a:solidFill>
            <a:ln>
              <a:noFill/>
            </a:ln>
            <a:effectLst/>
          </c:spPr>
          <c:dPt>
            <c:idx val="1"/>
            <c:spPr>
              <a:solidFill>
                <a:srgbClr val="92D050"/>
              </a:solidFill>
              <a:ln>
                <a:noFill/>
              </a:ln>
              <a:effectLst/>
            </c:spPr>
            <c:extLst xmlns:c16r2="http://schemas.microsoft.com/office/drawing/2015/06/chart">
              <c:ext xmlns:c16="http://schemas.microsoft.com/office/drawing/2014/chart" uri="{C3380CC4-5D6E-409C-BE32-E72D297353CC}">
                <c16:uniqueId val="{00000001-2481-4036-935D-2BA937D600BF}"/>
              </c:ext>
            </c:extLst>
          </c:dPt>
          <c:dPt>
            <c:idx val="3"/>
            <c:spPr>
              <a:solidFill>
                <a:srgbClr val="92D050"/>
              </a:solidFill>
              <a:ln>
                <a:noFill/>
              </a:ln>
              <a:effectLst/>
            </c:spPr>
            <c:extLst xmlns:c16r2="http://schemas.microsoft.com/office/drawing/2015/06/chart">
              <c:ext xmlns:c16="http://schemas.microsoft.com/office/drawing/2014/chart" uri="{C3380CC4-5D6E-409C-BE32-E72D297353CC}">
                <c16:uniqueId val="{00000003-2481-4036-935D-2BA937D600BF}"/>
              </c:ext>
            </c:extLst>
          </c:dPt>
          <c:dPt>
            <c:idx val="5"/>
            <c:spPr>
              <a:solidFill>
                <a:srgbClr val="92D050"/>
              </a:solidFill>
              <a:ln>
                <a:noFill/>
              </a:ln>
              <a:effectLst/>
            </c:spPr>
            <c:extLst xmlns:c16r2="http://schemas.microsoft.com/office/drawing/2015/06/chart">
              <c:ext xmlns:c16="http://schemas.microsoft.com/office/drawing/2014/chart" uri="{C3380CC4-5D6E-409C-BE32-E72D297353CC}">
                <c16:uniqueId val="{00000005-2481-4036-935D-2BA937D600BF}"/>
              </c:ext>
            </c:extLst>
          </c:dPt>
          <c:dPt>
            <c:idx val="7"/>
            <c:spPr>
              <a:solidFill>
                <a:srgbClr val="92D050"/>
              </a:solidFill>
              <a:ln>
                <a:noFill/>
              </a:ln>
              <a:effectLst/>
            </c:spPr>
            <c:extLst xmlns:c16r2="http://schemas.microsoft.com/office/drawing/2015/06/chart">
              <c:ext xmlns:c16="http://schemas.microsoft.com/office/drawing/2014/chart" uri="{C3380CC4-5D6E-409C-BE32-E72D297353CC}">
                <c16:uniqueId val="{00000007-2481-4036-935D-2BA937D600BF}"/>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trendline>
          <c:cat>
            <c:multiLvlStrRef>
              <c:f>'New Artisans Registered '!$C$2:$J$3</c:f>
              <c:multiLvlStrCache>
                <c:ptCount val="8"/>
                <c:lvl>
                  <c:pt idx="0">
                    <c:v>Target</c:v>
                  </c:pt>
                  <c:pt idx="1">
                    <c:v>Actual</c:v>
                  </c:pt>
                  <c:pt idx="2">
                    <c:v>Target</c:v>
                  </c:pt>
                  <c:pt idx="3">
                    <c:v>Actual</c:v>
                  </c:pt>
                  <c:pt idx="4">
                    <c:v>Target</c:v>
                  </c:pt>
                  <c:pt idx="5">
                    <c:v>Actual</c:v>
                  </c:pt>
                  <c:pt idx="6">
                    <c:v>Target</c:v>
                  </c:pt>
                  <c:pt idx="7">
                    <c:v>Actual</c:v>
                  </c:pt>
                </c:lvl>
                <c:lvl>
                  <c:pt idx="0">
                    <c:v>2017/18</c:v>
                  </c:pt>
                  <c:pt idx="2">
                    <c:v>2018/19</c:v>
                  </c:pt>
                  <c:pt idx="4">
                    <c:v>2019/20</c:v>
                  </c:pt>
                  <c:pt idx="6">
                    <c:v>2020/21</c:v>
                  </c:pt>
                </c:lvl>
              </c:multiLvlStrCache>
            </c:multiLvlStrRef>
          </c:cat>
          <c:val>
            <c:numRef>
              <c:f>'New Artisans Registered '!$C$4:$J$4</c:f>
              <c:numCache>
                <c:formatCode>#,##0</c:formatCode>
                <c:ptCount val="8"/>
                <c:pt idx="0">
                  <c:v>27750</c:v>
                </c:pt>
                <c:pt idx="1">
                  <c:v>32330</c:v>
                </c:pt>
                <c:pt idx="2">
                  <c:v>28750</c:v>
                </c:pt>
                <c:pt idx="3">
                  <c:v>29982</c:v>
                </c:pt>
                <c:pt idx="4">
                  <c:v>30000</c:v>
                </c:pt>
                <c:pt idx="5">
                  <c:v>16692</c:v>
                </c:pt>
                <c:pt idx="6">
                  <c:v>20000</c:v>
                </c:pt>
                <c:pt idx="7">
                  <c:v>10302</c:v>
                </c:pt>
              </c:numCache>
            </c:numRef>
          </c:val>
          <c:extLst xmlns:c16r2="http://schemas.microsoft.com/office/drawing/2015/06/chart">
            <c:ext xmlns:c16="http://schemas.microsoft.com/office/drawing/2014/chart" uri="{C3380CC4-5D6E-409C-BE32-E72D297353CC}">
              <c16:uniqueId val="{00000008-2481-4036-935D-2BA937D600BF}"/>
            </c:ext>
          </c:extLst>
        </c:ser>
        <c:dLbls/>
        <c:gapWidth val="219"/>
        <c:overlap val="-27"/>
        <c:axId val="87432576"/>
        <c:axId val="80725120"/>
      </c:barChart>
      <c:catAx>
        <c:axId val="874325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0725120"/>
        <c:crosses val="autoZero"/>
        <c:auto val="1"/>
        <c:lblAlgn val="ctr"/>
        <c:lblOffset val="100"/>
      </c:catAx>
      <c:valAx>
        <c:axId val="8072512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7432576"/>
        <c:crosses val="autoZero"/>
        <c:crossBetween val="between"/>
      </c:valAx>
      <c:spPr>
        <a:noFill/>
        <a:ln>
          <a:noFill/>
        </a:ln>
        <a:effectLst/>
      </c:spPr>
    </c:plotArea>
    <c:plotVisOnly val="1"/>
    <c:dispBlanksAs val="gap"/>
  </c:chart>
  <c:spPr>
    <a:noFill/>
    <a:ln>
      <a:noFill/>
    </a:ln>
    <a:effectLst/>
  </c:spPr>
  <c:txPr>
    <a:bodyPr/>
    <a:lstStyle/>
    <a:p>
      <a:pPr>
        <a:defRPr b="1"/>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Performance on DHET Direct  Outputs</a:t>
            </a:r>
          </a:p>
        </c:rich>
      </c:tx>
      <c:layout/>
      <c:spPr>
        <a:noFill/>
        <a:ln>
          <a:noFill/>
        </a:ln>
        <a:effectLst/>
      </c:spPr>
    </c:title>
    <c:plotArea>
      <c:layout>
        <c:manualLayout>
          <c:layoutTarget val="inner"/>
          <c:xMode val="edge"/>
          <c:yMode val="edge"/>
          <c:x val="0.22606194570842728"/>
          <c:y val="0.20517645939689891"/>
          <c:w val="0.54519745822872834"/>
          <c:h val="0.6981751593366522"/>
        </c:manualLayout>
      </c:layout>
      <c:pieChart>
        <c:varyColors val="1"/>
        <c:ser>
          <c:idx val="0"/>
          <c:order val="0"/>
          <c:spPr>
            <a:solidFill>
              <a:srgbClr val="FF0000"/>
            </a:solidFill>
            <a:ln>
              <a:prstDash val="dash"/>
            </a:ln>
          </c:spPr>
          <c:dPt>
            <c:idx val="0"/>
            <c:spPr>
              <a:solidFill>
                <a:srgbClr val="33CC33"/>
              </a:solidFill>
              <a:ln>
                <a:solidFill>
                  <a:srgbClr val="000000"/>
                </a:solidFill>
                <a:prstDash val="dash"/>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1E7-493D-BE73-E9AEDFF6F3E3}"/>
              </c:ext>
            </c:extLst>
          </c:dPt>
          <c:dPt>
            <c:idx val="1"/>
            <c:spPr>
              <a:solidFill>
                <a:srgbClr val="FF0000"/>
              </a:solidFill>
              <a:ln>
                <a:solidFill>
                  <a:srgbClr val="000000"/>
                </a:solidFill>
                <a:prstDash val="dash"/>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1E7-493D-BE73-E9AEDFF6F3E3}"/>
              </c:ext>
            </c:extLst>
          </c:dPt>
          <c:dLbls>
            <c:dLbl>
              <c:idx val="0"/>
              <c:layout/>
              <c:tx>
                <c:rich>
                  <a:bodyPr/>
                  <a:lstStyle/>
                  <a:p>
                    <a:r>
                      <a:rPr lang="en-US" dirty="0" smtClean="0"/>
                      <a:t>70%</a:t>
                    </a:r>
                    <a:endParaRPr lang="en-US" dirty="0"/>
                  </a:p>
                </c:rich>
              </c:tx>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E7-493D-BE73-E9AEDFF6F3E3}"/>
                </c:ext>
              </c:extLst>
            </c:dLbl>
            <c:dLbl>
              <c:idx val="1"/>
              <c:layout/>
              <c:tx>
                <c:rich>
                  <a:bodyPr/>
                  <a:lstStyle/>
                  <a:p>
                    <a:r>
                      <a:rPr lang="en-US" sz="1200" dirty="0" smtClean="0"/>
                      <a:t>30%</a:t>
                    </a:r>
                    <a:endParaRPr lang="en-US" sz="1200" dirty="0"/>
                  </a:p>
                </c:rich>
              </c:tx>
              <c:dLblPos val="ctr"/>
              <c:showPercent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E7-493D-BE73-E9AEDFF6F3E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'Overall performance '!$D$3:$E$3</c:f>
              <c:strCache>
                <c:ptCount val="2"/>
                <c:pt idx="0">
                  <c:v>Targets Achieved </c:v>
                </c:pt>
                <c:pt idx="1">
                  <c:v>Targets Not achieved</c:v>
                </c:pt>
              </c:strCache>
            </c:strRef>
          </c:cat>
          <c:val>
            <c:numRef>
              <c:f>'Overall performance '!$D$4:$E$4</c:f>
              <c:numCache>
                <c:formatCode>General</c:formatCode>
                <c:ptCount val="2"/>
                <c:pt idx="0">
                  <c:v>74</c:v>
                </c:pt>
                <c:pt idx="1">
                  <c:v>47</c:v>
                </c:pt>
              </c:numCache>
            </c:numRef>
          </c:val>
          <c:extLst xmlns:c16r2="http://schemas.microsoft.com/office/drawing/2015/06/chart">
            <c:ext xmlns:c16="http://schemas.microsoft.com/office/drawing/2014/chart" uri="{C3380CC4-5D6E-409C-BE32-E72D297353CC}">
              <c16:uniqueId val="{00000004-D1E7-493D-BE73-E9AEDFF6F3E3}"/>
            </c:ext>
          </c:extLst>
        </c:ser>
        <c:dLbls>
          <c:showPercent val="1"/>
        </c:dLbls>
        <c:firstSliceAng val="0"/>
      </c:pieChart>
      <c:spPr>
        <a:noFill/>
        <a:ln>
          <a:noFill/>
        </a:ln>
        <a:effectLst/>
      </c:spPr>
    </c:plotArea>
    <c:legend>
      <c:legendPos val="r"/>
      <c:layout>
        <c:manualLayout>
          <c:xMode val="edge"/>
          <c:yMode val="edge"/>
          <c:x val="8.4035040847065604E-2"/>
          <c:y val="0.90033040555537935"/>
          <c:w val="0.86879515951192032"/>
          <c:h val="9.9669594444620646E-2"/>
        </c:manualLayout>
      </c:layout>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solidFill>
      <a:srgbClr val="FFFFFF"/>
    </a:solidFill>
    <a:ln w="9525" cap="flat" cmpd="sng" algn="ctr">
      <a:solidFill>
        <a:schemeClr val="dk1">
          <a:lumMod val="25000"/>
          <a:lumOff val="75000"/>
        </a:schemeClr>
      </a:solidFill>
      <a:round/>
    </a:ln>
    <a:effectLst/>
  </c:spPr>
  <c:txPr>
    <a:bodyPr/>
    <a:lstStyle/>
    <a:p>
      <a:pPr>
        <a:defRPr>
          <a:latin typeface="+mn-lt"/>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smtClean="0"/>
              <a:t>Performance on System Targets</a:t>
            </a:r>
            <a:endParaRPr lang="en-ZA" dirty="0"/>
          </a:p>
        </c:rich>
      </c:tx>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23482967914314901"/>
          <c:y val="0.15185413716043189"/>
          <c:w val="0.61125192009156071"/>
          <c:h val="0.70603637619210513"/>
        </c:manualLayout>
      </c:layout>
      <c:pie3DChart>
        <c:varyColors val="1"/>
        <c:ser>
          <c:idx val="0"/>
          <c:order val="0"/>
          <c:dPt>
            <c:idx val="0"/>
            <c:spPr>
              <a:solidFill>
                <a:srgbClr val="33CC3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D7C3-4C1C-8A7F-D18D660375FB}"/>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D7C3-4C1C-8A7F-D18D660375FB}"/>
              </c:ext>
            </c:extLst>
          </c:dPt>
          <c:dLbls>
            <c:dLbl>
              <c:idx val="0"/>
              <c:layout/>
              <c:tx>
                <c:rich>
                  <a:bodyPr/>
                  <a:lstStyle/>
                  <a:p>
                    <a:r>
                      <a:rPr lang="en-US" smtClean="0"/>
                      <a:t>34%</a:t>
                    </a:r>
                    <a:endParaRPr lang="en-US"/>
                  </a:p>
                </c:rich>
              </c:tx>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7C3-4C1C-8A7F-D18D660375FB}"/>
                </c:ext>
              </c:extLst>
            </c:dLbl>
            <c:dLbl>
              <c:idx val="1"/>
              <c:layout/>
              <c:tx>
                <c:rich>
                  <a:bodyPr/>
                  <a:lstStyle/>
                  <a:p>
                    <a:r>
                      <a:rPr lang="en-US" smtClean="0"/>
                      <a:t>66%</a:t>
                    </a:r>
                    <a:endParaRPr lang="en-US" dirty="0"/>
                  </a:p>
                </c:rich>
              </c:tx>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C3-4C1C-8A7F-D18D660375F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Val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'[Chart 2 in Microsoft PowerPoint]Sytem performance '!$C$3:$D$3</c:f>
              <c:strCache>
                <c:ptCount val="2"/>
                <c:pt idx="0">
                  <c:v>System Targets Achieved  </c:v>
                </c:pt>
                <c:pt idx="1">
                  <c:v>System Targets Not-Achieved</c:v>
                </c:pt>
              </c:strCache>
            </c:strRef>
          </c:cat>
          <c:val>
            <c:numRef>
              <c:f>'[Chart 2 in Microsoft PowerPoint]Sytem performance '!$C$4:$D$4</c:f>
              <c:numCache>
                <c:formatCode>General</c:formatCode>
                <c:ptCount val="2"/>
                <c:pt idx="0">
                  <c:v>11</c:v>
                </c:pt>
                <c:pt idx="1">
                  <c:v>21</c:v>
                </c:pt>
              </c:numCache>
            </c:numRef>
          </c:val>
          <c:extLst xmlns:c16r2="http://schemas.microsoft.com/office/drawing/2015/06/chart">
            <c:ext xmlns:c16="http://schemas.microsoft.com/office/drawing/2014/chart" uri="{C3380CC4-5D6E-409C-BE32-E72D297353CC}">
              <c16:uniqueId val="{00000004-D7C3-4C1C-8A7F-D18D660375FB}"/>
            </c:ext>
          </c:extLst>
        </c:ser>
        <c:dLbls>
          <c:showPercent val="1"/>
        </c:dLbls>
      </c:pie3DChart>
      <c:spPr>
        <a:noFill/>
        <a:ln>
          <a:noFill/>
          <a:prstDash val="sysDash"/>
        </a:ln>
        <a:effectLst/>
      </c:spPr>
    </c:plotArea>
    <c:legend>
      <c:legendPos val="r"/>
      <c:layout>
        <c:manualLayout>
          <c:xMode val="edge"/>
          <c:yMode val="edge"/>
          <c:x val="6.2199409989071551E-2"/>
          <c:y val="0.88288739621531587"/>
          <c:w val="0.93089383474201237"/>
          <c:h val="9.6626777967114996E-2"/>
        </c:manualLayout>
      </c:layout>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6CF3A-99E8-4FFB-9175-57807BA9FC96}" type="doc">
      <dgm:prSet loTypeId="urn:microsoft.com/office/officeart/2005/8/layout/hList3"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ZA"/>
        </a:p>
      </dgm:t>
    </dgm:pt>
    <dgm:pt modelId="{5BF8D7B2-30CE-45B1-9FFB-39FDA209FBF7}">
      <dgm:prSet phldrT="[Text]" custT="1">
        <dgm:style>
          <a:lnRef idx="2">
            <a:schemeClr val="accent6"/>
          </a:lnRef>
          <a:fillRef idx="1">
            <a:schemeClr val="lt1"/>
          </a:fillRef>
          <a:effectRef idx="0">
            <a:schemeClr val="accent6"/>
          </a:effectRef>
          <a:fontRef idx="minor">
            <a:schemeClr val="dk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lvl="0" algn="ctr" defTabSz="800100">
            <a:lnSpc>
              <a:spcPct val="90000"/>
            </a:lnSpc>
            <a:spcBef>
              <a:spcPct val="0"/>
            </a:spcBef>
            <a:spcAft>
              <a:spcPct val="35000"/>
            </a:spcAft>
          </a:pPr>
          <a:endParaRPr lang="en-US" sz="1800"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i="1" dirty="0" smtClean="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i="1" dirty="0" smtClean="0">
              <a:solidFill>
                <a:schemeClr val="tx1"/>
              </a:solidFill>
            </a:rPr>
            <a:t>Vision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p>
          <a:pPr lvl="0" algn="ctr" defTabSz="800100">
            <a:lnSpc>
              <a:spcPct val="90000"/>
            </a:lnSpc>
            <a:spcBef>
              <a:spcPct val="0"/>
            </a:spcBef>
            <a:spcAft>
              <a:spcPct val="35000"/>
            </a:spcAft>
          </a:pPr>
          <a:r>
            <a:rPr lang="en-US" sz="1800" b="0" dirty="0">
              <a:solidFill>
                <a:schemeClr val="tx1"/>
              </a:solidFill>
            </a:rPr>
            <a:t>An integrated and coordinated PSET system for improved economic participation, and social development of youth and adults</a:t>
          </a:r>
          <a:r>
            <a:rPr lang="en-US" sz="1800" b="0" dirty="0" smtClean="0">
              <a:solidFill>
                <a:schemeClr val="tx1"/>
              </a:solidFill>
            </a:rPr>
            <a:t>.</a:t>
          </a:r>
        </a:p>
        <a:p>
          <a:pPr lvl="0" algn="ctr" defTabSz="800100">
            <a:lnSpc>
              <a:spcPct val="90000"/>
            </a:lnSpc>
            <a:spcBef>
              <a:spcPct val="0"/>
            </a:spcBef>
            <a:spcAft>
              <a:spcPct val="35000"/>
            </a:spcAft>
          </a:pPr>
          <a:endParaRPr lang="en-US" sz="1800" b="0" dirty="0" smtClean="0">
            <a:solidFill>
              <a:schemeClr val="tx1"/>
            </a:solidFill>
          </a:endParaRPr>
        </a:p>
        <a:p>
          <a:pPr lvl="0" algn="ctr" defTabSz="800100">
            <a:lnSpc>
              <a:spcPct val="90000"/>
            </a:lnSpc>
            <a:spcBef>
              <a:spcPct val="0"/>
            </a:spcBef>
            <a:spcAft>
              <a:spcPct val="35000"/>
            </a:spcAft>
          </a:pPr>
          <a:endParaRPr lang="en-US" sz="1800" b="0" dirty="0" smtClean="0">
            <a:solidFill>
              <a:schemeClr val="tx1"/>
            </a:solidFill>
          </a:endParaRPr>
        </a:p>
        <a:p>
          <a:pPr lvl="0" algn="ctr" defTabSz="800100">
            <a:lnSpc>
              <a:spcPct val="90000"/>
            </a:lnSpc>
            <a:spcBef>
              <a:spcPct val="0"/>
            </a:spcBef>
            <a:spcAft>
              <a:spcPct val="35000"/>
            </a:spcAft>
          </a:pPr>
          <a:endParaRPr lang="en-US" sz="1800" b="0" dirty="0" smtClean="0">
            <a:solidFill>
              <a:schemeClr val="tx1"/>
            </a:solidFill>
          </a:endParaRPr>
        </a:p>
        <a:p>
          <a:pPr lvl="0" algn="ctr" defTabSz="800100">
            <a:lnSpc>
              <a:spcPct val="90000"/>
            </a:lnSpc>
            <a:spcBef>
              <a:spcPct val="0"/>
            </a:spcBef>
            <a:spcAft>
              <a:spcPct val="35000"/>
            </a:spcAft>
          </a:pPr>
          <a:r>
            <a:rPr lang="en-ZA" sz="2400" b="1" i="1" dirty="0" smtClean="0">
              <a:solidFill>
                <a:schemeClr val="tx1"/>
              </a:solidFill>
            </a:rPr>
            <a:t>Mission </a:t>
          </a:r>
        </a:p>
        <a:p>
          <a:pPr lvl="0" algn="ctr" defTabSz="800100">
            <a:lnSpc>
              <a:spcPct val="90000"/>
            </a:lnSpc>
            <a:spcBef>
              <a:spcPct val="0"/>
            </a:spcBef>
            <a:spcAft>
              <a:spcPct val="35000"/>
            </a:spcAft>
          </a:pPr>
          <a:r>
            <a:rPr lang="en-ZA" sz="1800" dirty="0" smtClean="0">
              <a:solidFill>
                <a:schemeClr val="tx1"/>
              </a:solidFill>
            </a:rPr>
            <a:t>To </a:t>
          </a:r>
          <a:r>
            <a:rPr lang="en-ZA" sz="1800" dirty="0">
              <a:solidFill>
                <a:schemeClr val="tx1"/>
              </a:solidFill>
            </a:rPr>
            <a:t>provide strategic leadership to the PSET system through: </a:t>
          </a:r>
        </a:p>
      </dgm:t>
    </dgm:pt>
    <dgm:pt modelId="{FF446DCD-E0E8-48F0-99D8-9EB3EF5E2114}" type="parTrans" cxnId="{72DC0B24-9E97-465B-A174-481041FDC08B}">
      <dgm:prSet/>
      <dgm:spPr/>
      <dgm:t>
        <a:bodyPr/>
        <a:lstStyle/>
        <a:p>
          <a:endParaRPr lang="en-ZA" sz="1800">
            <a:solidFill>
              <a:schemeClr val="tx1"/>
            </a:solidFill>
          </a:endParaRPr>
        </a:p>
      </dgm:t>
    </dgm:pt>
    <dgm:pt modelId="{33952C5D-B200-459E-9AB1-7A7A2D9F2A28}" type="sibTrans" cxnId="{72DC0B24-9E97-465B-A174-481041FDC08B}">
      <dgm:prSet/>
      <dgm:spPr/>
      <dgm:t>
        <a:bodyPr/>
        <a:lstStyle/>
        <a:p>
          <a:endParaRPr lang="en-ZA" sz="1800">
            <a:solidFill>
              <a:schemeClr val="tx1"/>
            </a:solidFill>
          </a:endParaRPr>
        </a:p>
      </dgm:t>
    </dgm:pt>
    <dgm:pt modelId="{2BAB09AD-6E15-4139-BE5F-38E768FDCD20}">
      <dgm:prSet phldrT="[Text]" custT="1"/>
      <dgm:spPr>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1800" dirty="0">
              <a:solidFill>
                <a:schemeClr val="bg1"/>
              </a:solidFill>
            </a:rPr>
            <a:t>Development of appropriate steering mechanisms</a:t>
          </a:r>
        </a:p>
      </dgm:t>
    </dgm:pt>
    <dgm:pt modelId="{252B18FF-324D-4E6A-8B1C-508C40E22146}" type="parTrans" cxnId="{AC849A80-F434-498F-95DC-7E014C4FD61F}">
      <dgm:prSet/>
      <dgm:spPr/>
      <dgm:t>
        <a:bodyPr/>
        <a:lstStyle/>
        <a:p>
          <a:endParaRPr lang="en-ZA" sz="1800">
            <a:solidFill>
              <a:schemeClr val="tx1"/>
            </a:solidFill>
          </a:endParaRPr>
        </a:p>
      </dgm:t>
    </dgm:pt>
    <dgm:pt modelId="{94B75128-573D-45CE-B360-B99C6019C571}" type="sibTrans" cxnId="{AC849A80-F434-498F-95DC-7E014C4FD61F}">
      <dgm:prSet/>
      <dgm:spPr/>
      <dgm:t>
        <a:bodyPr/>
        <a:lstStyle/>
        <a:p>
          <a:endParaRPr lang="en-ZA" sz="1800">
            <a:solidFill>
              <a:schemeClr val="tx1"/>
            </a:solidFill>
          </a:endParaRPr>
        </a:p>
      </dgm:t>
    </dgm:pt>
    <dgm:pt modelId="{E286C16A-F883-4164-9E39-6F024936C55D}">
      <dgm:prSet phldrT="[Text]" custT="1"/>
      <dgm:spPr>
        <a:solidFill>
          <a:srgbClr val="CCCC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1800" dirty="0">
              <a:solidFill>
                <a:schemeClr val="bg1"/>
              </a:solidFill>
            </a:rPr>
            <a:t>Effective oversight, monitoring and evaluation </a:t>
          </a:r>
        </a:p>
      </dgm:t>
    </dgm:pt>
    <dgm:pt modelId="{7C7DB14F-78D8-4A80-96ED-F6A93B761E28}" type="parTrans" cxnId="{EDDE4BC0-F241-452E-901D-F12F0DCF8F31}">
      <dgm:prSet/>
      <dgm:spPr/>
      <dgm:t>
        <a:bodyPr/>
        <a:lstStyle/>
        <a:p>
          <a:endParaRPr lang="en-ZA" sz="1800">
            <a:solidFill>
              <a:schemeClr val="tx1"/>
            </a:solidFill>
          </a:endParaRPr>
        </a:p>
      </dgm:t>
    </dgm:pt>
    <dgm:pt modelId="{68BE11F2-7287-40F6-B097-3E2E0F2E22F4}" type="sibTrans" cxnId="{EDDE4BC0-F241-452E-901D-F12F0DCF8F31}">
      <dgm:prSet/>
      <dgm:spPr/>
      <dgm:t>
        <a:bodyPr/>
        <a:lstStyle/>
        <a:p>
          <a:endParaRPr lang="en-ZA" sz="1800">
            <a:solidFill>
              <a:schemeClr val="tx1"/>
            </a:solidFill>
          </a:endParaRPr>
        </a:p>
      </dgm:t>
    </dgm:pt>
    <dgm:pt modelId="{40165829-638D-4C55-81A0-0A607C489334}">
      <dgm:prSet phldrT="[Text]" custT="1"/>
      <dgm:spPr>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800" dirty="0">
              <a:solidFill>
                <a:schemeClr val="bg1"/>
              </a:solidFill>
            </a:rPr>
            <a:t>Funding of PSET institutions and entities </a:t>
          </a:r>
        </a:p>
        <a:p>
          <a:pPr lvl="0" defTabSz="711200">
            <a:lnSpc>
              <a:spcPct val="90000"/>
            </a:lnSpc>
            <a:spcBef>
              <a:spcPct val="0"/>
            </a:spcBef>
            <a:spcAft>
              <a:spcPct val="35000"/>
            </a:spcAft>
          </a:pPr>
          <a:endParaRPr lang="en-ZA" sz="1800" dirty="0">
            <a:solidFill>
              <a:schemeClr val="bg1"/>
            </a:solidFill>
          </a:endParaRPr>
        </a:p>
      </dgm:t>
    </dgm:pt>
    <dgm:pt modelId="{4873792B-A99C-40B9-B9C1-DBED62649467}" type="parTrans" cxnId="{9E9FF80F-F0EF-485E-8145-AE3F302E0659}">
      <dgm:prSet/>
      <dgm:spPr/>
      <dgm:t>
        <a:bodyPr/>
        <a:lstStyle/>
        <a:p>
          <a:endParaRPr lang="en-ZA" sz="1800">
            <a:solidFill>
              <a:schemeClr val="tx1"/>
            </a:solidFill>
          </a:endParaRPr>
        </a:p>
      </dgm:t>
    </dgm:pt>
    <dgm:pt modelId="{62502572-ACEC-4A95-B45F-EBD970126532}" type="sibTrans" cxnId="{9E9FF80F-F0EF-485E-8145-AE3F302E0659}">
      <dgm:prSet/>
      <dgm:spPr/>
      <dgm:t>
        <a:bodyPr/>
        <a:lstStyle/>
        <a:p>
          <a:endParaRPr lang="en-ZA" sz="1800">
            <a:solidFill>
              <a:schemeClr val="tx1"/>
            </a:solidFill>
          </a:endParaRPr>
        </a:p>
      </dgm:t>
    </dgm:pt>
    <dgm:pt modelId="{4EDA5033-3483-4384-905A-0270983157A6}">
      <dgm:prSet phldrT="[Text]" custT="1"/>
      <dgm:spPr>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1800" dirty="0">
              <a:solidFill>
                <a:schemeClr val="bg1"/>
              </a:solidFill>
            </a:rPr>
            <a:t>Provision of support services in relation to teaching and learning </a:t>
          </a:r>
        </a:p>
      </dgm:t>
    </dgm:pt>
    <dgm:pt modelId="{A2C3DCA2-8536-4889-91A9-F7BFC8D9642E}" type="parTrans" cxnId="{3BFF5E4C-3643-4D5A-8441-E87C75EAF30F}">
      <dgm:prSet/>
      <dgm:spPr/>
      <dgm:t>
        <a:bodyPr/>
        <a:lstStyle/>
        <a:p>
          <a:endParaRPr lang="en-ZA" sz="1800">
            <a:solidFill>
              <a:schemeClr val="tx1"/>
            </a:solidFill>
          </a:endParaRPr>
        </a:p>
      </dgm:t>
    </dgm:pt>
    <dgm:pt modelId="{FAB4BD44-2F5E-47A5-8F7E-274DA1CA11B6}" type="sibTrans" cxnId="{3BFF5E4C-3643-4D5A-8441-E87C75EAF30F}">
      <dgm:prSet/>
      <dgm:spPr/>
      <dgm:t>
        <a:bodyPr/>
        <a:lstStyle/>
        <a:p>
          <a:endParaRPr lang="en-ZA" sz="1800">
            <a:solidFill>
              <a:schemeClr val="tx1"/>
            </a:solidFill>
          </a:endParaRPr>
        </a:p>
      </dgm:t>
    </dgm:pt>
    <dgm:pt modelId="{2B6842BA-213D-4913-B5CE-BE82E6BFE627}" type="pres">
      <dgm:prSet presAssocID="{E836CF3A-99E8-4FFB-9175-57807BA9FC96}" presName="composite" presStyleCnt="0">
        <dgm:presLayoutVars>
          <dgm:chMax val="1"/>
          <dgm:dir/>
          <dgm:resizeHandles val="exact"/>
        </dgm:presLayoutVars>
      </dgm:prSet>
      <dgm:spPr/>
      <dgm:t>
        <a:bodyPr/>
        <a:lstStyle/>
        <a:p>
          <a:endParaRPr lang="en-US"/>
        </a:p>
      </dgm:t>
    </dgm:pt>
    <dgm:pt modelId="{49172D71-7D35-4940-9654-06FED729F5E6}" type="pres">
      <dgm:prSet presAssocID="{5BF8D7B2-30CE-45B1-9FFB-39FDA209FBF7}" presName="roof" presStyleLbl="dkBgShp" presStyleIdx="0" presStyleCnt="2" custScaleY="111481" custLinFactNeighborX="400" custLinFactNeighborY="-25732"/>
      <dgm:spPr/>
      <dgm:t>
        <a:bodyPr/>
        <a:lstStyle/>
        <a:p>
          <a:endParaRPr lang="en-US"/>
        </a:p>
      </dgm:t>
    </dgm:pt>
    <dgm:pt modelId="{11F609D6-4C2F-42BA-BF73-97166B8FFC04}" type="pres">
      <dgm:prSet presAssocID="{5BF8D7B2-30CE-45B1-9FFB-39FDA209FBF7}" presName="pillar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 modelId="{47EA3331-8631-499E-B7FA-E5EFA3772CD6}" type="pres">
      <dgm:prSet presAssocID="{5BF8D7B2-30CE-45B1-9FFB-39FDA209FBF7}" presName="pillar1" presStyleLbl="node1" presStyleIdx="0" presStyleCnt="4" custScaleX="23108" custScaleY="61586" custLinFactNeighborX="-1558" custLinFactNeighborY="15375">
        <dgm:presLayoutVars>
          <dgm:bulletEnabled val="1"/>
        </dgm:presLayoutVars>
      </dgm:prSet>
      <dgm:spPr/>
      <dgm:t>
        <a:bodyPr/>
        <a:lstStyle/>
        <a:p>
          <a:endParaRPr lang="en-US"/>
        </a:p>
      </dgm:t>
    </dgm:pt>
    <dgm:pt modelId="{7EAF1592-9BF2-4775-87FF-B695F238C67A}" type="pres">
      <dgm:prSet presAssocID="{E286C16A-F883-4164-9E39-6F024936C55D}" presName="pillarX" presStyleLbl="node1" presStyleIdx="1" presStyleCnt="4" custScaleX="27450" custScaleY="59496" custLinFactNeighborX="-138" custLinFactNeighborY="16713">
        <dgm:presLayoutVars>
          <dgm:bulletEnabled val="1"/>
        </dgm:presLayoutVars>
      </dgm:prSet>
      <dgm:spPr/>
      <dgm:t>
        <a:bodyPr/>
        <a:lstStyle/>
        <a:p>
          <a:endParaRPr lang="en-US"/>
        </a:p>
      </dgm:t>
    </dgm:pt>
    <dgm:pt modelId="{77DB743E-536B-4AD9-8E60-34AA47E50541}" type="pres">
      <dgm:prSet presAssocID="{4EDA5033-3483-4384-905A-0270983157A6}" presName="pillarX" presStyleLbl="node1" presStyleIdx="2" presStyleCnt="4" custScaleX="24261" custScaleY="62176" custLinFactNeighborX="714" custLinFactNeighborY="18053">
        <dgm:presLayoutVars>
          <dgm:bulletEnabled val="1"/>
        </dgm:presLayoutVars>
      </dgm:prSet>
      <dgm:spPr/>
      <dgm:t>
        <a:bodyPr/>
        <a:lstStyle/>
        <a:p>
          <a:endParaRPr lang="en-US"/>
        </a:p>
      </dgm:t>
    </dgm:pt>
    <dgm:pt modelId="{F401322F-2C89-485F-9DB0-AE1C6E105D50}" type="pres">
      <dgm:prSet presAssocID="{40165829-638D-4C55-81A0-0A607C489334}" presName="pillarX" presStyleLbl="node1" presStyleIdx="3" presStyleCnt="4" custScaleX="22064" custScaleY="59682" custLinFactNeighborX="1559" custLinFactNeighborY="16806">
        <dgm:presLayoutVars>
          <dgm:bulletEnabled val="1"/>
        </dgm:presLayoutVars>
      </dgm:prSet>
      <dgm:spPr/>
      <dgm:t>
        <a:bodyPr/>
        <a:lstStyle/>
        <a:p>
          <a:endParaRPr lang="en-US"/>
        </a:p>
      </dgm:t>
    </dgm:pt>
    <dgm:pt modelId="{94C64CEA-05B0-4E83-B9A7-1D6CFAD9F1F7}" type="pres">
      <dgm:prSet presAssocID="{5BF8D7B2-30CE-45B1-9FFB-39FDA209FBF7}" presName="base" presStyleLbl="dkBgShp" presStyleIdx="1" presStyleCnt="2" custFlipVert="1" custScaleY="20208" custLinFactNeighborX="-14" custLinFactNeighborY="-28425"/>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AC849A80-F434-498F-95DC-7E014C4FD61F}" srcId="{5BF8D7B2-30CE-45B1-9FFB-39FDA209FBF7}" destId="{2BAB09AD-6E15-4139-BE5F-38E768FDCD20}" srcOrd="0" destOrd="0" parTransId="{252B18FF-324D-4E6A-8B1C-508C40E22146}" sibTransId="{94B75128-573D-45CE-B360-B99C6019C571}"/>
    <dgm:cxn modelId="{EDDE4BC0-F241-452E-901D-F12F0DCF8F31}" srcId="{5BF8D7B2-30CE-45B1-9FFB-39FDA209FBF7}" destId="{E286C16A-F883-4164-9E39-6F024936C55D}" srcOrd="1" destOrd="0" parTransId="{7C7DB14F-78D8-4A80-96ED-F6A93B761E28}" sibTransId="{68BE11F2-7287-40F6-B097-3E2E0F2E22F4}"/>
    <dgm:cxn modelId="{824E6C31-360B-4899-8ED7-332A407654FE}" type="presOf" srcId="{5BF8D7B2-30CE-45B1-9FFB-39FDA209FBF7}" destId="{49172D71-7D35-4940-9654-06FED729F5E6}" srcOrd="0" destOrd="0" presId="urn:microsoft.com/office/officeart/2005/8/layout/hList3"/>
    <dgm:cxn modelId="{4B3E5DCD-2953-49AA-A6D7-3FC5F91C4045}" type="presOf" srcId="{4EDA5033-3483-4384-905A-0270983157A6}" destId="{77DB743E-536B-4AD9-8E60-34AA47E50541}" srcOrd="0" destOrd="0" presId="urn:microsoft.com/office/officeart/2005/8/layout/hList3"/>
    <dgm:cxn modelId="{0C76676E-6899-4FFF-9EDC-71DFE6C00643}" type="presOf" srcId="{40165829-638D-4C55-81A0-0A607C489334}" destId="{F401322F-2C89-485F-9DB0-AE1C6E105D50}" srcOrd="0" destOrd="0" presId="urn:microsoft.com/office/officeart/2005/8/layout/hList3"/>
    <dgm:cxn modelId="{C3AAA569-1240-4AC6-8A49-F7C06C98A3CA}" type="presOf" srcId="{E286C16A-F883-4164-9E39-6F024936C55D}" destId="{7EAF1592-9BF2-4775-87FF-B695F238C67A}" srcOrd="0" destOrd="0" presId="urn:microsoft.com/office/officeart/2005/8/layout/hList3"/>
    <dgm:cxn modelId="{3B4368AD-10E4-4AEF-AE4A-718A4429468F}" type="presOf" srcId="{E836CF3A-99E8-4FFB-9175-57807BA9FC96}" destId="{2B6842BA-213D-4913-B5CE-BE82E6BFE627}" srcOrd="0" destOrd="0" presId="urn:microsoft.com/office/officeart/2005/8/layout/hList3"/>
    <dgm:cxn modelId="{3BFF5E4C-3643-4D5A-8441-E87C75EAF30F}" srcId="{5BF8D7B2-30CE-45B1-9FFB-39FDA209FBF7}" destId="{4EDA5033-3483-4384-905A-0270983157A6}" srcOrd="2" destOrd="0" parTransId="{A2C3DCA2-8536-4889-91A9-F7BFC8D9642E}" sibTransId="{FAB4BD44-2F5E-47A5-8F7E-274DA1CA11B6}"/>
    <dgm:cxn modelId="{9E9FF80F-F0EF-485E-8145-AE3F302E0659}" srcId="{5BF8D7B2-30CE-45B1-9FFB-39FDA209FBF7}" destId="{40165829-638D-4C55-81A0-0A607C489334}" srcOrd="3" destOrd="0" parTransId="{4873792B-A99C-40B9-B9C1-DBED62649467}" sibTransId="{62502572-ACEC-4A95-B45F-EBD970126532}"/>
    <dgm:cxn modelId="{13C9B51F-A2B9-4C9F-8617-52E0BC44000A}" type="presOf" srcId="{2BAB09AD-6E15-4139-BE5F-38E768FDCD20}" destId="{47EA3331-8631-499E-B7FA-E5EFA3772CD6}" srcOrd="0" destOrd="0" presId="urn:microsoft.com/office/officeart/2005/8/layout/hList3"/>
    <dgm:cxn modelId="{72DC0B24-9E97-465B-A174-481041FDC08B}" srcId="{E836CF3A-99E8-4FFB-9175-57807BA9FC96}" destId="{5BF8D7B2-30CE-45B1-9FFB-39FDA209FBF7}" srcOrd="0" destOrd="0" parTransId="{FF446DCD-E0E8-48F0-99D8-9EB3EF5E2114}" sibTransId="{33952C5D-B200-459E-9AB1-7A7A2D9F2A28}"/>
    <dgm:cxn modelId="{A88D93C7-6E49-4EB1-9504-535D50965DBF}" type="presParOf" srcId="{2B6842BA-213D-4913-B5CE-BE82E6BFE627}" destId="{49172D71-7D35-4940-9654-06FED729F5E6}" srcOrd="0" destOrd="0" presId="urn:microsoft.com/office/officeart/2005/8/layout/hList3"/>
    <dgm:cxn modelId="{F1CF5519-92D1-49C1-94FD-A354DE45E4D2}" type="presParOf" srcId="{2B6842BA-213D-4913-B5CE-BE82E6BFE627}" destId="{11F609D6-4C2F-42BA-BF73-97166B8FFC04}" srcOrd="1" destOrd="0" presId="urn:microsoft.com/office/officeart/2005/8/layout/hList3"/>
    <dgm:cxn modelId="{0BC4B554-7432-4A6A-9A19-FBAA3EF1BA84}" type="presParOf" srcId="{11F609D6-4C2F-42BA-BF73-97166B8FFC04}" destId="{47EA3331-8631-499E-B7FA-E5EFA3772CD6}" srcOrd="0" destOrd="0" presId="urn:microsoft.com/office/officeart/2005/8/layout/hList3"/>
    <dgm:cxn modelId="{663FDFFE-F7EF-477C-8A19-6E3BA0DF8191}" type="presParOf" srcId="{11F609D6-4C2F-42BA-BF73-97166B8FFC04}" destId="{7EAF1592-9BF2-4775-87FF-B695F238C67A}" srcOrd="1" destOrd="0" presId="urn:microsoft.com/office/officeart/2005/8/layout/hList3"/>
    <dgm:cxn modelId="{CA378ACF-10CA-4388-A987-6B7B6ABB62EE}" type="presParOf" srcId="{11F609D6-4C2F-42BA-BF73-97166B8FFC04}" destId="{77DB743E-536B-4AD9-8E60-34AA47E50541}" srcOrd="2" destOrd="0" presId="urn:microsoft.com/office/officeart/2005/8/layout/hList3"/>
    <dgm:cxn modelId="{EDE8962C-E223-41EB-8DF7-CAABB04A2BFC}" type="presParOf" srcId="{11F609D6-4C2F-42BA-BF73-97166B8FFC04}" destId="{F401322F-2C89-485F-9DB0-AE1C6E105D50}" srcOrd="3" destOrd="0" presId="urn:microsoft.com/office/officeart/2005/8/layout/hList3"/>
    <dgm:cxn modelId="{77C55039-BA9B-4AF0-B27F-85F94B7802D7}" type="presParOf" srcId="{2B6842BA-213D-4913-B5CE-BE82E6BFE627}" destId="{94C64CEA-05B0-4E83-B9A7-1D6CFAD9F1F7}"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Expansion of access to PSET opportunities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288" custLinFactNeighborY="-85664">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FC07B52F-E731-4913-AD76-763993121964}" srcId="{1E323845-FDE3-4BBB-AB83-55AFCAD0D486}" destId="{ED5C3CBD-479F-460B-8EB3-087E82C93013}" srcOrd="0" destOrd="0" parTransId="{AF078BE9-BD15-49A6-864A-AE0396FE3C86}" sibTransId="{17E7A7C0-2A94-4895-98EB-B21B71DB1289}"/>
    <dgm:cxn modelId="{4F3189DF-9F32-4B0A-8475-58C266003B45}" type="presOf" srcId="{1E323845-FDE3-4BBB-AB83-55AFCAD0D486}" destId="{51CCA4CF-7639-4344-835D-761B5C8FE964}" srcOrd="0" destOrd="0" presId="urn:microsoft.com/office/officeart/2008/layout/VerticalCurvedList"/>
    <dgm:cxn modelId="{CF1BE12A-7491-41B1-92BE-9F3C62900A08}" type="presOf" srcId="{ED5C3CBD-479F-460B-8EB3-087E82C93013}" destId="{FF92BCF6-180A-4FF3-BB5E-D94971CB3B55}" srcOrd="0" destOrd="0" presId="urn:microsoft.com/office/officeart/2008/layout/VerticalCurvedList"/>
    <dgm:cxn modelId="{71636E46-89B2-4F17-BF0A-F00CFD2444FB}" type="presOf" srcId="{17E7A7C0-2A94-4895-98EB-B21B71DB1289}" destId="{BFC53F3E-2A04-44F2-8AFF-8F9A1461FA79}" srcOrd="0" destOrd="0" presId="urn:microsoft.com/office/officeart/2008/layout/VerticalCurvedList"/>
    <dgm:cxn modelId="{7D5592EB-3A48-4030-B2AF-7FA3D88A746F}" type="presParOf" srcId="{51CCA4CF-7639-4344-835D-761B5C8FE964}" destId="{EC9E4E88-C134-4EAA-B16D-FBD2E4614287}" srcOrd="0" destOrd="0" presId="urn:microsoft.com/office/officeart/2008/layout/VerticalCurvedList"/>
    <dgm:cxn modelId="{4A381455-2D4F-4705-8887-730C7DBC3509}" type="presParOf" srcId="{EC9E4E88-C134-4EAA-B16D-FBD2E4614287}" destId="{D22A405C-36C6-421D-A0B1-54846847B72E}" srcOrd="0" destOrd="0" presId="urn:microsoft.com/office/officeart/2008/layout/VerticalCurvedList"/>
    <dgm:cxn modelId="{71A65899-6974-4507-B529-7D042965EC7F}" type="presParOf" srcId="{D22A405C-36C6-421D-A0B1-54846847B72E}" destId="{22CB0A88-3141-4776-8619-4E604C70CB38}" srcOrd="0" destOrd="0" presId="urn:microsoft.com/office/officeart/2008/layout/VerticalCurvedList"/>
    <dgm:cxn modelId="{DE7E5B70-9922-45B5-8E80-D0539AC195E3}" type="presParOf" srcId="{D22A405C-36C6-421D-A0B1-54846847B72E}" destId="{BFC53F3E-2A04-44F2-8AFF-8F9A1461FA79}" srcOrd="1" destOrd="0" presId="urn:microsoft.com/office/officeart/2008/layout/VerticalCurvedList"/>
    <dgm:cxn modelId="{DA88B38A-F795-4AAD-B7E2-F7C2E9EEF926}" type="presParOf" srcId="{D22A405C-36C6-421D-A0B1-54846847B72E}" destId="{5885E56F-4BE2-44A8-823D-4F36948A0DC3}" srcOrd="2" destOrd="0" presId="urn:microsoft.com/office/officeart/2008/layout/VerticalCurvedList"/>
    <dgm:cxn modelId="{A3FC3D0F-293C-4576-92FE-D1A6B3E63FDD}" type="presParOf" srcId="{D22A405C-36C6-421D-A0B1-54846847B72E}" destId="{9AC269E6-A31C-4482-BCA1-D1FC1AAD2E66}" srcOrd="3" destOrd="0" presId="urn:microsoft.com/office/officeart/2008/layout/VerticalCurvedList"/>
    <dgm:cxn modelId="{64D146D3-636C-440F-A9D3-2658EC7073AB}" type="presParOf" srcId="{EC9E4E88-C134-4EAA-B16D-FBD2E4614287}" destId="{FF92BCF6-180A-4FF3-BB5E-D94971CB3B55}" srcOrd="1" destOrd="0" presId="urn:microsoft.com/office/officeart/2008/layout/VerticalCurvedList"/>
    <dgm:cxn modelId="{E7A634AC-3E1B-412E-BB17-C3F1F7DEF1F1}" type="presParOf" srcId="{EC9E4E88-C134-4EAA-B16D-FBD2E4614287}" destId="{6B64FD1F-341A-4293-92B9-6B669407FFEC}" srcOrd="2" destOrd="0" presId="urn:microsoft.com/office/officeart/2008/layout/VerticalCurvedList"/>
    <dgm:cxn modelId="{93CD4454-0581-47B3-81D1-677F1C642F34}"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Expansion of access to PSET opportunities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9FAB2D53-329F-4C2B-950B-1A90E5AC3CBA}" type="presOf" srcId="{ED5C3CBD-479F-460B-8EB3-087E82C93013}" destId="{FF92BCF6-180A-4FF3-BB5E-D94971CB3B55}"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C7D354EF-BE5B-44F6-8B8B-1803AA5FEF16}" type="presOf" srcId="{17E7A7C0-2A94-4895-98EB-B21B71DB1289}" destId="{BFC53F3E-2A04-44F2-8AFF-8F9A1461FA79}" srcOrd="0" destOrd="0" presId="urn:microsoft.com/office/officeart/2008/layout/VerticalCurvedList"/>
    <dgm:cxn modelId="{2E7B1624-52F4-45A6-A942-4CCAB107E985}" type="presOf" srcId="{1E323845-FDE3-4BBB-AB83-55AFCAD0D486}" destId="{51CCA4CF-7639-4344-835D-761B5C8FE964}" srcOrd="0" destOrd="0" presId="urn:microsoft.com/office/officeart/2008/layout/VerticalCurvedList"/>
    <dgm:cxn modelId="{99307083-B4A7-411D-A4F3-AF05877ACDC2}" type="presParOf" srcId="{51CCA4CF-7639-4344-835D-761B5C8FE964}" destId="{EC9E4E88-C134-4EAA-B16D-FBD2E4614287}" srcOrd="0" destOrd="0" presId="urn:microsoft.com/office/officeart/2008/layout/VerticalCurvedList"/>
    <dgm:cxn modelId="{36F2E5E3-EA5B-4CCA-A4C3-E85C74151B01}" type="presParOf" srcId="{EC9E4E88-C134-4EAA-B16D-FBD2E4614287}" destId="{D22A405C-36C6-421D-A0B1-54846847B72E}" srcOrd="0" destOrd="0" presId="urn:microsoft.com/office/officeart/2008/layout/VerticalCurvedList"/>
    <dgm:cxn modelId="{FF5558EA-1D08-416E-9012-7B8D48CA4D4F}" type="presParOf" srcId="{D22A405C-36C6-421D-A0B1-54846847B72E}" destId="{22CB0A88-3141-4776-8619-4E604C70CB38}" srcOrd="0" destOrd="0" presId="urn:microsoft.com/office/officeart/2008/layout/VerticalCurvedList"/>
    <dgm:cxn modelId="{EE86CD27-96A6-4378-9870-0A549CAE6FE0}" type="presParOf" srcId="{D22A405C-36C6-421D-A0B1-54846847B72E}" destId="{BFC53F3E-2A04-44F2-8AFF-8F9A1461FA79}" srcOrd="1" destOrd="0" presId="urn:microsoft.com/office/officeart/2008/layout/VerticalCurvedList"/>
    <dgm:cxn modelId="{C1C850B7-73CB-486F-AFF8-DA647FD18572}" type="presParOf" srcId="{D22A405C-36C6-421D-A0B1-54846847B72E}" destId="{5885E56F-4BE2-44A8-823D-4F36948A0DC3}" srcOrd="2" destOrd="0" presId="urn:microsoft.com/office/officeart/2008/layout/VerticalCurvedList"/>
    <dgm:cxn modelId="{943692AD-FA4B-4AFB-9E5A-CF3D2FB8DA44}" type="presParOf" srcId="{D22A405C-36C6-421D-A0B1-54846847B72E}" destId="{9AC269E6-A31C-4482-BCA1-D1FC1AAD2E66}" srcOrd="3" destOrd="0" presId="urn:microsoft.com/office/officeart/2008/layout/VerticalCurvedList"/>
    <dgm:cxn modelId="{6EAD575E-D9D7-47FF-BD57-A1753CE527A7}" type="presParOf" srcId="{EC9E4E88-C134-4EAA-B16D-FBD2E4614287}" destId="{FF92BCF6-180A-4FF3-BB5E-D94971CB3B55}" srcOrd="1" destOrd="0" presId="urn:microsoft.com/office/officeart/2008/layout/VerticalCurvedList"/>
    <dgm:cxn modelId="{D1BD15DF-EFEB-4379-9E86-A86488B39687}" type="presParOf" srcId="{EC9E4E88-C134-4EAA-B16D-FBD2E4614287}" destId="{6B64FD1F-341A-4293-92B9-6B669407FFEC}" srcOrd="2" destOrd="0" presId="urn:microsoft.com/office/officeart/2008/layout/VerticalCurvedList"/>
    <dgm:cxn modelId="{A542CDBD-B4E4-4871-9E07-E610157B1F33}"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Improving efficiency and success of the PSET system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FC07B52F-E731-4913-AD76-763993121964}" srcId="{1E323845-FDE3-4BBB-AB83-55AFCAD0D486}" destId="{ED5C3CBD-479F-460B-8EB3-087E82C93013}" srcOrd="0" destOrd="0" parTransId="{AF078BE9-BD15-49A6-864A-AE0396FE3C86}" sibTransId="{17E7A7C0-2A94-4895-98EB-B21B71DB1289}"/>
    <dgm:cxn modelId="{31789B2A-AC8B-4181-B9F5-A019908CD28F}" type="presOf" srcId="{1E323845-FDE3-4BBB-AB83-55AFCAD0D486}" destId="{51CCA4CF-7639-4344-835D-761B5C8FE964}" srcOrd="0" destOrd="0" presId="urn:microsoft.com/office/officeart/2008/layout/VerticalCurvedList"/>
    <dgm:cxn modelId="{12C91746-BDA5-4F04-9D9A-B0F5E54FB86E}" type="presOf" srcId="{17E7A7C0-2A94-4895-98EB-B21B71DB1289}" destId="{BFC53F3E-2A04-44F2-8AFF-8F9A1461FA79}" srcOrd="0" destOrd="0" presId="urn:microsoft.com/office/officeart/2008/layout/VerticalCurvedList"/>
    <dgm:cxn modelId="{2AFF2A07-5BBA-49E9-A5F6-94436D3AFE6F}" type="presOf" srcId="{ED5C3CBD-479F-460B-8EB3-087E82C93013}" destId="{FF92BCF6-180A-4FF3-BB5E-D94971CB3B55}" srcOrd="0" destOrd="0" presId="urn:microsoft.com/office/officeart/2008/layout/VerticalCurvedList"/>
    <dgm:cxn modelId="{AF4F7A7A-26FB-4B69-9D92-6BB2B82518D8}" type="presParOf" srcId="{51CCA4CF-7639-4344-835D-761B5C8FE964}" destId="{EC9E4E88-C134-4EAA-B16D-FBD2E4614287}" srcOrd="0" destOrd="0" presId="urn:microsoft.com/office/officeart/2008/layout/VerticalCurvedList"/>
    <dgm:cxn modelId="{0EB43B57-88A2-4C26-A37F-3EA062492F6F}" type="presParOf" srcId="{EC9E4E88-C134-4EAA-B16D-FBD2E4614287}" destId="{D22A405C-36C6-421D-A0B1-54846847B72E}" srcOrd="0" destOrd="0" presId="urn:microsoft.com/office/officeart/2008/layout/VerticalCurvedList"/>
    <dgm:cxn modelId="{7397D08A-E793-4F8E-AB02-AB7697DC0C5B}" type="presParOf" srcId="{D22A405C-36C6-421D-A0B1-54846847B72E}" destId="{22CB0A88-3141-4776-8619-4E604C70CB38}" srcOrd="0" destOrd="0" presId="urn:microsoft.com/office/officeart/2008/layout/VerticalCurvedList"/>
    <dgm:cxn modelId="{97D6683F-C159-4D24-A433-568B3493B3B7}" type="presParOf" srcId="{D22A405C-36C6-421D-A0B1-54846847B72E}" destId="{BFC53F3E-2A04-44F2-8AFF-8F9A1461FA79}" srcOrd="1" destOrd="0" presId="urn:microsoft.com/office/officeart/2008/layout/VerticalCurvedList"/>
    <dgm:cxn modelId="{B3E9C822-C0AA-47FE-8F8A-FB0F3DF9B24D}" type="presParOf" srcId="{D22A405C-36C6-421D-A0B1-54846847B72E}" destId="{5885E56F-4BE2-44A8-823D-4F36948A0DC3}" srcOrd="2" destOrd="0" presId="urn:microsoft.com/office/officeart/2008/layout/VerticalCurvedList"/>
    <dgm:cxn modelId="{8E1362F2-E083-4DB0-AB37-63BB460C8FB9}" type="presParOf" srcId="{D22A405C-36C6-421D-A0B1-54846847B72E}" destId="{9AC269E6-A31C-4482-BCA1-D1FC1AAD2E66}" srcOrd="3" destOrd="0" presId="urn:microsoft.com/office/officeart/2008/layout/VerticalCurvedList"/>
    <dgm:cxn modelId="{5C9E6C30-2D7F-428D-BF32-E4F7E76525A0}" type="presParOf" srcId="{EC9E4E88-C134-4EAA-B16D-FBD2E4614287}" destId="{FF92BCF6-180A-4FF3-BB5E-D94971CB3B55}" srcOrd="1" destOrd="0" presId="urn:microsoft.com/office/officeart/2008/layout/VerticalCurvedList"/>
    <dgm:cxn modelId="{97B9A7C2-4771-44A2-AAF5-97D53A398824}" type="presParOf" srcId="{EC9E4E88-C134-4EAA-B16D-FBD2E4614287}" destId="{6B64FD1F-341A-4293-92B9-6B669407FFEC}" srcOrd="2" destOrd="0" presId="urn:microsoft.com/office/officeart/2008/layout/VerticalCurvedList"/>
    <dgm:cxn modelId="{84682576-B9A1-4C5A-ADB4-332ED890A751}"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Improving efficiency and success of the PSET system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1EF5D280-6672-4B9B-966D-2B00F3977124}" type="presOf" srcId="{1E323845-FDE3-4BBB-AB83-55AFCAD0D486}" destId="{51CCA4CF-7639-4344-835D-761B5C8FE964}"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8E4C8798-E528-4B6B-BA1E-72A4E8567827}" type="presOf" srcId="{17E7A7C0-2A94-4895-98EB-B21B71DB1289}" destId="{BFC53F3E-2A04-44F2-8AFF-8F9A1461FA79}" srcOrd="0" destOrd="0" presId="urn:microsoft.com/office/officeart/2008/layout/VerticalCurvedList"/>
    <dgm:cxn modelId="{DB7AD351-DAE5-4CAE-A38E-3BF9F31B565E}" type="presOf" srcId="{ED5C3CBD-479F-460B-8EB3-087E82C93013}" destId="{FF92BCF6-180A-4FF3-BB5E-D94971CB3B55}" srcOrd="0" destOrd="0" presId="urn:microsoft.com/office/officeart/2008/layout/VerticalCurvedList"/>
    <dgm:cxn modelId="{6C0933BD-2042-4820-B1D9-26CF305B1F43}" type="presParOf" srcId="{51CCA4CF-7639-4344-835D-761B5C8FE964}" destId="{EC9E4E88-C134-4EAA-B16D-FBD2E4614287}" srcOrd="0" destOrd="0" presId="urn:microsoft.com/office/officeart/2008/layout/VerticalCurvedList"/>
    <dgm:cxn modelId="{4E5ACF60-1D86-4120-80E8-9AAA6C529395}" type="presParOf" srcId="{EC9E4E88-C134-4EAA-B16D-FBD2E4614287}" destId="{D22A405C-36C6-421D-A0B1-54846847B72E}" srcOrd="0" destOrd="0" presId="urn:microsoft.com/office/officeart/2008/layout/VerticalCurvedList"/>
    <dgm:cxn modelId="{45707D06-BC13-4D96-9B88-CB8D2CEFA82B}" type="presParOf" srcId="{D22A405C-36C6-421D-A0B1-54846847B72E}" destId="{22CB0A88-3141-4776-8619-4E604C70CB38}" srcOrd="0" destOrd="0" presId="urn:microsoft.com/office/officeart/2008/layout/VerticalCurvedList"/>
    <dgm:cxn modelId="{CFBE1CEB-7511-4FC6-9C1E-278E2309A24A}" type="presParOf" srcId="{D22A405C-36C6-421D-A0B1-54846847B72E}" destId="{BFC53F3E-2A04-44F2-8AFF-8F9A1461FA79}" srcOrd="1" destOrd="0" presId="urn:microsoft.com/office/officeart/2008/layout/VerticalCurvedList"/>
    <dgm:cxn modelId="{384705C2-EA65-43D0-BA88-6F7B6F3EA862}" type="presParOf" srcId="{D22A405C-36C6-421D-A0B1-54846847B72E}" destId="{5885E56F-4BE2-44A8-823D-4F36948A0DC3}" srcOrd="2" destOrd="0" presId="urn:microsoft.com/office/officeart/2008/layout/VerticalCurvedList"/>
    <dgm:cxn modelId="{4C7FAA00-3341-47EB-9898-DAA8B72D8420}" type="presParOf" srcId="{D22A405C-36C6-421D-A0B1-54846847B72E}" destId="{9AC269E6-A31C-4482-BCA1-D1FC1AAD2E66}" srcOrd="3" destOrd="0" presId="urn:microsoft.com/office/officeart/2008/layout/VerticalCurvedList"/>
    <dgm:cxn modelId="{CF02EE70-8F1E-47A7-859C-2843AABF2D8B}" type="presParOf" srcId="{EC9E4E88-C134-4EAA-B16D-FBD2E4614287}" destId="{FF92BCF6-180A-4FF3-BB5E-D94971CB3B55}" srcOrd="1" destOrd="0" presId="urn:microsoft.com/office/officeart/2008/layout/VerticalCurvedList"/>
    <dgm:cxn modelId="{BB3ABCF3-48F1-46B5-A3B0-BD9635FF48DD}" type="presParOf" srcId="{EC9E4E88-C134-4EAA-B16D-FBD2E4614287}" destId="{6B64FD1F-341A-4293-92B9-6B669407FFEC}" srcOrd="2" destOrd="0" presId="urn:microsoft.com/office/officeart/2008/layout/VerticalCurvedList"/>
    <dgm:cxn modelId="{CD417277-665B-47DF-9396-6EF7B068B7F1}"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Improving the quality of PSET provisioning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15991"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1F1B36D0-6A42-440B-8440-D507D8257810}" type="presOf" srcId="{ED5C3CBD-479F-460B-8EB3-087E82C93013}" destId="{FF92BCF6-180A-4FF3-BB5E-D94971CB3B55}"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D52E62AC-E147-405D-A80B-CC73EFD6CCDD}" type="presOf" srcId="{17E7A7C0-2A94-4895-98EB-B21B71DB1289}" destId="{BFC53F3E-2A04-44F2-8AFF-8F9A1461FA79}" srcOrd="0" destOrd="0" presId="urn:microsoft.com/office/officeart/2008/layout/VerticalCurvedList"/>
    <dgm:cxn modelId="{4299EFE6-87D6-4925-80E7-62A113D4F95E}" type="presOf" srcId="{1E323845-FDE3-4BBB-AB83-55AFCAD0D486}" destId="{51CCA4CF-7639-4344-835D-761B5C8FE964}" srcOrd="0" destOrd="0" presId="urn:microsoft.com/office/officeart/2008/layout/VerticalCurvedList"/>
    <dgm:cxn modelId="{1B9ABE6B-B265-4972-8F5D-8465922931ED}" type="presParOf" srcId="{51CCA4CF-7639-4344-835D-761B5C8FE964}" destId="{EC9E4E88-C134-4EAA-B16D-FBD2E4614287}" srcOrd="0" destOrd="0" presId="urn:microsoft.com/office/officeart/2008/layout/VerticalCurvedList"/>
    <dgm:cxn modelId="{065486D6-D38B-4C00-9EC1-4ECD6E07B7AB}" type="presParOf" srcId="{EC9E4E88-C134-4EAA-B16D-FBD2E4614287}" destId="{D22A405C-36C6-421D-A0B1-54846847B72E}" srcOrd="0" destOrd="0" presId="urn:microsoft.com/office/officeart/2008/layout/VerticalCurvedList"/>
    <dgm:cxn modelId="{9BBAC197-6F33-402C-8A30-650E82DA0E9A}" type="presParOf" srcId="{D22A405C-36C6-421D-A0B1-54846847B72E}" destId="{22CB0A88-3141-4776-8619-4E604C70CB38}" srcOrd="0" destOrd="0" presId="urn:microsoft.com/office/officeart/2008/layout/VerticalCurvedList"/>
    <dgm:cxn modelId="{0AC69843-5288-43C0-8B94-6EBB5FEBABD3}" type="presParOf" srcId="{D22A405C-36C6-421D-A0B1-54846847B72E}" destId="{BFC53F3E-2A04-44F2-8AFF-8F9A1461FA79}" srcOrd="1" destOrd="0" presId="urn:microsoft.com/office/officeart/2008/layout/VerticalCurvedList"/>
    <dgm:cxn modelId="{A792D69C-0702-40CC-8FB9-21513984135F}" type="presParOf" srcId="{D22A405C-36C6-421D-A0B1-54846847B72E}" destId="{5885E56F-4BE2-44A8-823D-4F36948A0DC3}" srcOrd="2" destOrd="0" presId="urn:microsoft.com/office/officeart/2008/layout/VerticalCurvedList"/>
    <dgm:cxn modelId="{3AA2C0B0-628B-4CFE-B505-A6E8D7D3E5B6}" type="presParOf" srcId="{D22A405C-36C6-421D-A0B1-54846847B72E}" destId="{9AC269E6-A31C-4482-BCA1-D1FC1AAD2E66}" srcOrd="3" destOrd="0" presId="urn:microsoft.com/office/officeart/2008/layout/VerticalCurvedList"/>
    <dgm:cxn modelId="{EDDFD2AE-A857-41A2-9195-5541DEBDFF41}" type="presParOf" srcId="{EC9E4E88-C134-4EAA-B16D-FBD2E4614287}" destId="{FF92BCF6-180A-4FF3-BB5E-D94971CB3B55}" srcOrd="1" destOrd="0" presId="urn:microsoft.com/office/officeart/2008/layout/VerticalCurvedList"/>
    <dgm:cxn modelId="{BF431143-E2E8-4AAC-B9D6-C903EB42F92F}" type="presParOf" srcId="{EC9E4E88-C134-4EAA-B16D-FBD2E4614287}" destId="{6B64FD1F-341A-4293-92B9-6B669407FFEC}" srcOrd="2" destOrd="0" presId="urn:microsoft.com/office/officeart/2008/layout/VerticalCurvedList"/>
    <dgm:cxn modelId="{B41E3031-CF3B-4E2E-A7FB-1AE25F019B61}"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Responsiveness of PSET system</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15991"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0F1EAEBC-7C97-4C4E-AEBB-5D07A288165A}" type="presOf" srcId="{1E323845-FDE3-4BBB-AB83-55AFCAD0D486}" destId="{51CCA4CF-7639-4344-835D-761B5C8FE964}"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2BEA3CE4-30A0-423A-B7A1-373CB883BE8E}" type="presOf" srcId="{17E7A7C0-2A94-4895-98EB-B21B71DB1289}" destId="{BFC53F3E-2A04-44F2-8AFF-8F9A1461FA79}" srcOrd="0" destOrd="0" presId="urn:microsoft.com/office/officeart/2008/layout/VerticalCurvedList"/>
    <dgm:cxn modelId="{93FFDB74-CA5B-484C-94BF-D5792E5EA711}" type="presOf" srcId="{ED5C3CBD-479F-460B-8EB3-087E82C93013}" destId="{FF92BCF6-180A-4FF3-BB5E-D94971CB3B55}" srcOrd="0" destOrd="0" presId="urn:microsoft.com/office/officeart/2008/layout/VerticalCurvedList"/>
    <dgm:cxn modelId="{242A5D71-8536-448C-A975-8F179411B738}" type="presParOf" srcId="{51CCA4CF-7639-4344-835D-761B5C8FE964}" destId="{EC9E4E88-C134-4EAA-B16D-FBD2E4614287}" srcOrd="0" destOrd="0" presId="urn:microsoft.com/office/officeart/2008/layout/VerticalCurvedList"/>
    <dgm:cxn modelId="{B7CBFC88-7655-4040-A823-3B6D89E06CED}" type="presParOf" srcId="{EC9E4E88-C134-4EAA-B16D-FBD2E4614287}" destId="{D22A405C-36C6-421D-A0B1-54846847B72E}" srcOrd="0" destOrd="0" presId="urn:microsoft.com/office/officeart/2008/layout/VerticalCurvedList"/>
    <dgm:cxn modelId="{AB83DBB4-1A05-4AD7-8D6D-CD1447CA2E53}" type="presParOf" srcId="{D22A405C-36C6-421D-A0B1-54846847B72E}" destId="{22CB0A88-3141-4776-8619-4E604C70CB38}" srcOrd="0" destOrd="0" presId="urn:microsoft.com/office/officeart/2008/layout/VerticalCurvedList"/>
    <dgm:cxn modelId="{8C4F508E-C8B7-472B-A8C1-B8D157052B67}" type="presParOf" srcId="{D22A405C-36C6-421D-A0B1-54846847B72E}" destId="{BFC53F3E-2A04-44F2-8AFF-8F9A1461FA79}" srcOrd="1" destOrd="0" presId="urn:microsoft.com/office/officeart/2008/layout/VerticalCurvedList"/>
    <dgm:cxn modelId="{CCF06065-2988-43DD-9DF3-D1FC002ADDCC}" type="presParOf" srcId="{D22A405C-36C6-421D-A0B1-54846847B72E}" destId="{5885E56F-4BE2-44A8-823D-4F36948A0DC3}" srcOrd="2" destOrd="0" presId="urn:microsoft.com/office/officeart/2008/layout/VerticalCurvedList"/>
    <dgm:cxn modelId="{A3E1BC21-87EC-4BE1-A164-EA82E0FE5D1C}" type="presParOf" srcId="{D22A405C-36C6-421D-A0B1-54846847B72E}" destId="{9AC269E6-A31C-4482-BCA1-D1FC1AAD2E66}" srcOrd="3" destOrd="0" presId="urn:microsoft.com/office/officeart/2008/layout/VerticalCurvedList"/>
    <dgm:cxn modelId="{62B66D26-2394-4906-976B-85548DD1D035}" type="presParOf" srcId="{EC9E4E88-C134-4EAA-B16D-FBD2E4614287}" destId="{FF92BCF6-180A-4FF3-BB5E-D94971CB3B55}" srcOrd="1" destOrd="0" presId="urn:microsoft.com/office/officeart/2008/layout/VerticalCurvedList"/>
    <dgm:cxn modelId="{5CFDA5E2-AC84-428E-A116-0175DF819F5F}" type="presParOf" srcId="{EC9E4E88-C134-4EAA-B16D-FBD2E4614287}" destId="{6B64FD1F-341A-4293-92B9-6B669407FFEC}" srcOrd="2" destOrd="0" presId="urn:microsoft.com/office/officeart/2008/layout/VerticalCurvedList"/>
    <dgm:cxn modelId="{DFD63C5E-FEBC-4EFC-9B59-0332FB2032F7}"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Responsiveness of PSET system</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15991"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FC07B52F-E731-4913-AD76-763993121964}" srcId="{1E323845-FDE3-4BBB-AB83-55AFCAD0D486}" destId="{ED5C3CBD-479F-460B-8EB3-087E82C93013}" srcOrd="0" destOrd="0" parTransId="{AF078BE9-BD15-49A6-864A-AE0396FE3C86}" sibTransId="{17E7A7C0-2A94-4895-98EB-B21B71DB1289}"/>
    <dgm:cxn modelId="{71730CC2-263D-41BB-9307-23B79A7B058D}" type="presOf" srcId="{ED5C3CBD-479F-460B-8EB3-087E82C93013}" destId="{FF92BCF6-180A-4FF3-BB5E-D94971CB3B55}" srcOrd="0" destOrd="0" presId="urn:microsoft.com/office/officeart/2008/layout/VerticalCurvedList"/>
    <dgm:cxn modelId="{620DA7FA-9471-4E66-9E07-8082263B3D11}" type="presOf" srcId="{1E323845-FDE3-4BBB-AB83-55AFCAD0D486}" destId="{51CCA4CF-7639-4344-835D-761B5C8FE964}" srcOrd="0" destOrd="0" presId="urn:microsoft.com/office/officeart/2008/layout/VerticalCurvedList"/>
    <dgm:cxn modelId="{CB78982B-F94F-40DE-93EE-3A821446FC35}" type="presOf" srcId="{17E7A7C0-2A94-4895-98EB-B21B71DB1289}" destId="{BFC53F3E-2A04-44F2-8AFF-8F9A1461FA79}" srcOrd="0" destOrd="0" presId="urn:microsoft.com/office/officeart/2008/layout/VerticalCurvedList"/>
    <dgm:cxn modelId="{B4579545-0467-45AE-81F2-4D5AB2DE9B65}" type="presParOf" srcId="{51CCA4CF-7639-4344-835D-761B5C8FE964}" destId="{EC9E4E88-C134-4EAA-B16D-FBD2E4614287}" srcOrd="0" destOrd="0" presId="urn:microsoft.com/office/officeart/2008/layout/VerticalCurvedList"/>
    <dgm:cxn modelId="{DA866A34-FB08-464F-B932-B63AD7D03169}" type="presParOf" srcId="{EC9E4E88-C134-4EAA-B16D-FBD2E4614287}" destId="{D22A405C-36C6-421D-A0B1-54846847B72E}" srcOrd="0" destOrd="0" presId="urn:microsoft.com/office/officeart/2008/layout/VerticalCurvedList"/>
    <dgm:cxn modelId="{572B9174-B539-4936-871B-6115C2E3255D}" type="presParOf" srcId="{D22A405C-36C6-421D-A0B1-54846847B72E}" destId="{22CB0A88-3141-4776-8619-4E604C70CB38}" srcOrd="0" destOrd="0" presId="urn:microsoft.com/office/officeart/2008/layout/VerticalCurvedList"/>
    <dgm:cxn modelId="{B4BD16DD-AFA2-4E85-8ED9-58C8FC1208FD}" type="presParOf" srcId="{D22A405C-36C6-421D-A0B1-54846847B72E}" destId="{BFC53F3E-2A04-44F2-8AFF-8F9A1461FA79}" srcOrd="1" destOrd="0" presId="urn:microsoft.com/office/officeart/2008/layout/VerticalCurvedList"/>
    <dgm:cxn modelId="{959F1D88-8B81-4AF1-B667-7B392FF8247F}" type="presParOf" srcId="{D22A405C-36C6-421D-A0B1-54846847B72E}" destId="{5885E56F-4BE2-44A8-823D-4F36948A0DC3}" srcOrd="2" destOrd="0" presId="urn:microsoft.com/office/officeart/2008/layout/VerticalCurvedList"/>
    <dgm:cxn modelId="{0BD4CD69-CECC-4B06-A1D3-7349072ABD84}" type="presParOf" srcId="{D22A405C-36C6-421D-A0B1-54846847B72E}" destId="{9AC269E6-A31C-4482-BCA1-D1FC1AAD2E66}" srcOrd="3" destOrd="0" presId="urn:microsoft.com/office/officeart/2008/layout/VerticalCurvedList"/>
    <dgm:cxn modelId="{F2196ADC-5133-42EF-8B0E-51677DB48989}" type="presParOf" srcId="{EC9E4E88-C134-4EAA-B16D-FBD2E4614287}" destId="{FF92BCF6-180A-4FF3-BB5E-D94971CB3B55}" srcOrd="1" destOrd="0" presId="urn:microsoft.com/office/officeart/2008/layout/VerticalCurvedList"/>
    <dgm:cxn modelId="{98B38383-92CD-48E5-BBB3-FFEBC4D30F7A}" type="presParOf" srcId="{EC9E4E88-C134-4EAA-B16D-FBD2E4614287}" destId="{6B64FD1F-341A-4293-92B9-6B669407FFEC}" srcOrd="2" destOrd="0" presId="urn:microsoft.com/office/officeart/2008/layout/VerticalCurvedList"/>
    <dgm:cxn modelId="{02E33CD1-4523-4276-A3F2-87423F28D89F}"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83CE1231-3A5A-445B-B4D9-DC7081D2C284}">
      <dgm:prSet phldrT="[Tex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sz="1800" b="1" dirty="0">
              <a:solidFill>
                <a:schemeClr val="bg1"/>
              </a:solidFill>
              <a:effectLst/>
            </a:rPr>
            <a:t>Improved quality of PSET provision</a:t>
          </a:r>
          <a:endParaRPr lang="en-ZA" sz="1800" b="1" dirty="0">
            <a:solidFill>
              <a:schemeClr val="bg1"/>
            </a:solidFill>
          </a:endParaRPr>
        </a:p>
      </dgm:t>
    </dgm:pt>
    <dgm:pt modelId="{CCEA1419-892D-4673-82EC-B924648DAAAF}" type="parTrans" cxnId="{8D93C560-DBE6-44CD-826F-C553999C3E07}">
      <dgm:prSet/>
      <dgm:spPr/>
      <dgm:t>
        <a:bodyPr/>
        <a:lstStyle/>
        <a:p>
          <a:endParaRPr lang="en-ZA" sz="1800">
            <a:solidFill>
              <a:schemeClr val="tx1"/>
            </a:solidFill>
          </a:endParaRPr>
        </a:p>
      </dgm:t>
    </dgm:pt>
    <dgm:pt modelId="{F231D0DF-3605-4311-995A-409F9449C9B4}" type="sibTrans" cxnId="{8D93C560-DBE6-44CD-826F-C553999C3E07}">
      <dgm:prSet/>
      <dgm:spPr/>
      <dgm:t>
        <a:bodyPr/>
        <a:lstStyle/>
        <a:p>
          <a:endParaRPr lang="en-ZA" sz="1800">
            <a:solidFill>
              <a:schemeClr val="tx1"/>
            </a:solidFill>
          </a:endParaRPr>
        </a:p>
      </dgm:t>
    </dgm:pt>
    <dgm:pt modelId="{B6606CC5-8F8A-4395-B18F-11B7EAAF0A4D}">
      <dgm:prSet custT="1"/>
      <dgm:spPr>
        <a:solidFill>
          <a:schemeClr val="accent5">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1800" b="1" dirty="0">
              <a:solidFill>
                <a:schemeClr val="bg1"/>
              </a:solidFill>
              <a:effectLst/>
            </a:rPr>
            <a:t>A responsive PSET system</a:t>
          </a:r>
          <a:endParaRPr lang="en-ZA" sz="1800" b="1" dirty="0">
            <a:solidFill>
              <a:schemeClr val="bg1"/>
            </a:solidFill>
          </a:endParaRPr>
        </a:p>
      </dgm:t>
    </dgm:pt>
    <dgm:pt modelId="{1BCA9685-8777-4403-B527-275CEC520799}" type="parTrans" cxnId="{D28A919E-9EAC-4A0B-882B-C767772C52BB}">
      <dgm:prSet/>
      <dgm:spPr/>
      <dgm:t>
        <a:bodyPr/>
        <a:lstStyle/>
        <a:p>
          <a:endParaRPr lang="en-ZA" sz="1800">
            <a:solidFill>
              <a:schemeClr val="tx1"/>
            </a:solidFill>
          </a:endParaRPr>
        </a:p>
      </dgm:t>
    </dgm:pt>
    <dgm:pt modelId="{F05D1F21-0B95-4198-BB35-8BC6F707A109}" type="sibTrans" cxnId="{D28A919E-9EAC-4A0B-882B-C767772C52BB}">
      <dgm:prSet/>
      <dgm:spPr/>
      <dgm:t>
        <a:bodyPr/>
        <a:lstStyle/>
        <a:p>
          <a:endParaRPr lang="en-ZA" sz="1800">
            <a:solidFill>
              <a:schemeClr val="tx1"/>
            </a:solidFill>
          </a:endParaRPr>
        </a:p>
      </dgm:t>
    </dgm:pt>
    <dgm:pt modelId="{D72FC515-BF36-42F6-BD71-A808302C1028}">
      <dgm:prSet custT="1"/>
      <dgm:spPr>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ZA" sz="1800" b="1" dirty="0">
              <a:solidFill>
                <a:schemeClr val="bg1"/>
              </a:solidFill>
              <a:effectLst/>
            </a:rPr>
            <a:t>Excellent business operations within DHET</a:t>
          </a:r>
          <a:endParaRPr lang="en-ZA" sz="1800" b="1" dirty="0">
            <a:solidFill>
              <a:schemeClr val="bg1"/>
            </a:solidFill>
          </a:endParaRPr>
        </a:p>
      </dgm:t>
    </dgm:pt>
    <dgm:pt modelId="{0C1034AF-DBF4-4823-996A-0AA716A0FE87}" type="parTrans" cxnId="{DCE24C99-E8AB-4B9B-8F4A-0D380BAA4786}">
      <dgm:prSet/>
      <dgm:spPr/>
      <dgm:t>
        <a:bodyPr/>
        <a:lstStyle/>
        <a:p>
          <a:endParaRPr lang="en-ZA" sz="1800">
            <a:solidFill>
              <a:schemeClr val="tx1"/>
            </a:solidFill>
          </a:endParaRPr>
        </a:p>
      </dgm:t>
    </dgm:pt>
    <dgm:pt modelId="{095AAC42-4760-41BD-AFA0-E80CD98FF769}" type="sibTrans" cxnId="{DCE24C99-E8AB-4B9B-8F4A-0D380BAA4786}">
      <dgm:prSet/>
      <dgm:spPr/>
      <dgm:t>
        <a:bodyPr/>
        <a:lstStyle/>
        <a:p>
          <a:endParaRPr lang="en-ZA" sz="1800">
            <a:solidFill>
              <a:schemeClr val="tx1"/>
            </a:solidFill>
          </a:endParaRPr>
        </a:p>
      </dgm:t>
    </dgm:pt>
    <dgm:pt modelId="{ED5C3CBD-479F-460B-8EB3-087E82C93013}">
      <dgm:prSet custT="1"/>
      <dgm:spPr>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effectLst/>
              <a:latin typeface="+mn-lt"/>
              <a:ea typeface="Arial Unicode MS" panose="020B0604020202020204" pitchFamily="34" charset="-128"/>
              <a:cs typeface="Arial Unicode MS" panose="020B0604020202020204" pitchFamily="34" charset="-128"/>
            </a:rPr>
            <a:t>Expanded access to PSET opportunities</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E9FEE1D-D72F-4DBF-851A-0BECE518F2C5}">
      <dgm:prSet phldrT="[Text]" custT="1"/>
      <dgm:spPr>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sz="1800" b="1" dirty="0">
              <a:solidFill>
                <a:schemeClr val="bg1"/>
              </a:solidFill>
              <a:effectLst/>
            </a:rPr>
            <a:t>Improved efficiency and success of the PSET system</a:t>
          </a:r>
          <a:endParaRPr lang="en-ZA" sz="1800" b="1" dirty="0">
            <a:solidFill>
              <a:schemeClr val="bg1"/>
            </a:solidFill>
          </a:endParaRPr>
        </a:p>
      </dgm:t>
    </dgm:pt>
    <dgm:pt modelId="{2897189F-6FED-49DF-9AB4-A09C908186EE}" type="sibTrans" cxnId="{7570D0AF-B6A7-4E9C-8927-51BC44BD9944}">
      <dgm:prSet/>
      <dgm:spPr/>
      <dgm:t>
        <a:bodyPr/>
        <a:lstStyle/>
        <a:p>
          <a:endParaRPr lang="en-ZA" sz="1800">
            <a:solidFill>
              <a:schemeClr val="tx1"/>
            </a:solidFill>
          </a:endParaRPr>
        </a:p>
      </dgm:t>
    </dgm:pt>
    <dgm:pt modelId="{89EFFF9E-3EA3-4E75-80CB-E91003D92142}" type="parTrans" cxnId="{7570D0AF-B6A7-4E9C-8927-51BC44BD9944}">
      <dgm:prSet/>
      <dgm:spPr/>
      <dgm:t>
        <a:bodyPr/>
        <a:lstStyle/>
        <a:p>
          <a:endParaRPr lang="en-ZA" sz="1800">
            <a:solidFill>
              <a:schemeClr val="tx1"/>
            </a:solidFill>
          </a:endParaRPr>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5"/>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5"/>
      <dgm:spPr/>
    </dgm:pt>
    <dgm:pt modelId="{9AC269E6-A31C-4482-BCA1-D1FC1AAD2E66}" type="pres">
      <dgm:prSet presAssocID="{1E323845-FDE3-4BBB-AB83-55AFCAD0D486}" presName="dstNode" presStyleLbl="node1" presStyleIdx="0" presStyleCnt="5"/>
      <dgm:spPr/>
    </dgm:pt>
    <dgm:pt modelId="{FF92BCF6-180A-4FF3-BB5E-D94971CB3B55}" type="pres">
      <dgm:prSet presAssocID="{ED5C3CBD-479F-460B-8EB3-087E82C93013}" presName="text_1" presStyleLbl="node1" presStyleIdx="0" presStyleCnt="5" custScaleX="74713" custScaleY="82327" custLinFactNeighborX="-12120" custLinFactNeighborY="-11761">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5" custScaleX="105346" custScaleY="104144" custLinFactNeighborX="-6272" custLinFactNeighborY="-19141">
        <dgm:style>
          <a:lnRef idx="2">
            <a:schemeClr val="accent6"/>
          </a:lnRef>
          <a:fillRef idx="1">
            <a:schemeClr val="lt1"/>
          </a:fillRef>
          <a:effectRef idx="0">
            <a:schemeClr val="accent6"/>
          </a:effectRef>
          <a:fontRef idx="minor">
            <a:schemeClr val="dk1"/>
          </a:fontRef>
        </dgm:style>
      </dgm:prSet>
      <dgm:spPr>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 modelId="{223D47FC-93BC-4E5D-8AE1-CB547D3F3E9D}" type="pres">
      <dgm:prSet presAssocID="{5E9FEE1D-D72F-4DBF-851A-0BECE518F2C5}" presName="text_2" presStyleLbl="node1" presStyleIdx="1" presStyleCnt="5" custScaleY="64685">
        <dgm:presLayoutVars>
          <dgm:bulletEnabled val="1"/>
        </dgm:presLayoutVars>
      </dgm:prSet>
      <dgm:spPr/>
      <dgm:t>
        <a:bodyPr/>
        <a:lstStyle/>
        <a:p>
          <a:endParaRPr lang="en-US"/>
        </a:p>
      </dgm:t>
    </dgm:pt>
    <dgm:pt modelId="{AB17FD9E-D731-4BC8-B7EB-C284D14F9725}" type="pres">
      <dgm:prSet presAssocID="{5E9FEE1D-D72F-4DBF-851A-0BECE518F2C5}" presName="accent_2" presStyleCnt="0"/>
      <dgm:spPr/>
    </dgm:pt>
    <dgm:pt modelId="{F705617C-8DFD-4E0F-8BF5-E85AABA8C50A}" type="pres">
      <dgm:prSet presAssocID="{5E9FEE1D-D72F-4DBF-851A-0BECE518F2C5}" presName="accentRepeatNode" presStyleLbl="solidFgAcc1" presStyleIdx="1" presStyleCnt="5">
        <dgm:style>
          <a:lnRef idx="2">
            <a:schemeClr val="accent6"/>
          </a:lnRef>
          <a:fillRef idx="1">
            <a:schemeClr val="lt1"/>
          </a:fillRef>
          <a:effectRef idx="0">
            <a:schemeClr val="accent6"/>
          </a:effectRef>
          <a:fontRef idx="minor">
            <a:schemeClr val="dk1"/>
          </a:fontRef>
        </dgm:style>
      </dgm:prSet>
      <dgm:spPr>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 modelId="{FCF5C626-C7D8-4CA9-9063-033075AA8ED3}" type="pres">
      <dgm:prSet presAssocID="{83CE1231-3A5A-445B-B4D9-DC7081D2C284}" presName="text_3" presStyleLbl="node1" presStyleIdx="2" presStyleCnt="5" custScaleY="70566">
        <dgm:presLayoutVars>
          <dgm:bulletEnabled val="1"/>
        </dgm:presLayoutVars>
      </dgm:prSet>
      <dgm:spPr/>
      <dgm:t>
        <a:bodyPr/>
        <a:lstStyle/>
        <a:p>
          <a:endParaRPr lang="en-US"/>
        </a:p>
      </dgm:t>
    </dgm:pt>
    <dgm:pt modelId="{91FE0F6A-FE39-466F-B6D6-02D06E85F059}" type="pres">
      <dgm:prSet presAssocID="{83CE1231-3A5A-445B-B4D9-DC7081D2C284}" presName="accent_3" presStyleCnt="0"/>
      <dgm:spPr/>
    </dgm:pt>
    <dgm:pt modelId="{AF169EA9-5D3D-4DB4-8EE4-DDE066848358}" type="pres">
      <dgm:prSet presAssocID="{83CE1231-3A5A-445B-B4D9-DC7081D2C284}" presName="accentRepeatNode" presStyleLbl="solidFgAcc1" presStyleIdx="2" presStyleCnt="5">
        <dgm:style>
          <a:lnRef idx="2">
            <a:schemeClr val="accent6"/>
          </a:lnRef>
          <a:fillRef idx="1">
            <a:schemeClr val="lt1"/>
          </a:fillRef>
          <a:effectRef idx="0">
            <a:schemeClr val="accent6"/>
          </a:effectRef>
          <a:fontRef idx="minor">
            <a:schemeClr val="dk1"/>
          </a:fontRef>
        </dgm:style>
      </dgm:prSet>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 modelId="{B7873C97-7031-4B54-8B66-10CBE7B0BD01}" type="pres">
      <dgm:prSet presAssocID="{B6606CC5-8F8A-4395-B18F-11B7EAAF0A4D}" presName="text_4" presStyleLbl="node1" presStyleIdx="3" presStyleCnt="5" custScaleY="64685" custLinFactNeighborX="552" custLinFactNeighborY="5881">
        <dgm:presLayoutVars>
          <dgm:bulletEnabled val="1"/>
        </dgm:presLayoutVars>
      </dgm:prSet>
      <dgm:spPr/>
      <dgm:t>
        <a:bodyPr/>
        <a:lstStyle/>
        <a:p>
          <a:endParaRPr lang="en-US"/>
        </a:p>
      </dgm:t>
    </dgm:pt>
    <dgm:pt modelId="{2EF43E3F-0651-4A3F-8D9F-127DEF4A0FFF}" type="pres">
      <dgm:prSet presAssocID="{B6606CC5-8F8A-4395-B18F-11B7EAAF0A4D}" presName="accent_4" presStyleCnt="0"/>
      <dgm:spPr/>
    </dgm:pt>
    <dgm:pt modelId="{EDB41643-5F5B-45DF-AA25-87F4EC4F3E96}" type="pres">
      <dgm:prSet presAssocID="{B6606CC5-8F8A-4395-B18F-11B7EAAF0A4D}" presName="accentRepeatNode" presStyleLbl="solidFgAcc1" presStyleIdx="3" presStyleCnt="5">
        <dgm:style>
          <a:lnRef idx="2">
            <a:schemeClr val="accent6"/>
          </a:lnRef>
          <a:fillRef idx="1">
            <a:schemeClr val="lt1"/>
          </a:fillRef>
          <a:effectRef idx="0">
            <a:schemeClr val="accent6"/>
          </a:effectRef>
          <a:fontRef idx="minor">
            <a:schemeClr val="dk1"/>
          </a:fontRef>
        </dgm:style>
      </dgm:prSet>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 modelId="{FBFF50F8-F3FB-47D2-910E-DEE343A46FD0}" type="pres">
      <dgm:prSet presAssocID="{D72FC515-BF36-42F6-BD71-A808302C1028}" presName="text_5" presStyleLbl="node1" presStyleIdx="4" presStyleCnt="5" custScaleY="82327">
        <dgm:presLayoutVars>
          <dgm:bulletEnabled val="1"/>
        </dgm:presLayoutVars>
      </dgm:prSet>
      <dgm:spPr/>
      <dgm:t>
        <a:bodyPr/>
        <a:lstStyle/>
        <a:p>
          <a:endParaRPr lang="en-US"/>
        </a:p>
      </dgm:t>
    </dgm:pt>
    <dgm:pt modelId="{CE4CE678-D033-4AFB-B4F1-725D945535E9}" type="pres">
      <dgm:prSet presAssocID="{D72FC515-BF36-42F6-BD71-A808302C1028}" presName="accent_5" presStyleCnt="0"/>
      <dgm:spPr/>
    </dgm:pt>
    <dgm:pt modelId="{092D93A7-5096-4A39-9BA0-B6E338212D2A}" type="pres">
      <dgm:prSet presAssocID="{D72FC515-BF36-42F6-BD71-A808302C1028}" presName="accentRepeatNode" presStyleLbl="solidFgAcc1" presStyleIdx="4" presStyleCnt="5">
        <dgm:style>
          <a:lnRef idx="2">
            <a:schemeClr val="accent6"/>
          </a:lnRef>
          <a:fillRef idx="1">
            <a:schemeClr val="lt1"/>
          </a:fillRef>
          <a:effectRef idx="0">
            <a:schemeClr val="accent6"/>
          </a:effectRef>
          <a:fontRef idx="minor">
            <a:schemeClr val="dk1"/>
          </a:fontRef>
        </dgm:style>
      </dgm:prSet>
      <dgm:spPr>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6EC356BC-F2A2-4BF5-B26D-EEFE84C3B1BD}" type="presOf" srcId="{1E323845-FDE3-4BBB-AB83-55AFCAD0D486}" destId="{51CCA4CF-7639-4344-835D-761B5C8FE964}" srcOrd="0" destOrd="0" presId="urn:microsoft.com/office/officeart/2008/layout/VerticalCurvedList"/>
    <dgm:cxn modelId="{57742EA8-2761-45F2-81C8-5388A6E0C82D}" type="presOf" srcId="{17E7A7C0-2A94-4895-98EB-B21B71DB1289}" destId="{BFC53F3E-2A04-44F2-8AFF-8F9A1461FA79}" srcOrd="0" destOrd="0" presId="urn:microsoft.com/office/officeart/2008/layout/VerticalCurvedList"/>
    <dgm:cxn modelId="{39FD5EA6-717A-4456-AD4D-7EA36F02DE59}" type="presOf" srcId="{D72FC515-BF36-42F6-BD71-A808302C1028}" destId="{FBFF50F8-F3FB-47D2-910E-DEE343A46FD0}" srcOrd="0" destOrd="0" presId="urn:microsoft.com/office/officeart/2008/layout/VerticalCurvedList"/>
    <dgm:cxn modelId="{DCE24C99-E8AB-4B9B-8F4A-0D380BAA4786}" srcId="{1E323845-FDE3-4BBB-AB83-55AFCAD0D486}" destId="{D72FC515-BF36-42F6-BD71-A808302C1028}" srcOrd="4" destOrd="0" parTransId="{0C1034AF-DBF4-4823-996A-0AA716A0FE87}" sibTransId="{095AAC42-4760-41BD-AFA0-E80CD98FF769}"/>
    <dgm:cxn modelId="{10A2E346-332E-4E8E-8E97-1F45AD78179C}" type="presOf" srcId="{B6606CC5-8F8A-4395-B18F-11B7EAAF0A4D}" destId="{B7873C97-7031-4B54-8B66-10CBE7B0BD01}" srcOrd="0" destOrd="0" presId="urn:microsoft.com/office/officeart/2008/layout/VerticalCurvedList"/>
    <dgm:cxn modelId="{7555ABC4-79AF-4B37-9361-09958EA66CD8}" type="presOf" srcId="{ED5C3CBD-479F-460B-8EB3-087E82C93013}" destId="{FF92BCF6-180A-4FF3-BB5E-D94971CB3B55}" srcOrd="0" destOrd="0" presId="urn:microsoft.com/office/officeart/2008/layout/VerticalCurvedList"/>
    <dgm:cxn modelId="{66431B1C-C251-480B-8CB8-96B0AE5727C2}" type="presOf" srcId="{83CE1231-3A5A-445B-B4D9-DC7081D2C284}" destId="{FCF5C626-C7D8-4CA9-9063-033075AA8ED3}" srcOrd="0" destOrd="0" presId="urn:microsoft.com/office/officeart/2008/layout/VerticalCurvedList"/>
    <dgm:cxn modelId="{034D0D63-82D2-4393-88F1-C7890ACCBB5F}" type="presOf" srcId="{5E9FEE1D-D72F-4DBF-851A-0BECE518F2C5}" destId="{223D47FC-93BC-4E5D-8AE1-CB547D3F3E9D}"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D28A919E-9EAC-4A0B-882B-C767772C52BB}" srcId="{1E323845-FDE3-4BBB-AB83-55AFCAD0D486}" destId="{B6606CC5-8F8A-4395-B18F-11B7EAAF0A4D}" srcOrd="3" destOrd="0" parTransId="{1BCA9685-8777-4403-B527-275CEC520799}" sibTransId="{F05D1F21-0B95-4198-BB35-8BC6F707A109}"/>
    <dgm:cxn modelId="{7570D0AF-B6A7-4E9C-8927-51BC44BD9944}" srcId="{1E323845-FDE3-4BBB-AB83-55AFCAD0D486}" destId="{5E9FEE1D-D72F-4DBF-851A-0BECE518F2C5}" srcOrd="1" destOrd="0" parTransId="{89EFFF9E-3EA3-4E75-80CB-E91003D92142}" sibTransId="{2897189F-6FED-49DF-9AB4-A09C908186EE}"/>
    <dgm:cxn modelId="{8D93C560-DBE6-44CD-826F-C553999C3E07}" srcId="{1E323845-FDE3-4BBB-AB83-55AFCAD0D486}" destId="{83CE1231-3A5A-445B-B4D9-DC7081D2C284}" srcOrd="2" destOrd="0" parTransId="{CCEA1419-892D-4673-82EC-B924648DAAAF}" sibTransId="{F231D0DF-3605-4311-995A-409F9449C9B4}"/>
    <dgm:cxn modelId="{A8B1CF18-0FA2-465D-B728-B5DD4AD1C50E}" type="presParOf" srcId="{51CCA4CF-7639-4344-835D-761B5C8FE964}" destId="{EC9E4E88-C134-4EAA-B16D-FBD2E4614287}" srcOrd="0" destOrd="0" presId="urn:microsoft.com/office/officeart/2008/layout/VerticalCurvedList"/>
    <dgm:cxn modelId="{1CDA389B-D4D3-4635-BE67-91E84F726002}" type="presParOf" srcId="{EC9E4E88-C134-4EAA-B16D-FBD2E4614287}" destId="{D22A405C-36C6-421D-A0B1-54846847B72E}" srcOrd="0" destOrd="0" presId="urn:microsoft.com/office/officeart/2008/layout/VerticalCurvedList"/>
    <dgm:cxn modelId="{929A3867-4685-467C-B383-A51F4DB9D7D8}" type="presParOf" srcId="{D22A405C-36C6-421D-A0B1-54846847B72E}" destId="{22CB0A88-3141-4776-8619-4E604C70CB38}" srcOrd="0" destOrd="0" presId="urn:microsoft.com/office/officeart/2008/layout/VerticalCurvedList"/>
    <dgm:cxn modelId="{839A23D7-C4A4-42C3-8334-BC96AC952D4E}" type="presParOf" srcId="{D22A405C-36C6-421D-A0B1-54846847B72E}" destId="{BFC53F3E-2A04-44F2-8AFF-8F9A1461FA79}" srcOrd="1" destOrd="0" presId="urn:microsoft.com/office/officeart/2008/layout/VerticalCurvedList"/>
    <dgm:cxn modelId="{527A75D5-53AD-4FB1-B99A-00088022C758}" type="presParOf" srcId="{D22A405C-36C6-421D-A0B1-54846847B72E}" destId="{5885E56F-4BE2-44A8-823D-4F36948A0DC3}" srcOrd="2" destOrd="0" presId="urn:microsoft.com/office/officeart/2008/layout/VerticalCurvedList"/>
    <dgm:cxn modelId="{A797E112-3E67-40FA-BA21-F85834E928F4}" type="presParOf" srcId="{D22A405C-36C6-421D-A0B1-54846847B72E}" destId="{9AC269E6-A31C-4482-BCA1-D1FC1AAD2E66}" srcOrd="3" destOrd="0" presId="urn:microsoft.com/office/officeart/2008/layout/VerticalCurvedList"/>
    <dgm:cxn modelId="{0032ADF0-940D-4494-B9C2-5C966CA55E4A}" type="presParOf" srcId="{EC9E4E88-C134-4EAA-B16D-FBD2E4614287}" destId="{FF92BCF6-180A-4FF3-BB5E-D94971CB3B55}" srcOrd="1" destOrd="0" presId="urn:microsoft.com/office/officeart/2008/layout/VerticalCurvedList"/>
    <dgm:cxn modelId="{C0D7E813-55B9-46D3-A473-B1B8E1DAB497}" type="presParOf" srcId="{EC9E4E88-C134-4EAA-B16D-FBD2E4614287}" destId="{6B64FD1F-341A-4293-92B9-6B669407FFEC}" srcOrd="2" destOrd="0" presId="urn:microsoft.com/office/officeart/2008/layout/VerticalCurvedList"/>
    <dgm:cxn modelId="{BCA620A5-3E50-43A4-8F69-C33AF5C91F71}" type="presParOf" srcId="{6B64FD1F-341A-4293-92B9-6B669407FFEC}" destId="{0AFD88F7-1422-49AF-A887-9B999A9E90EE}" srcOrd="0" destOrd="0" presId="urn:microsoft.com/office/officeart/2008/layout/VerticalCurvedList"/>
    <dgm:cxn modelId="{3860B41B-8F40-4518-9ED5-D10BEB0413CA}" type="presParOf" srcId="{EC9E4E88-C134-4EAA-B16D-FBD2E4614287}" destId="{223D47FC-93BC-4E5D-8AE1-CB547D3F3E9D}" srcOrd="3" destOrd="0" presId="urn:microsoft.com/office/officeart/2008/layout/VerticalCurvedList"/>
    <dgm:cxn modelId="{B1CEE983-C805-4B93-A3C6-FD9D226CE818}" type="presParOf" srcId="{EC9E4E88-C134-4EAA-B16D-FBD2E4614287}" destId="{AB17FD9E-D731-4BC8-B7EB-C284D14F9725}" srcOrd="4" destOrd="0" presId="urn:microsoft.com/office/officeart/2008/layout/VerticalCurvedList"/>
    <dgm:cxn modelId="{1018CFD0-5B21-4C29-8F97-0732D10E3784}" type="presParOf" srcId="{AB17FD9E-D731-4BC8-B7EB-C284D14F9725}" destId="{F705617C-8DFD-4E0F-8BF5-E85AABA8C50A}" srcOrd="0" destOrd="0" presId="urn:microsoft.com/office/officeart/2008/layout/VerticalCurvedList"/>
    <dgm:cxn modelId="{D8CA3BD5-A148-41C0-B65B-54012D946F91}" type="presParOf" srcId="{EC9E4E88-C134-4EAA-B16D-FBD2E4614287}" destId="{FCF5C626-C7D8-4CA9-9063-033075AA8ED3}" srcOrd="5" destOrd="0" presId="urn:microsoft.com/office/officeart/2008/layout/VerticalCurvedList"/>
    <dgm:cxn modelId="{2E47E9CD-862A-4A4F-B7C3-2D930970D8A1}" type="presParOf" srcId="{EC9E4E88-C134-4EAA-B16D-FBD2E4614287}" destId="{91FE0F6A-FE39-466F-B6D6-02D06E85F059}" srcOrd="6" destOrd="0" presId="urn:microsoft.com/office/officeart/2008/layout/VerticalCurvedList"/>
    <dgm:cxn modelId="{E193A1C9-FE8F-452B-8B7B-E8612D4766F1}" type="presParOf" srcId="{91FE0F6A-FE39-466F-B6D6-02D06E85F059}" destId="{AF169EA9-5D3D-4DB4-8EE4-DDE066848358}" srcOrd="0" destOrd="0" presId="urn:microsoft.com/office/officeart/2008/layout/VerticalCurvedList"/>
    <dgm:cxn modelId="{EE282305-EFD1-43FE-8C3E-502FC1443EAD}" type="presParOf" srcId="{EC9E4E88-C134-4EAA-B16D-FBD2E4614287}" destId="{B7873C97-7031-4B54-8B66-10CBE7B0BD01}" srcOrd="7" destOrd="0" presId="urn:microsoft.com/office/officeart/2008/layout/VerticalCurvedList"/>
    <dgm:cxn modelId="{D9006817-C7E2-4A2F-ADDD-6D7893BFC5FD}" type="presParOf" srcId="{EC9E4E88-C134-4EAA-B16D-FBD2E4614287}" destId="{2EF43E3F-0651-4A3F-8D9F-127DEF4A0FFF}" srcOrd="8" destOrd="0" presId="urn:microsoft.com/office/officeart/2008/layout/VerticalCurvedList"/>
    <dgm:cxn modelId="{10849E26-C3E9-4290-BB2B-594F881535F0}" type="presParOf" srcId="{2EF43E3F-0651-4A3F-8D9F-127DEF4A0FFF}" destId="{EDB41643-5F5B-45DF-AA25-87F4EC4F3E96}" srcOrd="0" destOrd="0" presId="urn:microsoft.com/office/officeart/2008/layout/VerticalCurvedList"/>
    <dgm:cxn modelId="{FAD038B6-00CE-438C-9ABC-36050900CDFC}" type="presParOf" srcId="{EC9E4E88-C134-4EAA-B16D-FBD2E4614287}" destId="{FBFF50F8-F3FB-47D2-910E-DEE343A46FD0}" srcOrd="9" destOrd="0" presId="urn:microsoft.com/office/officeart/2008/layout/VerticalCurvedList"/>
    <dgm:cxn modelId="{CEC64F68-C560-4FD1-B40C-9BFFF1D68865}" type="presParOf" srcId="{EC9E4E88-C134-4EAA-B16D-FBD2E4614287}" destId="{CE4CE678-D033-4AFB-B4F1-725D945535E9}" srcOrd="10" destOrd="0" presId="urn:microsoft.com/office/officeart/2008/layout/VerticalCurvedList"/>
    <dgm:cxn modelId="{6CB609F7-5F45-43BE-A178-1E2FD41E196A}" type="presParOf" srcId="{CE4CE678-D033-4AFB-B4F1-725D945535E9}" destId="{092D93A7-5096-4A39-9BA0-B6E338212D2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Excellent business operations within DHET</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802" custLinFactNeighborY="-7344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9148" custLinFactNeighborY="-62415">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7FDA8B3B-C74D-448B-A66C-95C3488D1386}" type="presOf" srcId="{ED5C3CBD-479F-460B-8EB3-087E82C93013}" destId="{FF92BCF6-180A-4FF3-BB5E-D94971CB3B55}" srcOrd="0" destOrd="0" presId="urn:microsoft.com/office/officeart/2008/layout/VerticalCurvedList"/>
    <dgm:cxn modelId="{719DDFA1-3245-474B-9F0C-7AF6486CE259}" type="presOf" srcId="{1E323845-FDE3-4BBB-AB83-55AFCAD0D486}" destId="{51CCA4CF-7639-4344-835D-761B5C8FE964}"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ACF61FC8-DC85-4376-BE98-8A9BC97F755D}" type="presOf" srcId="{17E7A7C0-2A94-4895-98EB-B21B71DB1289}" destId="{BFC53F3E-2A04-44F2-8AFF-8F9A1461FA79}" srcOrd="0" destOrd="0" presId="urn:microsoft.com/office/officeart/2008/layout/VerticalCurvedList"/>
    <dgm:cxn modelId="{9B2EC9C8-E2BD-4C6C-A344-17C8ED2190EC}" type="presParOf" srcId="{51CCA4CF-7639-4344-835D-761B5C8FE964}" destId="{EC9E4E88-C134-4EAA-B16D-FBD2E4614287}" srcOrd="0" destOrd="0" presId="urn:microsoft.com/office/officeart/2008/layout/VerticalCurvedList"/>
    <dgm:cxn modelId="{385D82A9-57BE-4FCF-A2F0-5CBFD00F5E1B}" type="presParOf" srcId="{EC9E4E88-C134-4EAA-B16D-FBD2E4614287}" destId="{D22A405C-36C6-421D-A0B1-54846847B72E}" srcOrd="0" destOrd="0" presId="urn:microsoft.com/office/officeart/2008/layout/VerticalCurvedList"/>
    <dgm:cxn modelId="{01AB1961-379A-4B74-8247-D60457B0A859}" type="presParOf" srcId="{D22A405C-36C6-421D-A0B1-54846847B72E}" destId="{22CB0A88-3141-4776-8619-4E604C70CB38}" srcOrd="0" destOrd="0" presId="urn:microsoft.com/office/officeart/2008/layout/VerticalCurvedList"/>
    <dgm:cxn modelId="{6DD7FE87-7446-4185-928A-E3638CE43E32}" type="presParOf" srcId="{D22A405C-36C6-421D-A0B1-54846847B72E}" destId="{BFC53F3E-2A04-44F2-8AFF-8F9A1461FA79}" srcOrd="1" destOrd="0" presId="urn:microsoft.com/office/officeart/2008/layout/VerticalCurvedList"/>
    <dgm:cxn modelId="{58BE6219-4B83-4B50-B5EE-DB6F44E1CB44}" type="presParOf" srcId="{D22A405C-36C6-421D-A0B1-54846847B72E}" destId="{5885E56F-4BE2-44A8-823D-4F36948A0DC3}" srcOrd="2" destOrd="0" presId="urn:microsoft.com/office/officeart/2008/layout/VerticalCurvedList"/>
    <dgm:cxn modelId="{A4F466C5-E551-44E7-8EB3-E15895C85CF6}" type="presParOf" srcId="{D22A405C-36C6-421D-A0B1-54846847B72E}" destId="{9AC269E6-A31C-4482-BCA1-D1FC1AAD2E66}" srcOrd="3" destOrd="0" presId="urn:microsoft.com/office/officeart/2008/layout/VerticalCurvedList"/>
    <dgm:cxn modelId="{369EC369-53F2-40E2-8EA2-FA280ADE4814}" type="presParOf" srcId="{EC9E4E88-C134-4EAA-B16D-FBD2E4614287}" destId="{FF92BCF6-180A-4FF3-BB5E-D94971CB3B55}" srcOrd="1" destOrd="0" presId="urn:microsoft.com/office/officeart/2008/layout/VerticalCurvedList"/>
    <dgm:cxn modelId="{B10EF327-BE8A-4F6C-9C88-15630805BC79}" type="presParOf" srcId="{EC9E4E88-C134-4EAA-B16D-FBD2E4614287}" destId="{6B64FD1F-341A-4293-92B9-6B669407FFEC}" srcOrd="2" destOrd="0" presId="urn:microsoft.com/office/officeart/2008/layout/VerticalCurvedList"/>
    <dgm:cxn modelId="{311FC03E-13F9-410B-B39D-2236F64D8EE0}"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Expansion of access to PSET opportunities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FC07B52F-E731-4913-AD76-763993121964}" srcId="{1E323845-FDE3-4BBB-AB83-55AFCAD0D486}" destId="{ED5C3CBD-479F-460B-8EB3-087E82C93013}" srcOrd="0" destOrd="0" parTransId="{AF078BE9-BD15-49A6-864A-AE0396FE3C86}" sibTransId="{17E7A7C0-2A94-4895-98EB-B21B71DB1289}"/>
    <dgm:cxn modelId="{E7E9CE5C-B916-42D3-AEE0-6E0A5B5B8404}" type="presOf" srcId="{1E323845-FDE3-4BBB-AB83-55AFCAD0D486}" destId="{51CCA4CF-7639-4344-835D-761B5C8FE964}" srcOrd="0" destOrd="0" presId="urn:microsoft.com/office/officeart/2008/layout/VerticalCurvedList"/>
    <dgm:cxn modelId="{119AC92A-351E-4227-AA8A-10A3AD496174}" type="presOf" srcId="{ED5C3CBD-479F-460B-8EB3-087E82C93013}" destId="{FF92BCF6-180A-4FF3-BB5E-D94971CB3B55}" srcOrd="0" destOrd="0" presId="urn:microsoft.com/office/officeart/2008/layout/VerticalCurvedList"/>
    <dgm:cxn modelId="{4529C8D3-34F7-4642-A851-B756852138AC}" type="presOf" srcId="{17E7A7C0-2A94-4895-98EB-B21B71DB1289}" destId="{BFC53F3E-2A04-44F2-8AFF-8F9A1461FA79}" srcOrd="0" destOrd="0" presId="urn:microsoft.com/office/officeart/2008/layout/VerticalCurvedList"/>
    <dgm:cxn modelId="{6A9D51E6-8931-47E4-9C25-F26D7126C430}" type="presParOf" srcId="{51CCA4CF-7639-4344-835D-761B5C8FE964}" destId="{EC9E4E88-C134-4EAA-B16D-FBD2E4614287}" srcOrd="0" destOrd="0" presId="urn:microsoft.com/office/officeart/2008/layout/VerticalCurvedList"/>
    <dgm:cxn modelId="{8043FDA8-94D4-422B-BC72-201B193E7083}" type="presParOf" srcId="{EC9E4E88-C134-4EAA-B16D-FBD2E4614287}" destId="{D22A405C-36C6-421D-A0B1-54846847B72E}" srcOrd="0" destOrd="0" presId="urn:microsoft.com/office/officeart/2008/layout/VerticalCurvedList"/>
    <dgm:cxn modelId="{06EA0878-F2A2-4453-AC7B-2A7AEDF9E17F}" type="presParOf" srcId="{D22A405C-36C6-421D-A0B1-54846847B72E}" destId="{22CB0A88-3141-4776-8619-4E604C70CB38}" srcOrd="0" destOrd="0" presId="urn:microsoft.com/office/officeart/2008/layout/VerticalCurvedList"/>
    <dgm:cxn modelId="{D06A2180-19F7-4DFE-8F24-FA4B9A86C680}" type="presParOf" srcId="{D22A405C-36C6-421D-A0B1-54846847B72E}" destId="{BFC53F3E-2A04-44F2-8AFF-8F9A1461FA79}" srcOrd="1" destOrd="0" presId="urn:microsoft.com/office/officeart/2008/layout/VerticalCurvedList"/>
    <dgm:cxn modelId="{9338283A-21B3-4D98-8630-3174825DA3BF}" type="presParOf" srcId="{D22A405C-36C6-421D-A0B1-54846847B72E}" destId="{5885E56F-4BE2-44A8-823D-4F36948A0DC3}" srcOrd="2" destOrd="0" presId="urn:microsoft.com/office/officeart/2008/layout/VerticalCurvedList"/>
    <dgm:cxn modelId="{AD1428B4-86CA-4EAC-8131-809ABDD17C61}" type="presParOf" srcId="{D22A405C-36C6-421D-A0B1-54846847B72E}" destId="{9AC269E6-A31C-4482-BCA1-D1FC1AAD2E66}" srcOrd="3" destOrd="0" presId="urn:microsoft.com/office/officeart/2008/layout/VerticalCurvedList"/>
    <dgm:cxn modelId="{CCFC5159-3082-4CB4-BCCD-07009F51A7CC}" type="presParOf" srcId="{EC9E4E88-C134-4EAA-B16D-FBD2E4614287}" destId="{FF92BCF6-180A-4FF3-BB5E-D94971CB3B55}" srcOrd="1" destOrd="0" presId="urn:microsoft.com/office/officeart/2008/layout/VerticalCurvedList"/>
    <dgm:cxn modelId="{91922585-CC83-495E-8512-BB756A6B373F}" type="presParOf" srcId="{EC9E4E88-C134-4EAA-B16D-FBD2E4614287}" destId="{6B64FD1F-341A-4293-92B9-6B669407FFEC}" srcOrd="2" destOrd="0" presId="urn:microsoft.com/office/officeart/2008/layout/VerticalCurvedList"/>
    <dgm:cxn modelId="{32624FEA-FC33-4791-9565-A345C80AAF83}"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Expansion of access to PSET opportunities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E976C60D-98C1-4186-8E8C-223BDAD86C9D}" type="presOf" srcId="{17E7A7C0-2A94-4895-98EB-B21B71DB1289}" destId="{BFC53F3E-2A04-44F2-8AFF-8F9A1461FA79}"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E929726E-12DA-403C-90DA-5A31E99E25E5}" type="presOf" srcId="{1E323845-FDE3-4BBB-AB83-55AFCAD0D486}" destId="{51CCA4CF-7639-4344-835D-761B5C8FE964}" srcOrd="0" destOrd="0" presId="urn:microsoft.com/office/officeart/2008/layout/VerticalCurvedList"/>
    <dgm:cxn modelId="{70ADDB47-8747-4DB6-A0AC-DE1071492895}" type="presOf" srcId="{ED5C3CBD-479F-460B-8EB3-087E82C93013}" destId="{FF92BCF6-180A-4FF3-BB5E-D94971CB3B55}" srcOrd="0" destOrd="0" presId="urn:microsoft.com/office/officeart/2008/layout/VerticalCurvedList"/>
    <dgm:cxn modelId="{47A20F0A-F6AD-40D3-88D0-6060CCFCD7DD}" type="presParOf" srcId="{51CCA4CF-7639-4344-835D-761B5C8FE964}" destId="{EC9E4E88-C134-4EAA-B16D-FBD2E4614287}" srcOrd="0" destOrd="0" presId="urn:microsoft.com/office/officeart/2008/layout/VerticalCurvedList"/>
    <dgm:cxn modelId="{65FA5F73-C3E5-4A20-918C-BFA5E8BDC7F2}" type="presParOf" srcId="{EC9E4E88-C134-4EAA-B16D-FBD2E4614287}" destId="{D22A405C-36C6-421D-A0B1-54846847B72E}" srcOrd="0" destOrd="0" presId="urn:microsoft.com/office/officeart/2008/layout/VerticalCurvedList"/>
    <dgm:cxn modelId="{3C5064F5-D569-4B6C-A9E2-441FAD2158E1}" type="presParOf" srcId="{D22A405C-36C6-421D-A0B1-54846847B72E}" destId="{22CB0A88-3141-4776-8619-4E604C70CB38}" srcOrd="0" destOrd="0" presId="urn:microsoft.com/office/officeart/2008/layout/VerticalCurvedList"/>
    <dgm:cxn modelId="{739F14A7-7AD2-4B58-9E37-18438C19D9D2}" type="presParOf" srcId="{D22A405C-36C6-421D-A0B1-54846847B72E}" destId="{BFC53F3E-2A04-44F2-8AFF-8F9A1461FA79}" srcOrd="1" destOrd="0" presId="urn:microsoft.com/office/officeart/2008/layout/VerticalCurvedList"/>
    <dgm:cxn modelId="{B24F7AEB-FE9F-45C6-8F9E-985C0D1E088C}" type="presParOf" srcId="{D22A405C-36C6-421D-A0B1-54846847B72E}" destId="{5885E56F-4BE2-44A8-823D-4F36948A0DC3}" srcOrd="2" destOrd="0" presId="urn:microsoft.com/office/officeart/2008/layout/VerticalCurvedList"/>
    <dgm:cxn modelId="{5DC4DE40-BCE6-40BB-BE9A-FB2D938D8EFA}" type="presParOf" srcId="{D22A405C-36C6-421D-A0B1-54846847B72E}" destId="{9AC269E6-A31C-4482-BCA1-D1FC1AAD2E66}" srcOrd="3" destOrd="0" presId="urn:microsoft.com/office/officeart/2008/layout/VerticalCurvedList"/>
    <dgm:cxn modelId="{002AD800-4F4A-4507-8E56-55F6B52E8485}" type="presParOf" srcId="{EC9E4E88-C134-4EAA-B16D-FBD2E4614287}" destId="{FF92BCF6-180A-4FF3-BB5E-D94971CB3B55}" srcOrd="1" destOrd="0" presId="urn:microsoft.com/office/officeart/2008/layout/VerticalCurvedList"/>
    <dgm:cxn modelId="{5665117E-300C-476F-9608-95B36FF35E5C}" type="presParOf" srcId="{EC9E4E88-C134-4EAA-B16D-FBD2E4614287}" destId="{6B64FD1F-341A-4293-92B9-6B669407FFEC}" srcOrd="2" destOrd="0" presId="urn:microsoft.com/office/officeart/2008/layout/VerticalCurvedList"/>
    <dgm:cxn modelId="{C58D4BE8-2145-4201-BEC7-F16C60466056}"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Expansion of access to PSET opportunities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8D79F0FB-C320-4C44-B328-F7E3A05FDCE1}" type="presOf" srcId="{ED5C3CBD-479F-460B-8EB3-087E82C93013}" destId="{FF92BCF6-180A-4FF3-BB5E-D94971CB3B55}"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DE4F6B4C-1208-46C3-9B5D-61D9D4A99DE8}" type="presOf" srcId="{1E323845-FDE3-4BBB-AB83-55AFCAD0D486}" destId="{51CCA4CF-7639-4344-835D-761B5C8FE964}" srcOrd="0" destOrd="0" presId="urn:microsoft.com/office/officeart/2008/layout/VerticalCurvedList"/>
    <dgm:cxn modelId="{1F4B1732-8C17-4EB7-BA29-1C87F0FC09E6}" type="presOf" srcId="{17E7A7C0-2A94-4895-98EB-B21B71DB1289}" destId="{BFC53F3E-2A04-44F2-8AFF-8F9A1461FA79}" srcOrd="0" destOrd="0" presId="urn:microsoft.com/office/officeart/2008/layout/VerticalCurvedList"/>
    <dgm:cxn modelId="{099E4AE5-94AA-4A78-BFFB-CEAA4D1626C4}" type="presParOf" srcId="{51CCA4CF-7639-4344-835D-761B5C8FE964}" destId="{EC9E4E88-C134-4EAA-B16D-FBD2E4614287}" srcOrd="0" destOrd="0" presId="urn:microsoft.com/office/officeart/2008/layout/VerticalCurvedList"/>
    <dgm:cxn modelId="{887F7363-3B50-43D4-9B7C-892D92CDA822}" type="presParOf" srcId="{EC9E4E88-C134-4EAA-B16D-FBD2E4614287}" destId="{D22A405C-36C6-421D-A0B1-54846847B72E}" srcOrd="0" destOrd="0" presId="urn:microsoft.com/office/officeart/2008/layout/VerticalCurvedList"/>
    <dgm:cxn modelId="{FB2C3ECE-2059-4AB2-88AE-281778F6B30B}" type="presParOf" srcId="{D22A405C-36C6-421D-A0B1-54846847B72E}" destId="{22CB0A88-3141-4776-8619-4E604C70CB38}" srcOrd="0" destOrd="0" presId="urn:microsoft.com/office/officeart/2008/layout/VerticalCurvedList"/>
    <dgm:cxn modelId="{FE863CE7-3D96-453B-8E67-DB44CECD2E37}" type="presParOf" srcId="{D22A405C-36C6-421D-A0B1-54846847B72E}" destId="{BFC53F3E-2A04-44F2-8AFF-8F9A1461FA79}" srcOrd="1" destOrd="0" presId="urn:microsoft.com/office/officeart/2008/layout/VerticalCurvedList"/>
    <dgm:cxn modelId="{3453265C-0CAE-45A3-9816-16035A3F7FF4}" type="presParOf" srcId="{D22A405C-36C6-421D-A0B1-54846847B72E}" destId="{5885E56F-4BE2-44A8-823D-4F36948A0DC3}" srcOrd="2" destOrd="0" presId="urn:microsoft.com/office/officeart/2008/layout/VerticalCurvedList"/>
    <dgm:cxn modelId="{7E512680-F795-4D17-B2DA-BF40CF9E975B}" type="presParOf" srcId="{D22A405C-36C6-421D-A0B1-54846847B72E}" destId="{9AC269E6-A31C-4482-BCA1-D1FC1AAD2E66}" srcOrd="3" destOrd="0" presId="urn:microsoft.com/office/officeart/2008/layout/VerticalCurvedList"/>
    <dgm:cxn modelId="{59D3B1F1-3FCC-425D-8C22-6AD87415E6A2}" type="presParOf" srcId="{EC9E4E88-C134-4EAA-B16D-FBD2E4614287}" destId="{FF92BCF6-180A-4FF3-BB5E-D94971CB3B55}" srcOrd="1" destOrd="0" presId="urn:microsoft.com/office/officeart/2008/layout/VerticalCurvedList"/>
    <dgm:cxn modelId="{D9489E96-5CA6-47FC-AB4F-C336AB94F395}" type="presParOf" srcId="{EC9E4E88-C134-4EAA-B16D-FBD2E4614287}" destId="{6B64FD1F-341A-4293-92B9-6B669407FFEC}" srcOrd="2" destOrd="0" presId="urn:microsoft.com/office/officeart/2008/layout/VerticalCurvedList"/>
    <dgm:cxn modelId="{FC4E6002-CA4F-418F-AB40-5BCE32DF1AB7}"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Expansion of access to PSET opportunities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D6BD43BE-27C2-4BAB-B73F-F323B8077EBD}" type="presOf" srcId="{ED5C3CBD-479F-460B-8EB3-087E82C93013}" destId="{FF92BCF6-180A-4FF3-BB5E-D94971CB3B55}"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0B61662F-2229-4EBA-942E-53B52222F21E}" type="presOf" srcId="{1E323845-FDE3-4BBB-AB83-55AFCAD0D486}" destId="{51CCA4CF-7639-4344-835D-761B5C8FE964}" srcOrd="0" destOrd="0" presId="urn:microsoft.com/office/officeart/2008/layout/VerticalCurvedList"/>
    <dgm:cxn modelId="{3BE489BC-D779-4506-AEA1-CF3959421276}" type="presOf" srcId="{17E7A7C0-2A94-4895-98EB-B21B71DB1289}" destId="{BFC53F3E-2A04-44F2-8AFF-8F9A1461FA79}" srcOrd="0" destOrd="0" presId="urn:microsoft.com/office/officeart/2008/layout/VerticalCurvedList"/>
    <dgm:cxn modelId="{E9559171-DD51-4E1A-8476-8CBC78C9629B}" type="presParOf" srcId="{51CCA4CF-7639-4344-835D-761B5C8FE964}" destId="{EC9E4E88-C134-4EAA-B16D-FBD2E4614287}" srcOrd="0" destOrd="0" presId="urn:microsoft.com/office/officeart/2008/layout/VerticalCurvedList"/>
    <dgm:cxn modelId="{30DBA182-6028-478E-9C8D-093C2A28788D}" type="presParOf" srcId="{EC9E4E88-C134-4EAA-B16D-FBD2E4614287}" destId="{D22A405C-36C6-421D-A0B1-54846847B72E}" srcOrd="0" destOrd="0" presId="urn:microsoft.com/office/officeart/2008/layout/VerticalCurvedList"/>
    <dgm:cxn modelId="{23016A7A-21BB-4E8A-B64F-67D65F90B465}" type="presParOf" srcId="{D22A405C-36C6-421D-A0B1-54846847B72E}" destId="{22CB0A88-3141-4776-8619-4E604C70CB38}" srcOrd="0" destOrd="0" presId="urn:microsoft.com/office/officeart/2008/layout/VerticalCurvedList"/>
    <dgm:cxn modelId="{9752BE52-9165-4541-9432-C784D0D37A95}" type="presParOf" srcId="{D22A405C-36C6-421D-A0B1-54846847B72E}" destId="{BFC53F3E-2A04-44F2-8AFF-8F9A1461FA79}" srcOrd="1" destOrd="0" presId="urn:microsoft.com/office/officeart/2008/layout/VerticalCurvedList"/>
    <dgm:cxn modelId="{E9EC535E-08B3-4936-8C35-0F487C60BEBB}" type="presParOf" srcId="{D22A405C-36C6-421D-A0B1-54846847B72E}" destId="{5885E56F-4BE2-44A8-823D-4F36948A0DC3}" srcOrd="2" destOrd="0" presId="urn:microsoft.com/office/officeart/2008/layout/VerticalCurvedList"/>
    <dgm:cxn modelId="{056DCF5E-FB42-4479-899F-DB7A1291C9CC}" type="presParOf" srcId="{D22A405C-36C6-421D-A0B1-54846847B72E}" destId="{9AC269E6-A31C-4482-BCA1-D1FC1AAD2E66}" srcOrd="3" destOrd="0" presId="urn:microsoft.com/office/officeart/2008/layout/VerticalCurvedList"/>
    <dgm:cxn modelId="{C850563E-4E63-43FD-B86C-8D8183C3D224}" type="presParOf" srcId="{EC9E4E88-C134-4EAA-B16D-FBD2E4614287}" destId="{FF92BCF6-180A-4FF3-BB5E-D94971CB3B55}" srcOrd="1" destOrd="0" presId="urn:microsoft.com/office/officeart/2008/layout/VerticalCurvedList"/>
    <dgm:cxn modelId="{23B46B44-A7E7-4F35-9C37-03410FEF3EB0}" type="presParOf" srcId="{EC9E4E88-C134-4EAA-B16D-FBD2E4614287}" destId="{6B64FD1F-341A-4293-92B9-6B669407FFEC}" srcOrd="2" destOrd="0" presId="urn:microsoft.com/office/officeart/2008/layout/VerticalCurvedList"/>
    <dgm:cxn modelId="{D9CDAC32-F6AB-4FE4-B644-EED601DA6BE0}"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Expansion of access to PSET opportunities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14C23C42-6201-4032-90FF-9F872276CF85}" type="presOf" srcId="{ED5C3CBD-479F-460B-8EB3-087E82C93013}" destId="{FF92BCF6-180A-4FF3-BB5E-D94971CB3B55}" srcOrd="0" destOrd="0" presId="urn:microsoft.com/office/officeart/2008/layout/VerticalCurvedList"/>
    <dgm:cxn modelId="{99190251-F417-4DB7-BAF5-EF3F45B42A4F}" type="presOf" srcId="{17E7A7C0-2A94-4895-98EB-B21B71DB1289}" destId="{BFC53F3E-2A04-44F2-8AFF-8F9A1461FA79}"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955715FB-F62B-41BF-A41F-7B79503D5BEF}" type="presOf" srcId="{1E323845-FDE3-4BBB-AB83-55AFCAD0D486}" destId="{51CCA4CF-7639-4344-835D-761B5C8FE964}" srcOrd="0" destOrd="0" presId="urn:microsoft.com/office/officeart/2008/layout/VerticalCurvedList"/>
    <dgm:cxn modelId="{66D9BA48-6781-46FD-89F5-36FD322A1159}" type="presParOf" srcId="{51CCA4CF-7639-4344-835D-761B5C8FE964}" destId="{EC9E4E88-C134-4EAA-B16D-FBD2E4614287}" srcOrd="0" destOrd="0" presId="urn:microsoft.com/office/officeart/2008/layout/VerticalCurvedList"/>
    <dgm:cxn modelId="{317FF089-E4C7-455F-A6E3-3D35E8BEEE40}" type="presParOf" srcId="{EC9E4E88-C134-4EAA-B16D-FBD2E4614287}" destId="{D22A405C-36C6-421D-A0B1-54846847B72E}" srcOrd="0" destOrd="0" presId="urn:microsoft.com/office/officeart/2008/layout/VerticalCurvedList"/>
    <dgm:cxn modelId="{DFA80A8D-1F8B-48FF-A231-C913686E1718}" type="presParOf" srcId="{D22A405C-36C6-421D-A0B1-54846847B72E}" destId="{22CB0A88-3141-4776-8619-4E604C70CB38}" srcOrd="0" destOrd="0" presId="urn:microsoft.com/office/officeart/2008/layout/VerticalCurvedList"/>
    <dgm:cxn modelId="{50D4FA11-4888-4D57-AAD6-2226A93D3235}" type="presParOf" srcId="{D22A405C-36C6-421D-A0B1-54846847B72E}" destId="{BFC53F3E-2A04-44F2-8AFF-8F9A1461FA79}" srcOrd="1" destOrd="0" presId="urn:microsoft.com/office/officeart/2008/layout/VerticalCurvedList"/>
    <dgm:cxn modelId="{CC985985-6203-4AA6-A9F2-AAC9A3F3FE32}" type="presParOf" srcId="{D22A405C-36C6-421D-A0B1-54846847B72E}" destId="{5885E56F-4BE2-44A8-823D-4F36948A0DC3}" srcOrd="2" destOrd="0" presId="urn:microsoft.com/office/officeart/2008/layout/VerticalCurvedList"/>
    <dgm:cxn modelId="{1B32F995-53F1-48A6-B9E4-A81C5200A339}" type="presParOf" srcId="{D22A405C-36C6-421D-A0B1-54846847B72E}" destId="{9AC269E6-A31C-4482-BCA1-D1FC1AAD2E66}" srcOrd="3" destOrd="0" presId="urn:microsoft.com/office/officeart/2008/layout/VerticalCurvedList"/>
    <dgm:cxn modelId="{EC15223F-EB57-4FEA-8F2C-123DB915CE55}" type="presParOf" srcId="{EC9E4E88-C134-4EAA-B16D-FBD2E4614287}" destId="{FF92BCF6-180A-4FF3-BB5E-D94971CB3B55}" srcOrd="1" destOrd="0" presId="urn:microsoft.com/office/officeart/2008/layout/VerticalCurvedList"/>
    <dgm:cxn modelId="{604C6AD6-10A3-4E00-98B8-99A174B89794}" type="presParOf" srcId="{EC9E4E88-C134-4EAA-B16D-FBD2E4614287}" destId="{6B64FD1F-341A-4293-92B9-6B669407FFEC}" srcOrd="2" destOrd="0" presId="urn:microsoft.com/office/officeart/2008/layout/VerticalCurvedList"/>
    <dgm:cxn modelId="{E416A66B-3AED-47A9-BB35-B287EF69C27E}"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ED5C3CBD-479F-460B-8EB3-087E82C93013}">
      <dgm:prSet custT="1"/>
      <dgm:spPr>
        <a:solidFill>
          <a:schemeClr val="accent1">
            <a:lumMod val="7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bg1"/>
              </a:solidFill>
              <a:effectLst/>
            </a:rPr>
            <a:t>Expansion of access to PSET opportunities </a:t>
          </a:r>
          <a:endParaRPr lang="en-GB" sz="18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1800"/>
        </a:p>
      </dgm:t>
    </dgm:pt>
    <dgm:pt modelId="{17E7A7C0-2A94-4895-98EB-B21B71DB1289}" type="sibTrans" cxnId="{FC07B52F-E731-4913-AD76-763993121964}">
      <dgm:prSet/>
      <dgm:spPr/>
      <dgm:t>
        <a:bodyPr/>
        <a:lstStyle/>
        <a:p>
          <a:endParaRPr lang="en-ZA" sz="1800"/>
        </a:p>
      </dgm:t>
    </dgm:pt>
    <dgm:pt modelId="{51CCA4CF-7639-4344-835D-761B5C8FE964}" type="pres">
      <dgm:prSet presAssocID="{1E323845-FDE3-4BBB-AB83-55AFCAD0D486}" presName="Name0" presStyleCnt="0">
        <dgm:presLayoutVars>
          <dgm:chMax val="7"/>
          <dgm:chPref val="7"/>
          <dgm:dir/>
        </dgm:presLayoutVars>
      </dgm:prSet>
      <dgm:spPr/>
      <dgm:t>
        <a:bodyPr/>
        <a:lstStyle/>
        <a:p>
          <a:endParaRPr lang="en-US"/>
        </a:p>
      </dgm:t>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1"/>
      <dgm:spPr/>
    </dgm:pt>
    <dgm:pt modelId="{BFC53F3E-2A04-44F2-8AFF-8F9A1461FA79}" type="pres">
      <dgm:prSet presAssocID="{1E323845-FDE3-4BBB-AB83-55AFCAD0D486}" presName="conn" presStyleLbl="parChTrans1D2" presStyleIdx="0" presStyleCnt="1"/>
      <dgm:spPr/>
      <dgm:t>
        <a:bodyPr/>
        <a:lstStyle/>
        <a:p>
          <a:endParaRPr lang="en-US"/>
        </a:p>
      </dgm:t>
    </dgm:pt>
    <dgm:pt modelId="{5885E56F-4BE2-44A8-823D-4F36948A0DC3}" type="pres">
      <dgm:prSet presAssocID="{1E323845-FDE3-4BBB-AB83-55AFCAD0D486}" presName="extraNode" presStyleLbl="node1" presStyleIdx="0" presStyleCnt="1"/>
      <dgm:spPr/>
    </dgm:pt>
    <dgm:pt modelId="{9AC269E6-A31C-4482-BCA1-D1FC1AAD2E66}" type="pres">
      <dgm:prSet presAssocID="{1E323845-FDE3-4BBB-AB83-55AFCAD0D486}" presName="dstNode" presStyleLbl="node1" presStyleIdx="0" presStyleCnt="1"/>
      <dgm:spPr/>
    </dgm:pt>
    <dgm:pt modelId="{FF92BCF6-180A-4FF3-BB5E-D94971CB3B55}" type="pres">
      <dgm:prSet presAssocID="{ED5C3CBD-479F-460B-8EB3-087E82C93013}" presName="text_1" presStyleLbl="node1" presStyleIdx="0" presStyleCnt="1" custAng="10800000" custFlipVert="1" custScaleX="121327" custScaleY="19992" custLinFactNeighborX="510" custLinFactNeighborY="-84273">
        <dgm:presLayoutVars>
          <dgm:bulletEnabled val="1"/>
        </dgm:presLayoutVars>
      </dgm:prSet>
      <dgm:spPr/>
      <dgm:t>
        <a:bodyPr/>
        <a:lstStyle/>
        <a:p>
          <a:endParaRPr lang="en-US"/>
        </a:p>
      </dgm:t>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1" custScaleX="27195" custScaleY="33380" custLinFactNeighborX="-18757" custLinFactNeighborY="-71509">
        <dgm:style>
          <a:lnRef idx="2">
            <a:schemeClr val="accent6"/>
          </a:lnRef>
          <a:fillRef idx="1">
            <a:schemeClr val="lt1"/>
          </a:fillRef>
          <a:effectRef idx="0">
            <a:schemeClr val="accent6"/>
          </a:effectRef>
          <a:fontRef idx="minor">
            <a:schemeClr val="dk1"/>
          </a:fontRef>
        </dgm:style>
      </dgm:prSet>
      <dgm:spPr>
        <a:solidFill>
          <a:schemeClr val="accent1">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p>
      </dgm:t>
    </dgm:pt>
  </dgm:ptLst>
  <dgm:cxnLst>
    <dgm:cxn modelId="{36D69172-E8C0-4B51-A747-207BE82F9CA6}" type="presOf" srcId="{1E323845-FDE3-4BBB-AB83-55AFCAD0D486}" destId="{51CCA4CF-7639-4344-835D-761B5C8FE964}" srcOrd="0" destOrd="0" presId="urn:microsoft.com/office/officeart/2008/layout/VerticalCurvedList"/>
    <dgm:cxn modelId="{3FC2D4F4-1BE2-4F7B-B0F9-50876E869407}" type="presOf" srcId="{17E7A7C0-2A94-4895-98EB-B21B71DB1289}" destId="{BFC53F3E-2A04-44F2-8AFF-8F9A1461FA79}"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8B5164F1-6955-4F9B-A558-836F541A7C1B}" type="presOf" srcId="{ED5C3CBD-479F-460B-8EB3-087E82C93013}" destId="{FF92BCF6-180A-4FF3-BB5E-D94971CB3B55}" srcOrd="0" destOrd="0" presId="urn:microsoft.com/office/officeart/2008/layout/VerticalCurvedList"/>
    <dgm:cxn modelId="{8E4529E4-C58C-40FE-9C26-28A1F287A676}" type="presParOf" srcId="{51CCA4CF-7639-4344-835D-761B5C8FE964}" destId="{EC9E4E88-C134-4EAA-B16D-FBD2E4614287}" srcOrd="0" destOrd="0" presId="urn:microsoft.com/office/officeart/2008/layout/VerticalCurvedList"/>
    <dgm:cxn modelId="{E33E91BD-41DF-4F93-8A83-596069F4D1BB}" type="presParOf" srcId="{EC9E4E88-C134-4EAA-B16D-FBD2E4614287}" destId="{D22A405C-36C6-421D-A0B1-54846847B72E}" srcOrd="0" destOrd="0" presId="urn:microsoft.com/office/officeart/2008/layout/VerticalCurvedList"/>
    <dgm:cxn modelId="{7AC38D10-CE4F-4F53-8BA1-1FBFF6774829}" type="presParOf" srcId="{D22A405C-36C6-421D-A0B1-54846847B72E}" destId="{22CB0A88-3141-4776-8619-4E604C70CB38}" srcOrd="0" destOrd="0" presId="urn:microsoft.com/office/officeart/2008/layout/VerticalCurvedList"/>
    <dgm:cxn modelId="{3002521E-6CD0-4F00-9EEC-40B1EC1F48E2}" type="presParOf" srcId="{D22A405C-36C6-421D-A0B1-54846847B72E}" destId="{BFC53F3E-2A04-44F2-8AFF-8F9A1461FA79}" srcOrd="1" destOrd="0" presId="urn:microsoft.com/office/officeart/2008/layout/VerticalCurvedList"/>
    <dgm:cxn modelId="{D45796DB-A957-4037-94DB-11B98D1D0CAF}" type="presParOf" srcId="{D22A405C-36C6-421D-A0B1-54846847B72E}" destId="{5885E56F-4BE2-44A8-823D-4F36948A0DC3}" srcOrd="2" destOrd="0" presId="urn:microsoft.com/office/officeart/2008/layout/VerticalCurvedList"/>
    <dgm:cxn modelId="{C2C0193D-5375-4917-8E7C-CD5CA9D01CC5}" type="presParOf" srcId="{D22A405C-36C6-421D-A0B1-54846847B72E}" destId="{9AC269E6-A31C-4482-BCA1-D1FC1AAD2E66}" srcOrd="3" destOrd="0" presId="urn:microsoft.com/office/officeart/2008/layout/VerticalCurvedList"/>
    <dgm:cxn modelId="{2BB48D17-516D-4E6E-A11A-2E0849C2F436}" type="presParOf" srcId="{EC9E4E88-C134-4EAA-B16D-FBD2E4614287}" destId="{FF92BCF6-180A-4FF3-BB5E-D94971CB3B55}" srcOrd="1" destOrd="0" presId="urn:microsoft.com/office/officeart/2008/layout/VerticalCurvedList"/>
    <dgm:cxn modelId="{EF0E2D2F-5760-42B2-AB0D-5E98EED3125B}" type="presParOf" srcId="{EC9E4E88-C134-4EAA-B16D-FBD2E4614287}" destId="{6B64FD1F-341A-4293-92B9-6B669407FFEC}" srcOrd="2" destOrd="0" presId="urn:microsoft.com/office/officeart/2008/layout/VerticalCurvedList"/>
    <dgm:cxn modelId="{1D3B70CA-2F06-4A1D-9205-B71819AE1089}" type="presParOf" srcId="{6B64FD1F-341A-4293-92B9-6B669407FFEC}" destId="{0AFD88F7-1422-49AF-A887-9B999A9E90E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172D71-7D35-4940-9654-06FED729F5E6}">
      <dsp:nvSpPr>
        <dsp:cNvPr id="0" name=""/>
        <dsp:cNvSpPr/>
      </dsp:nvSpPr>
      <dsp:spPr>
        <a:xfrm>
          <a:off x="0" y="0"/>
          <a:ext cx="8077200" cy="1697580"/>
        </a:xfrm>
        <a:prstGeom prst="rect">
          <a:avLst/>
        </a:prstGeom>
        <a:solidFill>
          <a:schemeClr val="lt1"/>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400" b="1" i="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400" b="1" i="1" kern="1200" dirty="0" smtClean="0">
              <a:solidFill>
                <a:schemeClr val="tx1"/>
              </a:solidFill>
            </a:rPr>
            <a:t>Vision</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900" b="0" kern="1200" dirty="0">
            <a:solidFill>
              <a:schemeClr val="tx1"/>
            </a:solidFill>
          </a:endParaRPr>
        </a:p>
        <a:p>
          <a:pPr lvl="0" algn="ctr" defTabSz="800100">
            <a:lnSpc>
              <a:spcPct val="90000"/>
            </a:lnSpc>
            <a:spcBef>
              <a:spcPct val="0"/>
            </a:spcBef>
            <a:spcAft>
              <a:spcPct val="35000"/>
            </a:spcAft>
          </a:pPr>
          <a:r>
            <a:rPr lang="en-US" sz="1800" b="0" kern="1200" dirty="0">
              <a:solidFill>
                <a:schemeClr val="tx1"/>
              </a:solidFill>
            </a:rPr>
            <a:t>An integrated and coordinated PSET system for improved economic participation, and social development of youth and adults</a:t>
          </a:r>
          <a:r>
            <a:rPr lang="en-US" sz="1800" b="0" kern="1200" dirty="0" smtClean="0">
              <a:solidFill>
                <a:schemeClr val="tx1"/>
              </a:solidFill>
            </a:rPr>
            <a:t>.</a:t>
          </a:r>
        </a:p>
        <a:p>
          <a:pPr lvl="0" algn="ctr" defTabSz="800100">
            <a:lnSpc>
              <a:spcPct val="90000"/>
            </a:lnSpc>
            <a:spcBef>
              <a:spcPct val="0"/>
            </a:spcBef>
            <a:spcAft>
              <a:spcPct val="35000"/>
            </a:spcAft>
          </a:pPr>
          <a:endParaRPr lang="en-US" sz="1800" b="0" kern="1200" dirty="0" smtClean="0">
            <a:solidFill>
              <a:schemeClr val="tx1"/>
            </a:solidFill>
          </a:endParaRPr>
        </a:p>
        <a:p>
          <a:pPr lvl="0" algn="ctr" defTabSz="800100">
            <a:lnSpc>
              <a:spcPct val="90000"/>
            </a:lnSpc>
            <a:spcBef>
              <a:spcPct val="0"/>
            </a:spcBef>
            <a:spcAft>
              <a:spcPct val="35000"/>
            </a:spcAft>
          </a:pPr>
          <a:endParaRPr lang="en-US" sz="1800" b="0" kern="1200" dirty="0" smtClean="0">
            <a:solidFill>
              <a:schemeClr val="tx1"/>
            </a:solidFill>
          </a:endParaRPr>
        </a:p>
        <a:p>
          <a:pPr lvl="0" algn="ctr" defTabSz="800100">
            <a:lnSpc>
              <a:spcPct val="90000"/>
            </a:lnSpc>
            <a:spcBef>
              <a:spcPct val="0"/>
            </a:spcBef>
            <a:spcAft>
              <a:spcPct val="35000"/>
            </a:spcAft>
          </a:pPr>
          <a:endParaRPr lang="en-US" sz="1800" b="0" kern="1200" dirty="0" smtClean="0">
            <a:solidFill>
              <a:schemeClr val="tx1"/>
            </a:solidFill>
          </a:endParaRPr>
        </a:p>
        <a:p>
          <a:pPr lvl="0" algn="ctr" defTabSz="800100">
            <a:lnSpc>
              <a:spcPct val="90000"/>
            </a:lnSpc>
            <a:spcBef>
              <a:spcPct val="0"/>
            </a:spcBef>
            <a:spcAft>
              <a:spcPct val="35000"/>
            </a:spcAft>
          </a:pPr>
          <a:r>
            <a:rPr lang="en-ZA" sz="2400" b="1" i="1" kern="1200" dirty="0" smtClean="0">
              <a:solidFill>
                <a:schemeClr val="tx1"/>
              </a:solidFill>
            </a:rPr>
            <a:t>Mission </a:t>
          </a:r>
        </a:p>
        <a:p>
          <a:pPr lvl="0" algn="ctr" defTabSz="800100">
            <a:lnSpc>
              <a:spcPct val="90000"/>
            </a:lnSpc>
            <a:spcBef>
              <a:spcPct val="0"/>
            </a:spcBef>
            <a:spcAft>
              <a:spcPct val="35000"/>
            </a:spcAft>
          </a:pPr>
          <a:r>
            <a:rPr lang="en-ZA" sz="1800" kern="1200" dirty="0" smtClean="0">
              <a:solidFill>
                <a:schemeClr val="tx1"/>
              </a:solidFill>
            </a:rPr>
            <a:t>To </a:t>
          </a:r>
          <a:r>
            <a:rPr lang="en-ZA" sz="1800" kern="1200" dirty="0">
              <a:solidFill>
                <a:schemeClr val="tx1"/>
              </a:solidFill>
            </a:rPr>
            <a:t>provide strategic leadership to the PSET system through: </a:t>
          </a:r>
        </a:p>
      </dsp:txBody>
      <dsp:txXfrm>
        <a:off x="0" y="0"/>
        <a:ext cx="8077200" cy="1697580"/>
      </dsp:txXfrm>
    </dsp:sp>
    <dsp:sp modelId="{47EA3331-8631-499E-B7FA-E5EFA3772CD6}">
      <dsp:nvSpPr>
        <dsp:cNvPr id="0" name=""/>
        <dsp:cNvSpPr/>
      </dsp:nvSpPr>
      <dsp:spPr>
        <a:xfrm>
          <a:off x="40" y="2743193"/>
          <a:ext cx="1866479" cy="1969385"/>
        </a:xfrm>
        <a:prstGeom prst="rect">
          <a:avLst/>
        </a:prstGeom>
        <a:solidFill>
          <a:schemeClr val="accent6">
            <a:lumMod val="20000"/>
            <a:lumOff val="8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bg1"/>
              </a:solidFill>
            </a:rPr>
            <a:t>Development of appropriate steering mechanisms</a:t>
          </a:r>
        </a:p>
      </dsp:txBody>
      <dsp:txXfrm>
        <a:off x="40" y="2743193"/>
        <a:ext cx="1866479" cy="1969385"/>
      </dsp:txXfrm>
    </dsp:sp>
    <dsp:sp modelId="{7EAF1592-9BF2-4775-87FF-B695F238C67A}">
      <dsp:nvSpPr>
        <dsp:cNvPr id="0" name=""/>
        <dsp:cNvSpPr/>
      </dsp:nvSpPr>
      <dsp:spPr>
        <a:xfrm>
          <a:off x="1981216" y="2819397"/>
          <a:ext cx="2217191" cy="1902552"/>
        </a:xfrm>
        <a:prstGeom prst="rect">
          <a:avLst/>
        </a:prstGeom>
        <a:solidFill>
          <a:srgbClr val="CCCC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bg1"/>
              </a:solidFill>
            </a:rPr>
            <a:t>Effective oversight, monitoring and evaluation </a:t>
          </a:r>
        </a:p>
      </dsp:txBody>
      <dsp:txXfrm>
        <a:off x="1981216" y="2819397"/>
        <a:ext cx="2217191" cy="1902552"/>
      </dsp:txXfrm>
    </dsp:sp>
    <dsp:sp modelId="{77DB743E-536B-4AD9-8E60-34AA47E50541}">
      <dsp:nvSpPr>
        <dsp:cNvPr id="0" name=""/>
        <dsp:cNvSpPr/>
      </dsp:nvSpPr>
      <dsp:spPr>
        <a:xfrm>
          <a:off x="4267225" y="2819397"/>
          <a:ext cx="1959609" cy="1988252"/>
        </a:xfrm>
        <a:prstGeom prst="rect">
          <a:avLst/>
        </a:prstGeom>
        <a:solidFill>
          <a:schemeClr val="accent5">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bg1"/>
              </a:solidFill>
            </a:rPr>
            <a:t>Provision of support services in relation to teaching and learning </a:t>
          </a:r>
        </a:p>
      </dsp:txBody>
      <dsp:txXfrm>
        <a:off x="4267225" y="2819397"/>
        <a:ext cx="1959609" cy="1988252"/>
      </dsp:txXfrm>
    </dsp:sp>
    <dsp:sp modelId="{F401322F-2C89-485F-9DB0-AE1C6E105D50}">
      <dsp:nvSpPr>
        <dsp:cNvPr id="0" name=""/>
        <dsp:cNvSpPr/>
      </dsp:nvSpPr>
      <dsp:spPr>
        <a:xfrm>
          <a:off x="6295046" y="2819397"/>
          <a:ext cx="1782153" cy="1908500"/>
        </a:xfrm>
        <a:prstGeom prst="rect">
          <a:avLst/>
        </a:prstGeom>
        <a:solidFill>
          <a:schemeClr val="accent6">
            <a:lumMod val="60000"/>
            <a:lumOff val="4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800" kern="1200" dirty="0">
              <a:solidFill>
                <a:schemeClr val="bg1"/>
              </a:solidFill>
            </a:rPr>
            <a:t>Funding of PSET institutions and entities </a:t>
          </a:r>
        </a:p>
        <a:p>
          <a:pPr lvl="0" algn="ctr" defTabSz="711200">
            <a:lnSpc>
              <a:spcPct val="90000"/>
            </a:lnSpc>
            <a:spcBef>
              <a:spcPct val="0"/>
            </a:spcBef>
            <a:spcAft>
              <a:spcPct val="35000"/>
            </a:spcAft>
          </a:pPr>
          <a:endParaRPr lang="en-ZA" sz="1800" kern="1200" dirty="0">
            <a:solidFill>
              <a:schemeClr val="bg1"/>
            </a:solidFill>
          </a:endParaRPr>
        </a:p>
      </dsp:txBody>
      <dsp:txXfrm>
        <a:off x="6295046" y="2819397"/>
        <a:ext cx="1782153" cy="1908500"/>
      </dsp:txXfrm>
    </dsp:sp>
    <dsp:sp modelId="{94C64CEA-05B0-4E83-B9A7-1D6CFAD9F1F7}">
      <dsp:nvSpPr>
        <dsp:cNvPr id="0" name=""/>
        <dsp:cNvSpPr/>
      </dsp:nvSpPr>
      <dsp:spPr>
        <a:xfrm flipV="1">
          <a:off x="0" y="4875876"/>
          <a:ext cx="8077200" cy="71800"/>
        </a:xfrm>
        <a:prstGeom prst="rect">
          <a:avLst/>
        </a:prstGeom>
        <a:solidFill>
          <a:schemeClr val="accent1">
            <a:shade val="8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30537" y="246956"/>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Expansion of access to PSET opportunities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30537" y="246956"/>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Expansion of access to PSET opportunities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Improving efficiency and success of the PSET system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Improving efficiency and success of the PSET system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5916912"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517284" y="281038"/>
          <a:ext cx="7355641"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Improving the quality of PSET provisioning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517284" y="281038"/>
        <a:ext cx="7355641" cy="489840"/>
      </dsp:txXfrm>
    </dsp:sp>
    <dsp:sp modelId="{0AFD88F7-1422-49AF-A887-9B999A9E90EE}">
      <dsp:nvSpPr>
        <dsp:cNvPr id="0" name=""/>
        <dsp:cNvSpPr/>
      </dsp:nvSpPr>
      <dsp:spPr>
        <a:xfrm>
          <a:off x="1870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5916912"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517284" y="281038"/>
          <a:ext cx="7355641"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Responsiveness of PSET system</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517284" y="281038"/>
        <a:ext cx="7355641" cy="489840"/>
      </dsp:txXfrm>
    </dsp:sp>
    <dsp:sp modelId="{0AFD88F7-1422-49AF-A887-9B999A9E90EE}">
      <dsp:nvSpPr>
        <dsp:cNvPr id="0" name=""/>
        <dsp:cNvSpPr/>
      </dsp:nvSpPr>
      <dsp:spPr>
        <a:xfrm>
          <a:off x="1870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5916912"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517284" y="281038"/>
          <a:ext cx="7355641"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Responsiveness of PSET system</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517284" y="281038"/>
        <a:ext cx="7355641" cy="489840"/>
      </dsp:txXfrm>
    </dsp:sp>
    <dsp:sp modelId="{0AFD88F7-1422-49AF-A887-9B999A9E90EE}">
      <dsp:nvSpPr>
        <dsp:cNvPr id="0" name=""/>
        <dsp:cNvSpPr/>
      </dsp:nvSpPr>
      <dsp:spPr>
        <a:xfrm>
          <a:off x="1870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5852959"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a:off x="530575" y="304798"/>
          <a:ext cx="5274253" cy="533402"/>
        </a:xfrm>
        <a:prstGeom prst="rect">
          <a:avLst/>
        </a:prstGeom>
        <a:solidFill>
          <a:srgbClr val="FFC0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14276"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1" kern="1200" dirty="0">
              <a:solidFill>
                <a:schemeClr val="bg1"/>
              </a:solidFill>
              <a:effectLst/>
              <a:latin typeface="+mn-lt"/>
              <a:ea typeface="Arial Unicode MS" panose="020B0604020202020204" pitchFamily="34" charset="-128"/>
              <a:cs typeface="Arial Unicode MS" panose="020B0604020202020204" pitchFamily="34" charset="-128"/>
            </a:rPr>
            <a:t>Expanded access to PSET opportunities</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a:off x="530575" y="304798"/>
        <a:ext cx="5274253" cy="533402"/>
      </dsp:txXfrm>
    </dsp:sp>
    <dsp:sp modelId="{0AFD88F7-1422-49AF-A887-9B999A9E90EE}">
      <dsp:nvSpPr>
        <dsp:cNvPr id="0" name=""/>
        <dsp:cNvSpPr/>
      </dsp:nvSpPr>
      <dsp:spPr>
        <a:xfrm>
          <a:off x="16233" y="70957"/>
          <a:ext cx="853180" cy="843445"/>
        </a:xfrm>
        <a:prstGeom prst="ellipse">
          <a:avLst/>
        </a:prstGeom>
        <a:solidFill>
          <a:srgbClr val="FFC0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 modelId="{223D47FC-93BC-4E5D-8AE1-CB547D3F3E9D}">
      <dsp:nvSpPr>
        <dsp:cNvPr id="0" name=""/>
        <dsp:cNvSpPr/>
      </dsp:nvSpPr>
      <dsp:spPr>
        <a:xfrm>
          <a:off x="957891" y="1409700"/>
          <a:ext cx="6595080" cy="419098"/>
        </a:xfrm>
        <a:prstGeom prst="rect">
          <a:avLst/>
        </a:prstGeom>
        <a:solidFill>
          <a:schemeClr val="accent2">
            <a:lumMod val="60000"/>
            <a:lumOff val="4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14276" tIns="45720" rIns="45720" bIns="45720" numCol="1" spcCol="1270" anchor="ctr" anchorCtr="0">
          <a:noAutofit/>
        </a:bodyPr>
        <a:lstStyle/>
        <a:p>
          <a:pPr lvl="0" algn="l" defTabSz="800100">
            <a:lnSpc>
              <a:spcPct val="90000"/>
            </a:lnSpc>
            <a:spcBef>
              <a:spcPct val="0"/>
            </a:spcBef>
            <a:spcAft>
              <a:spcPct val="35000"/>
            </a:spcAft>
          </a:pPr>
          <a:r>
            <a:rPr lang="en-GB" sz="1800" b="1" kern="1200" dirty="0">
              <a:solidFill>
                <a:schemeClr val="bg1"/>
              </a:solidFill>
              <a:effectLst/>
            </a:rPr>
            <a:t>Improved efficiency and success of the PSET system</a:t>
          </a:r>
          <a:endParaRPr lang="en-ZA" sz="1800" b="1" kern="1200" dirty="0">
            <a:solidFill>
              <a:schemeClr val="bg1"/>
            </a:solidFill>
          </a:endParaRPr>
        </a:p>
      </dsp:txBody>
      <dsp:txXfrm>
        <a:off x="957891" y="1409700"/>
        <a:ext cx="6595080" cy="419098"/>
      </dsp:txXfrm>
    </dsp:sp>
    <dsp:sp modelId="{F705617C-8DFD-4E0F-8BF5-E85AABA8C50A}">
      <dsp:nvSpPr>
        <dsp:cNvPr id="0" name=""/>
        <dsp:cNvSpPr/>
      </dsp:nvSpPr>
      <dsp:spPr>
        <a:xfrm>
          <a:off x="552949" y="1214307"/>
          <a:ext cx="809884" cy="809884"/>
        </a:xfrm>
        <a:prstGeom prst="ellipse">
          <a:avLst/>
        </a:prstGeom>
        <a:solidFill>
          <a:schemeClr val="accent6">
            <a:lumMod val="60000"/>
            <a:lumOff val="4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 modelId="{FCF5C626-C7D8-4CA9-9063-033075AA8ED3}">
      <dsp:nvSpPr>
        <dsp:cNvPr id="0" name=""/>
        <dsp:cNvSpPr/>
      </dsp:nvSpPr>
      <dsp:spPr>
        <a:xfrm>
          <a:off x="1100385" y="2362198"/>
          <a:ext cx="6452586" cy="457202"/>
        </a:xfrm>
        <a:prstGeom prst="rect">
          <a:avLst/>
        </a:prstGeom>
        <a:solidFill>
          <a:srgbClr val="00B05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14276" tIns="45720" rIns="45720" bIns="45720" numCol="1" spcCol="1270" anchor="ctr" anchorCtr="0">
          <a:noAutofit/>
        </a:bodyPr>
        <a:lstStyle/>
        <a:p>
          <a:pPr lvl="0" algn="l" defTabSz="800100">
            <a:lnSpc>
              <a:spcPct val="90000"/>
            </a:lnSpc>
            <a:spcBef>
              <a:spcPct val="0"/>
            </a:spcBef>
            <a:spcAft>
              <a:spcPct val="35000"/>
            </a:spcAft>
          </a:pPr>
          <a:r>
            <a:rPr lang="en-GB" sz="1800" b="1" kern="1200" dirty="0">
              <a:solidFill>
                <a:schemeClr val="bg1"/>
              </a:solidFill>
              <a:effectLst/>
            </a:rPr>
            <a:t>Improved quality of PSET provision</a:t>
          </a:r>
          <a:endParaRPr lang="en-ZA" sz="1800" b="1" kern="1200" dirty="0">
            <a:solidFill>
              <a:schemeClr val="bg1"/>
            </a:solidFill>
          </a:endParaRPr>
        </a:p>
      </dsp:txBody>
      <dsp:txXfrm>
        <a:off x="1100385" y="2362198"/>
        <a:ext cx="6452586" cy="457202"/>
      </dsp:txXfrm>
    </dsp:sp>
    <dsp:sp modelId="{AF169EA9-5D3D-4DB4-8EE4-DDE066848358}">
      <dsp:nvSpPr>
        <dsp:cNvPr id="0" name=""/>
        <dsp:cNvSpPr/>
      </dsp:nvSpPr>
      <dsp:spPr>
        <a:xfrm>
          <a:off x="695443" y="2185857"/>
          <a:ext cx="809884" cy="809884"/>
        </a:xfrm>
        <a:prstGeom prst="ellipse">
          <a:avLst/>
        </a:prstGeom>
        <a:solidFill>
          <a:srgbClr val="00B05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 modelId="{B7873C97-7031-4B54-8B66-10CBE7B0BD01}">
      <dsp:nvSpPr>
        <dsp:cNvPr id="0" name=""/>
        <dsp:cNvSpPr/>
      </dsp:nvSpPr>
      <dsp:spPr>
        <a:xfrm>
          <a:off x="994295" y="3390904"/>
          <a:ext cx="6595080" cy="419098"/>
        </a:xfrm>
        <a:prstGeom prst="rect">
          <a:avLst/>
        </a:prstGeom>
        <a:solidFill>
          <a:schemeClr val="accent5">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14276" tIns="45720" rIns="45720" bIns="45720" numCol="1" spcCol="1270" anchor="ctr" anchorCtr="0">
          <a:noAutofit/>
        </a:bodyPr>
        <a:lstStyle/>
        <a:p>
          <a:pPr lvl="0" algn="l" defTabSz="800100">
            <a:lnSpc>
              <a:spcPct val="90000"/>
            </a:lnSpc>
            <a:spcBef>
              <a:spcPct val="0"/>
            </a:spcBef>
            <a:spcAft>
              <a:spcPct val="35000"/>
            </a:spcAft>
          </a:pPr>
          <a:r>
            <a:rPr lang="en-ZA" sz="1800" b="1" kern="1200" dirty="0">
              <a:solidFill>
                <a:schemeClr val="bg1"/>
              </a:solidFill>
              <a:effectLst/>
            </a:rPr>
            <a:t>A responsive PSET system</a:t>
          </a:r>
          <a:endParaRPr lang="en-ZA" sz="1800" b="1" kern="1200" dirty="0">
            <a:solidFill>
              <a:schemeClr val="bg1"/>
            </a:solidFill>
          </a:endParaRPr>
        </a:p>
      </dsp:txBody>
      <dsp:txXfrm>
        <a:off x="994295" y="3390904"/>
        <a:ext cx="6595080" cy="419098"/>
      </dsp:txXfrm>
    </dsp:sp>
    <dsp:sp modelId="{EDB41643-5F5B-45DF-AA25-87F4EC4F3E96}">
      <dsp:nvSpPr>
        <dsp:cNvPr id="0" name=""/>
        <dsp:cNvSpPr/>
      </dsp:nvSpPr>
      <dsp:spPr>
        <a:xfrm>
          <a:off x="552949" y="3157407"/>
          <a:ext cx="809884" cy="809884"/>
        </a:xfrm>
        <a:prstGeom prst="ellipse">
          <a:avLst/>
        </a:prstGeom>
        <a:solidFill>
          <a:schemeClr val="accent1"/>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 modelId="{FBFF50F8-F3FB-47D2-910E-DEE343A46FD0}">
      <dsp:nvSpPr>
        <dsp:cNvPr id="0" name=""/>
        <dsp:cNvSpPr/>
      </dsp:nvSpPr>
      <dsp:spPr>
        <a:xfrm>
          <a:off x="493619" y="4267198"/>
          <a:ext cx="7059351" cy="533402"/>
        </a:xfrm>
        <a:prstGeom prst="rect">
          <a:avLst/>
        </a:prstGeom>
        <a:solidFill>
          <a:srgbClr val="00B0F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14276" tIns="45720" rIns="45720" bIns="45720" numCol="1" spcCol="1270" anchor="ctr" anchorCtr="0">
          <a:noAutofit/>
        </a:bodyPr>
        <a:lstStyle/>
        <a:p>
          <a:pPr lvl="0" algn="l" defTabSz="800100" rtl="0">
            <a:lnSpc>
              <a:spcPct val="90000"/>
            </a:lnSpc>
            <a:spcBef>
              <a:spcPct val="0"/>
            </a:spcBef>
            <a:spcAft>
              <a:spcPct val="35000"/>
            </a:spcAft>
          </a:pPr>
          <a:r>
            <a:rPr lang="en-ZA" sz="1800" b="1" kern="1200" dirty="0">
              <a:solidFill>
                <a:schemeClr val="bg1"/>
              </a:solidFill>
              <a:effectLst/>
            </a:rPr>
            <a:t>Excellent business operations within DHET</a:t>
          </a:r>
          <a:endParaRPr lang="en-ZA" sz="1800" b="1" kern="1200" dirty="0">
            <a:solidFill>
              <a:schemeClr val="bg1"/>
            </a:solidFill>
          </a:endParaRPr>
        </a:p>
      </dsp:txBody>
      <dsp:txXfrm>
        <a:off x="493619" y="4267198"/>
        <a:ext cx="7059351" cy="533402"/>
      </dsp:txXfrm>
    </dsp:sp>
    <dsp:sp modelId="{092D93A7-5096-4A39-9BA0-B6E338212D2A}">
      <dsp:nvSpPr>
        <dsp:cNvPr id="0" name=""/>
        <dsp:cNvSpPr/>
      </dsp:nvSpPr>
      <dsp:spPr>
        <a:xfrm>
          <a:off x="88677" y="4128957"/>
          <a:ext cx="809884" cy="809884"/>
        </a:xfrm>
        <a:prstGeom prst="ellipse">
          <a:avLst/>
        </a:prstGeom>
        <a:solidFill>
          <a:srgbClr val="00B0F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5989127"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87020" y="550069"/>
          <a:ext cx="7390502" cy="488959"/>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Excellent business operations within DHET</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87020" y="550069"/>
        <a:ext cx="7390502" cy="488959"/>
      </dsp:txXfrm>
    </dsp:sp>
    <dsp:sp modelId="{0AFD88F7-1422-49AF-A887-9B999A9E90EE}">
      <dsp:nvSpPr>
        <dsp:cNvPr id="0" name=""/>
        <dsp:cNvSpPr/>
      </dsp:nvSpPr>
      <dsp:spPr>
        <a:xfrm>
          <a:off x="0" y="172386"/>
          <a:ext cx="831410" cy="1020499"/>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Expansion of access to PSET opportunities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Expansion of access to PSET opportunities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Expansion of access to PSET opportunities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Expansion of access to PSET opportunities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Expansion of access to PSET opportunities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53F3E-2A04-44F2-8AFF-8F9A1461FA79}">
      <dsp:nvSpPr>
        <dsp:cNvPr id="0" name=""/>
        <dsp:cNvSpPr/>
      </dsp:nvSpPr>
      <dsp:spPr>
        <a:xfrm>
          <a:off x="-600150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rot="10800000" flipV="1">
          <a:off x="248801" y="281038"/>
          <a:ext cx="7694027" cy="489840"/>
        </a:xfrm>
        <a:prstGeom prst="rect">
          <a:avLst/>
        </a:prstGeom>
        <a:solidFill>
          <a:schemeClr val="accent1">
            <a:lumMod val="75000"/>
          </a:schemeClr>
        </a:solidFill>
        <a:ln w="25400" cap="flat" cmpd="sng" algn="ctr">
          <a:solidFill>
            <a:schemeClr val="accent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56448"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1800" b="1" kern="1200" dirty="0" smtClean="0">
              <a:solidFill>
                <a:schemeClr val="bg1"/>
              </a:solidFill>
              <a:effectLst/>
            </a:rPr>
            <a:t>Expansion of access to PSET opportunities </a:t>
          </a:r>
          <a:endParaRPr lang="en-GB" sz="18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rot="10800000" flipV="1">
        <a:off x="248801" y="281038"/>
        <a:ext cx="7694027" cy="489840"/>
      </dsp:txXfrm>
    </dsp:sp>
    <dsp:sp modelId="{0AFD88F7-1422-49AF-A887-9B999A9E90EE}">
      <dsp:nvSpPr>
        <dsp:cNvPr id="0" name=""/>
        <dsp:cNvSpPr/>
      </dsp:nvSpPr>
      <dsp:spPr>
        <a:xfrm>
          <a:off x="0" y="0"/>
          <a:ext cx="832908" cy="1022338"/>
        </a:xfrm>
        <a:prstGeom prst="ellipse">
          <a:avLst/>
        </a:prstGeom>
        <a:solidFill>
          <a:schemeClr val="accent1">
            <a:lumMod val="9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6"/>
        </a:lnRef>
        <a:fillRef idx="1">
          <a:schemeClr val="lt1"/>
        </a:fillRef>
        <a:effectRef idx="0">
          <a:schemeClr val="accent6"/>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5" cy="49820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864" y="0"/>
            <a:ext cx="2946275" cy="498208"/>
          </a:xfrm>
          <a:prstGeom prst="rect">
            <a:avLst/>
          </a:prstGeom>
        </p:spPr>
        <p:txBody>
          <a:bodyPr vert="horz" lIns="91440" tIns="45720" rIns="91440" bIns="45720" rtlCol="0"/>
          <a:lstStyle>
            <a:lvl1pPr algn="r">
              <a:defRPr sz="1200"/>
            </a:lvl1pPr>
          </a:lstStyle>
          <a:p>
            <a:fld id="{1E01D37F-F6F1-43BE-AAE5-C21F549B3286}" type="datetimeFigureOut">
              <a:rPr lang="en-ZA" smtClean="0"/>
              <a:pPr/>
              <a:t>2021/11/10</a:t>
            </a:fld>
            <a:endParaRPr lang="en-ZA"/>
          </a:p>
        </p:txBody>
      </p:sp>
      <p:sp>
        <p:nvSpPr>
          <p:cNvPr id="4" name="Footer Placeholder 3"/>
          <p:cNvSpPr>
            <a:spLocks noGrp="1"/>
          </p:cNvSpPr>
          <p:nvPr>
            <p:ph type="ftr" sz="quarter" idx="2"/>
          </p:nvPr>
        </p:nvSpPr>
        <p:spPr>
          <a:xfrm>
            <a:off x="2" y="9428430"/>
            <a:ext cx="2946275" cy="49820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864" y="9428430"/>
            <a:ext cx="2946275" cy="498208"/>
          </a:xfrm>
          <a:prstGeom prst="rect">
            <a:avLst/>
          </a:prstGeom>
        </p:spPr>
        <p:txBody>
          <a:bodyPr vert="horz" lIns="91440" tIns="45720" rIns="91440" bIns="45720" rtlCol="0" anchor="b"/>
          <a:lstStyle>
            <a:lvl1pPr algn="r">
              <a:defRPr sz="1200"/>
            </a:lvl1pPr>
          </a:lstStyle>
          <a:p>
            <a:fld id="{707FCEC1-E925-426E-AEDE-6F4D5133F003}" type="slidenum">
              <a:rPr lang="en-ZA" smtClean="0"/>
              <a:pPr/>
              <a:t>‹#›</a:t>
            </a:fld>
            <a:endParaRPr lang="en-ZA"/>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3T07:07:08.679"/>
    </inkml:context>
    <inkml:brush xml:id="br0">
      <inkml:brushProperty name="width" value="0.05" units="cm"/>
      <inkml:brushProperty name="height" value="0.05" units="cm"/>
    </inkml:brush>
  </inkml:definitions>
  <inkml:trace contextRef="#ctx0" brushRef="#br0">1 1 32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3T07:07:08.679"/>
    </inkml:context>
    <inkml:brush xml:id="br0">
      <inkml:brushProperty name="width" value="0.05" units="cm"/>
      <inkml:brushProperty name="height" value="0.05" units="cm"/>
    </inkml:brush>
  </inkml:definitions>
  <inkml:trace contextRef="#ctx0" brushRef="#br0">1 1 32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2"/>
            <a:ext cx="2946275" cy="49650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49864" y="2"/>
            <a:ext cx="2946275" cy="49650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3" y="4715922"/>
            <a:ext cx="5436909" cy="446681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2" y="9428430"/>
            <a:ext cx="2946275" cy="49650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49864" y="9428430"/>
            <a:ext cx="2946275" cy="49650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264733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172A5B5B-4768-417E-B700-3F93841264E8}" type="slidenum">
              <a:rPr lang="en-US">
                <a:solidFill>
                  <a:prstClr val="black"/>
                </a:solidFill>
                <a:latin typeface="Calibri"/>
              </a:rPr>
              <a:pPr defTabSz="915772">
                <a:defRPr/>
              </a:pPr>
              <a:t>2</a:t>
            </a:fld>
            <a:endParaRPr lang="en-US" dirty="0">
              <a:solidFill>
                <a:prstClr val="black"/>
              </a:solidFill>
              <a:latin typeface="Calibri"/>
            </a:endParaRPr>
          </a:p>
        </p:txBody>
      </p:sp>
    </p:spTree>
    <p:extLst>
      <p:ext uri="{BB962C8B-B14F-4D97-AF65-F5344CB8AC3E}">
        <p14:creationId xmlns:p14="http://schemas.microsoft.com/office/powerpoint/2010/main" xmlns="" val="3806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endParaRPr lang="en-US" sz="3600" b="1" kern="0" dirty="0">
              <a:solidFill>
                <a:srgbClr val="000000"/>
              </a:solidFill>
              <a:latin typeface="+mj-lt"/>
              <a:cs typeface="Calibri" pitchFamily="34" charset="0"/>
            </a:endParaRP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572703" y="-1752600"/>
            <a:ext cx="7704137" cy="128762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endParaRPr lang="en-US" sz="4000" b="1" kern="0" dirty="0">
              <a:solidFill>
                <a:srgbClr val="00B050"/>
              </a:solidFill>
              <a:latin typeface="+mj-lt"/>
            </a:endParaRPr>
          </a:p>
        </p:txBody>
      </p:sp>
      <p:pic>
        <p:nvPicPr>
          <p:cNvPr id="8"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724400"/>
            <a:ext cx="1825625" cy="1974850"/>
          </a:xfrm>
          <a:prstGeom prst="rect">
            <a:avLst/>
          </a:prstGeom>
          <a:noFill/>
          <a:ln w="9525">
            <a:noFill/>
            <a:miter lim="800000"/>
            <a:headEnd/>
            <a:tailEnd/>
          </a:ln>
        </p:spPr>
      </p:pic>
      <p:sp>
        <p:nvSpPr>
          <p:cNvPr id="9"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4000" b="1" kern="0" dirty="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10" name="Subtitle 2"/>
          <p:cNvSpPr txBox="1">
            <a:spLocks/>
          </p:cNvSpPr>
          <p:nvPr/>
        </p:nvSpPr>
        <p:spPr>
          <a:xfrm>
            <a:off x="419100" y="2166188"/>
            <a:ext cx="8305799" cy="20637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ct val="0"/>
              </a:spcBef>
              <a:buFont typeface="Arial" charset="0"/>
              <a:buNone/>
              <a:defRPr/>
            </a:pPr>
            <a:r>
              <a:rPr lang="en-GB" b="1" kern="0" dirty="0">
                <a:solidFill>
                  <a:srgbClr val="FF0000"/>
                </a:solidFill>
                <a:latin typeface="+mj-lt"/>
              </a:rPr>
              <a:t>Briefing on </a:t>
            </a:r>
            <a:r>
              <a:rPr lang="en-GB" b="1" kern="0" dirty="0" smtClean="0">
                <a:solidFill>
                  <a:srgbClr val="FF0000"/>
                </a:solidFill>
                <a:latin typeface="+mj-lt"/>
              </a:rPr>
              <a:t>the 2020/21 Annual Report (Financial and Non-Financial</a:t>
            </a:r>
            <a:r>
              <a:rPr lang="en-GB" b="1" kern="0" dirty="0">
                <a:solidFill>
                  <a:srgbClr val="FF0000"/>
                </a:solidFill>
                <a:latin typeface="+mj-lt"/>
              </a:rPr>
              <a:t> </a:t>
            </a:r>
            <a:r>
              <a:rPr lang="en-GB" b="1" kern="0" dirty="0" smtClean="0">
                <a:solidFill>
                  <a:srgbClr val="FF0000"/>
                </a:solidFill>
                <a:latin typeface="+mj-lt"/>
              </a:rPr>
              <a:t>Performance Information) </a:t>
            </a:r>
          </a:p>
          <a:p>
            <a:pPr marL="0" indent="0" algn="ctr" eaLnBrk="1" hangingPunct="1">
              <a:spcBef>
                <a:spcPct val="0"/>
              </a:spcBef>
              <a:buFont typeface="Arial" charset="0"/>
              <a:buNone/>
              <a:defRPr/>
            </a:pPr>
            <a:endParaRPr lang="en-GB" b="1" kern="0" dirty="0">
              <a:solidFill>
                <a:srgbClr val="FF0000"/>
              </a:solidFill>
              <a:latin typeface="+mj-lt"/>
            </a:endParaRPr>
          </a:p>
          <a:p>
            <a:pPr marL="0" indent="0" algn="ctr" eaLnBrk="1" hangingPunct="1">
              <a:spcBef>
                <a:spcPct val="0"/>
              </a:spcBef>
              <a:buFont typeface="Arial" charset="0"/>
              <a:buNone/>
              <a:defRPr/>
            </a:pPr>
            <a:endParaRPr lang="en-GB" b="1" kern="0" dirty="0">
              <a:solidFill>
                <a:srgbClr val="FF0000"/>
              </a:solidFill>
              <a:latin typeface="+mj-lt"/>
            </a:endParaRPr>
          </a:p>
          <a:p>
            <a:pPr algn="ctr" eaLnBrk="1" hangingPunct="1">
              <a:spcBef>
                <a:spcPct val="0"/>
              </a:spcBef>
              <a:buFont typeface="Arial" charset="0"/>
              <a:buNone/>
              <a:defRPr/>
            </a:pPr>
            <a:endParaRPr lang="en-US" b="1" kern="0" dirty="0">
              <a:solidFill>
                <a:srgbClr val="FF0000"/>
              </a:solidFill>
              <a:latin typeface="+mj-lt"/>
            </a:endParaRPr>
          </a:p>
        </p:txBody>
      </p:sp>
      <p:sp>
        <p:nvSpPr>
          <p:cNvPr id="11" name="Rectangle 3"/>
          <p:cNvSpPr txBox="1">
            <a:spLocks/>
          </p:cNvSpPr>
          <p:nvPr/>
        </p:nvSpPr>
        <p:spPr bwMode="auto">
          <a:xfrm>
            <a:off x="676835" y="3657600"/>
            <a:ext cx="7924800" cy="1657768"/>
          </a:xfrm>
          <a:prstGeom prst="rect">
            <a:avLst/>
          </a:prstGeom>
          <a:noFill/>
          <a:ln w="9525">
            <a:noFill/>
            <a:miter lim="800000"/>
            <a:headEnd/>
            <a:tailEnd/>
          </a:ln>
        </p:spPr>
        <p:txBody>
          <a:bodyPr/>
          <a:lstStyle/>
          <a:p>
            <a:pPr marL="342900" indent="-342900">
              <a:defRPr/>
            </a:pPr>
            <a:r>
              <a:rPr lang="en-US" sz="2400" b="1" dirty="0">
                <a:solidFill>
                  <a:schemeClr val="accent2">
                    <a:lumMod val="50000"/>
                  </a:schemeClr>
                </a:solidFill>
                <a:latin typeface="+mn-lt"/>
              </a:rPr>
              <a:t>Presentation to the </a:t>
            </a:r>
            <a:r>
              <a:rPr lang="en-ZA" sz="2400" b="1">
                <a:solidFill>
                  <a:schemeClr val="accent2">
                    <a:lumMod val="50000"/>
                  </a:schemeClr>
                </a:solidFill>
              </a:rPr>
              <a:t>Joint </a:t>
            </a:r>
            <a:r>
              <a:rPr lang="en-ZA" sz="2400" b="1" smtClean="0">
                <a:solidFill>
                  <a:schemeClr val="accent2">
                    <a:lumMod val="50000"/>
                  </a:schemeClr>
                </a:solidFill>
              </a:rPr>
              <a:t>Meeting: </a:t>
            </a:r>
            <a:endParaRPr lang="en-ZA" sz="2400" b="1" dirty="0" smtClean="0">
              <a:solidFill>
                <a:schemeClr val="accent2">
                  <a:lumMod val="50000"/>
                </a:schemeClr>
              </a:solidFill>
            </a:endParaRPr>
          </a:p>
          <a:p>
            <a:pPr marL="342900" indent="-342900">
              <a:buFont typeface="Arial" panose="020B0604020202020204" pitchFamily="34" charset="0"/>
              <a:buChar char="•"/>
              <a:defRPr/>
            </a:pPr>
            <a:r>
              <a:rPr lang="en-US" sz="2400" b="1" dirty="0" smtClean="0">
                <a:solidFill>
                  <a:schemeClr val="accent2">
                    <a:lumMod val="50000"/>
                  </a:schemeClr>
                </a:solidFill>
                <a:latin typeface="+mn-lt"/>
              </a:rPr>
              <a:t>Portfolio </a:t>
            </a:r>
            <a:r>
              <a:rPr lang="en-US" sz="2400" b="1" dirty="0">
                <a:solidFill>
                  <a:schemeClr val="accent2">
                    <a:lumMod val="50000"/>
                  </a:schemeClr>
                </a:solidFill>
                <a:latin typeface="+mn-lt"/>
              </a:rPr>
              <a:t>Committee on Higher Education, </a:t>
            </a:r>
            <a:r>
              <a:rPr lang="en-US" sz="2400" b="1" dirty="0" smtClean="0">
                <a:solidFill>
                  <a:schemeClr val="accent2">
                    <a:lumMod val="50000"/>
                  </a:schemeClr>
                </a:solidFill>
                <a:latin typeface="+mn-lt"/>
              </a:rPr>
              <a:t>Science </a:t>
            </a:r>
            <a:r>
              <a:rPr lang="en-US" sz="2400" b="1" dirty="0">
                <a:solidFill>
                  <a:schemeClr val="accent2">
                    <a:lumMod val="50000"/>
                  </a:schemeClr>
                </a:solidFill>
                <a:latin typeface="+mn-lt"/>
              </a:rPr>
              <a:t>and </a:t>
            </a:r>
            <a:r>
              <a:rPr lang="en-US" sz="2400" b="1" dirty="0" smtClean="0">
                <a:solidFill>
                  <a:schemeClr val="accent2">
                    <a:lumMod val="50000"/>
                  </a:schemeClr>
                </a:solidFill>
                <a:latin typeface="+mn-lt"/>
              </a:rPr>
              <a:t>Technology </a:t>
            </a:r>
          </a:p>
          <a:p>
            <a:pPr marL="342900" indent="-342900">
              <a:buFont typeface="Arial" panose="020B0604020202020204" pitchFamily="34" charset="0"/>
              <a:buChar char="•"/>
              <a:defRPr/>
            </a:pPr>
            <a:r>
              <a:rPr lang="en-ZA" sz="2400" b="1" dirty="0" smtClean="0">
                <a:solidFill>
                  <a:schemeClr val="accent2">
                    <a:lumMod val="50000"/>
                  </a:schemeClr>
                </a:solidFill>
              </a:rPr>
              <a:t>Select Committee on </a:t>
            </a:r>
            <a:r>
              <a:rPr lang="en-ZA" sz="2400" b="1" dirty="0">
                <a:solidFill>
                  <a:schemeClr val="accent2">
                    <a:lumMod val="50000"/>
                  </a:schemeClr>
                </a:solidFill>
              </a:rPr>
              <a:t>Education &amp; </a:t>
            </a:r>
            <a:r>
              <a:rPr lang="en-ZA" sz="2400" b="1" dirty="0" smtClean="0">
                <a:solidFill>
                  <a:schemeClr val="accent2">
                    <a:lumMod val="50000"/>
                  </a:schemeClr>
                </a:solidFill>
              </a:rPr>
              <a:t>Technology, Sports</a:t>
            </a:r>
            <a:r>
              <a:rPr lang="en-ZA" sz="2400" b="1" dirty="0">
                <a:solidFill>
                  <a:schemeClr val="accent2">
                    <a:lumMod val="50000"/>
                  </a:schemeClr>
                </a:solidFill>
              </a:rPr>
              <a:t>, </a:t>
            </a:r>
            <a:r>
              <a:rPr lang="en-ZA" sz="2400" b="1" dirty="0" smtClean="0">
                <a:solidFill>
                  <a:schemeClr val="accent2">
                    <a:lumMod val="50000"/>
                  </a:schemeClr>
                </a:solidFill>
              </a:rPr>
              <a:t>Arts </a:t>
            </a:r>
            <a:r>
              <a:rPr lang="en-ZA" sz="2400" b="1" dirty="0">
                <a:solidFill>
                  <a:schemeClr val="accent2">
                    <a:lumMod val="50000"/>
                  </a:schemeClr>
                </a:solidFill>
              </a:rPr>
              <a:t>&amp; Culture </a:t>
            </a:r>
            <a:endParaRPr lang="en-US" sz="2400" b="1" dirty="0">
              <a:solidFill>
                <a:schemeClr val="accent2">
                  <a:lumMod val="50000"/>
                </a:schemeClr>
              </a:solidFill>
              <a:latin typeface="+mn-lt"/>
            </a:endParaRPr>
          </a:p>
          <a:p>
            <a:pPr marL="342900" indent="-342900" algn="ctr">
              <a:defRPr/>
            </a:pPr>
            <a:endParaRPr lang="en-US" sz="2400" b="1" dirty="0">
              <a:solidFill>
                <a:schemeClr val="accent2">
                  <a:lumMod val="50000"/>
                </a:schemeClr>
              </a:solidFill>
              <a:latin typeface="+mn-lt"/>
            </a:endParaRPr>
          </a:p>
          <a:p>
            <a:pPr marL="342900" indent="-342900">
              <a:defRPr/>
            </a:pPr>
            <a:endParaRPr lang="en-US" sz="1400" b="1" dirty="0" smtClean="0">
              <a:solidFill>
                <a:schemeClr val="accent2">
                  <a:lumMod val="50000"/>
                </a:schemeClr>
              </a:solidFill>
              <a:latin typeface="+mn-lt"/>
            </a:endParaRPr>
          </a:p>
          <a:p>
            <a:pPr marL="342900" indent="-342900">
              <a:defRPr/>
            </a:pPr>
            <a:endParaRPr lang="en-US" sz="1400" b="1" dirty="0">
              <a:solidFill>
                <a:schemeClr val="accent2">
                  <a:lumMod val="50000"/>
                </a:schemeClr>
              </a:solidFill>
              <a:latin typeface="+mn-lt"/>
            </a:endParaRPr>
          </a:p>
          <a:p>
            <a:pPr marL="342900" indent="-342900">
              <a:defRPr/>
            </a:pPr>
            <a:r>
              <a:rPr lang="en-US" sz="1400" b="1" dirty="0" smtClean="0">
                <a:solidFill>
                  <a:schemeClr val="accent2">
                    <a:lumMod val="50000"/>
                  </a:schemeClr>
                </a:solidFill>
                <a:latin typeface="+mn-lt"/>
              </a:rPr>
              <a:t>Presentation by the Director </a:t>
            </a:r>
            <a:r>
              <a:rPr lang="en-US" sz="1400" b="1" dirty="0">
                <a:solidFill>
                  <a:schemeClr val="accent2">
                    <a:lumMod val="50000"/>
                  </a:schemeClr>
                </a:solidFill>
                <a:latin typeface="+mn-lt"/>
              </a:rPr>
              <a:t>General: </a:t>
            </a:r>
            <a:r>
              <a:rPr lang="en-US" sz="1400" b="1" dirty="0" err="1" smtClean="0">
                <a:solidFill>
                  <a:schemeClr val="accent2">
                    <a:lumMod val="50000"/>
                  </a:schemeClr>
                </a:solidFill>
                <a:latin typeface="+mn-lt"/>
              </a:rPr>
              <a:t>Dr</a:t>
            </a:r>
            <a:r>
              <a:rPr lang="en-US" sz="1400" b="1" dirty="0" smtClean="0">
                <a:solidFill>
                  <a:schemeClr val="accent2">
                    <a:lumMod val="50000"/>
                  </a:schemeClr>
                </a:solidFill>
                <a:latin typeface="+mn-lt"/>
              </a:rPr>
              <a:t> SNP </a:t>
            </a:r>
            <a:r>
              <a:rPr lang="en-US" sz="1400" b="1" dirty="0" err="1" smtClean="0">
                <a:solidFill>
                  <a:schemeClr val="accent2">
                    <a:lumMod val="50000"/>
                  </a:schemeClr>
                </a:solidFill>
                <a:latin typeface="+mn-lt"/>
              </a:rPr>
              <a:t>Sishi</a:t>
            </a:r>
            <a:r>
              <a:rPr lang="en-US" sz="1400" b="1" dirty="0" smtClean="0">
                <a:solidFill>
                  <a:schemeClr val="accent2">
                    <a:lumMod val="50000"/>
                  </a:schemeClr>
                </a:solidFill>
                <a:latin typeface="+mn-lt"/>
              </a:rPr>
              <a:t> </a:t>
            </a:r>
            <a:endParaRPr lang="en-US" sz="1400" b="1" dirty="0">
              <a:solidFill>
                <a:schemeClr val="accent2">
                  <a:lumMod val="50000"/>
                </a:schemeClr>
              </a:solidFill>
              <a:latin typeface="+mn-lt"/>
            </a:endParaRPr>
          </a:p>
          <a:p>
            <a:pPr marL="342900" indent="-342900">
              <a:defRPr/>
            </a:pPr>
            <a:r>
              <a:rPr lang="en-US" sz="1400" b="1" dirty="0" smtClean="0">
                <a:solidFill>
                  <a:schemeClr val="accent2">
                    <a:lumMod val="50000"/>
                  </a:schemeClr>
                </a:solidFill>
                <a:latin typeface="+mn-lt"/>
              </a:rPr>
              <a:t>Date</a:t>
            </a:r>
            <a:r>
              <a:rPr lang="en-US" sz="1400" b="1" dirty="0">
                <a:solidFill>
                  <a:schemeClr val="accent2">
                    <a:lumMod val="50000"/>
                  </a:schemeClr>
                </a:solidFill>
                <a:latin typeface="+mn-lt"/>
              </a:rPr>
              <a:t>: </a:t>
            </a:r>
            <a:r>
              <a:rPr lang="en-US" sz="1400" b="1" dirty="0" smtClean="0">
                <a:solidFill>
                  <a:schemeClr val="accent2">
                    <a:lumMod val="50000"/>
                  </a:schemeClr>
                </a:solidFill>
                <a:latin typeface="+mn-lt"/>
              </a:rPr>
              <a:t>10 November 2021</a:t>
            </a:r>
            <a:endParaRPr lang="en-US" sz="1400" b="1" dirty="0">
              <a:solidFill>
                <a:schemeClr val="accent2">
                  <a:lumMod val="50000"/>
                </a:schemeClr>
              </a:solidFill>
              <a:latin typeface="+mn-lt"/>
            </a:endParaRPr>
          </a:p>
        </p:txBody>
      </p:sp>
    </p:spTree>
    <p:extLst>
      <p:ext uri="{BB962C8B-B14F-4D97-AF65-F5344CB8AC3E}">
        <p14:creationId xmlns:p14="http://schemas.microsoft.com/office/powerpoint/2010/main" xmlns="" val="566528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10</a:t>
            </a:fld>
            <a:endParaRPr lang="en-US" b="1" dirty="0"/>
          </a:p>
        </p:txBody>
      </p:sp>
      <p:sp>
        <p:nvSpPr>
          <p:cNvPr id="9" name="TextBox 8"/>
          <p:cNvSpPr txBox="1"/>
          <p:nvPr/>
        </p:nvSpPr>
        <p:spPr>
          <a:xfrm>
            <a:off x="398787" y="489163"/>
            <a:ext cx="8228046"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smtClean="0">
                <a:solidFill>
                  <a:schemeClr val="bg1"/>
                </a:solidFill>
                <a:cs typeface="Arial" charset="0"/>
              </a:rPr>
              <a:t>Progress on Key Priorities </a:t>
            </a:r>
            <a:endParaRPr lang="en-ZA" sz="2400" b="1" dirty="0">
              <a:solidFill>
                <a:schemeClr val="bg1"/>
              </a:solidFill>
            </a:endParaRPr>
          </a:p>
        </p:txBody>
      </p:sp>
      <p:sp>
        <p:nvSpPr>
          <p:cNvPr id="11" name="TextBox 7"/>
          <p:cNvSpPr txBox="1">
            <a:spLocks noChangeArrowheads="1"/>
          </p:cNvSpPr>
          <p:nvPr/>
        </p:nvSpPr>
        <p:spPr bwMode="auto">
          <a:xfrm>
            <a:off x="398787" y="1076354"/>
            <a:ext cx="8228046"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buFont typeface="+mj-lt"/>
              <a:buAutoNum type="arabicPeriod" startAt="3"/>
            </a:pPr>
            <a:r>
              <a:rPr lang="en-ZA" b="1" dirty="0" smtClean="0">
                <a:latin typeface="+mn-lt"/>
              </a:rPr>
              <a:t>	The </a:t>
            </a:r>
            <a:r>
              <a:rPr lang="en-ZA" b="1" dirty="0">
                <a:latin typeface="+mn-lt"/>
              </a:rPr>
              <a:t>Student Housing </a:t>
            </a:r>
            <a:endParaRPr lang="en-ZA" b="1" dirty="0" smtClean="0">
              <a:latin typeface="+mn-lt"/>
            </a:endParaRPr>
          </a:p>
          <a:p>
            <a:pPr marL="234950" indent="0" algn="just"/>
            <a:endParaRPr lang="en-ZA" b="1" dirty="0">
              <a:latin typeface="+mn-lt"/>
            </a:endParaRPr>
          </a:p>
          <a:p>
            <a:pPr lvl="2" algn="just">
              <a:buFont typeface="Arial" panose="020B0604020202020204" pitchFamily="34" charset="0"/>
              <a:buChar char="•"/>
            </a:pPr>
            <a:r>
              <a:rPr lang="en-GB" dirty="0" smtClean="0">
                <a:latin typeface="+mn-lt"/>
              </a:rPr>
              <a:t>Feasibility </a:t>
            </a:r>
            <a:r>
              <a:rPr lang="en-GB" dirty="0">
                <a:latin typeface="+mn-lt"/>
              </a:rPr>
              <a:t>studies </a:t>
            </a:r>
            <a:r>
              <a:rPr lang="en-GB" dirty="0" smtClean="0">
                <a:latin typeface="+mn-lt"/>
              </a:rPr>
              <a:t>have commenced for the development </a:t>
            </a:r>
            <a:r>
              <a:rPr lang="en-GB" dirty="0">
                <a:latin typeface="+mn-lt"/>
              </a:rPr>
              <a:t>of large scale student housing projects at six additional universities and six TVET colleges, comprising of </a:t>
            </a:r>
            <a:r>
              <a:rPr lang="en-GB" dirty="0" smtClean="0">
                <a:latin typeface="+mn-lt"/>
              </a:rPr>
              <a:t>the </a:t>
            </a:r>
            <a:r>
              <a:rPr lang="en-ZA" dirty="0" smtClean="0">
                <a:latin typeface="+mn-lt"/>
              </a:rPr>
              <a:t>following </a:t>
            </a:r>
            <a:r>
              <a:rPr lang="en-ZA" dirty="0">
                <a:latin typeface="+mn-lt"/>
              </a:rPr>
              <a:t>sites</a:t>
            </a:r>
            <a:r>
              <a:rPr lang="en-ZA" dirty="0" smtClean="0">
                <a:latin typeface="+mn-lt"/>
              </a:rPr>
              <a:t>:</a:t>
            </a:r>
          </a:p>
          <a:p>
            <a:pPr marL="234950" indent="0" algn="just"/>
            <a:endParaRPr lang="en-ZA" dirty="0">
              <a:latin typeface="+mn-lt"/>
            </a:endParaRPr>
          </a:p>
          <a:p>
            <a:pPr marL="1677987" lvl="3" indent="-285750" algn="just">
              <a:buFont typeface="Courier New" panose="02070309020205020404" pitchFamily="49" charset="0"/>
              <a:buChar char="o"/>
            </a:pPr>
            <a:r>
              <a:rPr lang="en-GB" dirty="0">
                <a:latin typeface="+mn-lt"/>
              </a:rPr>
              <a:t>The Cape Peninsula University of Technology: </a:t>
            </a:r>
            <a:r>
              <a:rPr lang="en-GB" b="1" dirty="0" smtClean="0">
                <a:latin typeface="+mn-lt"/>
              </a:rPr>
              <a:t>2 </a:t>
            </a:r>
            <a:r>
              <a:rPr lang="en-GB" b="1" dirty="0">
                <a:latin typeface="+mn-lt"/>
              </a:rPr>
              <a:t>150 beds</a:t>
            </a:r>
          </a:p>
          <a:p>
            <a:pPr marL="1677987" lvl="3" indent="-285750" algn="just">
              <a:buFont typeface="Courier New" panose="02070309020205020404" pitchFamily="49" charset="0"/>
              <a:buChar char="o"/>
            </a:pPr>
            <a:r>
              <a:rPr lang="en-GB" dirty="0" smtClean="0">
                <a:latin typeface="+mn-lt"/>
              </a:rPr>
              <a:t>The </a:t>
            </a:r>
            <a:r>
              <a:rPr lang="en-GB" dirty="0">
                <a:latin typeface="+mn-lt"/>
              </a:rPr>
              <a:t>Central University of Technology: </a:t>
            </a:r>
            <a:r>
              <a:rPr lang="en-GB" b="1" dirty="0" smtClean="0">
                <a:latin typeface="+mn-lt"/>
              </a:rPr>
              <a:t>2 </a:t>
            </a:r>
            <a:r>
              <a:rPr lang="en-GB" b="1" dirty="0">
                <a:latin typeface="+mn-lt"/>
              </a:rPr>
              <a:t>000 </a:t>
            </a:r>
            <a:r>
              <a:rPr lang="en-GB" b="1" dirty="0" smtClean="0">
                <a:latin typeface="+mn-lt"/>
              </a:rPr>
              <a:t>beds</a:t>
            </a:r>
          </a:p>
          <a:p>
            <a:pPr marL="1677987" lvl="3" indent="-285750" algn="just">
              <a:buFont typeface="Courier New" panose="02070309020205020404" pitchFamily="49" charset="0"/>
              <a:buChar char="o"/>
            </a:pPr>
            <a:r>
              <a:rPr lang="en-GB" dirty="0" smtClean="0">
                <a:latin typeface="+mn-lt"/>
              </a:rPr>
              <a:t>Tshwane University of Technology: </a:t>
            </a:r>
            <a:r>
              <a:rPr lang="en-GB" b="1" dirty="0" smtClean="0">
                <a:latin typeface="+mn-lt"/>
              </a:rPr>
              <a:t>3 500 beds</a:t>
            </a:r>
          </a:p>
          <a:p>
            <a:pPr marL="1677987" lvl="3" indent="-285750" algn="just">
              <a:buFont typeface="Courier New" panose="02070309020205020404" pitchFamily="49" charset="0"/>
              <a:buChar char="o"/>
            </a:pPr>
            <a:r>
              <a:rPr lang="en-GB" dirty="0" smtClean="0">
                <a:latin typeface="+mn-lt"/>
              </a:rPr>
              <a:t>The </a:t>
            </a:r>
            <a:r>
              <a:rPr lang="en-GB" dirty="0">
                <a:latin typeface="+mn-lt"/>
              </a:rPr>
              <a:t>University of Johannesburg: </a:t>
            </a:r>
            <a:r>
              <a:rPr lang="en-GB" b="1" dirty="0" smtClean="0">
                <a:latin typeface="+mn-lt"/>
              </a:rPr>
              <a:t>2 </a:t>
            </a:r>
            <a:r>
              <a:rPr lang="en-GB" b="1" dirty="0">
                <a:latin typeface="+mn-lt"/>
              </a:rPr>
              <a:t>048 </a:t>
            </a:r>
            <a:r>
              <a:rPr lang="en-GB" b="1" dirty="0" smtClean="0">
                <a:latin typeface="+mn-lt"/>
              </a:rPr>
              <a:t>beds</a:t>
            </a:r>
          </a:p>
          <a:p>
            <a:pPr marL="1677987" lvl="3" indent="-285750" algn="just">
              <a:buFont typeface="Courier New" panose="02070309020205020404" pitchFamily="49" charset="0"/>
              <a:buChar char="o"/>
            </a:pPr>
            <a:r>
              <a:rPr lang="en-GB" dirty="0" smtClean="0">
                <a:latin typeface="+mn-lt"/>
              </a:rPr>
              <a:t>The University of KwaZulu-Natal: </a:t>
            </a:r>
            <a:r>
              <a:rPr lang="en-GB" b="1" dirty="0" smtClean="0">
                <a:latin typeface="+mn-lt"/>
              </a:rPr>
              <a:t>3 000 beds</a:t>
            </a:r>
          </a:p>
          <a:p>
            <a:pPr marL="1677987" lvl="3" indent="-285750" algn="just">
              <a:buFont typeface="Courier New" panose="02070309020205020404" pitchFamily="49" charset="0"/>
              <a:buChar char="o"/>
            </a:pPr>
            <a:r>
              <a:rPr lang="en-GB" dirty="0" smtClean="0">
                <a:latin typeface="+mn-lt"/>
              </a:rPr>
              <a:t>Walter </a:t>
            </a:r>
            <a:r>
              <a:rPr lang="en-GB" dirty="0" err="1">
                <a:latin typeface="+mn-lt"/>
              </a:rPr>
              <a:t>Sisulu</a:t>
            </a:r>
            <a:r>
              <a:rPr lang="en-GB" dirty="0">
                <a:latin typeface="+mn-lt"/>
              </a:rPr>
              <a:t> University: </a:t>
            </a:r>
            <a:r>
              <a:rPr lang="en-GB" b="1" dirty="0" smtClean="0">
                <a:latin typeface="+mn-lt"/>
              </a:rPr>
              <a:t>3 </a:t>
            </a:r>
            <a:r>
              <a:rPr lang="en-GB" b="1" dirty="0">
                <a:latin typeface="+mn-lt"/>
              </a:rPr>
              <a:t>200 beds</a:t>
            </a:r>
          </a:p>
          <a:p>
            <a:pPr marL="1677987" lvl="3" indent="-285750" algn="just">
              <a:buFont typeface="Courier New" panose="02070309020205020404" pitchFamily="49" charset="0"/>
              <a:buChar char="o"/>
            </a:pPr>
            <a:r>
              <a:rPr lang="en-GB" dirty="0" err="1" smtClean="0">
                <a:latin typeface="+mn-lt"/>
              </a:rPr>
              <a:t>Lephalale</a:t>
            </a:r>
            <a:r>
              <a:rPr lang="en-GB" dirty="0" smtClean="0">
                <a:latin typeface="+mn-lt"/>
              </a:rPr>
              <a:t> </a:t>
            </a:r>
            <a:r>
              <a:rPr lang="en-GB" dirty="0">
                <a:latin typeface="+mn-lt"/>
              </a:rPr>
              <a:t>TVET College: </a:t>
            </a:r>
            <a:r>
              <a:rPr lang="en-GB" b="1" dirty="0" smtClean="0">
                <a:latin typeface="+mn-lt"/>
              </a:rPr>
              <a:t>1 </a:t>
            </a:r>
            <a:r>
              <a:rPr lang="en-GB" b="1" dirty="0">
                <a:latin typeface="+mn-lt"/>
              </a:rPr>
              <a:t>200 beds</a:t>
            </a:r>
          </a:p>
          <a:p>
            <a:pPr marL="1677987" lvl="3" indent="-285750" algn="just">
              <a:buFont typeface="Courier New" panose="02070309020205020404" pitchFamily="49" charset="0"/>
              <a:buChar char="o"/>
            </a:pPr>
            <a:r>
              <a:rPr lang="en-GB" dirty="0" err="1" smtClean="0">
                <a:latin typeface="+mn-lt"/>
              </a:rPr>
              <a:t>Gert</a:t>
            </a:r>
            <a:r>
              <a:rPr lang="en-GB" dirty="0" smtClean="0">
                <a:latin typeface="+mn-lt"/>
              </a:rPr>
              <a:t> </a:t>
            </a:r>
            <a:r>
              <a:rPr lang="en-GB" dirty="0">
                <a:latin typeface="+mn-lt"/>
              </a:rPr>
              <a:t>Sibande TVET College: </a:t>
            </a:r>
            <a:r>
              <a:rPr lang="en-GB" b="1" dirty="0" smtClean="0">
                <a:latin typeface="+mn-lt"/>
              </a:rPr>
              <a:t>1 </a:t>
            </a:r>
            <a:r>
              <a:rPr lang="en-GB" b="1" dirty="0">
                <a:latin typeface="+mn-lt"/>
              </a:rPr>
              <a:t>500 beds</a:t>
            </a:r>
          </a:p>
          <a:p>
            <a:pPr marL="1677987" lvl="3" indent="-285750" algn="just">
              <a:buFont typeface="Courier New" panose="02070309020205020404" pitchFamily="49" charset="0"/>
              <a:buChar char="o"/>
            </a:pPr>
            <a:r>
              <a:rPr lang="en-GB" dirty="0" err="1" smtClean="0">
                <a:latin typeface="+mn-lt"/>
              </a:rPr>
              <a:t>Northlink</a:t>
            </a:r>
            <a:r>
              <a:rPr lang="en-GB" dirty="0" smtClean="0">
                <a:latin typeface="+mn-lt"/>
              </a:rPr>
              <a:t> </a:t>
            </a:r>
            <a:r>
              <a:rPr lang="en-GB" dirty="0">
                <a:latin typeface="+mn-lt"/>
              </a:rPr>
              <a:t>TVET College: </a:t>
            </a:r>
            <a:r>
              <a:rPr lang="en-GB" b="1" dirty="0" smtClean="0">
                <a:latin typeface="+mn-lt"/>
              </a:rPr>
              <a:t>1 </a:t>
            </a:r>
            <a:r>
              <a:rPr lang="en-GB" b="1" dirty="0">
                <a:latin typeface="+mn-lt"/>
              </a:rPr>
              <a:t>500 beds</a:t>
            </a:r>
          </a:p>
          <a:p>
            <a:pPr marL="1677987" lvl="3" indent="-285750" algn="just">
              <a:buFont typeface="Courier New" panose="02070309020205020404" pitchFamily="49" charset="0"/>
              <a:buChar char="o"/>
            </a:pPr>
            <a:r>
              <a:rPr lang="en-GB" dirty="0" err="1" smtClean="0">
                <a:latin typeface="+mn-lt"/>
              </a:rPr>
              <a:t>Majuba</a:t>
            </a:r>
            <a:r>
              <a:rPr lang="en-GB" dirty="0" smtClean="0">
                <a:latin typeface="+mn-lt"/>
              </a:rPr>
              <a:t> </a:t>
            </a:r>
            <a:r>
              <a:rPr lang="en-GB" dirty="0">
                <a:latin typeface="+mn-lt"/>
              </a:rPr>
              <a:t>TVET College: </a:t>
            </a:r>
            <a:r>
              <a:rPr lang="en-GB" b="1" dirty="0" smtClean="0">
                <a:latin typeface="+mn-lt"/>
              </a:rPr>
              <a:t>1 </a:t>
            </a:r>
            <a:r>
              <a:rPr lang="en-GB" b="1" dirty="0">
                <a:latin typeface="+mn-lt"/>
              </a:rPr>
              <a:t>500 beds</a:t>
            </a:r>
          </a:p>
          <a:p>
            <a:pPr marL="1677987" lvl="3" indent="-285750" algn="just">
              <a:buFont typeface="Courier New" panose="02070309020205020404" pitchFamily="49" charset="0"/>
              <a:buChar char="o"/>
            </a:pPr>
            <a:r>
              <a:rPr lang="en-GB" dirty="0" smtClean="0">
                <a:latin typeface="+mn-lt"/>
              </a:rPr>
              <a:t>Sekhukhune </a:t>
            </a:r>
            <a:r>
              <a:rPr lang="en-GB" dirty="0">
                <a:latin typeface="+mn-lt"/>
              </a:rPr>
              <a:t>TVET College: </a:t>
            </a:r>
            <a:r>
              <a:rPr lang="en-GB" b="1" dirty="0" smtClean="0">
                <a:latin typeface="+mn-lt"/>
              </a:rPr>
              <a:t>1 </a:t>
            </a:r>
            <a:r>
              <a:rPr lang="en-GB" b="1" dirty="0">
                <a:latin typeface="+mn-lt"/>
              </a:rPr>
              <a:t>500 beds</a:t>
            </a:r>
          </a:p>
          <a:p>
            <a:pPr marL="1677987" lvl="3" indent="-285750" algn="just">
              <a:buFont typeface="Courier New" panose="02070309020205020404" pitchFamily="49" charset="0"/>
              <a:buChar char="o"/>
            </a:pPr>
            <a:r>
              <a:rPr lang="en-GB" dirty="0" smtClean="0">
                <a:latin typeface="+mn-lt"/>
              </a:rPr>
              <a:t>Vhembe </a:t>
            </a:r>
            <a:r>
              <a:rPr lang="en-GB" dirty="0">
                <a:latin typeface="+mn-lt"/>
              </a:rPr>
              <a:t>TVET College: </a:t>
            </a:r>
            <a:r>
              <a:rPr lang="en-GB" b="1" dirty="0" smtClean="0">
                <a:latin typeface="+mn-lt"/>
              </a:rPr>
              <a:t>1 </a:t>
            </a:r>
            <a:r>
              <a:rPr lang="en-GB" b="1" dirty="0">
                <a:latin typeface="+mn-lt"/>
              </a:rPr>
              <a:t>300 beds</a:t>
            </a:r>
            <a:endParaRPr lang="en-ZA" dirty="0">
              <a:latin typeface="+mn-lt"/>
            </a:endParaRPr>
          </a:p>
        </p:txBody>
      </p:sp>
    </p:spTree>
    <p:extLst>
      <p:ext uri="{BB962C8B-B14F-4D97-AF65-F5344CB8AC3E}">
        <p14:creationId xmlns:p14="http://schemas.microsoft.com/office/powerpoint/2010/main" xmlns="" val="312636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4495800"/>
            <a:ext cx="7620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11</a:t>
            </a:fld>
            <a:endParaRPr lang="en-US" b="1" dirty="0"/>
          </a:p>
        </p:txBody>
      </p:sp>
      <p:sp>
        <p:nvSpPr>
          <p:cNvPr id="9" name="TextBox 8"/>
          <p:cNvSpPr txBox="1"/>
          <p:nvPr/>
        </p:nvSpPr>
        <p:spPr>
          <a:xfrm>
            <a:off x="457200" y="457433"/>
            <a:ext cx="82296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smtClean="0">
                <a:solidFill>
                  <a:schemeClr val="bg1"/>
                </a:solidFill>
                <a:cs typeface="Arial" charset="0"/>
              </a:rPr>
              <a:t>Progress on Key Priorities of</a:t>
            </a:r>
            <a:endParaRPr lang="en-ZA" sz="2400" b="1" dirty="0">
              <a:solidFill>
                <a:schemeClr val="bg1"/>
              </a:solidFill>
            </a:endParaRPr>
          </a:p>
        </p:txBody>
      </p:sp>
      <p:sp>
        <p:nvSpPr>
          <p:cNvPr id="11" name="TextBox 7"/>
          <p:cNvSpPr txBox="1">
            <a:spLocks noChangeArrowheads="1"/>
          </p:cNvSpPr>
          <p:nvPr/>
        </p:nvSpPr>
        <p:spPr bwMode="auto">
          <a:xfrm>
            <a:off x="439847" y="1036188"/>
            <a:ext cx="8169633"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577850" indent="-342900" algn="just">
              <a:buFont typeface="+mj-lt"/>
              <a:buAutoNum type="arabicPeriod" startAt="4"/>
            </a:pPr>
            <a:r>
              <a:rPr lang="en-GB" b="1" dirty="0" smtClean="0">
                <a:latin typeface="+mn-lt"/>
              </a:rPr>
              <a:t>	The </a:t>
            </a:r>
            <a:r>
              <a:rPr lang="en-GB" b="1" dirty="0" err="1">
                <a:latin typeface="+mn-lt"/>
              </a:rPr>
              <a:t>Imbali</a:t>
            </a:r>
            <a:r>
              <a:rPr lang="en-GB" b="1" dirty="0">
                <a:latin typeface="+mn-lt"/>
              </a:rPr>
              <a:t> Education and Innovation Precinct</a:t>
            </a:r>
          </a:p>
          <a:p>
            <a:pPr algn="just"/>
            <a:endParaRPr lang="en-GB" b="1" dirty="0">
              <a:latin typeface="+mn-lt"/>
            </a:endParaRPr>
          </a:p>
          <a:p>
            <a:pPr lvl="2" algn="just">
              <a:buFont typeface="Arial" panose="020B0604020202020204" pitchFamily="34" charset="0"/>
              <a:buChar char="•"/>
            </a:pPr>
            <a:r>
              <a:rPr lang="en-GB" dirty="0">
                <a:latin typeface="+mn-lt"/>
              </a:rPr>
              <a:t>The development of the </a:t>
            </a:r>
            <a:r>
              <a:rPr lang="en-GB" dirty="0" err="1">
                <a:latin typeface="+mn-lt"/>
              </a:rPr>
              <a:t>Imbali</a:t>
            </a:r>
            <a:r>
              <a:rPr lang="en-GB" dirty="0">
                <a:latin typeface="+mn-lt"/>
              </a:rPr>
              <a:t> Education and Innovation Precinct </a:t>
            </a:r>
            <a:r>
              <a:rPr lang="en-GB" dirty="0" smtClean="0">
                <a:latin typeface="+mn-lt"/>
              </a:rPr>
              <a:t>continued </a:t>
            </a:r>
            <a:r>
              <a:rPr lang="en-GB" dirty="0">
                <a:latin typeface="+mn-lt"/>
              </a:rPr>
              <a:t>throughout </a:t>
            </a:r>
            <a:r>
              <a:rPr lang="en-GB" dirty="0" smtClean="0">
                <a:latin typeface="+mn-lt"/>
              </a:rPr>
              <a:t>2020.</a:t>
            </a:r>
            <a:endParaRPr lang="en-GB" dirty="0">
              <a:latin typeface="+mn-lt"/>
            </a:endParaRPr>
          </a:p>
          <a:p>
            <a:pPr marL="685800" lvl="2" indent="0" algn="just"/>
            <a:endParaRPr lang="en-GB" dirty="0">
              <a:latin typeface="+mn-lt"/>
            </a:endParaRPr>
          </a:p>
          <a:p>
            <a:pPr lvl="2" algn="just">
              <a:buFont typeface="Arial" panose="020B0604020202020204" pitchFamily="34" charset="0"/>
              <a:buChar char="•"/>
            </a:pPr>
            <a:r>
              <a:rPr lang="en-GB" dirty="0">
                <a:latin typeface="+mn-lt"/>
              </a:rPr>
              <a:t>A project manager has been appointed to coordinate the project (through the Durban University of Technology (DUT</a:t>
            </a:r>
            <a:r>
              <a:rPr lang="en-GB" dirty="0" smtClean="0">
                <a:latin typeface="+mn-lt"/>
              </a:rPr>
              <a:t>).</a:t>
            </a:r>
            <a:endParaRPr lang="en-GB" dirty="0">
              <a:latin typeface="+mn-lt"/>
            </a:endParaRPr>
          </a:p>
          <a:p>
            <a:pPr marL="685800" lvl="2" indent="0" algn="just"/>
            <a:endParaRPr lang="en-GB" dirty="0">
              <a:latin typeface="+mn-lt"/>
            </a:endParaRPr>
          </a:p>
          <a:p>
            <a:pPr lvl="2" algn="just">
              <a:buFont typeface="Arial" panose="020B0604020202020204" pitchFamily="34" charset="0"/>
              <a:buChar char="•"/>
            </a:pPr>
            <a:r>
              <a:rPr lang="en-GB" dirty="0">
                <a:latin typeface="+mn-lt"/>
              </a:rPr>
              <a:t>The Plan for the Precinct has been revised  to </a:t>
            </a:r>
            <a:r>
              <a:rPr lang="en-GB" dirty="0" smtClean="0">
                <a:latin typeface="+mn-lt"/>
              </a:rPr>
              <a:t>include </a:t>
            </a:r>
            <a:r>
              <a:rPr lang="en-GB" dirty="0">
                <a:latin typeface="+mn-lt"/>
              </a:rPr>
              <a:t>recommendations of Steering </a:t>
            </a:r>
            <a:r>
              <a:rPr lang="en-GB" dirty="0" smtClean="0">
                <a:latin typeface="+mn-lt"/>
              </a:rPr>
              <a:t>Committee.</a:t>
            </a:r>
          </a:p>
        </p:txBody>
      </p:sp>
      <p:sp>
        <p:nvSpPr>
          <p:cNvPr id="3" name="Rounded Rectangle 2"/>
          <p:cNvSpPr/>
          <p:nvPr/>
        </p:nvSpPr>
        <p:spPr>
          <a:xfrm>
            <a:off x="533399" y="4038600"/>
            <a:ext cx="8093433"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p>
          <a:p>
            <a:pPr algn="ctr"/>
            <a:r>
              <a:rPr lang="en-GB" b="1" dirty="0" smtClean="0"/>
              <a:t>The </a:t>
            </a:r>
            <a:r>
              <a:rPr lang="en-GB" b="1" dirty="0"/>
              <a:t>precinct will be made up of an interconnected network of education and support institutions that will work together in a locality for the mutual benefit of all involved and in order to create seamless, enhanced, quality education pathways from early childhood education to higher education for the community that it serves.</a:t>
            </a:r>
          </a:p>
          <a:p>
            <a:pPr algn="ctr"/>
            <a:endParaRPr lang="en-ZA" dirty="0"/>
          </a:p>
        </p:txBody>
      </p:sp>
    </p:spTree>
    <p:extLst>
      <p:ext uri="{BB962C8B-B14F-4D97-AF65-F5344CB8AC3E}">
        <p14:creationId xmlns:p14="http://schemas.microsoft.com/office/powerpoint/2010/main" xmlns="" val="1158250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12</a:t>
            </a:fld>
            <a:endParaRPr lang="en-US" b="1" dirty="0"/>
          </a:p>
        </p:txBody>
      </p:sp>
      <p:sp>
        <p:nvSpPr>
          <p:cNvPr id="9" name="TextBox 8"/>
          <p:cNvSpPr txBox="1"/>
          <p:nvPr/>
        </p:nvSpPr>
        <p:spPr>
          <a:xfrm>
            <a:off x="419866" y="463007"/>
            <a:ext cx="82296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smtClean="0">
                <a:solidFill>
                  <a:schemeClr val="bg1"/>
                </a:solidFill>
                <a:cs typeface="Arial" charset="0"/>
              </a:rPr>
              <a:t>Progress on Key Priorities </a:t>
            </a:r>
            <a:endParaRPr lang="en-ZA" sz="2400" b="1" dirty="0">
              <a:solidFill>
                <a:schemeClr val="bg1"/>
              </a:solidFill>
            </a:endParaRPr>
          </a:p>
        </p:txBody>
      </p:sp>
      <p:sp>
        <p:nvSpPr>
          <p:cNvPr id="11" name="TextBox 7"/>
          <p:cNvSpPr txBox="1">
            <a:spLocks noChangeArrowheads="1"/>
          </p:cNvSpPr>
          <p:nvPr/>
        </p:nvSpPr>
        <p:spPr bwMode="auto">
          <a:xfrm>
            <a:off x="457199" y="1024042"/>
            <a:ext cx="8169633"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34950" indent="0" algn="just"/>
            <a:r>
              <a:rPr lang="en-GB" b="1" dirty="0" smtClean="0">
                <a:latin typeface="+mn-lt"/>
              </a:rPr>
              <a:t>The </a:t>
            </a:r>
            <a:r>
              <a:rPr lang="en-GB" b="1" dirty="0">
                <a:latin typeface="+mn-lt"/>
              </a:rPr>
              <a:t>Historically Disadvantaged Institutions Development </a:t>
            </a:r>
            <a:r>
              <a:rPr lang="en-GB" b="1" dirty="0" smtClean="0">
                <a:latin typeface="+mn-lt"/>
              </a:rPr>
              <a:t>Framework</a:t>
            </a:r>
          </a:p>
          <a:p>
            <a:pPr marL="234950" indent="0" algn="just"/>
            <a:endParaRPr lang="en-GB" b="1" dirty="0">
              <a:latin typeface="+mn-lt"/>
            </a:endParaRPr>
          </a:p>
          <a:p>
            <a:pPr algn="just">
              <a:buFont typeface="Arial" panose="020B0604020202020204" pitchFamily="34" charset="0"/>
              <a:buChar char="•"/>
            </a:pPr>
            <a:r>
              <a:rPr lang="en-GB" dirty="0" smtClean="0">
                <a:latin typeface="+mn-lt"/>
              </a:rPr>
              <a:t>The HDI-DP has been renamed </a:t>
            </a:r>
            <a:r>
              <a:rPr lang="en-GB" dirty="0">
                <a:latin typeface="+mn-lt"/>
              </a:rPr>
              <a:t>the Sibusiso </a:t>
            </a:r>
            <a:r>
              <a:rPr lang="en-GB" dirty="0" err="1">
                <a:latin typeface="+mn-lt"/>
              </a:rPr>
              <a:t>Bengu</a:t>
            </a:r>
            <a:r>
              <a:rPr lang="en-GB" dirty="0">
                <a:latin typeface="+mn-lt"/>
              </a:rPr>
              <a:t> Development Programme (SB-DP</a:t>
            </a:r>
            <a:r>
              <a:rPr lang="en-GB" dirty="0" smtClean="0">
                <a:latin typeface="+mn-lt"/>
              </a:rPr>
              <a:t>) following the review of the programme.</a:t>
            </a:r>
          </a:p>
          <a:p>
            <a:pPr marL="234950" indent="0" algn="just"/>
            <a:endParaRPr lang="en-GB" dirty="0" smtClean="0">
              <a:latin typeface="+mn-lt"/>
            </a:endParaRPr>
          </a:p>
          <a:p>
            <a:pPr algn="just">
              <a:buFont typeface="Arial" panose="020B0604020202020204" pitchFamily="34" charset="0"/>
              <a:buChar char="•"/>
            </a:pPr>
            <a:r>
              <a:rPr lang="en-GB" dirty="0">
                <a:latin typeface="+mn-lt"/>
              </a:rPr>
              <a:t>A</a:t>
            </a:r>
            <a:r>
              <a:rPr lang="en-GB" dirty="0" smtClean="0">
                <a:latin typeface="+mn-lt"/>
              </a:rPr>
              <a:t> </a:t>
            </a:r>
            <a:r>
              <a:rPr lang="en-GB" dirty="0">
                <a:latin typeface="+mn-lt"/>
              </a:rPr>
              <a:t>new strategic development implementation programme for HDI </a:t>
            </a:r>
            <a:r>
              <a:rPr lang="en-GB" dirty="0" smtClean="0">
                <a:latin typeface="+mn-lt"/>
              </a:rPr>
              <a:t>development has been developed. </a:t>
            </a:r>
          </a:p>
          <a:p>
            <a:pPr marL="234950" indent="0" algn="just"/>
            <a:endParaRPr lang="en-GB" dirty="0" smtClean="0">
              <a:latin typeface="+mn-lt"/>
            </a:endParaRPr>
          </a:p>
          <a:p>
            <a:pPr algn="just">
              <a:buFont typeface="Arial" panose="020B0604020202020204" pitchFamily="34" charset="0"/>
              <a:buChar char="•"/>
            </a:pPr>
            <a:r>
              <a:rPr lang="en-GB" dirty="0" smtClean="0">
                <a:latin typeface="+mn-lt"/>
              </a:rPr>
              <a:t>HDI-DG </a:t>
            </a:r>
            <a:r>
              <a:rPr lang="en-GB" dirty="0">
                <a:latin typeface="+mn-lt"/>
              </a:rPr>
              <a:t>was utilised during 2020/21 to support critical activities at the eight HDIs and HDI campuses of other universities </a:t>
            </a:r>
            <a:r>
              <a:rPr lang="en-GB" dirty="0" smtClean="0">
                <a:latin typeface="+mn-lt"/>
              </a:rPr>
              <a:t>in response </a:t>
            </a:r>
            <a:r>
              <a:rPr lang="en-GB" dirty="0">
                <a:latin typeface="+mn-lt"/>
              </a:rPr>
              <a:t>to the adverse impact of the COVID-19 pandemic on their functions and ensure the successful completion of </a:t>
            </a:r>
            <a:r>
              <a:rPr lang="en-GB" dirty="0" smtClean="0">
                <a:latin typeface="+mn-lt"/>
              </a:rPr>
              <a:t>the </a:t>
            </a:r>
            <a:r>
              <a:rPr lang="en-ZA" dirty="0" smtClean="0">
                <a:latin typeface="+mn-lt"/>
              </a:rPr>
              <a:t>academic year.</a:t>
            </a:r>
          </a:p>
          <a:p>
            <a:pPr marL="234950" indent="0" algn="just"/>
            <a:endParaRPr lang="en-ZA" dirty="0" smtClean="0">
              <a:latin typeface="+mn-lt"/>
            </a:endParaRPr>
          </a:p>
        </p:txBody>
      </p:sp>
    </p:spTree>
    <p:extLst>
      <p:ext uri="{BB962C8B-B14F-4D97-AF65-F5344CB8AC3E}">
        <p14:creationId xmlns:p14="http://schemas.microsoft.com/office/powerpoint/2010/main" xmlns="" val="736911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13</a:t>
            </a:fld>
            <a:endParaRPr lang="en-US" b="1" dirty="0"/>
          </a:p>
        </p:txBody>
      </p:sp>
      <p:sp>
        <p:nvSpPr>
          <p:cNvPr id="9" name="TextBox 8"/>
          <p:cNvSpPr txBox="1"/>
          <p:nvPr/>
        </p:nvSpPr>
        <p:spPr>
          <a:xfrm>
            <a:off x="457200" y="485108"/>
            <a:ext cx="8169633"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smtClean="0">
                <a:solidFill>
                  <a:schemeClr val="bg1"/>
                </a:solidFill>
                <a:cs typeface="Arial" charset="0"/>
              </a:rPr>
              <a:t>Progress on Key Priorities </a:t>
            </a:r>
            <a:endParaRPr lang="en-ZA" sz="2400" b="1" dirty="0">
              <a:solidFill>
                <a:schemeClr val="bg1"/>
              </a:solidFill>
            </a:endParaRPr>
          </a:p>
        </p:txBody>
      </p:sp>
      <p:sp>
        <p:nvSpPr>
          <p:cNvPr id="11" name="TextBox 7"/>
          <p:cNvSpPr txBox="1">
            <a:spLocks noChangeArrowheads="1"/>
          </p:cNvSpPr>
          <p:nvPr/>
        </p:nvSpPr>
        <p:spPr bwMode="auto">
          <a:xfrm>
            <a:off x="457201" y="1050592"/>
            <a:ext cx="81534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just"/>
            <a:r>
              <a:rPr lang="en-GB" b="1" dirty="0">
                <a:latin typeface="+mn-lt"/>
              </a:rPr>
              <a:t>Managing the impact of </a:t>
            </a:r>
            <a:r>
              <a:rPr lang="en-ZA" b="1" dirty="0">
                <a:latin typeface="+mn-lt"/>
              </a:rPr>
              <a:t>COVID-19 Pandemic at institutional level </a:t>
            </a:r>
          </a:p>
          <a:p>
            <a:pPr algn="just"/>
            <a:endParaRPr lang="en-GB" dirty="0">
              <a:latin typeface="+mn-lt"/>
            </a:endParaRPr>
          </a:p>
          <a:p>
            <a:pPr marL="800100" lvl="1" indent="-342900" algn="just">
              <a:buFont typeface="Arial" panose="020B0604020202020204" pitchFamily="34" charset="0"/>
              <a:buChar char="•"/>
            </a:pPr>
            <a:r>
              <a:rPr lang="en-GB" dirty="0" smtClean="0">
                <a:latin typeface="+mn-lt"/>
              </a:rPr>
              <a:t>Worked closely  </a:t>
            </a:r>
            <a:r>
              <a:rPr lang="en-GB" dirty="0">
                <a:latin typeface="+mn-lt"/>
              </a:rPr>
              <a:t>with HIGHER </a:t>
            </a:r>
            <a:r>
              <a:rPr lang="en-GB" dirty="0" smtClean="0">
                <a:latin typeface="+mn-lt"/>
              </a:rPr>
              <a:t>HEALTH and released comprehensive </a:t>
            </a:r>
            <a:r>
              <a:rPr lang="en-GB" dirty="0">
                <a:latin typeface="+mn-lt"/>
              </a:rPr>
              <a:t>COVID-19 PSET </a:t>
            </a:r>
            <a:r>
              <a:rPr lang="en-GB" dirty="0" smtClean="0">
                <a:latin typeface="+mn-lt"/>
              </a:rPr>
              <a:t>guidelines, protocols </a:t>
            </a:r>
            <a:r>
              <a:rPr lang="en-GB" dirty="0">
                <a:latin typeface="+mn-lt"/>
              </a:rPr>
              <a:t>and </a:t>
            </a:r>
            <a:r>
              <a:rPr lang="en-GB" dirty="0" smtClean="0">
                <a:latin typeface="+mn-lt"/>
              </a:rPr>
              <a:t>interventions to ensure that lives are saved whilst saving the academic year </a:t>
            </a:r>
            <a:endParaRPr lang="en-GB" dirty="0">
              <a:latin typeface="+mn-lt"/>
            </a:endParaRPr>
          </a:p>
          <a:p>
            <a:pPr lvl="1" algn="just"/>
            <a:endParaRPr lang="en-GB" dirty="0">
              <a:latin typeface="+mn-lt"/>
            </a:endParaRPr>
          </a:p>
          <a:p>
            <a:pPr marL="800100" lvl="1" indent="-342900" algn="just">
              <a:buFont typeface="Arial" panose="020B0604020202020204" pitchFamily="34" charset="0"/>
              <a:buChar char="•"/>
            </a:pPr>
            <a:r>
              <a:rPr lang="en-GB" dirty="0">
                <a:latin typeface="+mn-lt"/>
              </a:rPr>
              <a:t>This initiative played a critical role in helping our institutions to understand their unique risks and needs </a:t>
            </a:r>
          </a:p>
          <a:p>
            <a:pPr lvl="1" algn="just"/>
            <a:endParaRPr lang="en-GB" dirty="0">
              <a:latin typeface="+mn-lt"/>
            </a:endParaRPr>
          </a:p>
          <a:p>
            <a:pPr marL="800100" lvl="1" indent="-342900" algn="just">
              <a:buFont typeface="Arial" panose="020B0604020202020204" pitchFamily="34" charset="0"/>
              <a:buChar char="•"/>
            </a:pPr>
            <a:r>
              <a:rPr lang="en-GB" dirty="0" smtClean="0">
                <a:latin typeface="+mn-lt"/>
              </a:rPr>
              <a:t>The working relationship between the Department and Higher </a:t>
            </a:r>
            <a:r>
              <a:rPr lang="en-GB" dirty="0">
                <a:latin typeface="+mn-lt"/>
              </a:rPr>
              <a:t>Health </a:t>
            </a:r>
            <a:r>
              <a:rPr lang="en-GB" dirty="0" smtClean="0">
                <a:latin typeface="+mn-lt"/>
              </a:rPr>
              <a:t>is continuing to </a:t>
            </a:r>
            <a:r>
              <a:rPr lang="en-GB" dirty="0">
                <a:latin typeface="+mn-lt"/>
              </a:rPr>
              <a:t>mitigate the impact of the pandemic  on the PSET </a:t>
            </a:r>
            <a:r>
              <a:rPr lang="en-GB" dirty="0" smtClean="0">
                <a:latin typeface="+mn-lt"/>
              </a:rPr>
              <a:t>sector</a:t>
            </a:r>
            <a:endParaRPr lang="en-ZA" dirty="0" smtClean="0">
              <a:latin typeface="+mn-lt"/>
            </a:endParaRPr>
          </a:p>
        </p:txBody>
      </p:sp>
    </p:spTree>
    <p:extLst>
      <p:ext uri="{BB962C8B-B14F-4D97-AF65-F5344CB8AC3E}">
        <p14:creationId xmlns:p14="http://schemas.microsoft.com/office/powerpoint/2010/main" xmlns="" val="3743199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14</a:t>
            </a:fld>
            <a:endParaRPr lang="en-US" b="1" dirty="0"/>
          </a:p>
        </p:txBody>
      </p:sp>
      <p:sp>
        <p:nvSpPr>
          <p:cNvPr id="9" name="TextBox 8"/>
          <p:cNvSpPr txBox="1"/>
          <p:nvPr/>
        </p:nvSpPr>
        <p:spPr>
          <a:xfrm>
            <a:off x="454937" y="497477"/>
            <a:ext cx="8231863"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t>
            </a:r>
            <a:r>
              <a:rPr lang="en-US" altLang="en-US" sz="2400" b="1" dirty="0" smtClean="0">
                <a:solidFill>
                  <a:schemeClr val="bg1"/>
                </a:solidFill>
                <a:cs typeface="Arial" charset="0"/>
              </a:rPr>
              <a:t>Achievements: </a:t>
            </a:r>
            <a:r>
              <a:rPr lang="en-US" altLang="en-US" sz="2400" b="1" dirty="0">
                <a:solidFill>
                  <a:schemeClr val="bg1"/>
                </a:solidFill>
                <a:cs typeface="Arial" charset="0"/>
              </a:rPr>
              <a:t>2020/21</a:t>
            </a:r>
            <a:endParaRPr lang="en-ZA" sz="2400" b="1" dirty="0">
              <a:solidFill>
                <a:schemeClr val="bg1"/>
              </a:solidFill>
            </a:endParaRPr>
          </a:p>
        </p:txBody>
      </p:sp>
      <p:grpSp>
        <p:nvGrpSpPr>
          <p:cNvPr id="2" name="Group 1"/>
          <p:cNvGrpSpPr/>
          <p:nvPr/>
        </p:nvGrpSpPr>
        <p:grpSpPr>
          <a:xfrm>
            <a:off x="332029" y="795046"/>
            <a:ext cx="804134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1978243155"/>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
        <p:nvSpPr>
          <p:cNvPr id="11" name="TextBox 7"/>
          <p:cNvSpPr txBox="1">
            <a:spLocks noChangeArrowheads="1"/>
          </p:cNvSpPr>
          <p:nvPr/>
        </p:nvSpPr>
        <p:spPr bwMode="auto">
          <a:xfrm>
            <a:off x="1735475" y="2148923"/>
            <a:ext cx="6891358"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34950" indent="0" algn="just"/>
            <a:r>
              <a:rPr lang="en-GB" b="1" dirty="0" smtClean="0"/>
              <a:t>Filling of vacancies </a:t>
            </a:r>
          </a:p>
          <a:p>
            <a:pPr marL="577850" indent="-342900" algn="just">
              <a:buFont typeface="Arial" panose="020B0604020202020204" pitchFamily="34" charset="0"/>
              <a:buChar char="•"/>
            </a:pPr>
            <a:r>
              <a:rPr lang="en-GB" dirty="0" smtClean="0"/>
              <a:t>It took at average of 136 days to fill advertised positions</a:t>
            </a:r>
          </a:p>
          <a:p>
            <a:pPr marL="577850" indent="-342900" algn="just">
              <a:buFont typeface="Arial" panose="020B0604020202020204" pitchFamily="34" charset="0"/>
              <a:buChar char="•"/>
            </a:pPr>
            <a:r>
              <a:rPr lang="en-GB" dirty="0" smtClean="0"/>
              <a:t>The vacancy rate in 2020/21 was 11%.</a:t>
            </a:r>
          </a:p>
          <a:p>
            <a:pPr marL="234950" indent="0" algn="just"/>
            <a:endParaRPr lang="en-GB" dirty="0"/>
          </a:p>
          <a:p>
            <a:pPr marL="234950" indent="0" algn="just"/>
            <a:r>
              <a:rPr lang="en-GB" b="1" dirty="0" smtClean="0"/>
              <a:t>Payment of creditor invoices </a:t>
            </a:r>
          </a:p>
          <a:p>
            <a:pPr algn="just">
              <a:buFont typeface="Arial" panose="020B0604020202020204" pitchFamily="34" charset="0"/>
              <a:buChar char="•"/>
            </a:pPr>
            <a:r>
              <a:rPr lang="en-GB" dirty="0" smtClean="0"/>
              <a:t>97% of creditor invoices were paid within 30 days. </a:t>
            </a:r>
          </a:p>
          <a:p>
            <a:pPr algn="just">
              <a:buFont typeface="Arial" panose="020B0604020202020204" pitchFamily="34" charset="0"/>
              <a:buChar char="•"/>
            </a:pPr>
            <a:r>
              <a:rPr lang="en-GB" dirty="0" smtClean="0"/>
              <a:t>Invoices not paid within 30 days were as a result of a backlog caused by </a:t>
            </a:r>
            <a:r>
              <a:rPr lang="en-ZA" dirty="0" smtClean="0"/>
              <a:t>faulty email migrations and unavailability of staff who contracted COVID-19 and had to isolate.</a:t>
            </a:r>
          </a:p>
          <a:p>
            <a:pPr marL="234950" indent="0" algn="just"/>
            <a:endParaRPr lang="en-ZA" dirty="0" smtClean="0"/>
          </a:p>
          <a:p>
            <a:pPr marL="234950" indent="0" algn="just"/>
            <a:r>
              <a:rPr lang="en-ZA" b="1" dirty="0" smtClean="0"/>
              <a:t>Audit Opinion by the Auditor General South Africa (AGSA) </a:t>
            </a:r>
          </a:p>
          <a:p>
            <a:pPr marL="577850" indent="-342900" algn="just">
              <a:buFont typeface="Arial" panose="020B0604020202020204" pitchFamily="34" charset="0"/>
              <a:buChar char="•"/>
            </a:pPr>
            <a:r>
              <a:rPr lang="en-ZA" dirty="0" smtClean="0"/>
              <a:t>The Department achieved an unqualified audit opinion from the AGSA</a:t>
            </a:r>
            <a:endParaRPr lang="en-ZA" dirty="0"/>
          </a:p>
        </p:txBody>
      </p:sp>
    </p:spTree>
    <p:extLst>
      <p:ext uri="{BB962C8B-B14F-4D97-AF65-F5344CB8AC3E}">
        <p14:creationId xmlns:p14="http://schemas.microsoft.com/office/powerpoint/2010/main" xmlns="" val="3707891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15</a:t>
            </a:fld>
            <a:endParaRPr lang="en-US" b="1" dirty="0"/>
          </a:p>
        </p:txBody>
      </p:sp>
      <p:sp>
        <p:nvSpPr>
          <p:cNvPr id="9" name="TextBox 8"/>
          <p:cNvSpPr txBox="1"/>
          <p:nvPr/>
        </p:nvSpPr>
        <p:spPr>
          <a:xfrm>
            <a:off x="457200" y="503215"/>
            <a:ext cx="8229600" cy="461665"/>
          </a:xfrm>
          <a:prstGeom prst="rect">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2961758548"/>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
        <p:nvSpPr>
          <p:cNvPr id="10" name="TextBox 7"/>
          <p:cNvSpPr txBox="1">
            <a:spLocks noChangeArrowheads="1"/>
          </p:cNvSpPr>
          <p:nvPr/>
        </p:nvSpPr>
        <p:spPr bwMode="auto">
          <a:xfrm>
            <a:off x="1376045" y="1862055"/>
            <a:ext cx="7455063" cy="4539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buFont typeface="Arial" panose="020B0604020202020204" pitchFamily="34" charset="0"/>
              <a:buChar char="•"/>
            </a:pPr>
            <a:r>
              <a:rPr lang="en-GB" dirty="0">
                <a:latin typeface="+mn-lt"/>
              </a:rPr>
              <a:t>Continued to support students from poor and working class backgrounds through the DHET bursary scheme to access higher education and training opportunities</a:t>
            </a:r>
            <a:r>
              <a:rPr lang="en-GB" dirty="0" smtClean="0">
                <a:latin typeface="+mn-lt"/>
              </a:rPr>
              <a:t>.</a:t>
            </a:r>
          </a:p>
          <a:p>
            <a:pPr marL="234950" indent="0" algn="just"/>
            <a:endParaRPr lang="en-GB" dirty="0">
              <a:latin typeface="+mn-lt"/>
            </a:endParaRPr>
          </a:p>
          <a:p>
            <a:pPr algn="just">
              <a:buFont typeface="Arial" panose="020B0604020202020204" pitchFamily="34" charset="0"/>
              <a:buChar char="•"/>
            </a:pPr>
            <a:r>
              <a:rPr lang="en-ZA" dirty="0">
                <a:latin typeface="+mn-lt"/>
              </a:rPr>
              <a:t>A Ministerial Task Team has been established to look into the urgent policy review of student funding policy (including the TVET sector). Work is already underway in this </a:t>
            </a:r>
            <a:r>
              <a:rPr lang="en-ZA" dirty="0" smtClean="0">
                <a:latin typeface="+mn-lt"/>
              </a:rPr>
              <a:t>regard</a:t>
            </a:r>
          </a:p>
          <a:p>
            <a:pPr marL="234950" indent="0" algn="just"/>
            <a:endParaRPr lang="en-ZA" dirty="0">
              <a:latin typeface="+mn-lt"/>
            </a:endParaRPr>
          </a:p>
          <a:p>
            <a:pPr algn="just">
              <a:buFont typeface="Arial" panose="020B0604020202020204" pitchFamily="34" charset="0"/>
              <a:buChar char="•"/>
            </a:pPr>
            <a:r>
              <a:rPr lang="en-GB" dirty="0" smtClean="0">
                <a:latin typeface="+mn-lt"/>
              </a:rPr>
              <a:t>Various </a:t>
            </a:r>
            <a:r>
              <a:rPr lang="en-GB" dirty="0">
                <a:latin typeface="+mn-lt"/>
              </a:rPr>
              <a:t>scholarship opportunities have been extended to the Department by China, Turkey, Hungary, Russia, Iran, Algeria, Mauritius, United Arab Emirates, Tunisia, the Julius </a:t>
            </a:r>
            <a:r>
              <a:rPr lang="en-GB" dirty="0" err="1">
                <a:latin typeface="+mn-lt"/>
              </a:rPr>
              <a:t>Nyerere</a:t>
            </a:r>
            <a:r>
              <a:rPr lang="en-GB" dirty="0">
                <a:latin typeface="+mn-lt"/>
              </a:rPr>
              <a:t> African Union Scholarship and </a:t>
            </a:r>
            <a:r>
              <a:rPr lang="en-GB" dirty="0" smtClean="0">
                <a:latin typeface="+mn-lt"/>
              </a:rPr>
              <a:t>UNESCO. </a:t>
            </a:r>
          </a:p>
          <a:p>
            <a:pPr marL="234950" indent="0" algn="just"/>
            <a:endParaRPr lang="en-GB" dirty="0">
              <a:latin typeface="+mn-lt"/>
            </a:endParaRPr>
          </a:p>
          <a:p>
            <a:pPr algn="just">
              <a:buFont typeface="Arial" panose="020B0604020202020204" pitchFamily="34" charset="0"/>
              <a:buChar char="•"/>
            </a:pPr>
            <a:r>
              <a:rPr lang="en-GB" dirty="0" smtClean="0">
                <a:latin typeface="+mn-lt"/>
              </a:rPr>
              <a:t>Approved </a:t>
            </a:r>
            <a:r>
              <a:rPr lang="en-GB" dirty="0">
                <a:latin typeface="+mn-lt"/>
              </a:rPr>
              <a:t>Advocacy Strategy for </a:t>
            </a:r>
            <a:r>
              <a:rPr lang="en-GB" dirty="0" smtClean="0">
                <a:latin typeface="+mn-lt"/>
              </a:rPr>
              <a:t>the CET college sector to brand </a:t>
            </a:r>
            <a:r>
              <a:rPr lang="en-GB" dirty="0">
                <a:latin typeface="+mn-lt"/>
              </a:rPr>
              <a:t>the sector </a:t>
            </a:r>
            <a:r>
              <a:rPr lang="en-GB" dirty="0" smtClean="0">
                <a:latin typeface="+mn-lt"/>
              </a:rPr>
              <a:t>and attract </a:t>
            </a:r>
            <a:r>
              <a:rPr lang="en-GB" dirty="0">
                <a:latin typeface="+mn-lt"/>
              </a:rPr>
              <a:t>potential </a:t>
            </a:r>
            <a:r>
              <a:rPr lang="en-GB" dirty="0" smtClean="0">
                <a:latin typeface="+mn-lt"/>
              </a:rPr>
              <a:t>students.</a:t>
            </a:r>
          </a:p>
          <a:p>
            <a:pPr marL="234950" indent="0"/>
            <a:endParaRPr lang="en-GB" sz="1900" dirty="0"/>
          </a:p>
        </p:txBody>
      </p:sp>
    </p:spTree>
    <p:extLst>
      <p:ext uri="{BB962C8B-B14F-4D97-AF65-F5344CB8AC3E}">
        <p14:creationId xmlns:p14="http://schemas.microsoft.com/office/powerpoint/2010/main" xmlns="" val="675567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16</a:t>
            </a:fld>
            <a:endParaRPr lang="en-US" b="1" dirty="0"/>
          </a:p>
        </p:txBody>
      </p:sp>
      <p:sp>
        <p:nvSpPr>
          <p:cNvPr id="9" name="TextBox 8"/>
          <p:cNvSpPr txBox="1"/>
          <p:nvPr/>
        </p:nvSpPr>
        <p:spPr>
          <a:xfrm>
            <a:off x="457200" y="505202"/>
            <a:ext cx="82296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973759627"/>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graphicFrame>
        <p:nvGraphicFramePr>
          <p:cNvPr id="11" name="Chart 10"/>
          <p:cNvGraphicFramePr>
            <a:graphicFrameLocks/>
          </p:cNvGraphicFramePr>
          <p:nvPr>
            <p:extLst>
              <p:ext uri="{D42A27DB-BD31-4B8C-83A1-F6EECF244321}">
                <p14:modId xmlns:p14="http://schemas.microsoft.com/office/powerpoint/2010/main" xmlns="" val="1277437621"/>
              </p:ext>
            </p:extLst>
          </p:nvPr>
        </p:nvGraphicFramePr>
        <p:xfrm>
          <a:off x="1981200" y="1981200"/>
          <a:ext cx="6019800" cy="2977088"/>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11"/>
          <p:cNvSpPr/>
          <p:nvPr/>
        </p:nvSpPr>
        <p:spPr>
          <a:xfrm>
            <a:off x="1432202" y="4958288"/>
            <a:ext cx="7398905" cy="1323439"/>
          </a:xfrm>
          <a:prstGeom prst="rect">
            <a:avLst/>
          </a:prstGeom>
        </p:spPr>
        <p:txBody>
          <a:bodyPr wrap="square">
            <a:spAutoFit/>
          </a:bodyPr>
          <a:lstStyle/>
          <a:p>
            <a:pPr marL="285750" indent="-285750" algn="just">
              <a:buFont typeface="Arial" panose="020B0604020202020204" pitchFamily="34" charset="0"/>
              <a:buChar char="•"/>
            </a:pPr>
            <a:r>
              <a:rPr lang="en-GB" sz="1600" dirty="0" smtClean="0"/>
              <a:t>The </a:t>
            </a:r>
            <a:r>
              <a:rPr lang="en-GB" sz="1600" dirty="0"/>
              <a:t>2019 enrolments did not meet the mid-term Ministerial enrolment targets, which had projected that the system would grow to 1 080 000 headcount </a:t>
            </a:r>
            <a:r>
              <a:rPr lang="en-GB" sz="1600" dirty="0" smtClean="0"/>
              <a:t>enrolments. </a:t>
            </a:r>
          </a:p>
          <a:p>
            <a:pPr marL="285750" indent="-285750">
              <a:buFont typeface="Arial" panose="020B0604020202020204" pitchFamily="34" charset="0"/>
              <a:buChar char="•"/>
            </a:pPr>
            <a:r>
              <a:rPr lang="en-GB" sz="1600" dirty="0" smtClean="0"/>
              <a:t>We continue to monitor this against </a:t>
            </a:r>
            <a:r>
              <a:rPr lang="en-GB" sz="1600" dirty="0"/>
              <a:t>the new Ministerial Statement on Enrolment Planning 2020 to </a:t>
            </a:r>
            <a:r>
              <a:rPr lang="en-GB" sz="1600" dirty="0" smtClean="0"/>
              <a:t>2025 for better planning.</a:t>
            </a:r>
            <a:endParaRPr lang="en-ZA" sz="1600" dirty="0"/>
          </a:p>
        </p:txBody>
      </p:sp>
    </p:spTree>
    <p:extLst>
      <p:ext uri="{BB962C8B-B14F-4D97-AF65-F5344CB8AC3E}">
        <p14:creationId xmlns:p14="http://schemas.microsoft.com/office/powerpoint/2010/main" xmlns="" val="281741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17</a:t>
            </a:fld>
            <a:endParaRPr lang="en-US" b="1" dirty="0"/>
          </a:p>
        </p:txBody>
      </p:sp>
      <p:sp>
        <p:nvSpPr>
          <p:cNvPr id="9" name="TextBox 8"/>
          <p:cNvSpPr txBox="1"/>
          <p:nvPr/>
        </p:nvSpPr>
        <p:spPr>
          <a:xfrm>
            <a:off x="457200" y="485108"/>
            <a:ext cx="8221253"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902259235"/>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graphicFrame>
        <p:nvGraphicFramePr>
          <p:cNvPr id="10" name="Chart 9"/>
          <p:cNvGraphicFramePr>
            <a:graphicFrameLocks/>
          </p:cNvGraphicFramePr>
          <p:nvPr>
            <p:extLst>
              <p:ext uri="{D42A27DB-BD31-4B8C-83A1-F6EECF244321}">
                <p14:modId xmlns:p14="http://schemas.microsoft.com/office/powerpoint/2010/main" xmlns="" val="3527618633"/>
              </p:ext>
            </p:extLst>
          </p:nvPr>
        </p:nvGraphicFramePr>
        <p:xfrm>
          <a:off x="1905000" y="2057400"/>
          <a:ext cx="6553200" cy="3265304"/>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p:cNvSpPr/>
          <p:nvPr/>
        </p:nvSpPr>
        <p:spPr>
          <a:xfrm>
            <a:off x="1600200" y="5356795"/>
            <a:ext cx="7078253" cy="923330"/>
          </a:xfrm>
          <a:prstGeom prst="rect">
            <a:avLst/>
          </a:prstGeom>
        </p:spPr>
        <p:txBody>
          <a:bodyPr wrap="square">
            <a:spAutoFit/>
          </a:bodyPr>
          <a:lstStyle/>
          <a:p>
            <a:pPr algn="just"/>
            <a:r>
              <a:rPr lang="en-ZA" dirty="0"/>
              <a:t>The increase in the number of students receiving funding through bursaries is attributed </a:t>
            </a:r>
            <a:r>
              <a:rPr lang="en-ZA" dirty="0" smtClean="0"/>
              <a:t>the </a:t>
            </a:r>
            <a:r>
              <a:rPr lang="en-ZA" dirty="0"/>
              <a:t>financial injection received from the </a:t>
            </a:r>
            <a:r>
              <a:rPr lang="en-ZA" dirty="0" err="1" smtClean="0"/>
              <a:t>fiscus</a:t>
            </a:r>
            <a:r>
              <a:rPr lang="en-ZA" dirty="0"/>
              <a:t>. </a:t>
            </a:r>
          </a:p>
        </p:txBody>
      </p:sp>
    </p:spTree>
    <p:extLst>
      <p:ext uri="{BB962C8B-B14F-4D97-AF65-F5344CB8AC3E}">
        <p14:creationId xmlns:p14="http://schemas.microsoft.com/office/powerpoint/2010/main" xmlns="" val="3960560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18</a:t>
            </a:fld>
            <a:endParaRPr lang="en-US" b="1" dirty="0"/>
          </a:p>
        </p:txBody>
      </p:sp>
      <p:sp>
        <p:nvSpPr>
          <p:cNvPr id="9" name="TextBox 8"/>
          <p:cNvSpPr txBox="1"/>
          <p:nvPr/>
        </p:nvSpPr>
        <p:spPr>
          <a:xfrm>
            <a:off x="447956" y="482194"/>
            <a:ext cx="823884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608972835"/>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graphicFrame>
        <p:nvGraphicFramePr>
          <p:cNvPr id="10" name="Chart 9"/>
          <p:cNvGraphicFramePr>
            <a:graphicFrameLocks/>
          </p:cNvGraphicFramePr>
          <p:nvPr>
            <p:extLst>
              <p:ext uri="{D42A27DB-BD31-4B8C-83A1-F6EECF244321}">
                <p14:modId xmlns:p14="http://schemas.microsoft.com/office/powerpoint/2010/main" xmlns="" val="3516297930"/>
              </p:ext>
            </p:extLst>
          </p:nvPr>
        </p:nvGraphicFramePr>
        <p:xfrm>
          <a:off x="1811370" y="2057399"/>
          <a:ext cx="6265830" cy="2765187"/>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p:cNvSpPr/>
          <p:nvPr/>
        </p:nvSpPr>
        <p:spPr>
          <a:xfrm>
            <a:off x="1555315" y="4822587"/>
            <a:ext cx="7062274" cy="1477328"/>
          </a:xfrm>
          <a:prstGeom prst="rect">
            <a:avLst/>
          </a:prstGeom>
        </p:spPr>
        <p:txBody>
          <a:bodyPr wrap="square">
            <a:spAutoFit/>
          </a:bodyPr>
          <a:lstStyle/>
          <a:p>
            <a:pPr marL="285750" indent="-285750" algn="just">
              <a:buFont typeface="Arial" panose="020B0604020202020204" pitchFamily="34" charset="0"/>
              <a:buChar char="•"/>
            </a:pPr>
            <a:r>
              <a:rPr lang="en-ZA" dirty="0" smtClean="0"/>
              <a:t>Enrolment funding is not completely aligned as a result colleges </a:t>
            </a:r>
            <a:r>
              <a:rPr lang="en-ZA" dirty="0"/>
              <a:t>are receiving an allocation that is not fully </a:t>
            </a:r>
            <a:r>
              <a:rPr lang="en-ZA" dirty="0" smtClean="0"/>
              <a:t>covering all </a:t>
            </a:r>
            <a:r>
              <a:rPr lang="en-ZA" dirty="0"/>
              <a:t>planned </a:t>
            </a:r>
            <a:r>
              <a:rPr lang="en-ZA" dirty="0" smtClean="0"/>
              <a:t>enrolments </a:t>
            </a:r>
            <a:r>
              <a:rPr lang="en-ZA" dirty="0"/>
              <a:t>into the ministerial approved programmes. </a:t>
            </a:r>
            <a:endParaRPr lang="en-ZA" dirty="0" smtClean="0"/>
          </a:p>
          <a:p>
            <a:pPr marL="285750" indent="-285750" algn="just">
              <a:buFont typeface="Arial" panose="020B0604020202020204" pitchFamily="34" charset="0"/>
              <a:buChar char="•"/>
            </a:pPr>
            <a:r>
              <a:rPr lang="en-ZA" dirty="0" smtClean="0"/>
              <a:t>Colleges </a:t>
            </a:r>
            <a:r>
              <a:rPr lang="en-ZA" dirty="0"/>
              <a:t>are gradually adapting to plan enrolment </a:t>
            </a:r>
            <a:r>
              <a:rPr lang="en-ZA" dirty="0" smtClean="0"/>
              <a:t>within available </a:t>
            </a:r>
            <a:r>
              <a:rPr lang="en-ZA" dirty="0"/>
              <a:t>funding. </a:t>
            </a:r>
          </a:p>
        </p:txBody>
      </p:sp>
    </p:spTree>
    <p:extLst>
      <p:ext uri="{BB962C8B-B14F-4D97-AF65-F5344CB8AC3E}">
        <p14:creationId xmlns:p14="http://schemas.microsoft.com/office/powerpoint/2010/main" xmlns="" val="3476395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19</a:t>
            </a:fld>
            <a:endParaRPr lang="en-US" b="1" dirty="0"/>
          </a:p>
        </p:txBody>
      </p:sp>
      <p:sp>
        <p:nvSpPr>
          <p:cNvPr id="9" name="TextBox 8"/>
          <p:cNvSpPr txBox="1"/>
          <p:nvPr/>
        </p:nvSpPr>
        <p:spPr>
          <a:xfrm>
            <a:off x="394683" y="430031"/>
            <a:ext cx="835463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603710489"/>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graphicFrame>
        <p:nvGraphicFramePr>
          <p:cNvPr id="11" name="Chart 10"/>
          <p:cNvGraphicFramePr>
            <a:graphicFrameLocks/>
          </p:cNvGraphicFramePr>
          <p:nvPr>
            <p:extLst>
              <p:ext uri="{D42A27DB-BD31-4B8C-83A1-F6EECF244321}">
                <p14:modId xmlns:p14="http://schemas.microsoft.com/office/powerpoint/2010/main" xmlns="" val="1340856894"/>
              </p:ext>
            </p:extLst>
          </p:nvPr>
        </p:nvGraphicFramePr>
        <p:xfrm>
          <a:off x="1847570" y="2057400"/>
          <a:ext cx="6382030" cy="3147129"/>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p:cNvSpPr/>
          <p:nvPr/>
        </p:nvSpPr>
        <p:spPr>
          <a:xfrm>
            <a:off x="1504981" y="5264800"/>
            <a:ext cx="7230653" cy="923330"/>
          </a:xfrm>
          <a:prstGeom prst="rect">
            <a:avLst/>
          </a:prstGeom>
        </p:spPr>
        <p:txBody>
          <a:bodyPr wrap="square">
            <a:spAutoFit/>
          </a:bodyPr>
          <a:lstStyle/>
          <a:p>
            <a:pPr algn="just"/>
            <a:r>
              <a:rPr lang="en-GB" dirty="0" smtClean="0"/>
              <a:t>The number </a:t>
            </a:r>
            <a:r>
              <a:rPr lang="en-GB" dirty="0"/>
              <a:t>of beneficiaries increased due to the </a:t>
            </a:r>
            <a:r>
              <a:rPr lang="en-GB" dirty="0" smtClean="0"/>
              <a:t>increased </a:t>
            </a:r>
            <a:r>
              <a:rPr lang="en-GB" dirty="0"/>
              <a:t>funding cap </a:t>
            </a:r>
            <a:r>
              <a:rPr lang="en-GB" dirty="0" smtClean="0"/>
              <a:t>from </a:t>
            </a:r>
            <a:r>
              <a:rPr lang="en-GB" dirty="0"/>
              <a:t>R122 000 to R350 000 </a:t>
            </a:r>
            <a:r>
              <a:rPr lang="en-GB" dirty="0" smtClean="0"/>
              <a:t>which resulted </a:t>
            </a:r>
            <a:r>
              <a:rPr lang="en-GB" dirty="0"/>
              <a:t>in more students qualifying for NSFAS funding.</a:t>
            </a:r>
            <a:endParaRPr lang="en-ZA" dirty="0"/>
          </a:p>
        </p:txBody>
      </p:sp>
    </p:spTree>
    <p:extLst>
      <p:ext uri="{BB962C8B-B14F-4D97-AF65-F5344CB8AC3E}">
        <p14:creationId xmlns:p14="http://schemas.microsoft.com/office/powerpoint/2010/main" xmlns="" val="153376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36" y="-35222"/>
            <a:ext cx="9210178" cy="6924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15"/>
          <p:cNvSpPr/>
          <p:nvPr/>
        </p:nvSpPr>
        <p:spPr>
          <a:xfrm>
            <a:off x="3486347" y="4201220"/>
            <a:ext cx="5200453" cy="402383"/>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b="1" dirty="0">
                <a:solidFill>
                  <a:schemeClr val="tx1"/>
                </a:solidFill>
              </a:rPr>
              <a:t> </a:t>
            </a:r>
            <a:r>
              <a:rPr lang="en-US" altLang="en-US" b="1" dirty="0" smtClean="0">
                <a:solidFill>
                  <a:schemeClr val="tx1"/>
                </a:solidFill>
                <a:cs typeface="Arial" charset="0"/>
              </a:rPr>
              <a:t>Highlights of Achievements: 2020/21</a:t>
            </a:r>
            <a:endParaRPr lang="en-ZA" b="1" dirty="0">
              <a:solidFill>
                <a:schemeClr val="tx1"/>
              </a:solidFill>
            </a:endParaRPr>
          </a:p>
        </p:txBody>
      </p:sp>
      <p:sp>
        <p:nvSpPr>
          <p:cNvPr id="17" name="Rectangle 16"/>
          <p:cNvSpPr/>
          <p:nvPr/>
        </p:nvSpPr>
        <p:spPr>
          <a:xfrm>
            <a:off x="3023370" y="4839700"/>
            <a:ext cx="6192844" cy="371636"/>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ctr" hangingPunct="1">
              <a:lnSpc>
                <a:spcPct val="150000"/>
              </a:lnSpc>
              <a:spcAft>
                <a:spcPts val="1200"/>
              </a:spcAft>
              <a:defRPr/>
            </a:pPr>
            <a:r>
              <a:rPr lang="en-US" altLang="en-US" b="1" dirty="0" smtClean="0">
                <a:solidFill>
                  <a:schemeClr val="tx1"/>
                </a:solidFill>
                <a:cs typeface="Arial" charset="0"/>
              </a:rPr>
              <a:t> Programme </a:t>
            </a:r>
            <a:r>
              <a:rPr lang="en-US" altLang="en-US" b="1" dirty="0">
                <a:solidFill>
                  <a:schemeClr val="tx1"/>
                </a:solidFill>
                <a:cs typeface="Arial" charset="0"/>
              </a:rPr>
              <a:t>Performance </a:t>
            </a:r>
            <a:r>
              <a:rPr lang="en-US" altLang="en-US" b="1" dirty="0" smtClean="0">
                <a:solidFill>
                  <a:schemeClr val="tx1"/>
                </a:solidFill>
                <a:cs typeface="Arial" charset="0"/>
              </a:rPr>
              <a:t>against Annual </a:t>
            </a:r>
            <a:r>
              <a:rPr lang="en-US" altLang="en-US" b="1" dirty="0">
                <a:solidFill>
                  <a:schemeClr val="tx1"/>
                </a:solidFill>
                <a:cs typeface="Arial" charset="0"/>
              </a:rPr>
              <a:t>Targets </a:t>
            </a:r>
          </a:p>
        </p:txBody>
      </p:sp>
      <p:sp>
        <p:nvSpPr>
          <p:cNvPr id="22" name="Rectangle 21"/>
          <p:cNvSpPr/>
          <p:nvPr/>
        </p:nvSpPr>
        <p:spPr>
          <a:xfrm>
            <a:off x="3106361" y="2348880"/>
            <a:ext cx="4722639" cy="411806"/>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ZA" b="1" dirty="0">
                <a:solidFill>
                  <a:schemeClr val="tx1"/>
                </a:solidFill>
                <a:latin typeface="Calibri" panose="020F0502020204030204" pitchFamily="34" charset="0"/>
              </a:rPr>
              <a:t>  </a:t>
            </a:r>
          </a:p>
          <a:p>
            <a:r>
              <a:rPr lang="en-US" b="1" dirty="0">
                <a:solidFill>
                  <a:schemeClr val="tx1"/>
                </a:solidFill>
                <a:latin typeface="Calibri" panose="020F0502020204030204" pitchFamily="34" charset="0"/>
              </a:rPr>
              <a:t>    </a:t>
            </a:r>
            <a:r>
              <a:rPr lang="en-ZA" b="1" dirty="0">
                <a:solidFill>
                  <a:schemeClr val="tx1"/>
                </a:solidFill>
              </a:rPr>
              <a:t>Overview of the PSET landscape </a:t>
            </a:r>
          </a:p>
          <a:p>
            <a:pPr defTabSz="685800"/>
            <a:endParaRPr lang="en-ZA" b="1" dirty="0">
              <a:solidFill>
                <a:schemeClr val="tx1"/>
              </a:solidFill>
              <a:latin typeface="Calibri" panose="020F0502020204030204" pitchFamily="34" charset="0"/>
            </a:endParaRPr>
          </a:p>
        </p:txBody>
      </p:sp>
      <p:sp>
        <p:nvSpPr>
          <p:cNvPr id="46" name="Rectangle 45"/>
          <p:cNvSpPr/>
          <p:nvPr/>
        </p:nvSpPr>
        <p:spPr>
          <a:xfrm>
            <a:off x="2657406" y="1755783"/>
            <a:ext cx="4601749" cy="40844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a:t>
            </a:r>
            <a:r>
              <a:rPr lang="en-US" b="1" dirty="0" smtClean="0">
                <a:solidFill>
                  <a:schemeClr val="tx1"/>
                </a:solidFill>
              </a:rPr>
              <a:t>Mandate of the Department </a:t>
            </a:r>
            <a:endParaRPr lang="en-ZA" b="1" dirty="0">
              <a:solidFill>
                <a:schemeClr val="tx1"/>
              </a:solidFill>
            </a:endParaRPr>
          </a:p>
        </p:txBody>
      </p:sp>
      <p:sp>
        <p:nvSpPr>
          <p:cNvPr id="47" name="Oval 46"/>
          <p:cNvSpPr>
            <a:spLocks noChangeAspect="1"/>
          </p:cNvSpPr>
          <p:nvPr/>
        </p:nvSpPr>
        <p:spPr>
          <a:xfrm>
            <a:off x="2840941" y="2346376"/>
            <a:ext cx="443916" cy="415254"/>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b="1" kern="0" dirty="0">
              <a:solidFill>
                <a:prstClr val="white"/>
              </a:solidFill>
              <a:latin typeface="Arial" pitchFamily="34" charset="0"/>
              <a:cs typeface="Arial" pitchFamily="34" charset="0"/>
            </a:endParaRPr>
          </a:p>
        </p:txBody>
      </p:sp>
      <p:sp>
        <p:nvSpPr>
          <p:cNvPr id="31" name="Rectangle 30"/>
          <p:cNvSpPr/>
          <p:nvPr/>
        </p:nvSpPr>
        <p:spPr>
          <a:xfrm>
            <a:off x="3413335" y="2955677"/>
            <a:ext cx="4685376" cy="404456"/>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ZA" b="1" dirty="0">
                <a:solidFill>
                  <a:schemeClr val="tx1"/>
                </a:solidFill>
                <a:latin typeface="Arial"/>
              </a:rPr>
              <a:t>    </a:t>
            </a:r>
            <a:endParaRPr lang="en-ZA" b="1" dirty="0" smtClean="0">
              <a:solidFill>
                <a:schemeClr val="tx1"/>
              </a:solidFill>
              <a:latin typeface="Arial"/>
            </a:endParaRPr>
          </a:p>
          <a:p>
            <a:pPr defTabSz="685800"/>
            <a:endParaRPr lang="en-ZA" b="1" dirty="0">
              <a:solidFill>
                <a:schemeClr val="tx1"/>
              </a:solidFill>
              <a:latin typeface="Arial"/>
            </a:endParaRPr>
          </a:p>
          <a:p>
            <a:pPr defTabSz="685800"/>
            <a:r>
              <a:rPr lang="en-ZA" b="1" dirty="0">
                <a:solidFill>
                  <a:schemeClr val="tx1"/>
                </a:solidFill>
                <a:latin typeface="Arial"/>
                <a:ea typeface="Times New Roman" panose="02020603050405020304" pitchFamily="18" charset="0"/>
              </a:rPr>
              <a:t>     </a:t>
            </a:r>
            <a:r>
              <a:rPr lang="en-ZA" b="1" dirty="0">
                <a:solidFill>
                  <a:schemeClr val="tx1"/>
                </a:solidFill>
              </a:rPr>
              <a:t>Vision and Mission </a:t>
            </a:r>
          </a:p>
          <a:p>
            <a:pPr defTabSz="685800"/>
            <a:endParaRPr lang="en-US" b="1" dirty="0">
              <a:solidFill>
                <a:schemeClr val="tx1"/>
              </a:solidFill>
              <a:latin typeface="Calibri" panose="020F0502020204030204" pitchFamily="34" charset="0"/>
              <a:ea typeface="Times New Roman" panose="02020603050405020304" pitchFamily="18" charset="0"/>
            </a:endParaRPr>
          </a:p>
          <a:p>
            <a:pPr defTabSz="685800"/>
            <a:endParaRPr lang="en-ZA" b="1" dirty="0">
              <a:solidFill>
                <a:schemeClr val="tx1"/>
              </a:solidFill>
              <a:latin typeface="Arial"/>
            </a:endParaRPr>
          </a:p>
        </p:txBody>
      </p:sp>
      <p:sp>
        <p:nvSpPr>
          <p:cNvPr id="36" name="Oval 35"/>
          <p:cNvSpPr>
            <a:spLocks noChangeAspect="1"/>
          </p:cNvSpPr>
          <p:nvPr/>
        </p:nvSpPr>
        <p:spPr>
          <a:xfrm>
            <a:off x="3042430" y="4171404"/>
            <a:ext cx="443917" cy="453778"/>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38" name="Oval 37"/>
          <p:cNvSpPr>
            <a:spLocks noChangeAspect="1"/>
          </p:cNvSpPr>
          <p:nvPr/>
        </p:nvSpPr>
        <p:spPr>
          <a:xfrm>
            <a:off x="2339977" y="1747932"/>
            <a:ext cx="467603" cy="437412"/>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24" name="Rectangle 23"/>
          <p:cNvSpPr/>
          <p:nvPr/>
        </p:nvSpPr>
        <p:spPr>
          <a:xfrm>
            <a:off x="3491881" y="3561291"/>
            <a:ext cx="5194919" cy="395062"/>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indent="-111125" defTabSz="685800"/>
            <a:r>
              <a:rPr lang="en-GB" b="1" dirty="0">
                <a:solidFill>
                  <a:schemeClr val="tx1"/>
                </a:solidFill>
              </a:rPr>
              <a:t>  </a:t>
            </a:r>
            <a:endParaRPr lang="en-GB" b="1" dirty="0" smtClean="0">
              <a:solidFill>
                <a:schemeClr val="tx1"/>
              </a:solidFill>
            </a:endParaRPr>
          </a:p>
          <a:p>
            <a:pPr marL="111125" indent="-111125" defTabSz="685800"/>
            <a:r>
              <a:rPr lang="en-GB" b="1" dirty="0" smtClean="0">
                <a:solidFill>
                  <a:schemeClr val="tx1"/>
                </a:solidFill>
                <a:latin typeface="Calibri" panose="020F0502020204030204" pitchFamily="34" charset="0"/>
                <a:cs typeface="Calibri" panose="020F0502020204030204" pitchFamily="34" charset="0"/>
              </a:rPr>
              <a:t>  </a:t>
            </a:r>
          </a:p>
          <a:p>
            <a:r>
              <a:rPr lang="en-ZA" b="1" dirty="0" smtClean="0">
                <a:solidFill>
                  <a:schemeClr val="tx1"/>
                </a:solidFill>
              </a:rPr>
              <a:t> Five-Year Strategic Plan Outcomes  </a:t>
            </a:r>
            <a:endParaRPr lang="en-ZA" b="1" dirty="0">
              <a:solidFill>
                <a:schemeClr val="tx1"/>
              </a:solidFill>
            </a:endParaRPr>
          </a:p>
          <a:p>
            <a:pPr marL="111125" indent="-111125" defTabSz="685800"/>
            <a:endParaRPr lang="en-US" b="1" dirty="0">
              <a:solidFill>
                <a:schemeClr val="tx1"/>
              </a:solidFill>
              <a:latin typeface="Calibri" panose="020F0502020204030204" pitchFamily="34" charset="0"/>
              <a:cs typeface="Calibri" panose="020F0502020204030204" pitchFamily="34" charset="0"/>
            </a:endParaRPr>
          </a:p>
          <a:p>
            <a:pPr marL="111125" indent="-111125" defTabSz="685800"/>
            <a:r>
              <a:rPr lang="en-GB" b="1" dirty="0" smtClean="0">
                <a:solidFill>
                  <a:schemeClr val="tx1"/>
                </a:solidFill>
              </a:rPr>
              <a:t> </a:t>
            </a:r>
            <a:endParaRPr lang="en-GB" b="1" dirty="0">
              <a:solidFill>
                <a:schemeClr val="tx1"/>
              </a:solidFill>
            </a:endParaRPr>
          </a:p>
        </p:txBody>
      </p:sp>
      <p:sp>
        <p:nvSpPr>
          <p:cNvPr id="25" name="Oval 24"/>
          <p:cNvSpPr>
            <a:spLocks noChangeAspect="1"/>
          </p:cNvSpPr>
          <p:nvPr/>
        </p:nvSpPr>
        <p:spPr>
          <a:xfrm>
            <a:off x="2664859" y="4808621"/>
            <a:ext cx="471094" cy="440677"/>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18" name="Oval 17"/>
          <p:cNvSpPr>
            <a:spLocks noChangeAspect="1"/>
          </p:cNvSpPr>
          <p:nvPr/>
        </p:nvSpPr>
        <p:spPr>
          <a:xfrm>
            <a:off x="3190589" y="2947190"/>
            <a:ext cx="443916" cy="415254"/>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19" name="Oval 18"/>
          <p:cNvSpPr>
            <a:spLocks noChangeAspect="1"/>
          </p:cNvSpPr>
          <p:nvPr/>
        </p:nvSpPr>
        <p:spPr>
          <a:xfrm>
            <a:off x="3198131" y="3537613"/>
            <a:ext cx="420265" cy="450457"/>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sp>
        <p:nvSpPr>
          <p:cNvPr id="21" name="Rectangle 20">
            <a:extLst>
              <a:ext uri="{FF2B5EF4-FFF2-40B4-BE49-F238E27FC236}">
                <a16:creationId xmlns:a16="http://schemas.microsoft.com/office/drawing/2014/main" xmlns="" id="{72BC40E3-52C5-4FF6-8C4C-54E57FF801E1}"/>
              </a:ext>
            </a:extLst>
          </p:cNvPr>
          <p:cNvSpPr/>
          <p:nvPr/>
        </p:nvSpPr>
        <p:spPr>
          <a:xfrm>
            <a:off x="2573777" y="5375322"/>
            <a:ext cx="6192844" cy="371636"/>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b="1" dirty="0">
                <a:solidFill>
                  <a:schemeClr val="tx1"/>
                </a:solidFill>
              </a:rPr>
              <a:t> </a:t>
            </a:r>
            <a:r>
              <a:rPr lang="en-GB" b="1" dirty="0" smtClean="0">
                <a:solidFill>
                  <a:schemeClr val="tx1"/>
                </a:solidFill>
              </a:rPr>
              <a:t> </a:t>
            </a:r>
            <a:r>
              <a:rPr lang="en-US" altLang="en-US" b="1" dirty="0">
                <a:solidFill>
                  <a:schemeClr val="tx1"/>
                </a:solidFill>
                <a:cs typeface="Arial" charset="0"/>
              </a:rPr>
              <a:t>Financial Performance </a:t>
            </a:r>
          </a:p>
        </p:txBody>
      </p:sp>
      <p:sp>
        <p:nvSpPr>
          <p:cNvPr id="23" name="Oval 22">
            <a:extLst>
              <a:ext uri="{FF2B5EF4-FFF2-40B4-BE49-F238E27FC236}">
                <a16:creationId xmlns:a16="http://schemas.microsoft.com/office/drawing/2014/main" xmlns="" id="{064C3DAE-078A-4E0A-A54D-4D3336A3B1D5}"/>
              </a:ext>
            </a:extLst>
          </p:cNvPr>
          <p:cNvSpPr>
            <a:spLocks noChangeAspect="1"/>
          </p:cNvSpPr>
          <p:nvPr/>
        </p:nvSpPr>
        <p:spPr>
          <a:xfrm>
            <a:off x="2247757" y="5360235"/>
            <a:ext cx="471094" cy="440677"/>
          </a:xfrm>
          <a:prstGeom prst="ellipse">
            <a:avLst/>
          </a:prstGeom>
          <a:solidFill>
            <a:schemeClr val="accent1"/>
          </a:solidFill>
          <a:ln w="0">
            <a:noFill/>
            <a:prstDash val="solid"/>
            <a:round/>
            <a:headEnd/>
            <a:tailEnd/>
          </a:ln>
        </p:spPr>
        <p:txBody>
          <a:bodyPr vert="horz" wrap="square" lIns="71981" tIns="91416" rIns="71981" bIns="91416" numCol="1" anchor="ctr" anchorCtr="1" compatLnSpc="1">
            <a:prstTxWarp prst="textNoShape">
              <a:avLst/>
            </a:prstTxWarp>
          </a:bodyPr>
          <a:lstStyle/>
          <a:p>
            <a:pPr defTabSz="685800"/>
            <a:endParaRPr lang="en-US" sz="1600" b="1" kern="0" dirty="0">
              <a:solidFill>
                <a:prstClr val="white"/>
              </a:solidFill>
              <a:latin typeface="Arial" pitchFamily="34" charset="0"/>
              <a:cs typeface="Arial" pitchFamily="34" charset="0"/>
            </a:endParaRPr>
          </a:p>
        </p:txBody>
      </p:sp>
      <p:pic>
        <p:nvPicPr>
          <p:cNvPr id="29" name="Picture 28"/>
          <p:cNvPicPr/>
          <p:nvPr/>
        </p:nvPicPr>
        <p:blipFill>
          <a:blip r:embed="rId4" cstate="print"/>
          <a:stretch>
            <a:fillRect/>
          </a:stretch>
        </p:blipFill>
        <p:spPr>
          <a:xfrm>
            <a:off x="636835" y="2579262"/>
            <a:ext cx="2018036" cy="2045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457200" y="431333"/>
            <a:ext cx="8309421"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smtClean="0"/>
              <a:t>Outline of the Presentation</a:t>
            </a:r>
            <a:endParaRPr lang="en-ZA" sz="2400" dirty="0"/>
          </a:p>
        </p:txBody>
      </p:sp>
    </p:spTree>
    <p:extLst>
      <p:ext uri="{BB962C8B-B14F-4D97-AF65-F5344CB8AC3E}">
        <p14:creationId xmlns:p14="http://schemas.microsoft.com/office/powerpoint/2010/main" xmlns="" val="1530527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20</a:t>
            </a:fld>
            <a:endParaRPr lang="en-US" b="1" dirty="0"/>
          </a:p>
        </p:txBody>
      </p:sp>
      <p:sp>
        <p:nvSpPr>
          <p:cNvPr id="9" name="TextBox 8"/>
          <p:cNvSpPr txBox="1"/>
          <p:nvPr/>
        </p:nvSpPr>
        <p:spPr>
          <a:xfrm>
            <a:off x="381001" y="470780"/>
            <a:ext cx="8275816"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3815875550"/>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graphicFrame>
        <p:nvGraphicFramePr>
          <p:cNvPr id="10" name="Chart 9"/>
          <p:cNvGraphicFramePr>
            <a:graphicFrameLocks/>
          </p:cNvGraphicFramePr>
          <p:nvPr>
            <p:extLst>
              <p:ext uri="{D42A27DB-BD31-4B8C-83A1-F6EECF244321}">
                <p14:modId xmlns:p14="http://schemas.microsoft.com/office/powerpoint/2010/main" xmlns="" val="1986333888"/>
              </p:ext>
            </p:extLst>
          </p:nvPr>
        </p:nvGraphicFramePr>
        <p:xfrm>
          <a:off x="1981199" y="1904999"/>
          <a:ext cx="6645633" cy="2646739"/>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p:cNvSpPr/>
          <p:nvPr/>
        </p:nvSpPr>
        <p:spPr>
          <a:xfrm>
            <a:off x="1424209" y="4551738"/>
            <a:ext cx="7311426" cy="1815882"/>
          </a:xfrm>
          <a:prstGeom prst="rect">
            <a:avLst/>
          </a:prstGeom>
        </p:spPr>
        <p:txBody>
          <a:bodyPr wrap="square">
            <a:spAutoFit/>
          </a:bodyPr>
          <a:lstStyle/>
          <a:p>
            <a:pPr marL="285750" indent="-285750" algn="just">
              <a:buFont typeface="Arial" panose="020B0604020202020204" pitchFamily="34" charset="0"/>
              <a:buChar char="•"/>
            </a:pPr>
            <a:r>
              <a:rPr lang="en-ZA" sz="1600" dirty="0"/>
              <a:t>Targets could not be achieved because of </a:t>
            </a:r>
            <a:r>
              <a:rPr lang="en-ZA" sz="1600" b="1" dirty="0"/>
              <a:t>(a) </a:t>
            </a:r>
            <a:r>
              <a:rPr lang="en-ZA" sz="1600" dirty="0"/>
              <a:t>inappropriate infrastructure to enable colleges to offer programmes that are attractive to adults and the youth and</a:t>
            </a:r>
            <a:r>
              <a:rPr lang="en-ZA" sz="1600" b="1" dirty="0"/>
              <a:t> (b) </a:t>
            </a:r>
            <a:r>
              <a:rPr lang="en-ZA" sz="1600" dirty="0"/>
              <a:t>the CET college sector does not have institutional identity as it largely operates in public schools and absence of a coherent advocacy at both national and institutional level. </a:t>
            </a:r>
            <a:endParaRPr lang="en-ZA" sz="1600" dirty="0" smtClean="0"/>
          </a:p>
          <a:p>
            <a:pPr marL="285750" indent="-285750" algn="just">
              <a:buFont typeface="Arial" panose="020B0604020202020204" pitchFamily="34" charset="0"/>
              <a:buChar char="•"/>
            </a:pPr>
            <a:r>
              <a:rPr lang="en-ZA" sz="1600" dirty="0" smtClean="0"/>
              <a:t>Poor </a:t>
            </a:r>
            <a:r>
              <a:rPr lang="en-ZA" sz="1600" dirty="0"/>
              <a:t>advocacy and inadequate infrastructure remain the biggest challenge, </a:t>
            </a:r>
            <a:r>
              <a:rPr lang="en-ZA" sz="1600" dirty="0" smtClean="0"/>
              <a:t>but poor </a:t>
            </a:r>
            <a:r>
              <a:rPr lang="en-ZA" sz="1600" dirty="0"/>
              <a:t>planning at college level </a:t>
            </a:r>
            <a:r>
              <a:rPr lang="en-ZA" sz="1600" dirty="0" smtClean="0"/>
              <a:t>equally creates a </a:t>
            </a:r>
            <a:r>
              <a:rPr lang="en-ZA" sz="1600" dirty="0"/>
              <a:t>challenge. </a:t>
            </a:r>
          </a:p>
        </p:txBody>
      </p:sp>
    </p:spTree>
    <p:extLst>
      <p:ext uri="{BB962C8B-B14F-4D97-AF65-F5344CB8AC3E}">
        <p14:creationId xmlns:p14="http://schemas.microsoft.com/office/powerpoint/2010/main" xmlns="" val="1789109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21</a:t>
            </a:fld>
            <a:endParaRPr lang="en-US" b="1" dirty="0"/>
          </a:p>
        </p:txBody>
      </p:sp>
      <p:sp>
        <p:nvSpPr>
          <p:cNvPr id="9" name="TextBox 8"/>
          <p:cNvSpPr txBox="1"/>
          <p:nvPr/>
        </p:nvSpPr>
        <p:spPr>
          <a:xfrm>
            <a:off x="416460" y="512269"/>
            <a:ext cx="826199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4097400719"/>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graphicFrame>
        <p:nvGraphicFramePr>
          <p:cNvPr id="11" name="Chart 10"/>
          <p:cNvGraphicFramePr>
            <a:graphicFrameLocks/>
          </p:cNvGraphicFramePr>
          <p:nvPr>
            <p:extLst>
              <p:ext uri="{D42A27DB-BD31-4B8C-83A1-F6EECF244321}">
                <p14:modId xmlns:p14="http://schemas.microsoft.com/office/powerpoint/2010/main" xmlns="" val="3631676701"/>
              </p:ext>
            </p:extLst>
          </p:nvPr>
        </p:nvGraphicFramePr>
        <p:xfrm>
          <a:off x="1938337" y="2035969"/>
          <a:ext cx="6519863" cy="2539132"/>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p:cNvSpPr/>
          <p:nvPr/>
        </p:nvSpPr>
        <p:spPr>
          <a:xfrm>
            <a:off x="1483823" y="4609192"/>
            <a:ext cx="7194630" cy="1815882"/>
          </a:xfrm>
          <a:prstGeom prst="rect">
            <a:avLst/>
          </a:prstGeom>
        </p:spPr>
        <p:txBody>
          <a:bodyPr wrap="square">
            <a:spAutoFit/>
          </a:bodyPr>
          <a:lstStyle/>
          <a:p>
            <a:pPr marL="285750" indent="-285750" algn="just">
              <a:buFont typeface="Arial" panose="020B0604020202020204" pitchFamily="34" charset="0"/>
              <a:buChar char="•"/>
            </a:pPr>
            <a:r>
              <a:rPr lang="en-ZA" sz="1600" dirty="0" smtClean="0"/>
              <a:t>COVID-19 negatively impacted the </a:t>
            </a:r>
            <a:r>
              <a:rPr lang="en-ZA" sz="1600" dirty="0"/>
              <a:t>placement of learners </a:t>
            </a:r>
            <a:r>
              <a:rPr lang="en-ZA" sz="1600" dirty="0" smtClean="0"/>
              <a:t>during </a:t>
            </a:r>
            <a:r>
              <a:rPr lang="en-ZA" sz="1600" dirty="0"/>
              <a:t>the 2020/21 </a:t>
            </a:r>
            <a:r>
              <a:rPr lang="en-ZA" sz="1600" dirty="0" smtClean="0"/>
              <a:t>financial year</a:t>
            </a:r>
            <a:r>
              <a:rPr lang="en-ZA" sz="1600" dirty="0"/>
              <a:t>. </a:t>
            </a:r>
          </a:p>
          <a:p>
            <a:pPr marL="285750" indent="-285750" algn="just">
              <a:buFont typeface="Arial" panose="020B0604020202020204" pitchFamily="34" charset="0"/>
              <a:buChar char="•"/>
            </a:pPr>
            <a:r>
              <a:rPr lang="en-ZA" sz="1600" dirty="0" smtClean="0"/>
              <a:t>Employers </a:t>
            </a:r>
            <a:r>
              <a:rPr lang="en-ZA" sz="1600" dirty="0"/>
              <a:t>could not take learners because SETAs could not issue calls as expected to employers in the second and third quarter to take learners because of the restrictions placed by the COVID-19 pandemic. </a:t>
            </a:r>
            <a:endParaRPr lang="en-ZA" sz="1600" dirty="0" smtClean="0"/>
          </a:p>
          <a:p>
            <a:pPr marL="285750" indent="-285750" algn="just">
              <a:buFont typeface="Arial" panose="020B0604020202020204" pitchFamily="34" charset="0"/>
              <a:buChar char="•"/>
            </a:pPr>
            <a:r>
              <a:rPr lang="en-ZA" sz="1600" dirty="0" smtClean="0"/>
              <a:t>The </a:t>
            </a:r>
            <a:r>
              <a:rPr lang="en-ZA" sz="1600" dirty="0"/>
              <a:t>Department has </a:t>
            </a:r>
            <a:r>
              <a:rPr lang="en-ZA" sz="1600" dirty="0" smtClean="0"/>
              <a:t>anticipated </a:t>
            </a:r>
            <a:r>
              <a:rPr lang="en-ZA" sz="1600" dirty="0"/>
              <a:t>this during the mid year review and reduced the target but it still  could not be achieved. </a:t>
            </a:r>
          </a:p>
        </p:txBody>
      </p:sp>
    </p:spTree>
    <p:extLst>
      <p:ext uri="{BB962C8B-B14F-4D97-AF65-F5344CB8AC3E}">
        <p14:creationId xmlns:p14="http://schemas.microsoft.com/office/powerpoint/2010/main" xmlns="" val="3168268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22</a:t>
            </a:fld>
            <a:endParaRPr lang="en-US" b="1" dirty="0"/>
          </a:p>
        </p:txBody>
      </p:sp>
      <p:sp>
        <p:nvSpPr>
          <p:cNvPr id="9" name="TextBox 8"/>
          <p:cNvSpPr txBox="1"/>
          <p:nvPr/>
        </p:nvSpPr>
        <p:spPr>
          <a:xfrm>
            <a:off x="457200" y="527662"/>
            <a:ext cx="8169633"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3815875550"/>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
        <p:nvSpPr>
          <p:cNvPr id="4" name="Rectangle 3"/>
          <p:cNvSpPr/>
          <p:nvPr/>
        </p:nvSpPr>
        <p:spPr>
          <a:xfrm>
            <a:off x="1541005" y="5241549"/>
            <a:ext cx="7194630" cy="1077218"/>
          </a:xfrm>
          <a:prstGeom prst="rect">
            <a:avLst/>
          </a:prstGeom>
        </p:spPr>
        <p:txBody>
          <a:bodyPr wrap="square">
            <a:spAutoFit/>
          </a:bodyPr>
          <a:lstStyle/>
          <a:p>
            <a:pPr algn="just"/>
            <a:r>
              <a:rPr lang="en-GB" sz="1600" dirty="0"/>
              <a:t>For the 2020/21 financial year, employers could not take in the learners because SETAs could not issue calls as expected to employers in the second and third quarter to take learners because of the restrictions placed by the COVID-19 pandemic</a:t>
            </a:r>
          </a:p>
        </p:txBody>
      </p:sp>
      <p:graphicFrame>
        <p:nvGraphicFramePr>
          <p:cNvPr id="12" name="Chart 11"/>
          <p:cNvGraphicFramePr>
            <a:graphicFrameLocks/>
          </p:cNvGraphicFramePr>
          <p:nvPr>
            <p:extLst>
              <p:ext uri="{D42A27DB-BD31-4B8C-83A1-F6EECF244321}">
                <p14:modId xmlns:p14="http://schemas.microsoft.com/office/powerpoint/2010/main" xmlns="" val="17217303"/>
              </p:ext>
            </p:extLst>
          </p:nvPr>
        </p:nvGraphicFramePr>
        <p:xfrm>
          <a:off x="1995873" y="2103265"/>
          <a:ext cx="5991225" cy="313828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xmlns="" val="3092850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23</a:t>
            </a:fld>
            <a:endParaRPr lang="en-US" b="1" dirty="0"/>
          </a:p>
        </p:txBody>
      </p:sp>
      <p:sp>
        <p:nvSpPr>
          <p:cNvPr id="9" name="TextBox 8"/>
          <p:cNvSpPr txBox="1"/>
          <p:nvPr/>
        </p:nvSpPr>
        <p:spPr>
          <a:xfrm>
            <a:off x="487183" y="491387"/>
            <a:ext cx="8169633"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1995669585"/>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
        <p:nvSpPr>
          <p:cNvPr id="10" name="TextBox 7"/>
          <p:cNvSpPr txBox="1">
            <a:spLocks noChangeArrowheads="1"/>
          </p:cNvSpPr>
          <p:nvPr/>
        </p:nvSpPr>
        <p:spPr bwMode="auto">
          <a:xfrm>
            <a:off x="1497270" y="1905000"/>
            <a:ext cx="7333838"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buFont typeface="Arial" panose="020B0604020202020204" pitchFamily="34" charset="0"/>
              <a:buChar char="•"/>
            </a:pPr>
            <a:r>
              <a:rPr lang="en-GB" sz="2000" dirty="0" smtClean="0"/>
              <a:t>Graduations (public universities) have been growing at an </a:t>
            </a:r>
            <a:r>
              <a:rPr lang="en-GB" sz="2000" dirty="0"/>
              <a:t>average </a:t>
            </a:r>
            <a:r>
              <a:rPr lang="en-GB" sz="2000" dirty="0" smtClean="0"/>
              <a:t>annual growth of </a:t>
            </a:r>
            <a:r>
              <a:rPr lang="en-GB" sz="2000" dirty="0"/>
              <a:t>4.2</a:t>
            </a:r>
            <a:r>
              <a:rPr lang="en-GB" sz="2000" dirty="0" smtClean="0"/>
              <a:t>% over the past five years to 2019 as compared to 2.1%</a:t>
            </a:r>
            <a:r>
              <a:rPr lang="en-GB" sz="2000" dirty="0"/>
              <a:t> </a:t>
            </a:r>
            <a:r>
              <a:rPr lang="en-GB" sz="2000" dirty="0" smtClean="0"/>
              <a:t>average annual </a:t>
            </a:r>
            <a:r>
              <a:rPr lang="en-GB" sz="2000" dirty="0"/>
              <a:t>growth in enrolments over the same </a:t>
            </a:r>
            <a:r>
              <a:rPr lang="en-GB" sz="2000" dirty="0" smtClean="0"/>
              <a:t>period. </a:t>
            </a:r>
          </a:p>
          <a:p>
            <a:pPr algn="just">
              <a:buFont typeface="Arial" panose="020B0604020202020204" pitchFamily="34" charset="0"/>
              <a:buChar char="•"/>
            </a:pPr>
            <a:r>
              <a:rPr lang="en-GB" sz="2000" dirty="0" smtClean="0"/>
              <a:t>As sign that the </a:t>
            </a:r>
            <a:r>
              <a:rPr lang="en-GB" sz="2000" dirty="0"/>
              <a:t>system is improving its efficiency, as output (graduates) are increasing at a substantially higher rate than inputs (enrolments).</a:t>
            </a:r>
          </a:p>
          <a:p>
            <a:pPr algn="just">
              <a:buFont typeface="Arial" panose="020B0604020202020204" pitchFamily="34" charset="0"/>
              <a:buChar char="•"/>
            </a:pPr>
            <a:r>
              <a:rPr lang="en-GB" sz="2000" dirty="0" smtClean="0"/>
              <a:t>Research </a:t>
            </a:r>
            <a:r>
              <a:rPr lang="en-GB" sz="2000" dirty="0"/>
              <a:t>Masters and Doctoral graduates </a:t>
            </a:r>
            <a:r>
              <a:rPr lang="en-GB" sz="2000" dirty="0" smtClean="0"/>
              <a:t>also increased </a:t>
            </a:r>
            <a:r>
              <a:rPr lang="en-GB" sz="2000" dirty="0"/>
              <a:t>at a higher rate than the overall number of </a:t>
            </a:r>
            <a:r>
              <a:rPr lang="en-GB" sz="2000" dirty="0" smtClean="0"/>
              <a:t>graduates</a:t>
            </a:r>
          </a:p>
          <a:p>
            <a:pPr algn="just">
              <a:buFont typeface="Arial" panose="020B0604020202020204" pitchFamily="34" charset="0"/>
              <a:buChar char="•"/>
            </a:pPr>
            <a:r>
              <a:rPr lang="en-GB" sz="2000" dirty="0" smtClean="0"/>
              <a:t>3 </a:t>
            </a:r>
            <a:r>
              <a:rPr lang="en-GB" sz="2000" dirty="0"/>
              <a:t>597 </a:t>
            </a:r>
            <a:r>
              <a:rPr lang="en-GB" sz="2000" dirty="0" smtClean="0"/>
              <a:t>TVET </a:t>
            </a:r>
            <a:r>
              <a:rPr lang="en-GB" sz="2000" dirty="0"/>
              <a:t>students </a:t>
            </a:r>
            <a:r>
              <a:rPr lang="en-GB" sz="2000" dirty="0" smtClean="0"/>
              <a:t>were enrolled </a:t>
            </a:r>
            <a:r>
              <a:rPr lang="en-GB" sz="2000" dirty="0"/>
              <a:t>in the Pre-Vocational Learning Programme (PLP) </a:t>
            </a:r>
            <a:r>
              <a:rPr lang="en-GB" sz="2000" dirty="0" smtClean="0"/>
              <a:t>in the 2019 academic year, increasing to 5 </a:t>
            </a:r>
            <a:r>
              <a:rPr lang="en-GB" sz="2000" dirty="0"/>
              <a:t>254 student </a:t>
            </a:r>
            <a:r>
              <a:rPr lang="en-GB" sz="2000" dirty="0" smtClean="0"/>
              <a:t>in 2020 (unverified </a:t>
            </a:r>
            <a:r>
              <a:rPr lang="en-GB" sz="2000" dirty="0"/>
              <a:t>and </a:t>
            </a:r>
            <a:r>
              <a:rPr lang="en-GB" sz="2000" dirty="0" smtClean="0"/>
              <a:t>unaudited) to ensure student success in the secto</a:t>
            </a:r>
            <a:r>
              <a:rPr lang="en-GB" sz="2000" dirty="0"/>
              <a:t>r</a:t>
            </a:r>
            <a:r>
              <a:rPr lang="en-GB" sz="2000" dirty="0" smtClean="0"/>
              <a:t> .</a:t>
            </a:r>
          </a:p>
          <a:p>
            <a:pPr>
              <a:buFont typeface="Arial" panose="020B0604020202020204" pitchFamily="34" charset="0"/>
              <a:buChar char="•"/>
            </a:pPr>
            <a:endParaRPr lang="en-ZA" sz="2000" dirty="0"/>
          </a:p>
          <a:p>
            <a:pPr>
              <a:buFont typeface="Arial" panose="020B0604020202020204" pitchFamily="34" charset="0"/>
              <a:buChar char="•"/>
            </a:pPr>
            <a:endParaRPr lang="en-GB" sz="2000" dirty="0" smtClean="0"/>
          </a:p>
          <a:p>
            <a:pPr>
              <a:buFont typeface="Arial" panose="020B0604020202020204" pitchFamily="34" charset="0"/>
              <a:buChar char="•"/>
            </a:pPr>
            <a:endParaRPr lang="en-GB" sz="2000" dirty="0" smtClean="0"/>
          </a:p>
          <a:p>
            <a:pPr>
              <a:buFont typeface="Arial" panose="020B0604020202020204" pitchFamily="34" charset="0"/>
              <a:buChar char="•"/>
            </a:pPr>
            <a:endParaRPr lang="en-GB" sz="2000" dirty="0" smtClean="0"/>
          </a:p>
        </p:txBody>
      </p:sp>
    </p:spTree>
    <p:extLst>
      <p:ext uri="{BB962C8B-B14F-4D97-AF65-F5344CB8AC3E}">
        <p14:creationId xmlns:p14="http://schemas.microsoft.com/office/powerpoint/2010/main" xmlns="" val="3576911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24</a:t>
            </a:fld>
            <a:endParaRPr lang="en-US" b="1" dirty="0"/>
          </a:p>
        </p:txBody>
      </p:sp>
      <p:sp>
        <p:nvSpPr>
          <p:cNvPr id="9" name="TextBox 8"/>
          <p:cNvSpPr txBox="1"/>
          <p:nvPr/>
        </p:nvSpPr>
        <p:spPr>
          <a:xfrm>
            <a:off x="487183" y="491387"/>
            <a:ext cx="8169633"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318582" y="989327"/>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1995669585"/>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
        <p:nvSpPr>
          <p:cNvPr id="10" name="TextBox 7"/>
          <p:cNvSpPr txBox="1">
            <a:spLocks noChangeArrowheads="1"/>
          </p:cNvSpPr>
          <p:nvPr/>
        </p:nvSpPr>
        <p:spPr bwMode="auto">
          <a:xfrm>
            <a:off x="1497270" y="1905000"/>
            <a:ext cx="7333838"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buFont typeface="Arial" panose="020B0604020202020204" pitchFamily="34" charset="0"/>
              <a:buChar char="•"/>
            </a:pPr>
            <a:r>
              <a:rPr lang="en-GB" sz="2000" dirty="0" smtClean="0"/>
              <a:t>Graduates for Scarce skills areas such as Engineering Sciences and Natural </a:t>
            </a:r>
            <a:r>
              <a:rPr lang="en-GB" sz="2000" dirty="0"/>
              <a:t>and Physical Sciences </a:t>
            </a:r>
            <a:r>
              <a:rPr lang="en-GB" sz="2000" dirty="0" smtClean="0"/>
              <a:t>have exceeded targets:</a:t>
            </a:r>
          </a:p>
          <a:p>
            <a:pPr marL="1035050" lvl="1" indent="-342900" algn="just">
              <a:buFont typeface="Courier New" panose="02070309020205020404" pitchFamily="49" charset="0"/>
              <a:buChar char="o"/>
            </a:pPr>
            <a:r>
              <a:rPr lang="en-GB" sz="2000" dirty="0" smtClean="0"/>
              <a:t>13 </a:t>
            </a:r>
            <a:r>
              <a:rPr lang="en-GB" sz="2000" dirty="0"/>
              <a:t>714 Engineering graduates (314 more graduates than the target), </a:t>
            </a:r>
            <a:endParaRPr lang="en-GB" sz="2000" dirty="0" smtClean="0"/>
          </a:p>
          <a:p>
            <a:pPr marL="1035050" lvl="1" indent="-342900" algn="just">
              <a:buFont typeface="Courier New" panose="02070309020205020404" pitchFamily="49" charset="0"/>
              <a:buChar char="o"/>
            </a:pPr>
            <a:r>
              <a:rPr lang="en-GB" sz="2000" dirty="0" smtClean="0"/>
              <a:t>9 </a:t>
            </a:r>
            <a:r>
              <a:rPr lang="en-GB" sz="2000" dirty="0"/>
              <a:t>121 Natural and Physical Science graduates (101 more graduates than the target</a:t>
            </a:r>
            <a:r>
              <a:rPr lang="en-GB" sz="2000" dirty="0" smtClean="0"/>
              <a:t>).</a:t>
            </a:r>
          </a:p>
          <a:p>
            <a:pPr marL="692150" lvl="1" indent="0" algn="just"/>
            <a:endParaRPr lang="en-GB" sz="2000" dirty="0" smtClean="0"/>
          </a:p>
          <a:p>
            <a:pPr marL="827087" indent="-342900" algn="just">
              <a:buFont typeface="Arial" panose="020B0604020202020204" pitchFamily="34" charset="0"/>
              <a:buChar char="•"/>
            </a:pPr>
            <a:r>
              <a:rPr lang="en-GB" sz="2000" dirty="0" smtClean="0"/>
              <a:t>In terms of artisan development, 15 </a:t>
            </a:r>
            <a:r>
              <a:rPr lang="en-GB" sz="2000" dirty="0"/>
              <a:t>107 (80%) artisans were found competent when measured against the revised target of 19 000 </a:t>
            </a:r>
            <a:r>
              <a:rPr lang="en-GB" sz="2000" dirty="0" smtClean="0"/>
              <a:t>artisans  - under performance due to COVID-19 as INDLELA had </a:t>
            </a:r>
            <a:r>
              <a:rPr lang="en-GB" sz="2000" dirty="0"/>
              <a:t>to close several </a:t>
            </a:r>
            <a:r>
              <a:rPr lang="en-GB" sz="2000" dirty="0" smtClean="0"/>
              <a:t>times.</a:t>
            </a:r>
          </a:p>
          <a:p>
            <a:pPr>
              <a:buFont typeface="Arial" panose="020B0604020202020204" pitchFamily="34" charset="0"/>
              <a:buChar char="•"/>
            </a:pPr>
            <a:endParaRPr lang="en-GB" sz="2000" dirty="0" smtClean="0"/>
          </a:p>
          <a:p>
            <a:pPr>
              <a:buFont typeface="Arial" panose="020B0604020202020204" pitchFamily="34" charset="0"/>
              <a:buChar char="•"/>
            </a:pPr>
            <a:endParaRPr lang="en-GB" sz="2000" dirty="0" smtClean="0"/>
          </a:p>
        </p:txBody>
      </p:sp>
    </p:spTree>
    <p:extLst>
      <p:ext uri="{BB962C8B-B14F-4D97-AF65-F5344CB8AC3E}">
        <p14:creationId xmlns:p14="http://schemas.microsoft.com/office/powerpoint/2010/main" xmlns="" val="234622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25</a:t>
            </a:fld>
            <a:endParaRPr lang="en-US" b="1" dirty="0"/>
          </a:p>
        </p:txBody>
      </p:sp>
      <p:sp>
        <p:nvSpPr>
          <p:cNvPr id="9" name="TextBox 8"/>
          <p:cNvSpPr txBox="1"/>
          <p:nvPr/>
        </p:nvSpPr>
        <p:spPr>
          <a:xfrm>
            <a:off x="417874" y="491698"/>
            <a:ext cx="8268926"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a:t>
            </a:r>
            <a:r>
              <a:rPr lang="en-US" altLang="en-US" sz="2400" b="1" dirty="0" smtClean="0">
                <a:solidFill>
                  <a:schemeClr val="bg1"/>
                </a:solidFill>
                <a:cs typeface="Arial" charset="0"/>
              </a:rPr>
              <a:t>of </a:t>
            </a:r>
            <a:r>
              <a:rPr lang="en-US" altLang="en-US" sz="2400" b="1" dirty="0">
                <a:solidFill>
                  <a:schemeClr val="bg1"/>
                </a:solidFill>
                <a:cs typeface="Arial" charset="0"/>
              </a:rPr>
              <a:t>Achievements: 2020/21</a:t>
            </a:r>
            <a:endParaRPr lang="en-ZA" sz="2400" b="1" dirty="0">
              <a:solidFill>
                <a:schemeClr val="bg1"/>
              </a:solidFill>
            </a:endParaRPr>
          </a:p>
        </p:txBody>
      </p:sp>
      <p:grpSp>
        <p:nvGrpSpPr>
          <p:cNvPr id="2" name="Group 1"/>
          <p:cNvGrpSpPr/>
          <p:nvPr/>
        </p:nvGrpSpPr>
        <p:grpSpPr>
          <a:xfrm>
            <a:off x="417874" y="919885"/>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1047110959"/>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
        <p:nvSpPr>
          <p:cNvPr id="10" name="TextBox 7"/>
          <p:cNvSpPr txBox="1">
            <a:spLocks noChangeArrowheads="1"/>
          </p:cNvSpPr>
          <p:nvPr/>
        </p:nvSpPr>
        <p:spPr bwMode="auto">
          <a:xfrm>
            <a:off x="1392287" y="1904377"/>
            <a:ext cx="7385458" cy="447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buFont typeface="Arial" panose="020B0604020202020204" pitchFamily="34" charset="0"/>
              <a:buChar char="•"/>
            </a:pPr>
            <a:r>
              <a:rPr lang="en-GB" sz="1900" dirty="0" smtClean="0"/>
              <a:t>Continued to implement the transformation agenda of the Department in the higher education system through the  </a:t>
            </a:r>
            <a:r>
              <a:rPr lang="en-US" sz="1900" dirty="0" smtClean="0"/>
              <a:t>‘Staffing </a:t>
            </a:r>
            <a:r>
              <a:rPr lang="en-US" sz="1900" dirty="0"/>
              <a:t>South African Universities’ Framework (</a:t>
            </a:r>
            <a:r>
              <a:rPr lang="en-US" sz="1900" dirty="0" smtClean="0"/>
              <a:t>SSAUF):</a:t>
            </a:r>
          </a:p>
          <a:p>
            <a:pPr marL="1035050" lvl="1" indent="-342900" algn="just">
              <a:buFont typeface="Arial" panose="020B0604020202020204" pitchFamily="34" charset="0"/>
              <a:buChar char="–"/>
            </a:pPr>
            <a:r>
              <a:rPr lang="en-US" sz="1900" dirty="0" smtClean="0"/>
              <a:t>New </a:t>
            </a:r>
            <a:r>
              <a:rPr lang="en-US" sz="1900" dirty="0"/>
              <a:t>Generation of Academics’ Programme (NGAP</a:t>
            </a:r>
            <a:r>
              <a:rPr lang="en-US" sz="1900" dirty="0" smtClean="0"/>
              <a:t>) –(100 posts allocated to 24 universities)</a:t>
            </a:r>
          </a:p>
          <a:p>
            <a:pPr marL="1035050" lvl="1" indent="-342900" algn="just">
              <a:buFont typeface="Arial" panose="020B0604020202020204" pitchFamily="34" charset="0"/>
              <a:buChar char="–"/>
            </a:pPr>
            <a:r>
              <a:rPr lang="en-ZA" sz="1900" dirty="0" smtClean="0"/>
              <a:t>The </a:t>
            </a:r>
            <a:r>
              <a:rPr lang="en-ZA" sz="1900" dirty="0"/>
              <a:t>Future Professors </a:t>
            </a:r>
            <a:r>
              <a:rPr lang="en-ZA" sz="1900" dirty="0" smtClean="0"/>
              <a:t>Programme –( 25 awards)</a:t>
            </a:r>
            <a:endParaRPr lang="en-US" sz="1900" dirty="0" smtClean="0"/>
          </a:p>
          <a:p>
            <a:pPr marL="1035050" lvl="1" indent="-342900" algn="just">
              <a:buFont typeface="Arial" panose="020B0604020202020204" pitchFamily="34" charset="0"/>
              <a:buChar char="–"/>
            </a:pPr>
            <a:r>
              <a:rPr lang="en-US" sz="1900" dirty="0" smtClean="0"/>
              <a:t>University </a:t>
            </a:r>
            <a:r>
              <a:rPr lang="en-US" sz="1900" dirty="0"/>
              <a:t>Staff Doctoral Programme (designed to support staff to obtain </a:t>
            </a:r>
            <a:r>
              <a:rPr lang="en-US" sz="1900" dirty="0" smtClean="0"/>
              <a:t>doctorates - universities have allocated </a:t>
            </a:r>
            <a:r>
              <a:rPr lang="en-GB" sz="1900" dirty="0" smtClean="0"/>
              <a:t>47</a:t>
            </a:r>
            <a:r>
              <a:rPr lang="en-GB" sz="1900" dirty="0"/>
              <a:t>% </a:t>
            </a:r>
            <a:r>
              <a:rPr lang="en-GB" sz="1900" dirty="0" smtClean="0"/>
              <a:t>of the grant to </a:t>
            </a:r>
            <a:r>
              <a:rPr lang="en-GB" sz="1900" dirty="0"/>
              <a:t>staff development </a:t>
            </a:r>
            <a:r>
              <a:rPr lang="en-GB" sz="1900" dirty="0" smtClean="0"/>
              <a:t>activities</a:t>
            </a:r>
            <a:r>
              <a:rPr lang="en-US" sz="1900" dirty="0" smtClean="0"/>
              <a:t>)</a:t>
            </a:r>
            <a:endParaRPr lang="en-GB" sz="1900" dirty="0"/>
          </a:p>
          <a:p>
            <a:pPr marL="1035050" lvl="1" indent="-342900" algn="just">
              <a:buFont typeface="Arial" panose="020B0604020202020204" pitchFamily="34" charset="0"/>
              <a:buChar char="–"/>
            </a:pPr>
            <a:endParaRPr lang="en-US" sz="1900" dirty="0"/>
          </a:p>
          <a:p>
            <a:pPr algn="just">
              <a:buFont typeface="Arial" panose="020B0604020202020204" pitchFamily="34" charset="0"/>
              <a:buChar char="•"/>
            </a:pPr>
            <a:r>
              <a:rPr lang="en-GB" sz="1900" dirty="0" smtClean="0"/>
              <a:t>Developed a National </a:t>
            </a:r>
            <a:r>
              <a:rPr lang="en-GB" sz="1900" dirty="0"/>
              <a:t>Policy on Student and Community Support Services </a:t>
            </a:r>
            <a:r>
              <a:rPr lang="en-GB" sz="1900" dirty="0" smtClean="0"/>
              <a:t>to </a:t>
            </a:r>
            <a:r>
              <a:rPr lang="en-GB" sz="1900" dirty="0"/>
              <a:t>improve </a:t>
            </a:r>
            <a:r>
              <a:rPr lang="en-GB" sz="1900" dirty="0" smtClean="0"/>
              <a:t>the quality </a:t>
            </a:r>
            <a:r>
              <a:rPr lang="en-GB" sz="1900" dirty="0"/>
              <a:t>of </a:t>
            </a:r>
            <a:r>
              <a:rPr lang="en-GB" sz="1900" dirty="0" smtClean="0"/>
              <a:t>learning at  </a:t>
            </a:r>
            <a:r>
              <a:rPr lang="en-GB" sz="1900" dirty="0"/>
              <a:t>CET </a:t>
            </a:r>
            <a:r>
              <a:rPr lang="en-GB" sz="1900" dirty="0" smtClean="0"/>
              <a:t>colleges.</a:t>
            </a:r>
          </a:p>
          <a:p>
            <a:pPr algn="just">
              <a:buFont typeface="Arial" panose="020B0604020202020204" pitchFamily="34" charset="0"/>
              <a:buChar char="•"/>
            </a:pPr>
            <a:r>
              <a:rPr lang="en-ZA" sz="1900" dirty="0" smtClean="0"/>
              <a:t>Developed a strategy </a:t>
            </a:r>
            <a:r>
              <a:rPr lang="en-ZA" sz="1900" dirty="0"/>
              <a:t>to build the capacity of TVET </a:t>
            </a:r>
            <a:r>
              <a:rPr lang="en-ZA" sz="1900" dirty="0" smtClean="0"/>
              <a:t>college </a:t>
            </a:r>
            <a:r>
              <a:rPr lang="en-ZA" sz="1900" dirty="0"/>
              <a:t>lecturers and </a:t>
            </a:r>
            <a:r>
              <a:rPr lang="en-ZA" sz="1900" dirty="0" smtClean="0"/>
              <a:t>managers to improve teaching and learning.</a:t>
            </a:r>
            <a:r>
              <a:rPr lang="en-GB" sz="1900" dirty="0"/>
              <a:t> </a:t>
            </a:r>
            <a:endParaRPr lang="en-GB" sz="1900" dirty="0" smtClean="0"/>
          </a:p>
        </p:txBody>
      </p:sp>
    </p:spTree>
    <p:extLst>
      <p:ext uri="{BB962C8B-B14F-4D97-AF65-F5344CB8AC3E}">
        <p14:creationId xmlns:p14="http://schemas.microsoft.com/office/powerpoint/2010/main" xmlns="" val="1326904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26</a:t>
            </a:fld>
            <a:endParaRPr lang="en-US" b="1" dirty="0"/>
          </a:p>
        </p:txBody>
      </p:sp>
      <p:sp>
        <p:nvSpPr>
          <p:cNvPr id="9" name="TextBox 8"/>
          <p:cNvSpPr txBox="1"/>
          <p:nvPr/>
        </p:nvSpPr>
        <p:spPr>
          <a:xfrm>
            <a:off x="417874" y="483703"/>
            <a:ext cx="8308251"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417874" y="932192"/>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4185462886"/>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
        <p:nvSpPr>
          <p:cNvPr id="10" name="TextBox 7"/>
          <p:cNvSpPr txBox="1">
            <a:spLocks noChangeArrowheads="1"/>
          </p:cNvSpPr>
          <p:nvPr/>
        </p:nvSpPr>
        <p:spPr bwMode="auto">
          <a:xfrm>
            <a:off x="1399732" y="1877595"/>
            <a:ext cx="7326393" cy="447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buFont typeface="Arial" panose="020B0604020202020204" pitchFamily="34" charset="0"/>
              <a:buChar char="•"/>
            </a:pPr>
            <a:r>
              <a:rPr lang="en-GB" sz="1900" dirty="0"/>
              <a:t>The Minister launched two critical research </a:t>
            </a:r>
            <a:r>
              <a:rPr lang="en-GB" sz="1900" dirty="0" smtClean="0"/>
              <a:t>reports from </a:t>
            </a:r>
            <a:r>
              <a:rPr lang="en-GB" sz="1900" dirty="0"/>
              <a:t>the Labour Market Intelligence </a:t>
            </a:r>
            <a:r>
              <a:rPr lang="en-GB" sz="1900" dirty="0" smtClean="0"/>
              <a:t>Programme:</a:t>
            </a:r>
          </a:p>
          <a:p>
            <a:pPr marL="977900" lvl="1" indent="-285750" algn="just">
              <a:buFont typeface="Courier New" panose="02070309020205020404" pitchFamily="49" charset="0"/>
              <a:buChar char="o"/>
            </a:pPr>
            <a:r>
              <a:rPr lang="en-GB" sz="1900" dirty="0" smtClean="0"/>
              <a:t>The </a:t>
            </a:r>
            <a:r>
              <a:rPr lang="en-GB" sz="1900" dirty="0"/>
              <a:t>2020, National List of OIHD comprising of occupations for which labour demand is high and increasing. </a:t>
            </a:r>
            <a:endParaRPr lang="en-GB" sz="1900" dirty="0" smtClean="0"/>
          </a:p>
          <a:p>
            <a:pPr marL="977900" lvl="1" indent="-285750" algn="just">
              <a:buFont typeface="Courier New" panose="02070309020205020404" pitchFamily="49" charset="0"/>
              <a:buChar char="o"/>
            </a:pPr>
            <a:r>
              <a:rPr lang="en-GB" sz="1900" dirty="0" smtClean="0"/>
              <a:t>A </a:t>
            </a:r>
            <a:r>
              <a:rPr lang="en-GB" sz="1900" dirty="0"/>
              <a:t>Technical Report in relation to the 2020 List of Critical </a:t>
            </a:r>
            <a:r>
              <a:rPr lang="en-GB" sz="1900" dirty="0" smtClean="0"/>
              <a:t>Skills</a:t>
            </a:r>
            <a:r>
              <a:rPr lang="en-GB" sz="1900" dirty="0"/>
              <a:t> </a:t>
            </a:r>
            <a:r>
              <a:rPr lang="en-GB" sz="1900" dirty="0" smtClean="0"/>
              <a:t>in support of the Department of Home Affairs in its work in relation to the </a:t>
            </a:r>
            <a:r>
              <a:rPr lang="en-GB" sz="1900" dirty="0"/>
              <a:t>recruitment of critically skilled </a:t>
            </a:r>
            <a:r>
              <a:rPr lang="en-GB" sz="1900" dirty="0" smtClean="0"/>
              <a:t>foreign nationals</a:t>
            </a:r>
            <a:r>
              <a:rPr lang="en-GB" sz="1900" dirty="0"/>
              <a:t>, especially where the South African labour market in the short- to medium-term is unable to provide </a:t>
            </a:r>
            <a:r>
              <a:rPr lang="en-GB" sz="1900" dirty="0" smtClean="0"/>
              <a:t>the </a:t>
            </a:r>
            <a:r>
              <a:rPr lang="en-ZA" sz="1900" dirty="0" smtClean="0"/>
              <a:t>required </a:t>
            </a:r>
            <a:r>
              <a:rPr lang="en-ZA" sz="1900" dirty="0"/>
              <a:t>skills</a:t>
            </a:r>
            <a:r>
              <a:rPr lang="en-ZA" sz="1900" dirty="0" smtClean="0"/>
              <a:t>.</a:t>
            </a:r>
            <a:endParaRPr lang="en-US" sz="1900" dirty="0"/>
          </a:p>
          <a:p>
            <a:pPr algn="just">
              <a:buFont typeface="Arial" panose="020B0604020202020204" pitchFamily="34" charset="0"/>
              <a:buChar char="•"/>
            </a:pPr>
            <a:r>
              <a:rPr lang="en-GB" sz="1900" dirty="0"/>
              <a:t>Developed </a:t>
            </a:r>
            <a:r>
              <a:rPr lang="en-GB" sz="1900" dirty="0" smtClean="0"/>
              <a:t>a Skills </a:t>
            </a:r>
            <a:r>
              <a:rPr lang="en-GB" sz="1900" dirty="0"/>
              <a:t>Strategy </a:t>
            </a:r>
            <a:r>
              <a:rPr lang="en-GB" sz="1900" dirty="0" smtClean="0"/>
              <a:t>for the ERRP which was presented </a:t>
            </a:r>
            <a:r>
              <a:rPr lang="en-GB" sz="1900" dirty="0"/>
              <a:t>at  the Cabinet </a:t>
            </a:r>
            <a:r>
              <a:rPr lang="en-GB" sz="1900" dirty="0" err="1"/>
              <a:t>Lekgotla</a:t>
            </a:r>
            <a:r>
              <a:rPr lang="en-GB" sz="1900" dirty="0"/>
              <a:t> convened on 29 January 2021 – </a:t>
            </a:r>
            <a:r>
              <a:rPr lang="en-GB" sz="1900" dirty="0" smtClean="0"/>
              <a:t>it is currently </a:t>
            </a:r>
            <a:r>
              <a:rPr lang="en-GB" sz="1900" dirty="0"/>
              <a:t>being finalised following a protracted consultation process</a:t>
            </a:r>
            <a:r>
              <a:rPr lang="en-GB" sz="1900" dirty="0" smtClean="0"/>
              <a:t>.</a:t>
            </a:r>
          </a:p>
        </p:txBody>
      </p:sp>
    </p:spTree>
    <p:extLst>
      <p:ext uri="{BB962C8B-B14F-4D97-AF65-F5344CB8AC3E}">
        <p14:creationId xmlns:p14="http://schemas.microsoft.com/office/powerpoint/2010/main" xmlns="" val="3782426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27</a:t>
            </a:fld>
            <a:endParaRPr lang="en-US" b="1" dirty="0"/>
          </a:p>
        </p:txBody>
      </p:sp>
      <p:sp>
        <p:nvSpPr>
          <p:cNvPr id="9" name="TextBox 8"/>
          <p:cNvSpPr txBox="1"/>
          <p:nvPr/>
        </p:nvSpPr>
        <p:spPr>
          <a:xfrm>
            <a:off x="417874" y="527662"/>
            <a:ext cx="8268926"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a:solidFill>
                  <a:schemeClr val="bg1"/>
                </a:solidFill>
                <a:cs typeface="Arial" charset="0"/>
              </a:rPr>
              <a:t>Highlights  of Achievements: 2020/21</a:t>
            </a:r>
            <a:endParaRPr lang="en-ZA" sz="2400" b="1" dirty="0">
              <a:solidFill>
                <a:schemeClr val="bg1"/>
              </a:solidFill>
            </a:endParaRPr>
          </a:p>
        </p:txBody>
      </p:sp>
      <p:grpSp>
        <p:nvGrpSpPr>
          <p:cNvPr id="2" name="Group 1"/>
          <p:cNvGrpSpPr/>
          <p:nvPr/>
        </p:nvGrpSpPr>
        <p:grpSpPr>
          <a:xfrm>
            <a:off x="417874" y="974688"/>
            <a:ext cx="830825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4185462886"/>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
        <p:nvSpPr>
          <p:cNvPr id="10" name="TextBox 7"/>
          <p:cNvSpPr txBox="1">
            <a:spLocks noChangeArrowheads="1"/>
          </p:cNvSpPr>
          <p:nvPr/>
        </p:nvSpPr>
        <p:spPr bwMode="auto">
          <a:xfrm>
            <a:off x="1676400" y="1864240"/>
            <a:ext cx="7101345"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buFont typeface="Arial" panose="020B0604020202020204" pitchFamily="34" charset="0"/>
              <a:buChar char="•"/>
            </a:pPr>
            <a:r>
              <a:rPr lang="en-GB" dirty="0"/>
              <a:t>Provided support to universities for entrepreneurship education and development, as well as the development of leadership and management skills </a:t>
            </a:r>
            <a:r>
              <a:rPr lang="en-GB" dirty="0" smtClean="0"/>
              <a:t>through EDHE and HELMP.</a:t>
            </a:r>
          </a:p>
          <a:p>
            <a:pPr marL="234950" indent="0" algn="just"/>
            <a:endParaRPr lang="en-GB" dirty="0" smtClean="0"/>
          </a:p>
          <a:p>
            <a:pPr algn="just">
              <a:buFont typeface="Arial" panose="020B0604020202020204" pitchFamily="34" charset="0"/>
              <a:buChar char="•"/>
            </a:pPr>
            <a:r>
              <a:rPr lang="en-US" dirty="0" smtClean="0"/>
              <a:t>Developed a plan </a:t>
            </a:r>
            <a:r>
              <a:rPr lang="en-US" dirty="0"/>
              <a:t>on the establishment of entrepreurship hubs in TVET </a:t>
            </a:r>
            <a:r>
              <a:rPr lang="en-US" dirty="0" smtClean="0"/>
              <a:t>colleges. </a:t>
            </a:r>
          </a:p>
          <a:p>
            <a:pPr algn="just">
              <a:buFont typeface="Arial" panose="020B0604020202020204" pitchFamily="34" charset="0"/>
              <a:buChar char="•"/>
            </a:pPr>
            <a:endParaRPr lang="en-US" dirty="0"/>
          </a:p>
          <a:p>
            <a:pPr algn="just">
              <a:buFont typeface="Arial" panose="020B0604020202020204" pitchFamily="34" charset="0"/>
              <a:buChar char="•"/>
            </a:pPr>
            <a:r>
              <a:rPr lang="en-GB" dirty="0" smtClean="0"/>
              <a:t>Expanded programme provisioning </a:t>
            </a:r>
            <a:r>
              <a:rPr lang="en-GB" dirty="0"/>
              <a:t>at CET colleges </a:t>
            </a:r>
            <a:r>
              <a:rPr lang="en-GB" dirty="0" smtClean="0"/>
              <a:t>to include occupational </a:t>
            </a:r>
            <a:r>
              <a:rPr lang="en-GB" dirty="0"/>
              <a:t>skills programmes </a:t>
            </a:r>
            <a:r>
              <a:rPr lang="en-GB" dirty="0" smtClean="0"/>
              <a:t>(</a:t>
            </a:r>
            <a:r>
              <a:rPr lang="en-GB" dirty="0"/>
              <a:t>in collaboration with SETAs</a:t>
            </a:r>
            <a:r>
              <a:rPr lang="en-GB" dirty="0" smtClean="0"/>
              <a:t>).</a:t>
            </a:r>
          </a:p>
          <a:p>
            <a:pPr marL="234950" indent="0" algn="just"/>
            <a:endParaRPr lang="en-US" dirty="0" smtClean="0"/>
          </a:p>
          <a:p>
            <a:pPr algn="just">
              <a:buFont typeface="Arial" panose="020B0604020202020204" pitchFamily="34" charset="0"/>
              <a:buChar char="•"/>
            </a:pPr>
            <a:r>
              <a:rPr lang="en-GB" dirty="0"/>
              <a:t>Developed a strategy on the placement of lecturers in Industry for experiential learning</a:t>
            </a:r>
            <a:r>
              <a:rPr lang="en-ZA" dirty="0"/>
              <a:t> </a:t>
            </a:r>
            <a:endParaRPr lang="en-GB" dirty="0" smtClean="0"/>
          </a:p>
        </p:txBody>
      </p:sp>
    </p:spTree>
    <p:extLst>
      <p:ext uri="{BB962C8B-B14F-4D97-AF65-F5344CB8AC3E}">
        <p14:creationId xmlns:p14="http://schemas.microsoft.com/office/powerpoint/2010/main" xmlns="" val="724421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17"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pPr eaLnBrk="1" hangingPunct="1"/>
              <a:t>28</a:t>
            </a:fld>
            <a:endParaRPr lang="en-US" altLang="en-US" b="1" dirty="0"/>
          </a:p>
        </p:txBody>
      </p:sp>
      <p:sp>
        <p:nvSpPr>
          <p:cNvPr id="7" name="TextBox 6">
            <a:extLst>
              <a:ext uri="{FF2B5EF4-FFF2-40B4-BE49-F238E27FC236}">
                <a16:creationId xmlns:a16="http://schemas.microsoft.com/office/drawing/2014/main" xmlns="" id="{98F61E84-355E-4022-AD37-CDA6A9589C14}"/>
              </a:ext>
            </a:extLst>
          </p:cNvPr>
          <p:cNvSpPr txBox="1"/>
          <p:nvPr/>
        </p:nvSpPr>
        <p:spPr>
          <a:xfrm>
            <a:off x="407470" y="456518"/>
            <a:ext cx="820313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400" b="1" dirty="0" smtClean="0"/>
              <a:t>Performance against the 2020/21 APP targets</a:t>
            </a:r>
            <a:endParaRPr lang="en-ZA" sz="2400" b="1" dirty="0"/>
          </a:p>
        </p:txBody>
      </p:sp>
      <p:sp>
        <p:nvSpPr>
          <p:cNvPr id="10" name="TextBox 7"/>
          <p:cNvSpPr txBox="1">
            <a:spLocks noChangeArrowheads="1"/>
          </p:cNvSpPr>
          <p:nvPr/>
        </p:nvSpPr>
        <p:spPr bwMode="auto">
          <a:xfrm>
            <a:off x="407470" y="4413181"/>
            <a:ext cx="412461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520700" indent="-285750" algn="just">
              <a:buFont typeface="Arial" panose="020B0604020202020204" pitchFamily="34" charset="0"/>
              <a:buChar char="•"/>
            </a:pPr>
            <a:r>
              <a:rPr lang="en-ZA" sz="1600" dirty="0" smtClean="0"/>
              <a:t>Of the </a:t>
            </a:r>
            <a:r>
              <a:rPr lang="en-ZA" sz="1600" b="1" dirty="0" smtClean="0"/>
              <a:t>86 </a:t>
            </a:r>
            <a:r>
              <a:rPr lang="en-ZA" sz="1600" dirty="0" smtClean="0"/>
              <a:t>targets for the year under review, </a:t>
            </a:r>
            <a:r>
              <a:rPr lang="en-ZA" sz="1600" b="1" dirty="0" smtClean="0"/>
              <a:t>60</a:t>
            </a:r>
            <a:r>
              <a:rPr lang="en-ZA" sz="1600" dirty="0" smtClean="0"/>
              <a:t> (70%) targets were  achieved while </a:t>
            </a:r>
            <a:r>
              <a:rPr lang="en-ZA" sz="1600" b="1" dirty="0" smtClean="0"/>
              <a:t>26</a:t>
            </a:r>
            <a:r>
              <a:rPr lang="en-ZA" sz="1600" dirty="0" smtClean="0"/>
              <a:t> (30%) were not </a:t>
            </a:r>
            <a:r>
              <a:rPr lang="en-ZA" sz="1600" dirty="0"/>
              <a:t>achieved. </a:t>
            </a:r>
            <a:endParaRPr lang="en-ZA" sz="1600" dirty="0" smtClean="0"/>
          </a:p>
          <a:p>
            <a:pPr>
              <a:buFont typeface="Arial" panose="020B0604020202020204" pitchFamily="34" charset="0"/>
              <a:buChar char="•"/>
            </a:pPr>
            <a:endParaRPr lang="en-ZA" sz="1600" dirty="0" smtClean="0"/>
          </a:p>
        </p:txBody>
      </p:sp>
      <p:graphicFrame>
        <p:nvGraphicFramePr>
          <p:cNvPr id="13" name="Chart 12"/>
          <p:cNvGraphicFramePr>
            <a:graphicFrameLocks/>
          </p:cNvGraphicFramePr>
          <p:nvPr>
            <p:extLst>
              <p:ext uri="{D42A27DB-BD31-4B8C-83A1-F6EECF244321}">
                <p14:modId xmlns:p14="http://schemas.microsoft.com/office/powerpoint/2010/main" xmlns="" val="3127931751"/>
              </p:ext>
            </p:extLst>
          </p:nvPr>
        </p:nvGraphicFramePr>
        <p:xfrm>
          <a:off x="493482" y="1015339"/>
          <a:ext cx="4038601" cy="3153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983058524"/>
              </p:ext>
            </p:extLst>
          </p:nvPr>
        </p:nvGraphicFramePr>
        <p:xfrm>
          <a:off x="4866820" y="1026265"/>
          <a:ext cx="3752155" cy="312787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7"/>
          <p:cNvSpPr txBox="1">
            <a:spLocks noChangeArrowheads="1"/>
          </p:cNvSpPr>
          <p:nvPr/>
        </p:nvSpPr>
        <p:spPr bwMode="auto">
          <a:xfrm>
            <a:off x="4724400" y="4344468"/>
            <a:ext cx="4036996"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520700" indent="-285750" algn="just">
              <a:buFont typeface="Arial" panose="020B0604020202020204" pitchFamily="34" charset="0"/>
              <a:buChar char="•"/>
            </a:pPr>
            <a:r>
              <a:rPr lang="en-ZA" sz="1600" dirty="0" smtClean="0"/>
              <a:t>Of </a:t>
            </a:r>
            <a:r>
              <a:rPr lang="en-ZA" sz="1600" dirty="0"/>
              <a:t>the </a:t>
            </a:r>
            <a:r>
              <a:rPr lang="en-ZA" sz="1600" b="1" dirty="0"/>
              <a:t>32</a:t>
            </a:r>
            <a:r>
              <a:rPr lang="en-ZA" sz="1600" dirty="0"/>
              <a:t> system targets, </a:t>
            </a:r>
            <a:r>
              <a:rPr lang="en-US" sz="1600" b="1" dirty="0"/>
              <a:t>11 </a:t>
            </a:r>
            <a:r>
              <a:rPr lang="en-US" sz="1600" dirty="0"/>
              <a:t>(34%) were achieved, and </a:t>
            </a:r>
            <a:r>
              <a:rPr lang="en-US" sz="1600" b="1" dirty="0"/>
              <a:t>21 </a:t>
            </a:r>
            <a:r>
              <a:rPr lang="en-US" sz="1600" dirty="0"/>
              <a:t>(66%) were not achieved.</a:t>
            </a:r>
          </a:p>
          <a:p>
            <a:pPr marL="520700" indent="-285750" algn="just">
              <a:buFont typeface="Arial" panose="020B0604020202020204" pitchFamily="34" charset="0"/>
              <a:buChar char="•"/>
            </a:pPr>
            <a:r>
              <a:rPr lang="en-US" sz="1600" dirty="0"/>
              <a:t>Performance per sector:</a:t>
            </a:r>
          </a:p>
          <a:p>
            <a:pPr marL="728663" lvl="1" indent="-285750" algn="just">
              <a:buFont typeface="Courier New" panose="02070309020205020404" pitchFamily="49" charset="0"/>
              <a:buChar char="o"/>
            </a:pPr>
            <a:r>
              <a:rPr lang="en-ZA" sz="1600" dirty="0"/>
              <a:t>University Education = </a:t>
            </a:r>
            <a:r>
              <a:rPr lang="en-ZA" sz="1600" b="1" dirty="0"/>
              <a:t>6</a:t>
            </a:r>
            <a:r>
              <a:rPr lang="en-ZA" sz="1600" dirty="0"/>
              <a:t> (43%), </a:t>
            </a:r>
          </a:p>
          <a:p>
            <a:pPr marL="728663" lvl="1" indent="-285750" algn="just">
              <a:buFont typeface="Courier New" panose="02070309020205020404" pitchFamily="49" charset="0"/>
              <a:buChar char="o"/>
            </a:pPr>
            <a:r>
              <a:rPr lang="en-ZA" sz="1600" dirty="0"/>
              <a:t>TVET Colleges = </a:t>
            </a:r>
            <a:r>
              <a:rPr lang="en-ZA" sz="1600" b="1" dirty="0"/>
              <a:t>4</a:t>
            </a:r>
            <a:r>
              <a:rPr lang="en-ZA" sz="1600" dirty="0"/>
              <a:t> (36%), </a:t>
            </a:r>
          </a:p>
          <a:p>
            <a:pPr marL="728663" lvl="1" indent="-285750" algn="just">
              <a:buFont typeface="Courier New" panose="02070309020205020404" pitchFamily="49" charset="0"/>
              <a:buChar char="o"/>
            </a:pPr>
            <a:r>
              <a:rPr lang="en-ZA" sz="1600" dirty="0"/>
              <a:t>Skills Development =</a:t>
            </a:r>
            <a:r>
              <a:rPr lang="en-ZA" sz="1600" b="1" dirty="0"/>
              <a:t>0</a:t>
            </a:r>
            <a:r>
              <a:rPr lang="en-ZA" sz="1600" dirty="0"/>
              <a:t> (0%)</a:t>
            </a:r>
          </a:p>
          <a:p>
            <a:pPr marL="728663" lvl="1" indent="-285750" algn="just">
              <a:buFont typeface="Courier New" panose="02070309020205020404" pitchFamily="49" charset="0"/>
              <a:buChar char="o"/>
            </a:pPr>
            <a:r>
              <a:rPr lang="en-ZA" sz="1600" dirty="0"/>
              <a:t>CET Colleges </a:t>
            </a:r>
            <a:r>
              <a:rPr lang="en-ZA" sz="1600" dirty="0" smtClean="0"/>
              <a:t>=</a:t>
            </a:r>
            <a:r>
              <a:rPr lang="en-ZA" sz="1600" b="1" dirty="0"/>
              <a:t>1</a:t>
            </a:r>
            <a:r>
              <a:rPr lang="en-ZA" sz="1600" dirty="0" smtClean="0"/>
              <a:t> (</a:t>
            </a:r>
            <a:r>
              <a:rPr lang="en-ZA" sz="1600" dirty="0"/>
              <a:t>17%) </a:t>
            </a:r>
            <a:endParaRPr lang="en-ZA" sz="1600" dirty="0" smtClean="0"/>
          </a:p>
        </p:txBody>
      </p:sp>
    </p:spTree>
    <p:extLst>
      <p:ext uri="{BB962C8B-B14F-4D97-AF65-F5344CB8AC3E}">
        <p14:creationId xmlns:p14="http://schemas.microsoft.com/office/powerpoint/2010/main" xmlns="" val="96993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pPr eaLnBrk="1" hangingPunct="1"/>
              <a:t>29</a:t>
            </a:fld>
            <a:endParaRPr lang="en-US" altLang="en-US" b="1" dirty="0"/>
          </a:p>
        </p:txBody>
      </p:sp>
      <p:sp>
        <p:nvSpPr>
          <p:cNvPr id="7" name="TextBox 6">
            <a:extLst>
              <a:ext uri="{FF2B5EF4-FFF2-40B4-BE49-F238E27FC236}">
                <a16:creationId xmlns:a16="http://schemas.microsoft.com/office/drawing/2014/main" xmlns="" id="{98F61E84-355E-4022-AD37-CDA6A9589C14}"/>
              </a:ext>
            </a:extLst>
          </p:cNvPr>
          <p:cNvSpPr txBox="1"/>
          <p:nvPr/>
        </p:nvSpPr>
        <p:spPr>
          <a:xfrm>
            <a:off x="457200" y="456518"/>
            <a:ext cx="82296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ZA" sz="2400" b="1" dirty="0" smtClean="0"/>
              <a:t>Consolidated Performance: 2020/21 APP targets</a:t>
            </a:r>
            <a:endParaRPr lang="en-ZA" sz="2400" b="1" dirty="0"/>
          </a:p>
        </p:txBody>
      </p:sp>
      <p:sp>
        <p:nvSpPr>
          <p:cNvPr id="10" name="TextBox 7"/>
          <p:cNvSpPr txBox="1">
            <a:spLocks noChangeArrowheads="1"/>
          </p:cNvSpPr>
          <p:nvPr/>
        </p:nvSpPr>
        <p:spPr bwMode="auto">
          <a:xfrm>
            <a:off x="457200" y="1006136"/>
            <a:ext cx="822960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520700" indent="-285750" algn="just">
              <a:buFont typeface="Arial" panose="020B0604020202020204" pitchFamily="34" charset="0"/>
              <a:buChar char="•"/>
            </a:pPr>
            <a:r>
              <a:rPr lang="en-ZA" dirty="0" smtClean="0"/>
              <a:t>Total number of targets: </a:t>
            </a:r>
            <a:r>
              <a:rPr lang="en-ZA" b="1" dirty="0" smtClean="0"/>
              <a:t>118</a:t>
            </a:r>
            <a:r>
              <a:rPr lang="en-ZA" dirty="0" smtClean="0"/>
              <a:t> (system and DHET direct outputs)</a:t>
            </a:r>
          </a:p>
          <a:p>
            <a:pPr marL="520700" indent="-285750" algn="just">
              <a:buFont typeface="Arial" panose="020B0604020202020204" pitchFamily="34" charset="0"/>
              <a:buChar char="•"/>
            </a:pPr>
            <a:r>
              <a:rPr lang="en-ZA" dirty="0" smtClean="0"/>
              <a:t>Achievements: </a:t>
            </a:r>
            <a:r>
              <a:rPr lang="en-ZA" b="1" dirty="0" smtClean="0"/>
              <a:t>71</a:t>
            </a:r>
            <a:r>
              <a:rPr lang="en-ZA" dirty="0" smtClean="0"/>
              <a:t> (60%) </a:t>
            </a:r>
          </a:p>
          <a:p>
            <a:pPr marL="520700" indent="-285750" algn="just">
              <a:buFont typeface="Arial" panose="020B0604020202020204" pitchFamily="34" charset="0"/>
              <a:buChar char="•"/>
            </a:pPr>
            <a:r>
              <a:rPr lang="en-ZA" dirty="0" smtClean="0"/>
              <a:t>Targets not achieved: </a:t>
            </a:r>
            <a:r>
              <a:rPr lang="en-ZA" b="1" dirty="0" smtClean="0"/>
              <a:t>47</a:t>
            </a:r>
            <a:r>
              <a:rPr lang="en-ZA" dirty="0" smtClean="0"/>
              <a:t> (40%) </a:t>
            </a:r>
          </a:p>
          <a:p>
            <a:pPr marL="234950" indent="0"/>
            <a:endParaRPr lang="en-ZA" sz="2000" dirty="0" smtClean="0"/>
          </a:p>
        </p:txBody>
      </p:sp>
      <p:graphicFrame>
        <p:nvGraphicFramePr>
          <p:cNvPr id="16" name="Chart 15"/>
          <p:cNvGraphicFramePr>
            <a:graphicFrameLocks/>
          </p:cNvGraphicFramePr>
          <p:nvPr>
            <p:extLst>
              <p:ext uri="{D42A27DB-BD31-4B8C-83A1-F6EECF244321}">
                <p14:modId xmlns:p14="http://schemas.microsoft.com/office/powerpoint/2010/main" xmlns="" val="3320945558"/>
              </p:ext>
            </p:extLst>
          </p:nvPr>
        </p:nvGraphicFramePr>
        <p:xfrm>
          <a:off x="838200" y="2438400"/>
          <a:ext cx="7543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5873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0214"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6781800" y="6523546"/>
            <a:ext cx="2133600" cy="476250"/>
          </a:xfrm>
        </p:spPr>
        <p:txBody>
          <a:bodyPr/>
          <a:lstStyle/>
          <a:p>
            <a:pPr>
              <a:defRPr/>
            </a:pPr>
            <a:fld id="{283DBB15-DF49-43D9-9F2F-E2E49690BA1B}" type="slidenum">
              <a:rPr lang="en-US" b="1" smtClean="0"/>
              <a:pPr>
                <a:defRPr/>
              </a:pPr>
              <a:t>3</a:t>
            </a:fld>
            <a:endParaRPr lang="en-US" b="1" dirty="0"/>
          </a:p>
        </p:txBody>
      </p:sp>
      <p:grpSp>
        <p:nvGrpSpPr>
          <p:cNvPr id="34" name="Group 33"/>
          <p:cNvGrpSpPr/>
          <p:nvPr/>
        </p:nvGrpSpPr>
        <p:grpSpPr>
          <a:xfrm>
            <a:off x="397654" y="1098416"/>
            <a:ext cx="8297968" cy="3660750"/>
            <a:chOff x="223275" y="609600"/>
            <a:chExt cx="5152256" cy="3096258"/>
          </a:xfrm>
        </p:grpSpPr>
        <p:grpSp>
          <p:nvGrpSpPr>
            <p:cNvPr id="2" name="Group 26"/>
            <p:cNvGrpSpPr/>
            <p:nvPr/>
          </p:nvGrpSpPr>
          <p:grpSpPr>
            <a:xfrm>
              <a:off x="236553" y="609600"/>
              <a:ext cx="3502131" cy="1258459"/>
              <a:chOff x="385180" y="857232"/>
              <a:chExt cx="3345173" cy="1250037"/>
            </a:xfrm>
          </p:grpSpPr>
          <p:sp>
            <p:nvSpPr>
              <p:cNvPr id="9" name="Pentagon 8"/>
              <p:cNvSpPr/>
              <p:nvPr/>
            </p:nvSpPr>
            <p:spPr>
              <a:xfrm>
                <a:off x="385180" y="967833"/>
                <a:ext cx="1794051" cy="918349"/>
              </a:xfrm>
              <a:prstGeom prst="homePlate">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b="1" dirty="0" smtClean="0">
                  <a:solidFill>
                    <a:schemeClr val="bg1"/>
                  </a:solidFill>
                </a:endParaRPr>
              </a:p>
              <a:p>
                <a:pPr algn="ctr"/>
                <a:endParaRPr lang="en-US" sz="1600" b="1" dirty="0" smtClean="0">
                  <a:solidFill>
                    <a:schemeClr val="bg1"/>
                  </a:solidFill>
                </a:endParaRPr>
              </a:p>
              <a:p>
                <a:pPr algn="ctr"/>
                <a:r>
                  <a:rPr lang="en-US" sz="1600" b="1" dirty="0" smtClean="0">
                    <a:solidFill>
                      <a:schemeClr val="bg1"/>
                    </a:solidFill>
                  </a:rPr>
                  <a:t>The Constitution of the Republic of SA Act, 1996  </a:t>
                </a:r>
              </a:p>
              <a:p>
                <a:pPr algn="ctr"/>
                <a:r>
                  <a:rPr lang="en-US" sz="1600" b="1" dirty="0" smtClean="0">
                    <a:solidFill>
                      <a:schemeClr val="bg1"/>
                    </a:solidFill>
                  </a:rPr>
                  <a:t>Section 29, read with Schedule 4 </a:t>
                </a:r>
              </a:p>
              <a:p>
                <a:pPr algn="ctr"/>
                <a:endParaRPr lang="en-US" sz="1600" b="1" dirty="0" smtClean="0">
                  <a:solidFill>
                    <a:schemeClr val="bg1"/>
                  </a:solidFill>
                </a:endParaRPr>
              </a:p>
              <a:p>
                <a:pPr algn="ctr"/>
                <a:endParaRPr lang="en-US" sz="1600" dirty="0">
                  <a:solidFill>
                    <a:schemeClr val="tx1"/>
                  </a:solidFill>
                </a:endParaRPr>
              </a:p>
            </p:txBody>
          </p:sp>
          <p:sp>
            <p:nvSpPr>
              <p:cNvPr id="10" name="Down Arrow 9"/>
              <p:cNvSpPr/>
              <p:nvPr/>
            </p:nvSpPr>
            <p:spPr>
              <a:xfrm>
                <a:off x="2710237" y="1371131"/>
                <a:ext cx="357190" cy="209075"/>
              </a:xfrm>
              <a:prstGeom prst="downArrow">
                <a:avLst/>
              </a:prstGeom>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ounded Rectangle 11"/>
              <p:cNvSpPr/>
              <p:nvPr/>
            </p:nvSpPr>
            <p:spPr>
              <a:xfrm>
                <a:off x="2167317" y="857232"/>
                <a:ext cx="1443030" cy="46815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solidFill>
                      <a:srgbClr val="FFC000"/>
                    </a:solidFill>
                  </a:rPr>
                  <a:t>May 2009 DHET established  </a:t>
                </a:r>
                <a:endParaRPr lang="en-US" sz="1600" b="1" dirty="0">
                  <a:solidFill>
                    <a:srgbClr val="FFC000"/>
                  </a:solidFill>
                </a:endParaRPr>
              </a:p>
            </p:txBody>
          </p:sp>
          <p:sp>
            <p:nvSpPr>
              <p:cNvPr id="13" name="Rounded Rectangle 12"/>
              <p:cNvSpPr/>
              <p:nvPr/>
            </p:nvSpPr>
            <p:spPr>
              <a:xfrm>
                <a:off x="2158717" y="1580206"/>
                <a:ext cx="1571636" cy="52706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solidFill>
                      <a:srgbClr val="FFC000"/>
                    </a:solidFill>
                  </a:rPr>
                  <a:t>Post </a:t>
                </a:r>
                <a:r>
                  <a:rPr lang="en-US" sz="1600" b="1" dirty="0">
                    <a:solidFill>
                      <a:srgbClr val="FFC000"/>
                    </a:solidFill>
                  </a:rPr>
                  <a:t>S</a:t>
                </a:r>
                <a:r>
                  <a:rPr lang="en-US" sz="1600" b="1" dirty="0" smtClean="0">
                    <a:solidFill>
                      <a:srgbClr val="FFC000"/>
                    </a:solidFill>
                  </a:rPr>
                  <a:t>chool Education and Training System </a:t>
                </a:r>
                <a:endParaRPr lang="en-US" sz="1600" b="1" dirty="0">
                  <a:solidFill>
                    <a:srgbClr val="FFC000"/>
                  </a:solidFill>
                </a:endParaRPr>
              </a:p>
            </p:txBody>
          </p:sp>
        </p:grpSp>
        <p:grpSp>
          <p:nvGrpSpPr>
            <p:cNvPr id="33" name="Group 32"/>
            <p:cNvGrpSpPr/>
            <p:nvPr/>
          </p:nvGrpSpPr>
          <p:grpSpPr>
            <a:xfrm>
              <a:off x="223275" y="1799564"/>
              <a:ext cx="5152256" cy="1906294"/>
              <a:chOff x="223275" y="1799564"/>
              <a:chExt cx="5152256" cy="1906294"/>
            </a:xfrm>
          </p:grpSpPr>
          <p:sp>
            <p:nvSpPr>
              <p:cNvPr id="17" name="Rounded Rectangle 16"/>
              <p:cNvSpPr/>
              <p:nvPr/>
            </p:nvSpPr>
            <p:spPr>
              <a:xfrm>
                <a:off x="3154557" y="1799564"/>
                <a:ext cx="2220974" cy="183378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0" rtlCol="0" anchor="t"/>
              <a:lstStyle/>
              <a:p>
                <a:pPr algn="ctr" fontAlgn="ctr">
                  <a:spcBef>
                    <a:spcPts val="0"/>
                  </a:spcBef>
                  <a:spcAft>
                    <a:spcPts val="0"/>
                  </a:spcAft>
                  <a:defRPr/>
                </a:pPr>
                <a:r>
                  <a:rPr lang="en-US" sz="1600" b="1" dirty="0" smtClean="0"/>
                  <a:t>On the demand side:</a:t>
                </a:r>
              </a:p>
              <a:p>
                <a:pPr marL="457200" indent="-222250" fontAlgn="ctr">
                  <a:spcBef>
                    <a:spcPts val="0"/>
                  </a:spcBef>
                  <a:spcAft>
                    <a:spcPts val="0"/>
                  </a:spcAft>
                  <a:buFontTx/>
                  <a:buChar char="-"/>
                  <a:defRPr/>
                </a:pPr>
                <a:r>
                  <a:rPr lang="en-US" sz="1600" dirty="0" smtClean="0"/>
                  <a:t>Identify the skills needed to drive our country’s economic growth and social development</a:t>
                </a:r>
              </a:p>
              <a:p>
                <a:pPr marL="457200" indent="-222250" fontAlgn="ctr">
                  <a:spcBef>
                    <a:spcPts val="0"/>
                  </a:spcBef>
                  <a:spcAft>
                    <a:spcPts val="0"/>
                  </a:spcAft>
                  <a:buFontTx/>
                  <a:buChar char="-"/>
                  <a:defRPr/>
                </a:pPr>
                <a:r>
                  <a:rPr lang="en-US" sz="1600" dirty="0" smtClean="0"/>
                  <a:t>Availability of quality skills will enhance both investment and service delivery</a:t>
                </a:r>
                <a:endParaRPr lang="en-US" sz="1600" dirty="0"/>
              </a:p>
            </p:txBody>
          </p:sp>
          <p:sp>
            <p:nvSpPr>
              <p:cNvPr id="18" name="Rounded Rectangle 17"/>
              <p:cNvSpPr/>
              <p:nvPr/>
            </p:nvSpPr>
            <p:spPr>
              <a:xfrm>
                <a:off x="223275" y="1896281"/>
                <a:ext cx="2412751" cy="180957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0" rIns="91440" rtlCol="0" anchor="t"/>
              <a:lstStyle/>
              <a:p>
                <a:pPr algn="ctr" fontAlgn="ctr">
                  <a:spcBef>
                    <a:spcPts val="0"/>
                  </a:spcBef>
                  <a:spcAft>
                    <a:spcPts val="0"/>
                  </a:spcAft>
                  <a:defRPr/>
                </a:pPr>
                <a:r>
                  <a:rPr lang="en-US" sz="1600" b="1" dirty="0" smtClean="0"/>
                  <a:t>On the supply side:</a:t>
                </a:r>
              </a:p>
              <a:p>
                <a:pPr marL="457200" indent="-222250" fontAlgn="ctr">
                  <a:spcBef>
                    <a:spcPts val="0"/>
                  </a:spcBef>
                  <a:spcAft>
                    <a:spcPts val="0"/>
                  </a:spcAft>
                  <a:buFontTx/>
                  <a:buChar char="-"/>
                  <a:defRPr/>
                </a:pPr>
                <a:r>
                  <a:rPr lang="en-US" sz="1600" dirty="0" smtClean="0"/>
                  <a:t>Must serve a growing number of young people and adults</a:t>
                </a:r>
              </a:p>
              <a:p>
                <a:pPr marL="457200" indent="-222250" fontAlgn="ctr">
                  <a:spcBef>
                    <a:spcPts val="0"/>
                  </a:spcBef>
                  <a:spcAft>
                    <a:spcPts val="0"/>
                  </a:spcAft>
                  <a:buFontTx/>
                  <a:buChar char="-"/>
                  <a:defRPr/>
                </a:pPr>
                <a:r>
                  <a:rPr lang="en-US" sz="1600" dirty="0" smtClean="0"/>
                  <a:t>Provide different entry points and pathways through the learning system</a:t>
                </a:r>
              </a:p>
              <a:p>
                <a:pPr marL="457200" indent="-222250" fontAlgn="ctr">
                  <a:spcBef>
                    <a:spcPts val="0"/>
                  </a:spcBef>
                  <a:spcAft>
                    <a:spcPts val="0"/>
                  </a:spcAft>
                  <a:buFontTx/>
                  <a:buChar char="-"/>
                  <a:defRPr/>
                </a:pPr>
                <a:r>
                  <a:rPr lang="en-US" sz="1600" dirty="0" smtClean="0"/>
                  <a:t>Ensure quality learning wherever learning takes place</a:t>
                </a:r>
              </a:p>
              <a:p>
                <a:pPr marL="457200" indent="-222250" fontAlgn="ctr">
                  <a:spcBef>
                    <a:spcPts val="0"/>
                  </a:spcBef>
                  <a:spcAft>
                    <a:spcPts val="0"/>
                  </a:spcAft>
                  <a:defRPr/>
                </a:pPr>
                <a:endParaRPr lang="en-US" sz="1600" dirty="0"/>
              </a:p>
            </p:txBody>
          </p:sp>
        </p:grpSp>
      </p:grpSp>
      <p:sp>
        <p:nvSpPr>
          <p:cNvPr id="35" name="TextBox 34"/>
          <p:cNvSpPr txBox="1"/>
          <p:nvPr/>
        </p:nvSpPr>
        <p:spPr>
          <a:xfrm>
            <a:off x="427541" y="471874"/>
            <a:ext cx="8259258"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smtClean="0"/>
              <a:t>Mandate of the Department </a:t>
            </a:r>
            <a:endParaRPr lang="en-ZA" sz="2400" dirty="0"/>
          </a:p>
        </p:txBody>
      </p:sp>
      <p:sp>
        <p:nvSpPr>
          <p:cNvPr id="16" name="Rounded Rectangle 15"/>
          <p:cNvSpPr/>
          <p:nvPr/>
        </p:nvSpPr>
        <p:spPr>
          <a:xfrm>
            <a:off x="427541" y="4798118"/>
            <a:ext cx="8259258" cy="1483505"/>
          </a:xfrm>
          <a:prstGeom prst="roundRect">
            <a:avLst/>
          </a:prstGeom>
          <a:solidFill>
            <a:schemeClr val="bg1">
              <a:lumMod val="65000"/>
            </a:schemeClr>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0" rtlCol="0" anchor="t"/>
          <a:lstStyle/>
          <a:p>
            <a:pPr algn="ctr" fontAlgn="ctr">
              <a:spcBef>
                <a:spcPts val="0"/>
              </a:spcBef>
              <a:spcAft>
                <a:spcPts val="0"/>
              </a:spcAft>
              <a:defRPr/>
            </a:pPr>
            <a:r>
              <a:rPr lang="en-US" sz="2000" b="1" u="sng" dirty="0" smtClean="0">
                <a:latin typeface="Bell MT" pitchFamily="18" charset="0"/>
              </a:rPr>
              <a:t>Legislative Framework Governing the work of the Department </a:t>
            </a:r>
          </a:p>
          <a:p>
            <a:pPr>
              <a:spcBef>
                <a:spcPts val="600"/>
              </a:spcBef>
            </a:pPr>
            <a:r>
              <a:rPr lang="en-GB" sz="1300" dirty="0"/>
              <a:t>Higher Education Act, Act No. 101 of </a:t>
            </a:r>
            <a:r>
              <a:rPr lang="en-GB" sz="1300" dirty="0" smtClean="0"/>
              <a:t>1997; </a:t>
            </a:r>
            <a:r>
              <a:rPr lang="en-GB" sz="1300" dirty="0">
                <a:solidFill>
                  <a:schemeClr val="bg1"/>
                </a:solidFill>
              </a:rPr>
              <a:t>Continuing Education and Training Act, Act No. 16 of </a:t>
            </a:r>
            <a:r>
              <a:rPr lang="en-GB" sz="1300" dirty="0" smtClean="0">
                <a:solidFill>
                  <a:schemeClr val="bg1"/>
                </a:solidFill>
              </a:rPr>
              <a:t>2006</a:t>
            </a:r>
            <a:r>
              <a:rPr lang="en-GB" sz="1300" dirty="0" smtClean="0"/>
              <a:t>, </a:t>
            </a:r>
            <a:r>
              <a:rPr lang="en-GB" sz="1300" dirty="0">
                <a:solidFill>
                  <a:srgbClr val="008000"/>
                </a:solidFill>
              </a:rPr>
              <a:t>National Qualifications Framework Act, as amended, Act No. 12 of </a:t>
            </a:r>
            <a:r>
              <a:rPr lang="en-GB" sz="1300" dirty="0" smtClean="0">
                <a:solidFill>
                  <a:srgbClr val="008000"/>
                </a:solidFill>
              </a:rPr>
              <a:t>2019; </a:t>
            </a:r>
            <a:r>
              <a:rPr lang="en-GB" sz="1300" dirty="0">
                <a:solidFill>
                  <a:srgbClr val="19129E"/>
                </a:solidFill>
              </a:rPr>
              <a:t>Skills Development Act, Act No. 97 of </a:t>
            </a:r>
            <a:r>
              <a:rPr lang="en-GB" sz="1300" dirty="0" smtClean="0">
                <a:solidFill>
                  <a:srgbClr val="19129E"/>
                </a:solidFill>
              </a:rPr>
              <a:t>1998</a:t>
            </a:r>
            <a:r>
              <a:rPr lang="en-GB" sz="1300" dirty="0" smtClean="0"/>
              <a:t>; </a:t>
            </a:r>
            <a:r>
              <a:rPr lang="en-GB" sz="1300" dirty="0">
                <a:solidFill>
                  <a:srgbClr val="FF0000"/>
                </a:solidFill>
              </a:rPr>
              <a:t>Skills Development Levies Act, Act No. 9 of </a:t>
            </a:r>
            <a:r>
              <a:rPr lang="en-GB" sz="1300" dirty="0" smtClean="0">
                <a:solidFill>
                  <a:srgbClr val="FF0000"/>
                </a:solidFill>
              </a:rPr>
              <a:t>1999</a:t>
            </a:r>
            <a:r>
              <a:rPr lang="en-GB" sz="1300" dirty="0" smtClean="0"/>
              <a:t>; </a:t>
            </a:r>
            <a:r>
              <a:rPr lang="en-GB" sz="1300" dirty="0">
                <a:solidFill>
                  <a:srgbClr val="0070C0"/>
                </a:solidFill>
              </a:rPr>
              <a:t>General and Further Education and Training Quality Assurance Act, Act No. 58 of </a:t>
            </a:r>
            <a:r>
              <a:rPr lang="en-GB" sz="1300" dirty="0" smtClean="0">
                <a:solidFill>
                  <a:srgbClr val="0070C0"/>
                </a:solidFill>
              </a:rPr>
              <a:t>2001</a:t>
            </a:r>
            <a:r>
              <a:rPr lang="en-GB" sz="1300" dirty="0" smtClean="0"/>
              <a:t>; </a:t>
            </a:r>
            <a:r>
              <a:rPr lang="en-GB" sz="1300" dirty="0">
                <a:solidFill>
                  <a:srgbClr val="FFFF00"/>
                </a:solidFill>
              </a:rPr>
              <a:t>National Student Financial Aid Scheme Act, Act No. 56 of </a:t>
            </a:r>
            <a:r>
              <a:rPr lang="en-GB" sz="1300" dirty="0" smtClean="0">
                <a:solidFill>
                  <a:srgbClr val="FFFF00"/>
                </a:solidFill>
              </a:rPr>
              <a:t>1999 </a:t>
            </a:r>
            <a:r>
              <a:rPr lang="en-GB" sz="1300" dirty="0" smtClean="0"/>
              <a:t>and </a:t>
            </a:r>
            <a:r>
              <a:rPr lang="en-GB" sz="1300" dirty="0">
                <a:solidFill>
                  <a:schemeClr val="accent2">
                    <a:lumMod val="75000"/>
                  </a:schemeClr>
                </a:solidFill>
              </a:rPr>
              <a:t>South African Council for Educators Act, Act No. 31 of </a:t>
            </a:r>
            <a:r>
              <a:rPr lang="en-GB" sz="1300" dirty="0" smtClean="0">
                <a:solidFill>
                  <a:schemeClr val="accent2">
                    <a:lumMod val="75000"/>
                  </a:schemeClr>
                </a:solidFill>
              </a:rPr>
              <a:t>2000</a:t>
            </a:r>
            <a:r>
              <a:rPr lang="en-GB" sz="1300" dirty="0" smtClean="0"/>
              <a:t>. </a:t>
            </a:r>
            <a:endParaRPr lang="en-GB" sz="1300" dirty="0"/>
          </a:p>
          <a:p>
            <a:pPr>
              <a:spcBef>
                <a:spcPts val="600"/>
              </a:spcBef>
            </a:pPr>
            <a:endParaRPr lang="en-GB" sz="1200" b="1" dirty="0"/>
          </a:p>
          <a:p>
            <a:pPr>
              <a:spcBef>
                <a:spcPts val="600"/>
              </a:spcBef>
            </a:pPr>
            <a:endParaRPr lang="en-GB" sz="1200" b="1" dirty="0"/>
          </a:p>
          <a:p>
            <a:pPr>
              <a:spcBef>
                <a:spcPts val="600"/>
              </a:spcBef>
            </a:pPr>
            <a:endParaRPr lang="en-GB" sz="1200" b="1" dirty="0"/>
          </a:p>
          <a:p>
            <a:pPr>
              <a:spcBef>
                <a:spcPts val="600"/>
              </a:spcBef>
            </a:pPr>
            <a:endParaRPr lang="en-GB" sz="1200" b="1" dirty="0"/>
          </a:p>
          <a:p>
            <a:pPr>
              <a:spcBef>
                <a:spcPts val="600"/>
              </a:spcBef>
            </a:pPr>
            <a:endParaRPr lang="en-GB" sz="1200" b="1" dirty="0"/>
          </a:p>
          <a:p>
            <a:pPr>
              <a:spcBef>
                <a:spcPts val="600"/>
              </a:spcBef>
            </a:pPr>
            <a:endParaRPr lang="en-ZA" sz="1200" b="1" dirty="0"/>
          </a:p>
          <a:p>
            <a:pPr>
              <a:spcBef>
                <a:spcPts val="600"/>
              </a:spcBef>
            </a:pPr>
            <a:endParaRPr lang="en-GB" sz="1200" b="1" dirty="0"/>
          </a:p>
        </p:txBody>
      </p:sp>
      <p:sp>
        <p:nvSpPr>
          <p:cNvPr id="6" name="Quad Arrow 5"/>
          <p:cNvSpPr/>
          <p:nvPr/>
        </p:nvSpPr>
        <p:spPr>
          <a:xfrm>
            <a:off x="4338557" y="2842328"/>
            <a:ext cx="725030" cy="1782959"/>
          </a:xfrm>
          <a:prstGeom prst="quadArrow">
            <a:avLst/>
          </a:prstGeom>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5588453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58" y="0"/>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30</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cs typeface="Arial" charset="0"/>
              </a:rPr>
              <a:t>Programme Performance Annual Targets </a:t>
            </a:r>
            <a:r>
              <a:rPr lang="en-US" altLang="en-US" sz="2400" b="1" dirty="0">
                <a:cs typeface="Arial" charset="0"/>
              </a:rPr>
              <a:t>(2020/21) </a:t>
            </a:r>
          </a:p>
        </p:txBody>
      </p:sp>
      <p:graphicFrame>
        <p:nvGraphicFramePr>
          <p:cNvPr id="2" name="Table 1"/>
          <p:cNvGraphicFramePr>
            <a:graphicFrameLocks noGrp="1"/>
          </p:cNvGraphicFramePr>
          <p:nvPr>
            <p:extLst>
              <p:ext uri="{D42A27DB-BD31-4B8C-83A1-F6EECF244321}">
                <p14:modId xmlns:p14="http://schemas.microsoft.com/office/powerpoint/2010/main" xmlns="" val="886923994"/>
              </p:ext>
            </p:extLst>
          </p:nvPr>
        </p:nvGraphicFramePr>
        <p:xfrm>
          <a:off x="533400" y="1752600"/>
          <a:ext cx="8070668" cy="4434079"/>
        </p:xfrm>
        <a:graphic>
          <a:graphicData uri="http://schemas.openxmlformats.org/drawingml/2006/table">
            <a:tbl>
              <a:tblPr firstRow="1" firstCol="1" bandRow="1">
                <a:tableStyleId>{5940675A-B579-460E-94D1-54222C63F5DA}</a:tableStyleId>
              </a:tblPr>
              <a:tblGrid>
                <a:gridCol w="1671221">
                  <a:extLst>
                    <a:ext uri="{9D8B030D-6E8A-4147-A177-3AD203B41FA5}">
                      <a16:colId xmlns:a16="http://schemas.microsoft.com/office/drawing/2014/main" xmlns="" val="20000"/>
                    </a:ext>
                  </a:extLst>
                </a:gridCol>
                <a:gridCol w="2974207">
                  <a:extLst>
                    <a:ext uri="{9D8B030D-6E8A-4147-A177-3AD203B41FA5}">
                      <a16:colId xmlns:a16="http://schemas.microsoft.com/office/drawing/2014/main" xmlns="" val="20001"/>
                    </a:ext>
                  </a:extLst>
                </a:gridCol>
                <a:gridCol w="3425240">
                  <a:extLst>
                    <a:ext uri="{9D8B030D-6E8A-4147-A177-3AD203B41FA5}">
                      <a16:colId xmlns:a16="http://schemas.microsoft.com/office/drawing/2014/main" xmlns="" val="20002"/>
                    </a:ext>
                  </a:extLst>
                </a:gridCol>
              </a:tblGrid>
              <a:tr h="250340">
                <a:tc>
                  <a:txBody>
                    <a:bodyPr/>
                    <a:lstStyle/>
                    <a:p>
                      <a:pPr algn="ctr">
                        <a:lnSpc>
                          <a:spcPct val="107000"/>
                        </a:lnSpc>
                        <a:spcAft>
                          <a:spcPts val="0"/>
                        </a:spcAft>
                      </a:pPr>
                      <a:r>
                        <a:rPr lang="en-ZA" sz="1600" b="1" dirty="0">
                          <a:solidFill>
                            <a:schemeClr val="bg1"/>
                          </a:solidFill>
                          <a:effectLst/>
                          <a:latin typeface="+mn-lt"/>
                        </a:rPr>
                        <a:t>Programme</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600" b="1" dirty="0" smtClean="0">
                          <a:solidFill>
                            <a:schemeClr val="bg1"/>
                          </a:solidFill>
                          <a:effectLst/>
                          <a:latin typeface="+mn-lt"/>
                        </a:rPr>
                        <a:t>Annual Target</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600" b="1" dirty="0">
                          <a:solidFill>
                            <a:schemeClr val="bg1"/>
                          </a:solidFill>
                          <a:effectLst/>
                          <a:latin typeface="+mn-lt"/>
                        </a:rPr>
                        <a:t>Target Achievement  </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xmlns="" val="10000"/>
                  </a:ext>
                </a:extLst>
              </a:tr>
              <a:tr h="968582">
                <a:tc rowSpan="4">
                  <a:txBody>
                    <a:bodyPr/>
                    <a:lstStyle/>
                    <a:p>
                      <a:pPr algn="just">
                        <a:lnSpc>
                          <a:spcPct val="107000"/>
                        </a:lnSpc>
                        <a:spcAft>
                          <a:spcPts val="0"/>
                        </a:spcAft>
                      </a:pPr>
                      <a:r>
                        <a:rPr lang="en-ZA" sz="1600" b="1" dirty="0">
                          <a:effectLst/>
                          <a:latin typeface="+mn-lt"/>
                        </a:rPr>
                        <a:t>Programme 1: Administration</a:t>
                      </a:r>
                    </a:p>
                    <a:p>
                      <a:pPr algn="just">
                        <a:lnSpc>
                          <a:spcPct val="107000"/>
                        </a:lnSpc>
                        <a:spcAft>
                          <a:spcPts val="0"/>
                        </a:spcAft>
                      </a:pPr>
                      <a:r>
                        <a:rPr lang="en-ZA" sz="1600" dirty="0">
                          <a:effectLst/>
                          <a:latin typeface="+mn-lt"/>
                        </a:rPr>
                        <a:t> </a:t>
                      </a:r>
                    </a:p>
                    <a:p>
                      <a:pPr algn="just">
                        <a:lnSpc>
                          <a:spcPct val="107000"/>
                        </a:lnSpc>
                        <a:spcAft>
                          <a:spcPts val="0"/>
                        </a:spcAft>
                      </a:pPr>
                      <a:r>
                        <a:rPr lang="en-ZA"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49776" marR="49776" marT="0" marB="0">
                    <a:lnB w="12700" cap="flat" cmpd="sng" algn="ctr">
                      <a:solidFill>
                        <a:schemeClr val="tx1"/>
                      </a:solidFill>
                      <a:prstDash val="solid"/>
                      <a:round/>
                      <a:headEnd type="none" w="med" len="med"/>
                      <a:tailEnd type="none" w="med" len="med"/>
                    </a:lnB>
                  </a:tcPr>
                </a:tc>
                <a:tc>
                  <a:txBody>
                    <a:bodyPr/>
                    <a:lstStyle/>
                    <a:p>
                      <a:pPr marL="228600" indent="-228600" algn="just">
                        <a:lnSpc>
                          <a:spcPts val="1205"/>
                        </a:lnSpc>
                        <a:spcAft>
                          <a:spcPts val="0"/>
                        </a:spcAft>
                        <a:buFont typeface="+mj-lt"/>
                        <a:buAutoNum type="arabicPeriod"/>
                      </a:pPr>
                      <a:endParaRPr lang="en-US" sz="1600" dirty="0" smtClean="0">
                        <a:effectLst/>
                        <a:latin typeface="+mn-lt"/>
                      </a:endParaRPr>
                    </a:p>
                    <a:p>
                      <a:pPr marL="228600" indent="-228600" algn="just">
                        <a:lnSpc>
                          <a:spcPts val="1205"/>
                        </a:lnSpc>
                        <a:spcAft>
                          <a:spcPts val="0"/>
                        </a:spcAft>
                        <a:buFont typeface="+mj-lt"/>
                        <a:buAutoNum type="arabicPeriod"/>
                      </a:pPr>
                      <a:r>
                        <a:rPr lang="en-US" sz="1600" dirty="0" smtClean="0">
                          <a:effectLst/>
                          <a:latin typeface="+mn-lt"/>
                        </a:rPr>
                        <a:t>Approve the Demand </a:t>
                      </a:r>
                      <a:r>
                        <a:rPr lang="en-US" sz="1600" dirty="0">
                          <a:effectLst/>
                          <a:latin typeface="+mn-lt"/>
                        </a:rPr>
                        <a:t>and procurement plan for </a:t>
                      </a:r>
                      <a:r>
                        <a:rPr lang="en-US" sz="1600" dirty="0" smtClean="0">
                          <a:effectLst/>
                          <a:latin typeface="+mn-lt"/>
                        </a:rPr>
                        <a:t>2021/22</a:t>
                      </a:r>
                      <a:endParaRPr lang="en-ZA" sz="16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algn="just">
                        <a:lnSpc>
                          <a:spcPct val="107000"/>
                        </a:lnSpc>
                        <a:spcAft>
                          <a:spcPts val="0"/>
                        </a:spcAft>
                      </a:pPr>
                      <a:r>
                        <a:rPr lang="en-ZA" sz="1600" b="1" dirty="0">
                          <a:solidFill>
                            <a:srgbClr val="009900"/>
                          </a:solidFill>
                          <a:effectLst/>
                          <a:latin typeface="+mn-lt"/>
                        </a:rPr>
                        <a:t>Target achieved</a:t>
                      </a:r>
                    </a:p>
                    <a:p>
                      <a:pPr algn="just">
                        <a:lnSpc>
                          <a:spcPct val="107000"/>
                        </a:lnSpc>
                        <a:spcAft>
                          <a:spcPts val="0"/>
                        </a:spcAft>
                      </a:pPr>
                      <a:r>
                        <a:rPr lang="en-ZA" sz="1600" dirty="0">
                          <a:effectLst/>
                          <a:latin typeface="+mn-lt"/>
                        </a:rPr>
                        <a:t> </a:t>
                      </a:r>
                    </a:p>
                    <a:p>
                      <a:pPr algn="just"/>
                      <a:r>
                        <a:rPr lang="en-ZA" sz="1600" kern="1200" dirty="0" smtClean="0">
                          <a:solidFill>
                            <a:schemeClr val="tx1"/>
                          </a:solidFill>
                          <a:effectLst/>
                          <a:latin typeface="+mn-lt"/>
                          <a:ea typeface="+mn-ea"/>
                          <a:cs typeface="+mn-cs"/>
                        </a:rPr>
                        <a:t>The Plan was Approved by the</a:t>
                      </a:r>
                    </a:p>
                    <a:p>
                      <a:pPr algn="just"/>
                      <a:r>
                        <a:rPr lang="en-ZA" sz="1600" kern="1200" dirty="0" smtClean="0">
                          <a:solidFill>
                            <a:schemeClr val="tx1"/>
                          </a:solidFill>
                          <a:effectLst/>
                          <a:latin typeface="+mn-lt"/>
                          <a:ea typeface="+mn-ea"/>
                          <a:cs typeface="+mn-cs"/>
                        </a:rPr>
                        <a:t>Director-General on 29 March 2021</a:t>
                      </a:r>
                      <a:endParaRPr lang="en-ZA" sz="1600" kern="1200" dirty="0">
                        <a:solidFill>
                          <a:schemeClr val="tx1"/>
                        </a:solidFill>
                        <a:effectLst/>
                        <a:latin typeface="+mn-lt"/>
                        <a:ea typeface="+mn-ea"/>
                        <a:cs typeface="+mn-cs"/>
                      </a:endParaRPr>
                    </a:p>
                  </a:txBody>
                  <a:tcPr marL="49776" marR="49776" marT="0" marB="0"/>
                </a:tc>
                <a:extLst>
                  <a:ext uri="{0D108BD9-81ED-4DB2-BD59-A6C34878D82A}">
                    <a16:rowId xmlns:a16="http://schemas.microsoft.com/office/drawing/2014/main" xmlns="" val="10001"/>
                  </a:ext>
                </a:extLst>
              </a:tr>
              <a:tr h="1001360">
                <a:tc vMerge="1">
                  <a:txBody>
                    <a:bodyPr/>
                    <a:lstStyle/>
                    <a:p>
                      <a:endParaRPr lang="en-ZA"/>
                    </a:p>
                  </a:txBody>
                  <a:tcPr/>
                </a:tc>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2"/>
                        <a:tabLst/>
                        <a:defRPr/>
                      </a:pPr>
                      <a:r>
                        <a:rPr lang="en-US" sz="1600" kern="1200" dirty="0" smtClean="0">
                          <a:solidFill>
                            <a:schemeClr val="tx1"/>
                          </a:solidFill>
                          <a:effectLst/>
                          <a:latin typeface="+mn-lt"/>
                          <a:ea typeface="+mn-ea"/>
                          <a:cs typeface="+mn-cs"/>
                        </a:rPr>
                        <a:t>An</a:t>
                      </a:r>
                      <a:r>
                        <a:rPr lang="en-US" sz="1600" kern="1200" baseline="0" dirty="0" smtClean="0">
                          <a:solidFill>
                            <a:schemeClr val="tx1"/>
                          </a:solidFill>
                          <a:effectLst/>
                          <a:latin typeface="+mn-lt"/>
                          <a:ea typeface="+mn-ea"/>
                          <a:cs typeface="+mn-cs"/>
                        </a:rPr>
                        <a:t> a</a:t>
                      </a:r>
                      <a:r>
                        <a:rPr lang="en-US" sz="1600" kern="1200" dirty="0" smtClean="0">
                          <a:solidFill>
                            <a:schemeClr val="tx1"/>
                          </a:solidFill>
                          <a:effectLst/>
                          <a:latin typeface="+mn-lt"/>
                          <a:ea typeface="+mn-ea"/>
                          <a:cs typeface="+mn-cs"/>
                        </a:rPr>
                        <a:t>verage of 150 days </a:t>
                      </a:r>
                      <a:r>
                        <a:rPr lang="en-US" sz="1600" kern="1200" dirty="0">
                          <a:solidFill>
                            <a:schemeClr val="tx1"/>
                          </a:solidFill>
                          <a:effectLst/>
                          <a:latin typeface="+mn-lt"/>
                          <a:ea typeface="+mn-ea"/>
                          <a:cs typeface="+mn-cs"/>
                        </a:rPr>
                        <a:t>to fill an advertised post</a:t>
                      </a:r>
                      <a:r>
                        <a:rPr lang="en-US" sz="1600" kern="1200" baseline="0" dirty="0">
                          <a:solidFill>
                            <a:schemeClr val="tx1"/>
                          </a:solidFill>
                          <a:effectLst/>
                          <a:latin typeface="+mn-lt"/>
                          <a:ea typeface="+mn-ea"/>
                          <a:cs typeface="+mn-cs"/>
                        </a:rPr>
                        <a:t> </a:t>
                      </a:r>
                      <a:endParaRPr lang="en-ZA" sz="1600" b="1"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algn="just">
                        <a:lnSpc>
                          <a:spcPct val="107000"/>
                        </a:lnSpc>
                        <a:spcAft>
                          <a:spcPts val="0"/>
                        </a:spcAft>
                      </a:pPr>
                      <a:r>
                        <a:rPr lang="en-ZA" sz="1600" b="1" dirty="0">
                          <a:solidFill>
                            <a:srgbClr val="009900"/>
                          </a:solidFill>
                          <a:effectLst/>
                          <a:latin typeface="+mn-lt"/>
                        </a:rPr>
                        <a:t>Target achieved</a:t>
                      </a:r>
                    </a:p>
                    <a:p>
                      <a:pPr algn="just">
                        <a:lnSpc>
                          <a:spcPct val="107000"/>
                        </a:lnSpc>
                        <a:spcAft>
                          <a:spcPts val="0"/>
                        </a:spcAft>
                      </a:pPr>
                      <a:r>
                        <a:rPr lang="en-ZA" sz="1600" dirty="0">
                          <a:effectLst/>
                          <a:latin typeface="+mn-lt"/>
                        </a:rPr>
                        <a:t> </a:t>
                      </a:r>
                    </a:p>
                    <a:p>
                      <a:pPr algn="just">
                        <a:lnSpc>
                          <a:spcPct val="107000"/>
                        </a:lnSpc>
                        <a:spcAft>
                          <a:spcPts val="0"/>
                        </a:spcAft>
                      </a:pPr>
                      <a:r>
                        <a:rPr lang="en-ZA" sz="1600" dirty="0">
                          <a:effectLst/>
                          <a:latin typeface="+mn-lt"/>
                        </a:rPr>
                        <a:t>It took </a:t>
                      </a:r>
                      <a:r>
                        <a:rPr lang="en-ZA" sz="1600" dirty="0" smtClean="0">
                          <a:effectLst/>
                          <a:latin typeface="+mn-lt"/>
                        </a:rPr>
                        <a:t>136 </a:t>
                      </a:r>
                      <a:r>
                        <a:rPr lang="en-ZA" sz="1600" dirty="0">
                          <a:effectLst/>
                          <a:latin typeface="+mn-lt"/>
                        </a:rPr>
                        <a:t>days to fill advertised </a:t>
                      </a:r>
                      <a:r>
                        <a:rPr lang="en-ZA" sz="1600" dirty="0" smtClean="0">
                          <a:effectLst/>
                          <a:latin typeface="+mn-lt"/>
                        </a:rPr>
                        <a:t>posts</a:t>
                      </a:r>
                      <a:endParaRPr lang="en-ZA" sz="1600" dirty="0">
                        <a:effectLst/>
                        <a:latin typeface="+mn-lt"/>
                        <a:ea typeface="Calibri" panose="020F0502020204030204" pitchFamily="34" charset="0"/>
                        <a:cs typeface="Times New Roman" panose="02020603050405020304" pitchFamily="18" charset="0"/>
                      </a:endParaRPr>
                    </a:p>
                  </a:txBody>
                  <a:tcPr marL="49776" marR="49776" marT="0" marB="0"/>
                </a:tc>
                <a:extLst>
                  <a:ext uri="{0D108BD9-81ED-4DB2-BD59-A6C34878D82A}">
                    <a16:rowId xmlns:a16="http://schemas.microsoft.com/office/drawing/2014/main" xmlns="" val="10002"/>
                  </a:ext>
                </a:extLst>
              </a:tr>
              <a:tr h="782274">
                <a:tc vMerge="1">
                  <a:txBody>
                    <a:bodyPr/>
                    <a:lstStyle/>
                    <a:p>
                      <a:endParaRPr lang="en-ZA"/>
                    </a:p>
                  </a:txBody>
                  <a:tcPr/>
                </a:tc>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3"/>
                        <a:tabLst/>
                        <a:defRPr/>
                      </a:pPr>
                      <a:r>
                        <a:rPr lang="en-US" sz="1600" kern="1200" dirty="0" smtClean="0">
                          <a:solidFill>
                            <a:schemeClr val="tx1"/>
                          </a:solidFill>
                          <a:effectLst/>
                          <a:latin typeface="+mn-lt"/>
                          <a:ea typeface="+mn-ea"/>
                          <a:cs typeface="+mn-cs"/>
                        </a:rPr>
                        <a:t>98% network </a:t>
                      </a:r>
                      <a:r>
                        <a:rPr lang="en-US" sz="1600" kern="1200" dirty="0">
                          <a:solidFill>
                            <a:schemeClr val="tx1"/>
                          </a:solidFill>
                          <a:effectLst/>
                          <a:latin typeface="+mn-lt"/>
                          <a:ea typeface="+mn-ea"/>
                          <a:cs typeface="+mn-cs"/>
                        </a:rPr>
                        <a:t>connectivity uptime</a:t>
                      </a:r>
                      <a:r>
                        <a:rPr lang="en-US" sz="1600" kern="1200" baseline="0" dirty="0">
                          <a:solidFill>
                            <a:schemeClr val="tx1"/>
                          </a:solidFill>
                          <a:effectLst/>
                          <a:latin typeface="+mn-lt"/>
                          <a:ea typeface="+mn-ea"/>
                          <a:cs typeface="+mn-cs"/>
                        </a:rPr>
                        <a:t> </a:t>
                      </a:r>
                      <a:endParaRPr lang="en-ZA" sz="1600" b="1" dirty="0">
                        <a:effectLst/>
                        <a:latin typeface="+mn-lt"/>
                        <a:ea typeface="Calibri" panose="020F0502020204030204" pitchFamily="34" charset="0"/>
                        <a:cs typeface="Times New Roman" panose="02020603050405020304" pitchFamily="18" charset="0"/>
                      </a:endParaRPr>
                    </a:p>
                  </a:txBody>
                  <a:tcPr marL="49776" marR="49776" marT="0" marB="0">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ZA" sz="1600" b="1" dirty="0">
                          <a:solidFill>
                            <a:srgbClr val="009900"/>
                          </a:solidFill>
                          <a:effectLst/>
                          <a:latin typeface="+mn-lt"/>
                          <a:ea typeface="Calibri" panose="020F0502020204030204" pitchFamily="34" charset="0"/>
                          <a:cs typeface="Times New Roman" panose="02020603050405020304" pitchFamily="18" charset="0"/>
                        </a:rPr>
                        <a:t>Target achieved</a:t>
                      </a:r>
                    </a:p>
                    <a:p>
                      <a:pPr algn="just">
                        <a:lnSpc>
                          <a:spcPct val="107000"/>
                        </a:lnSpc>
                        <a:spcAft>
                          <a:spcPts val="0"/>
                        </a:spcAft>
                      </a:pPr>
                      <a:r>
                        <a:rPr lang="en-ZA" sz="1600" dirty="0">
                          <a:solidFill>
                            <a:srgbClr val="000000"/>
                          </a:solidFill>
                          <a:effectLst/>
                          <a:latin typeface="+mn-lt"/>
                          <a:ea typeface="Calibri" panose="020F0502020204030204" pitchFamily="34" charset="0"/>
                          <a:cs typeface="Times New Roman" panose="02020603050405020304" pitchFamily="18" charset="0"/>
                        </a:rPr>
                        <a:t> </a:t>
                      </a:r>
                      <a:r>
                        <a:rPr lang="en-ZA" sz="1600" u="none" dirty="0" smtClean="0">
                          <a:solidFill>
                            <a:srgbClr val="000000"/>
                          </a:solidFill>
                          <a:effectLst/>
                          <a:latin typeface="+mn-lt"/>
                          <a:ea typeface="Calibri" panose="020F0502020204030204" pitchFamily="34" charset="0"/>
                          <a:cs typeface="Times New Roman" panose="02020603050405020304" pitchFamily="18" charset="0"/>
                        </a:rPr>
                        <a:t>Uptime</a:t>
                      </a:r>
                      <a:r>
                        <a:rPr lang="en-ZA" sz="1600" u="none" baseline="0" dirty="0" smtClean="0">
                          <a:solidFill>
                            <a:srgbClr val="000000"/>
                          </a:solidFill>
                          <a:effectLst/>
                          <a:latin typeface="+mn-lt"/>
                          <a:ea typeface="Calibri" panose="020F0502020204030204" pitchFamily="34" charset="0"/>
                          <a:cs typeface="Times New Roman" panose="02020603050405020304" pitchFamily="18" charset="0"/>
                        </a:rPr>
                        <a:t> </a:t>
                      </a:r>
                      <a:r>
                        <a:rPr lang="en-GB" sz="1800" b="0" i="0" u="none" strike="noStrike" kern="1200" baseline="0" dirty="0" smtClean="0">
                          <a:solidFill>
                            <a:schemeClr val="tx1"/>
                          </a:solidFill>
                          <a:latin typeface="+mn-lt"/>
                          <a:ea typeface="+mn-ea"/>
                          <a:cs typeface="+mn-cs"/>
                        </a:rPr>
                        <a:t>network </a:t>
                      </a:r>
                      <a:r>
                        <a:rPr lang="en-ZA" sz="1600" u="none" dirty="0" smtClean="0">
                          <a:solidFill>
                            <a:srgbClr val="000000"/>
                          </a:solidFill>
                          <a:effectLst/>
                          <a:latin typeface="+mn-lt"/>
                          <a:ea typeface="Calibri" panose="020F0502020204030204" pitchFamily="34" charset="0"/>
                          <a:cs typeface="Times New Roman" panose="02020603050405020304" pitchFamily="18" charset="0"/>
                        </a:rPr>
                        <a:t>connectivity was 99.5%</a:t>
                      </a:r>
                      <a:endParaRPr lang="en-ZA" sz="1600" u="none" dirty="0">
                        <a:effectLst/>
                        <a:latin typeface="+mn-lt"/>
                        <a:ea typeface="Calibri" panose="020F0502020204030204" pitchFamily="34" charset="0"/>
                        <a:cs typeface="Times New Roman" panose="02020603050405020304" pitchFamily="18" charset="0"/>
                      </a:endParaRPr>
                    </a:p>
                  </a:txBody>
                  <a:tcPr marL="49776" marR="49776"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251700">
                <a:tc vMerge="1">
                  <a:txBody>
                    <a:bodyPr/>
                    <a:lstStyle/>
                    <a:p>
                      <a:endParaRPr lang="en-ZA"/>
                    </a:p>
                  </a:txBody>
                  <a:tcPr/>
                </a:tc>
                <a:tc>
                  <a:txBody>
                    <a:bodyPr/>
                    <a:lstStyle/>
                    <a:p>
                      <a:pPr marL="342900" indent="-342900" algn="just">
                        <a:buFont typeface="+mj-lt"/>
                        <a:buAutoNum type="arabicPeriod" startAt="4"/>
                      </a:pPr>
                      <a:r>
                        <a:rPr lang="en-ZA" sz="1800" b="0" i="0" u="none" strike="noStrike" kern="1200" baseline="0" dirty="0" smtClean="0">
                          <a:solidFill>
                            <a:schemeClr val="tx1"/>
                          </a:solidFill>
                          <a:latin typeface="+mn-lt"/>
                          <a:ea typeface="+mn-ea"/>
                          <a:cs typeface="+mn-cs"/>
                        </a:rPr>
                        <a:t>Receive an unqualified Audit opinion from the Auditor-General South Africa</a:t>
                      </a:r>
                      <a:endParaRPr lang="en-ZA" sz="1600" b="1" dirty="0">
                        <a:effectLst/>
                        <a:latin typeface="+mn-lt"/>
                        <a:ea typeface="Calibri" panose="020F0502020204030204" pitchFamily="34" charset="0"/>
                        <a:cs typeface="Times New Roman" panose="02020603050405020304" pitchFamily="18" charset="0"/>
                      </a:endParaRPr>
                    </a:p>
                  </a:txBody>
                  <a:tcPr marL="49776" marR="4977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ZA" sz="1600" b="1" u="none" dirty="0" smtClean="0">
                          <a:solidFill>
                            <a:srgbClr val="009900"/>
                          </a:solidFill>
                          <a:effectLst/>
                          <a:latin typeface="+mn-lt"/>
                          <a:ea typeface="Calibri" panose="020F0502020204030204" pitchFamily="34" charset="0"/>
                          <a:cs typeface="Times New Roman" panose="02020603050405020304" pitchFamily="18" charset="0"/>
                        </a:rPr>
                        <a:t>Target achieved </a:t>
                      </a:r>
                    </a:p>
                    <a:p>
                      <a:pPr marL="0" marR="0" lvl="0" indent="0" algn="just" defTabSz="914400" rtl="0" eaLnBrk="1" fontAlgn="auto" latinLnBrk="0" hangingPunct="1">
                        <a:lnSpc>
                          <a:spcPct val="107000"/>
                        </a:lnSpc>
                        <a:spcBef>
                          <a:spcPts val="0"/>
                        </a:spcBef>
                        <a:spcAft>
                          <a:spcPts val="0"/>
                        </a:spcAft>
                        <a:buClrTx/>
                        <a:buSzTx/>
                        <a:buFontTx/>
                        <a:buNone/>
                        <a:tabLst/>
                        <a:defRPr/>
                      </a:pPr>
                      <a:r>
                        <a:rPr lang="en-ZA" sz="1600" b="0" i="0" u="none" strike="noStrike" kern="1200" baseline="0" dirty="0" smtClean="0">
                          <a:solidFill>
                            <a:schemeClr val="tx1"/>
                          </a:solidFill>
                          <a:latin typeface="+mn-lt"/>
                          <a:ea typeface="+mn-ea"/>
                          <a:cs typeface="+mn-cs"/>
                        </a:rPr>
                        <a:t>Unqualified Audit opinion was received from the Auditor-General South Africa</a:t>
                      </a:r>
                      <a:endParaRPr lang="en-ZA" sz="1400" b="1" dirty="0" smtClean="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en-ZA" sz="1600" b="1" u="none" dirty="0">
                        <a:solidFill>
                          <a:srgbClr val="33CC33"/>
                        </a:solidFill>
                        <a:effectLst/>
                        <a:latin typeface="+mn-lt"/>
                        <a:ea typeface="Calibri" panose="020F0502020204030204" pitchFamily="34" charset="0"/>
                        <a:cs typeface="Times New Roman" panose="02020603050405020304" pitchFamily="18" charset="0"/>
                      </a:endParaRPr>
                    </a:p>
                  </a:txBody>
                  <a:tcPr marL="49776" marR="4977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extBox 7"/>
          <p:cNvSpPr txBox="1">
            <a:spLocks noChangeArrowheads="1"/>
          </p:cNvSpPr>
          <p:nvPr/>
        </p:nvSpPr>
        <p:spPr bwMode="auto">
          <a:xfrm>
            <a:off x="465316" y="948376"/>
            <a:ext cx="82214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a:buFont typeface="Arial" panose="020B0604020202020204" pitchFamily="34" charset="0"/>
              <a:buChar char="•"/>
              <a:tabLst>
                <a:tab pos="354013" algn="l"/>
              </a:tabLst>
            </a:pPr>
            <a:r>
              <a:rPr lang="en-ZA" sz="1600" b="1" dirty="0" smtClean="0"/>
              <a:t>Programme 1: </a:t>
            </a:r>
            <a:r>
              <a:rPr lang="en-ZA" sz="1600" dirty="0" smtClean="0"/>
              <a:t>	Number of Targets: </a:t>
            </a:r>
            <a:r>
              <a:rPr lang="en-ZA" sz="1600" b="1" dirty="0" smtClean="0"/>
              <a:t>7</a:t>
            </a:r>
          </a:p>
          <a:p>
            <a:pPr marL="0" indent="0">
              <a:tabLst>
                <a:tab pos="354013" algn="l"/>
              </a:tabLst>
            </a:pPr>
            <a:r>
              <a:rPr lang="en-ZA" sz="1600" dirty="0" smtClean="0"/>
              <a:t>                               	Number of Targets achieved: </a:t>
            </a:r>
            <a:r>
              <a:rPr lang="en-ZA" sz="1600" b="1" dirty="0" smtClean="0"/>
              <a:t>4</a:t>
            </a:r>
          </a:p>
          <a:p>
            <a:pPr marL="0" indent="0">
              <a:tabLst>
                <a:tab pos="354013" algn="l"/>
              </a:tabLst>
            </a:pPr>
            <a:r>
              <a:rPr lang="en-ZA" sz="1600" dirty="0" smtClean="0"/>
              <a:t>			Number of Targets Not Achieved: </a:t>
            </a:r>
            <a:r>
              <a:rPr lang="en-ZA" sz="1600" b="1" dirty="0" smtClean="0"/>
              <a:t>3 </a:t>
            </a:r>
            <a:endParaRPr lang="en-GB" sz="1600" b="1" dirty="0"/>
          </a:p>
          <a:p>
            <a:pPr marL="0" indent="0">
              <a:buNone/>
              <a:tabLst>
                <a:tab pos="354013" algn="l"/>
              </a:tabLst>
            </a:pPr>
            <a:endParaRPr lang="en-GB" sz="1600" dirty="0"/>
          </a:p>
        </p:txBody>
      </p:sp>
    </p:spTree>
    <p:extLst>
      <p:ext uri="{BB962C8B-B14F-4D97-AF65-F5344CB8AC3E}">
        <p14:creationId xmlns:p14="http://schemas.microsoft.com/office/powerpoint/2010/main" xmlns="" val="13862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31</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Targets not achieved and reasons for non achievement</a:t>
            </a:r>
            <a:endParaRPr lang="en-US" altLang="en-US" sz="2400" b="1" dirty="0">
              <a:solidFill>
                <a:srgbClr val="FF0000"/>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56012766"/>
              </p:ext>
            </p:extLst>
          </p:nvPr>
        </p:nvGraphicFramePr>
        <p:xfrm>
          <a:off x="447403" y="1143000"/>
          <a:ext cx="8239396" cy="5001366"/>
        </p:xfrm>
        <a:graphic>
          <a:graphicData uri="http://schemas.openxmlformats.org/drawingml/2006/table">
            <a:tbl>
              <a:tblPr firstRow="1" firstCol="1" bandRow="1">
                <a:tableStyleId>{5940675A-B579-460E-94D1-54222C63F5DA}</a:tableStyleId>
              </a:tblPr>
              <a:tblGrid>
                <a:gridCol w="2008215">
                  <a:extLst>
                    <a:ext uri="{9D8B030D-6E8A-4147-A177-3AD203B41FA5}">
                      <a16:colId xmlns:a16="http://schemas.microsoft.com/office/drawing/2014/main" xmlns="" val="20000"/>
                    </a:ext>
                  </a:extLst>
                </a:gridCol>
                <a:gridCol w="2169506">
                  <a:extLst>
                    <a:ext uri="{9D8B030D-6E8A-4147-A177-3AD203B41FA5}">
                      <a16:colId xmlns:a16="http://schemas.microsoft.com/office/drawing/2014/main" xmlns="" val="20002"/>
                    </a:ext>
                  </a:extLst>
                </a:gridCol>
                <a:gridCol w="1476973">
                  <a:extLst>
                    <a:ext uri="{9D8B030D-6E8A-4147-A177-3AD203B41FA5}">
                      <a16:colId xmlns:a16="http://schemas.microsoft.com/office/drawing/2014/main" xmlns="" val="20003"/>
                    </a:ext>
                  </a:extLst>
                </a:gridCol>
                <a:gridCol w="2584702">
                  <a:extLst>
                    <a:ext uri="{9D8B030D-6E8A-4147-A177-3AD203B41FA5}">
                      <a16:colId xmlns:a16="http://schemas.microsoft.com/office/drawing/2014/main" xmlns="" val="20004"/>
                    </a:ext>
                  </a:extLst>
                </a:gridCol>
              </a:tblGrid>
              <a:tr h="612246">
                <a:tc>
                  <a:txBody>
                    <a:bodyPr/>
                    <a:lstStyle/>
                    <a:p>
                      <a:pPr marL="0" algn="ctr" defTabSz="914400" rtl="0" eaLnBrk="1" latinLnBrk="0" hangingPunct="1">
                        <a:lnSpc>
                          <a:spcPct val="107000"/>
                        </a:lnSpc>
                        <a:spcAft>
                          <a:spcPts val="0"/>
                        </a:spcAft>
                      </a:pPr>
                      <a:r>
                        <a:rPr lang="en-ZA" sz="1600" b="1" kern="1200" dirty="0">
                          <a:solidFill>
                            <a:schemeClr val="bg1"/>
                          </a:solidFill>
                          <a:effectLst/>
                          <a:latin typeface="+mn-lt"/>
                          <a:ea typeface="+mn-ea"/>
                          <a:cs typeface="+mn-cs"/>
                        </a:rPr>
                        <a:t>Programme</a:t>
                      </a: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600" b="1" kern="1200" dirty="0" smtClean="0">
                          <a:solidFill>
                            <a:schemeClr val="bg1"/>
                          </a:solidFill>
                          <a:effectLst/>
                          <a:latin typeface="+mn-lt"/>
                          <a:ea typeface="+mn-ea"/>
                          <a:cs typeface="+mn-cs"/>
                        </a:rPr>
                        <a:t>Target   </a:t>
                      </a:r>
                      <a:endParaRPr lang="en-ZA" sz="16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600" b="1" kern="1200" dirty="0" smtClean="0">
                          <a:solidFill>
                            <a:schemeClr val="bg1"/>
                          </a:solidFill>
                          <a:effectLst/>
                          <a:latin typeface="+mn-lt"/>
                          <a:ea typeface="+mn-ea"/>
                          <a:cs typeface="+mn-cs"/>
                        </a:rPr>
                        <a:t>Actual </a:t>
                      </a:r>
                      <a:endParaRPr lang="en-ZA" sz="16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600" b="1" kern="1200" dirty="0" smtClean="0">
                          <a:solidFill>
                            <a:schemeClr val="bg1"/>
                          </a:solidFill>
                          <a:effectLst/>
                          <a:latin typeface="+mn-lt"/>
                          <a:ea typeface="+mn-ea"/>
                          <a:cs typeface="+mn-cs"/>
                        </a:rPr>
                        <a:t>Reason </a:t>
                      </a:r>
                      <a:endParaRPr lang="en-ZA" sz="16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685541">
                <a:tc rowSpan="3">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600" b="1" dirty="0">
                          <a:effectLst/>
                          <a:latin typeface="+mn-lt"/>
                          <a:ea typeface="Calibri" panose="020F0502020204030204" pitchFamily="34" charset="0"/>
                          <a:cs typeface="Times New Roman" panose="02020603050405020304" pitchFamily="18" charset="0"/>
                        </a:rPr>
                        <a:t>Programme </a:t>
                      </a:r>
                      <a:r>
                        <a:rPr lang="en-ZA" sz="1600" b="1" dirty="0" smtClean="0">
                          <a:effectLst/>
                          <a:latin typeface="+mn-lt"/>
                          <a:ea typeface="Calibri" panose="020F0502020204030204" pitchFamily="34" charset="0"/>
                          <a:cs typeface="Times New Roman" panose="02020603050405020304" pitchFamily="18" charset="0"/>
                        </a:rPr>
                        <a:t>1:</a:t>
                      </a:r>
                      <a:r>
                        <a:rPr lang="en-ZA" sz="1600" b="1" baseline="0" dirty="0" smtClean="0">
                          <a:effectLst/>
                          <a:latin typeface="+mn-lt"/>
                          <a:ea typeface="Calibri" panose="020F0502020204030204" pitchFamily="34" charset="0"/>
                          <a:cs typeface="Times New Roman" panose="02020603050405020304" pitchFamily="18" charset="0"/>
                        </a:rPr>
                        <a:t> Administration </a:t>
                      </a:r>
                      <a:endParaRPr lang="en-ZA" sz="16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ZA" sz="16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600" b="0" i="0" u="none" strike="noStrike" baseline="0" dirty="0" smtClean="0">
                          <a:latin typeface="+mn-lt"/>
                        </a:rPr>
                        <a:t>Resolve all (100%) disciplinary cases within 90 days</a:t>
                      </a:r>
                      <a:endParaRPr kumimoji="0" lang="en-ZA" sz="1600" b="1"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tc>
                  <a:txBody>
                    <a:bodyPr/>
                    <a:lstStyle/>
                    <a:p>
                      <a:pPr algn="l"/>
                      <a:r>
                        <a:rPr lang="en-ZA" sz="1600" b="0" i="0" u="none" strike="noStrike" baseline="0" dirty="0" smtClean="0">
                          <a:solidFill>
                            <a:schemeClr val="tx1"/>
                          </a:solidFill>
                          <a:latin typeface="+mn-lt"/>
                        </a:rPr>
                        <a:t>79%</a:t>
                      </a:r>
                      <a:endParaRPr kumimoji="0" lang="en-ZA" sz="1600" b="0" i="0" u="none" strike="noStrike" kern="1200" cap="none" spc="0" normalizeH="0" baseline="0" dirty="0">
                        <a:ln>
                          <a:noFill/>
                        </a:ln>
                        <a:solidFill>
                          <a:schemeClr val="tx1"/>
                        </a:solidFill>
                        <a:effectLst/>
                        <a:uLnTx/>
                        <a:uFillTx/>
                        <a:latin typeface="+mn-lt"/>
                        <a:ea typeface="Calibri" panose="020F0502020204030204" pitchFamily="34" charset="0"/>
                        <a:cs typeface="AvantGarde Bk BT"/>
                      </a:endParaRPr>
                    </a:p>
                  </a:txBody>
                  <a:tcPr marL="68580" marR="68580" marT="0" marB="0"/>
                </a:tc>
                <a:tc>
                  <a:txBody>
                    <a:bodyPr/>
                    <a:lstStyle/>
                    <a:p>
                      <a:pPr algn="l"/>
                      <a:r>
                        <a:rPr lang="en-ZA" sz="1600" b="0" i="0" u="none" strike="noStrike" baseline="0" dirty="0" smtClean="0">
                          <a:latin typeface="+mn-lt"/>
                        </a:rPr>
                        <a:t>Cases were delayed by</a:t>
                      </a:r>
                    </a:p>
                    <a:p>
                      <a:pPr algn="l"/>
                      <a:r>
                        <a:rPr lang="en-ZA" sz="1600" b="0" i="0" u="none" strike="noStrike" baseline="0" dirty="0" smtClean="0">
                          <a:latin typeface="+mn-lt"/>
                        </a:rPr>
                        <a:t>the COVID-19 lockdown</a:t>
                      </a:r>
                    </a:p>
                    <a:p>
                      <a:pPr algn="l"/>
                      <a:r>
                        <a:rPr lang="en-ZA" sz="1600" b="0" i="0" u="none" strike="noStrike" baseline="0" dirty="0" smtClean="0">
                          <a:latin typeface="+mn-lt"/>
                        </a:rPr>
                        <a:t>restrictions. </a:t>
                      </a:r>
                      <a:endParaRPr kumimoji="0" lang="en-ZA" sz="16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1173513">
                <a:tc vMerge="1">
                  <a:txBody>
                    <a:bodyPr/>
                    <a:lstStyle/>
                    <a:p>
                      <a:endParaRPr lang="en-ZA"/>
                    </a:p>
                  </a:txBody>
                  <a:tcPr/>
                </a:tc>
                <a:tc>
                  <a:txBody>
                    <a:bodyPr/>
                    <a:lstStyle/>
                    <a:p>
                      <a:pPr marL="342900" indent="-342900" algn="l" defTabSz="914400" rtl="0" eaLnBrk="1" latinLnBrk="0" hangingPunct="1">
                        <a:buFont typeface="+mj-lt"/>
                        <a:buAutoNum type="arabicPeriod" startAt="2"/>
                      </a:pPr>
                      <a:r>
                        <a:rPr lang="en-ZA" sz="1600" b="0" i="0" u="none" strike="noStrike" kern="1200" baseline="0" dirty="0" smtClean="0">
                          <a:solidFill>
                            <a:schemeClr val="tx1"/>
                          </a:solidFill>
                          <a:latin typeface="+mn-lt"/>
                          <a:ea typeface="+mn-ea"/>
                          <a:cs typeface="+mn-cs"/>
                        </a:rPr>
                        <a:t>Pay all (100%) valid invoices received from creditors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0" i="0" u="none" strike="noStrike" baseline="0" dirty="0" smtClean="0">
                          <a:solidFill>
                            <a:schemeClr val="tx1"/>
                          </a:solidFill>
                          <a:latin typeface="+mn-lt"/>
                        </a:rPr>
                        <a:t>97%</a:t>
                      </a:r>
                      <a:endParaRPr kumimoji="0" lang="en-ZA" sz="16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AvantGarde Bk BT"/>
                      </a:endParaRPr>
                    </a:p>
                  </a:txBody>
                  <a:tcPr marL="68580" marR="68580" marT="0" marB="0"/>
                </a:tc>
                <a:tc>
                  <a:txBody>
                    <a:bodyPr/>
                    <a:lstStyle/>
                    <a:p>
                      <a:pPr marL="285750" indent="-285750" algn="l">
                        <a:buFont typeface="Arial" panose="020B0604020202020204" pitchFamily="34" charset="0"/>
                        <a:buChar char="•"/>
                      </a:pPr>
                      <a:r>
                        <a:rPr lang="en-ZA" sz="1600" b="0" i="0" u="none" strike="noStrike" baseline="0" dirty="0" smtClean="0">
                          <a:latin typeface="+mn-lt"/>
                        </a:rPr>
                        <a:t>Staff members contracting COVID-19 and isolating </a:t>
                      </a:r>
                    </a:p>
                    <a:p>
                      <a:pPr marL="285750" indent="-285750" algn="l">
                        <a:buFont typeface="Arial" panose="020B0604020202020204" pitchFamily="34" charset="0"/>
                        <a:buChar char="•"/>
                      </a:pPr>
                      <a:r>
                        <a:rPr lang="en-ZA" sz="1600" b="0" i="0" u="none" strike="noStrike" baseline="0" dirty="0" smtClean="0">
                          <a:latin typeface="+mn-lt"/>
                        </a:rPr>
                        <a:t>Invoice discrepancies</a:t>
                      </a:r>
                    </a:p>
                    <a:p>
                      <a:pPr marL="285750" indent="-285750" algn="l">
                        <a:buFont typeface="Arial" panose="020B0604020202020204" pitchFamily="34" charset="0"/>
                        <a:buChar char="•"/>
                      </a:pPr>
                      <a:r>
                        <a:rPr lang="en-ZA" sz="1600" b="0" i="0" u="none" strike="noStrike" baseline="0" dirty="0" smtClean="0">
                          <a:latin typeface="+mn-lt"/>
                        </a:rPr>
                        <a:t>Faulty Information Management Systems</a:t>
                      </a:r>
                      <a:endParaRPr kumimoji="0" lang="en-ZA" sz="16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1039933">
                <a:tc vMerge="1">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342900" indent="-342900" algn="l" defTabSz="914400" rtl="0" eaLnBrk="1" latinLnBrk="0" hangingPunct="1">
                        <a:buFont typeface="+mj-lt"/>
                        <a:buAutoNum type="arabicPeriod" startAt="3"/>
                      </a:pPr>
                      <a:r>
                        <a:rPr lang="en-ZA" sz="1600" b="0" i="0" u="none" strike="noStrike" kern="1200" baseline="0" dirty="0" smtClean="0">
                          <a:solidFill>
                            <a:schemeClr val="tx1"/>
                          </a:solidFill>
                          <a:latin typeface="+mn-lt"/>
                          <a:ea typeface="+mn-ea"/>
                          <a:cs typeface="+mn-cs"/>
                        </a:rPr>
                        <a:t>Conclude all (100%) Investigations on irregular, fruitless and wasteful expenditure concluded within 90 days </a:t>
                      </a:r>
                      <a:r>
                        <a:rPr lang="en-ZA" sz="1600" b="1" i="0" u="none" strike="noStrike" kern="1200" baseline="0" dirty="0" smtClean="0">
                          <a:solidFill>
                            <a:schemeClr val="tx1"/>
                          </a:solidFill>
                          <a:latin typeface="+mn-lt"/>
                          <a:ea typeface="+mn-ea"/>
                          <a:cs typeface="+mn-cs"/>
                        </a:rPr>
                        <a:t>(</a:t>
                      </a:r>
                      <a:r>
                        <a:rPr kumimoji="0" lang="en-ZA" sz="1600" b="1" i="0" u="none" strike="noStrike" kern="1200" cap="none" spc="0" normalizeH="0" baseline="0" noProof="0" dirty="0" smtClean="0">
                          <a:ln>
                            <a:noFill/>
                          </a:ln>
                          <a:solidFill>
                            <a:srgbClr val="000000"/>
                          </a:solidFill>
                          <a:effectLst/>
                          <a:uLnTx/>
                          <a:uFillTx/>
                          <a:latin typeface="+mn-lt"/>
                          <a:ea typeface="+mn-ea"/>
                          <a:cs typeface="+mn-cs"/>
                        </a:rPr>
                        <a:t>100%)</a:t>
                      </a:r>
                      <a:endParaRPr lang="en-ZA" sz="1600" b="1" i="0" u="none" strike="noStrike" kern="1200" baseline="0" dirty="0">
                        <a:solidFill>
                          <a:schemeClr val="tx1"/>
                        </a:solidFill>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ZA" sz="16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AvantGarde Bk BT"/>
                        </a:rPr>
                        <a:t>N/A</a:t>
                      </a:r>
                    </a:p>
                  </a:txBody>
                  <a:tcPr marL="68580" marR="68580" marT="0" marB="0"/>
                </a:tc>
                <a:tc>
                  <a:txBody>
                    <a:bodyPr/>
                    <a:lstStyle/>
                    <a:p>
                      <a:pPr algn="l"/>
                      <a:r>
                        <a:rPr lang="en-ZA" sz="1600" b="0" i="0" u="none" strike="noStrike" baseline="0" dirty="0" smtClean="0">
                          <a:latin typeface="+mn-lt"/>
                        </a:rPr>
                        <a:t>No investigations on</a:t>
                      </a:r>
                    </a:p>
                    <a:p>
                      <a:pPr algn="l"/>
                      <a:r>
                        <a:rPr lang="en-ZA" sz="1600" b="0" i="0" u="none" strike="noStrike" baseline="0" dirty="0" smtClean="0">
                          <a:latin typeface="+mn-lt"/>
                        </a:rPr>
                        <a:t>irregular, fruitless and</a:t>
                      </a:r>
                    </a:p>
                    <a:p>
                      <a:pPr algn="l"/>
                      <a:r>
                        <a:rPr lang="en-ZA" sz="1600" b="0" i="0" u="none" strike="noStrike" baseline="0" dirty="0" smtClean="0">
                          <a:latin typeface="+mn-lt"/>
                        </a:rPr>
                        <a:t>wasteful expenditure were concluded</a:t>
                      </a:r>
                      <a:endParaRPr kumimoji="0" lang="en-ZA" sz="16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060871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32</a:t>
            </a:fld>
            <a:endParaRPr lang="en-US" altLang="en-US" b="1" dirty="0"/>
          </a:p>
        </p:txBody>
      </p:sp>
      <p:sp>
        <p:nvSpPr>
          <p:cNvPr id="9" name="TextBox 8"/>
          <p:cNvSpPr txBox="1"/>
          <p:nvPr/>
        </p:nvSpPr>
        <p:spPr>
          <a:xfrm>
            <a:off x="457200" y="457287"/>
            <a:ext cx="8229600" cy="487506"/>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lgn="ctr" fontAlgn="ctr">
              <a:lnSpc>
                <a:spcPct val="107000"/>
              </a:lnSpc>
              <a:spcAft>
                <a:spcPts val="1200"/>
              </a:spcAft>
              <a:defRPr/>
            </a:pPr>
            <a:r>
              <a:rPr lang="en-ZA" sz="2400" b="1" dirty="0">
                <a:cs typeface="Arial" charset="0"/>
              </a:rPr>
              <a:t>Programme Performance against Annual Targets </a:t>
            </a:r>
          </a:p>
        </p:txBody>
      </p:sp>
      <p:graphicFrame>
        <p:nvGraphicFramePr>
          <p:cNvPr id="2" name="Table 1"/>
          <p:cNvGraphicFramePr>
            <a:graphicFrameLocks noGrp="1"/>
          </p:cNvGraphicFramePr>
          <p:nvPr>
            <p:extLst>
              <p:ext uri="{D42A27DB-BD31-4B8C-83A1-F6EECF244321}">
                <p14:modId xmlns:p14="http://schemas.microsoft.com/office/powerpoint/2010/main" xmlns="" val="2105657184"/>
              </p:ext>
            </p:extLst>
          </p:nvPr>
        </p:nvGraphicFramePr>
        <p:xfrm>
          <a:off x="465317" y="2062774"/>
          <a:ext cx="8221483" cy="4133158"/>
        </p:xfrm>
        <a:graphic>
          <a:graphicData uri="http://schemas.openxmlformats.org/drawingml/2006/table">
            <a:tbl>
              <a:tblPr firstRow="1" firstCol="1" bandRow="1">
                <a:tableStyleId>{5940675A-B579-460E-94D1-54222C63F5DA}</a:tableStyleId>
              </a:tblPr>
              <a:tblGrid>
                <a:gridCol w="1255000">
                  <a:extLst>
                    <a:ext uri="{9D8B030D-6E8A-4147-A177-3AD203B41FA5}">
                      <a16:colId xmlns:a16="http://schemas.microsoft.com/office/drawing/2014/main" xmlns="" val="20000"/>
                    </a:ext>
                  </a:extLst>
                </a:gridCol>
                <a:gridCol w="3080283">
                  <a:extLst>
                    <a:ext uri="{9D8B030D-6E8A-4147-A177-3AD203B41FA5}">
                      <a16:colId xmlns:a16="http://schemas.microsoft.com/office/drawing/2014/main" xmlns="" val="20001"/>
                    </a:ext>
                  </a:extLst>
                </a:gridCol>
                <a:gridCol w="3886200">
                  <a:extLst>
                    <a:ext uri="{9D8B030D-6E8A-4147-A177-3AD203B41FA5}">
                      <a16:colId xmlns:a16="http://schemas.microsoft.com/office/drawing/2014/main" xmlns="" val="20002"/>
                    </a:ext>
                  </a:extLst>
                </a:gridCol>
              </a:tblGrid>
              <a:tr h="159372">
                <a:tc>
                  <a:txBody>
                    <a:bodyPr/>
                    <a:lstStyle/>
                    <a:p>
                      <a:pPr algn="ctr">
                        <a:lnSpc>
                          <a:spcPct val="100000"/>
                        </a:lnSpc>
                        <a:spcAft>
                          <a:spcPts val="0"/>
                        </a:spcAft>
                      </a:pPr>
                      <a:r>
                        <a:rPr lang="en-ZA" sz="1600" b="1" kern="1200" dirty="0">
                          <a:solidFill>
                            <a:schemeClr val="bg1"/>
                          </a:solidFill>
                          <a:effectLst/>
                          <a:latin typeface="+mn-lt"/>
                          <a:ea typeface="+mn-ea"/>
                          <a:cs typeface="+mn-cs"/>
                        </a:rPr>
                        <a:t>Programme</a:t>
                      </a:r>
                    </a:p>
                  </a:txBody>
                  <a:tcPr marL="49776" marR="49776" marT="0" marB="0" anchor="ctr">
                    <a:solidFill>
                      <a:schemeClr val="accent2"/>
                    </a:solidFill>
                  </a:tcPr>
                </a:tc>
                <a:tc>
                  <a:txBody>
                    <a:bodyPr/>
                    <a:lstStyle/>
                    <a:p>
                      <a:pPr algn="ctr">
                        <a:lnSpc>
                          <a:spcPct val="100000"/>
                        </a:lnSpc>
                        <a:spcAft>
                          <a:spcPts val="0"/>
                        </a:spcAft>
                      </a:pPr>
                      <a:r>
                        <a:rPr lang="en-ZA" sz="1600" b="1" kern="1200" dirty="0" smtClean="0">
                          <a:solidFill>
                            <a:schemeClr val="bg1"/>
                          </a:solidFill>
                          <a:effectLst/>
                          <a:latin typeface="+mn-lt"/>
                          <a:ea typeface="+mn-ea"/>
                          <a:cs typeface="+mn-cs"/>
                        </a:rPr>
                        <a:t>Annual  </a:t>
                      </a:r>
                      <a:r>
                        <a:rPr lang="en-ZA" sz="1600" b="1" kern="1200" dirty="0">
                          <a:solidFill>
                            <a:schemeClr val="bg1"/>
                          </a:solidFill>
                          <a:effectLst/>
                          <a:latin typeface="+mn-lt"/>
                          <a:ea typeface="+mn-ea"/>
                          <a:cs typeface="+mn-cs"/>
                        </a:rPr>
                        <a:t>Target</a:t>
                      </a:r>
                    </a:p>
                  </a:txBody>
                  <a:tcPr marL="49776" marR="49776" marT="0" marB="0" anchor="ctr">
                    <a:solidFill>
                      <a:schemeClr val="accent2"/>
                    </a:solidFill>
                  </a:tcPr>
                </a:tc>
                <a:tc>
                  <a:txBody>
                    <a:bodyPr/>
                    <a:lstStyle/>
                    <a:p>
                      <a:pPr algn="ctr">
                        <a:lnSpc>
                          <a:spcPct val="100000"/>
                        </a:lnSpc>
                        <a:spcAft>
                          <a:spcPts val="0"/>
                        </a:spcAft>
                      </a:pPr>
                      <a:r>
                        <a:rPr lang="en-ZA" sz="1600" b="1" kern="1200" dirty="0">
                          <a:solidFill>
                            <a:schemeClr val="bg1"/>
                          </a:solidFill>
                          <a:effectLst/>
                          <a:latin typeface="+mn-lt"/>
                          <a:ea typeface="+mn-ea"/>
                          <a:cs typeface="+mn-cs"/>
                        </a:rPr>
                        <a:t>Achievement  </a:t>
                      </a:r>
                    </a:p>
                  </a:txBody>
                  <a:tcPr marL="49776" marR="49776" marT="0" marB="0" anchor="ctr">
                    <a:solidFill>
                      <a:schemeClr val="accent2"/>
                    </a:solidFill>
                  </a:tcPr>
                </a:tc>
                <a:extLst>
                  <a:ext uri="{0D108BD9-81ED-4DB2-BD59-A6C34878D82A}">
                    <a16:rowId xmlns:a16="http://schemas.microsoft.com/office/drawing/2014/main" xmlns="" val="10000"/>
                  </a:ext>
                </a:extLst>
              </a:tr>
              <a:tr h="433117">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mn-lt"/>
                          <a:ea typeface="+mn-ea"/>
                          <a:cs typeface="+mn-cs"/>
                        </a:rPr>
                        <a:t>Programme 2: Planning, Policy and Strategy</a:t>
                      </a:r>
                      <a:endParaRPr lang="en-ZA" sz="1600" kern="1200" dirty="0">
                        <a:solidFill>
                          <a:schemeClr val="tx1"/>
                        </a:solidFill>
                        <a:effectLst/>
                        <a:latin typeface="+mn-lt"/>
                        <a:ea typeface="+mn-ea"/>
                        <a:cs typeface="+mn-cs"/>
                      </a:endParaRPr>
                    </a:p>
                    <a:p>
                      <a:pPr algn="just">
                        <a:lnSpc>
                          <a:spcPct val="100000"/>
                        </a:lnSpc>
                        <a:spcAft>
                          <a:spcPts val="0"/>
                        </a:spcAft>
                      </a:pPr>
                      <a:endParaRPr lang="en-ZA" sz="16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228600" marR="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ZA" sz="1600" dirty="0" smtClean="0">
                          <a:solidFill>
                            <a:srgbClr val="000000"/>
                          </a:solidFill>
                          <a:effectLst/>
                          <a:latin typeface="+mn-lt"/>
                          <a:ea typeface="Calibri" panose="020F0502020204030204" pitchFamily="34" charset="0"/>
                          <a:cs typeface="Times New Roman" panose="02020603050405020304" pitchFamily="18" charset="0"/>
                        </a:rPr>
                        <a:t>Approve a Strategy for expanding online learning in PSET</a:t>
                      </a:r>
                      <a:endParaRPr lang="en-ZA" sz="16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ZA" sz="1600" b="1" dirty="0" smtClean="0">
                          <a:solidFill>
                            <a:srgbClr val="009900"/>
                          </a:solidFill>
                          <a:effectLst/>
                          <a:latin typeface="+mn-lt"/>
                          <a:ea typeface="Calibri" panose="020F0502020204030204" pitchFamily="34" charset="0"/>
                          <a:cs typeface="AvantGarde Bk BT"/>
                        </a:rPr>
                        <a:t>Target achieved-</a:t>
                      </a:r>
                      <a:r>
                        <a:rPr lang="en-ZA" sz="1600" b="1" baseline="0" dirty="0" smtClean="0">
                          <a:solidFill>
                            <a:srgbClr val="009900"/>
                          </a:solidFill>
                          <a:effectLst/>
                          <a:latin typeface="+mn-lt"/>
                          <a:ea typeface="Calibri" panose="020F0502020204030204" pitchFamily="34" charset="0"/>
                          <a:cs typeface="AvantGarde Bk BT"/>
                        </a:rPr>
                        <a:t> </a:t>
                      </a:r>
                      <a:r>
                        <a:rPr lang="en-ZA" sz="1600" b="0" baseline="0" dirty="0" smtClean="0">
                          <a:solidFill>
                            <a:schemeClr val="tx1"/>
                          </a:solidFill>
                          <a:effectLst/>
                          <a:latin typeface="+mn-lt"/>
                          <a:ea typeface="Calibri" panose="020F0502020204030204" pitchFamily="34" charset="0"/>
                          <a:cs typeface="AvantGarde Bk BT"/>
                        </a:rPr>
                        <a:t>The</a:t>
                      </a:r>
                      <a:r>
                        <a:rPr lang="en-ZA" sz="1600" b="1" baseline="0" dirty="0" smtClean="0">
                          <a:solidFill>
                            <a:srgbClr val="009900"/>
                          </a:solidFill>
                          <a:effectLst/>
                          <a:latin typeface="+mn-lt"/>
                          <a:ea typeface="Calibri" panose="020F0502020204030204" pitchFamily="34" charset="0"/>
                          <a:cs typeface="AvantGarde Bk BT"/>
                        </a:rPr>
                        <a:t> </a:t>
                      </a:r>
                      <a:r>
                        <a:rPr lang="en-ZA" sz="1600" kern="1200" dirty="0" smtClean="0">
                          <a:solidFill>
                            <a:schemeClr val="tx1"/>
                          </a:solidFill>
                          <a:effectLst/>
                          <a:latin typeface="+mn-lt"/>
                          <a:ea typeface="+mn-ea"/>
                          <a:cs typeface="+mn-cs"/>
                        </a:rPr>
                        <a:t>Strategy was approved by the Minister on 30 March 2021</a:t>
                      </a:r>
                      <a:endParaRPr lang="en-ZA" sz="1600" b="1" dirty="0" smtClean="0">
                        <a:solidFill>
                          <a:srgbClr val="0099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475973">
                <a:tc vMerge="1">
                  <a:txBody>
                    <a:bodyPr/>
                    <a:lstStyle/>
                    <a:p>
                      <a:endParaRPr lang="en-ZA"/>
                    </a:p>
                  </a:txBody>
                  <a:tcPr/>
                </a:tc>
                <a:tc>
                  <a:txBody>
                    <a:bodyPr/>
                    <a:lstStyle/>
                    <a:p>
                      <a:pPr marL="228600" marR="0" indent="-2286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600" dirty="0" smtClean="0">
                          <a:solidFill>
                            <a:srgbClr val="000000"/>
                          </a:solidFill>
                          <a:effectLst/>
                          <a:latin typeface="+mn-lt"/>
                          <a:ea typeface="Calibri" panose="020F0502020204030204" pitchFamily="34" charset="0"/>
                          <a:cs typeface="Times New Roman" panose="02020603050405020304" pitchFamily="18" charset="0"/>
                        </a:rPr>
                        <a:t>Avail two courses or subjects on the </a:t>
                      </a:r>
                      <a:r>
                        <a:rPr lang="en-ZA" sz="1600" kern="1200" dirty="0" smtClean="0">
                          <a:solidFill>
                            <a:schemeClr val="tx1"/>
                          </a:solidFill>
                          <a:effectLst/>
                          <a:latin typeface="+mn-lt"/>
                          <a:ea typeface="+mn-ea"/>
                          <a:cs typeface="+mn-cs"/>
                        </a:rPr>
                        <a:t>National Open Learning System (</a:t>
                      </a:r>
                      <a:r>
                        <a:rPr lang="en-ZA" sz="1600" dirty="0" smtClean="0">
                          <a:solidFill>
                            <a:srgbClr val="000000"/>
                          </a:solidFill>
                          <a:effectLst/>
                          <a:latin typeface="+mn-lt"/>
                          <a:ea typeface="Calibri" panose="020F0502020204030204" pitchFamily="34" charset="0"/>
                          <a:cs typeface="Times New Roman" panose="02020603050405020304" pitchFamily="18" charset="0"/>
                        </a:rPr>
                        <a:t>NOLS)</a:t>
                      </a:r>
                      <a:endParaRPr lang="en-ZA" sz="1600" dirty="0" smtClean="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dirty="0" smtClean="0">
                          <a:solidFill>
                            <a:srgbClr val="009900"/>
                          </a:solidFill>
                          <a:effectLst/>
                          <a:latin typeface="+mn-lt"/>
                          <a:ea typeface="Calibri" panose="020F0502020204030204" pitchFamily="34" charset="0"/>
                          <a:cs typeface="AvantGarde Bk BT"/>
                        </a:rPr>
                        <a:t>Target Achieved</a:t>
                      </a:r>
                      <a:r>
                        <a:rPr lang="en-ZA" sz="1600" b="0" dirty="0" smtClean="0">
                          <a:solidFill>
                            <a:schemeClr val="tx1"/>
                          </a:solidFill>
                          <a:effectLst/>
                          <a:latin typeface="+mn-lt"/>
                          <a:ea typeface="Calibri" panose="020F0502020204030204" pitchFamily="34" charset="0"/>
                          <a:cs typeface="Times New Roman" panose="02020603050405020304" pitchFamily="18" charset="0"/>
                        </a:rPr>
                        <a:t>-</a:t>
                      </a:r>
                      <a:r>
                        <a:rPr lang="en-ZA" sz="1600" b="0" baseline="0" dirty="0" smtClean="0">
                          <a:solidFill>
                            <a:schemeClr val="tx1"/>
                          </a:solidFill>
                          <a:effectLst/>
                          <a:latin typeface="+mn-lt"/>
                          <a:ea typeface="Calibri" panose="020F0502020204030204" pitchFamily="34" charset="0"/>
                          <a:cs typeface="Times New Roman" panose="02020603050405020304" pitchFamily="18" charset="0"/>
                        </a:rPr>
                        <a:t> </a:t>
                      </a:r>
                      <a:r>
                        <a:rPr lang="en-ZA" sz="1600" dirty="0" smtClean="0">
                          <a:solidFill>
                            <a:srgbClr val="000000"/>
                          </a:solidFill>
                          <a:effectLst/>
                          <a:latin typeface="+mn-lt"/>
                          <a:ea typeface="Calibri" panose="020F0502020204030204" pitchFamily="34" charset="0"/>
                          <a:cs typeface="Times New Roman" panose="02020603050405020304" pitchFamily="18" charset="0"/>
                        </a:rPr>
                        <a:t>Two courses or subjects were available on the NOLS by 31 March 2021</a:t>
                      </a:r>
                      <a:endParaRPr lang="en-ZA" sz="1600" b="1" dirty="0" smtClean="0">
                        <a:solidFill>
                          <a:srgbClr val="0099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793289">
                <a:tc vMerge="1">
                  <a:txBody>
                    <a:bodyPr/>
                    <a:lstStyle/>
                    <a:p>
                      <a:endParaRPr lang="en-ZA"/>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600" dirty="0" smtClean="0">
                          <a:solidFill>
                            <a:srgbClr val="000000"/>
                          </a:solidFill>
                          <a:effectLst/>
                          <a:latin typeface="+mn-lt"/>
                          <a:ea typeface="Calibri" panose="020F0502020204030204" pitchFamily="34" charset="0"/>
                          <a:cs typeface="AvantGarde Bk BT"/>
                        </a:rPr>
                        <a:t>Approve a report on the recommendations and proposed amendments to the Recognition of Prior Learning Coordination Policy</a:t>
                      </a:r>
                      <a:endParaRPr lang="en-ZA" sz="1600" kern="1200" dirty="0" smtClean="0">
                        <a:solidFill>
                          <a:srgbClr val="FF0000"/>
                        </a:solidFill>
                        <a:effectLst/>
                        <a:latin typeface="+mn-lt"/>
                        <a:ea typeface="+mn-ea"/>
                        <a:cs typeface="+mn-cs"/>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dirty="0" smtClean="0">
                          <a:solidFill>
                            <a:srgbClr val="009900"/>
                          </a:solidFill>
                          <a:effectLst/>
                          <a:latin typeface="+mn-lt"/>
                          <a:ea typeface="Calibri" panose="020F0502020204030204" pitchFamily="34" charset="0"/>
                          <a:cs typeface="AvantGarde Bk BT"/>
                        </a:rPr>
                        <a:t>Target Achieved</a:t>
                      </a:r>
                      <a:r>
                        <a:rPr lang="en-ZA" sz="1600" b="0" dirty="0" smtClean="0">
                          <a:solidFill>
                            <a:schemeClr val="tx1"/>
                          </a:solidFill>
                          <a:effectLst/>
                          <a:latin typeface="+mn-lt"/>
                          <a:ea typeface="Calibri" panose="020F0502020204030204" pitchFamily="34" charset="0"/>
                          <a:cs typeface="Times New Roman" panose="02020603050405020304" pitchFamily="18" charset="0"/>
                        </a:rPr>
                        <a:t>-</a:t>
                      </a:r>
                      <a:r>
                        <a:rPr lang="en-ZA" sz="1600" b="0" baseline="0" dirty="0" smtClean="0">
                          <a:solidFill>
                            <a:schemeClr val="tx1"/>
                          </a:solidFill>
                          <a:effectLst/>
                          <a:latin typeface="+mn-lt"/>
                          <a:ea typeface="Calibri" panose="020F0502020204030204" pitchFamily="34" charset="0"/>
                          <a:cs typeface="Times New Roman" panose="02020603050405020304" pitchFamily="18" charset="0"/>
                        </a:rPr>
                        <a:t> </a:t>
                      </a:r>
                      <a:r>
                        <a:rPr lang="en-ZA" sz="1600" b="0" baseline="0" dirty="0" smtClean="0">
                          <a:solidFill>
                            <a:srgbClr val="000000"/>
                          </a:solidFill>
                          <a:effectLst/>
                          <a:latin typeface="+mn-lt"/>
                          <a:ea typeface="Calibri" panose="020F0502020204030204" pitchFamily="34" charset="0"/>
                          <a:cs typeface="Times New Roman" panose="02020603050405020304" pitchFamily="18" charset="0"/>
                        </a:rPr>
                        <a:t>The </a:t>
                      </a:r>
                      <a:r>
                        <a:rPr lang="en-ZA" sz="1600" dirty="0" smtClean="0">
                          <a:solidFill>
                            <a:srgbClr val="000000"/>
                          </a:solidFill>
                          <a:effectLst/>
                          <a:latin typeface="+mn-lt"/>
                          <a:ea typeface="Calibri" panose="020F0502020204030204" pitchFamily="34" charset="0"/>
                          <a:cs typeface="AvantGarde Bk BT"/>
                        </a:rPr>
                        <a:t>report was approved by the Director-General on 04 March 2021</a:t>
                      </a:r>
                      <a:endParaRPr lang="en-ZA" sz="1600" b="1" kern="1200" dirty="0" smtClean="0">
                        <a:solidFill>
                          <a:srgbClr val="009900"/>
                        </a:solidFill>
                        <a:effectLst/>
                        <a:latin typeface="+mn-lt"/>
                        <a:ea typeface="+mn-ea"/>
                        <a:cs typeface="+mn-cs"/>
                      </a:endParaRPr>
                    </a:p>
                  </a:txBody>
                  <a:tcPr marL="68580" marR="68580" marT="0" marB="0"/>
                </a:tc>
                <a:extLst>
                  <a:ext uri="{0D108BD9-81ED-4DB2-BD59-A6C34878D82A}">
                    <a16:rowId xmlns:a16="http://schemas.microsoft.com/office/drawing/2014/main" xmlns="" val="10003"/>
                  </a:ext>
                </a:extLst>
              </a:tr>
              <a:tr h="1207078">
                <a:tc vMerge="1">
                  <a:txBody>
                    <a:bodyPr/>
                    <a:lstStyle/>
                    <a:p>
                      <a:endParaRPr lang="en-ZA"/>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4"/>
                        <a:tabLst/>
                        <a:defRPr/>
                      </a:pPr>
                      <a:r>
                        <a:rPr lang="en-ZA" sz="1600" dirty="0" smtClean="0">
                          <a:solidFill>
                            <a:srgbClr val="000000"/>
                          </a:solidFill>
                          <a:effectLst/>
                          <a:latin typeface="+mn-lt"/>
                          <a:ea typeface="Calibri" panose="020F0502020204030204" pitchFamily="34" charset="0"/>
                          <a:cs typeface="AvantGarde Bk BT"/>
                        </a:rPr>
                        <a:t>Approve a model for programme articulation of TVET college programmes into university programmes</a:t>
                      </a:r>
                      <a:endParaRPr lang="en-US" sz="1600" kern="1200" dirty="0" smtClean="0">
                        <a:solidFill>
                          <a:schemeClr val="tx1"/>
                        </a:solidFill>
                        <a:effectLst/>
                        <a:latin typeface="+mn-lt"/>
                        <a:ea typeface="+mn-ea"/>
                        <a:cs typeface="+mn-cs"/>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dirty="0" smtClean="0">
                          <a:solidFill>
                            <a:srgbClr val="009900"/>
                          </a:solidFill>
                          <a:effectLst/>
                          <a:latin typeface="+mn-lt"/>
                          <a:ea typeface="Calibri" panose="020F0502020204030204" pitchFamily="34" charset="0"/>
                          <a:cs typeface="AvantGarde Bk BT"/>
                        </a:rPr>
                        <a:t>Target Achieved </a:t>
                      </a:r>
                      <a:r>
                        <a:rPr lang="en-ZA" sz="1600" b="0" dirty="0" smtClean="0">
                          <a:solidFill>
                            <a:schemeClr val="tx1"/>
                          </a:solidFill>
                          <a:effectLst/>
                          <a:latin typeface="+mn-lt"/>
                          <a:ea typeface="Calibri" panose="020F0502020204030204" pitchFamily="34" charset="0"/>
                          <a:cs typeface="Times New Roman" panose="02020603050405020304" pitchFamily="18" charset="0"/>
                        </a:rPr>
                        <a:t>–</a:t>
                      </a:r>
                      <a:r>
                        <a:rPr lang="en-ZA" sz="1600" b="0" baseline="0" dirty="0" smtClean="0">
                          <a:solidFill>
                            <a:schemeClr val="tx1"/>
                          </a:solidFill>
                          <a:effectLst/>
                          <a:latin typeface="+mn-lt"/>
                          <a:ea typeface="Calibri" panose="020F0502020204030204" pitchFamily="34" charset="0"/>
                          <a:cs typeface="Times New Roman" panose="02020603050405020304" pitchFamily="18" charset="0"/>
                        </a:rPr>
                        <a:t> The </a:t>
                      </a:r>
                      <a:r>
                        <a:rPr lang="en-ZA" sz="1600" dirty="0" smtClean="0">
                          <a:solidFill>
                            <a:srgbClr val="000000"/>
                          </a:solidFill>
                          <a:effectLst/>
                          <a:latin typeface="+mn-lt"/>
                          <a:ea typeface="Calibri" panose="020F0502020204030204" pitchFamily="34" charset="0"/>
                          <a:cs typeface="AvantGarde Bk BT"/>
                        </a:rPr>
                        <a:t>model was approved by the Director-General on 03 March 2021</a:t>
                      </a:r>
                      <a:endParaRPr lang="en-ZA" sz="1600" b="1" kern="1200" dirty="0" smtClean="0">
                        <a:solidFill>
                          <a:srgbClr val="009900"/>
                        </a:solidFill>
                        <a:effectLst/>
                        <a:latin typeface="+mn-lt"/>
                        <a:ea typeface="+mn-ea"/>
                        <a:cs typeface="+mn-cs"/>
                      </a:endParaRPr>
                    </a:p>
                  </a:txBody>
                  <a:tcPr marL="68580" marR="68580" marT="0" marB="0"/>
                </a:tc>
                <a:extLst>
                  <a:ext uri="{0D108BD9-81ED-4DB2-BD59-A6C34878D82A}">
                    <a16:rowId xmlns:a16="http://schemas.microsoft.com/office/drawing/2014/main" xmlns="" val="10004"/>
                  </a:ext>
                </a:extLst>
              </a:tr>
            </a:tbl>
          </a:graphicData>
        </a:graphic>
      </p:graphicFrame>
      <p:sp>
        <p:nvSpPr>
          <p:cNvPr id="3" name="Rectangle 2"/>
          <p:cNvSpPr/>
          <p:nvPr/>
        </p:nvSpPr>
        <p:spPr>
          <a:xfrm>
            <a:off x="457200" y="977989"/>
            <a:ext cx="8220547" cy="923330"/>
          </a:xfrm>
          <a:prstGeom prst="rect">
            <a:avLst/>
          </a:prstGeom>
        </p:spPr>
        <p:txBody>
          <a:bodyPr wrap="square">
            <a:spAutoFit/>
          </a:bodyPr>
          <a:lstStyle/>
          <a:p>
            <a:pPr marL="285750" indent="-285750">
              <a:buFont typeface="Arial" panose="020B0604020202020204" pitchFamily="34" charset="0"/>
              <a:buChar char="•"/>
              <a:tabLst>
                <a:tab pos="354013" algn="l"/>
              </a:tabLst>
            </a:pPr>
            <a:r>
              <a:rPr lang="en-ZA" b="1" dirty="0"/>
              <a:t>Programme </a:t>
            </a:r>
            <a:r>
              <a:rPr lang="en-ZA" b="1" dirty="0" smtClean="0"/>
              <a:t>2: </a:t>
            </a:r>
            <a:r>
              <a:rPr lang="en-ZA" dirty="0" smtClean="0"/>
              <a:t>Number </a:t>
            </a:r>
            <a:r>
              <a:rPr lang="en-ZA" dirty="0"/>
              <a:t>of Targets: </a:t>
            </a:r>
            <a:r>
              <a:rPr lang="en-ZA" b="1" dirty="0" smtClean="0"/>
              <a:t>12</a:t>
            </a:r>
            <a:endParaRPr lang="en-ZA" b="1" dirty="0"/>
          </a:p>
          <a:p>
            <a:pPr marL="0" indent="0">
              <a:tabLst>
                <a:tab pos="354013" algn="l"/>
              </a:tabLst>
            </a:pPr>
            <a:r>
              <a:rPr lang="en-ZA" dirty="0"/>
              <a:t>                             </a:t>
            </a:r>
            <a:r>
              <a:rPr lang="en-ZA" dirty="0" smtClean="0"/>
              <a:t> Number </a:t>
            </a:r>
            <a:r>
              <a:rPr lang="en-ZA" dirty="0"/>
              <a:t>of Targets achieved: </a:t>
            </a:r>
            <a:r>
              <a:rPr lang="en-ZA" b="1" dirty="0" smtClean="0"/>
              <a:t>8</a:t>
            </a:r>
            <a:endParaRPr lang="en-ZA" b="1" dirty="0"/>
          </a:p>
          <a:p>
            <a:pPr marL="0" indent="0">
              <a:tabLst>
                <a:tab pos="354013" algn="l"/>
              </a:tabLst>
            </a:pPr>
            <a:r>
              <a:rPr lang="en-ZA" dirty="0"/>
              <a:t>			 </a:t>
            </a:r>
            <a:r>
              <a:rPr lang="en-ZA" dirty="0" smtClean="0"/>
              <a:t>Number </a:t>
            </a:r>
            <a:r>
              <a:rPr lang="en-ZA" dirty="0"/>
              <a:t>of Targets Not Achieved: </a:t>
            </a:r>
            <a:r>
              <a:rPr lang="en-ZA" b="1" dirty="0" smtClean="0"/>
              <a:t>4 </a:t>
            </a:r>
            <a:endParaRPr lang="en-GB" b="1" dirty="0"/>
          </a:p>
        </p:txBody>
      </p:sp>
    </p:spTree>
    <p:extLst>
      <p:ext uri="{BB962C8B-B14F-4D97-AF65-F5344CB8AC3E}">
        <p14:creationId xmlns:p14="http://schemas.microsoft.com/office/powerpoint/2010/main" xmlns="" val="1498818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33</a:t>
            </a:fld>
            <a:endParaRPr lang="en-US" altLang="en-US" b="1" dirty="0"/>
          </a:p>
        </p:txBody>
      </p:sp>
      <p:sp>
        <p:nvSpPr>
          <p:cNvPr id="9" name="TextBox 8"/>
          <p:cNvSpPr txBox="1"/>
          <p:nvPr/>
        </p:nvSpPr>
        <p:spPr>
          <a:xfrm>
            <a:off x="457200" y="457287"/>
            <a:ext cx="8229600"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a:t>
            </a:r>
            <a:r>
              <a:rPr lang="en-US" altLang="en-US" sz="2400" b="1" dirty="0" smtClean="0">
                <a:cs typeface="Arial" charset="0"/>
              </a:rPr>
              <a:t>Annual Targets (</a:t>
            </a:r>
            <a:r>
              <a:rPr lang="en-US" altLang="en-US" sz="2400" b="1" dirty="0">
                <a:cs typeface="Arial" charset="0"/>
              </a:rPr>
              <a:t>2020/21) </a:t>
            </a:r>
          </a:p>
        </p:txBody>
      </p:sp>
      <p:graphicFrame>
        <p:nvGraphicFramePr>
          <p:cNvPr id="2" name="Table 1"/>
          <p:cNvGraphicFramePr>
            <a:graphicFrameLocks noGrp="1"/>
          </p:cNvGraphicFramePr>
          <p:nvPr>
            <p:extLst>
              <p:ext uri="{D42A27DB-BD31-4B8C-83A1-F6EECF244321}">
                <p14:modId xmlns:p14="http://schemas.microsoft.com/office/powerpoint/2010/main" xmlns="" val="1785168905"/>
              </p:ext>
            </p:extLst>
          </p:nvPr>
        </p:nvGraphicFramePr>
        <p:xfrm>
          <a:off x="465316" y="1323743"/>
          <a:ext cx="8221483" cy="5071616"/>
        </p:xfrm>
        <a:graphic>
          <a:graphicData uri="http://schemas.openxmlformats.org/drawingml/2006/table">
            <a:tbl>
              <a:tblPr firstRow="1" firstCol="1" bandRow="1">
                <a:tableStyleId>{5940675A-B579-460E-94D1-54222C63F5DA}</a:tableStyleId>
              </a:tblPr>
              <a:tblGrid>
                <a:gridCol w="1992624">
                  <a:extLst>
                    <a:ext uri="{9D8B030D-6E8A-4147-A177-3AD203B41FA5}">
                      <a16:colId xmlns:a16="http://schemas.microsoft.com/office/drawing/2014/main" xmlns="" val="20000"/>
                    </a:ext>
                  </a:extLst>
                </a:gridCol>
                <a:gridCol w="2625964">
                  <a:extLst>
                    <a:ext uri="{9D8B030D-6E8A-4147-A177-3AD203B41FA5}">
                      <a16:colId xmlns:a16="http://schemas.microsoft.com/office/drawing/2014/main" xmlns="" val="20001"/>
                    </a:ext>
                  </a:extLst>
                </a:gridCol>
                <a:gridCol w="3602895">
                  <a:extLst>
                    <a:ext uri="{9D8B030D-6E8A-4147-A177-3AD203B41FA5}">
                      <a16:colId xmlns:a16="http://schemas.microsoft.com/office/drawing/2014/main" xmlns="" val="20002"/>
                    </a:ext>
                  </a:extLst>
                </a:gridCol>
              </a:tblGrid>
              <a:tr h="313697">
                <a:tc>
                  <a:txBody>
                    <a:bodyPr/>
                    <a:lstStyle/>
                    <a:p>
                      <a:pPr marL="0" algn="ctr" defTabSz="914400" rtl="0" eaLnBrk="1" latinLnBrk="0" hangingPunct="1">
                        <a:lnSpc>
                          <a:spcPct val="100000"/>
                        </a:lnSpc>
                        <a:spcAft>
                          <a:spcPts val="0"/>
                        </a:spcAft>
                      </a:pPr>
                      <a:endParaRPr lang="en-ZA" sz="1400" b="1" kern="1200" dirty="0">
                        <a:solidFill>
                          <a:schemeClr val="bg1"/>
                        </a:solidFill>
                        <a:effectLst/>
                        <a:latin typeface="+mn-lt"/>
                        <a:ea typeface="+mn-ea"/>
                        <a:cs typeface="+mn-cs"/>
                      </a:endParaRPr>
                    </a:p>
                    <a:p>
                      <a:pPr marL="0" algn="ctr" defTabSz="914400" rtl="0" eaLnBrk="1" latinLnBrk="0" hangingPunct="1">
                        <a:lnSpc>
                          <a:spcPct val="100000"/>
                        </a:lnSpc>
                        <a:spcAft>
                          <a:spcPts val="0"/>
                        </a:spcAft>
                      </a:pPr>
                      <a:r>
                        <a:rPr lang="en-ZA" sz="1400" b="1" kern="1200" dirty="0">
                          <a:solidFill>
                            <a:schemeClr val="bg1"/>
                          </a:solidFill>
                          <a:effectLst/>
                          <a:latin typeface="+mn-lt"/>
                          <a:ea typeface="+mn-ea"/>
                          <a:cs typeface="+mn-cs"/>
                        </a:rPr>
                        <a:t>Programme</a:t>
                      </a:r>
                    </a:p>
                  </a:txBody>
                  <a:tcPr marL="49776" marR="49776" marT="0" marB="0" anchor="ctr">
                    <a:solidFill>
                      <a:schemeClr val="accent2"/>
                    </a:solidFill>
                  </a:tcPr>
                </a:tc>
                <a:tc>
                  <a:txBody>
                    <a:bodyPr/>
                    <a:lstStyle/>
                    <a:p>
                      <a:pPr marL="0" algn="ctr" defTabSz="914400" rtl="0" eaLnBrk="1" latinLnBrk="0" hangingPunct="1">
                        <a:lnSpc>
                          <a:spcPct val="100000"/>
                        </a:lnSpc>
                        <a:spcAft>
                          <a:spcPts val="0"/>
                        </a:spcAft>
                      </a:pPr>
                      <a:r>
                        <a:rPr lang="en-ZA" sz="1400" b="1" kern="1200" dirty="0">
                          <a:solidFill>
                            <a:schemeClr val="bg1"/>
                          </a:solidFill>
                          <a:effectLst/>
                          <a:latin typeface="+mn-lt"/>
                          <a:ea typeface="+mn-ea"/>
                          <a:cs typeface="+mn-cs"/>
                        </a:rPr>
                        <a:t> </a:t>
                      </a:r>
                    </a:p>
                    <a:p>
                      <a:pPr marL="0" algn="ctr" defTabSz="914400" rtl="0" eaLnBrk="1" latinLnBrk="0" hangingPunct="1">
                        <a:lnSpc>
                          <a:spcPct val="100000"/>
                        </a:lnSpc>
                        <a:spcAft>
                          <a:spcPts val="0"/>
                        </a:spcAft>
                      </a:pPr>
                      <a:r>
                        <a:rPr lang="en-ZA" sz="1400" b="1" kern="1200" dirty="0" smtClean="0">
                          <a:solidFill>
                            <a:schemeClr val="bg1"/>
                          </a:solidFill>
                          <a:effectLst/>
                          <a:latin typeface="+mn-lt"/>
                          <a:ea typeface="+mn-ea"/>
                          <a:cs typeface="+mn-cs"/>
                        </a:rPr>
                        <a:t>Annual Target</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0000"/>
                        </a:lnSpc>
                        <a:spcAft>
                          <a:spcPts val="0"/>
                        </a:spcAft>
                      </a:pPr>
                      <a:endParaRPr lang="en-ZA" sz="1400" b="1" kern="1200" dirty="0">
                        <a:solidFill>
                          <a:schemeClr val="bg1"/>
                        </a:solidFill>
                        <a:effectLst/>
                        <a:latin typeface="+mn-lt"/>
                        <a:ea typeface="+mn-ea"/>
                        <a:cs typeface="+mn-cs"/>
                      </a:endParaRPr>
                    </a:p>
                    <a:p>
                      <a:pPr marL="0" algn="ctr" defTabSz="914400" rtl="0" eaLnBrk="1" latinLnBrk="0" hangingPunct="1">
                        <a:lnSpc>
                          <a:spcPct val="100000"/>
                        </a:lnSpc>
                        <a:spcAft>
                          <a:spcPts val="0"/>
                        </a:spcAft>
                      </a:pPr>
                      <a:r>
                        <a:rPr lang="en-ZA" sz="1400" b="1" kern="1200" dirty="0">
                          <a:solidFill>
                            <a:schemeClr val="bg1"/>
                          </a:solidFill>
                          <a:effectLst/>
                          <a:latin typeface="+mn-lt"/>
                          <a:ea typeface="+mn-ea"/>
                          <a:cs typeface="+mn-cs"/>
                        </a:rPr>
                        <a:t>Achievement  </a:t>
                      </a:r>
                    </a:p>
                  </a:txBody>
                  <a:tcPr marL="49776" marR="49776" marT="0" marB="0" anchor="ctr">
                    <a:solidFill>
                      <a:schemeClr val="accent2"/>
                    </a:solidFill>
                  </a:tcPr>
                </a:tc>
                <a:extLst>
                  <a:ext uri="{0D108BD9-81ED-4DB2-BD59-A6C34878D82A}">
                    <a16:rowId xmlns:a16="http://schemas.microsoft.com/office/drawing/2014/main" xmlns="" val="10000"/>
                  </a:ext>
                </a:extLst>
              </a:tr>
              <a:tr h="1216940">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effectLst/>
                          <a:latin typeface="+mn-lt"/>
                          <a:ea typeface="+mn-ea"/>
                          <a:cs typeface="+mn-cs"/>
                        </a:rPr>
                        <a:t>Programme 2: Planning, Policy and Strategy</a:t>
                      </a:r>
                      <a:endParaRPr lang="en-ZA" sz="1400" kern="1200" dirty="0">
                        <a:solidFill>
                          <a:schemeClr val="tx1"/>
                        </a:solidFill>
                        <a:effectLst/>
                        <a:latin typeface="+mn-lt"/>
                        <a:ea typeface="+mn-ea"/>
                        <a:cs typeface="+mn-cs"/>
                      </a:endParaRPr>
                    </a:p>
                    <a:p>
                      <a:pPr algn="just">
                        <a:lnSpc>
                          <a:spcPct val="100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Publish PSET </a:t>
                      </a:r>
                      <a:r>
                        <a:rPr kumimoji="0" lang="en-ZA" sz="1400" b="0" i="0" u="none" strike="noStrike" kern="1200" cap="none" spc="0" normalizeH="0" baseline="0" noProof="0" dirty="0" smtClean="0">
                          <a:ln>
                            <a:noFill/>
                          </a:ln>
                          <a:solidFill>
                            <a:srgbClr val="000000"/>
                          </a:solidFill>
                          <a:effectLst/>
                          <a:uLnTx/>
                          <a:uFillTx/>
                          <a:latin typeface="+mn-lt"/>
                          <a:ea typeface="+mn-ea"/>
                          <a:cs typeface="+mn-cs"/>
                        </a:rPr>
                        <a:t>system reports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9900"/>
                          </a:solidFill>
                          <a:effectLst/>
                          <a:uLnTx/>
                          <a:uFillTx/>
                          <a:latin typeface="+mn-lt"/>
                          <a:ea typeface="+mn-ea"/>
                          <a:cs typeface="+mn-cs"/>
                        </a:rPr>
                        <a:t>Target Achieved </a:t>
                      </a:r>
                      <a:endParaRPr kumimoji="0" lang="en-ZA" sz="1400" b="0" i="0" u="none" strike="noStrike" kern="1200" cap="none" spc="0" normalizeH="0" baseline="0" noProof="0" dirty="0" smtClean="0">
                        <a:ln>
                          <a:noFill/>
                        </a:ln>
                        <a:solidFill>
                          <a:srgbClr val="000000"/>
                        </a:solidFill>
                        <a:effectLst/>
                        <a:uLnTx/>
                        <a:uFillTx/>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Report on Statistics on PSET was submitted and approved by the Director-General on 26 March 2021</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mn-cs"/>
                        </a:rPr>
                        <a:t>PSET monitoring report was submitted and approved by the Director-General on 29 and published on 31 March 2021</a:t>
                      </a:r>
                      <a:endParaRPr kumimoji="0" lang="en-ZA" sz="1400" b="0" i="0" u="none" strike="noStrike" kern="1200" cap="none" spc="0" normalizeH="0" baseline="0" dirty="0" smtClean="0">
                        <a:ln>
                          <a:noFill/>
                        </a:ln>
                        <a:solidFill>
                          <a:srgbClr val="000000"/>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08470">
                <a:tc vMerge="1">
                  <a:txBody>
                    <a:bodyPr/>
                    <a:lstStyle/>
                    <a:p>
                      <a:endParaRPr lang="en-ZA"/>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US" sz="1400" kern="1200" dirty="0" smtClean="0">
                          <a:solidFill>
                            <a:schemeClr val="tx1"/>
                          </a:solidFill>
                          <a:effectLst/>
                          <a:latin typeface="+mn-lt"/>
                          <a:ea typeface="+mn-ea"/>
                          <a:cs typeface="+mn-cs"/>
                        </a:rPr>
                        <a:t> Approve a</a:t>
                      </a:r>
                      <a:r>
                        <a:rPr lang="en-US" sz="1400" dirty="0" smtClean="0"/>
                        <a:t> report on the implementation of social inclusion in the PSET System</a:t>
                      </a:r>
                      <a:endParaRPr lang="en-US" sz="1400" kern="1200" dirty="0" smtClean="0">
                        <a:solidFill>
                          <a:schemeClr val="tx1"/>
                        </a:solidFill>
                        <a:effectLst/>
                        <a:latin typeface="+mn-lt"/>
                        <a:ea typeface="+mn-ea"/>
                        <a:cs typeface="+mn-cs"/>
                      </a:endParaRPr>
                    </a:p>
                  </a:txBody>
                  <a:tcPr marL="68580" marR="68580" marT="0" marB="0"/>
                </a:tc>
                <a:tc>
                  <a:txBody>
                    <a:bodyPr/>
                    <a:lstStyle/>
                    <a:p>
                      <a:pPr algn="just">
                        <a:lnSpc>
                          <a:spcPct val="100000"/>
                        </a:lnSpc>
                      </a:pPr>
                      <a:r>
                        <a:rPr lang="en-US" sz="1400" b="1" dirty="0" smtClean="0">
                          <a:solidFill>
                            <a:srgbClr val="00B050"/>
                          </a:solidFill>
                        </a:rPr>
                        <a:t>Target achieved:</a:t>
                      </a:r>
                      <a:r>
                        <a:rPr lang="en-US" sz="1400" b="1" baseline="0" dirty="0" smtClean="0">
                          <a:solidFill>
                            <a:srgbClr val="00B050"/>
                          </a:solidFill>
                        </a:rPr>
                        <a:t> - </a:t>
                      </a:r>
                      <a:r>
                        <a:rPr lang="en-US" sz="1400" b="1" dirty="0" smtClean="0">
                          <a:solidFill>
                            <a:srgbClr val="00B050"/>
                          </a:solidFill>
                        </a:rPr>
                        <a:t> </a:t>
                      </a:r>
                      <a:r>
                        <a:rPr lang="en-US" sz="1400" dirty="0" smtClean="0"/>
                        <a:t>A report on the implementation of social inclusion in the PSET System was approved by the Director-General on 31 March 2021</a:t>
                      </a:r>
                      <a:endParaRPr lang="en-US" sz="1400" b="1" kern="1200" dirty="0" smtClean="0">
                        <a:solidFill>
                          <a:srgbClr val="009900"/>
                        </a:solidFill>
                        <a:effectLst/>
                        <a:latin typeface="+mn-lt"/>
                        <a:ea typeface="+mn-ea"/>
                        <a:cs typeface="+mn-cs"/>
                      </a:endParaRPr>
                    </a:p>
                  </a:txBody>
                  <a:tcPr marL="68580" marR="68580" marT="0" marB="0"/>
                </a:tc>
                <a:extLst>
                  <a:ext uri="{0D108BD9-81ED-4DB2-BD59-A6C34878D82A}">
                    <a16:rowId xmlns:a16="http://schemas.microsoft.com/office/drawing/2014/main" xmlns="" val="10002"/>
                  </a:ext>
                </a:extLst>
              </a:tr>
              <a:tr h="548574">
                <a:tc vMerge="1">
                  <a:txBody>
                    <a:bodyPr/>
                    <a:lstStyle/>
                    <a:p>
                      <a:endParaRPr lang="en-ZA"/>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7"/>
                        <a:tabLst/>
                        <a:defRPr/>
                      </a:pPr>
                      <a:r>
                        <a:rPr lang="en-ZA" sz="1400" kern="1200" dirty="0" smtClean="0">
                          <a:solidFill>
                            <a:schemeClr val="tx1"/>
                          </a:solidFill>
                          <a:latin typeface="+mn-lt"/>
                          <a:ea typeface="+mn-ea"/>
                          <a:cs typeface="+mn-cs"/>
                        </a:rPr>
                        <a:t>Submit </a:t>
                      </a:r>
                      <a:r>
                        <a:rPr lang="en-US" sz="1400" kern="1200" dirty="0" smtClean="0">
                          <a:solidFill>
                            <a:schemeClr val="tx1"/>
                          </a:solidFill>
                          <a:latin typeface="+mn-lt"/>
                          <a:ea typeface="+mn-ea"/>
                          <a:cs typeface="+mn-cs"/>
                        </a:rPr>
                        <a:t>Integrated infrastructure Development Support Programme (</a:t>
                      </a:r>
                      <a:r>
                        <a:rPr lang="en-ZA" sz="1400" kern="1200" dirty="0" smtClean="0">
                          <a:solidFill>
                            <a:schemeClr val="tx1"/>
                          </a:solidFill>
                          <a:latin typeface="+mn-lt"/>
                          <a:ea typeface="+mn-ea"/>
                          <a:cs typeface="+mn-cs"/>
                        </a:rPr>
                        <a:t>IIDSP) for PSET to the Minister for approval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9900"/>
                          </a:solidFill>
                        </a:rPr>
                        <a:t>Target achieved-  </a:t>
                      </a:r>
                      <a:r>
                        <a:rPr lang="en-US" sz="1400" dirty="0" smtClean="0"/>
                        <a:t>The IIDSP for PSET was submitted to the Minister for approval for implementation 20 October 2020</a:t>
                      </a:r>
                      <a:endParaRPr lang="en-US" sz="1400" b="1" kern="1200" dirty="0" smtClean="0">
                        <a:solidFill>
                          <a:srgbClr val="009900"/>
                        </a:solidFill>
                        <a:effectLst/>
                        <a:latin typeface="+mn-lt"/>
                        <a:ea typeface="+mn-ea"/>
                        <a:cs typeface="+mn-cs"/>
                      </a:endParaRPr>
                    </a:p>
                  </a:txBody>
                  <a:tcPr marL="68580" marR="68580" marT="0" marB="0"/>
                </a:tc>
                <a:extLst>
                  <a:ext uri="{0D108BD9-81ED-4DB2-BD59-A6C34878D82A}">
                    <a16:rowId xmlns:a16="http://schemas.microsoft.com/office/drawing/2014/main" xmlns="" val="10003"/>
                  </a:ext>
                </a:extLst>
              </a:tr>
              <a:tr h="1017776">
                <a:tc vMerge="1">
                  <a:txBody>
                    <a:bodyPr/>
                    <a:lstStyle/>
                    <a:p>
                      <a:endParaRPr lang="en-ZA"/>
                    </a:p>
                  </a:txBody>
                  <a:tcPr/>
                </a:tc>
                <a:tc>
                  <a:txBody>
                    <a:bodyPr/>
                    <a:lstStyle/>
                    <a:p>
                      <a:pPr marL="228600" indent="-228600" algn="just">
                        <a:lnSpc>
                          <a:spcPct val="100000"/>
                        </a:lnSpc>
                        <a:spcAft>
                          <a:spcPts val="0"/>
                        </a:spcAft>
                        <a:buFont typeface="+mj-lt"/>
                        <a:buAutoNum type="arabicPeriod" startAt="8"/>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 Develop a </a:t>
                      </a:r>
                      <a:r>
                        <a:rPr lang="en-US" sz="1400" dirty="0" smtClean="0"/>
                        <a:t>Multifaceted student accommodation strategy and submit to the Minister for approval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400" b="1" dirty="0" smtClean="0">
                          <a:solidFill>
                            <a:srgbClr val="009900"/>
                          </a:solidFill>
                        </a:rPr>
                        <a:t>Target achieved </a:t>
                      </a:r>
                      <a:r>
                        <a:rPr lang="en-US" sz="1400" dirty="0" smtClean="0"/>
                        <a:t>-  A Policy on accommodation strategy was developed and approved by the Minister on 31 March 2021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15812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34</a:t>
            </a:fld>
            <a:endParaRPr lang="en-US" altLang="en-US" b="1" dirty="0"/>
          </a:p>
        </p:txBody>
      </p:sp>
      <p:graphicFrame>
        <p:nvGraphicFramePr>
          <p:cNvPr id="6" name="Table 5"/>
          <p:cNvGraphicFramePr>
            <a:graphicFrameLocks noGrp="1"/>
          </p:cNvGraphicFramePr>
          <p:nvPr>
            <p:extLst>
              <p:ext uri="{D42A27DB-BD31-4B8C-83A1-F6EECF244321}">
                <p14:modId xmlns:p14="http://schemas.microsoft.com/office/powerpoint/2010/main" xmlns="" val="3002651003"/>
              </p:ext>
            </p:extLst>
          </p:nvPr>
        </p:nvGraphicFramePr>
        <p:xfrm>
          <a:off x="465316" y="1066800"/>
          <a:ext cx="8239396" cy="5181600"/>
        </p:xfrm>
        <a:graphic>
          <a:graphicData uri="http://schemas.openxmlformats.org/drawingml/2006/table">
            <a:tbl>
              <a:tblPr firstRow="1" firstCol="1" bandRow="1">
                <a:tableStyleId>{5940675A-B579-460E-94D1-54222C63F5DA}</a:tableStyleId>
              </a:tblPr>
              <a:tblGrid>
                <a:gridCol w="1287284">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2"/>
                    </a:ext>
                  </a:extLst>
                </a:gridCol>
                <a:gridCol w="2667000">
                  <a:extLst>
                    <a:ext uri="{9D8B030D-6E8A-4147-A177-3AD203B41FA5}">
                      <a16:colId xmlns:a16="http://schemas.microsoft.com/office/drawing/2014/main" xmlns="" val="20003"/>
                    </a:ext>
                  </a:extLst>
                </a:gridCol>
                <a:gridCol w="2456312">
                  <a:extLst>
                    <a:ext uri="{9D8B030D-6E8A-4147-A177-3AD203B41FA5}">
                      <a16:colId xmlns:a16="http://schemas.microsoft.com/office/drawing/2014/main" xmlns="" val="20004"/>
                    </a:ext>
                  </a:extLst>
                </a:gridCol>
              </a:tblGrid>
              <a:tr h="634309">
                <a:tc>
                  <a:txBody>
                    <a:bodyPr/>
                    <a:lstStyle/>
                    <a:p>
                      <a:pPr marL="0" algn="just" defTabSz="914400" rtl="0" eaLnBrk="1" latinLnBrk="0" hangingPunct="1">
                        <a:lnSpc>
                          <a:spcPct val="107000"/>
                        </a:lnSpc>
                        <a:spcAft>
                          <a:spcPts val="0"/>
                        </a:spcAft>
                      </a:pPr>
                      <a:r>
                        <a:rPr lang="en-ZA" sz="1200" b="1" kern="1200" dirty="0">
                          <a:solidFill>
                            <a:schemeClr val="bg1"/>
                          </a:solidFill>
                          <a:effectLst/>
                          <a:latin typeface="+mn-lt"/>
                          <a:ea typeface="+mn-ea"/>
                          <a:cs typeface="+mn-cs"/>
                        </a:rPr>
                        <a:t>Programme</a:t>
                      </a:r>
                    </a:p>
                  </a:txBody>
                  <a:tcPr marL="49776" marR="49776" marT="0" marB="0" anchor="ctr">
                    <a:solidFill>
                      <a:schemeClr val="accent2"/>
                    </a:solidFill>
                  </a:tcPr>
                </a:tc>
                <a:tc>
                  <a:txBody>
                    <a:bodyPr/>
                    <a:lstStyle/>
                    <a:p>
                      <a:pPr marL="0" algn="just" defTabSz="914400" rtl="0" eaLnBrk="1" latinLnBrk="0" hangingPunct="1">
                        <a:lnSpc>
                          <a:spcPct val="107000"/>
                        </a:lnSpc>
                        <a:spcAft>
                          <a:spcPts val="0"/>
                        </a:spcAft>
                      </a:pPr>
                      <a:r>
                        <a:rPr lang="en-ZA" sz="1200" b="1" kern="1200" dirty="0" smtClean="0">
                          <a:solidFill>
                            <a:schemeClr val="bg1"/>
                          </a:solidFill>
                          <a:effectLst/>
                          <a:latin typeface="+mn-lt"/>
                          <a:ea typeface="+mn-ea"/>
                          <a:cs typeface="+mn-cs"/>
                        </a:rPr>
                        <a:t>Target   </a:t>
                      </a:r>
                      <a:endParaRPr lang="en-ZA" sz="12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just" defTabSz="914400" rtl="0" eaLnBrk="1" latinLnBrk="0" hangingPunct="1">
                        <a:lnSpc>
                          <a:spcPct val="107000"/>
                        </a:lnSpc>
                        <a:spcAft>
                          <a:spcPts val="0"/>
                        </a:spcAft>
                      </a:pPr>
                      <a:r>
                        <a:rPr lang="en-ZA" sz="1200" b="1" kern="1200" dirty="0" smtClean="0">
                          <a:solidFill>
                            <a:schemeClr val="bg1"/>
                          </a:solidFill>
                          <a:effectLst/>
                          <a:latin typeface="+mn-lt"/>
                          <a:ea typeface="+mn-ea"/>
                          <a:cs typeface="+mn-cs"/>
                        </a:rPr>
                        <a:t>Actual </a:t>
                      </a:r>
                      <a:endParaRPr lang="en-ZA" sz="12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just" defTabSz="914400" rtl="0" eaLnBrk="1" latinLnBrk="0" hangingPunct="1">
                        <a:lnSpc>
                          <a:spcPct val="107000"/>
                        </a:lnSpc>
                        <a:spcAft>
                          <a:spcPts val="0"/>
                        </a:spcAft>
                      </a:pPr>
                      <a:r>
                        <a:rPr lang="en-ZA" sz="1200" b="1" kern="1200" dirty="0" smtClean="0">
                          <a:solidFill>
                            <a:schemeClr val="bg1"/>
                          </a:solidFill>
                          <a:effectLst/>
                          <a:latin typeface="+mn-lt"/>
                          <a:ea typeface="+mn-ea"/>
                          <a:cs typeface="+mn-cs"/>
                        </a:rPr>
                        <a:t>Reason </a:t>
                      </a:r>
                      <a:endParaRPr lang="en-ZA" sz="12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757882">
                <a:tc row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Programme 2: Planning, Policy and Strategy</a:t>
                      </a:r>
                      <a:endParaRPr lang="en-ZA" sz="1200" kern="1200" dirty="0" smtClean="0">
                        <a:solidFill>
                          <a:schemeClr val="tx1"/>
                        </a:solidFill>
                        <a:effectLst/>
                        <a:latin typeface="+mn-lt"/>
                        <a:ea typeface="+mn-ea"/>
                        <a:cs typeface="+mn-cs"/>
                      </a:endParaRPr>
                    </a:p>
                    <a:p>
                      <a:pPr algn="just">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200" dirty="0" smtClean="0">
                          <a:solidFill>
                            <a:srgbClr val="000000"/>
                          </a:solidFill>
                          <a:effectLst/>
                          <a:latin typeface="+mn-lt"/>
                          <a:ea typeface="Calibri" panose="020F0502020204030204" pitchFamily="34" charset="0"/>
                          <a:cs typeface="AvantGarde Bk BT"/>
                        </a:rPr>
                        <a:t>Sign a</a:t>
                      </a:r>
                      <a:r>
                        <a:rPr lang="en-US" sz="1200" dirty="0" smtClean="0">
                          <a:latin typeface="+mn-lt"/>
                        </a:rPr>
                        <a:t>t least two new agreements for international scholarships</a:t>
                      </a:r>
                      <a:endParaRPr lang="en-ZA" sz="1200" b="1" i="0" u="none" strike="noStrike" kern="1200" baseline="0" dirty="0">
                        <a:solidFill>
                          <a:schemeClr val="tx1"/>
                        </a:solidFill>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One international scholarship agreement was signed between South Africa and France</a:t>
                      </a:r>
                      <a:endParaRPr kumimoji="0" lang="en-ZA" sz="1200" b="0"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AvantGarde Bk BT"/>
                      </a:endParaRPr>
                    </a:p>
                  </a:txBody>
                  <a:tcPr marL="68580" marR="68580" marT="0" marB="0"/>
                </a:tc>
                <a:tc>
                  <a:txBody>
                    <a:bodyPr/>
                    <a:lstStyle/>
                    <a:p>
                      <a:pPr algn="just"/>
                      <a:r>
                        <a:rPr lang="en-ZA" sz="1200" b="0" i="0" u="none" strike="noStrike" kern="1200" baseline="0" dirty="0" smtClean="0">
                          <a:solidFill>
                            <a:schemeClr val="tx1"/>
                          </a:solidFill>
                          <a:latin typeface="+mn-lt"/>
                          <a:ea typeface="+mn-ea"/>
                          <a:cs typeface="+mn-cs"/>
                        </a:rPr>
                        <a:t>A Memorandum </a:t>
                      </a:r>
                      <a:r>
                        <a:rPr lang="en-GB" sz="1200" b="0" i="0" u="none" strike="noStrike" kern="1200" baseline="0" dirty="0" smtClean="0">
                          <a:solidFill>
                            <a:schemeClr val="tx1"/>
                          </a:solidFill>
                          <a:latin typeface="+mn-lt"/>
                          <a:ea typeface="+mn-ea"/>
                          <a:cs typeface="+mn-cs"/>
                        </a:rPr>
                        <a:t>of Understanding with the Hungarian Government will be signed during 2021/22</a:t>
                      </a:r>
                      <a:endParaRPr kumimoji="0" lang="en-ZA" sz="12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1136823">
                <a:tc vMerge="1">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342900" indent="-342900" algn="just">
                        <a:buFont typeface="+mj-lt"/>
                        <a:buAutoNum type="arabicPeriod" startAt="2"/>
                      </a:pPr>
                      <a:r>
                        <a:rPr lang="en-ZA" sz="1200" b="0" i="0" u="none" strike="noStrike" kern="1200" baseline="0" dirty="0" smtClean="0">
                          <a:solidFill>
                            <a:schemeClr val="tx1"/>
                          </a:solidFill>
                          <a:latin typeface="+mn-lt"/>
                          <a:ea typeface="+mn-ea"/>
                          <a:cs typeface="+mn-cs"/>
                        </a:rPr>
                        <a:t>Approve the NQF Amendment Bill for public comments</a:t>
                      </a:r>
                      <a:endParaRPr lang="en-ZA" sz="1200" b="1" i="0" u="none" strike="noStrike" kern="1200" baseline="0" dirty="0">
                        <a:solidFill>
                          <a:schemeClr val="tx1"/>
                        </a:solidFill>
                        <a:latin typeface="+mn-lt"/>
                        <a:ea typeface="+mn-ea"/>
                        <a:cs typeface="+mn-cs"/>
                      </a:endParaRPr>
                    </a:p>
                  </a:txBody>
                  <a:tcPr marL="68580" marR="68580" marT="0" marB="0"/>
                </a:tc>
                <a:tc>
                  <a:txBody>
                    <a:bodyPr/>
                    <a:lstStyle/>
                    <a:p>
                      <a:pPr algn="just"/>
                      <a:r>
                        <a:rPr lang="en-ZA" sz="1200" b="0" i="0" u="none" strike="noStrike" kern="1200" baseline="0" dirty="0" smtClean="0">
                          <a:solidFill>
                            <a:schemeClr val="tx1"/>
                          </a:solidFill>
                          <a:latin typeface="+mn-lt"/>
                          <a:ea typeface="+mn-ea"/>
                          <a:cs typeface="+mn-cs"/>
                        </a:rPr>
                        <a:t>NQF Amendment Bill was not approved</a:t>
                      </a:r>
                    </a:p>
                    <a:p>
                      <a:pPr algn="just"/>
                      <a:r>
                        <a:rPr lang="en-ZA" sz="1200" b="0" i="0" u="none" strike="noStrike" kern="1200" baseline="0" dirty="0" smtClean="0">
                          <a:solidFill>
                            <a:schemeClr val="tx1"/>
                          </a:solidFill>
                          <a:latin typeface="+mn-lt"/>
                          <a:ea typeface="+mn-ea"/>
                          <a:cs typeface="+mn-cs"/>
                        </a:rPr>
                        <a:t>by the Minister as</a:t>
                      </a:r>
                    </a:p>
                    <a:p>
                      <a:pPr algn="just"/>
                      <a:r>
                        <a:rPr lang="en-ZA" sz="1200" b="0" i="0" u="none" strike="noStrike" kern="1200" baseline="0" dirty="0" smtClean="0">
                          <a:solidFill>
                            <a:schemeClr val="tx1"/>
                          </a:solidFill>
                          <a:latin typeface="+mn-lt"/>
                          <a:ea typeface="+mn-ea"/>
                          <a:cs typeface="+mn-cs"/>
                        </a:rPr>
                        <a:t>planned</a:t>
                      </a:r>
                      <a:endParaRPr kumimoji="0" lang="en-ZA" sz="1200" b="0"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AvantGarde Bk BT"/>
                      </a:endParaRPr>
                    </a:p>
                  </a:txBody>
                  <a:tcPr marL="68580" marR="68580" marT="0" marB="0"/>
                </a:tc>
                <a:tc>
                  <a:txBody>
                    <a:bodyPr/>
                    <a:lstStyle/>
                    <a:p>
                      <a:pPr algn="just"/>
                      <a:r>
                        <a:rPr lang="en-ZA" sz="1200" b="0" i="0" u="none" strike="noStrike" kern="1200" baseline="0" dirty="0" smtClean="0">
                          <a:solidFill>
                            <a:schemeClr val="tx1"/>
                          </a:solidFill>
                          <a:latin typeface="+mn-lt"/>
                          <a:ea typeface="+mn-ea"/>
                          <a:cs typeface="+mn-cs"/>
                        </a:rPr>
                        <a:t>The 2019 NQF Amendment Act has not yet come into operation, it would therefore be pointless to publish a second draft Amendment Bill for public comment when the first</a:t>
                      </a:r>
                    </a:p>
                  </a:txBody>
                  <a:tcPr marL="68580" marR="68580" marT="0" marB="0"/>
                </a:tc>
                <a:extLst>
                  <a:ext uri="{0D108BD9-81ED-4DB2-BD59-A6C34878D82A}">
                    <a16:rowId xmlns:a16="http://schemas.microsoft.com/office/drawing/2014/main" xmlns="" val="10002"/>
                  </a:ext>
                </a:extLst>
              </a:tr>
              <a:tr h="1705234">
                <a:tc vMerge="1">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3"/>
                        <a:tabLst/>
                        <a:defRPr/>
                      </a:pPr>
                      <a:r>
                        <a:rPr kumimoji="0" lang="en-ZA" sz="1200" b="0" i="0" u="none" strike="noStrike" kern="1200" cap="none" spc="0" normalizeH="0" baseline="0" noProof="0" dirty="0" smtClean="0">
                          <a:ln>
                            <a:noFill/>
                          </a:ln>
                          <a:solidFill>
                            <a:srgbClr val="000000"/>
                          </a:solidFill>
                          <a:effectLst/>
                          <a:uLnTx/>
                          <a:uFillTx/>
                          <a:latin typeface="+mn-lt"/>
                          <a:ea typeface="+mn-ea"/>
                          <a:cs typeface="+mn-cs"/>
                        </a:rPr>
                        <a:t>Approve reports to inform decision making in respect enrolment planning, funding and policy </a:t>
                      </a:r>
                      <a:endParaRPr kumimoji="0" lang="en-ZA"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indent="0" algn="just">
                        <a:buFont typeface="+mj-lt"/>
                        <a:buNone/>
                      </a:pPr>
                      <a:endParaRPr lang="en-ZA" sz="1200" b="1" i="0" u="none" strike="noStrike" kern="1200" baseline="0" dirty="0">
                        <a:solidFill>
                          <a:schemeClr val="tx1"/>
                        </a:solidFill>
                        <a:latin typeface="+mn-lt"/>
                        <a:ea typeface="+mn-ea"/>
                        <a:cs typeface="+mn-cs"/>
                      </a:endParaRPr>
                    </a:p>
                  </a:txBody>
                  <a:tcPr marL="68580" marR="68580" marT="0" marB="0"/>
                </a:tc>
                <a:tc>
                  <a:txBody>
                    <a:bodyPr/>
                    <a:lstStyle/>
                    <a:p>
                      <a:pPr marL="171450" marR="0" lvl="0" indent="-171450" algn="just" defTabSz="914400" rtl="0" eaLnBrk="1" fontAlgn="auto" latinLnBrk="0" hangingPunct="1">
                        <a:lnSpc>
                          <a:spcPts val="1205"/>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 research report on Critical Skills was approved by the Director- General on 31 March 2021</a:t>
                      </a:r>
                      <a:endParaRPr kumimoji="0" lang="en-ZA" sz="1200" b="0" i="0" u="none" strike="noStrike" kern="1200" cap="none" spc="0" normalizeH="0" baseline="0" noProof="0" dirty="0" smtClean="0">
                        <a:ln>
                          <a:noFill/>
                        </a:ln>
                        <a:solidFill>
                          <a:srgbClr val="000000"/>
                        </a:solidFill>
                        <a:effectLst/>
                        <a:uLnTx/>
                        <a:uFillTx/>
                        <a:latin typeface="+mn-lt"/>
                        <a:ea typeface="+mn-ea"/>
                        <a:cs typeface="+mn-cs"/>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List of Occupations in High Demand was </a:t>
                      </a:r>
                      <a:r>
                        <a:rPr kumimoji="0" lang="en-US" sz="1200" b="0" i="0" u="none" strike="noStrike" kern="1200" cap="none" spc="0" normalizeH="0" baseline="0" noProof="0" dirty="0" err="1" smtClean="0">
                          <a:ln>
                            <a:noFill/>
                          </a:ln>
                          <a:solidFill>
                            <a:srgbClr val="000000"/>
                          </a:solidFill>
                          <a:effectLst/>
                          <a:uLnTx/>
                          <a:uFillTx/>
                          <a:latin typeface="+mn-lt"/>
                          <a:ea typeface="+mn-ea"/>
                          <a:cs typeface="+mn-cs"/>
                        </a:rPr>
                        <a:t>gazetted</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by 31 March 2021</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200" b="0" i="0" u="none" strike="noStrike" kern="1200" baseline="0" dirty="0" smtClean="0">
                          <a:solidFill>
                            <a:schemeClr val="tx1"/>
                          </a:solidFill>
                          <a:latin typeface="+mn-lt"/>
                          <a:ea typeface="+mn-ea"/>
                          <a:cs typeface="+mn-cs"/>
                        </a:rPr>
                        <a:t>A draft PSP was developed based on the engagements with Master Plan teams and other stakeholders</a:t>
                      </a:r>
                      <a:endParaRPr kumimoji="0" lang="en-ZA" sz="1200" b="0"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AvantGarde Bk BT"/>
                      </a:endParaRPr>
                    </a:p>
                  </a:txBody>
                  <a:tcPr marL="68580" marR="68580" marT="0" marB="0"/>
                </a:tc>
                <a:tc>
                  <a:txBody>
                    <a:bodyPr/>
                    <a:lstStyle/>
                    <a:p>
                      <a:pPr algn="just"/>
                      <a:r>
                        <a:rPr lang="en-ZA" sz="1200" b="0" i="0" u="none" strike="noStrike" kern="1200" baseline="0" dirty="0" smtClean="0">
                          <a:solidFill>
                            <a:schemeClr val="tx1"/>
                          </a:solidFill>
                          <a:latin typeface="+mn-lt"/>
                          <a:ea typeface="+mn-ea"/>
                          <a:cs typeface="+mn-cs"/>
                        </a:rPr>
                        <a:t>The development of Master Plans, and the attendant identification of skills needs were significantly impeded by the COVID-19 pandemic and the economic contraction</a:t>
                      </a:r>
                      <a:r>
                        <a:rPr kumimoji="0" lang="en-ZA" sz="1200" b="0" i="0" u="none" strike="noStrike" kern="1200" cap="none" spc="0" normalizeH="0" baseline="0" dirty="0" smtClean="0">
                          <a:ln>
                            <a:noFill/>
                          </a:ln>
                          <a:solidFill>
                            <a:srgbClr val="000000"/>
                          </a:solidFill>
                          <a:effectLst/>
                          <a:uLnTx/>
                          <a:uFillTx/>
                          <a:latin typeface="+mn-lt"/>
                          <a:ea typeface="+mn-ea"/>
                          <a:cs typeface="+mn-cs"/>
                        </a:rPr>
                        <a:t>. </a:t>
                      </a:r>
                      <a:r>
                        <a:rPr lang="en-ZA" sz="1200" b="0" i="0" u="none" strike="noStrike" kern="1200" baseline="0" dirty="0" smtClean="0">
                          <a:solidFill>
                            <a:schemeClr val="tx1"/>
                          </a:solidFill>
                          <a:latin typeface="+mn-lt"/>
                          <a:ea typeface="+mn-ea"/>
                          <a:cs typeface="+mn-cs"/>
                        </a:rPr>
                        <a:t>The PSP was then reconceptualised to become an implementation plan for the ERRP Skills Strategy. </a:t>
                      </a:r>
                      <a:endParaRPr kumimoji="0" lang="en-ZA" sz="12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947352">
                <a:tc vMerge="1">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just">
                        <a:buFont typeface="+mj-lt"/>
                        <a:buAutoNum type="arabicPeriod" startAt="4"/>
                      </a:pPr>
                      <a:r>
                        <a:rPr lang="en-ZA" sz="1200" b="0" i="0" u="none" strike="noStrike" kern="1200" baseline="0" dirty="0" smtClean="0">
                          <a:solidFill>
                            <a:schemeClr val="tx1"/>
                          </a:solidFill>
                          <a:latin typeface="+mn-lt"/>
                          <a:ea typeface="+mn-ea"/>
                          <a:cs typeface="+mn-cs"/>
                        </a:rPr>
                        <a:t>Approve a conceptual framework on integrated planning for the PSET System </a:t>
                      </a:r>
                      <a:endParaRPr lang="en-ZA" sz="1200" b="1" i="0" u="none" strike="noStrike" kern="1200" baseline="0" dirty="0">
                        <a:solidFill>
                          <a:schemeClr val="tx1"/>
                        </a:solidFill>
                        <a:latin typeface="+mn-lt"/>
                        <a:ea typeface="+mn-ea"/>
                        <a:cs typeface="+mn-cs"/>
                      </a:endParaRPr>
                    </a:p>
                  </a:txBody>
                  <a:tcPr marL="68580" marR="68580" marT="0" marB="0"/>
                </a:tc>
                <a:tc>
                  <a:txBody>
                    <a:bodyPr/>
                    <a:lstStyle/>
                    <a:p>
                      <a:pPr algn="just"/>
                      <a:r>
                        <a:rPr lang="en-ZA" sz="1200" b="0" i="0" u="none" strike="noStrike" kern="1200" baseline="0" dirty="0" smtClean="0">
                          <a:solidFill>
                            <a:schemeClr val="tx1"/>
                          </a:solidFill>
                          <a:latin typeface="+mn-lt"/>
                          <a:ea typeface="+mn-ea"/>
                          <a:cs typeface="+mn-cs"/>
                        </a:rPr>
                        <a:t>A Concept Note and desktop assessment </a:t>
                      </a:r>
                      <a:r>
                        <a:rPr lang="en-GB" sz="1200" b="0" i="0" u="none" strike="noStrike" kern="1200" baseline="0" dirty="0" smtClean="0">
                          <a:solidFill>
                            <a:schemeClr val="tx1"/>
                          </a:solidFill>
                          <a:latin typeface="+mn-lt"/>
                          <a:ea typeface="+mn-ea"/>
                          <a:cs typeface="+mn-cs"/>
                        </a:rPr>
                        <a:t>of the current state of </a:t>
                      </a:r>
                      <a:r>
                        <a:rPr lang="en-ZA" sz="1200" b="0" i="0" u="none" strike="noStrike" kern="1200" baseline="0" dirty="0" smtClean="0">
                          <a:solidFill>
                            <a:schemeClr val="tx1"/>
                          </a:solidFill>
                          <a:latin typeface="+mn-lt"/>
                          <a:ea typeface="+mn-ea"/>
                          <a:cs typeface="+mn-cs"/>
                        </a:rPr>
                        <a:t>planning in the sector was undertaken and submitted to the Director-General for approval</a:t>
                      </a:r>
                      <a:endParaRPr kumimoji="0" lang="en-ZA" sz="1200" b="0"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AvantGarde Bk BT"/>
                      </a:endParaRPr>
                    </a:p>
                  </a:txBody>
                  <a:tcPr marL="68580" marR="68580" marT="0" marB="0"/>
                </a:tc>
                <a:tc>
                  <a:txBody>
                    <a:bodyPr/>
                    <a:lstStyle/>
                    <a:p>
                      <a:pPr algn="just"/>
                      <a:r>
                        <a:rPr lang="en-ZA" sz="1200" b="0" i="0" u="none" strike="noStrike" kern="1200" baseline="0" dirty="0" smtClean="0">
                          <a:solidFill>
                            <a:schemeClr val="tx1"/>
                          </a:solidFill>
                          <a:latin typeface="+mn-lt"/>
                          <a:ea typeface="+mn-ea"/>
                          <a:cs typeface="+mn-cs"/>
                        </a:rPr>
                        <a:t>The Integrated Planning Framework (IPF) development was to be based on final NPPSET which was not yet approved by the Minister by 31 March 2021</a:t>
                      </a:r>
                      <a:endParaRPr kumimoji="0" lang="en-ZA" sz="12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bl>
          </a:graphicData>
        </a:graphic>
      </p:graphicFrame>
      <p:sp>
        <p:nvSpPr>
          <p:cNvPr id="7" name="TextBox 6"/>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Targets not achieved and reasons for non achievement</a:t>
            </a:r>
            <a:endParaRPr lang="en-US" altLang="en-US" sz="2400" b="1" dirty="0">
              <a:solidFill>
                <a:srgbClr val="FF0000"/>
              </a:solidFill>
              <a:cs typeface="Arial" charset="0"/>
            </a:endParaRPr>
          </a:p>
        </p:txBody>
      </p:sp>
    </p:spTree>
    <p:extLst>
      <p:ext uri="{BB962C8B-B14F-4D97-AF65-F5344CB8AC3E}">
        <p14:creationId xmlns:p14="http://schemas.microsoft.com/office/powerpoint/2010/main" xmlns="" val="303258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35</a:t>
            </a:fld>
            <a:endParaRPr lang="en-US" altLang="en-US" b="1" dirty="0"/>
          </a:p>
        </p:txBody>
      </p:sp>
      <p:sp>
        <p:nvSpPr>
          <p:cNvPr id="9" name="TextBox 8"/>
          <p:cNvSpPr txBox="1"/>
          <p:nvPr/>
        </p:nvSpPr>
        <p:spPr>
          <a:xfrm>
            <a:off x="465316" y="457287"/>
            <a:ext cx="8221484" cy="830997"/>
          </a:xfrm>
          <a:prstGeom prst="rect">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a:t>
            </a:r>
            <a:r>
              <a:rPr lang="en-US" altLang="en-US" sz="2400" b="1" dirty="0" smtClean="0">
                <a:cs typeface="Arial" charset="0"/>
              </a:rPr>
              <a:t>Performance against Annual Targets (2020/21) </a:t>
            </a:r>
            <a:endParaRPr lang="en-US" altLang="en-US" sz="2400" b="1"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9510530"/>
              </p:ext>
            </p:extLst>
          </p:nvPr>
        </p:nvGraphicFramePr>
        <p:xfrm>
          <a:off x="465316" y="2390322"/>
          <a:ext cx="8221484" cy="3947159"/>
        </p:xfrm>
        <a:graphic>
          <a:graphicData uri="http://schemas.openxmlformats.org/drawingml/2006/table">
            <a:tbl>
              <a:tblPr firstRow="1" firstCol="1" bandRow="1">
                <a:tableStyleId>{5940675A-B579-460E-94D1-54222C63F5DA}</a:tableStyleId>
              </a:tblPr>
              <a:tblGrid>
                <a:gridCol w="3574558">
                  <a:extLst>
                    <a:ext uri="{9D8B030D-6E8A-4147-A177-3AD203B41FA5}">
                      <a16:colId xmlns:a16="http://schemas.microsoft.com/office/drawing/2014/main" xmlns="" val="20001"/>
                    </a:ext>
                  </a:extLst>
                </a:gridCol>
                <a:gridCol w="4646926">
                  <a:extLst>
                    <a:ext uri="{9D8B030D-6E8A-4147-A177-3AD203B41FA5}">
                      <a16:colId xmlns:a16="http://schemas.microsoft.com/office/drawing/2014/main" xmlns="" val="20002"/>
                    </a:ext>
                  </a:extLst>
                </a:gridCol>
              </a:tblGrid>
              <a:tr h="380999">
                <a:tc>
                  <a:txBody>
                    <a:bodyPr/>
                    <a:lstStyle/>
                    <a:p>
                      <a:pPr marL="0" algn="ctr" defTabSz="914400" rtl="0" eaLnBrk="1" latinLnBrk="0" hangingPunct="1">
                        <a:lnSpc>
                          <a:spcPct val="107000"/>
                        </a:lnSpc>
                        <a:spcAft>
                          <a:spcPts val="0"/>
                        </a:spcAft>
                      </a:pPr>
                      <a:r>
                        <a:rPr lang="en-ZA" sz="1300" b="1" kern="1200" dirty="0" smtClean="0">
                          <a:solidFill>
                            <a:schemeClr val="bg1"/>
                          </a:solidFill>
                          <a:effectLst/>
                          <a:latin typeface="+mn-lt"/>
                          <a:ea typeface="+mn-ea"/>
                          <a:cs typeface="+mn-cs"/>
                        </a:rPr>
                        <a:t>Annual Targets</a:t>
                      </a:r>
                      <a:endParaRPr lang="en-ZA" sz="13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300" b="1" kern="1200" dirty="0">
                          <a:solidFill>
                            <a:schemeClr val="bg1"/>
                          </a:solidFill>
                          <a:effectLst/>
                          <a:latin typeface="+mn-lt"/>
                          <a:ea typeface="+mn-ea"/>
                          <a:cs typeface="+mn-cs"/>
                        </a:rPr>
                        <a:t>Achievement  </a:t>
                      </a:r>
                    </a:p>
                  </a:txBody>
                  <a:tcPr marL="49776" marR="49776" marT="0" marB="0" anchor="ctr">
                    <a:solidFill>
                      <a:schemeClr val="accent2"/>
                    </a:solidFill>
                  </a:tcPr>
                </a:tc>
                <a:extLst>
                  <a:ext uri="{0D108BD9-81ED-4DB2-BD59-A6C34878D82A}">
                    <a16:rowId xmlns:a16="http://schemas.microsoft.com/office/drawing/2014/main" xmlns="" val="10000"/>
                  </a:ext>
                </a:extLst>
              </a:tr>
              <a:tr h="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300" kern="1200" dirty="0" smtClean="0">
                          <a:solidFill>
                            <a:srgbClr val="000000"/>
                          </a:solidFill>
                          <a:effectLst/>
                          <a:latin typeface="+mn-lt"/>
                          <a:ea typeface="Calibri" panose="020F0502020204030204" pitchFamily="34" charset="0"/>
                          <a:cs typeface="AvantGarde Bk BT"/>
                        </a:rPr>
                        <a:t>Approve a  framework for monitoring annual enrolment targets</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300" b="1" kern="1200" dirty="0" smtClean="0">
                          <a:solidFill>
                            <a:srgbClr val="009900"/>
                          </a:solidFill>
                          <a:effectLst/>
                          <a:latin typeface="+mn-lt"/>
                          <a:ea typeface="Calibri" panose="020F0502020204030204" pitchFamily="34" charset="0"/>
                          <a:cs typeface="AvantGarde Bk BT"/>
                        </a:rPr>
                        <a:t>Target achieved </a:t>
                      </a:r>
                      <a:r>
                        <a:rPr lang="en-US" sz="1300" kern="1200" dirty="0" smtClean="0">
                          <a:solidFill>
                            <a:srgbClr val="000000"/>
                          </a:solidFill>
                          <a:effectLst/>
                          <a:latin typeface="+mn-lt"/>
                          <a:ea typeface="Calibri" panose="020F0502020204030204" pitchFamily="34" charset="0"/>
                          <a:cs typeface="AvantGarde Bk BT"/>
                        </a:rPr>
                        <a:t>-  A framework for monitoring annual enrolment targets approved by the Director-General on 18 December 2020</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1300" kern="1200" dirty="0" smtClean="0">
                          <a:solidFill>
                            <a:srgbClr val="000000"/>
                          </a:solidFill>
                          <a:effectLst/>
                          <a:latin typeface="+mn-lt"/>
                          <a:ea typeface="Calibri" panose="020F0502020204030204" pitchFamily="34" charset="0"/>
                          <a:cs typeface="AvantGarde Bk BT"/>
                        </a:rPr>
                        <a:t>Approve a report on the achievement of Ministerial enrolment planning targets</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300" b="1" kern="1200" dirty="0" smtClean="0">
                          <a:solidFill>
                            <a:srgbClr val="009900"/>
                          </a:solidFill>
                          <a:effectLst/>
                          <a:latin typeface="+mn-lt"/>
                          <a:ea typeface="Calibri" panose="020F0502020204030204" pitchFamily="34" charset="0"/>
                          <a:cs typeface="AvantGarde Bk BT"/>
                        </a:rPr>
                        <a:t>Target achieved </a:t>
                      </a:r>
                      <a:r>
                        <a:rPr lang="en-US" sz="1300" kern="1200" dirty="0" smtClean="0">
                          <a:solidFill>
                            <a:srgbClr val="000000"/>
                          </a:solidFill>
                          <a:effectLst/>
                          <a:latin typeface="+mn-lt"/>
                          <a:ea typeface="Calibri" panose="020F0502020204030204" pitchFamily="34" charset="0"/>
                          <a:cs typeface="AvantGarde Bk BT"/>
                        </a:rPr>
                        <a:t>-  A report on the achievement of Ministerial enrolment planning targets was approved by the Director-General on 26 March 2021</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543653">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US" sz="1300" kern="1200" dirty="0" smtClean="0">
                          <a:solidFill>
                            <a:srgbClr val="000000"/>
                          </a:solidFill>
                          <a:effectLst/>
                          <a:latin typeface="+mn-lt"/>
                          <a:ea typeface="Calibri" panose="020F0502020204030204" pitchFamily="34" charset="0"/>
                          <a:cs typeface="AvantGarde Bk BT"/>
                        </a:rPr>
                        <a:t>Approve a</a:t>
                      </a:r>
                      <a:r>
                        <a:rPr lang="en-ZA" sz="1300" kern="1200" noProof="0" dirty="0" smtClean="0">
                          <a:solidFill>
                            <a:srgbClr val="000000"/>
                          </a:solidFill>
                          <a:effectLst/>
                          <a:latin typeface="+mn-lt"/>
                          <a:ea typeface="Calibri" panose="020F0502020204030204" pitchFamily="34" charset="0"/>
                          <a:cs typeface="AvantGarde Bk BT"/>
                        </a:rPr>
                        <a:t> monitoring report on progress towards the achievement of the MIF milestones approved by the Director-General</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300" b="1" kern="1200" noProof="0" dirty="0" smtClean="0">
                          <a:solidFill>
                            <a:srgbClr val="009900"/>
                          </a:solidFill>
                          <a:effectLst/>
                          <a:latin typeface="+mn-lt"/>
                          <a:ea typeface="Calibri" panose="020F0502020204030204" pitchFamily="34" charset="0"/>
                          <a:cs typeface="AvantGarde Bk BT"/>
                        </a:rPr>
                        <a:t>Target achieved  </a:t>
                      </a:r>
                      <a:r>
                        <a:rPr lang="en-ZA" sz="1300" kern="1200" noProof="0" dirty="0" smtClean="0">
                          <a:solidFill>
                            <a:srgbClr val="000000"/>
                          </a:solidFill>
                          <a:effectLst/>
                          <a:latin typeface="+mn-lt"/>
                          <a:ea typeface="Calibri" panose="020F0502020204030204" pitchFamily="34" charset="0"/>
                          <a:cs typeface="AvantGarde Bk BT"/>
                        </a:rPr>
                        <a:t>- A monitoring report on progress towards the achievement of the MIF milestones was approved by the Director-General on 29 March 2021</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51888">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lang="en-US" sz="1300" kern="1200" dirty="0" smtClean="0">
                          <a:solidFill>
                            <a:srgbClr val="000000"/>
                          </a:solidFill>
                          <a:effectLst/>
                          <a:latin typeface="+mn-lt"/>
                          <a:ea typeface="Calibri" panose="020F0502020204030204" pitchFamily="34" charset="0"/>
                          <a:cs typeface="AvantGarde Bk BT"/>
                        </a:rPr>
                        <a:t>Submit</a:t>
                      </a:r>
                      <a:r>
                        <a:rPr lang="en-US" sz="1300" kern="1200" baseline="0" dirty="0" smtClean="0">
                          <a:solidFill>
                            <a:srgbClr val="000000"/>
                          </a:solidFill>
                          <a:effectLst/>
                          <a:latin typeface="+mn-lt"/>
                          <a:ea typeface="Calibri" panose="020F0502020204030204" pitchFamily="34" charset="0"/>
                          <a:cs typeface="AvantGarde Bk BT"/>
                        </a:rPr>
                        <a:t> d</a:t>
                      </a:r>
                      <a:r>
                        <a:rPr lang="en-US" sz="1300" kern="1200" dirty="0" smtClean="0">
                          <a:solidFill>
                            <a:srgbClr val="000000"/>
                          </a:solidFill>
                          <a:effectLst/>
                          <a:latin typeface="+mn-lt"/>
                          <a:ea typeface="Calibri" panose="020F0502020204030204" pitchFamily="34" charset="0"/>
                          <a:cs typeface="AvantGarde Bk BT"/>
                        </a:rPr>
                        <a:t>raft norms and standards for PSET student housing to the Minister for approval</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300" b="1" kern="1200" dirty="0" smtClean="0">
                          <a:solidFill>
                            <a:srgbClr val="009900"/>
                          </a:solidFill>
                          <a:effectLst/>
                          <a:latin typeface="+mn-lt"/>
                          <a:ea typeface="Calibri" panose="020F0502020204030204" pitchFamily="34" charset="0"/>
                          <a:cs typeface="AvantGarde Bk BT"/>
                        </a:rPr>
                        <a:t>Target achieved</a:t>
                      </a:r>
                      <a:r>
                        <a:rPr lang="en-US" sz="1300" kern="1200" dirty="0" smtClean="0">
                          <a:solidFill>
                            <a:srgbClr val="000000"/>
                          </a:solidFill>
                          <a:effectLst/>
                          <a:latin typeface="+mn-lt"/>
                          <a:ea typeface="Calibri" panose="020F0502020204030204" pitchFamily="34" charset="0"/>
                          <a:cs typeface="AvantGarde Bk BT"/>
                        </a:rPr>
                        <a:t> -  Draft norms and standards for PSET student housing were approved by the Minister for public comments on 31 March 2021</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r h="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5"/>
                        <a:tabLst/>
                        <a:defRPr/>
                      </a:pPr>
                      <a:r>
                        <a:rPr lang="en-US" sz="1300" kern="1200" dirty="0" smtClean="0">
                          <a:solidFill>
                            <a:srgbClr val="000000"/>
                          </a:solidFill>
                          <a:effectLst/>
                          <a:latin typeface="+mn-lt"/>
                          <a:ea typeface="Calibri" panose="020F0502020204030204" pitchFamily="34" charset="0"/>
                          <a:cs typeface="AvantGarde Bk BT"/>
                        </a:rPr>
                        <a:t>Approve HDI Development Framework for implementation by 30 September 2020</a:t>
                      </a:r>
                      <a:endParaRPr lang="en-ZA" sz="13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300" b="1" kern="1200" dirty="0" smtClean="0">
                          <a:solidFill>
                            <a:srgbClr val="009900"/>
                          </a:solidFill>
                          <a:effectLst/>
                          <a:latin typeface="+mn-lt"/>
                          <a:ea typeface="Calibri" panose="020F0502020204030204" pitchFamily="34" charset="0"/>
                          <a:cs typeface="AvantGarde Bk BT"/>
                        </a:rPr>
                        <a:t>Target achieved</a:t>
                      </a:r>
                      <a:r>
                        <a:rPr lang="en-US" sz="1300" kern="1200" dirty="0" smtClean="0">
                          <a:solidFill>
                            <a:srgbClr val="000000"/>
                          </a:solidFill>
                          <a:effectLst/>
                          <a:latin typeface="+mn-lt"/>
                          <a:ea typeface="Calibri" panose="020F0502020204030204" pitchFamily="34" charset="0"/>
                          <a:cs typeface="AvantGarde Bk BT"/>
                        </a:rPr>
                        <a:t> - HDI Development Framework approved by the Minister on 13 September 2020</a:t>
                      </a:r>
                      <a:endParaRPr lang="en-ZA" sz="13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5"/>
                  </a:ext>
                </a:extLst>
              </a:tr>
              <a:tr h="543653">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ZA" sz="1300" kern="1200" noProof="0" dirty="0" smtClean="0">
                          <a:solidFill>
                            <a:srgbClr val="000000"/>
                          </a:solidFill>
                          <a:effectLst/>
                          <a:latin typeface="+mn-lt"/>
                          <a:ea typeface="Calibri" panose="020F0502020204030204" pitchFamily="34" charset="0"/>
                          <a:cs typeface="AvantGarde Bk BT"/>
                        </a:rPr>
                        <a:t>Submit updated </a:t>
                      </a:r>
                      <a:r>
                        <a:rPr lang="en-ZA" sz="1300" kern="1200" noProof="0" dirty="0" err="1" smtClean="0">
                          <a:solidFill>
                            <a:srgbClr val="000000"/>
                          </a:solidFill>
                          <a:effectLst/>
                          <a:latin typeface="+mn-lt"/>
                          <a:ea typeface="Calibri" panose="020F0502020204030204" pitchFamily="34" charset="0"/>
                          <a:cs typeface="AvantGarde Bk BT"/>
                        </a:rPr>
                        <a:t>Imbali</a:t>
                      </a:r>
                      <a:r>
                        <a:rPr lang="en-ZA" sz="1300" kern="1200" noProof="0" dirty="0" smtClean="0">
                          <a:solidFill>
                            <a:srgbClr val="000000"/>
                          </a:solidFill>
                          <a:effectLst/>
                          <a:latin typeface="+mn-lt"/>
                          <a:ea typeface="Calibri" panose="020F0502020204030204" pitchFamily="34" charset="0"/>
                          <a:cs typeface="AvantGarde Bk BT"/>
                        </a:rPr>
                        <a:t> Education Precinct Development Plan for approval</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300" b="1" kern="1200" noProof="0" dirty="0" smtClean="0">
                          <a:solidFill>
                            <a:srgbClr val="009900"/>
                          </a:solidFill>
                          <a:effectLst/>
                          <a:latin typeface="+mn-lt"/>
                          <a:ea typeface="Calibri" panose="020F0502020204030204" pitchFamily="34" charset="0"/>
                          <a:cs typeface="AvantGarde Bk BT"/>
                        </a:rPr>
                        <a:t>Target Achieved </a:t>
                      </a:r>
                      <a:r>
                        <a:rPr lang="en-ZA" sz="1300" kern="1200" noProof="0" dirty="0" smtClean="0">
                          <a:solidFill>
                            <a:srgbClr val="000000"/>
                          </a:solidFill>
                          <a:effectLst/>
                          <a:latin typeface="+mn-lt"/>
                          <a:ea typeface="Calibri" panose="020F0502020204030204" pitchFamily="34" charset="0"/>
                          <a:cs typeface="AvantGarde Bk BT"/>
                        </a:rPr>
                        <a:t>- An updated </a:t>
                      </a:r>
                      <a:r>
                        <a:rPr lang="en-ZA" sz="1300" kern="1200" noProof="0" dirty="0" err="1" smtClean="0">
                          <a:solidFill>
                            <a:srgbClr val="000000"/>
                          </a:solidFill>
                          <a:effectLst/>
                          <a:latin typeface="+mn-lt"/>
                          <a:ea typeface="Calibri" panose="020F0502020204030204" pitchFamily="34" charset="0"/>
                          <a:cs typeface="AvantGarde Bk BT"/>
                        </a:rPr>
                        <a:t>Imbali</a:t>
                      </a:r>
                      <a:r>
                        <a:rPr lang="en-ZA" sz="1300" kern="1200" noProof="0" dirty="0" smtClean="0">
                          <a:solidFill>
                            <a:srgbClr val="000000"/>
                          </a:solidFill>
                          <a:effectLst/>
                          <a:latin typeface="+mn-lt"/>
                          <a:ea typeface="Calibri" panose="020F0502020204030204" pitchFamily="34" charset="0"/>
                          <a:cs typeface="AvantGarde Bk BT"/>
                        </a:rPr>
                        <a:t> Education Precinct Development Plan was submitted to the Minister on 31 March 2021 </a:t>
                      </a:r>
                      <a:endParaRPr lang="en-ZA" sz="13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6"/>
                  </a:ext>
                </a:extLst>
              </a:tr>
            </a:tbl>
          </a:graphicData>
        </a:graphic>
      </p:graphicFrame>
      <p:sp>
        <p:nvSpPr>
          <p:cNvPr id="6" name="Rectangle 5"/>
          <p:cNvSpPr/>
          <p:nvPr/>
        </p:nvSpPr>
        <p:spPr>
          <a:xfrm>
            <a:off x="465316" y="1326064"/>
            <a:ext cx="8221484" cy="969176"/>
          </a:xfrm>
          <a:prstGeom prst="rect">
            <a:avLst/>
          </a:prstGeom>
        </p:spPr>
        <p:txBody>
          <a:bodyPr wrap="square">
            <a:spAutoFit/>
          </a:bodyPr>
          <a:lstStyle/>
          <a:p>
            <a:pPr algn="ctr">
              <a:tabLst>
                <a:tab pos="354013" algn="l"/>
              </a:tabLst>
            </a:pPr>
            <a:r>
              <a:rPr lang="en-ZA" sz="1400" b="1" dirty="0"/>
              <a:t>Programme 3</a:t>
            </a:r>
            <a:r>
              <a:rPr lang="en-ZA" sz="1400" b="1" dirty="0" smtClean="0"/>
              <a:t>: </a:t>
            </a:r>
            <a:r>
              <a:rPr lang="en-ZA" sz="1400" b="1" dirty="0">
                <a:ea typeface="Calibri" panose="020F0502020204030204" pitchFamily="34" charset="0"/>
                <a:cs typeface="Times New Roman" panose="02020603050405020304" pitchFamily="18" charset="0"/>
              </a:rPr>
              <a:t>University Education </a:t>
            </a:r>
          </a:p>
          <a:p>
            <a:pPr>
              <a:tabLst>
                <a:tab pos="354013" algn="l"/>
              </a:tabLst>
            </a:pPr>
            <a:r>
              <a:rPr lang="en-ZA" sz="1400" dirty="0" smtClean="0"/>
              <a:t>Number </a:t>
            </a:r>
            <a:r>
              <a:rPr lang="en-ZA" sz="1400" dirty="0"/>
              <a:t>of Targets: </a:t>
            </a:r>
            <a:r>
              <a:rPr lang="en-ZA" sz="1400" b="1" dirty="0" smtClean="0"/>
              <a:t>23</a:t>
            </a:r>
            <a:endParaRPr lang="en-ZA" sz="1400" b="1" dirty="0"/>
          </a:p>
          <a:p>
            <a:pPr marL="0" indent="0">
              <a:tabLst>
                <a:tab pos="354013" algn="l"/>
              </a:tabLst>
            </a:pPr>
            <a:r>
              <a:rPr lang="en-ZA" sz="1400" dirty="0" smtClean="0"/>
              <a:t>Number </a:t>
            </a:r>
            <a:r>
              <a:rPr lang="en-ZA" sz="1400" dirty="0"/>
              <a:t>of Targets </a:t>
            </a:r>
            <a:r>
              <a:rPr lang="en-ZA" sz="1400" dirty="0" smtClean="0"/>
              <a:t>achieved: </a:t>
            </a:r>
            <a:r>
              <a:rPr lang="en-ZA" sz="1400" b="1" dirty="0" smtClean="0"/>
              <a:t>21</a:t>
            </a:r>
          </a:p>
          <a:p>
            <a:pPr marL="0" indent="0">
              <a:tabLst>
                <a:tab pos="354013" algn="l"/>
              </a:tabLst>
            </a:pPr>
            <a:r>
              <a:rPr lang="en-ZA" sz="1400" dirty="0" smtClean="0"/>
              <a:t>Number of Targets Not Achieved: </a:t>
            </a:r>
            <a:r>
              <a:rPr lang="en-ZA" sz="1400" b="1" dirty="0" smtClean="0"/>
              <a:t>2 </a:t>
            </a:r>
            <a:endParaRPr lang="en-GB" sz="1400" b="1" dirty="0"/>
          </a:p>
        </p:txBody>
      </p:sp>
    </p:spTree>
    <p:extLst>
      <p:ext uri="{BB962C8B-B14F-4D97-AF65-F5344CB8AC3E}">
        <p14:creationId xmlns:p14="http://schemas.microsoft.com/office/powerpoint/2010/main" xmlns="" val="971041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36</a:t>
            </a:fld>
            <a:endParaRPr lang="en-US" altLang="en-US" b="1" dirty="0"/>
          </a:p>
        </p:txBody>
      </p:sp>
      <p:sp>
        <p:nvSpPr>
          <p:cNvPr id="9" name="TextBox 8"/>
          <p:cNvSpPr txBox="1"/>
          <p:nvPr/>
        </p:nvSpPr>
        <p:spPr>
          <a:xfrm>
            <a:off x="465316" y="457287"/>
            <a:ext cx="8221484"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a:t>
            </a:r>
            <a:r>
              <a:rPr lang="en-US" altLang="en-US" sz="2400" b="1" dirty="0" smtClean="0">
                <a:cs typeface="Arial" charset="0"/>
              </a:rPr>
              <a:t>Annual Targets </a:t>
            </a:r>
            <a:r>
              <a:rPr lang="en-US" altLang="en-US" sz="2400" b="1" dirty="0">
                <a:cs typeface="Arial" charset="0"/>
              </a:rPr>
              <a:t>(2020/21) </a:t>
            </a:r>
          </a:p>
        </p:txBody>
      </p:sp>
      <p:graphicFrame>
        <p:nvGraphicFramePr>
          <p:cNvPr id="2" name="Table 1"/>
          <p:cNvGraphicFramePr>
            <a:graphicFrameLocks noGrp="1"/>
          </p:cNvGraphicFramePr>
          <p:nvPr>
            <p:extLst>
              <p:ext uri="{D42A27DB-BD31-4B8C-83A1-F6EECF244321}">
                <p14:modId xmlns:p14="http://schemas.microsoft.com/office/powerpoint/2010/main" xmlns="" val="1005222848"/>
              </p:ext>
            </p:extLst>
          </p:nvPr>
        </p:nvGraphicFramePr>
        <p:xfrm>
          <a:off x="461258" y="1468995"/>
          <a:ext cx="8225542" cy="4751388"/>
        </p:xfrm>
        <a:graphic>
          <a:graphicData uri="http://schemas.openxmlformats.org/drawingml/2006/table">
            <a:tbl>
              <a:tblPr firstRow="1" firstCol="1" bandRow="1">
                <a:tableStyleId>{5940675A-B579-460E-94D1-54222C63F5DA}</a:tableStyleId>
              </a:tblPr>
              <a:tblGrid>
                <a:gridCol w="4339342">
                  <a:extLst>
                    <a:ext uri="{9D8B030D-6E8A-4147-A177-3AD203B41FA5}">
                      <a16:colId xmlns:a16="http://schemas.microsoft.com/office/drawing/2014/main" xmlns="" val="20001"/>
                    </a:ext>
                  </a:extLst>
                </a:gridCol>
                <a:gridCol w="3886200">
                  <a:extLst>
                    <a:ext uri="{9D8B030D-6E8A-4147-A177-3AD203B41FA5}">
                      <a16:colId xmlns:a16="http://schemas.microsoft.com/office/drawing/2014/main" xmlns="" val="20002"/>
                    </a:ext>
                  </a:extLst>
                </a:gridCol>
              </a:tblGrid>
              <a:tr h="380999">
                <a:tc>
                  <a:txBody>
                    <a:bodyPr/>
                    <a:lstStyle/>
                    <a:p>
                      <a:pPr marL="0" algn="ctr" defTabSz="914400" rtl="0" eaLnBrk="1" latinLnBrk="0" hangingPunct="1">
                        <a:lnSpc>
                          <a:spcPct val="107000"/>
                        </a:lnSpc>
                        <a:spcAft>
                          <a:spcPts val="0"/>
                        </a:spcAft>
                      </a:pPr>
                      <a:r>
                        <a:rPr lang="en-ZA" sz="1600" b="1" kern="1200" dirty="0" smtClean="0">
                          <a:solidFill>
                            <a:schemeClr val="bg1"/>
                          </a:solidFill>
                          <a:effectLst/>
                          <a:latin typeface="+mn-lt"/>
                          <a:ea typeface="+mn-ea"/>
                          <a:cs typeface="+mn-cs"/>
                        </a:rPr>
                        <a:t>Annual Targets</a:t>
                      </a:r>
                      <a:endParaRPr lang="en-ZA" sz="16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500" b="1" kern="1200" dirty="0">
                          <a:solidFill>
                            <a:schemeClr val="bg1"/>
                          </a:solidFill>
                          <a:effectLst/>
                          <a:latin typeface="+mn-lt"/>
                          <a:ea typeface="+mn-ea"/>
                          <a:cs typeface="+mn-cs"/>
                        </a:rPr>
                        <a:t>Achievement  </a:t>
                      </a:r>
                    </a:p>
                  </a:txBody>
                  <a:tcPr marL="49776" marR="49776" marT="0" marB="0" anchor="ctr">
                    <a:solidFill>
                      <a:schemeClr val="accent2"/>
                    </a:solidFill>
                  </a:tcPr>
                </a:tc>
                <a:extLst>
                  <a:ext uri="{0D108BD9-81ED-4DB2-BD59-A6C34878D82A}">
                    <a16:rowId xmlns:a16="http://schemas.microsoft.com/office/drawing/2014/main" xmlns="" val="10000"/>
                  </a:ext>
                </a:extLst>
              </a:tr>
              <a:tr h="403226">
                <a:tc>
                  <a:txBody>
                    <a:bodyPr/>
                    <a:lstStyle/>
                    <a:p>
                      <a:pPr marL="342900" marR="0" lvl="0" indent="-342900" algn="just" defTabSz="914400" rtl="0" eaLnBrk="1" fontAlgn="auto" latinLnBrk="0" hangingPunct="1">
                        <a:lnSpc>
                          <a:spcPct val="107000"/>
                        </a:lnSpc>
                        <a:spcBef>
                          <a:spcPts val="0"/>
                        </a:spcBef>
                        <a:spcAft>
                          <a:spcPts val="0"/>
                        </a:spcAft>
                        <a:buClrTx/>
                        <a:buSzTx/>
                        <a:buFont typeface="+mj-lt"/>
                        <a:buAutoNum type="arabicPeriod" startAt="7"/>
                        <a:tabLst/>
                        <a:defRPr/>
                      </a:pPr>
                      <a:r>
                        <a:rPr lang="en-ZA" sz="1600" kern="1200" noProof="0" dirty="0" smtClean="0">
                          <a:solidFill>
                            <a:srgbClr val="000000"/>
                          </a:solidFill>
                          <a:effectLst/>
                          <a:latin typeface="+mn-lt"/>
                          <a:ea typeface="Calibri" panose="020F0502020204030204" pitchFamily="34" charset="0"/>
                          <a:cs typeface="AvantGarde Bk BT"/>
                        </a:rPr>
                        <a:t>Approve a report on the University Capacity Development Programme (UCDP)</a:t>
                      </a:r>
                      <a:endParaRPr lang="en-ZA" sz="1600" kern="1200" dirty="0" smtClean="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lang="en-ZA" sz="1500" b="1" kern="1200" noProof="0" dirty="0" smtClean="0">
                          <a:solidFill>
                            <a:srgbClr val="009900"/>
                          </a:solidFill>
                          <a:effectLst/>
                          <a:latin typeface="+mn-lt"/>
                          <a:ea typeface="Calibri" panose="020F0502020204030204" pitchFamily="34" charset="0"/>
                          <a:cs typeface="AvantGarde Bk BT"/>
                        </a:rPr>
                        <a:t>Target Achieved </a:t>
                      </a:r>
                      <a:r>
                        <a:rPr lang="en-ZA" sz="1500" kern="1200" noProof="0" dirty="0" smtClean="0">
                          <a:solidFill>
                            <a:srgbClr val="000000"/>
                          </a:solidFill>
                          <a:effectLst/>
                          <a:latin typeface="+mn-lt"/>
                          <a:ea typeface="Calibri" panose="020F0502020204030204" pitchFamily="34" charset="0"/>
                          <a:cs typeface="AvantGarde Bk BT"/>
                        </a:rPr>
                        <a:t>- A report on the UCDP was approved by the Director-General on 30 March 2021</a:t>
                      </a:r>
                      <a:endParaRPr lang="en-ZA" sz="15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115952">
                <a:tc>
                  <a:txBody>
                    <a:bodyPr/>
                    <a:lstStyle/>
                    <a:p>
                      <a:pPr marL="342900" marR="0" lvl="0" indent="-342900" algn="just" defTabSz="914400" rtl="0" eaLnBrk="1" fontAlgn="auto" latinLnBrk="0" hangingPunct="1">
                        <a:lnSpc>
                          <a:spcPct val="107000"/>
                        </a:lnSpc>
                        <a:spcBef>
                          <a:spcPts val="0"/>
                        </a:spcBef>
                        <a:spcAft>
                          <a:spcPts val="0"/>
                        </a:spcAft>
                        <a:buClrTx/>
                        <a:buSzTx/>
                        <a:buFont typeface="+mj-lt"/>
                        <a:buAutoNum type="arabicPeriod" startAt="8"/>
                        <a:tabLst/>
                        <a:defRPr/>
                      </a:pPr>
                      <a:r>
                        <a:rPr lang="en-ZA" sz="1600" kern="1200" noProof="0" dirty="0" smtClean="0">
                          <a:solidFill>
                            <a:srgbClr val="000000"/>
                          </a:solidFill>
                          <a:effectLst/>
                          <a:latin typeface="+mn-lt"/>
                          <a:ea typeface="Calibri" panose="020F0502020204030204" pitchFamily="34" charset="0"/>
                          <a:cs typeface="AvantGarde Bk BT"/>
                        </a:rPr>
                        <a:t>100 new Generation of Academics Programme (nGAP)</a:t>
                      </a:r>
                      <a:r>
                        <a:rPr lang="en-ZA" sz="1600" kern="1200" baseline="0" noProof="0" dirty="0" smtClean="0">
                          <a:solidFill>
                            <a:srgbClr val="000000"/>
                          </a:solidFill>
                          <a:effectLst/>
                          <a:latin typeface="+mn-lt"/>
                          <a:ea typeface="Calibri" panose="020F0502020204030204" pitchFamily="34" charset="0"/>
                          <a:cs typeface="AvantGarde Bk BT"/>
                        </a:rPr>
                        <a:t> </a:t>
                      </a:r>
                      <a:r>
                        <a:rPr lang="en-ZA" sz="1600" kern="1200" noProof="0" dirty="0" smtClean="0">
                          <a:solidFill>
                            <a:srgbClr val="000000"/>
                          </a:solidFill>
                          <a:effectLst/>
                          <a:latin typeface="+mn-lt"/>
                          <a:ea typeface="Calibri" panose="020F0502020204030204" pitchFamily="34" charset="0"/>
                          <a:cs typeface="AvantGarde Bk BT"/>
                        </a:rPr>
                        <a:t>lecturer posts allocated to universities</a:t>
                      </a:r>
                      <a:endParaRPr lang="en-ZA" sz="1600" kern="1200" dirty="0" smtClean="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lang="en-ZA" sz="1500" b="1" kern="1200" noProof="0" dirty="0" smtClean="0">
                          <a:solidFill>
                            <a:srgbClr val="009900"/>
                          </a:solidFill>
                          <a:effectLst/>
                          <a:latin typeface="+mn-lt"/>
                          <a:ea typeface="Calibri" panose="020F0502020204030204" pitchFamily="34" charset="0"/>
                          <a:cs typeface="AvantGarde Bk BT"/>
                        </a:rPr>
                        <a:t>Target Achieved </a:t>
                      </a:r>
                      <a:r>
                        <a:rPr lang="en-ZA" sz="1500" kern="1200" noProof="0" dirty="0" smtClean="0">
                          <a:solidFill>
                            <a:srgbClr val="000000"/>
                          </a:solidFill>
                          <a:effectLst/>
                          <a:latin typeface="+mn-lt"/>
                          <a:ea typeface="Calibri" panose="020F0502020204030204" pitchFamily="34" charset="0"/>
                          <a:cs typeface="AvantGarde Bk BT"/>
                        </a:rPr>
                        <a:t>- 100 Posts were allocated to 24 universities</a:t>
                      </a:r>
                      <a:endParaRPr lang="en-ZA" sz="15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543653">
                <a:tc>
                  <a:txBody>
                    <a:bodyPr/>
                    <a:lstStyle/>
                    <a:p>
                      <a:pPr marL="342900" marR="0" lvl="0" indent="-342900" algn="just" defTabSz="914400" rtl="0" eaLnBrk="1" fontAlgn="auto" latinLnBrk="0" hangingPunct="1">
                        <a:lnSpc>
                          <a:spcPct val="107000"/>
                        </a:lnSpc>
                        <a:spcBef>
                          <a:spcPts val="0"/>
                        </a:spcBef>
                        <a:spcAft>
                          <a:spcPts val="0"/>
                        </a:spcAft>
                        <a:buClrTx/>
                        <a:buSzTx/>
                        <a:buFont typeface="+mj-lt"/>
                        <a:buAutoNum type="arabicPeriod" startAt="9"/>
                        <a:tabLst/>
                        <a:defRPr/>
                      </a:pPr>
                      <a:r>
                        <a:rPr lang="en-ZA" sz="1600" kern="1200" noProof="0" dirty="0" smtClean="0">
                          <a:solidFill>
                            <a:srgbClr val="000000"/>
                          </a:solidFill>
                          <a:effectLst/>
                          <a:latin typeface="+mn-lt"/>
                          <a:ea typeface="Calibri" panose="020F0502020204030204" pitchFamily="34" charset="0"/>
                          <a:cs typeface="AvantGarde Bk BT"/>
                        </a:rPr>
                        <a:t>25 Awards made to permanent instructional or research staff at universities to participate in the Future Professors Programme</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lang="en-ZA" sz="1500" b="1" kern="1200" noProof="0" dirty="0" smtClean="0">
                          <a:solidFill>
                            <a:srgbClr val="009900"/>
                          </a:solidFill>
                          <a:effectLst/>
                          <a:latin typeface="+mn-lt"/>
                          <a:ea typeface="Calibri" panose="020F0502020204030204" pitchFamily="34" charset="0"/>
                          <a:cs typeface="AvantGarde Bk BT"/>
                        </a:rPr>
                        <a:t>Target Achieved  </a:t>
                      </a:r>
                      <a:r>
                        <a:rPr lang="en-ZA" sz="1500" kern="1200" noProof="0" dirty="0" smtClean="0">
                          <a:solidFill>
                            <a:srgbClr val="000000"/>
                          </a:solidFill>
                          <a:effectLst/>
                          <a:latin typeface="+mn-lt"/>
                          <a:ea typeface="Calibri" panose="020F0502020204030204" pitchFamily="34" charset="0"/>
                          <a:cs typeface="AvantGarde Bk BT"/>
                        </a:rPr>
                        <a:t>- 31 Participants were sent letters of award</a:t>
                      </a:r>
                    </a:p>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8"/>
                        <a:tabLst/>
                        <a:defRPr/>
                      </a:pPr>
                      <a:endParaRPr lang="en-ZA" sz="15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729378">
                <a:tc>
                  <a:txBody>
                    <a:bodyPr/>
                    <a:lstStyle/>
                    <a:p>
                      <a:pPr marL="342900" indent="-342900" algn="just">
                        <a:lnSpc>
                          <a:spcPct val="107000"/>
                        </a:lnSpc>
                        <a:spcAft>
                          <a:spcPts val="0"/>
                        </a:spcAft>
                        <a:buFont typeface="+mj-lt"/>
                        <a:buAutoNum type="arabicPeriod" startAt="10"/>
                      </a:pPr>
                      <a:r>
                        <a:rPr lang="en-ZA" sz="1600" kern="1200" noProof="0" dirty="0" smtClean="0">
                          <a:solidFill>
                            <a:srgbClr val="000000"/>
                          </a:solidFill>
                          <a:effectLst/>
                          <a:latin typeface="+mn-lt"/>
                          <a:ea typeface="Calibri" panose="020F0502020204030204" pitchFamily="34" charset="0"/>
                          <a:cs typeface="AvantGarde Bk BT"/>
                        </a:rPr>
                        <a:t> Approve a Programme for Entrepreneurship Development in Higher Education (EDHE)</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lang="en-ZA" sz="1500" b="1" kern="1200" noProof="0" dirty="0" smtClean="0">
                          <a:solidFill>
                            <a:srgbClr val="009900"/>
                          </a:solidFill>
                          <a:effectLst/>
                          <a:latin typeface="+mn-lt"/>
                          <a:ea typeface="Calibri" panose="020F0502020204030204" pitchFamily="34" charset="0"/>
                          <a:cs typeface="AvantGarde Bk BT"/>
                        </a:rPr>
                        <a:t>Target Achieved </a:t>
                      </a:r>
                      <a:r>
                        <a:rPr lang="en-ZA" sz="1500" kern="1200" noProof="0" dirty="0" smtClean="0">
                          <a:solidFill>
                            <a:srgbClr val="000000"/>
                          </a:solidFill>
                          <a:effectLst/>
                          <a:latin typeface="+mn-lt"/>
                          <a:ea typeface="Calibri" panose="020F0502020204030204" pitchFamily="34" charset="0"/>
                          <a:cs typeface="AvantGarde Bk BT"/>
                        </a:rPr>
                        <a:t>- The Programme for EDHE was  approved by the Director-General on 26 March 2021 </a:t>
                      </a:r>
                      <a:endParaRPr lang="en-ZA" sz="15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r h="729378">
                <a:tc>
                  <a:txBody>
                    <a:bodyPr/>
                    <a:lstStyle/>
                    <a:p>
                      <a:pPr marL="342900" indent="-342900" algn="just">
                        <a:lnSpc>
                          <a:spcPct val="107000"/>
                        </a:lnSpc>
                        <a:spcAft>
                          <a:spcPts val="0"/>
                        </a:spcAft>
                        <a:buFont typeface="+mj-lt"/>
                        <a:buAutoNum type="arabicPeriod" startAt="11"/>
                      </a:pPr>
                      <a:r>
                        <a:rPr lang="en-US" sz="1600" kern="1200" dirty="0" smtClean="0">
                          <a:solidFill>
                            <a:srgbClr val="000000"/>
                          </a:solidFill>
                          <a:effectLst/>
                          <a:latin typeface="+mn-lt"/>
                          <a:ea typeface="Calibri" panose="020F0502020204030204" pitchFamily="34" charset="0"/>
                          <a:cs typeface="AvantGarde Bk BT"/>
                        </a:rPr>
                        <a:t> Approve a report on the evaluation of creative and innovation outputs by public universities</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lang="en-US" sz="1500" b="1" kern="1200" dirty="0" smtClean="0">
                          <a:solidFill>
                            <a:srgbClr val="009900"/>
                          </a:solidFill>
                          <a:effectLst/>
                          <a:latin typeface="+mn-lt"/>
                          <a:ea typeface="Calibri" panose="020F0502020204030204" pitchFamily="34" charset="0"/>
                          <a:cs typeface="AvantGarde Bk BT"/>
                        </a:rPr>
                        <a:t>Target achieved </a:t>
                      </a:r>
                      <a:r>
                        <a:rPr lang="en-US" sz="1500" kern="1200" dirty="0" smtClean="0">
                          <a:solidFill>
                            <a:srgbClr val="000000"/>
                          </a:solidFill>
                          <a:effectLst/>
                          <a:latin typeface="+mn-lt"/>
                          <a:ea typeface="Calibri" panose="020F0502020204030204" pitchFamily="34" charset="0"/>
                          <a:cs typeface="AvantGarde Bk BT"/>
                        </a:rPr>
                        <a:t>-  A report on the evaluation of creative and innovation outputs by public universities approved by the Director-General on 28 December 2020</a:t>
                      </a:r>
                      <a:endParaRPr lang="en-ZA" sz="1500" kern="1200" dirty="0" smtClean="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815324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37</a:t>
            </a:fld>
            <a:endParaRPr lang="en-US" altLang="en-US" b="1" dirty="0"/>
          </a:p>
        </p:txBody>
      </p:sp>
      <p:sp>
        <p:nvSpPr>
          <p:cNvPr id="9" name="TextBox 8"/>
          <p:cNvSpPr txBox="1"/>
          <p:nvPr/>
        </p:nvSpPr>
        <p:spPr>
          <a:xfrm>
            <a:off x="465316" y="457287"/>
            <a:ext cx="8221484"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a:t>
            </a:r>
            <a:r>
              <a:rPr lang="en-US" altLang="en-US" sz="2400" b="1" dirty="0" smtClean="0">
                <a:cs typeface="Arial" charset="0"/>
              </a:rPr>
              <a:t>Annual Targets </a:t>
            </a:r>
            <a:r>
              <a:rPr lang="en-US" altLang="en-US" sz="2400" b="1" dirty="0">
                <a:cs typeface="Arial" charset="0"/>
              </a:rPr>
              <a:t>(2020/21) </a:t>
            </a:r>
          </a:p>
        </p:txBody>
      </p:sp>
      <p:graphicFrame>
        <p:nvGraphicFramePr>
          <p:cNvPr id="2" name="Table 1"/>
          <p:cNvGraphicFramePr>
            <a:graphicFrameLocks noGrp="1"/>
          </p:cNvGraphicFramePr>
          <p:nvPr>
            <p:extLst>
              <p:ext uri="{D42A27DB-BD31-4B8C-83A1-F6EECF244321}">
                <p14:modId xmlns:p14="http://schemas.microsoft.com/office/powerpoint/2010/main" xmlns="" val="4110341503"/>
              </p:ext>
            </p:extLst>
          </p:nvPr>
        </p:nvGraphicFramePr>
        <p:xfrm>
          <a:off x="429457" y="1371600"/>
          <a:ext cx="8181143" cy="4663440"/>
        </p:xfrm>
        <a:graphic>
          <a:graphicData uri="http://schemas.openxmlformats.org/drawingml/2006/table">
            <a:tbl>
              <a:tblPr firstRow="1" firstCol="1" bandRow="1">
                <a:tableStyleId>{5940675A-B579-460E-94D1-54222C63F5DA}</a:tableStyleId>
              </a:tblPr>
              <a:tblGrid>
                <a:gridCol w="3532943">
                  <a:extLst>
                    <a:ext uri="{9D8B030D-6E8A-4147-A177-3AD203B41FA5}">
                      <a16:colId xmlns:a16="http://schemas.microsoft.com/office/drawing/2014/main" xmlns="" val="20001"/>
                    </a:ext>
                  </a:extLst>
                </a:gridCol>
                <a:gridCol w="4648200">
                  <a:extLst>
                    <a:ext uri="{9D8B030D-6E8A-4147-A177-3AD203B41FA5}">
                      <a16:colId xmlns:a16="http://schemas.microsoft.com/office/drawing/2014/main" xmlns="" val="20002"/>
                    </a:ext>
                  </a:extLst>
                </a:gridCol>
              </a:tblGrid>
              <a:tr h="29462">
                <a:tc>
                  <a:txBody>
                    <a:bodyPr/>
                    <a:lstStyle/>
                    <a:p>
                      <a:pPr marL="0" indent="0" algn="ctr">
                        <a:lnSpc>
                          <a:spcPct val="100000"/>
                        </a:lnSpc>
                        <a:spcAft>
                          <a:spcPts val="0"/>
                        </a:spcAft>
                        <a:buFont typeface="+mj-lt"/>
                        <a:buNone/>
                      </a:pPr>
                      <a:r>
                        <a:rPr lang="en-ZA" sz="1800" b="1" dirty="0" smtClean="0">
                          <a:solidFill>
                            <a:schemeClr val="bg1"/>
                          </a:solidFill>
                          <a:effectLst/>
                        </a:rPr>
                        <a:t>Annual Targets</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0000"/>
                        </a:lnSpc>
                        <a:spcAft>
                          <a:spcPts val="0"/>
                        </a:spcAft>
                      </a:pPr>
                      <a:r>
                        <a:rPr lang="en-ZA" sz="1800" b="1" dirty="0">
                          <a:solidFill>
                            <a:schemeClr val="bg1"/>
                          </a:solidFill>
                          <a:effectLst/>
                        </a:rPr>
                        <a:t>Achievement  </a:t>
                      </a:r>
                      <a:endParaRPr lang="en-ZA"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xmlns="" val="10000"/>
                  </a:ext>
                </a:extLst>
              </a:tr>
              <a:tr h="44841">
                <a:tc>
                  <a:txBody>
                    <a:bodyPr/>
                    <a:lstStyle/>
                    <a:p>
                      <a:pPr marL="228600" indent="-228600" algn="just" defTabSz="914400" rtl="0" eaLnBrk="1" latinLnBrk="0" hangingPunct="1">
                        <a:lnSpc>
                          <a:spcPct val="100000"/>
                        </a:lnSpc>
                        <a:spcAft>
                          <a:spcPts val="0"/>
                        </a:spcAft>
                        <a:buFont typeface="+mj-lt"/>
                        <a:buAutoNum type="arabicPeriod" startAt="12"/>
                      </a:pP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Approve a  report </a:t>
                      </a:r>
                      <a:r>
                        <a:rPr lang="en-ZA" sz="1800" kern="1200" dirty="0">
                          <a:solidFill>
                            <a:srgbClr val="000000"/>
                          </a:solidFill>
                          <a:effectLst/>
                          <a:latin typeface="Arial" panose="020B0604020202020204" pitchFamily="34" charset="0"/>
                          <a:ea typeface="Calibri" panose="020F0502020204030204" pitchFamily="34" charset="0"/>
                          <a:cs typeface="AvantGarde Bk BT"/>
                        </a:rPr>
                        <a:t>on the financial health of all public </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HEIs</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800" b="1" kern="1200" dirty="0" smtClean="0">
                          <a:solidFill>
                            <a:srgbClr val="009900"/>
                          </a:solidFill>
                          <a:effectLst/>
                          <a:latin typeface="Arial" panose="020B0604020202020204" pitchFamily="34" charset="0"/>
                          <a:ea typeface="Calibri" panose="020F0502020204030204" pitchFamily="34" charset="0"/>
                          <a:cs typeface="AvantGarde Bk BT"/>
                        </a:rPr>
                        <a:t>Target achieved </a:t>
                      </a:r>
                      <a:r>
                        <a:rPr lang="en-ZA" sz="1800" kern="1200" dirty="0">
                          <a:solidFill>
                            <a:srgbClr val="000000"/>
                          </a:solidFill>
                          <a:effectLst/>
                          <a:latin typeface="Arial" panose="020B0604020202020204" pitchFamily="34" charset="0"/>
                          <a:ea typeface="Calibri" panose="020F0502020204030204" pitchFamily="34" charset="0"/>
                          <a:cs typeface="AvantGarde Bk BT"/>
                        </a:rPr>
                        <a:t>- A report on the financial health of all public HEIs approved by the Director- General on 29 March 2021  </a:t>
                      </a:r>
                    </a:p>
                  </a:txBody>
                  <a:tcPr marL="68580" marR="68580" marT="0" marB="0"/>
                </a:tc>
                <a:extLst>
                  <a:ext uri="{0D108BD9-81ED-4DB2-BD59-A6C34878D82A}">
                    <a16:rowId xmlns:a16="http://schemas.microsoft.com/office/drawing/2014/main" xmlns="" val="10001"/>
                  </a:ext>
                </a:extLst>
              </a:tr>
              <a:tr h="44841">
                <a:tc>
                  <a:txBody>
                    <a:bodyPr/>
                    <a:lstStyle/>
                    <a:p>
                      <a:pPr marL="228600" indent="-228600" algn="just" defTabSz="914400" rtl="0" eaLnBrk="1" latinLnBrk="0" hangingPunct="1">
                        <a:lnSpc>
                          <a:spcPct val="100000"/>
                        </a:lnSpc>
                        <a:spcAft>
                          <a:spcPts val="0"/>
                        </a:spcAft>
                        <a:buFont typeface="+mj-lt"/>
                        <a:buAutoNum type="arabicPeriod" startAt="13"/>
                      </a:pPr>
                      <a:r>
                        <a:rPr lang="en-US" sz="1800" kern="1200" dirty="0" smtClean="0">
                          <a:solidFill>
                            <a:srgbClr val="000000"/>
                          </a:solidFill>
                          <a:effectLst/>
                          <a:latin typeface="Arial" panose="020B0604020202020204" pitchFamily="34" charset="0"/>
                          <a:ea typeface="Calibri" panose="020F0502020204030204" pitchFamily="34" charset="0"/>
                          <a:cs typeface="AvantGarde Bk BT"/>
                        </a:rPr>
                        <a:t>Approve a</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 </a:t>
                      </a:r>
                      <a:r>
                        <a:rPr lang="en-ZA" sz="1800" kern="1200" dirty="0">
                          <a:solidFill>
                            <a:srgbClr val="000000"/>
                          </a:solidFill>
                          <a:effectLst/>
                          <a:latin typeface="Arial" panose="020B0604020202020204" pitchFamily="34" charset="0"/>
                          <a:ea typeface="Calibri" panose="020F0502020204030204" pitchFamily="34" charset="0"/>
                          <a:cs typeface="AvantGarde Bk BT"/>
                        </a:rPr>
                        <a:t>report on effective governance of all public </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HEIs</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800" b="1" kern="1200" dirty="0">
                          <a:solidFill>
                            <a:srgbClr val="009900"/>
                          </a:solidFill>
                          <a:effectLst/>
                          <a:latin typeface="Arial" panose="020B0604020202020204" pitchFamily="34" charset="0"/>
                          <a:ea typeface="Calibri" panose="020F0502020204030204" pitchFamily="34" charset="0"/>
                          <a:cs typeface="AvantGarde Bk BT"/>
                        </a:rPr>
                        <a:t>Target </a:t>
                      </a:r>
                      <a:r>
                        <a:rPr lang="en-ZA" sz="1800" b="1" kern="1200" dirty="0" smtClean="0">
                          <a:solidFill>
                            <a:srgbClr val="009900"/>
                          </a:solidFill>
                          <a:effectLst/>
                          <a:latin typeface="Arial" panose="020B0604020202020204" pitchFamily="34" charset="0"/>
                          <a:ea typeface="Calibri" panose="020F0502020204030204" pitchFamily="34" charset="0"/>
                          <a:cs typeface="AvantGarde Bk BT"/>
                        </a:rPr>
                        <a:t>achieved </a:t>
                      </a:r>
                      <a:r>
                        <a:rPr lang="en-ZA" sz="1800" kern="1200" dirty="0">
                          <a:solidFill>
                            <a:srgbClr val="000000"/>
                          </a:solidFill>
                          <a:effectLst/>
                          <a:latin typeface="Arial" panose="020B0604020202020204" pitchFamily="34" charset="0"/>
                          <a:ea typeface="Calibri" panose="020F0502020204030204" pitchFamily="34" charset="0"/>
                          <a:cs typeface="AvantGarde Bk BT"/>
                        </a:rPr>
                        <a:t>- A report on effective governance of all public HEIs was approved by the Director-General on 11 March 2021</a:t>
                      </a:r>
                    </a:p>
                  </a:txBody>
                  <a:tcPr marL="68580" marR="68580" marT="0" marB="0"/>
                </a:tc>
                <a:extLst>
                  <a:ext uri="{0D108BD9-81ED-4DB2-BD59-A6C34878D82A}">
                    <a16:rowId xmlns:a16="http://schemas.microsoft.com/office/drawing/2014/main" xmlns="" val="10002"/>
                  </a:ext>
                </a:extLst>
              </a:tr>
              <a:tr h="68106">
                <a:tc>
                  <a:txBody>
                    <a:bodyPr/>
                    <a:lstStyle/>
                    <a:p>
                      <a:pPr marL="228600" indent="-228600" algn="just" defTabSz="914400" rtl="0" eaLnBrk="1" latinLnBrk="0" hangingPunct="1">
                        <a:lnSpc>
                          <a:spcPct val="100000"/>
                        </a:lnSpc>
                        <a:spcAft>
                          <a:spcPts val="0"/>
                        </a:spcAft>
                        <a:buFont typeface="+mj-lt"/>
                        <a:buAutoNum type="arabicPeriod" startAt="14"/>
                      </a:pPr>
                      <a:r>
                        <a:rPr lang="en-US" sz="1800" kern="1200" dirty="0" smtClean="0">
                          <a:solidFill>
                            <a:srgbClr val="000000"/>
                          </a:solidFill>
                          <a:effectLst/>
                          <a:latin typeface="Arial" panose="020B0604020202020204" pitchFamily="34" charset="0"/>
                          <a:ea typeface="Calibri" panose="020F0502020204030204" pitchFamily="34" charset="0"/>
                          <a:cs typeface="AvantGarde Bk BT"/>
                        </a:rPr>
                        <a:t>Approve a</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 </a:t>
                      </a:r>
                      <a:r>
                        <a:rPr lang="en-ZA" sz="1800" kern="1200" dirty="0">
                          <a:solidFill>
                            <a:srgbClr val="000000"/>
                          </a:solidFill>
                          <a:effectLst/>
                          <a:latin typeface="Arial" panose="020B0604020202020204" pitchFamily="34" charset="0"/>
                          <a:ea typeface="Calibri" panose="020F0502020204030204" pitchFamily="34" charset="0"/>
                          <a:cs typeface="AvantGarde Bk BT"/>
                        </a:rPr>
                        <a:t>report on the compliance of Private Higher Education Institutions (PHEI) to the </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regulations</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800" b="1" kern="1200" dirty="0">
                          <a:solidFill>
                            <a:srgbClr val="009900"/>
                          </a:solidFill>
                          <a:effectLst/>
                          <a:latin typeface="Arial" panose="020B0604020202020204" pitchFamily="34" charset="0"/>
                          <a:ea typeface="Calibri" panose="020F0502020204030204" pitchFamily="34" charset="0"/>
                          <a:cs typeface="AvantGarde Bk BT"/>
                        </a:rPr>
                        <a:t>Target </a:t>
                      </a:r>
                      <a:r>
                        <a:rPr lang="en-ZA" sz="1800" b="1" kern="1200" dirty="0" smtClean="0">
                          <a:solidFill>
                            <a:srgbClr val="009900"/>
                          </a:solidFill>
                          <a:effectLst/>
                          <a:latin typeface="Arial" panose="020B0604020202020204" pitchFamily="34" charset="0"/>
                          <a:ea typeface="Calibri" panose="020F0502020204030204" pitchFamily="34" charset="0"/>
                          <a:cs typeface="AvantGarde Bk BT"/>
                        </a:rPr>
                        <a:t>achieved </a:t>
                      </a:r>
                      <a:r>
                        <a:rPr lang="en-ZA" sz="1800" kern="1200" dirty="0">
                          <a:solidFill>
                            <a:srgbClr val="000000"/>
                          </a:solidFill>
                          <a:effectLst/>
                          <a:latin typeface="Arial" panose="020B0604020202020204" pitchFamily="34" charset="0"/>
                          <a:ea typeface="Calibri" panose="020F0502020204030204" pitchFamily="34" charset="0"/>
                          <a:cs typeface="AvantGarde Bk BT"/>
                        </a:rPr>
                        <a:t>- A report on the compliance of PHEIs to the regulations was approved by the Director-General on </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30 </a:t>
                      </a:r>
                      <a:r>
                        <a:rPr lang="en-ZA" sz="1800" kern="1200" dirty="0">
                          <a:solidFill>
                            <a:srgbClr val="000000"/>
                          </a:solidFill>
                          <a:effectLst/>
                          <a:latin typeface="Arial" panose="020B0604020202020204" pitchFamily="34" charset="0"/>
                          <a:ea typeface="Calibri" panose="020F0502020204030204" pitchFamily="34" charset="0"/>
                          <a:cs typeface="AvantGarde Bk BT"/>
                        </a:rPr>
                        <a:t>March 2021  </a:t>
                      </a:r>
                    </a:p>
                  </a:txBody>
                  <a:tcPr marL="68580" marR="68580" marT="0" marB="0"/>
                </a:tc>
                <a:extLst>
                  <a:ext uri="{0D108BD9-81ED-4DB2-BD59-A6C34878D82A}">
                    <a16:rowId xmlns:a16="http://schemas.microsoft.com/office/drawing/2014/main" xmlns="" val="10003"/>
                  </a:ext>
                </a:extLst>
              </a:tr>
              <a:tr h="44841">
                <a:tc>
                  <a:txBody>
                    <a:bodyPr/>
                    <a:lstStyle/>
                    <a:p>
                      <a:pPr marL="228600" indent="-228600" algn="just" defTabSz="914400" rtl="0" eaLnBrk="1" latinLnBrk="0" hangingPunct="1">
                        <a:lnSpc>
                          <a:spcPct val="100000"/>
                        </a:lnSpc>
                        <a:spcAft>
                          <a:spcPts val="0"/>
                        </a:spcAft>
                        <a:buFont typeface="+mj-lt"/>
                        <a:buAutoNum type="arabicPeriod" startAt="15"/>
                      </a:pPr>
                      <a:r>
                        <a:rPr lang="en-US" sz="1800" kern="1200" dirty="0" smtClean="0">
                          <a:solidFill>
                            <a:srgbClr val="000000"/>
                          </a:solidFill>
                          <a:effectLst/>
                          <a:latin typeface="Arial" panose="020B0604020202020204" pitchFamily="34" charset="0"/>
                          <a:ea typeface="Calibri" panose="020F0502020204030204" pitchFamily="34" charset="0"/>
                          <a:cs typeface="AvantGarde Bk BT"/>
                        </a:rPr>
                        <a:t>Approve the </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Higher </a:t>
                      </a:r>
                      <a:r>
                        <a:rPr lang="en-ZA" sz="1800" kern="1200" dirty="0">
                          <a:solidFill>
                            <a:srgbClr val="000000"/>
                          </a:solidFill>
                          <a:effectLst/>
                          <a:latin typeface="Arial" panose="020B0604020202020204" pitchFamily="34" charset="0"/>
                          <a:ea typeface="Calibri" panose="020F0502020204030204" pitchFamily="34" charset="0"/>
                          <a:cs typeface="AvantGarde Bk BT"/>
                        </a:rPr>
                        <a:t>Education Leadership and Management Programme (HELMP</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800" b="1" kern="1200" dirty="0">
                          <a:solidFill>
                            <a:srgbClr val="009900"/>
                          </a:solidFill>
                          <a:effectLst/>
                          <a:latin typeface="Arial" panose="020B0604020202020204" pitchFamily="34" charset="0"/>
                          <a:ea typeface="Calibri" panose="020F0502020204030204" pitchFamily="34" charset="0"/>
                          <a:cs typeface="AvantGarde Bk BT"/>
                        </a:rPr>
                        <a:t>Target </a:t>
                      </a:r>
                      <a:r>
                        <a:rPr lang="en-ZA" sz="1800" b="1" kern="1200" dirty="0" smtClean="0">
                          <a:solidFill>
                            <a:srgbClr val="009900"/>
                          </a:solidFill>
                          <a:effectLst/>
                          <a:latin typeface="Arial" panose="020B0604020202020204" pitchFamily="34" charset="0"/>
                          <a:ea typeface="Calibri" panose="020F0502020204030204" pitchFamily="34" charset="0"/>
                          <a:cs typeface="AvantGarde Bk BT"/>
                        </a:rPr>
                        <a:t>achieved </a:t>
                      </a:r>
                      <a:r>
                        <a:rPr lang="en-ZA" sz="1800" kern="1200" dirty="0">
                          <a:solidFill>
                            <a:srgbClr val="000000"/>
                          </a:solidFill>
                          <a:effectLst/>
                          <a:latin typeface="Arial" panose="020B0604020202020204" pitchFamily="34" charset="0"/>
                          <a:ea typeface="Calibri" panose="020F0502020204030204" pitchFamily="34" charset="0"/>
                          <a:cs typeface="AvantGarde Bk BT"/>
                        </a:rPr>
                        <a:t>- The HELMP report was approved by the Director-General on 29 March 2021 </a:t>
                      </a:r>
                    </a:p>
                  </a:txBody>
                  <a:tcPr marL="68580" marR="68580" marT="0" marB="0"/>
                </a:tc>
                <a:extLst>
                  <a:ext uri="{0D108BD9-81ED-4DB2-BD59-A6C34878D82A}">
                    <a16:rowId xmlns:a16="http://schemas.microsoft.com/office/drawing/2014/main" xmlns="" val="10004"/>
                  </a:ext>
                </a:extLst>
              </a:tr>
              <a:tr h="157757">
                <a:tc>
                  <a:txBody>
                    <a:bodyPr/>
                    <a:lstStyle/>
                    <a:p>
                      <a:pPr marL="228600" indent="-228600" algn="just" defTabSz="914400" rtl="0" eaLnBrk="1" latinLnBrk="0" hangingPunct="1">
                        <a:lnSpc>
                          <a:spcPct val="100000"/>
                        </a:lnSpc>
                        <a:spcAft>
                          <a:spcPts val="0"/>
                        </a:spcAft>
                        <a:buFont typeface="+mj-lt"/>
                        <a:buAutoNum type="arabicPeriod" startAt="16"/>
                      </a:pP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Approve a </a:t>
                      </a:r>
                      <a:r>
                        <a:rPr lang="en-ZA" sz="1800" kern="1200" dirty="0">
                          <a:solidFill>
                            <a:srgbClr val="000000"/>
                          </a:solidFill>
                          <a:effectLst/>
                          <a:latin typeface="Arial" panose="020B0604020202020204" pitchFamily="34" charset="0"/>
                          <a:ea typeface="Calibri" panose="020F0502020204030204" pitchFamily="34" charset="0"/>
                          <a:cs typeface="AvantGarde Bk BT"/>
                        </a:rPr>
                        <a:t>research quality evaluation </a:t>
                      </a:r>
                      <a:r>
                        <a:rPr lang="en-ZA" sz="1800" kern="1200" dirty="0" smtClean="0">
                          <a:solidFill>
                            <a:srgbClr val="000000"/>
                          </a:solidFill>
                          <a:effectLst/>
                          <a:latin typeface="Arial" panose="020B0604020202020204" pitchFamily="34" charset="0"/>
                          <a:ea typeface="Calibri" panose="020F0502020204030204" pitchFamily="34" charset="0"/>
                          <a:cs typeface="AvantGarde Bk BT"/>
                        </a:rPr>
                        <a:t>framework</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800" b="1" kern="1200" dirty="0">
                          <a:solidFill>
                            <a:srgbClr val="009900"/>
                          </a:solidFill>
                          <a:effectLst/>
                          <a:latin typeface="Arial" panose="020B0604020202020204" pitchFamily="34" charset="0"/>
                          <a:ea typeface="Calibri" panose="020F0502020204030204" pitchFamily="34" charset="0"/>
                          <a:cs typeface="AvantGarde Bk BT"/>
                        </a:rPr>
                        <a:t>Target </a:t>
                      </a:r>
                      <a:r>
                        <a:rPr lang="en-ZA" sz="1800" b="1" kern="1200" dirty="0" smtClean="0">
                          <a:solidFill>
                            <a:srgbClr val="009900"/>
                          </a:solidFill>
                          <a:effectLst/>
                          <a:latin typeface="Arial" panose="020B0604020202020204" pitchFamily="34" charset="0"/>
                          <a:ea typeface="Calibri" panose="020F0502020204030204" pitchFamily="34" charset="0"/>
                          <a:cs typeface="AvantGarde Bk BT"/>
                        </a:rPr>
                        <a:t>achieved </a:t>
                      </a:r>
                      <a:r>
                        <a:rPr lang="en-ZA" sz="1800" kern="1200" dirty="0">
                          <a:solidFill>
                            <a:srgbClr val="000000"/>
                          </a:solidFill>
                          <a:effectLst/>
                          <a:latin typeface="Arial" panose="020B0604020202020204" pitchFamily="34" charset="0"/>
                          <a:ea typeface="Calibri" panose="020F0502020204030204" pitchFamily="34" charset="0"/>
                          <a:cs typeface="AvantGarde Bk BT"/>
                        </a:rPr>
                        <a:t>- A research quality evaluation framework was approved by the Director-General on 29 March 2021  </a:t>
                      </a: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963797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38</a:t>
            </a:fld>
            <a:endParaRPr lang="en-US" altLang="en-US" b="1" dirty="0"/>
          </a:p>
        </p:txBody>
      </p:sp>
      <p:sp>
        <p:nvSpPr>
          <p:cNvPr id="9" name="TextBox 8"/>
          <p:cNvSpPr txBox="1"/>
          <p:nvPr/>
        </p:nvSpPr>
        <p:spPr>
          <a:xfrm>
            <a:off x="465316" y="457287"/>
            <a:ext cx="8221484"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a:t>
            </a:r>
            <a:r>
              <a:rPr lang="en-US" altLang="en-US" sz="2400" b="1" dirty="0" smtClean="0">
                <a:cs typeface="Arial" charset="0"/>
              </a:rPr>
              <a:t>Annual Targets </a:t>
            </a:r>
            <a:r>
              <a:rPr lang="en-US" altLang="en-US" sz="2400" b="1" dirty="0">
                <a:cs typeface="Arial" charset="0"/>
              </a:rPr>
              <a:t>(2020/21) </a:t>
            </a:r>
          </a:p>
        </p:txBody>
      </p:sp>
      <p:graphicFrame>
        <p:nvGraphicFramePr>
          <p:cNvPr id="2" name="Table 1"/>
          <p:cNvGraphicFramePr>
            <a:graphicFrameLocks noGrp="1"/>
          </p:cNvGraphicFramePr>
          <p:nvPr>
            <p:extLst>
              <p:ext uri="{D42A27DB-BD31-4B8C-83A1-F6EECF244321}">
                <p14:modId xmlns:p14="http://schemas.microsoft.com/office/powerpoint/2010/main" xmlns="" val="828496295"/>
              </p:ext>
            </p:extLst>
          </p:nvPr>
        </p:nvGraphicFramePr>
        <p:xfrm>
          <a:off x="429457" y="1371600"/>
          <a:ext cx="8257343" cy="4935855"/>
        </p:xfrm>
        <a:graphic>
          <a:graphicData uri="http://schemas.openxmlformats.org/drawingml/2006/table">
            <a:tbl>
              <a:tblPr firstRow="1" firstCol="1" bandRow="1">
                <a:tableStyleId>{5940675A-B579-460E-94D1-54222C63F5DA}</a:tableStyleId>
              </a:tblPr>
              <a:tblGrid>
                <a:gridCol w="3609143">
                  <a:extLst>
                    <a:ext uri="{9D8B030D-6E8A-4147-A177-3AD203B41FA5}">
                      <a16:colId xmlns:a16="http://schemas.microsoft.com/office/drawing/2014/main" xmlns="" val="20001"/>
                    </a:ext>
                  </a:extLst>
                </a:gridCol>
                <a:gridCol w="4648200">
                  <a:extLst>
                    <a:ext uri="{9D8B030D-6E8A-4147-A177-3AD203B41FA5}">
                      <a16:colId xmlns:a16="http://schemas.microsoft.com/office/drawing/2014/main" xmlns="" val="20002"/>
                    </a:ext>
                  </a:extLst>
                </a:gridCol>
              </a:tblGrid>
              <a:tr h="77915">
                <a:tc>
                  <a:txBody>
                    <a:bodyPr/>
                    <a:lstStyle/>
                    <a:p>
                      <a:pPr marL="0" indent="0" algn="ctr">
                        <a:lnSpc>
                          <a:spcPct val="107000"/>
                        </a:lnSpc>
                        <a:spcAft>
                          <a:spcPts val="0"/>
                        </a:spcAft>
                        <a:buFont typeface="+mj-lt"/>
                        <a:buNone/>
                      </a:pPr>
                      <a:r>
                        <a:rPr lang="en-ZA" sz="1700" b="1" dirty="0" smtClean="0">
                          <a:solidFill>
                            <a:schemeClr val="bg1"/>
                          </a:solidFill>
                          <a:effectLst/>
                        </a:rPr>
                        <a:t>Annual Targets</a:t>
                      </a:r>
                      <a:endParaRPr lang="en-ZA"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700" b="1" dirty="0">
                          <a:solidFill>
                            <a:schemeClr val="bg1"/>
                          </a:solidFill>
                          <a:effectLst/>
                        </a:rPr>
                        <a:t>Achievement  </a:t>
                      </a:r>
                      <a:endParaRPr lang="en-ZA"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xmlns="" val="10000"/>
                  </a:ext>
                </a:extLst>
              </a:tr>
              <a:tr h="335343">
                <a:tc>
                  <a:txBody>
                    <a:bodyPr/>
                    <a:lstStyle/>
                    <a:p>
                      <a:pPr marL="228600" indent="-228600" algn="just" defTabSz="914400" rtl="0" eaLnBrk="1" latinLnBrk="0" hangingPunct="1">
                        <a:lnSpc>
                          <a:spcPct val="107000"/>
                        </a:lnSpc>
                        <a:spcAft>
                          <a:spcPts val="0"/>
                        </a:spcAft>
                        <a:buFont typeface="+mj-lt"/>
                        <a:buAutoNum type="arabicPeriod" startAt="17"/>
                      </a:pPr>
                      <a:r>
                        <a:rPr lang="en-US" sz="1700" kern="1200" dirty="0" smtClean="0">
                          <a:solidFill>
                            <a:srgbClr val="000000"/>
                          </a:solidFill>
                          <a:effectLst/>
                          <a:latin typeface="Arial" panose="020B0604020202020204" pitchFamily="34" charset="0"/>
                          <a:ea typeface="Calibri" panose="020F0502020204030204" pitchFamily="34" charset="0"/>
                          <a:cs typeface="AvantGarde Bk BT"/>
                        </a:rPr>
                        <a:t>Approve a</a:t>
                      </a: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 </a:t>
                      </a:r>
                      <a:r>
                        <a:rPr lang="en-ZA" sz="1700" kern="1200" dirty="0">
                          <a:solidFill>
                            <a:srgbClr val="000000"/>
                          </a:solidFill>
                          <a:effectLst/>
                          <a:latin typeface="Arial" panose="020B0604020202020204" pitchFamily="34" charset="0"/>
                          <a:ea typeface="Calibri" panose="020F0502020204030204" pitchFamily="34" charset="0"/>
                          <a:cs typeface="AvantGarde Bk BT"/>
                        </a:rPr>
                        <a:t>report on the evaluation of the 2019 research outputs of public </a:t>
                      </a: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universities</a:t>
                      </a:r>
                      <a:endParaRPr lang="en-ZA" sz="17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700" b="1" kern="1200" dirty="0">
                          <a:solidFill>
                            <a:srgbClr val="009900"/>
                          </a:solidFill>
                          <a:effectLst/>
                          <a:latin typeface="Arial" panose="020B0604020202020204" pitchFamily="34" charset="0"/>
                          <a:ea typeface="Calibri" panose="020F0502020204030204" pitchFamily="34" charset="0"/>
                          <a:cs typeface="AvantGarde Bk BT"/>
                        </a:rPr>
                        <a:t>Target </a:t>
                      </a:r>
                      <a:r>
                        <a:rPr lang="en-ZA" sz="1700" b="1" kern="1200" dirty="0" smtClean="0">
                          <a:solidFill>
                            <a:srgbClr val="009900"/>
                          </a:solidFill>
                          <a:effectLst/>
                          <a:latin typeface="Arial" panose="020B0604020202020204" pitchFamily="34" charset="0"/>
                          <a:ea typeface="Calibri" panose="020F0502020204030204" pitchFamily="34" charset="0"/>
                          <a:cs typeface="AvantGarde Bk BT"/>
                        </a:rPr>
                        <a:t>achieved </a:t>
                      </a:r>
                      <a:r>
                        <a:rPr lang="en-ZA" sz="1700" kern="1200" dirty="0">
                          <a:solidFill>
                            <a:srgbClr val="000000"/>
                          </a:solidFill>
                          <a:effectLst/>
                          <a:latin typeface="Arial" panose="020B0604020202020204" pitchFamily="34" charset="0"/>
                          <a:ea typeface="Calibri" panose="020F0502020204030204" pitchFamily="34" charset="0"/>
                          <a:cs typeface="AvantGarde Bk BT"/>
                        </a:rPr>
                        <a:t>- A report on the evaluation of the 2019 research outputs of public universities was approved by the Director-General on 29 March 2021</a:t>
                      </a:r>
                    </a:p>
                  </a:txBody>
                  <a:tcPr marL="68580" marR="68580" marT="0" marB="0"/>
                </a:tc>
                <a:extLst>
                  <a:ext uri="{0D108BD9-81ED-4DB2-BD59-A6C34878D82A}">
                    <a16:rowId xmlns:a16="http://schemas.microsoft.com/office/drawing/2014/main" xmlns="" val="10001"/>
                  </a:ext>
                </a:extLst>
              </a:tr>
              <a:tr h="487617">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18"/>
                        <a:tabLst/>
                        <a:defRPr/>
                      </a:pPr>
                      <a:r>
                        <a:rPr lang="en-ZA" sz="1700" kern="1200" dirty="0">
                          <a:solidFill>
                            <a:srgbClr val="000000"/>
                          </a:solidFill>
                          <a:effectLst/>
                          <a:latin typeface="Arial" panose="020B0604020202020204" pitchFamily="34" charset="0"/>
                          <a:ea typeface="Calibri" panose="020F0502020204030204" pitchFamily="34" charset="0"/>
                          <a:cs typeface="AvantGarde Bk BT"/>
                        </a:rPr>
                        <a:t>2 Intergovernmental International Scholarship Forum meetings convened</a:t>
                      </a:r>
                    </a:p>
                  </a:txBody>
                  <a:tcPr marL="68580" marR="68580" marT="0" marB="0"/>
                </a:tc>
                <a:tc>
                  <a:txBody>
                    <a:bodyPr/>
                    <a:lstStyle/>
                    <a:p>
                      <a:pPr algn="just">
                        <a:lnSpc>
                          <a:spcPct val="107000"/>
                        </a:lnSpc>
                        <a:spcAft>
                          <a:spcPts val="0"/>
                        </a:spcAft>
                      </a:pPr>
                      <a:r>
                        <a:rPr lang="en-ZA" sz="1700" b="1" kern="1200" dirty="0">
                          <a:solidFill>
                            <a:srgbClr val="009900"/>
                          </a:solidFill>
                          <a:effectLst/>
                          <a:latin typeface="Arial" panose="020B0604020202020204" pitchFamily="34" charset="0"/>
                          <a:ea typeface="Calibri" panose="020F0502020204030204" pitchFamily="34" charset="0"/>
                          <a:cs typeface="AvantGarde Bk BT"/>
                        </a:rPr>
                        <a:t>Target </a:t>
                      </a:r>
                      <a:r>
                        <a:rPr lang="en-ZA" sz="1700" b="1" kern="1200" dirty="0" smtClean="0">
                          <a:solidFill>
                            <a:srgbClr val="009900"/>
                          </a:solidFill>
                          <a:effectLst/>
                          <a:latin typeface="Arial" panose="020B0604020202020204" pitchFamily="34" charset="0"/>
                          <a:ea typeface="Calibri" panose="020F0502020204030204" pitchFamily="34" charset="0"/>
                          <a:cs typeface="AvantGarde Bk BT"/>
                        </a:rPr>
                        <a:t>achieved </a:t>
                      </a:r>
                      <a:r>
                        <a:rPr lang="en-ZA" sz="1700" kern="1200" dirty="0">
                          <a:solidFill>
                            <a:srgbClr val="000000"/>
                          </a:solidFill>
                          <a:effectLst/>
                          <a:latin typeface="Arial" panose="020B0604020202020204" pitchFamily="34" charset="0"/>
                          <a:ea typeface="Calibri" panose="020F0502020204030204" pitchFamily="34" charset="0"/>
                          <a:cs typeface="AvantGarde Bk BT"/>
                        </a:rPr>
                        <a:t>-Two intergovernmental scholarship forum meetings were convened</a:t>
                      </a:r>
                    </a:p>
                  </a:txBody>
                  <a:tcPr marL="68580" marR="68580" marT="0" marB="0"/>
                </a:tc>
                <a:extLst>
                  <a:ext uri="{0D108BD9-81ED-4DB2-BD59-A6C34878D82A}">
                    <a16:rowId xmlns:a16="http://schemas.microsoft.com/office/drawing/2014/main" xmlns="" val="10002"/>
                  </a:ext>
                </a:extLst>
              </a:tr>
              <a:tr h="335343">
                <a:tc>
                  <a:txBody>
                    <a:bodyPr/>
                    <a:lstStyle/>
                    <a:p>
                      <a:pPr marL="228600" indent="-228600" algn="just" defTabSz="914400" rtl="0" eaLnBrk="1" latinLnBrk="0" hangingPunct="1">
                        <a:lnSpc>
                          <a:spcPct val="107000"/>
                        </a:lnSpc>
                        <a:spcAft>
                          <a:spcPts val="0"/>
                        </a:spcAft>
                        <a:buFont typeface="+mj-lt"/>
                        <a:buAutoNum type="arabicPeriod" startAt="19"/>
                      </a:pPr>
                      <a:r>
                        <a:rPr lang="en-US" sz="1700" kern="1200" dirty="0" smtClean="0">
                          <a:solidFill>
                            <a:srgbClr val="000000"/>
                          </a:solidFill>
                          <a:effectLst/>
                          <a:latin typeface="Arial" panose="020B0604020202020204" pitchFamily="34" charset="0"/>
                          <a:ea typeface="Calibri" panose="020F0502020204030204" pitchFamily="34" charset="0"/>
                          <a:cs typeface="AvantGarde Bk BT"/>
                        </a:rPr>
                        <a:t>Approve a</a:t>
                      </a: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 </a:t>
                      </a:r>
                      <a:r>
                        <a:rPr lang="en-ZA" sz="1700" kern="1200" dirty="0">
                          <a:solidFill>
                            <a:srgbClr val="000000"/>
                          </a:solidFill>
                          <a:effectLst/>
                          <a:latin typeface="Arial" panose="020B0604020202020204" pitchFamily="34" charset="0"/>
                          <a:ea typeface="Calibri" panose="020F0502020204030204" pitchFamily="34" charset="0"/>
                          <a:cs typeface="AvantGarde Bk BT"/>
                        </a:rPr>
                        <a:t>report on </a:t>
                      </a: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the</a:t>
                      </a:r>
                      <a:r>
                        <a:rPr lang="en-ZA" sz="1700" kern="1200" baseline="0" dirty="0" smtClean="0">
                          <a:solidFill>
                            <a:srgbClr val="000000"/>
                          </a:solidFill>
                          <a:effectLst/>
                          <a:latin typeface="Arial" panose="020B0604020202020204" pitchFamily="34" charset="0"/>
                          <a:ea typeface="Calibri" panose="020F0502020204030204" pitchFamily="34" charset="0"/>
                          <a:cs typeface="AvantGarde Bk BT"/>
                        </a:rPr>
                        <a:t> </a:t>
                      </a: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implementation </a:t>
                      </a:r>
                      <a:r>
                        <a:rPr lang="en-ZA" sz="1700" kern="1200" dirty="0">
                          <a:solidFill>
                            <a:srgbClr val="000000"/>
                          </a:solidFill>
                          <a:effectLst/>
                          <a:latin typeface="Arial" panose="020B0604020202020204" pitchFamily="34" charset="0"/>
                          <a:ea typeface="Calibri" panose="020F0502020204030204" pitchFamily="34" charset="0"/>
                          <a:cs typeface="AvantGarde Bk BT"/>
                        </a:rPr>
                        <a:t>of the International Scholarships </a:t>
                      </a: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Programme</a:t>
                      </a:r>
                      <a:endParaRPr lang="en-ZA" sz="17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700" b="1" kern="1200" dirty="0">
                          <a:solidFill>
                            <a:srgbClr val="009900"/>
                          </a:solidFill>
                          <a:effectLst/>
                          <a:latin typeface="Arial" panose="020B0604020202020204" pitchFamily="34" charset="0"/>
                          <a:ea typeface="Calibri" panose="020F0502020204030204" pitchFamily="34" charset="0"/>
                          <a:cs typeface="AvantGarde Bk BT"/>
                        </a:rPr>
                        <a:t>Target </a:t>
                      </a:r>
                      <a:r>
                        <a:rPr lang="en-ZA" sz="1700" b="1" kern="1200" dirty="0" smtClean="0">
                          <a:solidFill>
                            <a:srgbClr val="009900"/>
                          </a:solidFill>
                          <a:effectLst/>
                          <a:latin typeface="Arial" panose="020B0604020202020204" pitchFamily="34" charset="0"/>
                          <a:ea typeface="Calibri" panose="020F0502020204030204" pitchFamily="34" charset="0"/>
                          <a:cs typeface="AvantGarde Bk BT"/>
                        </a:rPr>
                        <a:t>achieved </a:t>
                      </a:r>
                      <a:r>
                        <a:rPr lang="en-ZA" sz="1700" kern="1200" dirty="0">
                          <a:solidFill>
                            <a:srgbClr val="000000"/>
                          </a:solidFill>
                          <a:effectLst/>
                          <a:latin typeface="Arial" panose="020B0604020202020204" pitchFamily="34" charset="0"/>
                          <a:ea typeface="Calibri" panose="020F0502020204030204" pitchFamily="34" charset="0"/>
                          <a:cs typeface="AvantGarde Bk BT"/>
                        </a:rPr>
                        <a:t>- A report on the implementation of the International Scholarships Programme was developed and approved by the Director-General on 29 March 2021 </a:t>
                      </a:r>
                    </a:p>
                  </a:txBody>
                  <a:tcPr marL="68580" marR="68580" marT="0" marB="0"/>
                </a:tc>
                <a:extLst>
                  <a:ext uri="{0D108BD9-81ED-4DB2-BD59-A6C34878D82A}">
                    <a16:rowId xmlns:a16="http://schemas.microsoft.com/office/drawing/2014/main" xmlns="" val="10003"/>
                  </a:ext>
                </a:extLst>
              </a:tr>
              <a:tr h="335344">
                <a:tc>
                  <a:txBody>
                    <a:bodyPr/>
                    <a:lstStyle/>
                    <a:p>
                      <a:pPr marL="228600" indent="-228600" algn="just" defTabSz="914400" rtl="0" eaLnBrk="1" latinLnBrk="0" hangingPunct="1">
                        <a:lnSpc>
                          <a:spcPct val="107000"/>
                        </a:lnSpc>
                        <a:spcAft>
                          <a:spcPts val="0"/>
                        </a:spcAft>
                        <a:buFont typeface="+mj-lt"/>
                        <a:buAutoNum type="arabicPeriod" startAt="20"/>
                      </a:pP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 2 </a:t>
                      </a:r>
                      <a:r>
                        <a:rPr lang="en-ZA" sz="1700" kern="1200" dirty="0">
                          <a:solidFill>
                            <a:srgbClr val="000000"/>
                          </a:solidFill>
                          <a:effectLst/>
                          <a:latin typeface="Arial" panose="020B0604020202020204" pitchFamily="34" charset="0"/>
                          <a:ea typeface="Calibri" panose="020F0502020204030204" pitchFamily="34" charset="0"/>
                          <a:cs typeface="AvantGarde Bk BT"/>
                        </a:rPr>
                        <a:t>Centres for </a:t>
                      </a: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African</a:t>
                      </a:r>
                      <a:r>
                        <a:rPr lang="en-ZA" sz="1700" kern="1200" baseline="0" dirty="0" smtClean="0">
                          <a:solidFill>
                            <a:srgbClr val="000000"/>
                          </a:solidFill>
                          <a:effectLst/>
                          <a:latin typeface="Arial" panose="020B0604020202020204" pitchFamily="34" charset="0"/>
                          <a:ea typeface="Calibri" panose="020F0502020204030204" pitchFamily="34" charset="0"/>
                          <a:cs typeface="AvantGarde Bk BT"/>
                        </a:rPr>
                        <a:t> </a:t>
                      </a:r>
                      <a:r>
                        <a:rPr lang="en-ZA" sz="1700" kern="1200" dirty="0" smtClean="0">
                          <a:solidFill>
                            <a:srgbClr val="000000"/>
                          </a:solidFill>
                          <a:effectLst/>
                          <a:latin typeface="Arial" panose="020B0604020202020204" pitchFamily="34" charset="0"/>
                          <a:ea typeface="Calibri" panose="020F0502020204030204" pitchFamily="34" charset="0"/>
                          <a:cs typeface="AvantGarde Bk BT"/>
                        </a:rPr>
                        <a:t>Language </a:t>
                      </a:r>
                      <a:r>
                        <a:rPr lang="en-ZA" sz="1700" kern="1200" dirty="0">
                          <a:solidFill>
                            <a:srgbClr val="000000"/>
                          </a:solidFill>
                          <a:effectLst/>
                          <a:latin typeface="Arial" panose="020B0604020202020204" pitchFamily="34" charset="0"/>
                          <a:ea typeface="Calibri" panose="020F0502020204030204" pitchFamily="34" charset="0"/>
                          <a:cs typeface="AvantGarde Bk BT"/>
                        </a:rPr>
                        <a:t>Teaching supported</a:t>
                      </a:r>
                    </a:p>
                  </a:txBody>
                  <a:tcPr marL="68580" marR="68580" marT="0" marB="0"/>
                </a:tc>
                <a:tc>
                  <a:txBody>
                    <a:bodyPr/>
                    <a:lstStyle/>
                    <a:p>
                      <a:pPr algn="just">
                        <a:lnSpc>
                          <a:spcPct val="107000"/>
                        </a:lnSpc>
                        <a:spcAft>
                          <a:spcPts val="0"/>
                        </a:spcAft>
                      </a:pPr>
                      <a:r>
                        <a:rPr lang="en-ZA" sz="1700" b="1" kern="1200" dirty="0">
                          <a:solidFill>
                            <a:srgbClr val="009900"/>
                          </a:solidFill>
                          <a:effectLst/>
                          <a:latin typeface="Arial" panose="020B0604020202020204" pitchFamily="34" charset="0"/>
                          <a:ea typeface="Calibri" panose="020F0502020204030204" pitchFamily="34" charset="0"/>
                          <a:cs typeface="AvantGarde Bk BT"/>
                        </a:rPr>
                        <a:t>Target </a:t>
                      </a:r>
                      <a:r>
                        <a:rPr lang="en-ZA" sz="1700" b="1" kern="1200" dirty="0" smtClean="0">
                          <a:solidFill>
                            <a:srgbClr val="009900"/>
                          </a:solidFill>
                          <a:effectLst/>
                          <a:latin typeface="Arial" panose="020B0604020202020204" pitchFamily="34" charset="0"/>
                          <a:ea typeface="Calibri" panose="020F0502020204030204" pitchFamily="34" charset="0"/>
                          <a:cs typeface="AvantGarde Bk BT"/>
                        </a:rPr>
                        <a:t>achieved </a:t>
                      </a:r>
                      <a:r>
                        <a:rPr lang="en-ZA" sz="1700" kern="1200" dirty="0">
                          <a:solidFill>
                            <a:srgbClr val="000000"/>
                          </a:solidFill>
                          <a:effectLst/>
                          <a:latin typeface="Arial" panose="020B0604020202020204" pitchFamily="34" charset="0"/>
                          <a:ea typeface="Calibri" panose="020F0502020204030204" pitchFamily="34" charset="0"/>
                          <a:cs typeface="AvantGarde Bk BT"/>
                        </a:rPr>
                        <a:t>- 2 Centres for African Language Teaching have been supported </a:t>
                      </a:r>
                    </a:p>
                  </a:txBody>
                  <a:tcPr marL="68580" marR="68580" marT="0" marB="0"/>
                </a:tc>
                <a:extLst>
                  <a:ext uri="{0D108BD9-81ED-4DB2-BD59-A6C34878D82A}">
                    <a16:rowId xmlns:a16="http://schemas.microsoft.com/office/drawing/2014/main" xmlns="" val="10004"/>
                  </a:ext>
                </a:extLst>
              </a:tr>
              <a:tr h="410782">
                <a:tc>
                  <a:txBody>
                    <a:bodyPr/>
                    <a:lstStyle/>
                    <a:p>
                      <a:pPr marL="342900" indent="-342900" algn="just">
                        <a:buFont typeface="+mj-lt"/>
                        <a:buAutoNum type="arabicPeriod" startAt="21"/>
                      </a:pPr>
                      <a:r>
                        <a:rPr lang="en-ZA" sz="1700" b="0" i="0" u="none" strike="noStrike" kern="1200" baseline="0" dirty="0" smtClean="0">
                          <a:solidFill>
                            <a:schemeClr val="tx1"/>
                          </a:solidFill>
                          <a:latin typeface="+mn-lt"/>
                          <a:ea typeface="+mn-ea"/>
                          <a:cs typeface="+mn-cs"/>
                        </a:rPr>
                        <a:t>Approve 26 three-year funded UCDP plans approved</a:t>
                      </a:r>
                      <a:endParaRPr lang="en-ZA" sz="17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r>
                        <a:rPr lang="en-ZA" sz="1700" b="1" i="0" u="none" strike="noStrike" kern="1200" baseline="0" dirty="0" smtClean="0">
                          <a:solidFill>
                            <a:srgbClr val="009900"/>
                          </a:solidFill>
                          <a:latin typeface="+mn-lt"/>
                          <a:ea typeface="+mn-ea"/>
                          <a:cs typeface="+mn-cs"/>
                        </a:rPr>
                        <a:t>Target achieved  - </a:t>
                      </a:r>
                      <a:r>
                        <a:rPr lang="en-ZA" sz="1700" b="0" i="0" u="none" strike="noStrike" kern="1200" baseline="0" dirty="0" smtClean="0">
                          <a:solidFill>
                            <a:schemeClr val="tx1"/>
                          </a:solidFill>
                          <a:latin typeface="+mn-lt"/>
                          <a:ea typeface="+mn-ea"/>
                          <a:cs typeface="+mn-cs"/>
                        </a:rPr>
                        <a:t>26 three-year funded UCDP plans have been approved by the Director-General</a:t>
                      </a:r>
                      <a:endParaRPr lang="en-ZA" sz="17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577154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39</a:t>
            </a:fld>
            <a:endParaRPr lang="en-US" altLang="en-US" b="1" dirty="0"/>
          </a:p>
        </p:txBody>
      </p:sp>
      <p:graphicFrame>
        <p:nvGraphicFramePr>
          <p:cNvPr id="6" name="Table 5"/>
          <p:cNvGraphicFramePr>
            <a:graphicFrameLocks noGrp="1"/>
          </p:cNvGraphicFramePr>
          <p:nvPr>
            <p:extLst>
              <p:ext uri="{D42A27DB-BD31-4B8C-83A1-F6EECF244321}">
                <p14:modId xmlns:p14="http://schemas.microsoft.com/office/powerpoint/2010/main" xmlns="" val="2437369447"/>
              </p:ext>
            </p:extLst>
          </p:nvPr>
        </p:nvGraphicFramePr>
        <p:xfrm>
          <a:off x="465316" y="1143000"/>
          <a:ext cx="8221483" cy="4279082"/>
        </p:xfrm>
        <a:graphic>
          <a:graphicData uri="http://schemas.openxmlformats.org/drawingml/2006/table">
            <a:tbl>
              <a:tblPr firstRow="1" firstCol="1" bandRow="1">
                <a:tableStyleId>{5940675A-B579-460E-94D1-54222C63F5DA}</a:tableStyleId>
              </a:tblPr>
              <a:tblGrid>
                <a:gridCol w="2968435">
                  <a:extLst>
                    <a:ext uri="{9D8B030D-6E8A-4147-A177-3AD203B41FA5}">
                      <a16:colId xmlns:a16="http://schemas.microsoft.com/office/drawing/2014/main" xmlns="" val="20002"/>
                    </a:ext>
                  </a:extLst>
                </a:gridCol>
                <a:gridCol w="2586049">
                  <a:extLst>
                    <a:ext uri="{9D8B030D-6E8A-4147-A177-3AD203B41FA5}">
                      <a16:colId xmlns:a16="http://schemas.microsoft.com/office/drawing/2014/main" xmlns="" val="20001"/>
                    </a:ext>
                  </a:extLst>
                </a:gridCol>
                <a:gridCol w="2666999">
                  <a:extLst>
                    <a:ext uri="{9D8B030D-6E8A-4147-A177-3AD203B41FA5}">
                      <a16:colId xmlns:a16="http://schemas.microsoft.com/office/drawing/2014/main" xmlns="" val="20003"/>
                    </a:ext>
                  </a:extLst>
                </a:gridCol>
              </a:tblGrid>
              <a:tr h="468328">
                <a:tc>
                  <a:txBody>
                    <a:bodyPr/>
                    <a:lstStyle/>
                    <a:p>
                      <a:pPr marL="0" algn="ctr" defTabSz="914400" rtl="0" eaLnBrk="1" latinLnBrk="0" hangingPunct="1">
                        <a:lnSpc>
                          <a:spcPct val="100000"/>
                        </a:lnSpc>
                        <a:spcAft>
                          <a:spcPts val="0"/>
                        </a:spcAft>
                      </a:pPr>
                      <a:r>
                        <a:rPr lang="en-ZA" sz="1600" b="1" kern="1200" dirty="0" smtClean="0">
                          <a:solidFill>
                            <a:schemeClr val="bg1"/>
                          </a:solidFill>
                          <a:effectLst/>
                          <a:latin typeface="+mn-lt"/>
                          <a:ea typeface="+mn-ea"/>
                          <a:cs typeface="+mn-cs"/>
                        </a:rPr>
                        <a:t>Target   </a:t>
                      </a:r>
                      <a:endParaRPr lang="en-ZA" sz="16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0000"/>
                        </a:lnSpc>
                        <a:spcAft>
                          <a:spcPts val="0"/>
                        </a:spcAft>
                      </a:pPr>
                      <a:r>
                        <a:rPr lang="en-ZA" sz="1600" b="1" kern="1200" dirty="0" smtClean="0">
                          <a:solidFill>
                            <a:srgbClr val="FF0000"/>
                          </a:solidFill>
                          <a:effectLst/>
                          <a:latin typeface="+mn-lt"/>
                          <a:ea typeface="+mn-ea"/>
                          <a:cs typeface="+mn-cs"/>
                        </a:rPr>
                        <a:t>Actual </a:t>
                      </a:r>
                      <a:endParaRPr lang="en-ZA" sz="1600" b="1" kern="1200" dirty="0">
                        <a:solidFill>
                          <a:srgbClr val="FF0000"/>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0000"/>
                        </a:lnSpc>
                        <a:spcAft>
                          <a:spcPts val="0"/>
                        </a:spcAft>
                      </a:pPr>
                      <a:r>
                        <a:rPr lang="en-ZA" sz="1600" b="1" kern="1200" dirty="0" smtClean="0">
                          <a:solidFill>
                            <a:schemeClr val="bg1"/>
                          </a:solidFill>
                          <a:effectLst/>
                          <a:latin typeface="+mn-lt"/>
                          <a:ea typeface="+mn-ea"/>
                          <a:cs typeface="+mn-cs"/>
                        </a:rPr>
                        <a:t>Reason </a:t>
                      </a:r>
                      <a:endParaRPr lang="en-ZA" sz="16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1632063">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600" kern="1200" dirty="0" smtClean="0">
                          <a:solidFill>
                            <a:srgbClr val="000000"/>
                          </a:solidFill>
                          <a:effectLst/>
                          <a:latin typeface="+mn-lt"/>
                          <a:ea typeface="Calibri" panose="020F0502020204030204" pitchFamily="34" charset="0"/>
                          <a:cs typeface="AvantGarde Bk BT"/>
                        </a:rPr>
                        <a:t>Updated guidelines for the implementation of bursary scheme for poor and working class students at public universities submitted to the Minister for approval</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600" kern="1200" dirty="0" smtClean="0">
                          <a:solidFill>
                            <a:srgbClr val="000000"/>
                          </a:solidFill>
                          <a:effectLst/>
                          <a:latin typeface="+mn-lt"/>
                          <a:ea typeface="Calibri" panose="020F0502020204030204" pitchFamily="34" charset="0"/>
                          <a:cs typeface="AvantGarde Bk BT"/>
                        </a:rPr>
                        <a:t>Updated guidelines for the implementation of the DHET bursary scheme for poor and working class students at public universities submitted to the Minister for approval on 26 March 2020</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0000"/>
                        </a:lnSpc>
                      </a:pPr>
                      <a:r>
                        <a:rPr lang="en-ZA" sz="1600" b="0" i="0" u="none" strike="noStrike" kern="1200" baseline="0" dirty="0" smtClean="0">
                          <a:solidFill>
                            <a:schemeClr val="tx1"/>
                          </a:solidFill>
                          <a:latin typeface="+mn-lt"/>
                          <a:ea typeface="+mn-ea"/>
                          <a:cs typeface="+mn-cs"/>
                        </a:rPr>
                        <a:t>Reduced 2021 MTEF allocation meant that the</a:t>
                      </a:r>
                    </a:p>
                    <a:p>
                      <a:pPr algn="just">
                        <a:lnSpc>
                          <a:spcPct val="100000"/>
                        </a:lnSpc>
                      </a:pPr>
                      <a:r>
                        <a:rPr lang="en-ZA" sz="1600" b="0" i="0" u="none" strike="noStrike" kern="1200" baseline="0" dirty="0" smtClean="0">
                          <a:solidFill>
                            <a:schemeClr val="tx1"/>
                          </a:solidFill>
                          <a:latin typeface="+mn-lt"/>
                          <a:ea typeface="+mn-ea"/>
                          <a:cs typeface="+mn-cs"/>
                        </a:rPr>
                        <a:t>guidelines could not be finalised until the funding issues were resolved</a:t>
                      </a:r>
                      <a:endParaRPr kumimoji="0" lang="en-ZA" sz="16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1860034">
                <a:tc>
                  <a:txBody>
                    <a:bodyPr/>
                    <a:lstStyle/>
                    <a:p>
                      <a:pPr marL="342900" indent="-342900" algn="just">
                        <a:lnSpc>
                          <a:spcPct val="100000"/>
                        </a:lnSpc>
                        <a:buFont typeface="+mj-lt"/>
                        <a:buAutoNum type="arabicPeriod" startAt="2"/>
                      </a:pPr>
                      <a:r>
                        <a:rPr lang="en-ZA" sz="1600" b="0" i="0" u="none" strike="noStrike" kern="1200" baseline="0" dirty="0" smtClean="0">
                          <a:solidFill>
                            <a:schemeClr val="tx1"/>
                          </a:solidFill>
                          <a:latin typeface="+mn-lt"/>
                          <a:ea typeface="+mn-ea"/>
                          <a:cs typeface="+mn-cs"/>
                        </a:rPr>
                        <a:t>Six public universities and nine TVET colleges utilising CAS by 31 March 2021</a:t>
                      </a:r>
                      <a:endParaRPr lang="en-ZA" sz="1600" b="1" i="0" u="none" strike="noStrike" kern="1200" baseline="0" dirty="0">
                        <a:solidFill>
                          <a:schemeClr val="tx1"/>
                        </a:solidFill>
                        <a:latin typeface="+mn-lt"/>
                        <a:ea typeface="+mn-ea"/>
                        <a:cs typeface="+mn-cs"/>
                      </a:endParaRPr>
                    </a:p>
                  </a:txBody>
                  <a:tcPr marL="68580" marR="68580" marT="0" marB="0"/>
                </a:tc>
                <a:tc>
                  <a:txBody>
                    <a:bodyPr/>
                    <a:lstStyle/>
                    <a:p>
                      <a:pPr algn="just">
                        <a:lnSpc>
                          <a:spcPct val="100000"/>
                        </a:lnSpc>
                      </a:pPr>
                      <a:r>
                        <a:rPr lang="en-ZA" sz="1600" b="0" i="0" u="none" strike="noStrike" kern="1200" baseline="0" dirty="0" smtClean="0">
                          <a:solidFill>
                            <a:schemeClr val="tx1"/>
                          </a:solidFill>
                          <a:latin typeface="+mn-lt"/>
                          <a:ea typeface="+mn-ea"/>
                          <a:cs typeface="+mn-cs"/>
                        </a:rPr>
                        <a:t>Only two universities</a:t>
                      </a:r>
                    </a:p>
                    <a:p>
                      <a:pPr algn="just">
                        <a:lnSpc>
                          <a:spcPct val="100000"/>
                        </a:lnSpc>
                      </a:pPr>
                      <a:r>
                        <a:rPr lang="en-ZA" sz="1600" b="0" i="0" u="none" strike="noStrike" kern="1200" baseline="0" dirty="0" smtClean="0">
                          <a:solidFill>
                            <a:schemeClr val="tx1"/>
                          </a:solidFill>
                          <a:latin typeface="+mn-lt"/>
                          <a:ea typeface="+mn-ea"/>
                          <a:cs typeface="+mn-cs"/>
                        </a:rPr>
                        <a:t>(SMU and UL) agreed to participate in the pilot</a:t>
                      </a:r>
                      <a:endParaRPr kumimoji="0" lang="en-ZA" sz="1600" b="0"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AvantGarde Bk BT"/>
                      </a:endParaRPr>
                    </a:p>
                  </a:txBody>
                  <a:tcPr marL="68580" marR="68580" marT="0" marB="0"/>
                </a:tc>
                <a:tc>
                  <a:txBody>
                    <a:bodyPr/>
                    <a:lstStyle/>
                    <a:p>
                      <a:pPr algn="just">
                        <a:lnSpc>
                          <a:spcPct val="100000"/>
                        </a:lnSpc>
                      </a:pPr>
                      <a:r>
                        <a:rPr lang="en-ZA" sz="1600" b="0" i="0" u="none" strike="noStrike" kern="1200" baseline="0" dirty="0" smtClean="0">
                          <a:solidFill>
                            <a:schemeClr val="tx1"/>
                          </a:solidFill>
                          <a:latin typeface="+mn-lt"/>
                          <a:ea typeface="+mn-ea"/>
                          <a:cs typeface="+mn-cs"/>
                        </a:rPr>
                        <a:t>Six pilot universities and eighteen colleges requested an extension for sign-off between April and June 2021</a:t>
                      </a:r>
                    </a:p>
                  </a:txBody>
                  <a:tcPr marL="68580" marR="68580" marT="0" marB="0"/>
                </a:tc>
                <a:extLst>
                  <a:ext uri="{0D108BD9-81ED-4DB2-BD59-A6C34878D82A}">
                    <a16:rowId xmlns:a16="http://schemas.microsoft.com/office/drawing/2014/main" xmlns="" val="10002"/>
                  </a:ext>
                </a:extLst>
              </a:tr>
            </a:tbl>
          </a:graphicData>
        </a:graphic>
      </p:graphicFrame>
      <p:sp>
        <p:nvSpPr>
          <p:cNvPr id="7" name="TextBox 6"/>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Targets not achieved and reasons for non achievement</a:t>
            </a:r>
            <a:endParaRPr lang="en-US" altLang="en-US" sz="2400" b="1" dirty="0">
              <a:solidFill>
                <a:srgbClr val="FF0000"/>
              </a:solidFill>
              <a:cs typeface="Arial" charset="0"/>
            </a:endParaRPr>
          </a:p>
        </p:txBody>
      </p:sp>
    </p:spTree>
    <p:extLst>
      <p:ext uri="{BB962C8B-B14F-4D97-AF65-F5344CB8AC3E}">
        <p14:creationId xmlns:p14="http://schemas.microsoft.com/office/powerpoint/2010/main" xmlns="" val="258862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7116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609601" y="1270368"/>
            <a:ext cx="8001000"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smtClean="0"/>
          </a:p>
        </p:txBody>
      </p:sp>
      <p:pic>
        <p:nvPicPr>
          <p:cNvPr id="8" name="Picture 7" descr="A screenshot of a cell phone&#10;&#10;Description automatically generated"/>
          <p:cNvPicPr/>
          <p:nvPr/>
        </p:nvPicPr>
        <p:blipFill>
          <a:blip r:embed="rId3" cstate="print">
            <a:extLst>
              <a:ext uri="{28A0092B-C50C-407E-A947-70E740481C1C}">
                <a14:useLocalDpi xmlns:a14="http://schemas.microsoft.com/office/drawing/2010/main" xmlns="" val="0"/>
              </a:ext>
            </a:extLst>
          </a:blip>
          <a:stretch>
            <a:fillRect/>
          </a:stretch>
        </p:blipFill>
        <p:spPr>
          <a:xfrm>
            <a:off x="476816" y="1074808"/>
            <a:ext cx="7624761" cy="5173592"/>
          </a:xfrm>
          <a:prstGeom prst="rect">
            <a:avLst/>
          </a:prstGeom>
        </p:spPr>
      </p:pic>
      <p:sp>
        <p:nvSpPr>
          <p:cNvPr id="7"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4</a:t>
            </a:fld>
            <a:endParaRPr lang="en-US" b="1" dirty="0" smtClean="0"/>
          </a:p>
        </p:txBody>
      </p:sp>
      <p:sp>
        <p:nvSpPr>
          <p:cNvPr id="12" name="TextBox 11"/>
          <p:cNvSpPr txBox="1"/>
          <p:nvPr/>
        </p:nvSpPr>
        <p:spPr>
          <a:xfrm>
            <a:off x="381000" y="465303"/>
            <a:ext cx="83820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a:t>Overview of the PSET </a:t>
            </a:r>
            <a:r>
              <a:rPr lang="en-ZA" sz="2400" dirty="0" smtClean="0"/>
              <a:t>landscape</a:t>
            </a:r>
            <a:endParaRPr lang="en-ZA" sz="2400" dirty="0"/>
          </a:p>
        </p:txBody>
      </p:sp>
    </p:spTree>
    <p:extLst>
      <p:ext uri="{BB962C8B-B14F-4D97-AF65-F5344CB8AC3E}">
        <p14:creationId xmlns:p14="http://schemas.microsoft.com/office/powerpoint/2010/main" xmlns="" val="33852850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40</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cs typeface="Arial" charset="0"/>
              </a:rPr>
              <a:t>System performance: University Education  </a:t>
            </a:r>
            <a:endParaRPr lang="en-US" altLang="en-US" sz="2400" b="1"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407094554"/>
              </p:ext>
            </p:extLst>
          </p:nvPr>
        </p:nvGraphicFramePr>
        <p:xfrm>
          <a:off x="465316" y="1045873"/>
          <a:ext cx="8069084" cy="5135758"/>
        </p:xfrm>
        <a:graphic>
          <a:graphicData uri="http://schemas.openxmlformats.org/drawingml/2006/table">
            <a:tbl>
              <a:tblPr firstRow="1" firstCol="1" bandRow="1">
                <a:tableStyleId>{5940675A-B579-460E-94D1-54222C63F5DA}</a:tableStyleId>
              </a:tblPr>
              <a:tblGrid>
                <a:gridCol w="3573284">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2971800">
                  <a:extLst>
                    <a:ext uri="{9D8B030D-6E8A-4147-A177-3AD203B41FA5}">
                      <a16:colId xmlns:a16="http://schemas.microsoft.com/office/drawing/2014/main" xmlns="" val="20003"/>
                    </a:ext>
                  </a:extLst>
                </a:gridCol>
              </a:tblGrid>
              <a:tr h="351413">
                <a:tc>
                  <a:txBody>
                    <a:bodyPr/>
                    <a:lstStyle/>
                    <a:p>
                      <a:pPr marL="0" indent="0" algn="ctr">
                        <a:lnSpc>
                          <a:spcPct val="107000"/>
                        </a:lnSpc>
                        <a:spcAft>
                          <a:spcPts val="0"/>
                        </a:spcAft>
                        <a:buFont typeface="+mj-lt"/>
                        <a:buNone/>
                      </a:pPr>
                      <a:r>
                        <a:rPr lang="en-ZA" sz="1600" b="1" dirty="0" smtClean="0">
                          <a:solidFill>
                            <a:schemeClr val="bg1"/>
                          </a:solidFill>
                          <a:effectLst/>
                          <a:latin typeface="+mn-lt"/>
                        </a:rPr>
                        <a:t>Indicators </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600" b="1" dirty="0" smtClean="0">
                          <a:solidFill>
                            <a:schemeClr val="bg1"/>
                          </a:solidFill>
                          <a:effectLst/>
                          <a:latin typeface="+mn-lt"/>
                          <a:ea typeface="+mn-ea"/>
                          <a:cs typeface="+mn-cs"/>
                        </a:rPr>
                        <a:t>Annual</a:t>
                      </a:r>
                      <a:r>
                        <a:rPr lang="en-ZA" sz="1600" b="1" baseline="0" dirty="0" smtClean="0">
                          <a:solidFill>
                            <a:schemeClr val="bg1"/>
                          </a:solidFill>
                          <a:effectLst/>
                          <a:latin typeface="+mn-lt"/>
                          <a:ea typeface="+mn-ea"/>
                          <a:cs typeface="+mn-cs"/>
                        </a:rPr>
                        <a:t> Target</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600" b="1" dirty="0" smtClean="0">
                          <a:solidFill>
                            <a:schemeClr val="bg1"/>
                          </a:solidFill>
                          <a:effectLst/>
                          <a:latin typeface="+mn-lt"/>
                          <a:ea typeface="Calibri" panose="020F0502020204030204" pitchFamily="34" charset="0"/>
                          <a:cs typeface="Times New Roman" panose="02020603050405020304" pitchFamily="18" charset="0"/>
                        </a:rPr>
                        <a:t>Achievement </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xmlns="" val="10000"/>
                  </a:ext>
                </a:extLst>
              </a:tr>
              <a:tr h="401615">
                <a:tc>
                  <a:txBody>
                    <a:bodyPr/>
                    <a:lstStyle/>
                    <a:p>
                      <a:pPr marL="228600" indent="-228600" algn="just" defTabSz="914400" rtl="0" eaLnBrk="1" latinLnBrk="0" hangingPunct="1">
                        <a:lnSpc>
                          <a:spcPct val="107000"/>
                        </a:lnSpc>
                        <a:spcAft>
                          <a:spcPts val="0"/>
                        </a:spcAft>
                        <a:buFont typeface="+mj-lt"/>
                        <a:buAutoNum type="arabicPeriod"/>
                      </a:pPr>
                      <a:r>
                        <a:rPr lang="en-US" sz="1600" dirty="0" smtClean="0">
                          <a:latin typeface="+mn-lt"/>
                        </a:rPr>
                        <a:t>Number of graduates in engineering annually</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US" sz="1600" dirty="0" smtClean="0">
                        <a:latin typeface="+mn-lt"/>
                      </a:endParaRPr>
                    </a:p>
                    <a:p>
                      <a:pPr algn="just">
                        <a:lnSpc>
                          <a:spcPts val="1205"/>
                        </a:lnSpc>
                        <a:spcAft>
                          <a:spcPts val="0"/>
                        </a:spcAft>
                      </a:pPr>
                      <a:r>
                        <a:rPr lang="en-US" sz="1600" dirty="0" smtClean="0">
                          <a:latin typeface="+mn-lt"/>
                        </a:rPr>
                        <a:t>13 400</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ctr">
                        <a:lnSpc>
                          <a:spcPts val="1205"/>
                        </a:lnSpc>
                        <a:spcAft>
                          <a:spcPts val="0"/>
                        </a:spcAft>
                      </a:pPr>
                      <a:endParaRPr lang="en-US" sz="1600" b="1" dirty="0" smtClean="0">
                        <a:solidFill>
                          <a:srgbClr val="009900"/>
                        </a:solidFill>
                        <a:latin typeface="+mn-lt"/>
                      </a:endParaRPr>
                    </a:p>
                    <a:p>
                      <a:pPr algn="ctr">
                        <a:lnSpc>
                          <a:spcPts val="1205"/>
                        </a:lnSpc>
                        <a:spcAft>
                          <a:spcPts val="0"/>
                        </a:spcAft>
                      </a:pPr>
                      <a:r>
                        <a:rPr lang="en-US" sz="1600" b="1" dirty="0" smtClean="0">
                          <a:solidFill>
                            <a:srgbClr val="009900"/>
                          </a:solidFill>
                          <a:latin typeface="+mn-lt"/>
                        </a:rPr>
                        <a:t>Target achieved </a:t>
                      </a:r>
                    </a:p>
                    <a:p>
                      <a:pPr algn="ctr">
                        <a:lnSpc>
                          <a:spcPts val="1205"/>
                        </a:lnSpc>
                        <a:spcAft>
                          <a:spcPts val="0"/>
                        </a:spcAft>
                      </a:pPr>
                      <a:endParaRPr lang="en-US" sz="1600" dirty="0" smtClean="0">
                        <a:latin typeface="+mn-lt"/>
                      </a:endParaRPr>
                    </a:p>
                    <a:p>
                      <a:pPr algn="ctr">
                        <a:lnSpc>
                          <a:spcPts val="1205"/>
                        </a:lnSpc>
                        <a:spcAft>
                          <a:spcPts val="0"/>
                        </a:spcAft>
                      </a:pPr>
                      <a:r>
                        <a:rPr lang="en-US" sz="1600" dirty="0" smtClean="0">
                          <a:latin typeface="+mn-lt"/>
                        </a:rPr>
                        <a:t>13 714 </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366506">
                <a:tc>
                  <a:txBody>
                    <a:bodyPr/>
                    <a:lstStyle/>
                    <a:p>
                      <a:pPr marL="228600" indent="-228600" algn="just" defTabSz="914400" rtl="0" eaLnBrk="1" latinLnBrk="0" hangingPunct="1">
                        <a:lnSpc>
                          <a:spcPct val="107000"/>
                        </a:lnSpc>
                        <a:spcAft>
                          <a:spcPts val="0"/>
                        </a:spcAft>
                        <a:buFont typeface="+mj-lt"/>
                        <a:buAutoNum type="arabicPeriod" startAt="2"/>
                      </a:pPr>
                      <a:r>
                        <a:rPr lang="en-US" sz="1600" dirty="0" smtClean="0">
                          <a:latin typeface="+mn-lt"/>
                        </a:rPr>
                        <a:t>Number of graduates in natural and physical sciences annually</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US" sz="1600" dirty="0" smtClean="0">
                          <a:latin typeface="+mn-lt"/>
                        </a:rPr>
                        <a:t>9 020 </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600" b="1" dirty="0" smtClean="0">
                          <a:solidFill>
                            <a:srgbClr val="009900"/>
                          </a:solidFill>
                          <a:latin typeface="+mn-lt"/>
                        </a:rPr>
                        <a:t>Target achieved </a:t>
                      </a:r>
                    </a:p>
                    <a:p>
                      <a:pPr algn="ctr">
                        <a:lnSpc>
                          <a:spcPct val="107000"/>
                        </a:lnSpc>
                        <a:spcAft>
                          <a:spcPts val="0"/>
                        </a:spcAft>
                      </a:pPr>
                      <a:r>
                        <a:rPr lang="en-US" sz="1600" dirty="0" smtClean="0">
                          <a:latin typeface="+mn-lt"/>
                        </a:rPr>
                        <a:t>9 121</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859498">
                <a:tc>
                  <a:txBody>
                    <a:bodyPr/>
                    <a:lstStyle/>
                    <a:p>
                      <a:pPr marL="228600" indent="-228600" algn="just" defTabSz="914400" rtl="0" eaLnBrk="1" latinLnBrk="0" hangingPunct="1">
                        <a:lnSpc>
                          <a:spcPct val="107000"/>
                        </a:lnSpc>
                        <a:spcAft>
                          <a:spcPts val="0"/>
                        </a:spcAft>
                        <a:buFont typeface="+mj-lt"/>
                        <a:buAutoNum type="arabicPeriod" startAt="3"/>
                      </a:pPr>
                      <a:r>
                        <a:rPr lang="en-US" sz="1600" dirty="0" smtClean="0">
                          <a:latin typeface="+mn-lt"/>
                        </a:rPr>
                        <a:t>Number of Doctoral graduates annually</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US" sz="1600" dirty="0" smtClean="0">
                          <a:latin typeface="+mn-lt"/>
                        </a:rPr>
                        <a:t>3 500 </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600" b="1" dirty="0" smtClean="0">
                          <a:solidFill>
                            <a:srgbClr val="009900"/>
                          </a:solidFill>
                          <a:latin typeface="+mn-lt"/>
                        </a:rPr>
                        <a:t>Target achieved </a:t>
                      </a:r>
                    </a:p>
                    <a:p>
                      <a:pPr algn="ctr">
                        <a:lnSpc>
                          <a:spcPct val="107000"/>
                        </a:lnSpc>
                        <a:spcAft>
                          <a:spcPts val="0"/>
                        </a:spcAft>
                      </a:pPr>
                      <a:r>
                        <a:rPr lang="en-US" sz="1600" dirty="0" smtClean="0">
                          <a:latin typeface="+mn-lt"/>
                        </a:rPr>
                        <a:t>3 445</a:t>
                      </a:r>
                    </a:p>
                    <a:p>
                      <a:pPr algn="ctr">
                        <a:lnSpc>
                          <a:spcPct val="107000"/>
                        </a:lnSpc>
                        <a:spcAft>
                          <a:spcPts val="0"/>
                        </a:spcAft>
                      </a:pPr>
                      <a:r>
                        <a:rPr lang="en-GB" sz="1600" b="0" i="0" u="none" strike="noStrike" kern="1200" baseline="0" dirty="0" smtClean="0">
                          <a:solidFill>
                            <a:schemeClr val="tx1"/>
                          </a:solidFill>
                          <a:latin typeface="+mn-lt"/>
                          <a:ea typeface="+mn-ea"/>
                          <a:cs typeface="+mn-cs"/>
                        </a:rPr>
                        <a:t>-1.6% deviation. Universities are permitted to move within 2% deviation.</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687598">
                <a:tc>
                  <a:txBody>
                    <a:bodyPr/>
                    <a:lstStyle/>
                    <a:p>
                      <a:pPr marL="228600" indent="-228600" algn="just" defTabSz="914400" rtl="0" eaLnBrk="1" latinLnBrk="0" hangingPunct="1">
                        <a:lnSpc>
                          <a:spcPct val="107000"/>
                        </a:lnSpc>
                        <a:spcAft>
                          <a:spcPts val="0"/>
                        </a:spcAft>
                        <a:buFont typeface="+mj-lt"/>
                        <a:buAutoNum type="arabicPeriod" startAt="4"/>
                      </a:pPr>
                      <a:r>
                        <a:rPr lang="en-US" sz="1600" dirty="0" smtClean="0">
                          <a:latin typeface="+mn-lt"/>
                        </a:rPr>
                        <a:t>Percentage of university lecturers (permanent</a:t>
                      </a:r>
                      <a:r>
                        <a:rPr lang="en-US" sz="1600" baseline="0" dirty="0" smtClean="0">
                          <a:latin typeface="+mn-lt"/>
                        </a:rPr>
                        <a:t> </a:t>
                      </a:r>
                      <a:r>
                        <a:rPr lang="en-US" sz="1600" dirty="0" smtClean="0">
                          <a:latin typeface="+mn-lt"/>
                        </a:rPr>
                        <a:t>instruction or research staff) who hold Doctoral degrees</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US" sz="1600" dirty="0" smtClean="0">
                          <a:latin typeface="+mn-lt"/>
                        </a:rPr>
                        <a:t>49%</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600" b="1" dirty="0" smtClean="0">
                          <a:solidFill>
                            <a:srgbClr val="009900"/>
                          </a:solidFill>
                          <a:latin typeface="+mn-lt"/>
                        </a:rPr>
                        <a:t>Target achieved </a:t>
                      </a:r>
                    </a:p>
                    <a:p>
                      <a:pPr algn="ctr">
                        <a:lnSpc>
                          <a:spcPct val="107000"/>
                        </a:lnSpc>
                        <a:spcAft>
                          <a:spcPts val="0"/>
                        </a:spcAft>
                      </a:pPr>
                      <a:r>
                        <a:rPr lang="en-US" sz="1600" dirty="0" smtClean="0">
                          <a:latin typeface="+mn-lt"/>
                        </a:rPr>
                        <a:t>48%</a:t>
                      </a:r>
                    </a:p>
                    <a:p>
                      <a:pPr algn="ctr">
                        <a:lnSpc>
                          <a:spcPct val="107000"/>
                        </a:lnSpc>
                        <a:spcAft>
                          <a:spcPts val="0"/>
                        </a:spcAft>
                      </a:pPr>
                      <a:r>
                        <a:rPr lang="en-GB" sz="1600" b="0" i="0" u="none" strike="noStrike" kern="1200" baseline="0" dirty="0" smtClean="0">
                          <a:solidFill>
                            <a:schemeClr val="tx1"/>
                          </a:solidFill>
                          <a:latin typeface="+mn-lt"/>
                          <a:ea typeface="+mn-ea"/>
                          <a:cs typeface="+mn-cs"/>
                        </a:rPr>
                        <a:t>Universities are permitted to move within 2% deviation.</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r h="343799">
                <a:tc>
                  <a:txBody>
                    <a:bodyPr/>
                    <a:lstStyle/>
                    <a:p>
                      <a:pPr marL="228600" indent="-228600" algn="just" defTabSz="914400" rtl="0" eaLnBrk="1" latinLnBrk="0" hangingPunct="1">
                        <a:lnSpc>
                          <a:spcPct val="107000"/>
                        </a:lnSpc>
                        <a:spcAft>
                          <a:spcPts val="0"/>
                        </a:spcAft>
                        <a:buFont typeface="+mj-lt"/>
                        <a:buAutoNum type="arabicPeriod" startAt="5"/>
                      </a:pPr>
                      <a:r>
                        <a:rPr lang="en-US" sz="1600" dirty="0" smtClean="0">
                          <a:latin typeface="+mn-lt"/>
                        </a:rPr>
                        <a:t>Number of nGAP posts allocated to universities annually</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600" kern="1200" dirty="0" smtClean="0">
                          <a:solidFill>
                            <a:srgbClr val="000000"/>
                          </a:solidFill>
                          <a:effectLst/>
                          <a:latin typeface="+mn-lt"/>
                          <a:ea typeface="Calibri" panose="020F0502020204030204" pitchFamily="34" charset="0"/>
                          <a:cs typeface="AvantGarde Bk BT"/>
                        </a:rPr>
                        <a:t>100</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ZA" sz="1600" b="1" kern="1200" dirty="0" smtClean="0">
                          <a:solidFill>
                            <a:srgbClr val="009900"/>
                          </a:solidFill>
                          <a:effectLst/>
                          <a:latin typeface="+mn-lt"/>
                          <a:ea typeface="Calibri" panose="020F0502020204030204" pitchFamily="34" charset="0"/>
                          <a:cs typeface="AvantGarde Bk BT"/>
                        </a:rPr>
                        <a:t>Target achieved </a:t>
                      </a:r>
                    </a:p>
                    <a:p>
                      <a:pPr algn="ctr">
                        <a:lnSpc>
                          <a:spcPct val="107000"/>
                        </a:lnSpc>
                        <a:spcAft>
                          <a:spcPts val="0"/>
                        </a:spcAft>
                      </a:pPr>
                      <a:r>
                        <a:rPr lang="en-ZA" sz="1600" kern="1200" dirty="0" smtClean="0">
                          <a:solidFill>
                            <a:srgbClr val="000000"/>
                          </a:solidFill>
                          <a:effectLst/>
                          <a:latin typeface="+mn-lt"/>
                          <a:ea typeface="Calibri" panose="020F0502020204030204" pitchFamily="34" charset="0"/>
                          <a:cs typeface="AvantGarde Bk BT"/>
                        </a:rPr>
                        <a:t> 100</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5"/>
                  </a:ext>
                </a:extLst>
              </a:tr>
              <a:tr h="515699">
                <a:tc>
                  <a:txBody>
                    <a:bodyPr/>
                    <a:lstStyle/>
                    <a:p>
                      <a:pPr marL="228600" indent="-228600" algn="just" defTabSz="914400" rtl="0" eaLnBrk="1" latinLnBrk="0" hangingPunct="1">
                        <a:lnSpc>
                          <a:spcPct val="107000"/>
                        </a:lnSpc>
                        <a:spcAft>
                          <a:spcPts val="0"/>
                        </a:spcAft>
                        <a:buFont typeface="+mj-lt"/>
                        <a:buAutoNum type="arabicPeriod" startAt="6"/>
                      </a:pPr>
                      <a:r>
                        <a:rPr lang="en-US" sz="1600" dirty="0" smtClean="0">
                          <a:latin typeface="+mn-lt"/>
                        </a:rPr>
                        <a:t>Number of universities offering accredited TVET college lecturer qualifications</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endParaRPr lang="en-ZA" sz="1600" kern="1200" dirty="0" smtClean="0">
                        <a:solidFill>
                          <a:srgbClr val="000000"/>
                        </a:solidFill>
                        <a:effectLst/>
                        <a:latin typeface="+mn-lt"/>
                        <a:ea typeface="Calibri" panose="020F0502020204030204" pitchFamily="34" charset="0"/>
                        <a:cs typeface="AvantGarde Bk BT"/>
                      </a:endParaRPr>
                    </a:p>
                    <a:p>
                      <a:pPr algn="just">
                        <a:lnSpc>
                          <a:spcPct val="107000"/>
                        </a:lnSpc>
                        <a:spcAft>
                          <a:spcPts val="0"/>
                        </a:spcAft>
                      </a:pPr>
                      <a:r>
                        <a:rPr lang="en-ZA" sz="1600" kern="1200" dirty="0" smtClean="0">
                          <a:solidFill>
                            <a:srgbClr val="000000"/>
                          </a:solidFill>
                          <a:effectLst/>
                          <a:latin typeface="+mn-lt"/>
                          <a:ea typeface="Calibri" panose="020F0502020204030204" pitchFamily="34" charset="0"/>
                          <a:cs typeface="AvantGarde Bk BT"/>
                        </a:rPr>
                        <a:t>2</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ZA" sz="1600" b="1" kern="1200" dirty="0" smtClean="0">
                          <a:solidFill>
                            <a:srgbClr val="009900"/>
                          </a:solidFill>
                          <a:effectLst/>
                          <a:latin typeface="+mn-lt"/>
                          <a:ea typeface="Calibri" panose="020F0502020204030204" pitchFamily="34" charset="0"/>
                          <a:cs typeface="AvantGarde Bk BT"/>
                        </a:rPr>
                        <a:t>Target</a:t>
                      </a:r>
                      <a:r>
                        <a:rPr lang="en-ZA" sz="1600" b="1" kern="1200" baseline="0" dirty="0" smtClean="0">
                          <a:solidFill>
                            <a:srgbClr val="009900"/>
                          </a:solidFill>
                          <a:effectLst/>
                          <a:latin typeface="+mn-lt"/>
                          <a:ea typeface="Calibri" panose="020F0502020204030204" pitchFamily="34" charset="0"/>
                          <a:cs typeface="AvantGarde Bk BT"/>
                        </a:rPr>
                        <a:t> achieved </a:t>
                      </a:r>
                    </a:p>
                    <a:p>
                      <a:pPr algn="ctr">
                        <a:lnSpc>
                          <a:spcPct val="107000"/>
                        </a:lnSpc>
                        <a:spcAft>
                          <a:spcPts val="0"/>
                        </a:spcAft>
                      </a:pPr>
                      <a:r>
                        <a:rPr lang="en-ZA" sz="1600" kern="1200" dirty="0" smtClean="0">
                          <a:solidFill>
                            <a:srgbClr val="000000"/>
                          </a:solidFill>
                          <a:effectLst/>
                          <a:latin typeface="+mn-lt"/>
                          <a:ea typeface="Calibri" panose="020F0502020204030204" pitchFamily="34" charset="0"/>
                          <a:cs typeface="AvantGarde Bk BT"/>
                        </a:rPr>
                        <a:t> 9</a:t>
                      </a:r>
                      <a:endParaRPr lang="en-ZA" sz="16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499820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41</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1662339853"/>
              </p:ext>
            </p:extLst>
          </p:nvPr>
        </p:nvGraphicFramePr>
        <p:xfrm>
          <a:off x="465316" y="1447800"/>
          <a:ext cx="8221484" cy="4648199"/>
        </p:xfrm>
        <a:graphic>
          <a:graphicData uri="http://schemas.openxmlformats.org/drawingml/2006/table">
            <a:tbl>
              <a:tblPr firstRow="1" firstCol="1" bandRow="1">
                <a:tableStyleId>{5940675A-B579-460E-94D1-54222C63F5DA}</a:tableStyleId>
              </a:tblPr>
              <a:tblGrid>
                <a:gridCol w="3019659">
                  <a:extLst>
                    <a:ext uri="{9D8B030D-6E8A-4147-A177-3AD203B41FA5}">
                      <a16:colId xmlns:a16="http://schemas.microsoft.com/office/drawing/2014/main" xmlns="" val="20001"/>
                    </a:ext>
                  </a:extLst>
                </a:gridCol>
                <a:gridCol w="1475145">
                  <a:extLst>
                    <a:ext uri="{9D8B030D-6E8A-4147-A177-3AD203B41FA5}">
                      <a16:colId xmlns:a16="http://schemas.microsoft.com/office/drawing/2014/main" xmlns="" val="20002"/>
                    </a:ext>
                  </a:extLst>
                </a:gridCol>
                <a:gridCol w="1242227">
                  <a:extLst>
                    <a:ext uri="{9D8B030D-6E8A-4147-A177-3AD203B41FA5}">
                      <a16:colId xmlns:a16="http://schemas.microsoft.com/office/drawing/2014/main" xmlns="" val="20003"/>
                    </a:ext>
                  </a:extLst>
                </a:gridCol>
                <a:gridCol w="2484453">
                  <a:extLst>
                    <a:ext uri="{9D8B030D-6E8A-4147-A177-3AD203B41FA5}">
                      <a16:colId xmlns:a16="http://schemas.microsoft.com/office/drawing/2014/main" xmlns="" val="20004"/>
                    </a:ext>
                  </a:extLst>
                </a:gridCol>
              </a:tblGrid>
              <a:tr h="554245">
                <a:tc>
                  <a:txBody>
                    <a:bodyPr/>
                    <a:lstStyle/>
                    <a:p>
                      <a:pPr marL="0" indent="0" algn="ctr">
                        <a:lnSpc>
                          <a:spcPct val="107000"/>
                        </a:lnSpc>
                        <a:spcAft>
                          <a:spcPts val="0"/>
                        </a:spcAft>
                        <a:buFont typeface="+mj-lt"/>
                        <a:buNone/>
                      </a:pPr>
                      <a:r>
                        <a:rPr lang="en-ZA" sz="1400" b="1" dirty="0" smtClean="0">
                          <a:solidFill>
                            <a:schemeClr val="bg1"/>
                          </a:solidFill>
                          <a:effectLst/>
                          <a:latin typeface="+mn-lt"/>
                        </a:rPr>
                        <a:t>Indicators </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smtClean="0">
                          <a:solidFill>
                            <a:schemeClr val="bg1"/>
                          </a:solidFill>
                          <a:effectLst/>
                          <a:latin typeface="+mn-lt"/>
                          <a:ea typeface="+mn-ea"/>
                          <a:cs typeface="+mn-cs"/>
                        </a:rPr>
                        <a:t>Annual</a:t>
                      </a:r>
                      <a:r>
                        <a:rPr lang="en-ZA" sz="1400" b="1" baseline="0" dirty="0" smtClean="0">
                          <a:solidFill>
                            <a:schemeClr val="bg1"/>
                          </a:solidFill>
                          <a:effectLst/>
                          <a:latin typeface="+mn-lt"/>
                          <a:ea typeface="+mn-ea"/>
                          <a:cs typeface="+mn-cs"/>
                        </a:rPr>
                        <a:t> Target</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smtClean="0">
                          <a:solidFill>
                            <a:srgbClr val="FF0000"/>
                          </a:solidFill>
                          <a:effectLst/>
                          <a:latin typeface="+mn-lt"/>
                          <a:ea typeface="Calibri" panose="020F0502020204030204" pitchFamily="34" charset="0"/>
                          <a:cs typeface="Times New Roman" panose="02020603050405020304" pitchFamily="18" charset="0"/>
                        </a:rPr>
                        <a:t>Actual </a:t>
                      </a:r>
                      <a:endParaRPr lang="en-ZA" sz="1400" b="1" dirty="0">
                        <a:solidFill>
                          <a:srgbClr val="FF0000"/>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400" b="1" kern="1200" dirty="0" smtClean="0">
                          <a:solidFill>
                            <a:schemeClr val="bg1"/>
                          </a:solidFill>
                          <a:effectLst/>
                          <a:latin typeface="+mn-lt"/>
                          <a:ea typeface="+mn-ea"/>
                          <a:cs typeface="+mn-cs"/>
                        </a:rPr>
                        <a:t>Reason for deviation </a:t>
                      </a:r>
                    </a:p>
                    <a:p>
                      <a:pPr algn="ctr">
                        <a:lnSpc>
                          <a:spcPct val="107000"/>
                        </a:lnSpc>
                        <a:spcAft>
                          <a:spcPts val="0"/>
                        </a:spcAft>
                      </a:pP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xmlns="" val="10000"/>
                  </a:ext>
                </a:extLst>
              </a:tr>
              <a:tr h="1773583">
                <a:tc>
                  <a:txBody>
                    <a:bodyPr/>
                    <a:lstStyle/>
                    <a:p>
                      <a:pPr marL="228600" indent="-228600" algn="just" defTabSz="914400" rtl="0" eaLnBrk="1" latinLnBrk="0" hangingPunct="1">
                        <a:lnSpc>
                          <a:spcPct val="107000"/>
                        </a:lnSpc>
                        <a:spcAft>
                          <a:spcPts val="0"/>
                        </a:spcAft>
                        <a:buFont typeface="+mj-lt"/>
                        <a:buAutoNum type="arabicPeriod"/>
                      </a:pPr>
                      <a:r>
                        <a:rPr lang="en-US" sz="1400" kern="1200" dirty="0" smtClean="0">
                          <a:solidFill>
                            <a:schemeClr val="tx1"/>
                          </a:solidFill>
                          <a:effectLst/>
                          <a:latin typeface="+mn-lt"/>
                          <a:ea typeface="+mn-ea"/>
                          <a:cs typeface="+mn-cs"/>
                        </a:rPr>
                        <a:t>Number of student enrolments at public universities annually</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ZA" sz="1400" kern="1200" dirty="0" smtClean="0">
                        <a:solidFill>
                          <a:schemeClr val="tx1"/>
                        </a:solidFill>
                        <a:effectLst/>
                        <a:latin typeface="+mn-lt"/>
                        <a:ea typeface="+mn-ea"/>
                        <a:cs typeface="+mn-cs"/>
                      </a:endParaRPr>
                    </a:p>
                    <a:p>
                      <a:pPr algn="just">
                        <a:lnSpc>
                          <a:spcPts val="1205"/>
                        </a:lnSpc>
                        <a:spcAft>
                          <a:spcPts val="0"/>
                        </a:spcAft>
                      </a:pPr>
                      <a:r>
                        <a:rPr lang="en-ZA" sz="1400" kern="1200" dirty="0" smtClean="0">
                          <a:solidFill>
                            <a:schemeClr val="tx1"/>
                          </a:solidFill>
                          <a:effectLst/>
                          <a:latin typeface="+mn-lt"/>
                          <a:ea typeface="+mn-ea"/>
                          <a:cs typeface="+mn-cs"/>
                        </a:rPr>
                        <a:t>1 080 000</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r>
                        <a:rPr lang="en-ZA" sz="1400" kern="1200" dirty="0" smtClean="0">
                          <a:solidFill>
                            <a:schemeClr val="tx1"/>
                          </a:solidFill>
                          <a:effectLst/>
                          <a:latin typeface="+mn-lt"/>
                          <a:ea typeface="+mn-ea"/>
                          <a:cs typeface="+mn-cs"/>
                        </a:rPr>
                        <a:t> </a:t>
                      </a:r>
                    </a:p>
                    <a:p>
                      <a:pPr algn="just"/>
                      <a:r>
                        <a:rPr lang="en-ZA" sz="1400" kern="1200" dirty="0" smtClean="0">
                          <a:solidFill>
                            <a:schemeClr val="tx1"/>
                          </a:solidFill>
                          <a:effectLst/>
                          <a:latin typeface="+mn-lt"/>
                          <a:ea typeface="+mn-ea"/>
                          <a:cs typeface="+mn-cs"/>
                        </a:rPr>
                        <a:t>1 074 912</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r>
                        <a:rPr lang="en-ZA" sz="1400" kern="1200" dirty="0" smtClean="0">
                          <a:solidFill>
                            <a:schemeClr val="tx1"/>
                          </a:solidFill>
                          <a:effectLst/>
                          <a:latin typeface="+mn-lt"/>
                          <a:ea typeface="+mn-ea"/>
                          <a:cs typeface="+mn-cs"/>
                        </a:rPr>
                        <a:t>-0.47% deviation.  Universities are permitted to move within 2% deviation. However due to UNISA not enabling registrations on qualifications not registered on the NQF they did not meet their targets.</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931593">
                <a:tc>
                  <a:txBody>
                    <a:bodyPr/>
                    <a:lstStyle/>
                    <a:p>
                      <a:pPr marL="228600" indent="-228600" algn="just" defTabSz="914400" rtl="0" eaLnBrk="1" latinLnBrk="0" hangingPunct="1">
                        <a:lnSpc>
                          <a:spcPct val="107000"/>
                        </a:lnSpc>
                        <a:spcAft>
                          <a:spcPts val="0"/>
                        </a:spcAft>
                        <a:buFont typeface="+mj-lt"/>
                        <a:buAutoNum type="arabicPeriod" startAt="2"/>
                      </a:pPr>
                      <a:r>
                        <a:rPr lang="en-US" sz="1400" kern="1200" dirty="0" smtClean="0">
                          <a:solidFill>
                            <a:schemeClr val="tx1"/>
                          </a:solidFill>
                          <a:effectLst/>
                          <a:latin typeface="+mn-lt"/>
                          <a:ea typeface="+mn-ea"/>
                          <a:cs typeface="+mn-cs"/>
                        </a:rPr>
                        <a:t>Number of university students receiving funding through NSFAS bursaries annually</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395 591</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393 767</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This is the 2019 academic year final audited numbers as per the 2019/20 NSFAS Annual Report.</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694389">
                <a:tc>
                  <a:txBody>
                    <a:bodyPr/>
                    <a:lstStyle/>
                    <a:p>
                      <a:pPr marL="228600" indent="-228600" algn="just" defTabSz="914400" rtl="0" eaLnBrk="1" latinLnBrk="0" hangingPunct="1">
                        <a:lnSpc>
                          <a:spcPct val="107000"/>
                        </a:lnSpc>
                        <a:spcAft>
                          <a:spcPts val="0"/>
                        </a:spcAft>
                        <a:buFont typeface="+mj-lt"/>
                        <a:buAutoNum type="arabicPeriod" startAt="3"/>
                      </a:pPr>
                      <a:r>
                        <a:rPr lang="en-US" sz="1400" kern="1200" dirty="0" smtClean="0">
                          <a:solidFill>
                            <a:schemeClr val="tx1"/>
                          </a:solidFill>
                          <a:effectLst/>
                          <a:latin typeface="+mn-lt"/>
                          <a:ea typeface="+mn-ea"/>
                          <a:cs typeface="+mn-cs"/>
                        </a:rPr>
                        <a:t>Number of students completing a university qualification annually</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229 000</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221 942</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-3% deviation Universities are permitted to move within 2% deviation.</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694389">
                <a:tc>
                  <a:txBody>
                    <a:bodyPr/>
                    <a:lstStyle/>
                    <a:p>
                      <a:pPr marL="228600" indent="-228600" algn="just" defTabSz="914400" rtl="0" eaLnBrk="1" latinLnBrk="0" hangingPunct="1">
                        <a:lnSpc>
                          <a:spcPct val="107000"/>
                        </a:lnSpc>
                        <a:spcAft>
                          <a:spcPts val="0"/>
                        </a:spcAft>
                        <a:buFont typeface="+mj-lt"/>
                        <a:buAutoNum type="arabicPeriod" startAt="4"/>
                      </a:pPr>
                      <a:r>
                        <a:rPr lang="en-US" sz="1400" kern="1200" dirty="0" smtClean="0">
                          <a:solidFill>
                            <a:schemeClr val="tx1"/>
                          </a:solidFill>
                          <a:effectLst/>
                          <a:latin typeface="+mn-lt"/>
                          <a:ea typeface="+mn-ea"/>
                          <a:cs typeface="+mn-cs"/>
                        </a:rPr>
                        <a:t>Number of human and animal health sciences graduates annually</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11 000</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10 760</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-2.2% deviation  Universities are permitted to move within 2% deviation</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bl>
          </a:graphicData>
        </a:graphic>
      </p:graphicFrame>
      <p:sp>
        <p:nvSpPr>
          <p:cNvPr id="6" name="TextBox 5"/>
          <p:cNvSpPr txBox="1"/>
          <p:nvPr/>
        </p:nvSpPr>
        <p:spPr>
          <a:xfrm>
            <a:off x="465316" y="457287"/>
            <a:ext cx="8221484"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chemeClr val="bg1"/>
                </a:solidFill>
                <a:cs typeface="Arial" charset="0"/>
              </a:rPr>
              <a:t>University System Targets not achieved and reasons for non achievement</a:t>
            </a:r>
            <a:endParaRPr lang="en-US" altLang="en-US" sz="2400" b="1" dirty="0">
              <a:solidFill>
                <a:schemeClr val="bg1"/>
              </a:solidFill>
              <a:cs typeface="Arial" charset="0"/>
            </a:endParaRPr>
          </a:p>
        </p:txBody>
      </p:sp>
    </p:spTree>
    <p:extLst>
      <p:ext uri="{BB962C8B-B14F-4D97-AF65-F5344CB8AC3E}">
        <p14:creationId xmlns:p14="http://schemas.microsoft.com/office/powerpoint/2010/main" xmlns="" val="516646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42</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3555484740"/>
              </p:ext>
            </p:extLst>
          </p:nvPr>
        </p:nvGraphicFramePr>
        <p:xfrm>
          <a:off x="465316" y="1447800"/>
          <a:ext cx="8221484" cy="4597718"/>
        </p:xfrm>
        <a:graphic>
          <a:graphicData uri="http://schemas.openxmlformats.org/drawingml/2006/table">
            <a:tbl>
              <a:tblPr firstRow="1" firstCol="1" bandRow="1">
                <a:tableStyleId>{5940675A-B579-460E-94D1-54222C63F5DA}</a:tableStyleId>
              </a:tblPr>
              <a:tblGrid>
                <a:gridCol w="3019659">
                  <a:extLst>
                    <a:ext uri="{9D8B030D-6E8A-4147-A177-3AD203B41FA5}">
                      <a16:colId xmlns:a16="http://schemas.microsoft.com/office/drawing/2014/main" xmlns="" val="20001"/>
                    </a:ext>
                  </a:extLst>
                </a:gridCol>
                <a:gridCol w="1475145">
                  <a:extLst>
                    <a:ext uri="{9D8B030D-6E8A-4147-A177-3AD203B41FA5}">
                      <a16:colId xmlns:a16="http://schemas.microsoft.com/office/drawing/2014/main" xmlns="" val="20002"/>
                    </a:ext>
                  </a:extLst>
                </a:gridCol>
                <a:gridCol w="1242227">
                  <a:extLst>
                    <a:ext uri="{9D8B030D-6E8A-4147-A177-3AD203B41FA5}">
                      <a16:colId xmlns:a16="http://schemas.microsoft.com/office/drawing/2014/main" xmlns="" val="20003"/>
                    </a:ext>
                  </a:extLst>
                </a:gridCol>
                <a:gridCol w="2484453">
                  <a:extLst>
                    <a:ext uri="{9D8B030D-6E8A-4147-A177-3AD203B41FA5}">
                      <a16:colId xmlns:a16="http://schemas.microsoft.com/office/drawing/2014/main" xmlns="" val="20004"/>
                    </a:ext>
                  </a:extLst>
                </a:gridCol>
              </a:tblGrid>
              <a:tr h="533400">
                <a:tc>
                  <a:txBody>
                    <a:bodyPr/>
                    <a:lstStyle/>
                    <a:p>
                      <a:pPr marL="0" indent="0" algn="ctr">
                        <a:lnSpc>
                          <a:spcPct val="107000"/>
                        </a:lnSpc>
                        <a:spcAft>
                          <a:spcPts val="0"/>
                        </a:spcAft>
                        <a:buFont typeface="+mj-lt"/>
                        <a:buNone/>
                      </a:pPr>
                      <a:r>
                        <a:rPr lang="en-ZA" sz="1400" b="1" dirty="0" smtClean="0">
                          <a:solidFill>
                            <a:schemeClr val="bg1"/>
                          </a:solidFill>
                          <a:effectLst/>
                          <a:latin typeface="+mn-lt"/>
                        </a:rPr>
                        <a:t>Indicators </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smtClean="0">
                          <a:solidFill>
                            <a:schemeClr val="bg1"/>
                          </a:solidFill>
                          <a:effectLst/>
                          <a:latin typeface="+mn-lt"/>
                          <a:ea typeface="+mn-ea"/>
                          <a:cs typeface="+mn-cs"/>
                        </a:rPr>
                        <a:t>Annual</a:t>
                      </a:r>
                      <a:r>
                        <a:rPr lang="en-ZA" sz="1400" b="1" baseline="0" dirty="0" smtClean="0">
                          <a:solidFill>
                            <a:schemeClr val="bg1"/>
                          </a:solidFill>
                          <a:effectLst/>
                          <a:latin typeface="+mn-lt"/>
                          <a:ea typeface="+mn-ea"/>
                          <a:cs typeface="+mn-cs"/>
                        </a:rPr>
                        <a:t> Target</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smtClean="0">
                          <a:solidFill>
                            <a:srgbClr val="FF0000"/>
                          </a:solidFill>
                          <a:effectLst/>
                          <a:latin typeface="+mn-lt"/>
                          <a:ea typeface="Calibri" panose="020F0502020204030204" pitchFamily="34" charset="0"/>
                          <a:cs typeface="Times New Roman" panose="02020603050405020304" pitchFamily="18" charset="0"/>
                        </a:rPr>
                        <a:t>Actual </a:t>
                      </a:r>
                      <a:endParaRPr lang="en-ZA" sz="1400" b="1" dirty="0">
                        <a:solidFill>
                          <a:srgbClr val="FF0000"/>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400" b="1" kern="1200" dirty="0" smtClean="0">
                          <a:solidFill>
                            <a:schemeClr val="bg1"/>
                          </a:solidFill>
                          <a:effectLst/>
                          <a:latin typeface="+mn-lt"/>
                          <a:ea typeface="+mn-ea"/>
                          <a:cs typeface="+mn-cs"/>
                        </a:rPr>
                        <a:t>Reason for deviation </a:t>
                      </a:r>
                    </a:p>
                    <a:p>
                      <a:pPr algn="ctr">
                        <a:lnSpc>
                          <a:spcPct val="107000"/>
                        </a:lnSpc>
                        <a:spcAft>
                          <a:spcPts val="0"/>
                        </a:spcAft>
                      </a:pP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xmlns="" val="10000"/>
                  </a:ext>
                </a:extLst>
              </a:tr>
              <a:tr h="480671">
                <a:tc>
                  <a:txBody>
                    <a:bodyPr/>
                    <a:lstStyle/>
                    <a:p>
                      <a:pPr marL="342900" indent="-342900" algn="just" defTabSz="914400" rtl="0" eaLnBrk="1" latinLnBrk="0" hangingPunct="1">
                        <a:lnSpc>
                          <a:spcPct val="107000"/>
                        </a:lnSpc>
                        <a:spcAft>
                          <a:spcPts val="0"/>
                        </a:spcAft>
                        <a:buFont typeface="+mj-lt"/>
                        <a:buAutoNum type="arabicPeriod" startAt="5"/>
                      </a:pPr>
                      <a:r>
                        <a:rPr lang="en-US" sz="1400" kern="1200" dirty="0" smtClean="0">
                          <a:solidFill>
                            <a:schemeClr val="tx1"/>
                          </a:solidFill>
                          <a:effectLst/>
                          <a:latin typeface="+mn-lt"/>
                          <a:ea typeface="+mn-ea"/>
                          <a:cs typeface="+mn-cs"/>
                        </a:rPr>
                        <a:t>Number of master’s graduates (all master’s) annually</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ZA" sz="1400" kern="1200" dirty="0" smtClean="0">
                        <a:solidFill>
                          <a:schemeClr val="tx1"/>
                        </a:solidFill>
                        <a:effectLst/>
                        <a:latin typeface="+mn-lt"/>
                        <a:ea typeface="+mn-ea"/>
                        <a:cs typeface="+mn-cs"/>
                      </a:endParaRPr>
                    </a:p>
                    <a:p>
                      <a:pPr algn="just">
                        <a:lnSpc>
                          <a:spcPts val="1205"/>
                        </a:lnSpc>
                        <a:spcAft>
                          <a:spcPts val="0"/>
                        </a:spcAft>
                      </a:pPr>
                      <a:r>
                        <a:rPr lang="en-ZA" sz="1400" kern="1200" dirty="0" smtClean="0">
                          <a:solidFill>
                            <a:schemeClr val="tx1"/>
                          </a:solidFill>
                          <a:effectLst/>
                          <a:latin typeface="+mn-lt"/>
                          <a:ea typeface="+mn-ea"/>
                          <a:cs typeface="+mn-cs"/>
                        </a:rPr>
                        <a:t>14 000</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r>
                        <a:rPr lang="en-ZA" sz="1400" kern="1200" dirty="0" smtClean="0">
                          <a:solidFill>
                            <a:schemeClr val="tx1"/>
                          </a:solidFill>
                          <a:effectLst/>
                          <a:latin typeface="+mn-lt"/>
                          <a:ea typeface="+mn-ea"/>
                          <a:cs typeface="+mn-cs"/>
                        </a:rPr>
                        <a:t>13 519</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r>
                        <a:rPr lang="en-ZA" sz="1400" kern="1200" dirty="0" smtClean="0">
                          <a:solidFill>
                            <a:schemeClr val="tx1"/>
                          </a:solidFill>
                          <a:effectLst/>
                          <a:latin typeface="+mn-lt"/>
                          <a:ea typeface="+mn-ea"/>
                          <a:cs typeface="+mn-cs"/>
                        </a:rPr>
                        <a:t>-3.4% deviation  Universities are permitted to move within 2% deviation</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556310">
                <a:tc>
                  <a:txBody>
                    <a:bodyPr/>
                    <a:lstStyle/>
                    <a:p>
                      <a:pPr marL="342900" indent="-342900" algn="just" defTabSz="914400" rtl="0" eaLnBrk="1" latinLnBrk="0" hangingPunct="1">
                        <a:lnSpc>
                          <a:spcPct val="107000"/>
                        </a:lnSpc>
                        <a:spcAft>
                          <a:spcPts val="0"/>
                        </a:spcAft>
                        <a:buFont typeface="+mj-lt"/>
                        <a:buAutoNum type="arabicPeriod" startAt="6"/>
                      </a:pPr>
                      <a:r>
                        <a:rPr lang="en-US" sz="1400" kern="1200" dirty="0" smtClean="0">
                          <a:solidFill>
                            <a:schemeClr val="tx1"/>
                          </a:solidFill>
                          <a:effectLst/>
                          <a:latin typeface="+mn-lt"/>
                          <a:ea typeface="+mn-ea"/>
                          <a:cs typeface="+mn-cs"/>
                        </a:rPr>
                        <a:t>Number of initial teacher education graduates annually</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29 200</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28 335</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-3% deviation  Universities are permitted to move within 2% deviation</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640894">
                <a:tc>
                  <a:txBody>
                    <a:bodyPr/>
                    <a:lstStyle/>
                    <a:p>
                      <a:pPr marL="342900" indent="-342900" algn="just" defTabSz="914400" rtl="0" eaLnBrk="1" latinLnBrk="0" hangingPunct="1">
                        <a:lnSpc>
                          <a:spcPct val="107000"/>
                        </a:lnSpc>
                        <a:spcAft>
                          <a:spcPts val="0"/>
                        </a:spcAft>
                        <a:buFont typeface="+mj-lt"/>
                        <a:buAutoNum type="arabicPeriod" startAt="7"/>
                      </a:pPr>
                      <a:r>
                        <a:rPr lang="en-US" sz="1400" kern="1200" dirty="0" smtClean="0">
                          <a:solidFill>
                            <a:schemeClr val="tx1"/>
                          </a:solidFill>
                          <a:effectLst/>
                          <a:latin typeface="+mn-lt"/>
                          <a:ea typeface="+mn-ea"/>
                          <a:cs typeface="+mn-cs"/>
                        </a:rPr>
                        <a:t>Percentage increase of first-time students entering university</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210 800</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187 722</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-10.9% deviation.  Universities are permitted to move within 2% deviation. However due to UNISA not enabling registrations on qualifications not registered on the NQF they did not meet their targets.</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480671">
                <a:tc>
                  <a:txBody>
                    <a:bodyPr/>
                    <a:lstStyle/>
                    <a:p>
                      <a:pPr marL="342900" indent="-342900" algn="just" defTabSz="914400" rtl="0" eaLnBrk="1" latinLnBrk="0" hangingPunct="1">
                        <a:lnSpc>
                          <a:spcPct val="107000"/>
                        </a:lnSpc>
                        <a:spcAft>
                          <a:spcPts val="0"/>
                        </a:spcAft>
                        <a:buFont typeface="+mj-lt"/>
                        <a:buAutoNum type="arabicPeriod" startAt="8"/>
                      </a:pPr>
                      <a:r>
                        <a:rPr lang="en-US" sz="1400" kern="1200" dirty="0" smtClean="0">
                          <a:solidFill>
                            <a:schemeClr val="tx1"/>
                          </a:solidFill>
                          <a:effectLst/>
                          <a:latin typeface="+mn-lt"/>
                          <a:ea typeface="+mn-ea"/>
                          <a:cs typeface="+mn-cs"/>
                        </a:rPr>
                        <a:t>Number of universities that are implementing student-focused entrepreneurship development activities</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rgbClr val="000000"/>
                          </a:solidFill>
                          <a:effectLst/>
                          <a:latin typeface="+mn-lt"/>
                          <a:ea typeface="Calibri" panose="020F0502020204030204" pitchFamily="34" charset="0"/>
                          <a:cs typeface="AvantGarde Bk BT"/>
                        </a:rPr>
                        <a:t>10</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rgbClr val="000000"/>
                          </a:solidFill>
                          <a:effectLst/>
                          <a:latin typeface="+mn-lt"/>
                          <a:ea typeface="Calibri" panose="020F0502020204030204" pitchFamily="34" charset="0"/>
                          <a:cs typeface="AvantGarde Bk BT"/>
                        </a:rPr>
                        <a:t>8</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400" kern="1200" dirty="0" smtClean="0">
                          <a:solidFill>
                            <a:schemeClr val="tx1"/>
                          </a:solidFill>
                          <a:effectLst/>
                          <a:latin typeface="+mn-lt"/>
                          <a:ea typeface="+mn-ea"/>
                          <a:cs typeface="+mn-cs"/>
                        </a:rPr>
                        <a:t>8 draft reports have been submitted by universities thus far</a:t>
                      </a:r>
                      <a:endParaRPr lang="en-ZA" sz="1400" kern="1200" dirty="0">
                        <a:solidFill>
                          <a:srgbClr val="0000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bl>
          </a:graphicData>
        </a:graphic>
      </p:graphicFrame>
      <p:sp>
        <p:nvSpPr>
          <p:cNvPr id="6" name="TextBox 5"/>
          <p:cNvSpPr txBox="1"/>
          <p:nvPr/>
        </p:nvSpPr>
        <p:spPr>
          <a:xfrm>
            <a:off x="465316" y="457287"/>
            <a:ext cx="8221484"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chemeClr val="bg1"/>
                </a:solidFill>
                <a:cs typeface="Arial" charset="0"/>
              </a:rPr>
              <a:t>University System Targets not achieved and reasons for non achievement</a:t>
            </a:r>
            <a:endParaRPr lang="en-US" altLang="en-US" sz="2400" b="1" dirty="0">
              <a:solidFill>
                <a:schemeClr val="bg1"/>
              </a:solidFill>
              <a:cs typeface="Arial" charset="0"/>
            </a:endParaRPr>
          </a:p>
        </p:txBody>
      </p:sp>
    </p:spTree>
    <p:extLst>
      <p:ext uri="{BB962C8B-B14F-4D97-AF65-F5344CB8AC3E}">
        <p14:creationId xmlns:p14="http://schemas.microsoft.com/office/powerpoint/2010/main" xmlns="" val="2238544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43</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t>
            </a:r>
            <a:r>
              <a:rPr lang="en-US" altLang="en-US" sz="2400" b="1" dirty="0" smtClean="0">
                <a:cs typeface="Arial" charset="0"/>
              </a:rPr>
              <a:t>Annual Targets  </a:t>
            </a:r>
            <a:endParaRPr lang="en-US" altLang="en-US" sz="2400" b="1"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308799665"/>
              </p:ext>
            </p:extLst>
          </p:nvPr>
        </p:nvGraphicFramePr>
        <p:xfrm>
          <a:off x="479890" y="2154028"/>
          <a:ext cx="8221484" cy="4158234"/>
        </p:xfrm>
        <a:graphic>
          <a:graphicData uri="http://schemas.openxmlformats.org/drawingml/2006/table">
            <a:tbl>
              <a:tblPr firstRow="1" firstCol="1" bandRow="1">
                <a:tableStyleId>{5940675A-B579-460E-94D1-54222C63F5DA}</a:tableStyleId>
              </a:tblPr>
              <a:tblGrid>
                <a:gridCol w="3801884">
                  <a:extLst>
                    <a:ext uri="{9D8B030D-6E8A-4147-A177-3AD203B41FA5}">
                      <a16:colId xmlns:a16="http://schemas.microsoft.com/office/drawing/2014/main" xmlns="" val="20001"/>
                    </a:ext>
                  </a:extLst>
                </a:gridCol>
                <a:gridCol w="4419600">
                  <a:extLst>
                    <a:ext uri="{9D8B030D-6E8A-4147-A177-3AD203B41FA5}">
                      <a16:colId xmlns:a16="http://schemas.microsoft.com/office/drawing/2014/main" xmlns="" val="20002"/>
                    </a:ext>
                  </a:extLst>
                </a:gridCol>
              </a:tblGrid>
              <a:tr h="89466">
                <a:tc>
                  <a:txBody>
                    <a:bodyPr/>
                    <a:lstStyle/>
                    <a:p>
                      <a:pPr marL="0" algn="ctr" defTabSz="914400" rtl="0" eaLnBrk="1" latinLnBrk="0" hangingPunct="1">
                        <a:lnSpc>
                          <a:spcPct val="107000"/>
                        </a:lnSpc>
                        <a:spcAft>
                          <a:spcPts val="0"/>
                        </a:spcAft>
                      </a:pPr>
                      <a:r>
                        <a:rPr lang="en-ZA" sz="1500" b="1" kern="1200" dirty="0" smtClean="0">
                          <a:solidFill>
                            <a:schemeClr val="bg1"/>
                          </a:solidFill>
                          <a:effectLst/>
                          <a:latin typeface="+mn-lt"/>
                          <a:ea typeface="+mn-ea"/>
                          <a:cs typeface="+mn-cs"/>
                        </a:rPr>
                        <a:t>Annual</a:t>
                      </a:r>
                      <a:r>
                        <a:rPr lang="en-ZA" sz="1500" b="1" kern="1200" baseline="0" dirty="0" smtClean="0">
                          <a:solidFill>
                            <a:schemeClr val="bg1"/>
                          </a:solidFill>
                          <a:effectLst/>
                          <a:latin typeface="+mn-lt"/>
                          <a:ea typeface="+mn-ea"/>
                          <a:cs typeface="+mn-cs"/>
                        </a:rPr>
                        <a:t> </a:t>
                      </a:r>
                      <a:r>
                        <a:rPr lang="en-ZA" sz="1500" b="1" kern="1200" dirty="0" smtClean="0">
                          <a:solidFill>
                            <a:schemeClr val="bg1"/>
                          </a:solidFill>
                          <a:effectLst/>
                          <a:latin typeface="+mn-lt"/>
                          <a:ea typeface="+mn-ea"/>
                          <a:cs typeface="+mn-cs"/>
                        </a:rPr>
                        <a:t>Target</a:t>
                      </a:r>
                      <a:endParaRPr lang="en-ZA" sz="15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500" b="1" kern="1200" dirty="0">
                          <a:solidFill>
                            <a:schemeClr val="bg1"/>
                          </a:solidFill>
                          <a:effectLst/>
                          <a:latin typeface="+mn-lt"/>
                          <a:ea typeface="+mn-ea"/>
                          <a:cs typeface="+mn-cs"/>
                        </a:rPr>
                        <a:t>Achievement  </a:t>
                      </a:r>
                    </a:p>
                  </a:txBody>
                  <a:tcPr marL="49776" marR="49776" marT="0" marB="0" anchor="ctr">
                    <a:solidFill>
                      <a:schemeClr val="accent2"/>
                    </a:solidFill>
                  </a:tcPr>
                </a:tc>
                <a:extLst>
                  <a:ext uri="{0D108BD9-81ED-4DB2-BD59-A6C34878D82A}">
                    <a16:rowId xmlns:a16="http://schemas.microsoft.com/office/drawing/2014/main" xmlns="" val="10000"/>
                  </a:ext>
                </a:extLst>
              </a:tr>
              <a:tr h="447327">
                <a:tc>
                  <a:txBody>
                    <a:bodyPr/>
                    <a:lstStyle/>
                    <a:p>
                      <a:pPr marL="228600" indent="-228600" algn="just" defTabSz="914400" rtl="0" eaLnBrk="1" latinLnBrk="0" hangingPunct="1">
                        <a:lnSpc>
                          <a:spcPct val="107000"/>
                        </a:lnSpc>
                        <a:spcAft>
                          <a:spcPts val="0"/>
                        </a:spcAft>
                        <a:buFont typeface="+mj-lt"/>
                        <a:buAutoNum type="arabicPeriod"/>
                      </a:pPr>
                      <a:r>
                        <a:rPr lang="en-US" sz="1500" kern="1200" dirty="0" smtClean="0">
                          <a:solidFill>
                            <a:schemeClr val="tx1"/>
                          </a:solidFill>
                          <a:latin typeface="+mn-lt"/>
                          <a:ea typeface="+mn-ea"/>
                          <a:cs typeface="+mn-cs"/>
                        </a:rPr>
                        <a:t>Approve a final conceptual framework for the development of a three-year enrolment plan with differentiation in programme enrolment</a:t>
                      </a:r>
                    </a:p>
                  </a:txBody>
                  <a:tcPr marL="68580" marR="68580" marT="0" marB="0"/>
                </a:tc>
                <a:tc>
                  <a:txBody>
                    <a:bodyPr/>
                    <a:lstStyle/>
                    <a:p>
                      <a:pPr algn="just">
                        <a:lnSpc>
                          <a:spcPct val="107000"/>
                        </a:lnSpc>
                        <a:spcAft>
                          <a:spcPts val="0"/>
                        </a:spcAft>
                      </a:pPr>
                      <a:r>
                        <a:rPr lang="en-US" sz="1500" b="1" kern="1200" dirty="0" smtClean="0">
                          <a:solidFill>
                            <a:srgbClr val="009900"/>
                          </a:solidFill>
                          <a:latin typeface="+mn-lt"/>
                          <a:ea typeface="+mn-ea"/>
                          <a:cs typeface="+mn-cs"/>
                        </a:rPr>
                        <a:t>Target achieved </a:t>
                      </a:r>
                      <a:r>
                        <a:rPr lang="en-US" sz="1500" kern="1200" dirty="0" smtClean="0">
                          <a:solidFill>
                            <a:schemeClr val="tx1"/>
                          </a:solidFill>
                          <a:latin typeface="+mn-lt"/>
                          <a:ea typeface="+mn-ea"/>
                          <a:cs typeface="+mn-cs"/>
                        </a:rPr>
                        <a:t>- The final three-year enrolment plan for the development of a three-year enrolment plan with differentiation in programme enrolment was approved by the Director-General on 31 March 2021</a:t>
                      </a:r>
                      <a:endParaRPr lang="en-ZA" sz="1500" kern="1200" dirty="0" smtClean="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1"/>
                  </a:ext>
                </a:extLst>
              </a:tr>
              <a:tr h="268397">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2"/>
                        <a:tabLst/>
                        <a:defRPr/>
                      </a:pPr>
                      <a:r>
                        <a:rPr lang="en-US" sz="1500" kern="1200" noProof="0" dirty="0" smtClean="0">
                          <a:solidFill>
                            <a:schemeClr val="tx1"/>
                          </a:solidFill>
                          <a:latin typeface="+mn-lt"/>
                          <a:ea typeface="+mn-ea"/>
                          <a:cs typeface="+mn-cs"/>
                        </a:rPr>
                        <a:t>Approve draft framework to accommodate students with disabilities</a:t>
                      </a:r>
                      <a:endParaRPr lang="en-US" sz="1500" kern="1200" dirty="0" smtClean="0">
                        <a:solidFill>
                          <a:schemeClr val="tx1"/>
                        </a:solidFill>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500" b="1" kern="1200" dirty="0" smtClean="0">
                          <a:solidFill>
                            <a:srgbClr val="009900"/>
                          </a:solidFill>
                          <a:latin typeface="+mn-lt"/>
                          <a:ea typeface="+mn-ea"/>
                          <a:cs typeface="+mn-cs"/>
                        </a:rPr>
                        <a:t>Target achieved</a:t>
                      </a:r>
                      <a:r>
                        <a:rPr lang="en-ZA" sz="1500" kern="1200" dirty="0" smtClean="0">
                          <a:solidFill>
                            <a:schemeClr val="tx1"/>
                          </a:solidFill>
                          <a:latin typeface="+mn-lt"/>
                          <a:ea typeface="+mn-ea"/>
                          <a:cs typeface="+mn-cs"/>
                        </a:rPr>
                        <a:t> - The draft framework and guidelines have been completed and approved by the Minister on 26 March 2021</a:t>
                      </a:r>
                    </a:p>
                  </a:txBody>
                  <a:tcPr marL="68580" marR="68580" marT="0" marB="0"/>
                </a:tc>
                <a:extLst>
                  <a:ext uri="{0D108BD9-81ED-4DB2-BD59-A6C34878D82A}">
                    <a16:rowId xmlns:a16="http://schemas.microsoft.com/office/drawing/2014/main" xmlns="" val="10002"/>
                  </a:ext>
                </a:extLst>
              </a:tr>
              <a:tr h="357862">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3"/>
                        <a:tabLst/>
                        <a:defRPr/>
                      </a:pPr>
                      <a:r>
                        <a:rPr lang="en-US" sz="1500" kern="1200" dirty="0" smtClean="0">
                          <a:solidFill>
                            <a:schemeClr val="tx1"/>
                          </a:solidFill>
                          <a:latin typeface="+mn-lt"/>
                          <a:ea typeface="+mn-ea"/>
                          <a:cs typeface="+mn-cs"/>
                        </a:rPr>
                        <a:t>Approve a report with recommendations on the investigation of services offered to students with disabilities in TVET colleges</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500" b="1" kern="1200" dirty="0" smtClean="0">
                          <a:solidFill>
                            <a:srgbClr val="009900"/>
                          </a:solidFill>
                          <a:latin typeface="+mn-lt"/>
                          <a:ea typeface="+mn-ea"/>
                          <a:cs typeface="+mn-cs"/>
                        </a:rPr>
                        <a:t>Target achieved </a:t>
                      </a:r>
                      <a:r>
                        <a:rPr lang="en-ZA" sz="1500" kern="1200" dirty="0" smtClean="0">
                          <a:solidFill>
                            <a:schemeClr val="tx1"/>
                          </a:solidFill>
                          <a:latin typeface="+mn-lt"/>
                          <a:ea typeface="+mn-ea"/>
                          <a:cs typeface="+mn-cs"/>
                        </a:rPr>
                        <a:t>- </a:t>
                      </a:r>
                      <a:r>
                        <a:rPr lang="en-US" sz="1500" kern="1200" dirty="0" smtClean="0">
                          <a:solidFill>
                            <a:schemeClr val="tx1"/>
                          </a:solidFill>
                          <a:latin typeface="+mn-lt"/>
                          <a:ea typeface="+mn-ea"/>
                          <a:cs typeface="+mn-cs"/>
                        </a:rPr>
                        <a:t>A report with recommendations on the investigation of services offered to students with disabilities in TVET colleges was approved by the Director-General </a:t>
                      </a:r>
                      <a:r>
                        <a:rPr lang="en-ZA" sz="1500" kern="1200" dirty="0" smtClean="0">
                          <a:solidFill>
                            <a:schemeClr val="tx1"/>
                          </a:solidFill>
                          <a:latin typeface="+mn-lt"/>
                          <a:ea typeface="+mn-ea"/>
                          <a:cs typeface="+mn-cs"/>
                        </a:rPr>
                        <a:t>on         18 March 2021</a:t>
                      </a:r>
                    </a:p>
                  </a:txBody>
                  <a:tcPr marL="68580" marR="68580" marT="0" marB="0"/>
                </a:tc>
                <a:extLst>
                  <a:ext uri="{0D108BD9-81ED-4DB2-BD59-A6C34878D82A}">
                    <a16:rowId xmlns:a16="http://schemas.microsoft.com/office/drawing/2014/main" xmlns="" val="10003"/>
                  </a:ext>
                </a:extLst>
              </a:tr>
              <a:tr h="403223">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4"/>
                        <a:tabLst/>
                        <a:defRPr/>
                      </a:pPr>
                      <a:r>
                        <a:rPr lang="en-US" sz="1500" kern="1200" dirty="0" smtClean="0">
                          <a:solidFill>
                            <a:schemeClr val="tx1"/>
                          </a:solidFill>
                          <a:latin typeface="+mn-lt"/>
                          <a:ea typeface="+mn-ea"/>
                          <a:cs typeface="+mn-cs"/>
                        </a:rPr>
                        <a:t>Approve a report on the cooperation agreement with Germany on SAIVCET work approved by the Director-General </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500" b="1" kern="1200" dirty="0" smtClean="0">
                          <a:solidFill>
                            <a:srgbClr val="009900"/>
                          </a:solidFill>
                          <a:latin typeface="+mn-lt"/>
                          <a:ea typeface="+mn-ea"/>
                          <a:cs typeface="+mn-cs"/>
                        </a:rPr>
                        <a:t>Target achieved </a:t>
                      </a:r>
                      <a:r>
                        <a:rPr lang="en-ZA" sz="1500" kern="1200" dirty="0" smtClean="0">
                          <a:solidFill>
                            <a:schemeClr val="tx1"/>
                          </a:solidFill>
                          <a:latin typeface="+mn-lt"/>
                          <a:ea typeface="+mn-ea"/>
                          <a:cs typeface="+mn-cs"/>
                        </a:rPr>
                        <a:t>- </a:t>
                      </a:r>
                      <a:r>
                        <a:rPr lang="en-US" sz="1500" kern="1200" dirty="0" smtClean="0">
                          <a:solidFill>
                            <a:schemeClr val="tx1"/>
                          </a:solidFill>
                          <a:latin typeface="+mn-lt"/>
                          <a:ea typeface="+mn-ea"/>
                          <a:cs typeface="+mn-cs"/>
                        </a:rPr>
                        <a:t>A report on the cooperation agreement with Germany on SAIVCET work was approved by the Director-General </a:t>
                      </a:r>
                      <a:r>
                        <a:rPr lang="en-ZA" sz="1500" kern="1200" dirty="0" smtClean="0">
                          <a:solidFill>
                            <a:schemeClr val="tx1"/>
                          </a:solidFill>
                          <a:latin typeface="+mn-lt"/>
                          <a:ea typeface="+mn-ea"/>
                          <a:cs typeface="+mn-cs"/>
                        </a:rPr>
                        <a:t>on 18 March 2021</a:t>
                      </a:r>
                    </a:p>
                  </a:txBody>
                  <a:tcPr marL="68580" marR="68580" marT="0" marB="0"/>
                </a:tc>
                <a:extLst>
                  <a:ext uri="{0D108BD9-81ED-4DB2-BD59-A6C34878D82A}">
                    <a16:rowId xmlns:a16="http://schemas.microsoft.com/office/drawing/2014/main" xmlns="" val="10004"/>
                  </a:ext>
                </a:extLst>
              </a:tr>
            </a:tbl>
          </a:graphicData>
        </a:graphic>
      </p:graphicFrame>
      <p:sp>
        <p:nvSpPr>
          <p:cNvPr id="6" name="Rectangle 5"/>
          <p:cNvSpPr/>
          <p:nvPr/>
        </p:nvSpPr>
        <p:spPr>
          <a:xfrm>
            <a:off x="3344741" y="953657"/>
            <a:ext cx="2454518" cy="388696"/>
          </a:xfrm>
          <a:prstGeom prst="rect">
            <a:avLst/>
          </a:prstGeom>
        </p:spPr>
        <p:txBody>
          <a:bodyPr wrap="none">
            <a:spAutoFit/>
          </a:bodyPr>
          <a:lstStyle/>
          <a:p>
            <a:pPr>
              <a:lnSpc>
                <a:spcPct val="107000"/>
              </a:lnSpc>
              <a:spcAft>
                <a:spcPts val="0"/>
              </a:spcAft>
            </a:pPr>
            <a:r>
              <a:rPr lang="en-ZA" b="1" dirty="0"/>
              <a:t>Programme 4: TVET </a:t>
            </a:r>
            <a:endParaRPr lang="en-ZA" dirty="0">
              <a:ea typeface="Calibri" panose="020F0502020204030204" pitchFamily="34" charset="0"/>
              <a:cs typeface="Times New Roman" panose="02020603050405020304" pitchFamily="18" charset="0"/>
            </a:endParaRPr>
          </a:p>
        </p:txBody>
      </p:sp>
      <p:sp>
        <p:nvSpPr>
          <p:cNvPr id="3" name="Rectangle 2"/>
          <p:cNvSpPr/>
          <p:nvPr/>
        </p:nvSpPr>
        <p:spPr>
          <a:xfrm>
            <a:off x="457771" y="1219200"/>
            <a:ext cx="4572000" cy="923330"/>
          </a:xfrm>
          <a:prstGeom prst="rect">
            <a:avLst/>
          </a:prstGeom>
        </p:spPr>
        <p:txBody>
          <a:bodyPr>
            <a:spAutoFit/>
          </a:bodyPr>
          <a:lstStyle/>
          <a:p>
            <a:pPr algn="just">
              <a:tabLst>
                <a:tab pos="354013" algn="l"/>
              </a:tabLst>
            </a:pPr>
            <a:r>
              <a:rPr lang="en-ZA" dirty="0"/>
              <a:t>Number of Targets: </a:t>
            </a:r>
            <a:r>
              <a:rPr lang="en-ZA" b="1" dirty="0" smtClean="0"/>
              <a:t>19</a:t>
            </a:r>
            <a:endParaRPr lang="en-ZA" b="1" dirty="0"/>
          </a:p>
          <a:p>
            <a:pPr marL="0" indent="0">
              <a:tabLst>
                <a:tab pos="354013" algn="l"/>
              </a:tabLst>
            </a:pPr>
            <a:r>
              <a:rPr lang="en-ZA" dirty="0"/>
              <a:t>Number of Targets achieved: </a:t>
            </a:r>
            <a:r>
              <a:rPr lang="en-ZA" b="1" dirty="0" smtClean="0"/>
              <a:t>13</a:t>
            </a:r>
            <a:endParaRPr lang="en-ZA" b="1" dirty="0"/>
          </a:p>
          <a:p>
            <a:pPr marL="0" indent="0">
              <a:tabLst>
                <a:tab pos="354013" algn="l"/>
              </a:tabLst>
            </a:pPr>
            <a:r>
              <a:rPr lang="en-ZA" dirty="0"/>
              <a:t>Number of Targets Not Achieved: </a:t>
            </a:r>
            <a:r>
              <a:rPr lang="en-ZA" b="1" dirty="0"/>
              <a:t>9</a:t>
            </a:r>
            <a:r>
              <a:rPr lang="en-ZA" b="1" dirty="0" smtClean="0"/>
              <a:t> </a:t>
            </a:r>
            <a:endParaRPr lang="en-GB" b="1" dirty="0"/>
          </a:p>
        </p:txBody>
      </p:sp>
    </p:spTree>
    <p:extLst>
      <p:ext uri="{BB962C8B-B14F-4D97-AF65-F5344CB8AC3E}">
        <p14:creationId xmlns:p14="http://schemas.microsoft.com/office/powerpoint/2010/main" xmlns="" val="3290189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44</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t>
            </a:r>
            <a:r>
              <a:rPr lang="en-US" altLang="en-US" sz="2400" b="1" dirty="0" smtClean="0">
                <a:cs typeface="Arial" charset="0"/>
              </a:rPr>
              <a:t>Annual Targets  </a:t>
            </a:r>
            <a:endParaRPr lang="en-US" altLang="en-US" sz="2400" b="1"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23982602"/>
              </p:ext>
            </p:extLst>
          </p:nvPr>
        </p:nvGraphicFramePr>
        <p:xfrm>
          <a:off x="465316" y="1476582"/>
          <a:ext cx="8221484" cy="4389120"/>
        </p:xfrm>
        <a:graphic>
          <a:graphicData uri="http://schemas.openxmlformats.org/drawingml/2006/table">
            <a:tbl>
              <a:tblPr firstRow="1" firstCol="1" bandRow="1">
                <a:tableStyleId>{5940675A-B579-460E-94D1-54222C63F5DA}</a:tableStyleId>
              </a:tblPr>
              <a:tblGrid>
                <a:gridCol w="4106758">
                  <a:extLst>
                    <a:ext uri="{9D8B030D-6E8A-4147-A177-3AD203B41FA5}">
                      <a16:colId xmlns:a16="http://schemas.microsoft.com/office/drawing/2014/main" xmlns="" val="20001"/>
                    </a:ext>
                  </a:extLst>
                </a:gridCol>
                <a:gridCol w="4114726">
                  <a:extLst>
                    <a:ext uri="{9D8B030D-6E8A-4147-A177-3AD203B41FA5}">
                      <a16:colId xmlns:a16="http://schemas.microsoft.com/office/drawing/2014/main" xmlns="" val="20002"/>
                    </a:ext>
                  </a:extLst>
                </a:gridCol>
              </a:tblGrid>
              <a:tr h="221082">
                <a:tc>
                  <a:txBody>
                    <a:bodyPr/>
                    <a:lstStyle/>
                    <a:p>
                      <a:pPr marL="0" algn="ctr" defTabSz="914400" rtl="0" eaLnBrk="1" latinLnBrk="0" hangingPunct="1">
                        <a:lnSpc>
                          <a:spcPct val="100000"/>
                        </a:lnSpc>
                        <a:spcAft>
                          <a:spcPts val="0"/>
                        </a:spcAft>
                      </a:pPr>
                      <a:r>
                        <a:rPr lang="en-ZA" sz="1600" b="1" kern="1200" dirty="0" smtClean="0">
                          <a:solidFill>
                            <a:schemeClr val="bg1"/>
                          </a:solidFill>
                          <a:effectLst/>
                          <a:latin typeface="+mn-lt"/>
                          <a:ea typeface="+mn-ea"/>
                          <a:cs typeface="+mn-cs"/>
                        </a:rPr>
                        <a:t>Annual  </a:t>
                      </a:r>
                      <a:r>
                        <a:rPr lang="en-ZA" sz="1600" b="1" kern="1200" dirty="0">
                          <a:solidFill>
                            <a:schemeClr val="bg1"/>
                          </a:solidFill>
                          <a:effectLst/>
                          <a:latin typeface="+mn-lt"/>
                          <a:ea typeface="+mn-ea"/>
                          <a:cs typeface="+mn-cs"/>
                        </a:rPr>
                        <a:t>Target</a:t>
                      </a:r>
                    </a:p>
                  </a:txBody>
                  <a:tcPr marL="49776" marR="49776" marT="0" marB="0" anchor="ctr">
                    <a:solidFill>
                      <a:schemeClr val="accent2"/>
                    </a:solidFill>
                  </a:tcPr>
                </a:tc>
                <a:tc>
                  <a:txBody>
                    <a:bodyPr/>
                    <a:lstStyle/>
                    <a:p>
                      <a:pPr marL="0" algn="ctr" defTabSz="914400" rtl="0" eaLnBrk="1" latinLnBrk="0" hangingPunct="1">
                        <a:lnSpc>
                          <a:spcPct val="100000"/>
                        </a:lnSpc>
                        <a:spcAft>
                          <a:spcPts val="0"/>
                        </a:spcAft>
                      </a:pPr>
                      <a:r>
                        <a:rPr lang="en-ZA" sz="1600" b="1" kern="1200" dirty="0">
                          <a:solidFill>
                            <a:schemeClr val="bg1"/>
                          </a:solidFill>
                          <a:effectLst/>
                          <a:latin typeface="+mn-lt"/>
                          <a:ea typeface="+mn-ea"/>
                          <a:cs typeface="+mn-cs"/>
                        </a:rPr>
                        <a:t>Achievement  </a:t>
                      </a:r>
                    </a:p>
                  </a:txBody>
                  <a:tcPr marL="49776" marR="49776" marT="0" marB="0" anchor="ctr">
                    <a:solidFill>
                      <a:schemeClr val="accent2"/>
                    </a:solidFill>
                  </a:tcPr>
                </a:tc>
                <a:extLst>
                  <a:ext uri="{0D108BD9-81ED-4DB2-BD59-A6C34878D82A}">
                    <a16:rowId xmlns:a16="http://schemas.microsoft.com/office/drawing/2014/main" xmlns="" val="10000"/>
                  </a:ext>
                </a:extLst>
              </a:tr>
              <a:tr h="684848">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5"/>
                        <a:tabLst/>
                        <a:defRPr/>
                      </a:pPr>
                      <a:r>
                        <a:rPr lang="en-US" sz="1600" kern="1200" noProof="0" dirty="0" smtClean="0">
                          <a:solidFill>
                            <a:schemeClr val="tx1"/>
                          </a:solidFill>
                          <a:latin typeface="+mn-lt"/>
                          <a:ea typeface="+mn-ea"/>
                          <a:cs typeface="+mn-cs"/>
                        </a:rPr>
                        <a:t>Approve a report on User Acceptance Tests (UAT) and factory acceptance tests (FAT)</a:t>
                      </a:r>
                      <a:endParaRPr lang="en-US" sz="1600" kern="1200" dirty="0" smtClean="0">
                        <a:solidFill>
                          <a:schemeClr val="tx1"/>
                        </a:solidFill>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noProof="0" dirty="0" smtClean="0">
                          <a:solidFill>
                            <a:srgbClr val="009900"/>
                          </a:solidFill>
                          <a:latin typeface="+mn-lt"/>
                          <a:ea typeface="+mn-ea"/>
                          <a:cs typeface="+mn-cs"/>
                        </a:rPr>
                        <a:t>Target achieved</a:t>
                      </a:r>
                      <a:r>
                        <a:rPr lang="en-ZA" sz="1600" kern="1200" noProof="0" dirty="0" smtClean="0">
                          <a:solidFill>
                            <a:schemeClr val="tx1"/>
                          </a:solidFill>
                          <a:latin typeface="+mn-lt"/>
                          <a:ea typeface="+mn-ea"/>
                          <a:cs typeface="+mn-cs"/>
                        </a:rPr>
                        <a:t> - </a:t>
                      </a:r>
                      <a:r>
                        <a:rPr lang="en-US" sz="1600" kern="1200" noProof="0" dirty="0" smtClean="0">
                          <a:solidFill>
                            <a:schemeClr val="tx1"/>
                          </a:solidFill>
                          <a:latin typeface="+mn-lt"/>
                          <a:ea typeface="+mn-ea"/>
                          <a:cs typeface="+mn-cs"/>
                        </a:rPr>
                        <a:t>Progress report was approved by Director-General on 29 March 2021</a:t>
                      </a:r>
                      <a:endParaRPr lang="en-ZA" sz="1600" kern="1200" dirty="0" smtClean="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1"/>
                  </a:ext>
                </a:extLst>
              </a:tr>
              <a:tr h="228283">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US" sz="1600" kern="1200" noProof="0" dirty="0" smtClean="0">
                          <a:solidFill>
                            <a:schemeClr val="tx1"/>
                          </a:solidFill>
                          <a:latin typeface="+mn-lt"/>
                          <a:ea typeface="+mn-ea"/>
                          <a:cs typeface="+mn-cs"/>
                        </a:rPr>
                        <a:t>Certification backlog reduced to less than 0.5% of qualifying students per examination</a:t>
                      </a:r>
                      <a:endParaRPr lang="en-ZA" sz="1600" kern="1200" dirty="0" smtClean="0">
                        <a:solidFill>
                          <a:schemeClr val="tx1"/>
                        </a:solidFill>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noProof="0" dirty="0" smtClean="0">
                          <a:solidFill>
                            <a:srgbClr val="009900"/>
                          </a:solidFill>
                          <a:latin typeface="+mn-lt"/>
                          <a:ea typeface="+mn-ea"/>
                          <a:cs typeface="+mn-cs"/>
                        </a:rPr>
                        <a:t>Target achieved  </a:t>
                      </a:r>
                      <a:r>
                        <a:rPr lang="en-ZA" sz="1600" kern="1200" noProof="0" dirty="0" smtClean="0">
                          <a:solidFill>
                            <a:schemeClr val="tx1"/>
                          </a:solidFill>
                          <a:latin typeface="+mn-lt"/>
                          <a:ea typeface="+mn-ea"/>
                          <a:cs typeface="+mn-cs"/>
                        </a:rPr>
                        <a:t>- </a:t>
                      </a:r>
                      <a:r>
                        <a:rPr lang="en-US" sz="1600" kern="1200" noProof="0" dirty="0" smtClean="0">
                          <a:solidFill>
                            <a:schemeClr val="tx1"/>
                          </a:solidFill>
                          <a:latin typeface="+mn-lt"/>
                          <a:ea typeface="+mn-ea"/>
                          <a:cs typeface="+mn-cs"/>
                        </a:rPr>
                        <a:t>The certification backlog was reduced to 4.82%  of outstanding certificates for qualifying students</a:t>
                      </a:r>
                      <a:endParaRPr lang="en-ZA" sz="1600" kern="1200" noProof="0" dirty="0" smtClean="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5"/>
                  </a:ext>
                </a:extLst>
              </a:tr>
              <a:tr h="383184">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7"/>
                        <a:tabLst/>
                        <a:defRPr/>
                      </a:pPr>
                      <a:r>
                        <a:rPr lang="en-US" sz="1600" kern="1200" noProof="0" dirty="0" err="1" smtClean="0">
                          <a:solidFill>
                            <a:schemeClr val="tx1"/>
                          </a:solidFill>
                          <a:latin typeface="+mn-lt"/>
                          <a:ea typeface="+mn-ea"/>
                          <a:cs typeface="+mn-cs"/>
                        </a:rPr>
                        <a:t>Gazzette</a:t>
                      </a:r>
                      <a:r>
                        <a:rPr lang="en-US" sz="1600" kern="1200" noProof="0" dirty="0" smtClean="0">
                          <a:solidFill>
                            <a:schemeClr val="tx1"/>
                          </a:solidFill>
                          <a:latin typeface="+mn-lt"/>
                          <a:ea typeface="+mn-ea"/>
                          <a:cs typeface="+mn-cs"/>
                        </a:rPr>
                        <a:t>  revised policy on examinations, conduct, management and administration</a:t>
                      </a:r>
                      <a:endParaRPr lang="en-ZA" sz="1600" kern="1200" noProof="0" dirty="0" smtClean="0">
                        <a:solidFill>
                          <a:schemeClr val="tx1"/>
                        </a:solidFill>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noProof="0" dirty="0" smtClean="0">
                          <a:solidFill>
                            <a:srgbClr val="009900"/>
                          </a:solidFill>
                          <a:latin typeface="+mn-lt"/>
                          <a:ea typeface="+mn-ea"/>
                          <a:cs typeface="+mn-cs"/>
                        </a:rPr>
                        <a:t>Target achieved</a:t>
                      </a:r>
                      <a:r>
                        <a:rPr lang="en-ZA" sz="1600" kern="1200" noProof="0" dirty="0" smtClean="0">
                          <a:solidFill>
                            <a:schemeClr val="tx1"/>
                          </a:solidFill>
                          <a:latin typeface="+mn-lt"/>
                          <a:ea typeface="+mn-ea"/>
                          <a:cs typeface="+mn-cs"/>
                        </a:rPr>
                        <a:t> - Revised policy on examinations, conduct, management and administration was  approved by the Minister on 15 March 2021</a:t>
                      </a:r>
                      <a:endParaRPr lang="en-ZA" sz="1600" kern="1200" dirty="0" smtClean="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2"/>
                  </a:ext>
                </a:extLst>
              </a:tr>
              <a:tr h="299149">
                <a:tc>
                  <a:txBody>
                    <a:bodyPr/>
                    <a:lstStyle/>
                    <a:p>
                      <a:pPr marL="228600" indent="-228600" algn="just" defTabSz="914400" rtl="0" eaLnBrk="1" latinLnBrk="0" hangingPunct="1">
                        <a:lnSpc>
                          <a:spcPct val="100000"/>
                        </a:lnSpc>
                        <a:spcAft>
                          <a:spcPts val="0"/>
                        </a:spcAft>
                        <a:buFont typeface="+mj-lt"/>
                        <a:buAutoNum type="arabicPeriod" startAt="8"/>
                      </a:pPr>
                      <a:r>
                        <a:rPr lang="en-US" sz="1600" kern="1200" dirty="0" smtClean="0">
                          <a:solidFill>
                            <a:schemeClr val="tx1"/>
                          </a:solidFill>
                          <a:latin typeface="+mn-lt"/>
                          <a:ea typeface="+mn-ea"/>
                          <a:cs typeface="+mn-cs"/>
                        </a:rPr>
                        <a:t>Approve a Strategy (regulations, guidelines, implementation plan) to build the capacity of TVET college lecturers and managers</a:t>
                      </a:r>
                      <a:endParaRPr lang="en-ZA" sz="1600" kern="1200" dirty="0">
                        <a:solidFill>
                          <a:schemeClr val="tx1"/>
                        </a:solidFill>
                        <a:latin typeface="+mn-lt"/>
                        <a:ea typeface="+mn-ea"/>
                        <a:cs typeface="+mn-cs"/>
                      </a:endParaRPr>
                    </a:p>
                  </a:txBody>
                  <a:tcPr marL="68580" marR="68580" marT="0" marB="0"/>
                </a:tc>
                <a:tc>
                  <a:txBody>
                    <a:bodyPr/>
                    <a:lstStyle/>
                    <a:p>
                      <a:pPr algn="just">
                        <a:lnSpc>
                          <a:spcPct val="100000"/>
                        </a:lnSpc>
                        <a:spcAft>
                          <a:spcPts val="0"/>
                        </a:spcAft>
                      </a:pPr>
                      <a:r>
                        <a:rPr lang="en-US" sz="1600" b="1" kern="1200" dirty="0" smtClean="0">
                          <a:solidFill>
                            <a:srgbClr val="009900"/>
                          </a:solidFill>
                          <a:latin typeface="+mn-lt"/>
                          <a:ea typeface="+mn-ea"/>
                          <a:cs typeface="+mn-cs"/>
                        </a:rPr>
                        <a:t>Target achieved </a:t>
                      </a:r>
                      <a:r>
                        <a:rPr lang="en-US" sz="1600" kern="1200" dirty="0" smtClean="0">
                          <a:solidFill>
                            <a:schemeClr val="tx1"/>
                          </a:solidFill>
                          <a:latin typeface="+mn-lt"/>
                          <a:ea typeface="+mn-ea"/>
                          <a:cs typeface="+mn-cs"/>
                        </a:rPr>
                        <a:t>-  Draft strategy to build the capacity of lecturers and managers approved by the Director-General on 31 March 2021</a:t>
                      </a:r>
                      <a:endParaRPr lang="en-ZA" sz="16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3"/>
                  </a:ext>
                </a:extLst>
              </a:tr>
              <a:tr h="299149">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9"/>
                        <a:tabLst/>
                        <a:defRPr/>
                      </a:pPr>
                      <a:r>
                        <a:rPr lang="en-US" sz="1600" kern="1200" dirty="0" smtClean="0">
                          <a:solidFill>
                            <a:schemeClr val="tx1"/>
                          </a:solidFill>
                          <a:latin typeface="+mn-lt"/>
                          <a:ea typeface="+mn-ea"/>
                          <a:cs typeface="+mn-cs"/>
                        </a:rPr>
                        <a:t>100 TVET college lecturers holding appropriate qualifications supported to acquire professional qualifications</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600" b="1" dirty="0" smtClean="0">
                          <a:solidFill>
                            <a:srgbClr val="009900"/>
                          </a:solidFill>
                        </a:rPr>
                        <a:t>Target achieved </a:t>
                      </a:r>
                      <a:r>
                        <a:rPr lang="en-US" sz="1600" dirty="0" smtClean="0"/>
                        <a:t>-  </a:t>
                      </a:r>
                      <a:r>
                        <a:rPr lang="en-US" sz="1600" kern="1200" dirty="0" smtClean="0">
                          <a:solidFill>
                            <a:schemeClr val="tx1"/>
                          </a:solidFill>
                          <a:latin typeface="+mn-lt"/>
                          <a:ea typeface="+mn-ea"/>
                          <a:cs typeface="+mn-cs"/>
                        </a:rPr>
                        <a:t>161 lecturers obtained professional qualifications</a:t>
                      </a:r>
                      <a:endParaRPr lang="en-ZA" sz="1600" kern="1200" dirty="0" smtClean="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4"/>
                  </a:ext>
                </a:extLst>
              </a:tr>
            </a:tbl>
          </a:graphicData>
        </a:graphic>
      </p:graphicFrame>
      <p:sp>
        <p:nvSpPr>
          <p:cNvPr id="6" name="Rectangle 5"/>
          <p:cNvSpPr/>
          <p:nvPr/>
        </p:nvSpPr>
        <p:spPr>
          <a:xfrm>
            <a:off x="3344741" y="1003419"/>
            <a:ext cx="2454518" cy="388696"/>
          </a:xfrm>
          <a:prstGeom prst="rect">
            <a:avLst/>
          </a:prstGeom>
        </p:spPr>
        <p:txBody>
          <a:bodyPr wrap="none">
            <a:spAutoFit/>
          </a:bodyPr>
          <a:lstStyle/>
          <a:p>
            <a:pPr>
              <a:lnSpc>
                <a:spcPct val="107000"/>
              </a:lnSpc>
              <a:spcAft>
                <a:spcPts val="0"/>
              </a:spcAft>
            </a:pPr>
            <a:r>
              <a:rPr lang="en-ZA" b="1" dirty="0"/>
              <a:t>Programme 4: TVET </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59159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45</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t>
            </a:r>
            <a:r>
              <a:rPr lang="en-US" altLang="en-US" sz="2400" b="1" dirty="0" smtClean="0">
                <a:cs typeface="Arial" charset="0"/>
              </a:rPr>
              <a:t>Annual Targets </a:t>
            </a:r>
            <a:endParaRPr lang="en-US" altLang="en-US" sz="2400" b="1"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166775314"/>
              </p:ext>
            </p:extLst>
          </p:nvPr>
        </p:nvGraphicFramePr>
        <p:xfrm>
          <a:off x="487728" y="1435750"/>
          <a:ext cx="8199072" cy="4066032"/>
        </p:xfrm>
        <a:graphic>
          <a:graphicData uri="http://schemas.openxmlformats.org/drawingml/2006/table">
            <a:tbl>
              <a:tblPr firstRow="1" firstCol="1" bandRow="1">
                <a:tableStyleId>{5940675A-B579-460E-94D1-54222C63F5DA}</a:tableStyleId>
              </a:tblPr>
              <a:tblGrid>
                <a:gridCol w="3693177">
                  <a:extLst>
                    <a:ext uri="{9D8B030D-6E8A-4147-A177-3AD203B41FA5}">
                      <a16:colId xmlns:a16="http://schemas.microsoft.com/office/drawing/2014/main" xmlns="" val="20001"/>
                    </a:ext>
                  </a:extLst>
                </a:gridCol>
                <a:gridCol w="4505895">
                  <a:extLst>
                    <a:ext uri="{9D8B030D-6E8A-4147-A177-3AD203B41FA5}">
                      <a16:colId xmlns:a16="http://schemas.microsoft.com/office/drawing/2014/main" xmlns="" val="20002"/>
                    </a:ext>
                  </a:extLst>
                </a:gridCol>
              </a:tblGrid>
              <a:tr h="221082">
                <a:tc>
                  <a:txBody>
                    <a:bodyPr/>
                    <a:lstStyle/>
                    <a:p>
                      <a:pPr marL="0" algn="ctr" defTabSz="914400" rtl="0" eaLnBrk="1" latinLnBrk="0" hangingPunct="1">
                        <a:lnSpc>
                          <a:spcPct val="107000"/>
                        </a:lnSpc>
                        <a:spcAft>
                          <a:spcPts val="0"/>
                        </a:spcAft>
                      </a:pPr>
                      <a:r>
                        <a:rPr lang="en-ZA" sz="1500" b="1" kern="1200" dirty="0" smtClean="0">
                          <a:solidFill>
                            <a:schemeClr val="bg1"/>
                          </a:solidFill>
                          <a:effectLst/>
                          <a:latin typeface="+mn-lt"/>
                          <a:ea typeface="+mn-ea"/>
                          <a:cs typeface="+mn-cs"/>
                        </a:rPr>
                        <a:t>Annual</a:t>
                      </a:r>
                      <a:r>
                        <a:rPr lang="en-ZA" sz="1500" b="1" kern="1200" baseline="0" dirty="0" smtClean="0">
                          <a:solidFill>
                            <a:schemeClr val="bg1"/>
                          </a:solidFill>
                          <a:effectLst/>
                          <a:latin typeface="+mn-lt"/>
                          <a:ea typeface="+mn-ea"/>
                          <a:cs typeface="+mn-cs"/>
                        </a:rPr>
                        <a:t> </a:t>
                      </a:r>
                      <a:r>
                        <a:rPr lang="en-ZA" sz="1500" b="1" kern="1200" dirty="0" smtClean="0">
                          <a:solidFill>
                            <a:schemeClr val="bg1"/>
                          </a:solidFill>
                          <a:effectLst/>
                          <a:latin typeface="+mn-lt"/>
                          <a:ea typeface="+mn-ea"/>
                          <a:cs typeface="+mn-cs"/>
                        </a:rPr>
                        <a:t>Targets</a:t>
                      </a:r>
                      <a:endParaRPr lang="en-ZA" sz="15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500" b="1" kern="1200" dirty="0">
                          <a:solidFill>
                            <a:schemeClr val="bg1"/>
                          </a:solidFill>
                          <a:effectLst/>
                          <a:latin typeface="+mn-lt"/>
                          <a:ea typeface="+mn-ea"/>
                          <a:cs typeface="+mn-cs"/>
                        </a:rPr>
                        <a:t>Achievement  </a:t>
                      </a:r>
                    </a:p>
                  </a:txBody>
                  <a:tcPr marL="49776" marR="49776" marT="0" marB="0" anchor="ctr">
                    <a:solidFill>
                      <a:schemeClr val="accent2"/>
                    </a:solidFill>
                  </a:tcPr>
                </a:tc>
                <a:extLst>
                  <a:ext uri="{0D108BD9-81ED-4DB2-BD59-A6C34878D82A}">
                    <a16:rowId xmlns:a16="http://schemas.microsoft.com/office/drawing/2014/main" xmlns="" val="10000"/>
                  </a:ext>
                </a:extLst>
              </a:tr>
              <a:tr h="464718">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10"/>
                        <a:tabLst/>
                        <a:defRPr/>
                      </a:pPr>
                      <a:r>
                        <a:rPr lang="en-US" sz="1500" kern="1200" dirty="0" smtClean="0">
                          <a:solidFill>
                            <a:schemeClr val="tx1"/>
                          </a:solidFill>
                          <a:latin typeface="+mn-lt"/>
                          <a:ea typeface="+mn-ea"/>
                          <a:cs typeface="+mn-cs"/>
                        </a:rPr>
                        <a:t> Approve institutional maturity model         for TVET colleges</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500" b="1" dirty="0" smtClean="0">
                          <a:solidFill>
                            <a:srgbClr val="009900"/>
                          </a:solidFill>
                        </a:rPr>
                        <a:t>Target achieved </a:t>
                      </a:r>
                      <a:r>
                        <a:rPr lang="en-US" sz="1500" dirty="0" smtClean="0"/>
                        <a:t>-  </a:t>
                      </a:r>
                      <a:r>
                        <a:rPr lang="en-US" sz="1500" kern="1200" dirty="0" smtClean="0">
                          <a:solidFill>
                            <a:schemeClr val="tx1"/>
                          </a:solidFill>
                          <a:latin typeface="+mn-lt"/>
                          <a:ea typeface="+mn-ea"/>
                          <a:cs typeface="+mn-cs"/>
                        </a:rPr>
                        <a:t>Institutional maturity model for TVET college approved by the Director-General on 26 March 2021</a:t>
                      </a:r>
                      <a:endParaRPr lang="en-ZA" sz="1500" kern="1200" dirty="0" smtClean="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2"/>
                  </a:ext>
                </a:extLst>
              </a:tr>
              <a:tr h="299149">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11"/>
                        <a:tabLst/>
                        <a:defRPr/>
                      </a:pPr>
                      <a:r>
                        <a:rPr lang="en-US" sz="1500" kern="1200" dirty="0" smtClean="0">
                          <a:solidFill>
                            <a:schemeClr val="tx1"/>
                          </a:solidFill>
                          <a:latin typeface="+mn-lt"/>
                          <a:ea typeface="+mn-ea"/>
                          <a:cs typeface="+mn-cs"/>
                        </a:rPr>
                        <a:t> Approve infrastructure maintenance plans for 2021/22 for TVET colleges relating to 50% of all sites of delivery</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500" b="1" dirty="0" smtClean="0">
                          <a:solidFill>
                            <a:srgbClr val="009900"/>
                          </a:solidFill>
                        </a:rPr>
                        <a:t>Target achieved </a:t>
                      </a:r>
                      <a:r>
                        <a:rPr lang="en-US" sz="1500" dirty="0" smtClean="0"/>
                        <a:t>- </a:t>
                      </a:r>
                      <a:r>
                        <a:rPr lang="en-US" sz="1500" kern="1200" dirty="0" smtClean="0">
                          <a:solidFill>
                            <a:schemeClr val="tx1"/>
                          </a:solidFill>
                          <a:latin typeface="+mn-lt"/>
                          <a:ea typeface="+mn-ea"/>
                          <a:cs typeface="+mn-cs"/>
                        </a:rPr>
                        <a:t>Infrastructure maintenance plans for 2021/22 for TVET colleges relating to 59% of all sites of delivery were approved by the Director - General on 24 March 2021</a:t>
                      </a:r>
                      <a:endParaRPr lang="en-ZA" sz="1500" kern="1200" dirty="0" smtClean="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3"/>
                  </a:ext>
                </a:extLst>
              </a:tr>
              <a:tr h="299149">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12"/>
                        <a:tabLst/>
                        <a:defRPr/>
                      </a:pPr>
                      <a:r>
                        <a:rPr lang="en-US" sz="1500" kern="1200" dirty="0" smtClean="0">
                          <a:solidFill>
                            <a:schemeClr val="tx1"/>
                          </a:solidFill>
                          <a:latin typeface="+mn-lt"/>
                          <a:ea typeface="+mn-ea"/>
                          <a:cs typeface="+mn-cs"/>
                        </a:rPr>
                        <a:t>Approve draft norms for differentiated infrastructure curriculum delivery</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500" b="1" dirty="0" smtClean="0">
                          <a:solidFill>
                            <a:srgbClr val="009900"/>
                          </a:solidFill>
                        </a:rPr>
                        <a:t>Target achieved </a:t>
                      </a:r>
                      <a:r>
                        <a:rPr lang="en-US" sz="1500" dirty="0" smtClean="0"/>
                        <a:t>- </a:t>
                      </a:r>
                      <a:r>
                        <a:rPr lang="en-US" sz="1500" kern="1200" dirty="0" smtClean="0">
                          <a:solidFill>
                            <a:schemeClr val="tx1"/>
                          </a:solidFill>
                          <a:latin typeface="+mn-lt"/>
                          <a:ea typeface="+mn-ea"/>
                          <a:cs typeface="+mn-cs"/>
                        </a:rPr>
                        <a:t>Norms for differentiated infrastructure curriculum delivery was approved by the Deputy Director-General: TVET on 4 March 2021</a:t>
                      </a:r>
                      <a:endParaRPr lang="en-ZA" sz="1500" kern="1200" dirty="0" smtClean="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0004"/>
                  </a:ext>
                </a:extLst>
              </a:tr>
              <a:tr h="229596">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13"/>
                        <a:tabLst/>
                        <a:defRPr/>
                      </a:pPr>
                      <a:r>
                        <a:rPr lang="en-US" sz="1500" kern="1200" dirty="0" smtClean="0">
                          <a:solidFill>
                            <a:schemeClr val="tx1"/>
                          </a:solidFill>
                          <a:latin typeface="+mn-lt"/>
                          <a:ea typeface="+mn-ea"/>
                          <a:cs typeface="+mn-cs"/>
                        </a:rPr>
                        <a:t>Approve</a:t>
                      </a:r>
                      <a:r>
                        <a:rPr lang="en-US" sz="1500" kern="1200" baseline="0" dirty="0" smtClean="0">
                          <a:solidFill>
                            <a:schemeClr val="tx1"/>
                          </a:solidFill>
                          <a:latin typeface="+mn-lt"/>
                          <a:ea typeface="+mn-ea"/>
                          <a:cs typeface="+mn-cs"/>
                        </a:rPr>
                        <a:t> a</a:t>
                      </a:r>
                      <a:r>
                        <a:rPr lang="en-US" sz="1500" kern="1200" dirty="0" smtClean="0">
                          <a:solidFill>
                            <a:schemeClr val="tx1"/>
                          </a:solidFill>
                          <a:latin typeface="+mn-lt"/>
                          <a:ea typeface="+mn-ea"/>
                          <a:cs typeface="+mn-cs"/>
                        </a:rPr>
                        <a:t> plan for the establishment of entrepreneurship hubs in TVET colleges</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500" b="1" dirty="0" smtClean="0">
                          <a:solidFill>
                            <a:srgbClr val="009900"/>
                          </a:solidFill>
                        </a:rPr>
                        <a:t>Target achieved </a:t>
                      </a:r>
                      <a:r>
                        <a:rPr lang="en-US" sz="1500" kern="1200" dirty="0" smtClean="0">
                          <a:solidFill>
                            <a:schemeClr val="tx1"/>
                          </a:solidFill>
                          <a:latin typeface="+mn-lt"/>
                          <a:ea typeface="+mn-ea"/>
                          <a:cs typeface="+mn-cs"/>
                        </a:rPr>
                        <a:t>- A plan for the establishment of entrepreneurship hubs in TVET colleges was approved by the Director-General on 24 March 2021</a:t>
                      </a:r>
                      <a:endParaRPr lang="en-ZA" sz="1500" kern="1200" dirty="0" smtClean="0">
                        <a:solidFill>
                          <a:schemeClr val="tx1"/>
                        </a:solidFill>
                        <a:latin typeface="+mn-lt"/>
                        <a:ea typeface="+mn-ea"/>
                        <a:cs typeface="+mn-cs"/>
                      </a:endParaRPr>
                    </a:p>
                    <a:p>
                      <a:pPr algn="just">
                        <a:lnSpc>
                          <a:spcPts val="1205"/>
                        </a:lnSpc>
                        <a:spcAft>
                          <a:spcPts val="0"/>
                        </a:spcAft>
                      </a:pPr>
                      <a:endParaRPr lang="en-ZA" sz="1500" b="1" dirty="0" smtClean="0">
                        <a:solidFill>
                          <a:srgbClr val="009900"/>
                        </a:solidFill>
                        <a:effectLst/>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5"/>
                  </a:ext>
                </a:extLst>
              </a:tr>
            </a:tbl>
          </a:graphicData>
        </a:graphic>
      </p:graphicFrame>
      <p:sp>
        <p:nvSpPr>
          <p:cNvPr id="3" name="Rectangle 2"/>
          <p:cNvSpPr/>
          <p:nvPr/>
        </p:nvSpPr>
        <p:spPr>
          <a:xfrm>
            <a:off x="3344741" y="1033607"/>
            <a:ext cx="2454518" cy="388696"/>
          </a:xfrm>
          <a:prstGeom prst="rect">
            <a:avLst/>
          </a:prstGeom>
        </p:spPr>
        <p:txBody>
          <a:bodyPr wrap="none">
            <a:spAutoFit/>
          </a:bodyPr>
          <a:lstStyle/>
          <a:p>
            <a:pPr>
              <a:lnSpc>
                <a:spcPct val="107000"/>
              </a:lnSpc>
              <a:spcAft>
                <a:spcPts val="0"/>
              </a:spcAft>
            </a:pPr>
            <a:r>
              <a:rPr lang="en-ZA" b="1" dirty="0"/>
              <a:t>Programme 4: TVET </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66831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191"/>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46</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651355952"/>
              </p:ext>
            </p:extLst>
          </p:nvPr>
        </p:nvGraphicFramePr>
        <p:xfrm>
          <a:off x="419100" y="1531139"/>
          <a:ext cx="8305800" cy="4753740"/>
        </p:xfrm>
        <a:graphic>
          <a:graphicData uri="http://schemas.openxmlformats.org/drawingml/2006/table">
            <a:tbl>
              <a:tblPr firstRow="1" firstCol="1" bandRow="1">
                <a:tableStyleId>{5940675A-B579-460E-94D1-54222C63F5DA}</a:tableStyleId>
              </a:tblPr>
              <a:tblGrid>
                <a:gridCol w="2476500">
                  <a:extLst>
                    <a:ext uri="{9D8B030D-6E8A-4147-A177-3AD203B41FA5}">
                      <a16:colId xmlns:a16="http://schemas.microsoft.com/office/drawing/2014/main" xmlns="" val="20002"/>
                    </a:ext>
                  </a:extLst>
                </a:gridCol>
                <a:gridCol w="2514600">
                  <a:extLst>
                    <a:ext uri="{9D8B030D-6E8A-4147-A177-3AD203B41FA5}">
                      <a16:colId xmlns:a16="http://schemas.microsoft.com/office/drawing/2014/main" xmlns="" val="20001"/>
                    </a:ext>
                  </a:extLst>
                </a:gridCol>
                <a:gridCol w="3314700">
                  <a:extLst>
                    <a:ext uri="{9D8B030D-6E8A-4147-A177-3AD203B41FA5}">
                      <a16:colId xmlns:a16="http://schemas.microsoft.com/office/drawing/2014/main" xmlns="" val="20003"/>
                    </a:ext>
                  </a:extLst>
                </a:gridCol>
              </a:tblGrid>
              <a:tr h="155564">
                <a:tc>
                  <a:txBody>
                    <a:bodyPr/>
                    <a:lstStyle/>
                    <a:p>
                      <a:pPr marL="0" algn="ctr" defTabSz="914400" rtl="0" eaLnBrk="1" latinLnBrk="0" hangingPunct="1">
                        <a:lnSpc>
                          <a:spcPct val="100000"/>
                        </a:lnSpc>
                        <a:spcAft>
                          <a:spcPts val="0"/>
                        </a:spcAft>
                      </a:pPr>
                      <a:r>
                        <a:rPr lang="en-ZA" sz="1400" b="1" kern="1200" dirty="0" smtClean="0">
                          <a:solidFill>
                            <a:schemeClr val="bg1"/>
                          </a:solidFill>
                          <a:effectLst/>
                          <a:latin typeface="+mn-lt"/>
                          <a:ea typeface="+mn-ea"/>
                          <a:cs typeface="+mn-cs"/>
                        </a:rPr>
                        <a:t>Annual</a:t>
                      </a:r>
                      <a:r>
                        <a:rPr lang="en-ZA" sz="1400" b="1" kern="1200" baseline="0" dirty="0" smtClean="0">
                          <a:solidFill>
                            <a:schemeClr val="bg1"/>
                          </a:solidFill>
                          <a:effectLst/>
                          <a:latin typeface="+mn-lt"/>
                          <a:ea typeface="+mn-ea"/>
                          <a:cs typeface="+mn-cs"/>
                        </a:rPr>
                        <a:t> </a:t>
                      </a:r>
                      <a:r>
                        <a:rPr lang="en-ZA" sz="1400" b="1" kern="1200" dirty="0" smtClean="0">
                          <a:solidFill>
                            <a:schemeClr val="bg1"/>
                          </a:solidFill>
                          <a:effectLst/>
                          <a:latin typeface="+mn-lt"/>
                          <a:ea typeface="+mn-ea"/>
                          <a:cs typeface="+mn-cs"/>
                        </a:rPr>
                        <a:t>Targets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0000"/>
                        </a:lnSpc>
                        <a:spcAft>
                          <a:spcPts val="0"/>
                        </a:spcAft>
                      </a:pPr>
                      <a:r>
                        <a:rPr lang="en-ZA" sz="1400" b="1" kern="1200" dirty="0" smtClean="0">
                          <a:solidFill>
                            <a:schemeClr val="bg1"/>
                          </a:solidFill>
                          <a:effectLst/>
                          <a:latin typeface="+mn-lt"/>
                          <a:ea typeface="+mn-ea"/>
                          <a:cs typeface="+mn-cs"/>
                        </a:rPr>
                        <a:t>Actual</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0000"/>
                        </a:lnSpc>
                        <a:spcAft>
                          <a:spcPts val="0"/>
                        </a:spcAft>
                      </a:pPr>
                      <a:r>
                        <a:rPr lang="en-ZA" sz="1400" b="1" kern="1200" dirty="0" smtClean="0">
                          <a:solidFill>
                            <a:schemeClr val="bg1"/>
                          </a:solidFill>
                          <a:effectLst/>
                          <a:latin typeface="+mn-lt"/>
                          <a:ea typeface="+mn-ea"/>
                          <a:cs typeface="+mn-cs"/>
                        </a:rPr>
                        <a:t>Reason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60960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Approve a comprehensive proposal for the expansion of the TVET college system</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Revised Terms of Reference (</a:t>
                      </a:r>
                      <a:r>
                        <a:rPr kumimoji="0" lang="en-US" sz="1400" b="0" i="0" u="none" strike="noStrike" kern="1200" cap="none" spc="0" normalizeH="0" baseline="0" noProof="0" dirty="0" err="1" smtClean="0">
                          <a:ln>
                            <a:noFill/>
                          </a:ln>
                          <a:solidFill>
                            <a:srgbClr val="000000"/>
                          </a:solidFill>
                          <a:effectLst/>
                          <a:uLnTx/>
                          <a:uFillTx/>
                          <a:latin typeface="+mn-lt"/>
                          <a:ea typeface="+mn-ea"/>
                          <a:cs typeface="+mn-cs"/>
                        </a:rPr>
                        <a:t>ToR</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 with the African Development Bank have been developed</a:t>
                      </a:r>
                      <a:endParaRPr kumimoji="0" lang="en-ZA" sz="1400" b="0" i="0" u="none" strike="noStrike" kern="1200" cap="none" spc="0" normalizeH="0" baseline="0" noProof="0" dirty="0" smtClean="0">
                        <a:ln>
                          <a:noFill/>
                        </a:ln>
                        <a:solidFill>
                          <a:srgbClr val="000000"/>
                        </a:solidFill>
                        <a:effectLst/>
                        <a:uLnTx/>
                        <a:uFillTx/>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The Memorandum of Agreement (</a:t>
                      </a:r>
                      <a:r>
                        <a:rPr kumimoji="0" lang="en-US" sz="1400" b="0" i="0" u="none" strike="noStrike" kern="1200" cap="none" spc="0" normalizeH="0" baseline="0" noProof="0" dirty="0" err="1" smtClean="0">
                          <a:ln>
                            <a:noFill/>
                          </a:ln>
                          <a:solidFill>
                            <a:srgbClr val="000000"/>
                          </a:solidFill>
                          <a:effectLst/>
                          <a:uLnTx/>
                          <a:uFillTx/>
                          <a:latin typeface="+mn-lt"/>
                          <a:ea typeface="+mn-ea"/>
                          <a:cs typeface="+mn-cs"/>
                        </a:rPr>
                        <a:t>MoA</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 between the Department and the African Development Bank was not signed by both parties</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60960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GB" sz="1400" b="0" i="0" u="none" strike="noStrike" kern="1200" baseline="0" dirty="0" smtClean="0">
                          <a:solidFill>
                            <a:schemeClr val="tx1"/>
                          </a:solidFill>
                          <a:latin typeface="+mn-lt"/>
                          <a:ea typeface="+mn-ea"/>
                          <a:cs typeface="+mn-cs"/>
                        </a:rPr>
                        <a:t>Approve draft Governance Standards and Regulations for TVET College Councils</a:t>
                      </a:r>
                      <a:endParaRPr lang="en-ZA" sz="1400" b="0" dirty="0"/>
                    </a:p>
                  </a:txBody>
                  <a:tcPr marL="68580" marR="68580" marT="0" marB="0"/>
                </a:tc>
                <a:tc>
                  <a:txBody>
                    <a:bodyPr/>
                    <a:lstStyle/>
                    <a:p>
                      <a:pPr algn="just"/>
                      <a:r>
                        <a:rPr lang="en-GB" sz="1400" b="0" i="0" u="none" strike="noStrike" kern="1200" baseline="0" dirty="0" smtClean="0">
                          <a:solidFill>
                            <a:schemeClr val="tx1"/>
                          </a:solidFill>
                          <a:latin typeface="+mn-lt"/>
                          <a:ea typeface="+mn-ea"/>
                          <a:cs typeface="+mn-cs"/>
                        </a:rPr>
                        <a:t>The draft governance standards and regulations were developed, but not approved.</a:t>
                      </a:r>
                      <a:endParaRPr lang="en-ZA" sz="1400" dirty="0"/>
                    </a:p>
                  </a:txBody>
                  <a:tcPr marL="68580" marR="68580" marT="0" marB="0"/>
                </a:tc>
                <a:tc>
                  <a:txBody>
                    <a:bodyPr/>
                    <a:lstStyle/>
                    <a:p>
                      <a:pPr algn="just"/>
                      <a:r>
                        <a:rPr lang="en-GB" sz="1400" b="0" i="0" u="none" strike="noStrike" kern="1200" baseline="0" dirty="0" smtClean="0">
                          <a:solidFill>
                            <a:schemeClr val="tx1"/>
                          </a:solidFill>
                          <a:latin typeface="+mn-lt"/>
                          <a:ea typeface="+mn-ea"/>
                          <a:cs typeface="+mn-cs"/>
                        </a:rPr>
                        <a:t>The State Legal Advisor advised however that the draft governance standards and regulations could not be promulgated as a regulation, thereby compelling TVET colleges to develop and adhere to the proposed Governance Standards and Regulations.</a:t>
                      </a:r>
                      <a:endParaRPr lang="en-ZA" sz="1400" dirty="0"/>
                    </a:p>
                  </a:txBody>
                  <a:tcPr marL="68580" marR="68580" marT="0" marB="0"/>
                </a:tc>
                <a:extLst>
                  <a:ext uri="{0D108BD9-81ED-4DB2-BD59-A6C34878D82A}">
                    <a16:rowId xmlns:a16="http://schemas.microsoft.com/office/drawing/2014/main" xmlns="" val="10004"/>
                  </a:ext>
                </a:extLst>
              </a:tr>
              <a:tr h="44133">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Approve Guidelines for placement of students and lecturers in the workplace for experiential learning</a:t>
                      </a:r>
                      <a:endParaRPr kumimoji="0" lang="en-ZA" sz="14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Strategy for the placement of lecturers in industry for experiential learning was developed and approved by Director-General </a:t>
                      </a:r>
                      <a:endParaRPr kumimoji="0" lang="en-ZA" sz="14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The guidelines for student placement in industry for </a:t>
                      </a:r>
                      <a:r>
                        <a:rPr kumimoji="0" lang="en-ZA"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experiential learning was developed but not completed due to disruptions caused by COVID-19</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13"/>
                        <a:tabLst/>
                        <a:defRPr/>
                      </a:pPr>
                      <a:endParaRPr kumimoji="0" lang="en-ZA" sz="14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91326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Approve draft regulations to ensure the conduct of credible examinations</a:t>
                      </a:r>
                      <a:endParaRPr kumimoji="0" lang="en-ZA" sz="14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No regulations were developed following advice from the State Law Advisors</a:t>
                      </a:r>
                      <a:endParaRPr kumimoji="0" lang="en-ZA" sz="14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In terms of advice received from the State Law Advisors, the Minister does not have powers to develop regulations under the current CET Act</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bl>
          </a:graphicData>
        </a:graphic>
      </p:graphicFrame>
      <p:sp>
        <p:nvSpPr>
          <p:cNvPr id="6" name="TextBox 5"/>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Targets not achieved and reasons for non achievement</a:t>
            </a:r>
            <a:endParaRPr lang="en-US" altLang="en-US" sz="2400" b="1" dirty="0">
              <a:solidFill>
                <a:srgbClr val="FF0000"/>
              </a:solidFill>
              <a:cs typeface="Arial" charset="0"/>
            </a:endParaRPr>
          </a:p>
        </p:txBody>
      </p:sp>
      <p:sp>
        <p:nvSpPr>
          <p:cNvPr id="7" name="Rectangle 6"/>
          <p:cNvSpPr/>
          <p:nvPr/>
        </p:nvSpPr>
        <p:spPr>
          <a:xfrm>
            <a:off x="3344741" y="1033607"/>
            <a:ext cx="2454518" cy="388696"/>
          </a:xfrm>
          <a:prstGeom prst="rect">
            <a:avLst/>
          </a:prstGeom>
        </p:spPr>
        <p:txBody>
          <a:bodyPr wrap="none">
            <a:spAutoFit/>
          </a:bodyPr>
          <a:lstStyle/>
          <a:p>
            <a:pPr>
              <a:lnSpc>
                <a:spcPct val="107000"/>
              </a:lnSpc>
              <a:spcAft>
                <a:spcPts val="0"/>
              </a:spcAft>
            </a:pPr>
            <a:r>
              <a:rPr lang="en-ZA" b="1" dirty="0"/>
              <a:t>Programme 4: TVET </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23898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47</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2667555058"/>
              </p:ext>
            </p:extLst>
          </p:nvPr>
        </p:nvGraphicFramePr>
        <p:xfrm>
          <a:off x="465316" y="1497373"/>
          <a:ext cx="8221484" cy="4682617"/>
        </p:xfrm>
        <a:graphic>
          <a:graphicData uri="http://schemas.openxmlformats.org/drawingml/2006/table">
            <a:tbl>
              <a:tblPr firstRow="1" firstCol="1" bandRow="1">
                <a:tableStyleId>{5940675A-B579-460E-94D1-54222C63F5DA}</a:tableStyleId>
              </a:tblPr>
              <a:tblGrid>
                <a:gridCol w="2811284">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3"/>
                    </a:ext>
                  </a:extLst>
                </a:gridCol>
              </a:tblGrid>
              <a:tr h="139124">
                <a:tc>
                  <a:txBody>
                    <a:bodyPr/>
                    <a:lstStyle/>
                    <a:p>
                      <a:pPr marL="0" algn="ctr" defTabSz="914400" rtl="0" eaLnBrk="1" latinLnBrk="0" hangingPunct="1">
                        <a:lnSpc>
                          <a:spcPct val="107000"/>
                        </a:lnSpc>
                        <a:spcAft>
                          <a:spcPts val="0"/>
                        </a:spcAft>
                      </a:pPr>
                      <a:r>
                        <a:rPr lang="en-ZA" sz="1800" b="1" kern="1200" dirty="0" smtClean="0">
                          <a:solidFill>
                            <a:schemeClr val="bg1"/>
                          </a:solidFill>
                          <a:effectLst/>
                          <a:latin typeface="+mn-lt"/>
                          <a:ea typeface="+mn-ea"/>
                          <a:cs typeface="+mn-cs"/>
                        </a:rPr>
                        <a:t>Target   </a:t>
                      </a:r>
                      <a:endParaRPr lang="en-ZA" sz="18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800" b="1" kern="1200" dirty="0" smtClean="0">
                          <a:solidFill>
                            <a:schemeClr val="bg1"/>
                          </a:solidFill>
                          <a:effectLst/>
                          <a:latin typeface="+mn-lt"/>
                          <a:ea typeface="+mn-ea"/>
                          <a:cs typeface="+mn-cs"/>
                        </a:rPr>
                        <a:t>Actual </a:t>
                      </a:r>
                      <a:endParaRPr lang="en-ZA" sz="18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800" b="1" kern="1200" dirty="0" smtClean="0">
                          <a:solidFill>
                            <a:schemeClr val="bg1"/>
                          </a:solidFill>
                          <a:effectLst/>
                          <a:latin typeface="+mn-lt"/>
                          <a:ea typeface="+mn-ea"/>
                          <a:cs typeface="+mn-cs"/>
                        </a:rPr>
                        <a:t>Reason </a:t>
                      </a:r>
                      <a:endParaRPr lang="en-ZA" sz="18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254347">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8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Five new or revised subject curricula for TVET colleges approved by the Director-General for implementation</a:t>
                      </a:r>
                      <a:endParaRPr kumimoji="0" lang="en-ZA" sz="18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ZA" sz="18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At least 5 subjects curricula were reviewed</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rPr>
                        <a:t>The delay of submission to the Director-General was to accommodate more subjects which are close to completion beyond the targeted 5 </a:t>
                      </a:r>
                      <a:endParaRPr kumimoji="0" lang="en-ZA" sz="18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33913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ZA" sz="1800" b="0" i="0" u="none" strike="noStrike" kern="1200" baseline="0" dirty="0" smtClean="0">
                          <a:solidFill>
                            <a:schemeClr val="tx1"/>
                          </a:solidFill>
                          <a:latin typeface="+mn-lt"/>
                          <a:ea typeface="+mn-ea"/>
                          <a:cs typeface="+mn-cs"/>
                        </a:rPr>
                        <a:t>25 TVET colleges offering digital skills training:</a:t>
                      </a:r>
                      <a:endParaRPr kumimoji="0" lang="en-ZA" sz="18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tc>
                  <a:txBody>
                    <a:bodyPr/>
                    <a:lstStyle/>
                    <a:p>
                      <a:pPr algn="just"/>
                      <a:r>
                        <a:rPr lang="en-GB" sz="1800" b="0" i="0" u="none" strike="noStrike" kern="1200" baseline="0" dirty="0" smtClean="0">
                          <a:solidFill>
                            <a:schemeClr val="tx1"/>
                          </a:solidFill>
                          <a:latin typeface="+mn-lt"/>
                          <a:ea typeface="+mn-ea"/>
                          <a:cs typeface="+mn-cs"/>
                        </a:rPr>
                        <a:t>A total of fifty TVET colleges, during the period under review, offered training programmes that included digital skills</a:t>
                      </a:r>
                    </a:p>
                    <a:p>
                      <a:pPr algn="just"/>
                      <a:r>
                        <a:rPr lang="en-GB" sz="1800" b="0" i="0" u="none" strike="noStrike" kern="1200" baseline="0" dirty="0" smtClean="0">
                          <a:solidFill>
                            <a:schemeClr val="tx1"/>
                          </a:solidFill>
                          <a:latin typeface="+mn-lt"/>
                          <a:ea typeface="+mn-ea"/>
                          <a:cs typeface="+mn-cs"/>
                        </a:rPr>
                        <a:t>capacitation which was approved by the Director-General on way of a submission. </a:t>
                      </a:r>
                      <a:endParaRPr kumimoji="0" lang="en-ZA" sz="18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vantGarde Bk BT"/>
                      </a:endParaRPr>
                    </a:p>
                  </a:txBody>
                  <a:tcPr marL="68580" marR="68580" marT="0" marB="0"/>
                </a:tc>
                <a:tc>
                  <a:txBody>
                    <a:bodyPr/>
                    <a:lstStyle/>
                    <a:p>
                      <a:pPr algn="just"/>
                      <a:r>
                        <a:rPr lang="en-GB" sz="1800" b="0" i="0" u="none" strike="noStrike" kern="1200" baseline="0" dirty="0" smtClean="0">
                          <a:solidFill>
                            <a:schemeClr val="tx1"/>
                          </a:solidFill>
                          <a:latin typeface="+mn-lt"/>
                          <a:ea typeface="+mn-ea"/>
                          <a:cs typeface="+mn-cs"/>
                        </a:rPr>
                        <a:t>An Addendum has also been finalised and</a:t>
                      </a:r>
                    </a:p>
                    <a:p>
                      <a:pPr algn="just"/>
                      <a:r>
                        <a:rPr lang="en-GB" sz="1800" b="0" i="0" u="none" strike="noStrike" kern="1200" baseline="0" dirty="0" smtClean="0">
                          <a:solidFill>
                            <a:schemeClr val="tx1"/>
                          </a:solidFill>
                          <a:latin typeface="+mn-lt"/>
                          <a:ea typeface="+mn-ea"/>
                          <a:cs typeface="+mn-cs"/>
                        </a:rPr>
                        <a:t>will be attached to the Teaching and Learning Plan which will be disseminated to colleges.</a:t>
                      </a:r>
                      <a:endParaRPr lang="en-ZA" sz="1800" b="0" kern="1200" dirty="0" smtClean="0">
                        <a:solidFill>
                          <a:srgbClr val="000000"/>
                        </a:solidFill>
                        <a:effectLst/>
                        <a:latin typeface="+mn-lt"/>
                        <a:ea typeface="Calibri" panose="020F0502020204030204" pitchFamily="34" charset="0"/>
                        <a:cs typeface="AvantGarde Bk BT"/>
                      </a:endParaRPr>
                    </a:p>
                    <a:p>
                      <a:pPr algn="just"/>
                      <a:endParaRPr kumimoji="0" lang="en-ZA" sz="180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bl>
          </a:graphicData>
        </a:graphic>
      </p:graphicFrame>
      <p:sp>
        <p:nvSpPr>
          <p:cNvPr id="6" name="TextBox 5"/>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Targets not achieved and reasons for non achievement</a:t>
            </a:r>
            <a:endParaRPr lang="en-US" altLang="en-US" sz="2400" b="1" dirty="0">
              <a:solidFill>
                <a:srgbClr val="FF0000"/>
              </a:solidFill>
              <a:cs typeface="Arial" charset="0"/>
            </a:endParaRPr>
          </a:p>
        </p:txBody>
      </p:sp>
      <p:sp>
        <p:nvSpPr>
          <p:cNvPr id="7" name="Rectangle 6"/>
          <p:cNvSpPr/>
          <p:nvPr/>
        </p:nvSpPr>
        <p:spPr>
          <a:xfrm>
            <a:off x="3344741" y="1033607"/>
            <a:ext cx="2454518" cy="388696"/>
          </a:xfrm>
          <a:prstGeom prst="rect">
            <a:avLst/>
          </a:prstGeom>
        </p:spPr>
        <p:txBody>
          <a:bodyPr wrap="none">
            <a:spAutoFit/>
          </a:bodyPr>
          <a:lstStyle/>
          <a:p>
            <a:pPr>
              <a:lnSpc>
                <a:spcPct val="107000"/>
              </a:lnSpc>
              <a:spcAft>
                <a:spcPts val="0"/>
              </a:spcAft>
            </a:pPr>
            <a:r>
              <a:rPr lang="en-ZA" b="1" dirty="0"/>
              <a:t>Programme 4: TVET </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38908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48</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cs typeface="Arial" charset="0"/>
              </a:rPr>
              <a:t>System performance: TVET </a:t>
            </a:r>
            <a:endParaRPr lang="en-US" altLang="en-US" sz="2400" b="1"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298967431"/>
              </p:ext>
            </p:extLst>
          </p:nvPr>
        </p:nvGraphicFramePr>
        <p:xfrm>
          <a:off x="419100" y="1524868"/>
          <a:ext cx="8305799" cy="3167440"/>
        </p:xfrm>
        <a:graphic>
          <a:graphicData uri="http://schemas.openxmlformats.org/drawingml/2006/table">
            <a:tbl>
              <a:tblPr firstRow="1" firstCol="1" bandRow="1">
                <a:tableStyleId>{5940675A-B579-460E-94D1-54222C63F5DA}</a:tableStyleId>
              </a:tblPr>
              <a:tblGrid>
                <a:gridCol w="42672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285999">
                  <a:extLst>
                    <a:ext uri="{9D8B030D-6E8A-4147-A177-3AD203B41FA5}">
                      <a16:colId xmlns:a16="http://schemas.microsoft.com/office/drawing/2014/main" xmlns="" val="20003"/>
                    </a:ext>
                  </a:extLst>
                </a:gridCol>
              </a:tblGrid>
              <a:tr h="525967">
                <a:tc>
                  <a:txBody>
                    <a:bodyPr/>
                    <a:lstStyle/>
                    <a:p>
                      <a:pPr marL="0" indent="0" algn="ctr" defTabSz="914400" rtl="0" eaLnBrk="1" latinLnBrk="0" hangingPunct="1">
                        <a:lnSpc>
                          <a:spcPct val="107000"/>
                        </a:lnSpc>
                        <a:spcAft>
                          <a:spcPts val="0"/>
                        </a:spcAft>
                        <a:buFont typeface="+mj-lt"/>
                        <a:buNone/>
                      </a:pPr>
                      <a:r>
                        <a:rPr lang="en-ZA" sz="1800" b="1" kern="1200" dirty="0" smtClean="0">
                          <a:solidFill>
                            <a:schemeClr val="bg1"/>
                          </a:solidFill>
                          <a:effectLst/>
                          <a:latin typeface="+mn-lt"/>
                          <a:ea typeface="+mn-ea"/>
                          <a:cs typeface="+mn-cs"/>
                        </a:rPr>
                        <a:t>Indicators </a:t>
                      </a:r>
                      <a:endParaRPr lang="en-ZA" sz="18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800" b="1" kern="1200" dirty="0" smtClean="0">
                          <a:solidFill>
                            <a:schemeClr val="bg1"/>
                          </a:solidFill>
                          <a:effectLst/>
                          <a:latin typeface="+mn-lt"/>
                          <a:ea typeface="+mn-ea"/>
                          <a:cs typeface="+mn-cs"/>
                        </a:rPr>
                        <a:t>Annual Targets   </a:t>
                      </a:r>
                      <a:endParaRPr lang="en-ZA" sz="18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800" b="1" kern="1200" dirty="0" smtClean="0">
                          <a:solidFill>
                            <a:schemeClr val="bg1"/>
                          </a:solidFill>
                          <a:effectLst/>
                          <a:latin typeface="+mn-lt"/>
                          <a:ea typeface="+mn-ea"/>
                          <a:cs typeface="+mn-cs"/>
                        </a:rPr>
                        <a:t>Achievement</a:t>
                      </a:r>
                      <a:endParaRPr lang="en-ZA" sz="18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480671">
                <a:tc>
                  <a:txBody>
                    <a:bodyPr/>
                    <a:lstStyle/>
                    <a:p>
                      <a:pPr marL="228600" indent="-228600" algn="l" defTabSz="914400" rtl="0" eaLnBrk="1" latinLnBrk="0" hangingPunct="1">
                        <a:lnSpc>
                          <a:spcPct val="107000"/>
                        </a:lnSpc>
                        <a:spcAft>
                          <a:spcPts val="0"/>
                        </a:spcAft>
                        <a:buFont typeface="+mj-lt"/>
                        <a:buAutoNum type="arabicPeriod"/>
                      </a:pPr>
                      <a:r>
                        <a:rPr lang="en-US" sz="1800" dirty="0" smtClean="0"/>
                        <a:t>Number of TVET college students receiving funding through NSFAS bursaries annually</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ts val="1205"/>
                        </a:lnSpc>
                        <a:spcAft>
                          <a:spcPts val="0"/>
                        </a:spcAft>
                      </a:pPr>
                      <a:endParaRPr lang="en-US" sz="1800" dirty="0" smtClean="0"/>
                    </a:p>
                    <a:p>
                      <a:pPr algn="ctr">
                        <a:lnSpc>
                          <a:spcPts val="1205"/>
                        </a:lnSpc>
                        <a:spcAft>
                          <a:spcPts val="0"/>
                        </a:spcAft>
                      </a:pPr>
                      <a:r>
                        <a:rPr lang="en-US" sz="1800" dirty="0" smtClean="0"/>
                        <a:t>240 406 </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ts val="1205"/>
                        </a:lnSpc>
                        <a:spcAft>
                          <a:spcPts val="0"/>
                        </a:spcAft>
                      </a:pPr>
                      <a:endParaRPr lang="en-US" sz="1800" b="1" dirty="0" smtClean="0">
                        <a:solidFill>
                          <a:srgbClr val="009900"/>
                        </a:solidFill>
                      </a:endParaRPr>
                    </a:p>
                    <a:p>
                      <a:pPr algn="ctr">
                        <a:lnSpc>
                          <a:spcPts val="1205"/>
                        </a:lnSpc>
                        <a:spcAft>
                          <a:spcPts val="0"/>
                        </a:spcAft>
                      </a:pPr>
                      <a:r>
                        <a:rPr lang="en-US" sz="1800" b="1" dirty="0" smtClean="0">
                          <a:solidFill>
                            <a:srgbClr val="009900"/>
                          </a:solidFill>
                        </a:rPr>
                        <a:t>Target exceeded </a:t>
                      </a:r>
                    </a:p>
                    <a:p>
                      <a:pPr algn="ctr">
                        <a:lnSpc>
                          <a:spcPts val="1205"/>
                        </a:lnSpc>
                        <a:spcAft>
                          <a:spcPts val="0"/>
                        </a:spcAft>
                      </a:pPr>
                      <a:endParaRPr lang="en-US" sz="1800" dirty="0" smtClean="0"/>
                    </a:p>
                    <a:p>
                      <a:pPr algn="ctr">
                        <a:lnSpc>
                          <a:spcPts val="1205"/>
                        </a:lnSpc>
                        <a:spcAft>
                          <a:spcPts val="0"/>
                        </a:spcAft>
                      </a:pPr>
                      <a:r>
                        <a:rPr lang="en-US" sz="1800" dirty="0" smtClean="0"/>
                        <a:t>289 418 </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556310">
                <a:tc>
                  <a:txBody>
                    <a:bodyPr/>
                    <a:lstStyle/>
                    <a:p>
                      <a:pPr marL="228600" indent="-228600" algn="l" defTabSz="914400" rtl="0" eaLnBrk="1" latinLnBrk="0" hangingPunct="1">
                        <a:lnSpc>
                          <a:spcPct val="107000"/>
                        </a:lnSpc>
                        <a:spcAft>
                          <a:spcPts val="0"/>
                        </a:spcAft>
                        <a:buFont typeface="+mj-lt"/>
                        <a:buAutoNum type="arabicPeriod" startAt="2"/>
                      </a:pPr>
                      <a:r>
                        <a:rPr lang="en-US" sz="1800" dirty="0" smtClean="0"/>
                        <a:t>Number of TVET college students completing N6 qualification annually</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800" dirty="0" smtClean="0"/>
                        <a:t>65 761</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800" b="1" dirty="0" smtClean="0">
                          <a:solidFill>
                            <a:srgbClr val="009900"/>
                          </a:solidFill>
                        </a:rPr>
                        <a:t>Target exceeded </a:t>
                      </a:r>
                    </a:p>
                    <a:p>
                      <a:pPr algn="ctr">
                        <a:lnSpc>
                          <a:spcPct val="107000"/>
                        </a:lnSpc>
                        <a:spcAft>
                          <a:spcPts val="0"/>
                        </a:spcAft>
                      </a:pPr>
                      <a:r>
                        <a:rPr lang="en-US" sz="1800" dirty="0" smtClean="0"/>
                        <a:t>113 393 </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378985">
                <a:tc>
                  <a:txBody>
                    <a:bodyPr/>
                    <a:lstStyle/>
                    <a:p>
                      <a:pPr marL="228600" indent="-228600" algn="l" defTabSz="914400" rtl="0" eaLnBrk="1" latinLnBrk="0" hangingPunct="1">
                        <a:lnSpc>
                          <a:spcPct val="107000"/>
                        </a:lnSpc>
                        <a:spcAft>
                          <a:spcPts val="0"/>
                        </a:spcAft>
                        <a:buFont typeface="+mj-lt"/>
                        <a:buAutoNum type="arabicPeriod" startAt="3"/>
                      </a:pPr>
                      <a:r>
                        <a:rPr lang="en-US" sz="1800" dirty="0" smtClean="0"/>
                        <a:t>Throughput rate of TVET (NC(V)</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800" dirty="0" smtClean="0"/>
                        <a:t>36%</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800" b="1" dirty="0" smtClean="0">
                          <a:solidFill>
                            <a:srgbClr val="009900"/>
                          </a:solidFill>
                        </a:rPr>
                        <a:t>Target exceeded </a:t>
                      </a:r>
                    </a:p>
                    <a:p>
                      <a:pPr algn="ctr">
                        <a:lnSpc>
                          <a:spcPct val="107000"/>
                        </a:lnSpc>
                        <a:spcAft>
                          <a:spcPts val="0"/>
                        </a:spcAft>
                      </a:pPr>
                      <a:r>
                        <a:rPr lang="en-US" sz="1800" dirty="0" smtClean="0"/>
                        <a:t>46.8%</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480671">
                <a:tc>
                  <a:txBody>
                    <a:bodyPr/>
                    <a:lstStyle/>
                    <a:p>
                      <a:pPr marL="228600" indent="-228600" algn="l" defTabSz="914400" rtl="0" eaLnBrk="1" latinLnBrk="0" hangingPunct="1">
                        <a:lnSpc>
                          <a:spcPct val="107000"/>
                        </a:lnSpc>
                        <a:spcAft>
                          <a:spcPts val="0"/>
                        </a:spcAft>
                        <a:buFont typeface="+mj-lt"/>
                        <a:buAutoNum type="arabicPeriod" startAt="4"/>
                      </a:pPr>
                      <a:r>
                        <a:rPr lang="en-US" sz="1800" dirty="0" smtClean="0"/>
                        <a:t>Number of students enrolled in PLP to improve success</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800" dirty="0" smtClean="0"/>
                        <a:t>3 500</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800" b="1" dirty="0" smtClean="0">
                          <a:solidFill>
                            <a:srgbClr val="009900"/>
                          </a:solidFill>
                        </a:rPr>
                        <a:t>Target exceeded</a:t>
                      </a:r>
                    </a:p>
                    <a:p>
                      <a:pPr algn="ctr">
                        <a:lnSpc>
                          <a:spcPct val="107000"/>
                        </a:lnSpc>
                        <a:spcAft>
                          <a:spcPts val="0"/>
                        </a:spcAft>
                      </a:pPr>
                      <a:r>
                        <a:rPr lang="en-US" sz="1800" dirty="0" smtClean="0"/>
                        <a:t>3 597</a:t>
                      </a:r>
                      <a:endParaRPr lang="en-ZA" sz="18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bl>
          </a:graphicData>
        </a:graphic>
      </p:graphicFrame>
      <p:sp>
        <p:nvSpPr>
          <p:cNvPr id="6" name="Rectangle 5"/>
          <p:cNvSpPr/>
          <p:nvPr/>
        </p:nvSpPr>
        <p:spPr>
          <a:xfrm>
            <a:off x="3048000" y="1027562"/>
            <a:ext cx="2454518" cy="388696"/>
          </a:xfrm>
          <a:prstGeom prst="rect">
            <a:avLst/>
          </a:prstGeom>
        </p:spPr>
        <p:txBody>
          <a:bodyPr wrap="none">
            <a:spAutoFit/>
          </a:bodyPr>
          <a:lstStyle/>
          <a:p>
            <a:pPr>
              <a:lnSpc>
                <a:spcPct val="107000"/>
              </a:lnSpc>
              <a:spcAft>
                <a:spcPts val="0"/>
              </a:spcAft>
            </a:pPr>
            <a:r>
              <a:rPr lang="en-ZA" b="1" dirty="0">
                <a:latin typeface="+mn-lt"/>
              </a:rPr>
              <a:t>Programme 4: TVET </a:t>
            </a:r>
            <a:endParaRPr lang="en-ZA"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792553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49</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1276133250"/>
              </p:ext>
            </p:extLst>
          </p:nvPr>
        </p:nvGraphicFramePr>
        <p:xfrm>
          <a:off x="443437" y="1447800"/>
          <a:ext cx="8243363" cy="4415156"/>
        </p:xfrm>
        <a:graphic>
          <a:graphicData uri="http://schemas.openxmlformats.org/drawingml/2006/table">
            <a:tbl>
              <a:tblPr firstRow="1" firstCol="1" bandRow="1">
                <a:tableStyleId>{5940675A-B579-460E-94D1-54222C63F5DA}</a:tableStyleId>
              </a:tblPr>
              <a:tblGrid>
                <a:gridCol w="2306630">
                  <a:extLst>
                    <a:ext uri="{9D8B030D-6E8A-4147-A177-3AD203B41FA5}">
                      <a16:colId xmlns:a16="http://schemas.microsoft.com/office/drawing/2014/main" xmlns="" val="20001"/>
                    </a:ext>
                  </a:extLst>
                </a:gridCol>
                <a:gridCol w="1058780">
                  <a:extLst>
                    <a:ext uri="{9D8B030D-6E8A-4147-A177-3AD203B41FA5}">
                      <a16:colId xmlns:a16="http://schemas.microsoft.com/office/drawing/2014/main" xmlns="" val="20002"/>
                    </a:ext>
                  </a:extLst>
                </a:gridCol>
                <a:gridCol w="1588171">
                  <a:extLst>
                    <a:ext uri="{9D8B030D-6E8A-4147-A177-3AD203B41FA5}">
                      <a16:colId xmlns:a16="http://schemas.microsoft.com/office/drawing/2014/main" xmlns="" val="20003"/>
                    </a:ext>
                  </a:extLst>
                </a:gridCol>
                <a:gridCol w="3289782">
                  <a:extLst>
                    <a:ext uri="{9D8B030D-6E8A-4147-A177-3AD203B41FA5}">
                      <a16:colId xmlns:a16="http://schemas.microsoft.com/office/drawing/2014/main" xmlns="" val="20004"/>
                    </a:ext>
                  </a:extLst>
                </a:gridCol>
              </a:tblGrid>
              <a:tr h="153674">
                <a:tc>
                  <a:txBody>
                    <a:bodyPr/>
                    <a:lstStyle/>
                    <a:p>
                      <a:pPr marL="0" indent="0" algn="ctr" defTabSz="914400" rtl="0" eaLnBrk="1" latinLnBrk="0" hangingPunct="1">
                        <a:lnSpc>
                          <a:spcPct val="107000"/>
                        </a:lnSpc>
                        <a:spcAft>
                          <a:spcPts val="0"/>
                        </a:spcAft>
                        <a:buFont typeface="+mj-lt"/>
                        <a:buNone/>
                      </a:pPr>
                      <a:r>
                        <a:rPr lang="en-ZA" sz="1400" b="1" kern="1200" dirty="0" smtClean="0">
                          <a:solidFill>
                            <a:schemeClr val="bg1"/>
                          </a:solidFill>
                          <a:effectLst/>
                          <a:latin typeface="+mn-lt"/>
                          <a:ea typeface="+mn-ea"/>
                          <a:cs typeface="+mn-cs"/>
                        </a:rPr>
                        <a:t>Indicators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7000"/>
                        </a:lnSpc>
                        <a:spcAft>
                          <a:spcPts val="0"/>
                        </a:spcAft>
                        <a:buFont typeface="+mj-lt"/>
                        <a:buNone/>
                      </a:pPr>
                      <a:r>
                        <a:rPr lang="en-ZA" sz="1400" b="1" kern="1200" dirty="0" smtClean="0">
                          <a:solidFill>
                            <a:schemeClr val="bg1"/>
                          </a:solidFill>
                          <a:effectLst/>
                          <a:latin typeface="+mn-lt"/>
                          <a:ea typeface="+mn-ea"/>
                          <a:cs typeface="+mn-cs"/>
                        </a:rPr>
                        <a:t>Target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7000"/>
                        </a:lnSpc>
                        <a:spcAft>
                          <a:spcPts val="0"/>
                        </a:spcAft>
                        <a:buFont typeface="+mj-lt"/>
                        <a:buNone/>
                      </a:pPr>
                      <a:r>
                        <a:rPr lang="en-ZA" sz="1400" b="1" kern="1200" dirty="0" smtClean="0">
                          <a:solidFill>
                            <a:srgbClr val="FF0000"/>
                          </a:solidFill>
                          <a:effectLst/>
                          <a:latin typeface="+mn-lt"/>
                          <a:ea typeface="+mn-ea"/>
                          <a:cs typeface="+mn-cs"/>
                        </a:rPr>
                        <a:t>Actual </a:t>
                      </a:r>
                      <a:endParaRPr lang="en-ZA" sz="1400" b="1" kern="1200" dirty="0">
                        <a:solidFill>
                          <a:srgbClr val="FF0000"/>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7000"/>
                        </a:lnSpc>
                        <a:spcAft>
                          <a:spcPts val="0"/>
                        </a:spcAft>
                        <a:buFont typeface="+mj-lt"/>
                        <a:buNone/>
                      </a:pPr>
                      <a:r>
                        <a:rPr lang="en-ZA" sz="1400" b="1" kern="1200" dirty="0" smtClean="0">
                          <a:solidFill>
                            <a:schemeClr val="bg1"/>
                          </a:solidFill>
                          <a:effectLst/>
                          <a:latin typeface="+mn-lt"/>
                          <a:ea typeface="+mn-ea"/>
                          <a:cs typeface="+mn-cs"/>
                        </a:rPr>
                        <a:t>Reason for deviation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886688">
                <a:tc>
                  <a:txBody>
                    <a:bodyPr/>
                    <a:lstStyle/>
                    <a:p>
                      <a:pPr marL="228600" indent="-228600" algn="l" defTabSz="914400" rtl="0" eaLnBrk="1" latinLnBrk="0" hangingPunct="1">
                        <a:lnSpc>
                          <a:spcPct val="107000"/>
                        </a:lnSpc>
                        <a:spcAft>
                          <a:spcPts val="0"/>
                        </a:spcAft>
                        <a:buFont typeface="+mj-lt"/>
                        <a:buAutoNum type="arabicPeriod"/>
                      </a:pPr>
                      <a:r>
                        <a:rPr lang="en-US" sz="1400" dirty="0" smtClean="0"/>
                        <a:t>Number of student enrolments at TVET colleges annually</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ts val="1205"/>
                        </a:lnSpc>
                        <a:spcAft>
                          <a:spcPts val="0"/>
                        </a:spcAft>
                      </a:pPr>
                      <a:endParaRPr lang="en-US" sz="1400" dirty="0" smtClean="0"/>
                    </a:p>
                    <a:p>
                      <a:pPr algn="ctr">
                        <a:lnSpc>
                          <a:spcPts val="1205"/>
                        </a:lnSpc>
                        <a:spcAft>
                          <a:spcPts val="0"/>
                        </a:spcAft>
                      </a:pPr>
                      <a:r>
                        <a:rPr lang="en-US" sz="1400" dirty="0" smtClean="0"/>
                        <a:t>680 000</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ts val="1205"/>
                        </a:lnSpc>
                        <a:spcAft>
                          <a:spcPts val="0"/>
                        </a:spcAft>
                      </a:pPr>
                      <a:endParaRPr lang="en-US" sz="1400" dirty="0" smtClean="0">
                        <a:solidFill>
                          <a:schemeClr val="tx1"/>
                        </a:solidFill>
                      </a:endParaRPr>
                    </a:p>
                    <a:p>
                      <a:pPr algn="ctr">
                        <a:lnSpc>
                          <a:spcPts val="1205"/>
                        </a:lnSpc>
                        <a:spcAft>
                          <a:spcPts val="0"/>
                        </a:spcAft>
                      </a:pPr>
                      <a:r>
                        <a:rPr lang="en-US" sz="1400" dirty="0" smtClean="0">
                          <a:solidFill>
                            <a:schemeClr val="tx1"/>
                          </a:solidFill>
                        </a:rPr>
                        <a:t>673 490</a:t>
                      </a:r>
                      <a:endParaRPr lang="en-ZA" sz="1400" kern="1200" dirty="0">
                        <a:solidFill>
                          <a:schemeClr val="tx1"/>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US" sz="1400" dirty="0" smtClean="0"/>
                    </a:p>
                    <a:p>
                      <a:pPr algn="just">
                        <a:lnSpc>
                          <a:spcPts val="1205"/>
                        </a:lnSpc>
                        <a:spcAft>
                          <a:spcPts val="0"/>
                        </a:spcAft>
                      </a:pPr>
                      <a:r>
                        <a:rPr lang="en-US" sz="1400" dirty="0" smtClean="0"/>
                        <a:t>The funding of enrolment as outlined in the norms and standards for funding is not completely in alignment and colleges are receiving an allocation that is not fully covering all planned enrolment into the</a:t>
                      </a:r>
                      <a:r>
                        <a:rPr lang="en-US" sz="1400" baseline="0" dirty="0" smtClean="0"/>
                        <a:t> </a:t>
                      </a:r>
                      <a:r>
                        <a:rPr lang="en-US" sz="1400" dirty="0" smtClean="0"/>
                        <a:t>ministerial approved programmes.</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816489">
                <a:tc>
                  <a:txBody>
                    <a:bodyPr/>
                    <a:lstStyle/>
                    <a:p>
                      <a:pPr marL="228600" indent="-228600" algn="l" defTabSz="914400" rtl="0" eaLnBrk="1" latinLnBrk="0" hangingPunct="1">
                        <a:lnSpc>
                          <a:spcPct val="107000"/>
                        </a:lnSpc>
                        <a:spcAft>
                          <a:spcPts val="0"/>
                        </a:spcAft>
                        <a:buFont typeface="+mj-lt"/>
                        <a:buAutoNum type="arabicPeriod" startAt="2"/>
                      </a:pPr>
                      <a:r>
                        <a:rPr lang="en-US" sz="1400" dirty="0" smtClean="0"/>
                        <a:t>Number of COS’s established to support students with disabilities</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AvantGarde Bk BT"/>
                        </a:rPr>
                        <a:t>1</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ZA" sz="1400" kern="1200" baseline="0" dirty="0" smtClean="0">
                          <a:solidFill>
                            <a:schemeClr val="tx1"/>
                          </a:solidFill>
                          <a:effectLst/>
                          <a:latin typeface="Arial" panose="020B0604020202020204" pitchFamily="34" charset="0"/>
                          <a:ea typeface="Calibri" panose="020F0502020204030204" pitchFamily="34" charset="0"/>
                          <a:cs typeface="AvantGarde Bk BT"/>
                        </a:rPr>
                        <a:t>-  </a:t>
                      </a:r>
                      <a:endParaRPr lang="en-ZA" sz="1400" kern="1200" dirty="0">
                        <a:solidFill>
                          <a:schemeClr val="tx1"/>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endParaRPr lang="en-US" sz="1400" dirty="0" smtClean="0"/>
                    </a:p>
                    <a:p>
                      <a:pPr algn="just">
                        <a:lnSpc>
                          <a:spcPct val="107000"/>
                        </a:lnSpc>
                        <a:spcAft>
                          <a:spcPts val="0"/>
                        </a:spcAft>
                      </a:pPr>
                      <a:r>
                        <a:rPr lang="en-US" sz="1400" dirty="0" smtClean="0"/>
                        <a:t>The target was a report on the services available to students with disabilities which was approved by the DG on 18/03/2021.</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1479304">
                <a:tc>
                  <a:txBody>
                    <a:bodyPr/>
                    <a:lstStyle/>
                    <a:p>
                      <a:pPr marL="228600" indent="-228600" algn="l" defTabSz="914400" rtl="0" eaLnBrk="1" latinLnBrk="0" hangingPunct="1">
                        <a:lnSpc>
                          <a:spcPct val="107000"/>
                        </a:lnSpc>
                        <a:spcAft>
                          <a:spcPts val="0"/>
                        </a:spcAft>
                        <a:buFont typeface="+mj-lt"/>
                        <a:buAutoNum type="arabicPeriod" startAt="3"/>
                      </a:pPr>
                      <a:r>
                        <a:rPr lang="en-US" sz="1400" dirty="0" smtClean="0"/>
                        <a:t>Number of TVET college students completing NC(V) Level 4 annually</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400" dirty="0" smtClean="0"/>
                        <a:t>12 144</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ctr">
                        <a:lnSpc>
                          <a:spcPct val="107000"/>
                        </a:lnSpc>
                        <a:spcAft>
                          <a:spcPts val="0"/>
                        </a:spcAft>
                      </a:pPr>
                      <a:r>
                        <a:rPr lang="en-US" sz="1400" dirty="0" smtClean="0">
                          <a:solidFill>
                            <a:schemeClr val="tx1"/>
                          </a:solidFill>
                        </a:rPr>
                        <a:t>10 920</a:t>
                      </a:r>
                      <a:endParaRPr lang="en-ZA" sz="1400" kern="1200" dirty="0">
                        <a:solidFill>
                          <a:schemeClr val="tx1"/>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endParaRPr lang="en-US" sz="1400" dirty="0" smtClean="0"/>
                    </a:p>
                    <a:p>
                      <a:pPr algn="just">
                        <a:lnSpc>
                          <a:spcPct val="107000"/>
                        </a:lnSpc>
                        <a:spcAft>
                          <a:spcPts val="0"/>
                        </a:spcAft>
                      </a:pPr>
                      <a:r>
                        <a:rPr lang="en-US" sz="1400" dirty="0" smtClean="0"/>
                        <a:t>The pass rate could have been affected by the drop in NC(V) enrolment numbers. Colleges used to </a:t>
                      </a:r>
                      <a:r>
                        <a:rPr lang="en-US" sz="1400" dirty="0" err="1" smtClean="0"/>
                        <a:t>enrol</a:t>
                      </a:r>
                      <a:r>
                        <a:rPr lang="en-US" sz="1400" dirty="0" smtClean="0"/>
                        <a:t> matric graduate to bolster the results and this has been discouraged by the Department and this could be the reason for the drop in performance.</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bl>
          </a:graphicData>
        </a:graphic>
      </p:graphicFrame>
      <p:sp>
        <p:nvSpPr>
          <p:cNvPr id="6" name="TextBox 5"/>
          <p:cNvSpPr txBox="1"/>
          <p:nvPr/>
        </p:nvSpPr>
        <p:spPr>
          <a:xfrm>
            <a:off x="465316" y="457287"/>
            <a:ext cx="8221484"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TVET System Targets not achieved and reasons for non achievement</a:t>
            </a:r>
            <a:endParaRPr lang="en-US" altLang="en-US" sz="2400" b="1" dirty="0">
              <a:solidFill>
                <a:srgbClr val="FF0000"/>
              </a:solidFill>
              <a:cs typeface="Arial" charset="0"/>
            </a:endParaRPr>
          </a:p>
        </p:txBody>
      </p:sp>
    </p:spTree>
    <p:extLst>
      <p:ext uri="{BB962C8B-B14F-4D97-AF65-F5344CB8AC3E}">
        <p14:creationId xmlns:p14="http://schemas.microsoft.com/office/powerpoint/2010/main" xmlns="" val="217665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xmlns="" val="4075202753"/>
              </p:ext>
            </p:extLst>
          </p:nvPr>
        </p:nvGraphicFramePr>
        <p:xfrm>
          <a:off x="456044" y="1219200"/>
          <a:ext cx="8077200" cy="507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5</a:t>
            </a:fld>
            <a:endParaRPr lang="en-US" b="1" dirty="0"/>
          </a:p>
        </p:txBody>
      </p:sp>
      <p:sp>
        <p:nvSpPr>
          <p:cNvPr id="10" name="TextBox 9"/>
          <p:cNvSpPr txBox="1"/>
          <p:nvPr/>
        </p:nvSpPr>
        <p:spPr>
          <a:xfrm>
            <a:off x="476250" y="457200"/>
            <a:ext cx="821055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a:cs typeface="Arial" pitchFamily="34" charset="0"/>
              </a:rPr>
              <a:t>Vision and Mission </a:t>
            </a:r>
            <a:endParaRPr lang="en-ZA" sz="2400" b="1" dirty="0">
              <a:cs typeface="Arial" pitchFamily="34" charset="0"/>
            </a:endParaRPr>
          </a:p>
        </p:txBody>
      </p:sp>
      <mc:AlternateContent xmlns:mc="http://schemas.openxmlformats.org/markup-compatibility/2006">
        <mc:Choice xmlns:p14="http://schemas.microsoft.com/office/powerpoint/2010/main" xmlns="" Requires="p14">
          <p:contentPart p14:bwMode="auto" r:id="rId8">
            <p14:nvContentPartPr>
              <p14:cNvPr id="2" name="Ink 1">
                <a:extLst>
                  <a:ext uri="{FF2B5EF4-FFF2-40B4-BE49-F238E27FC236}">
                    <a16:creationId xmlns:a16="http://schemas.microsoft.com/office/drawing/2014/main" id="{7CAF6928-CC0C-491A-BC8E-E96665139191}"/>
                  </a:ext>
                </a:extLst>
              </p14:cNvPr>
              <p14:cNvContentPartPr/>
              <p14:nvPr/>
            </p14:nvContentPartPr>
            <p14:xfrm>
              <a:off x="8533244" y="2459610"/>
              <a:ext cx="360" cy="360"/>
            </p14:xfrm>
          </p:contentPart>
        </mc:Choice>
        <mc:Fallback>
          <p:pic>
            <p:nvPicPr>
              <p:cNvPr id="2" name="Ink 1">
                <a:extLst>
                  <a:ext uri="{FF2B5EF4-FFF2-40B4-BE49-F238E27FC236}">
                    <a16:creationId xmlns:a16="http://schemas.microsoft.com/office/drawing/2014/main" xmlns="" xmlns:p14="http://schemas.microsoft.com/office/powerpoint/2010/main" id="{7CAF6928-CC0C-491A-BC8E-E96665139191}"/>
                  </a:ext>
                </a:extLst>
              </p:cNvPr>
              <p:cNvPicPr/>
              <p:nvPr/>
            </p:nvPicPr>
            <p:blipFill>
              <a:blip r:embed="rId9" cstate="print"/>
              <a:stretch>
                <a:fillRect/>
              </a:stretch>
            </p:blipFill>
            <p:spPr>
              <a:xfrm>
                <a:off x="8524604" y="2450970"/>
                <a:ext cx="18000" cy="18000"/>
              </a:xfrm>
              <a:prstGeom prst="rect">
                <a:avLst/>
              </a:prstGeom>
            </p:spPr>
          </p:pic>
        </mc:Fallback>
      </mc:AlternateContent>
    </p:spTree>
    <p:extLst>
      <p:ext uri="{BB962C8B-B14F-4D97-AF65-F5344CB8AC3E}">
        <p14:creationId xmlns:p14="http://schemas.microsoft.com/office/powerpoint/2010/main" xmlns="" val="22276693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50</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2524826754"/>
              </p:ext>
            </p:extLst>
          </p:nvPr>
        </p:nvGraphicFramePr>
        <p:xfrm>
          <a:off x="465317" y="1447800"/>
          <a:ext cx="8221484" cy="4336477"/>
        </p:xfrm>
        <a:graphic>
          <a:graphicData uri="http://schemas.openxmlformats.org/drawingml/2006/table">
            <a:tbl>
              <a:tblPr firstRow="1" firstCol="1" bandRow="1">
                <a:tableStyleId>{5940675A-B579-460E-94D1-54222C63F5DA}</a:tableStyleId>
              </a:tblPr>
              <a:tblGrid>
                <a:gridCol w="2564500">
                  <a:extLst>
                    <a:ext uri="{9D8B030D-6E8A-4147-A177-3AD203B41FA5}">
                      <a16:colId xmlns:a16="http://schemas.microsoft.com/office/drawing/2014/main" xmlns="" val="20001"/>
                    </a:ext>
                  </a:extLst>
                </a:gridCol>
                <a:gridCol w="980544">
                  <a:extLst>
                    <a:ext uri="{9D8B030D-6E8A-4147-A177-3AD203B41FA5}">
                      <a16:colId xmlns:a16="http://schemas.microsoft.com/office/drawing/2014/main" xmlns="" val="20002"/>
                    </a:ext>
                  </a:extLst>
                </a:gridCol>
                <a:gridCol w="1659382">
                  <a:extLst>
                    <a:ext uri="{9D8B030D-6E8A-4147-A177-3AD203B41FA5}">
                      <a16:colId xmlns:a16="http://schemas.microsoft.com/office/drawing/2014/main" xmlns="" val="20003"/>
                    </a:ext>
                  </a:extLst>
                </a:gridCol>
                <a:gridCol w="3017058">
                  <a:extLst>
                    <a:ext uri="{9D8B030D-6E8A-4147-A177-3AD203B41FA5}">
                      <a16:colId xmlns:a16="http://schemas.microsoft.com/office/drawing/2014/main" xmlns="" val="20004"/>
                    </a:ext>
                  </a:extLst>
                </a:gridCol>
              </a:tblGrid>
              <a:tr h="407501">
                <a:tc>
                  <a:txBody>
                    <a:bodyPr/>
                    <a:lstStyle/>
                    <a:p>
                      <a:pPr marL="0" indent="0" algn="ctr" defTabSz="914400" rtl="0" eaLnBrk="1" latinLnBrk="0" hangingPunct="1">
                        <a:lnSpc>
                          <a:spcPct val="100000"/>
                        </a:lnSpc>
                        <a:spcAft>
                          <a:spcPts val="0"/>
                        </a:spcAft>
                        <a:buFont typeface="+mj-lt"/>
                        <a:buNone/>
                      </a:pPr>
                      <a:r>
                        <a:rPr lang="en-ZA" sz="1400" b="1" kern="1200" dirty="0" smtClean="0">
                          <a:solidFill>
                            <a:schemeClr val="bg1"/>
                          </a:solidFill>
                          <a:effectLst/>
                          <a:latin typeface="+mn-lt"/>
                          <a:ea typeface="+mn-ea"/>
                          <a:cs typeface="+mn-cs"/>
                        </a:rPr>
                        <a:t>Indicators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0000"/>
                        </a:lnSpc>
                        <a:spcAft>
                          <a:spcPts val="0"/>
                        </a:spcAft>
                        <a:buFont typeface="+mj-lt"/>
                        <a:buNone/>
                      </a:pPr>
                      <a:r>
                        <a:rPr lang="en-ZA" sz="1400" b="1" kern="1200" dirty="0" smtClean="0">
                          <a:solidFill>
                            <a:schemeClr val="bg1"/>
                          </a:solidFill>
                          <a:effectLst/>
                          <a:latin typeface="+mn-lt"/>
                          <a:ea typeface="+mn-ea"/>
                          <a:cs typeface="+mn-cs"/>
                        </a:rPr>
                        <a:t>Annual Targets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0000"/>
                        </a:lnSpc>
                        <a:spcAft>
                          <a:spcPts val="0"/>
                        </a:spcAft>
                        <a:buFont typeface="+mj-lt"/>
                        <a:buNone/>
                      </a:pPr>
                      <a:r>
                        <a:rPr lang="en-ZA" sz="1400" b="1" kern="1200" dirty="0" smtClean="0">
                          <a:solidFill>
                            <a:srgbClr val="FF0000"/>
                          </a:solidFill>
                          <a:effectLst/>
                          <a:latin typeface="+mn-lt"/>
                          <a:ea typeface="+mn-ea"/>
                          <a:cs typeface="+mn-cs"/>
                        </a:rPr>
                        <a:t>Actual </a:t>
                      </a:r>
                      <a:endParaRPr lang="en-ZA" sz="1400" b="1" kern="1200" dirty="0">
                        <a:solidFill>
                          <a:srgbClr val="FF0000"/>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0000"/>
                        </a:lnSpc>
                        <a:spcAft>
                          <a:spcPts val="0"/>
                        </a:spcAft>
                        <a:buFont typeface="+mj-lt"/>
                        <a:buNone/>
                      </a:pPr>
                      <a:r>
                        <a:rPr lang="en-ZA" sz="1400" b="1" kern="1200" dirty="0" smtClean="0">
                          <a:solidFill>
                            <a:schemeClr val="bg1"/>
                          </a:solidFill>
                          <a:effectLst/>
                          <a:latin typeface="+mn-lt"/>
                          <a:ea typeface="+mn-ea"/>
                          <a:cs typeface="+mn-cs"/>
                        </a:rPr>
                        <a:t>Reason for deviation</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704052">
                <a:tc>
                  <a:txBody>
                    <a:bodyPr/>
                    <a:lstStyle/>
                    <a:p>
                      <a:pPr marL="228600" indent="-228600" algn="just" defTabSz="914400" rtl="0" eaLnBrk="1" latinLnBrk="0" hangingPunct="1">
                        <a:lnSpc>
                          <a:spcPct val="100000"/>
                        </a:lnSpc>
                        <a:spcAft>
                          <a:spcPts val="0"/>
                        </a:spcAft>
                        <a:buFont typeface="+mj-lt"/>
                        <a:buAutoNum type="arabicPeriod" startAt="4"/>
                      </a:pPr>
                      <a:r>
                        <a:rPr lang="en-US" sz="1400" dirty="0" smtClean="0"/>
                        <a:t>Percentage of TVET college lecturers with professional qualifications </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AvantGarde Bk BT"/>
                        </a:rPr>
                        <a:t>75%</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400" kern="1200" dirty="0" smtClean="0">
                          <a:solidFill>
                            <a:schemeClr val="tx1"/>
                          </a:solidFill>
                          <a:effectLst/>
                          <a:latin typeface="Arial" panose="020B0604020202020204" pitchFamily="34" charset="0"/>
                          <a:ea typeface="Calibri" panose="020F0502020204030204" pitchFamily="34" charset="0"/>
                          <a:cs typeface="AvantGarde Bk BT"/>
                        </a:rPr>
                        <a:t>59%</a:t>
                      </a:r>
                      <a:endParaRPr lang="en-ZA" sz="1400" kern="1200" dirty="0">
                        <a:solidFill>
                          <a:schemeClr val="tx1"/>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US" sz="1400" dirty="0" smtClean="0"/>
                        <a:t>Not as many lecturers took up professional qualifications as expected leading to the end of this reporting period</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1"/>
                  </a:ext>
                </a:extLst>
              </a:tr>
              <a:tr h="763200">
                <a:tc>
                  <a:txBody>
                    <a:bodyPr/>
                    <a:lstStyle/>
                    <a:p>
                      <a:pPr marL="228600" indent="-228600" algn="just" defTabSz="914400" rtl="0" eaLnBrk="1" latinLnBrk="0" hangingPunct="1">
                        <a:lnSpc>
                          <a:spcPct val="100000"/>
                        </a:lnSpc>
                        <a:spcAft>
                          <a:spcPts val="0"/>
                        </a:spcAft>
                        <a:buFont typeface="+mj-lt"/>
                        <a:buAutoNum type="arabicPeriod" startAt="5"/>
                      </a:pPr>
                      <a:r>
                        <a:rPr lang="en-US" sz="1400" dirty="0" smtClean="0"/>
                        <a:t>Percentage of TVET college lecturing staff appropriately placed in industry or in exchange programmes</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AvantGarde Bk BT"/>
                        </a:rPr>
                        <a:t>20</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400" kern="1200" dirty="0" smtClean="0">
                          <a:solidFill>
                            <a:schemeClr val="tx1"/>
                          </a:solidFill>
                          <a:effectLst/>
                          <a:latin typeface="Arial" panose="020B0604020202020204" pitchFamily="34" charset="0"/>
                          <a:ea typeface="Calibri" panose="020F0502020204030204" pitchFamily="34" charset="0"/>
                          <a:cs typeface="AvantGarde Bk BT"/>
                        </a:rPr>
                        <a:t>6</a:t>
                      </a:r>
                      <a:endParaRPr lang="en-ZA" sz="1400" kern="1200" dirty="0">
                        <a:solidFill>
                          <a:schemeClr val="tx1"/>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US" sz="1400" dirty="0" smtClean="0"/>
                        <a:t>Due to the COVID-19 pandemic and partial closure of many industries and businesses, access for placements was greatly reduced</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r h="0">
                <a:tc>
                  <a:txBody>
                    <a:bodyPr/>
                    <a:lstStyle/>
                    <a:p>
                      <a:pPr marL="228600" indent="-228600" algn="just" defTabSz="914400" rtl="0" eaLnBrk="1" latinLnBrk="0" hangingPunct="1">
                        <a:lnSpc>
                          <a:spcPct val="100000"/>
                        </a:lnSpc>
                        <a:spcAft>
                          <a:spcPts val="0"/>
                        </a:spcAft>
                        <a:buFont typeface="+mj-lt"/>
                        <a:buAutoNum type="arabicPeriod" startAt="6"/>
                      </a:pPr>
                      <a:r>
                        <a:rPr lang="en-US" sz="1400" dirty="0" smtClean="0"/>
                        <a:t>Number of hubs established to promote entrepreneurship</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AvantGarde Bk BT"/>
                        </a:rPr>
                        <a:t>3</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 plan was developed and approved by the DG on 24/03/2021</a:t>
                      </a:r>
                      <a:endParaRPr lang="en-ZA" sz="1400" kern="1200" dirty="0">
                        <a:solidFill>
                          <a:schemeClr val="tx1"/>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US" sz="1400" dirty="0" smtClean="0"/>
                        <a:t>A</a:t>
                      </a:r>
                      <a:r>
                        <a:rPr lang="en-US" sz="1400" baseline="0" dirty="0" smtClean="0"/>
                        <a:t> comprehensive Plan needed to be developed first before </a:t>
                      </a:r>
                      <a:r>
                        <a:rPr lang="en-US" sz="1400" dirty="0" smtClean="0"/>
                        <a:t>actual establishment is undertaken </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1136077">
                <a:tc>
                  <a:txBody>
                    <a:bodyPr/>
                    <a:lstStyle/>
                    <a:p>
                      <a:pPr marL="228600" indent="-228600" algn="just" defTabSz="914400" rtl="0" eaLnBrk="1" latinLnBrk="0" hangingPunct="1">
                        <a:lnSpc>
                          <a:spcPct val="100000"/>
                        </a:lnSpc>
                        <a:spcAft>
                          <a:spcPts val="0"/>
                        </a:spcAft>
                        <a:buFont typeface="+mj-lt"/>
                        <a:buAutoNum type="arabicPeriod" startAt="7"/>
                      </a:pPr>
                      <a:r>
                        <a:rPr lang="en-US" sz="1400" dirty="0" smtClean="0"/>
                        <a:t>Number of artisan learners trained in COS per annum</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400" kern="1200" dirty="0" smtClean="0">
                          <a:solidFill>
                            <a:srgbClr val="000000"/>
                          </a:solidFill>
                          <a:effectLst/>
                          <a:latin typeface="Arial" panose="020B0604020202020204" pitchFamily="34" charset="0"/>
                          <a:ea typeface="Calibri" panose="020F0502020204030204" pitchFamily="34" charset="0"/>
                          <a:cs typeface="AvantGarde Bk BT"/>
                        </a:rPr>
                        <a:t>840</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ZA" sz="1400" kern="1200" dirty="0" smtClean="0">
                          <a:solidFill>
                            <a:schemeClr val="tx1"/>
                          </a:solidFill>
                          <a:effectLst/>
                          <a:latin typeface="Arial" panose="020B0604020202020204" pitchFamily="34" charset="0"/>
                          <a:ea typeface="Calibri" panose="020F0502020204030204" pitchFamily="34" charset="0"/>
                          <a:cs typeface="AvantGarde Bk BT"/>
                        </a:rPr>
                        <a:t>200</a:t>
                      </a:r>
                      <a:endParaRPr lang="en-ZA" sz="1400" kern="1200" dirty="0">
                        <a:solidFill>
                          <a:schemeClr val="tx1"/>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0000"/>
                        </a:lnSpc>
                        <a:spcAft>
                          <a:spcPts val="0"/>
                        </a:spcAft>
                      </a:pPr>
                      <a:r>
                        <a:rPr lang="en-US" sz="1400" dirty="0" smtClean="0"/>
                        <a:t>Due to COVID-19 -19 lockdown, the planned enrolment at COS was deferred to 2021 to allow employers and SETAs to re-look on their commitment</a:t>
                      </a: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bl>
          </a:graphicData>
        </a:graphic>
      </p:graphicFrame>
      <p:sp>
        <p:nvSpPr>
          <p:cNvPr id="6" name="TextBox 5"/>
          <p:cNvSpPr txBox="1"/>
          <p:nvPr/>
        </p:nvSpPr>
        <p:spPr>
          <a:xfrm>
            <a:off x="465316" y="457287"/>
            <a:ext cx="8221484"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TVET System Targets not achieved and reasons for non achievement</a:t>
            </a:r>
            <a:endParaRPr lang="en-US" altLang="en-US" sz="2400" b="1" dirty="0">
              <a:solidFill>
                <a:srgbClr val="FF0000"/>
              </a:solidFill>
              <a:cs typeface="Arial" charset="0"/>
            </a:endParaRPr>
          </a:p>
        </p:txBody>
      </p:sp>
    </p:spTree>
    <p:extLst>
      <p:ext uri="{BB962C8B-B14F-4D97-AF65-F5344CB8AC3E}">
        <p14:creationId xmlns:p14="http://schemas.microsoft.com/office/powerpoint/2010/main" xmlns="" val="1047868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51</a:t>
            </a:fld>
            <a:endParaRPr lang="en-US" altLang="en-US" b="1" dirty="0"/>
          </a:p>
        </p:txBody>
      </p:sp>
      <p:sp>
        <p:nvSpPr>
          <p:cNvPr id="9" name="TextBox 8"/>
          <p:cNvSpPr txBox="1"/>
          <p:nvPr/>
        </p:nvSpPr>
        <p:spPr>
          <a:xfrm>
            <a:off x="465316" y="457287"/>
            <a:ext cx="8221484"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a:t>
            </a:r>
            <a:r>
              <a:rPr lang="en-US" altLang="en-US" sz="2400" b="1" dirty="0" smtClean="0">
                <a:cs typeface="Arial" charset="0"/>
              </a:rPr>
              <a:t>Annual Targets </a:t>
            </a:r>
            <a:r>
              <a:rPr lang="en-US" altLang="en-US" sz="2400" b="1" dirty="0">
                <a:cs typeface="Arial" charset="0"/>
              </a:rPr>
              <a:t>(2020/21) </a:t>
            </a:r>
          </a:p>
        </p:txBody>
      </p:sp>
      <p:graphicFrame>
        <p:nvGraphicFramePr>
          <p:cNvPr id="2" name="Table 1"/>
          <p:cNvGraphicFramePr>
            <a:graphicFrameLocks noGrp="1"/>
          </p:cNvGraphicFramePr>
          <p:nvPr>
            <p:extLst>
              <p:ext uri="{D42A27DB-BD31-4B8C-83A1-F6EECF244321}">
                <p14:modId xmlns:p14="http://schemas.microsoft.com/office/powerpoint/2010/main" xmlns="" val="2314486302"/>
              </p:ext>
            </p:extLst>
          </p:nvPr>
        </p:nvGraphicFramePr>
        <p:xfrm>
          <a:off x="336176" y="2411324"/>
          <a:ext cx="8382000" cy="3946843"/>
        </p:xfrm>
        <a:graphic>
          <a:graphicData uri="http://schemas.openxmlformats.org/drawingml/2006/table">
            <a:tbl>
              <a:tblPr firstRow="1" firstCol="1" bandRow="1">
                <a:tableStyleId>{5940675A-B579-460E-94D1-54222C63F5DA}</a:tableStyleId>
              </a:tblPr>
              <a:tblGrid>
                <a:gridCol w="3810000">
                  <a:extLst>
                    <a:ext uri="{9D8B030D-6E8A-4147-A177-3AD203B41FA5}">
                      <a16:colId xmlns:a16="http://schemas.microsoft.com/office/drawing/2014/main" xmlns="" val="20001"/>
                    </a:ext>
                  </a:extLst>
                </a:gridCol>
                <a:gridCol w="4572000">
                  <a:extLst>
                    <a:ext uri="{9D8B030D-6E8A-4147-A177-3AD203B41FA5}">
                      <a16:colId xmlns:a16="http://schemas.microsoft.com/office/drawing/2014/main" xmlns="" val="20002"/>
                    </a:ext>
                  </a:extLst>
                </a:gridCol>
              </a:tblGrid>
              <a:tr h="109878">
                <a:tc>
                  <a:txBody>
                    <a:bodyPr/>
                    <a:lstStyle/>
                    <a:p>
                      <a:pPr algn="ctr">
                        <a:lnSpc>
                          <a:spcPct val="107000"/>
                        </a:lnSpc>
                        <a:spcAft>
                          <a:spcPts val="0"/>
                        </a:spcAft>
                      </a:pPr>
                      <a:r>
                        <a:rPr lang="en-ZA" sz="1400" b="1" dirty="0">
                          <a:solidFill>
                            <a:schemeClr val="bg1"/>
                          </a:solidFill>
                          <a:effectLst/>
                          <a:latin typeface="+mn-lt"/>
                        </a:rPr>
                        <a:t> </a:t>
                      </a:r>
                      <a:r>
                        <a:rPr lang="en-ZA" sz="1400" b="1" dirty="0" smtClean="0">
                          <a:solidFill>
                            <a:schemeClr val="bg1"/>
                          </a:solidFill>
                          <a:effectLst/>
                          <a:latin typeface="+mn-lt"/>
                        </a:rPr>
                        <a:t>Annual  Targets</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solidFill>
                      <a:schemeClr val="accent2"/>
                    </a:solidFill>
                  </a:tcPr>
                </a:tc>
                <a:tc>
                  <a:txBody>
                    <a:bodyPr/>
                    <a:lstStyle/>
                    <a:p>
                      <a:pPr algn="ctr">
                        <a:lnSpc>
                          <a:spcPct val="107000"/>
                        </a:lnSpc>
                        <a:spcAft>
                          <a:spcPts val="0"/>
                        </a:spcAft>
                      </a:pPr>
                      <a:r>
                        <a:rPr lang="en-ZA" sz="1400" b="1" dirty="0">
                          <a:solidFill>
                            <a:schemeClr val="bg1"/>
                          </a:solidFill>
                          <a:effectLst/>
                          <a:latin typeface="+mn-lt"/>
                        </a:rPr>
                        <a:t>Achievement  </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solidFill>
                      <a:schemeClr val="accent2"/>
                    </a:solidFill>
                  </a:tcPr>
                </a:tc>
                <a:extLst>
                  <a:ext uri="{0D108BD9-81ED-4DB2-BD59-A6C34878D82A}">
                    <a16:rowId xmlns:a16="http://schemas.microsoft.com/office/drawing/2014/main" xmlns="" val="10000"/>
                  </a:ext>
                </a:extLst>
              </a:tr>
              <a:tr h="360774">
                <a:tc>
                  <a:txBody>
                    <a:bodyPr/>
                    <a:lstStyle/>
                    <a:p>
                      <a:pPr marL="342900" indent="-342900">
                        <a:lnSpc>
                          <a:spcPct val="100000"/>
                        </a:lnSpc>
                        <a:spcAft>
                          <a:spcPts val="0"/>
                        </a:spcAft>
                        <a:buFont typeface="+mj-lt"/>
                        <a:buAutoNum type="arabicPeriod"/>
                      </a:pPr>
                      <a:r>
                        <a:rPr lang="en-ZA" sz="1400" dirty="0" smtClean="0">
                          <a:solidFill>
                            <a:srgbClr val="000000"/>
                          </a:solidFill>
                          <a:effectLst/>
                          <a:latin typeface="+mn-lt"/>
                          <a:ea typeface="Calibri" panose="020F0502020204030204" pitchFamily="34" charset="0"/>
                          <a:cs typeface="AvantGarde Bk BT"/>
                        </a:rPr>
                        <a:t>Approve 21 </a:t>
                      </a:r>
                      <a:r>
                        <a:rPr lang="en-ZA" sz="1400" dirty="0">
                          <a:solidFill>
                            <a:srgbClr val="000000"/>
                          </a:solidFill>
                          <a:effectLst/>
                          <a:latin typeface="+mn-lt"/>
                          <a:ea typeface="Calibri" panose="020F0502020204030204" pitchFamily="34" charset="0"/>
                          <a:cs typeface="AvantGarde Bk BT"/>
                        </a:rPr>
                        <a:t>Sector Skills Plans aligned to the updated SSP </a:t>
                      </a:r>
                      <a:r>
                        <a:rPr lang="en-ZA" sz="1400" dirty="0" smtClean="0">
                          <a:solidFill>
                            <a:srgbClr val="000000"/>
                          </a:solidFill>
                          <a:effectLst/>
                          <a:latin typeface="+mn-lt"/>
                          <a:ea typeface="Calibri" panose="020F0502020204030204" pitchFamily="34" charset="0"/>
                          <a:cs typeface="AvantGarde Bk BT"/>
                        </a:rPr>
                        <a:t>Framework</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r>
                        <a:rPr lang="en-ZA" sz="1400" b="1" dirty="0">
                          <a:solidFill>
                            <a:srgbClr val="009900"/>
                          </a:solidFill>
                          <a:effectLst/>
                          <a:latin typeface="+mn-lt"/>
                          <a:ea typeface="Calibri" panose="020F0502020204030204" pitchFamily="34" charset="0"/>
                          <a:cs typeface="Times New Roman" panose="02020603050405020304" pitchFamily="18" charset="0"/>
                        </a:rPr>
                        <a:t>Target Achieved</a:t>
                      </a:r>
                    </a:p>
                    <a:p>
                      <a:pPr>
                        <a:lnSpc>
                          <a:spcPct val="100000"/>
                        </a:lnSpc>
                        <a:spcAft>
                          <a:spcPts val="0"/>
                        </a:spcAft>
                      </a:pPr>
                      <a:r>
                        <a:rPr lang="en-ZA" sz="1400" dirty="0">
                          <a:solidFill>
                            <a:srgbClr val="000000"/>
                          </a:solidFill>
                          <a:effectLst/>
                          <a:latin typeface="+mn-lt"/>
                          <a:ea typeface="Calibri" panose="020F0502020204030204" pitchFamily="34" charset="0"/>
                          <a:cs typeface="Times New Roman" panose="02020603050405020304" pitchFamily="18" charset="0"/>
                        </a:rPr>
                        <a:t>21 SSPs aligned to the updated SSP Framework </a:t>
                      </a:r>
                      <a:r>
                        <a:rPr lang="en-ZA" sz="1400" dirty="0" smtClean="0">
                          <a:solidFill>
                            <a:srgbClr val="000000"/>
                          </a:solidFill>
                          <a:effectLst/>
                          <a:latin typeface="+mn-lt"/>
                          <a:ea typeface="Calibri" panose="020F0502020204030204" pitchFamily="34" charset="0"/>
                          <a:cs typeface="Times New Roman" panose="02020603050405020304" pitchFamily="18" charset="0"/>
                        </a:rPr>
                        <a:t>were </a:t>
                      </a:r>
                      <a:r>
                        <a:rPr lang="en-ZA" sz="1400" dirty="0">
                          <a:solidFill>
                            <a:srgbClr val="000000"/>
                          </a:solidFill>
                          <a:effectLst/>
                          <a:latin typeface="+mn-lt"/>
                          <a:ea typeface="Calibri" panose="020F0502020204030204" pitchFamily="34" charset="0"/>
                          <a:cs typeface="Times New Roman" panose="02020603050405020304" pitchFamily="18" charset="0"/>
                        </a:rPr>
                        <a:t>approved by the Minister on 24 March 2021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60774">
                <a:tc>
                  <a:txBody>
                    <a:bodyPr/>
                    <a:lstStyle/>
                    <a:p>
                      <a:pPr marL="342900" indent="-342900">
                        <a:lnSpc>
                          <a:spcPct val="100000"/>
                        </a:lnSpc>
                        <a:spcAft>
                          <a:spcPts val="0"/>
                        </a:spcAft>
                        <a:buFont typeface="+mj-lt"/>
                        <a:buAutoNum type="arabicPeriod" startAt="2"/>
                      </a:pPr>
                      <a:r>
                        <a:rPr lang="en-ZA" sz="1400" dirty="0" smtClean="0">
                          <a:solidFill>
                            <a:srgbClr val="000000"/>
                          </a:solidFill>
                          <a:effectLst/>
                          <a:latin typeface="+mn-lt"/>
                          <a:ea typeface="Calibri" panose="020F0502020204030204" pitchFamily="34" charset="0"/>
                          <a:cs typeface="AvantGarde Bk BT"/>
                        </a:rPr>
                        <a:t>Approve revised </a:t>
                      </a:r>
                      <a:r>
                        <a:rPr lang="en-ZA" sz="1400" dirty="0">
                          <a:solidFill>
                            <a:srgbClr val="000000"/>
                          </a:solidFill>
                          <a:effectLst/>
                          <a:latin typeface="+mn-lt"/>
                          <a:ea typeface="Calibri" panose="020F0502020204030204" pitchFamily="34" charset="0"/>
                          <a:cs typeface="AvantGarde Bk BT"/>
                        </a:rPr>
                        <a:t>Service Level</a:t>
                      </a:r>
                      <a:r>
                        <a:rPr lang="en-ZA" sz="1400" baseline="0" dirty="0">
                          <a:solidFill>
                            <a:srgbClr val="000000"/>
                          </a:solidFill>
                          <a:effectLst/>
                          <a:latin typeface="+mn-lt"/>
                          <a:ea typeface="Calibri" panose="020F0502020204030204" pitchFamily="34" charset="0"/>
                          <a:cs typeface="AvantGarde Bk BT"/>
                        </a:rPr>
                        <a:t> </a:t>
                      </a:r>
                      <a:r>
                        <a:rPr lang="en-ZA" sz="1400" dirty="0" smtClean="0">
                          <a:solidFill>
                            <a:srgbClr val="000000"/>
                          </a:solidFill>
                          <a:effectLst/>
                          <a:latin typeface="+mn-lt"/>
                          <a:ea typeface="Calibri" panose="020F0502020204030204" pitchFamily="34" charset="0"/>
                          <a:cs typeface="AvantGarde Bk BT"/>
                        </a:rPr>
                        <a:t>Agreements with SETAs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r>
                        <a:rPr lang="en-ZA" sz="1400" b="1" dirty="0">
                          <a:solidFill>
                            <a:srgbClr val="009900"/>
                          </a:solidFill>
                          <a:effectLst/>
                          <a:latin typeface="+mn-lt"/>
                          <a:ea typeface="Calibri" panose="020F0502020204030204" pitchFamily="34" charset="0"/>
                          <a:cs typeface="Times New Roman" panose="02020603050405020304" pitchFamily="18" charset="0"/>
                        </a:rPr>
                        <a:t>Target Achieved</a:t>
                      </a:r>
                      <a:r>
                        <a:rPr lang="en-ZA" sz="1400" b="1" baseline="0" dirty="0">
                          <a:solidFill>
                            <a:srgbClr val="009900"/>
                          </a:solidFill>
                          <a:effectLst/>
                          <a:latin typeface="+mn-lt"/>
                          <a:ea typeface="Calibri" panose="020F0502020204030204" pitchFamily="34" charset="0"/>
                          <a:cs typeface="Times New Roman" panose="02020603050405020304" pitchFamily="18" charset="0"/>
                        </a:rPr>
                        <a:t> </a:t>
                      </a:r>
                    </a:p>
                    <a:p>
                      <a:pPr>
                        <a:lnSpc>
                          <a:spcPct val="100000"/>
                        </a:lnSpc>
                        <a:spcAft>
                          <a:spcPts val="800"/>
                        </a:spcAft>
                      </a:pPr>
                      <a:r>
                        <a:rPr lang="en-ZA" sz="1400" b="0" baseline="0" dirty="0">
                          <a:solidFill>
                            <a:schemeClr val="tx1"/>
                          </a:solidFill>
                          <a:effectLst/>
                          <a:latin typeface="+mn-lt"/>
                          <a:ea typeface="Calibri" panose="020F0502020204030204" pitchFamily="34" charset="0"/>
                          <a:cs typeface="Times New Roman" panose="02020603050405020304" pitchFamily="18" charset="0"/>
                        </a:rPr>
                        <a:t>R</a:t>
                      </a:r>
                      <a:r>
                        <a:rPr lang="en-ZA" sz="1400" dirty="0">
                          <a:solidFill>
                            <a:srgbClr val="000000"/>
                          </a:solidFill>
                          <a:effectLst/>
                          <a:latin typeface="+mn-lt"/>
                          <a:ea typeface="Calibri" panose="020F0502020204030204" pitchFamily="34" charset="0"/>
                          <a:cs typeface="Times New Roman" panose="02020603050405020304" pitchFamily="18" charset="0"/>
                        </a:rPr>
                        <a:t>evised SLAs </a:t>
                      </a:r>
                      <a:r>
                        <a:rPr lang="en-ZA" sz="1400" dirty="0" smtClean="0">
                          <a:solidFill>
                            <a:srgbClr val="000000"/>
                          </a:solidFill>
                          <a:effectLst/>
                          <a:latin typeface="+mn-lt"/>
                          <a:ea typeface="Calibri" panose="020F0502020204030204" pitchFamily="34" charset="0"/>
                          <a:cs typeface="Times New Roman" panose="02020603050405020304" pitchFamily="18" charset="0"/>
                        </a:rPr>
                        <a:t>with SETAs were approved </a:t>
                      </a:r>
                      <a:r>
                        <a:rPr lang="en-ZA" sz="1400" dirty="0">
                          <a:solidFill>
                            <a:srgbClr val="000000"/>
                          </a:solidFill>
                          <a:effectLst/>
                          <a:latin typeface="+mn-lt"/>
                          <a:ea typeface="Calibri" panose="020F0502020204030204" pitchFamily="34" charset="0"/>
                          <a:cs typeface="Times New Roman" panose="02020603050405020304" pitchFamily="18" charset="0"/>
                        </a:rPr>
                        <a:t>by the Director-General on 9 March 2021</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63476">
                <a:tc>
                  <a:txBody>
                    <a:bodyPr/>
                    <a:lstStyle/>
                    <a:p>
                      <a:pPr marL="342900" indent="-342900">
                        <a:lnSpc>
                          <a:spcPct val="100000"/>
                        </a:lnSpc>
                        <a:spcAft>
                          <a:spcPts val="800"/>
                        </a:spcAft>
                        <a:buFont typeface="+mj-lt"/>
                        <a:buAutoNum type="arabicPeriod" startAt="3"/>
                      </a:pPr>
                      <a:r>
                        <a:rPr lang="en-ZA" sz="1400" dirty="0" smtClean="0">
                          <a:solidFill>
                            <a:srgbClr val="000000"/>
                          </a:solidFill>
                          <a:effectLst/>
                          <a:latin typeface="+mn-lt"/>
                          <a:ea typeface="Calibri" panose="020F0502020204030204" pitchFamily="34" charset="0"/>
                          <a:cs typeface="Times New Roman" panose="02020603050405020304" pitchFamily="18" charset="0"/>
                        </a:rPr>
                        <a:t>Approve Sectoral </a:t>
                      </a:r>
                      <a:r>
                        <a:rPr lang="en-ZA" sz="1400" dirty="0">
                          <a:solidFill>
                            <a:srgbClr val="000000"/>
                          </a:solidFill>
                          <a:effectLst/>
                          <a:latin typeface="+mn-lt"/>
                          <a:ea typeface="Calibri" panose="020F0502020204030204" pitchFamily="34" charset="0"/>
                          <a:cs typeface="Times New Roman" panose="02020603050405020304" pitchFamily="18" charset="0"/>
                        </a:rPr>
                        <a:t>Occupations in High </a:t>
                      </a:r>
                      <a:r>
                        <a:rPr lang="en-ZA" sz="1400" dirty="0" smtClean="0">
                          <a:solidFill>
                            <a:srgbClr val="000000"/>
                          </a:solidFill>
                          <a:effectLst/>
                          <a:latin typeface="+mn-lt"/>
                          <a:ea typeface="Calibri" panose="020F0502020204030204" pitchFamily="34" charset="0"/>
                          <a:cs typeface="Times New Roman" panose="02020603050405020304" pitchFamily="18" charset="0"/>
                        </a:rPr>
                        <a:t>Demand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800"/>
                        </a:spcAft>
                      </a:pPr>
                      <a:r>
                        <a:rPr lang="en-ZA" sz="1400" b="1" dirty="0">
                          <a:solidFill>
                            <a:srgbClr val="009900"/>
                          </a:solidFill>
                          <a:effectLst/>
                          <a:latin typeface="+mn-lt"/>
                          <a:ea typeface="Calibri" panose="020F0502020204030204" pitchFamily="34" charset="0"/>
                          <a:cs typeface="Times New Roman" panose="02020603050405020304" pitchFamily="18" charset="0"/>
                        </a:rPr>
                        <a:t>Target Achieved</a:t>
                      </a:r>
                    </a:p>
                    <a:p>
                      <a:pPr>
                        <a:lnSpc>
                          <a:spcPct val="100000"/>
                        </a:lnSpc>
                        <a:spcAft>
                          <a:spcPts val="800"/>
                        </a:spcAft>
                      </a:pPr>
                      <a:r>
                        <a:rPr lang="en-ZA" sz="1400" dirty="0">
                          <a:solidFill>
                            <a:srgbClr val="000000"/>
                          </a:solidFill>
                          <a:effectLst/>
                          <a:latin typeface="+mn-lt"/>
                          <a:ea typeface="Calibri" panose="020F0502020204030204" pitchFamily="34" charset="0"/>
                          <a:cs typeface="Times New Roman" panose="02020603050405020304" pitchFamily="18" charset="0"/>
                        </a:rPr>
                        <a:t>Sectoral Occupations in High Demand was approved by the Director-General on 2 December 2020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62419">
                <a:tc>
                  <a:txBody>
                    <a:bodyPr/>
                    <a:lstStyle/>
                    <a:p>
                      <a:pPr marL="342900" indent="-342900" algn="l">
                        <a:lnSpc>
                          <a:spcPct val="100000"/>
                        </a:lnSpc>
                        <a:spcAft>
                          <a:spcPts val="0"/>
                        </a:spcAft>
                        <a:buFont typeface="+mj-lt"/>
                        <a:buAutoNum type="arabicPeriod" startAt="4"/>
                      </a:pPr>
                      <a:r>
                        <a:rPr lang="en-ZA" sz="1400" dirty="0">
                          <a:solidFill>
                            <a:srgbClr val="000000"/>
                          </a:solidFill>
                          <a:effectLst/>
                          <a:latin typeface="+mn-lt"/>
                          <a:ea typeface="Calibri" panose="020F0502020204030204" pitchFamily="34" charset="0"/>
                          <a:cs typeface="AvantGarde Bk BT"/>
                        </a:rPr>
                        <a:t>4 550 L</a:t>
                      </a:r>
                      <a:r>
                        <a:rPr lang="en-ZA" sz="1400" kern="1200" dirty="0">
                          <a:solidFill>
                            <a:schemeClr val="tx1"/>
                          </a:solidFill>
                          <a:effectLst/>
                          <a:latin typeface="+mn-lt"/>
                          <a:ea typeface="+mn-ea"/>
                          <a:cs typeface="+mn-cs"/>
                        </a:rPr>
                        <a:t>earners </a:t>
                      </a:r>
                      <a:r>
                        <a:rPr lang="en-ZA" sz="1400" kern="1200" dirty="0" smtClean="0">
                          <a:solidFill>
                            <a:schemeClr val="tx1"/>
                          </a:solidFill>
                          <a:effectLst/>
                          <a:latin typeface="+mn-lt"/>
                          <a:ea typeface="+mn-ea"/>
                          <a:cs typeface="+mn-cs"/>
                        </a:rPr>
                        <a:t>completing internships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ZA" sz="1400" b="1" dirty="0">
                          <a:solidFill>
                            <a:srgbClr val="009900"/>
                          </a:solidFill>
                          <a:effectLst/>
                          <a:latin typeface="+mn-lt"/>
                          <a:ea typeface="Calibri" panose="020F0502020204030204" pitchFamily="34" charset="0"/>
                          <a:cs typeface="Times New Roman" panose="02020603050405020304" pitchFamily="18" charset="0"/>
                        </a:rPr>
                        <a:t>Target Achieved </a:t>
                      </a:r>
                      <a:r>
                        <a:rPr lang="en-ZA" sz="1400" b="1" dirty="0">
                          <a:solidFill>
                            <a:schemeClr val="tx1"/>
                          </a:solidFill>
                          <a:effectLst/>
                          <a:latin typeface="+mn-lt"/>
                          <a:ea typeface="Calibri" panose="020F0502020204030204" pitchFamily="34" charset="0"/>
                          <a:cs typeface="Times New Roman" panose="02020603050405020304" pitchFamily="18" charset="0"/>
                        </a:rPr>
                        <a:t>-</a:t>
                      </a:r>
                      <a:r>
                        <a:rPr lang="en-ZA" sz="1400" b="1" baseline="0" dirty="0">
                          <a:solidFill>
                            <a:schemeClr val="tx1"/>
                          </a:solidFill>
                          <a:effectLst/>
                          <a:latin typeface="+mn-lt"/>
                          <a:ea typeface="Calibri" panose="020F0502020204030204" pitchFamily="34" charset="0"/>
                          <a:cs typeface="Times New Roman" panose="02020603050405020304" pitchFamily="18" charset="0"/>
                        </a:rPr>
                        <a:t> </a:t>
                      </a:r>
                      <a:r>
                        <a:rPr lang="en-ZA" sz="1400" dirty="0">
                          <a:effectLst/>
                          <a:latin typeface="+mn-lt"/>
                          <a:ea typeface="Calibri" panose="020F0502020204030204" pitchFamily="34" charset="0"/>
                          <a:cs typeface="Times New Roman" panose="02020603050405020304" pitchFamily="18" charset="0"/>
                        </a:rPr>
                        <a:t>5 284 </a:t>
                      </a:r>
                    </a:p>
                  </a:txBody>
                  <a:tcPr marL="68580" marR="68580" marT="0" marB="0"/>
                </a:tc>
                <a:extLst>
                  <a:ext uri="{0D108BD9-81ED-4DB2-BD59-A6C34878D82A}">
                    <a16:rowId xmlns:a16="http://schemas.microsoft.com/office/drawing/2014/main" xmlns="" val="10005"/>
                  </a:ext>
                </a:extLst>
              </a:tr>
              <a:tr h="308106">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ZA" sz="1400" kern="1200" dirty="0" smtClean="0">
                          <a:solidFill>
                            <a:schemeClr val="tx1"/>
                          </a:solidFill>
                          <a:effectLst/>
                          <a:latin typeface="+mn-lt"/>
                          <a:ea typeface="+mn-ea"/>
                          <a:cs typeface="+mn-cs"/>
                        </a:rPr>
                        <a:t>Approve quarterly</a:t>
                      </a:r>
                      <a:r>
                        <a:rPr lang="en-ZA" sz="1400" kern="1200" baseline="0" dirty="0" smtClean="0">
                          <a:solidFill>
                            <a:schemeClr val="tx1"/>
                          </a:solidFill>
                          <a:effectLst/>
                          <a:latin typeface="+mn-lt"/>
                          <a:ea typeface="+mn-ea"/>
                          <a:cs typeface="+mn-cs"/>
                        </a:rPr>
                        <a:t> </a:t>
                      </a:r>
                      <a:r>
                        <a:rPr lang="en-ZA" sz="1400" kern="1200" dirty="0" smtClean="0">
                          <a:solidFill>
                            <a:schemeClr val="tx1"/>
                          </a:solidFill>
                          <a:effectLst/>
                          <a:latin typeface="+mn-lt"/>
                          <a:ea typeface="+mn-ea"/>
                          <a:cs typeface="+mn-cs"/>
                        </a:rPr>
                        <a:t>reports </a:t>
                      </a:r>
                      <a:r>
                        <a:rPr lang="en-ZA" sz="1400" kern="1200" dirty="0">
                          <a:solidFill>
                            <a:schemeClr val="tx1"/>
                          </a:solidFill>
                          <a:effectLst/>
                          <a:latin typeface="+mn-lt"/>
                          <a:ea typeface="+mn-ea"/>
                          <a:cs typeface="+mn-cs"/>
                        </a:rPr>
                        <a:t>on the implementation of the NSDS by </a:t>
                      </a:r>
                      <a:r>
                        <a:rPr lang="en-ZA" sz="1400" kern="1200" dirty="0" smtClean="0">
                          <a:solidFill>
                            <a:schemeClr val="tx1"/>
                          </a:solidFill>
                          <a:effectLst/>
                          <a:latin typeface="+mn-lt"/>
                          <a:ea typeface="+mn-ea"/>
                          <a:cs typeface="+mn-cs"/>
                        </a:rPr>
                        <a:t>SETAs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ZA" sz="1400" b="1" dirty="0">
                          <a:solidFill>
                            <a:srgbClr val="009900"/>
                          </a:solidFill>
                          <a:effectLst/>
                          <a:latin typeface="+mn-lt"/>
                          <a:ea typeface="Calibri" panose="020F0502020204030204" pitchFamily="34" charset="0"/>
                          <a:cs typeface="Times New Roman" panose="02020603050405020304" pitchFamily="18" charset="0"/>
                        </a:rPr>
                        <a:t>Target Achieved </a:t>
                      </a:r>
                      <a:r>
                        <a:rPr lang="en-ZA" sz="1400" b="1" dirty="0" smtClean="0">
                          <a:solidFill>
                            <a:schemeClr val="tx1"/>
                          </a:solidFill>
                          <a:effectLst/>
                          <a:latin typeface="+mn-lt"/>
                          <a:ea typeface="Calibri" panose="020F0502020204030204" pitchFamily="34" charset="0"/>
                          <a:cs typeface="Times New Roman" panose="02020603050405020304" pitchFamily="18" charset="0"/>
                        </a:rPr>
                        <a:t> -  </a:t>
                      </a:r>
                      <a:r>
                        <a:rPr lang="en-ZA" sz="1400" b="0" dirty="0" smtClean="0">
                          <a:solidFill>
                            <a:schemeClr val="tx1"/>
                          </a:solidFill>
                          <a:effectLst/>
                          <a:latin typeface="+mn-lt"/>
                          <a:ea typeface="Calibri" panose="020F0502020204030204" pitchFamily="34" charset="0"/>
                          <a:cs typeface="Times New Roman" panose="02020603050405020304" pitchFamily="18" charset="0"/>
                        </a:rPr>
                        <a:t>Quarterly </a:t>
                      </a:r>
                      <a:r>
                        <a:rPr lang="en-ZA" sz="1400" b="1" dirty="0" smtClean="0">
                          <a:solidFill>
                            <a:srgbClr val="009900"/>
                          </a:solidFill>
                          <a:effectLst/>
                          <a:latin typeface="+mn-lt"/>
                          <a:ea typeface="Calibri" panose="020F0502020204030204" pitchFamily="34" charset="0"/>
                          <a:cs typeface="Times New Roman" panose="02020603050405020304" pitchFamily="18" charset="0"/>
                        </a:rPr>
                        <a:t>r</a:t>
                      </a:r>
                      <a:r>
                        <a:rPr lang="en-ZA" sz="1400" kern="1200" dirty="0" smtClean="0">
                          <a:solidFill>
                            <a:schemeClr val="tx1"/>
                          </a:solidFill>
                          <a:effectLst/>
                          <a:latin typeface="+mn-lt"/>
                          <a:ea typeface="+mn-ea"/>
                          <a:cs typeface="+mn-cs"/>
                        </a:rPr>
                        <a:t>eports </a:t>
                      </a:r>
                      <a:r>
                        <a:rPr lang="en-ZA" sz="1400" kern="1200" dirty="0">
                          <a:solidFill>
                            <a:schemeClr val="tx1"/>
                          </a:solidFill>
                          <a:effectLst/>
                          <a:latin typeface="+mn-lt"/>
                          <a:ea typeface="+mn-ea"/>
                          <a:cs typeface="+mn-cs"/>
                        </a:rPr>
                        <a:t>on the implementation of the NSDS by SETAs </a:t>
                      </a:r>
                      <a:r>
                        <a:rPr lang="en-ZA" sz="1400" kern="1200" dirty="0" smtClean="0">
                          <a:solidFill>
                            <a:schemeClr val="tx1"/>
                          </a:solidFill>
                          <a:effectLst/>
                          <a:latin typeface="+mn-lt"/>
                          <a:ea typeface="+mn-ea"/>
                          <a:cs typeface="+mn-cs"/>
                        </a:rPr>
                        <a:t>were</a:t>
                      </a:r>
                      <a:r>
                        <a:rPr lang="en-ZA" sz="1400" kern="1200" baseline="0" dirty="0" smtClean="0">
                          <a:solidFill>
                            <a:schemeClr val="tx1"/>
                          </a:solidFill>
                          <a:effectLst/>
                          <a:latin typeface="+mn-lt"/>
                          <a:ea typeface="+mn-ea"/>
                          <a:cs typeface="+mn-cs"/>
                        </a:rPr>
                        <a:t> </a:t>
                      </a:r>
                      <a:r>
                        <a:rPr lang="en-ZA" sz="1400" kern="1200" dirty="0" smtClean="0">
                          <a:solidFill>
                            <a:schemeClr val="tx1"/>
                          </a:solidFill>
                          <a:effectLst/>
                          <a:latin typeface="+mn-lt"/>
                          <a:ea typeface="+mn-ea"/>
                          <a:cs typeface="+mn-cs"/>
                        </a:rPr>
                        <a:t> </a:t>
                      </a:r>
                      <a:r>
                        <a:rPr lang="en-ZA" sz="1400" kern="1200" dirty="0">
                          <a:solidFill>
                            <a:schemeClr val="tx1"/>
                          </a:solidFill>
                          <a:effectLst/>
                          <a:latin typeface="+mn-lt"/>
                          <a:ea typeface="+mn-ea"/>
                          <a:cs typeface="+mn-cs"/>
                        </a:rPr>
                        <a:t>approved by the </a:t>
                      </a:r>
                      <a:r>
                        <a:rPr lang="en-ZA" sz="1400" kern="1200" dirty="0" smtClean="0">
                          <a:solidFill>
                            <a:schemeClr val="tx1"/>
                          </a:solidFill>
                          <a:effectLst/>
                          <a:latin typeface="+mn-lt"/>
                          <a:ea typeface="+mn-ea"/>
                          <a:cs typeface="+mn-cs"/>
                        </a:rPr>
                        <a:t>Director-General</a:t>
                      </a:r>
                      <a:endParaRPr lang="en-ZA"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6"/>
                  </a:ext>
                </a:extLst>
              </a:tr>
              <a:tr h="308106">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400" dirty="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Average lead </a:t>
                      </a:r>
                      <a:r>
                        <a:rPr lang="en-US" sz="1400" dirty="0" smtClean="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time</a:t>
                      </a:r>
                      <a:r>
                        <a:rPr lang="en-US" sz="1400" baseline="0" dirty="0" smtClean="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 of </a:t>
                      </a:r>
                      <a:r>
                        <a:rPr lang="en-US" sz="1400" dirty="0" smtClean="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40 days</a:t>
                      </a:r>
                      <a:r>
                        <a:rPr lang="en-US" sz="1400" baseline="0" dirty="0" smtClean="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from </a:t>
                      </a:r>
                      <a:r>
                        <a:rPr lang="en-US" sz="1400" dirty="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qualifying</a:t>
                      </a:r>
                      <a:r>
                        <a:rPr lang="en-US" sz="1400" baseline="0" dirty="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trade test applications received until trade test is </a:t>
                      </a:r>
                      <a:r>
                        <a:rPr lang="en-US" sz="1400" dirty="0" smtClean="0">
                          <a:solidFill>
                            <a:srgbClr val="442323"/>
                          </a:solidFill>
                          <a:effectLst/>
                          <a:latin typeface="Arial" panose="020B0604020202020204" pitchFamily="34" charset="0"/>
                          <a:ea typeface="Calibri" panose="020F0502020204030204" pitchFamily="34" charset="0"/>
                          <a:cs typeface="Times New Roman" panose="02020603050405020304" pitchFamily="18" charset="0"/>
                        </a:rPr>
                        <a:t>conducted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ZA" sz="1400" b="1" kern="1200" dirty="0">
                          <a:solidFill>
                            <a:srgbClr val="009900"/>
                          </a:solidFill>
                          <a:effectLst/>
                          <a:latin typeface="+mn-lt"/>
                          <a:ea typeface="+mn-ea"/>
                          <a:cs typeface="+mn-cs"/>
                        </a:rPr>
                        <a:t>Target Achieved </a:t>
                      </a:r>
                      <a:r>
                        <a:rPr lang="en-ZA" sz="1400" kern="1200" dirty="0">
                          <a:solidFill>
                            <a:schemeClr val="tx1"/>
                          </a:solidFill>
                          <a:effectLst/>
                          <a:latin typeface="+mn-lt"/>
                          <a:ea typeface="+mn-ea"/>
                          <a:cs typeface="+mn-cs"/>
                        </a:rPr>
                        <a:t>- 30 days</a:t>
                      </a:r>
                      <a:endParaRPr lang="en-ZA" sz="1400" dirty="0">
                        <a:effectLst/>
                        <a:latin typeface="+mn-lt"/>
                        <a:ea typeface="Calibri" panose="020F0502020204030204" pitchFamily="34" charset="0"/>
                        <a:cs typeface="Times New Roman" panose="02020603050405020304" pitchFamily="18" charset="0"/>
                      </a:endParaRPr>
                    </a:p>
                    <a:p>
                      <a:endParaRPr lang="en-ZA"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7"/>
                  </a:ext>
                </a:extLst>
              </a:tr>
            </a:tbl>
          </a:graphicData>
        </a:graphic>
      </p:graphicFrame>
      <p:sp>
        <p:nvSpPr>
          <p:cNvPr id="6" name="Rectangle 5"/>
          <p:cNvSpPr/>
          <p:nvPr/>
        </p:nvSpPr>
        <p:spPr>
          <a:xfrm>
            <a:off x="465316" y="1548577"/>
            <a:ext cx="4572000" cy="830997"/>
          </a:xfrm>
          <a:prstGeom prst="rect">
            <a:avLst/>
          </a:prstGeom>
        </p:spPr>
        <p:txBody>
          <a:bodyPr>
            <a:spAutoFit/>
          </a:bodyPr>
          <a:lstStyle/>
          <a:p>
            <a:pPr>
              <a:tabLst>
                <a:tab pos="354013" algn="l"/>
              </a:tabLst>
            </a:pPr>
            <a:r>
              <a:rPr lang="en-ZA" sz="1600" dirty="0"/>
              <a:t>Number of Targets: </a:t>
            </a:r>
            <a:r>
              <a:rPr lang="en-ZA" sz="1600" b="1" dirty="0" smtClean="0"/>
              <a:t>11</a:t>
            </a:r>
            <a:endParaRPr lang="en-ZA" sz="1600" b="1" dirty="0"/>
          </a:p>
          <a:p>
            <a:pPr marL="0" indent="0">
              <a:tabLst>
                <a:tab pos="354013" algn="l"/>
              </a:tabLst>
            </a:pPr>
            <a:r>
              <a:rPr lang="en-ZA" sz="1600" dirty="0"/>
              <a:t>Number of Targets achieved: </a:t>
            </a:r>
            <a:r>
              <a:rPr lang="en-ZA" sz="1600" b="1" dirty="0"/>
              <a:t>6</a:t>
            </a:r>
          </a:p>
          <a:p>
            <a:pPr marL="0" indent="0">
              <a:tabLst>
                <a:tab pos="354013" algn="l"/>
              </a:tabLst>
            </a:pPr>
            <a:r>
              <a:rPr lang="en-ZA" sz="1600" dirty="0"/>
              <a:t>Number of Targets Not Achieved: </a:t>
            </a:r>
            <a:r>
              <a:rPr lang="en-ZA" sz="1600" b="1" dirty="0" smtClean="0"/>
              <a:t>4 </a:t>
            </a:r>
            <a:endParaRPr lang="en-GB" sz="1600" b="1" dirty="0"/>
          </a:p>
        </p:txBody>
      </p:sp>
      <p:sp>
        <p:nvSpPr>
          <p:cNvPr id="7" name="Rectangle 6"/>
          <p:cNvSpPr/>
          <p:nvPr/>
        </p:nvSpPr>
        <p:spPr>
          <a:xfrm>
            <a:off x="3352800" y="1364969"/>
            <a:ext cx="3980577" cy="367216"/>
          </a:xfrm>
          <a:prstGeom prst="rect">
            <a:avLst/>
          </a:prstGeom>
        </p:spPr>
        <p:txBody>
          <a:bodyPr wrap="none">
            <a:spAutoFit/>
          </a:bodyPr>
          <a:lstStyle/>
          <a:p>
            <a:pPr>
              <a:lnSpc>
                <a:spcPct val="107000"/>
              </a:lnSpc>
              <a:spcAft>
                <a:spcPts val="0"/>
              </a:spcAft>
            </a:pPr>
            <a:r>
              <a:rPr lang="en-ZA" b="1" dirty="0"/>
              <a:t>Programme </a:t>
            </a:r>
            <a:r>
              <a:rPr lang="en-ZA" b="1" dirty="0" smtClean="0"/>
              <a:t>5: Skills Development </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237106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90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52</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2259380911"/>
              </p:ext>
            </p:extLst>
          </p:nvPr>
        </p:nvGraphicFramePr>
        <p:xfrm>
          <a:off x="465316" y="1606228"/>
          <a:ext cx="8221484" cy="3674682"/>
        </p:xfrm>
        <a:graphic>
          <a:graphicData uri="http://schemas.openxmlformats.org/drawingml/2006/table">
            <a:tbl>
              <a:tblPr firstRow="1" firstCol="1" bandRow="1">
                <a:tableStyleId>{5940675A-B579-460E-94D1-54222C63F5DA}</a:tableStyleId>
              </a:tblPr>
              <a:tblGrid>
                <a:gridCol w="3039884">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1"/>
                    </a:ext>
                  </a:extLst>
                </a:gridCol>
                <a:gridCol w="3657600">
                  <a:extLst>
                    <a:ext uri="{9D8B030D-6E8A-4147-A177-3AD203B41FA5}">
                      <a16:colId xmlns:a16="http://schemas.microsoft.com/office/drawing/2014/main" xmlns="" val="20003"/>
                    </a:ext>
                  </a:extLst>
                </a:gridCol>
              </a:tblGrid>
              <a:tr h="100366">
                <a:tc>
                  <a:txBody>
                    <a:bodyPr/>
                    <a:lstStyle/>
                    <a:p>
                      <a:pPr marL="0" algn="ctr" defTabSz="914400" rtl="0" eaLnBrk="1" latinLnBrk="0" hangingPunct="1">
                        <a:lnSpc>
                          <a:spcPct val="107000"/>
                        </a:lnSpc>
                        <a:spcAft>
                          <a:spcPts val="0"/>
                        </a:spcAft>
                      </a:pPr>
                      <a:r>
                        <a:rPr lang="en-ZA" sz="1600" b="1" kern="1200" dirty="0" smtClean="0">
                          <a:solidFill>
                            <a:schemeClr val="bg1"/>
                          </a:solidFill>
                          <a:effectLst/>
                          <a:latin typeface="+mn-lt"/>
                          <a:ea typeface="+mn-ea"/>
                          <a:cs typeface="+mn-cs"/>
                        </a:rPr>
                        <a:t>Annual Targets   </a:t>
                      </a:r>
                      <a:endParaRPr lang="en-ZA" sz="16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600" b="1" kern="1200" dirty="0" smtClean="0">
                          <a:solidFill>
                            <a:srgbClr val="FF0000"/>
                          </a:solidFill>
                          <a:effectLst/>
                          <a:latin typeface="+mn-lt"/>
                          <a:ea typeface="+mn-ea"/>
                          <a:cs typeface="+mn-cs"/>
                        </a:rPr>
                        <a:t>Actual </a:t>
                      </a:r>
                      <a:endParaRPr lang="en-ZA" sz="1600" b="1" kern="1200" dirty="0">
                        <a:solidFill>
                          <a:srgbClr val="FF0000"/>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600" b="1" kern="1200" dirty="0" smtClean="0">
                          <a:solidFill>
                            <a:schemeClr val="bg1"/>
                          </a:solidFill>
                          <a:effectLst/>
                          <a:latin typeface="+mn-lt"/>
                          <a:ea typeface="+mn-ea"/>
                          <a:cs typeface="+mn-cs"/>
                        </a:rPr>
                        <a:t>Reason </a:t>
                      </a:r>
                      <a:endParaRPr lang="en-ZA" sz="16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187591">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600" kern="1200" noProof="0" dirty="0" smtClean="0">
                          <a:solidFill>
                            <a:schemeClr val="tx1"/>
                          </a:solidFill>
                          <a:effectLst/>
                          <a:latin typeface="+mn-lt"/>
                          <a:ea typeface="+mn-ea"/>
                          <a:cs typeface="+mn-cs"/>
                        </a:rPr>
                        <a:t>20 000 Learners entering artisanal programmes</a:t>
                      </a: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smtClean="0">
                          <a:solidFill>
                            <a:schemeClr val="tx1"/>
                          </a:solidFill>
                          <a:latin typeface="+mn-lt"/>
                          <a:ea typeface="+mn-ea"/>
                          <a:cs typeface="+mn-cs"/>
                        </a:rPr>
                        <a:t>10 302 (52%)</a:t>
                      </a:r>
                      <a:endParaRPr lang="en-ZA" sz="1600" kern="1200" dirty="0">
                        <a:solidFill>
                          <a:schemeClr val="tx1"/>
                        </a:solidFill>
                        <a:effectLst/>
                        <a:latin typeface="+mn-lt"/>
                        <a:ea typeface="+mn-ea"/>
                        <a:cs typeface="+mn-cs"/>
                      </a:endParaRPr>
                    </a:p>
                  </a:txBody>
                  <a:tcPr marL="68580" marR="68580" marT="0" marB="0"/>
                </a:tc>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noProof="0" dirty="0" smtClean="0">
                          <a:solidFill>
                            <a:schemeClr val="tx1"/>
                          </a:solidFill>
                          <a:effectLst/>
                          <a:latin typeface="+mn-lt"/>
                          <a:ea typeface="+mn-ea"/>
                          <a:cs typeface="+mn-cs"/>
                        </a:rPr>
                        <a:t>Employers could not take in the leaners because SETAs could not issue calls as excepted because of the restrictions placed by COVID-19</a:t>
                      </a:r>
                    </a:p>
                    <a:p>
                      <a:pPr algn="just">
                        <a:lnSpc>
                          <a:spcPts val="1205"/>
                        </a:lnSpc>
                        <a:spcAft>
                          <a:spcPts val="0"/>
                        </a:spcAft>
                      </a:pPr>
                      <a:endParaRPr lang="en-ZA" sz="16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xmlns="" val="10001"/>
                  </a:ext>
                </a:extLst>
              </a:tr>
              <a:tr h="375181">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600" kern="1200" noProof="0" dirty="0" smtClean="0">
                          <a:solidFill>
                            <a:schemeClr val="tx1"/>
                          </a:solidFill>
                          <a:effectLst/>
                          <a:latin typeface="+mn-lt"/>
                          <a:ea typeface="+mn-ea"/>
                          <a:cs typeface="+mn-cs"/>
                        </a:rPr>
                        <a:t>100 000 Learners or students placed in workplace-based learning (WBL) programmes</a:t>
                      </a: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0" i="0" u="none" strike="noStrike" kern="1200" baseline="0" dirty="0" smtClean="0">
                          <a:solidFill>
                            <a:schemeClr val="tx1"/>
                          </a:solidFill>
                          <a:latin typeface="+mn-lt"/>
                          <a:ea typeface="+mn-ea"/>
                          <a:cs typeface="+mn-cs"/>
                        </a:rPr>
                        <a:t>78 317 (78%)</a:t>
                      </a:r>
                      <a:endParaRPr lang="en-ZA" sz="1600" kern="1200" noProof="0" dirty="0" smtClean="0">
                        <a:solidFill>
                          <a:schemeClr val="tx1"/>
                        </a:solidFill>
                        <a:effectLst/>
                        <a:latin typeface="+mn-lt"/>
                        <a:ea typeface="+mn-ea"/>
                        <a:cs typeface="+mn-cs"/>
                      </a:endParaRPr>
                    </a:p>
                  </a:txBody>
                  <a:tcPr marL="68580" marR="68580" marT="0" marB="0"/>
                </a:tc>
                <a:tc vMerge="1">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kumimoji="0" lang="en-ZA" sz="105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281386">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600" kern="1200" noProof="0" dirty="0" smtClean="0">
                          <a:solidFill>
                            <a:schemeClr val="tx1"/>
                          </a:solidFill>
                          <a:effectLst/>
                          <a:latin typeface="+mn-lt"/>
                          <a:ea typeface="+mn-ea"/>
                          <a:cs typeface="+mn-cs"/>
                        </a:rPr>
                        <a:t>146 000 Learners registered in skills development programmes</a:t>
                      </a: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0" i="0" u="none" strike="noStrike" kern="1200" baseline="0" dirty="0" smtClean="0">
                          <a:solidFill>
                            <a:schemeClr val="tx1"/>
                          </a:solidFill>
                          <a:latin typeface="+mn-lt"/>
                          <a:ea typeface="+mn-ea"/>
                          <a:cs typeface="+mn-cs"/>
                        </a:rPr>
                        <a:t>43 885 (30%)</a:t>
                      </a:r>
                      <a:endParaRPr lang="en-ZA" sz="1600" kern="1200" noProof="0" dirty="0" smtClean="0">
                        <a:solidFill>
                          <a:schemeClr val="tx1"/>
                        </a:solidFill>
                        <a:effectLst/>
                        <a:latin typeface="+mn-lt"/>
                        <a:ea typeface="+mn-ea"/>
                        <a:cs typeface="+mn-cs"/>
                      </a:endParaRPr>
                    </a:p>
                  </a:txBody>
                  <a:tcPr marL="68580" marR="68580" marT="0" marB="0"/>
                </a:tc>
                <a:tc vMerge="1">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kumimoji="0" lang="en-ZA" sz="1050" b="0" i="0" u="none" strike="noStrike" kern="1200" cap="none" spc="0" normalizeH="0" baseline="0" dirty="0">
                        <a:ln>
                          <a:noFill/>
                        </a:ln>
                        <a:solidFill>
                          <a:srgbClr val="000000"/>
                        </a:solidFill>
                        <a:effectLst/>
                        <a:uLnTx/>
                        <a:uFillTx/>
                        <a:latin typeface="+mn-lt"/>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187591">
                <a:tc>
                  <a:txBody>
                    <a:bodyPr/>
                    <a:lstStyle/>
                    <a:p>
                      <a:pPr marL="342900" indent="-342900" algn="just">
                        <a:buFont typeface="+mj-lt"/>
                        <a:buAutoNum type="arabicPeriod" startAt="4"/>
                      </a:pPr>
                      <a:r>
                        <a:rPr lang="en-ZA" sz="1600" b="0" i="0" u="none" strike="noStrike" kern="1200" baseline="0" dirty="0" smtClean="0">
                          <a:solidFill>
                            <a:schemeClr val="tx1"/>
                          </a:solidFill>
                          <a:latin typeface="+mn-lt"/>
                          <a:ea typeface="+mn-ea"/>
                          <a:cs typeface="+mn-cs"/>
                        </a:rPr>
                        <a:t>30 000 learners who completed </a:t>
                      </a:r>
                      <a:r>
                        <a:rPr lang="en-ZA" sz="1600" b="0" i="0" u="none" strike="noStrike" kern="1200" baseline="0" dirty="0" err="1" smtClean="0">
                          <a:solidFill>
                            <a:schemeClr val="tx1"/>
                          </a:solidFill>
                          <a:latin typeface="+mn-lt"/>
                          <a:ea typeface="+mn-ea"/>
                          <a:cs typeface="+mn-cs"/>
                        </a:rPr>
                        <a:t>learnerships</a:t>
                      </a:r>
                      <a:r>
                        <a:rPr lang="en-ZA" sz="1600" b="0" i="0" u="none" strike="noStrike" kern="1200" baseline="0" dirty="0" smtClean="0">
                          <a:solidFill>
                            <a:schemeClr val="tx1"/>
                          </a:solidFill>
                          <a:latin typeface="+mn-lt"/>
                          <a:ea typeface="+mn-ea"/>
                          <a:cs typeface="+mn-cs"/>
                        </a:rPr>
                        <a:t> </a:t>
                      </a: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0" i="0" u="none" strike="noStrike" kern="1200" baseline="0" dirty="0" smtClean="0">
                          <a:solidFill>
                            <a:schemeClr val="tx1"/>
                          </a:solidFill>
                          <a:latin typeface="+mn-lt"/>
                          <a:ea typeface="+mn-ea"/>
                          <a:cs typeface="+mn-cs"/>
                        </a:rPr>
                        <a:t>24 136 (80%)</a:t>
                      </a:r>
                      <a:endParaRPr lang="en-ZA" sz="1600" kern="1200" noProof="0" dirty="0" smtClean="0">
                        <a:solidFill>
                          <a:schemeClr val="tx1"/>
                        </a:solidFill>
                        <a:effectLst/>
                        <a:latin typeface="+mn-lt"/>
                        <a:ea typeface="+mn-ea"/>
                        <a:cs typeface="+mn-cs"/>
                      </a:endParaRPr>
                    </a:p>
                  </a:txBody>
                  <a:tcPr marL="68580" marR="68580" marT="0" marB="0"/>
                </a:tc>
                <a:tc vMerge="1">
                  <a:txBody>
                    <a:bodyPr/>
                    <a:lstStyle/>
                    <a:p>
                      <a:endParaRPr lang="en-ZA"/>
                    </a:p>
                  </a:txBody>
                  <a:tcPr/>
                </a:tc>
                <a:extLst>
                  <a:ext uri="{0D108BD9-81ED-4DB2-BD59-A6C34878D82A}">
                    <a16:rowId xmlns:a16="http://schemas.microsoft.com/office/drawing/2014/main" xmlns="" val="10004"/>
                  </a:ext>
                </a:extLst>
              </a:tr>
              <a:tr h="36479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5"/>
                        <a:tabLst/>
                        <a:defRPr/>
                      </a:pPr>
                      <a:r>
                        <a:rPr lang="en-ZA" sz="1600" kern="1200" noProof="0" dirty="0" smtClean="0">
                          <a:solidFill>
                            <a:schemeClr val="tx1"/>
                          </a:solidFill>
                          <a:effectLst/>
                          <a:latin typeface="+mn-lt"/>
                          <a:ea typeface="+mn-ea"/>
                          <a:cs typeface="+mn-cs"/>
                        </a:rPr>
                        <a:t>19 000 Artisans found competent</a:t>
                      </a: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0" i="0" u="none" strike="noStrike" kern="1200" baseline="0" dirty="0" smtClean="0">
                          <a:solidFill>
                            <a:schemeClr val="tx1"/>
                          </a:solidFill>
                          <a:latin typeface="+mn-lt"/>
                          <a:ea typeface="+mn-ea"/>
                          <a:cs typeface="+mn-cs"/>
                        </a:rPr>
                        <a:t>15 107 (80%)</a:t>
                      </a:r>
                      <a:endParaRPr lang="en-ZA" sz="1600" kern="1200" noProof="0" dirty="0" smtClean="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noProof="0" dirty="0" smtClean="0">
                          <a:solidFill>
                            <a:schemeClr val="tx1"/>
                          </a:solidFill>
                          <a:effectLst/>
                          <a:latin typeface="+mn-lt"/>
                          <a:ea typeface="+mn-ea"/>
                          <a:cs typeface="+mn-cs"/>
                        </a:rPr>
                        <a:t>Due to closure of trade test centres in the 1st and 2nd quarters, trade test centres have a certification backlog</a:t>
                      </a:r>
                      <a:endParaRPr lang="en-ZA"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5"/>
                  </a:ext>
                </a:extLst>
              </a:tr>
            </a:tbl>
          </a:graphicData>
        </a:graphic>
      </p:graphicFrame>
      <p:sp>
        <p:nvSpPr>
          <p:cNvPr id="6" name="Rectangle 5"/>
          <p:cNvSpPr/>
          <p:nvPr/>
        </p:nvSpPr>
        <p:spPr>
          <a:xfrm>
            <a:off x="2581711" y="770887"/>
            <a:ext cx="3980577" cy="663580"/>
          </a:xfrm>
          <a:prstGeom prst="rect">
            <a:avLst/>
          </a:prstGeom>
        </p:spPr>
        <p:txBody>
          <a:bodyPr wrap="none">
            <a:spAutoFit/>
          </a:bodyPr>
          <a:lstStyle/>
          <a:p>
            <a:pPr>
              <a:lnSpc>
                <a:spcPct val="107000"/>
              </a:lnSpc>
              <a:spcAft>
                <a:spcPts val="0"/>
              </a:spcAft>
            </a:pPr>
            <a:endParaRPr lang="en-ZA" b="1" dirty="0" smtClean="0"/>
          </a:p>
          <a:p>
            <a:pPr>
              <a:lnSpc>
                <a:spcPct val="107000"/>
              </a:lnSpc>
              <a:spcAft>
                <a:spcPts val="0"/>
              </a:spcAft>
            </a:pPr>
            <a:r>
              <a:rPr lang="en-ZA" b="1" dirty="0" smtClean="0"/>
              <a:t>Programme 5: Skills Development </a:t>
            </a:r>
            <a:endParaRPr lang="en-ZA" dirty="0">
              <a:ea typeface="Calibri" panose="020F0502020204030204" pitchFamily="34" charset="0"/>
              <a:cs typeface="Times New Roman" panose="02020603050405020304" pitchFamily="18" charset="0"/>
            </a:endParaRPr>
          </a:p>
        </p:txBody>
      </p:sp>
      <p:sp>
        <p:nvSpPr>
          <p:cNvPr id="7" name="TextBox 6"/>
          <p:cNvSpPr txBox="1"/>
          <p:nvPr/>
        </p:nvSpPr>
        <p:spPr>
          <a:xfrm>
            <a:off x="461257" y="457200"/>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Targets not achieved and reasons for non achievement</a:t>
            </a:r>
            <a:endParaRPr lang="en-US" altLang="en-US" sz="2400" b="1" dirty="0">
              <a:solidFill>
                <a:srgbClr val="FF0000"/>
              </a:solidFill>
              <a:cs typeface="Arial" charset="0"/>
            </a:endParaRPr>
          </a:p>
        </p:txBody>
      </p:sp>
    </p:spTree>
    <p:extLst>
      <p:ext uri="{BB962C8B-B14F-4D97-AF65-F5344CB8AC3E}">
        <p14:creationId xmlns:p14="http://schemas.microsoft.com/office/powerpoint/2010/main" xmlns="" val="24595183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53</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a:t>
            </a:r>
            <a:r>
              <a:rPr lang="en-US" altLang="en-US" sz="2400" b="1" dirty="0" smtClean="0">
                <a:cs typeface="Arial" charset="0"/>
              </a:rPr>
              <a:t>Annual Targets CET</a:t>
            </a:r>
            <a:endParaRPr lang="en-US" altLang="en-US" sz="2400" b="1"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386103484"/>
              </p:ext>
            </p:extLst>
          </p:nvPr>
        </p:nvGraphicFramePr>
        <p:xfrm>
          <a:off x="447262" y="2288946"/>
          <a:ext cx="8249475" cy="3901440"/>
        </p:xfrm>
        <a:graphic>
          <a:graphicData uri="http://schemas.openxmlformats.org/drawingml/2006/table">
            <a:tbl>
              <a:tblPr firstRow="1" firstCol="1" bandRow="1">
                <a:tableStyleId>{5940675A-B579-460E-94D1-54222C63F5DA}</a:tableStyleId>
              </a:tblPr>
              <a:tblGrid>
                <a:gridCol w="3677476">
                  <a:extLst>
                    <a:ext uri="{9D8B030D-6E8A-4147-A177-3AD203B41FA5}">
                      <a16:colId xmlns:a16="http://schemas.microsoft.com/office/drawing/2014/main" xmlns="" val="20001"/>
                    </a:ext>
                  </a:extLst>
                </a:gridCol>
                <a:gridCol w="4571999">
                  <a:extLst>
                    <a:ext uri="{9D8B030D-6E8A-4147-A177-3AD203B41FA5}">
                      <a16:colId xmlns:a16="http://schemas.microsoft.com/office/drawing/2014/main" xmlns="" val="20002"/>
                    </a:ext>
                  </a:extLst>
                </a:gridCol>
              </a:tblGrid>
              <a:tr h="233863">
                <a:tc>
                  <a:txBody>
                    <a:bodyPr/>
                    <a:lstStyle/>
                    <a:p>
                      <a:pPr algn="ctr">
                        <a:lnSpc>
                          <a:spcPct val="100000"/>
                        </a:lnSpc>
                        <a:spcAft>
                          <a:spcPts val="0"/>
                        </a:spcAft>
                      </a:pPr>
                      <a:r>
                        <a:rPr lang="en-ZA" sz="1600" b="1" dirty="0">
                          <a:solidFill>
                            <a:schemeClr val="bg1"/>
                          </a:solidFill>
                          <a:effectLst/>
                          <a:latin typeface="+mn-lt"/>
                        </a:rPr>
                        <a:t> </a:t>
                      </a:r>
                      <a:r>
                        <a:rPr lang="en-ZA" sz="1600" b="1" dirty="0" smtClean="0">
                          <a:solidFill>
                            <a:schemeClr val="bg1"/>
                          </a:solidFill>
                          <a:effectLst/>
                          <a:latin typeface="+mn-lt"/>
                        </a:rPr>
                        <a:t>Annual  </a:t>
                      </a:r>
                      <a:r>
                        <a:rPr lang="en-ZA" sz="1600" b="1" dirty="0">
                          <a:solidFill>
                            <a:schemeClr val="bg1"/>
                          </a:solidFill>
                          <a:effectLst/>
                          <a:latin typeface="+mn-lt"/>
                        </a:rPr>
                        <a:t>Target</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0000"/>
                        </a:lnSpc>
                        <a:spcAft>
                          <a:spcPts val="0"/>
                        </a:spcAft>
                      </a:pPr>
                      <a:r>
                        <a:rPr lang="en-ZA" sz="1600" b="1" dirty="0">
                          <a:solidFill>
                            <a:schemeClr val="bg1"/>
                          </a:solidFill>
                          <a:effectLst/>
                          <a:latin typeface="+mn-lt"/>
                        </a:rPr>
                        <a:t>Achievement  </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xmlns="" val="10000"/>
                  </a:ext>
                </a:extLst>
              </a:tr>
              <a:tr h="375737">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sz="1600" kern="1200" dirty="0" smtClean="0">
                          <a:solidFill>
                            <a:schemeClr val="tx1"/>
                          </a:solidFill>
                          <a:effectLst/>
                          <a:latin typeface="+mn-lt"/>
                          <a:ea typeface="+mn-ea"/>
                          <a:cs typeface="+mn-cs"/>
                        </a:rPr>
                        <a:t>Approved Advocacy </a:t>
                      </a:r>
                      <a:r>
                        <a:rPr lang="en-US" sz="1600" kern="1200" dirty="0">
                          <a:solidFill>
                            <a:schemeClr val="tx1"/>
                          </a:solidFill>
                          <a:effectLst/>
                          <a:latin typeface="+mn-lt"/>
                          <a:ea typeface="+mn-ea"/>
                          <a:cs typeface="+mn-cs"/>
                        </a:rPr>
                        <a:t>strategy for CET </a:t>
                      </a:r>
                      <a:r>
                        <a:rPr lang="en-US" sz="1600" kern="1200" dirty="0" smtClean="0">
                          <a:solidFill>
                            <a:schemeClr val="tx1"/>
                          </a:solidFill>
                          <a:effectLst/>
                          <a:latin typeface="+mn-lt"/>
                          <a:ea typeface="+mn-ea"/>
                          <a:cs typeface="+mn-cs"/>
                        </a:rPr>
                        <a:t>colleges</a:t>
                      </a: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1" kern="1200" dirty="0" smtClean="0">
                          <a:solidFill>
                            <a:srgbClr val="009900"/>
                          </a:solidFill>
                          <a:effectLst/>
                          <a:latin typeface="+mn-lt"/>
                          <a:ea typeface="+mn-ea"/>
                          <a:cs typeface="+mn-cs"/>
                        </a:rPr>
                        <a:t>Target achieved -</a:t>
                      </a:r>
                      <a:r>
                        <a:rPr lang="en-ZA" sz="1600" kern="1200" dirty="0" smtClean="0">
                          <a:solidFill>
                            <a:schemeClr val="tx1"/>
                          </a:solidFill>
                          <a:effectLst/>
                          <a:latin typeface="+mn-lt"/>
                          <a:ea typeface="+mn-ea"/>
                          <a:cs typeface="+mn-cs"/>
                        </a:rPr>
                        <a:t>Advocacy </a:t>
                      </a:r>
                      <a:r>
                        <a:rPr lang="en-ZA" sz="1600" kern="1200" dirty="0">
                          <a:solidFill>
                            <a:schemeClr val="tx1"/>
                          </a:solidFill>
                          <a:effectLst/>
                          <a:latin typeface="+mn-lt"/>
                          <a:ea typeface="+mn-ea"/>
                          <a:cs typeface="+mn-cs"/>
                        </a:rPr>
                        <a:t>Strategy for CET Colleges was approved by the Director-General on 11 March 2021</a:t>
                      </a:r>
                    </a:p>
                  </a:txBody>
                  <a:tcPr marL="68580" marR="68580" marT="0" marB="0"/>
                </a:tc>
                <a:extLst>
                  <a:ext uri="{0D108BD9-81ED-4DB2-BD59-A6C34878D82A}">
                    <a16:rowId xmlns:a16="http://schemas.microsoft.com/office/drawing/2014/main" xmlns="" val="10001"/>
                  </a:ext>
                </a:extLst>
              </a:tr>
              <a:tr h="714861">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1600" kern="1200" dirty="0" smtClean="0">
                          <a:solidFill>
                            <a:schemeClr val="tx1"/>
                          </a:solidFill>
                          <a:effectLst/>
                          <a:latin typeface="+mn-lt"/>
                          <a:ea typeface="+mn-ea"/>
                          <a:cs typeface="+mn-cs"/>
                        </a:rPr>
                        <a:t>Approved</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Guidelines </a:t>
                      </a:r>
                      <a:r>
                        <a:rPr lang="en-US" sz="1600" kern="1200" dirty="0">
                          <a:solidFill>
                            <a:schemeClr val="tx1"/>
                          </a:solidFill>
                          <a:effectLst/>
                          <a:latin typeface="+mn-lt"/>
                          <a:ea typeface="+mn-ea"/>
                          <a:cs typeface="+mn-cs"/>
                        </a:rPr>
                        <a:t>on the provision of open access </a:t>
                      </a:r>
                      <a:r>
                        <a:rPr lang="en-ZA" sz="1600" kern="1200" dirty="0">
                          <a:solidFill>
                            <a:schemeClr val="tx1"/>
                          </a:solidFill>
                          <a:effectLst/>
                          <a:latin typeface="+mn-lt"/>
                          <a:ea typeface="+mn-ea"/>
                          <a:cs typeface="+mn-cs"/>
                        </a:rPr>
                        <a:t>Learning and Teaching Support Material (</a:t>
                      </a:r>
                      <a:r>
                        <a:rPr lang="en-US" sz="1600" kern="1200" dirty="0">
                          <a:solidFill>
                            <a:schemeClr val="tx1"/>
                          </a:solidFill>
                          <a:effectLst/>
                          <a:latin typeface="+mn-lt"/>
                          <a:ea typeface="+mn-ea"/>
                          <a:cs typeface="+mn-cs"/>
                        </a:rPr>
                        <a:t>LTSM) for students in CET </a:t>
                      </a:r>
                      <a:r>
                        <a:rPr lang="en-US" sz="1600" kern="1200" dirty="0" smtClean="0">
                          <a:solidFill>
                            <a:schemeClr val="tx1"/>
                          </a:solidFill>
                          <a:effectLst/>
                          <a:latin typeface="+mn-lt"/>
                          <a:ea typeface="+mn-ea"/>
                          <a:cs typeface="+mn-cs"/>
                        </a:rPr>
                        <a:t>colleges</a:t>
                      </a: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1" kern="1200" dirty="0">
                          <a:solidFill>
                            <a:srgbClr val="009900"/>
                          </a:solidFill>
                          <a:effectLst/>
                          <a:latin typeface="+mn-lt"/>
                          <a:ea typeface="+mn-ea"/>
                          <a:cs typeface="+mn-cs"/>
                        </a:rPr>
                        <a:t>Target </a:t>
                      </a:r>
                      <a:r>
                        <a:rPr lang="en-ZA" sz="1600" b="1" kern="1200" dirty="0" smtClean="0">
                          <a:solidFill>
                            <a:srgbClr val="009900"/>
                          </a:solidFill>
                          <a:effectLst/>
                          <a:latin typeface="+mn-lt"/>
                          <a:ea typeface="+mn-ea"/>
                          <a:cs typeface="+mn-cs"/>
                        </a:rPr>
                        <a:t>achieved - </a:t>
                      </a:r>
                      <a:r>
                        <a:rPr lang="en-US" sz="1600" kern="1200" dirty="0" smtClean="0">
                          <a:solidFill>
                            <a:schemeClr val="tx1"/>
                          </a:solidFill>
                          <a:effectLst/>
                          <a:latin typeface="+mn-lt"/>
                          <a:ea typeface="+mn-ea"/>
                          <a:cs typeface="+mn-cs"/>
                        </a:rPr>
                        <a:t>Guidelines </a:t>
                      </a:r>
                      <a:r>
                        <a:rPr lang="en-US" sz="1600" kern="1200" dirty="0">
                          <a:solidFill>
                            <a:schemeClr val="tx1"/>
                          </a:solidFill>
                          <a:effectLst/>
                          <a:latin typeface="+mn-lt"/>
                          <a:ea typeface="+mn-ea"/>
                          <a:cs typeface="+mn-cs"/>
                        </a:rPr>
                        <a:t>on the provision of open access LTSM for students in CET colleges </a:t>
                      </a:r>
                      <a:r>
                        <a:rPr lang="en-US" sz="1600" kern="1200" dirty="0" smtClean="0">
                          <a:solidFill>
                            <a:schemeClr val="tx1"/>
                          </a:solidFill>
                          <a:effectLst/>
                          <a:latin typeface="+mn-lt"/>
                          <a:ea typeface="+mn-ea"/>
                          <a:cs typeface="+mn-cs"/>
                        </a:rPr>
                        <a:t>were </a:t>
                      </a:r>
                      <a:r>
                        <a:rPr lang="en-US" sz="1600" kern="1200" dirty="0">
                          <a:solidFill>
                            <a:schemeClr val="tx1"/>
                          </a:solidFill>
                          <a:effectLst/>
                          <a:latin typeface="+mn-lt"/>
                          <a:ea typeface="+mn-ea"/>
                          <a:cs typeface="+mn-cs"/>
                        </a:rPr>
                        <a:t>approved by the Director-General on </a:t>
                      </a:r>
                      <a:r>
                        <a:rPr lang="en-US" sz="1600" kern="1200" dirty="0" smtClean="0">
                          <a:solidFill>
                            <a:schemeClr val="tx1"/>
                          </a:solidFill>
                          <a:effectLst/>
                          <a:latin typeface="+mn-lt"/>
                          <a:ea typeface="+mn-ea"/>
                          <a:cs typeface="+mn-cs"/>
                        </a:rPr>
                        <a:t>11 </a:t>
                      </a:r>
                      <a:r>
                        <a:rPr lang="en-US" sz="1600" kern="1200" dirty="0">
                          <a:solidFill>
                            <a:schemeClr val="tx1"/>
                          </a:solidFill>
                          <a:effectLst/>
                          <a:latin typeface="+mn-lt"/>
                          <a:ea typeface="+mn-ea"/>
                          <a:cs typeface="+mn-cs"/>
                        </a:rPr>
                        <a:t>March 2021 </a:t>
                      </a:r>
                      <a:endParaRPr lang="en-ZA"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2"/>
                  </a:ext>
                </a:extLst>
              </a:tr>
              <a:tr h="0">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600" kern="1200" noProof="0" dirty="0" smtClean="0">
                          <a:solidFill>
                            <a:schemeClr val="tx1"/>
                          </a:solidFill>
                          <a:effectLst/>
                          <a:latin typeface="+mn-lt"/>
                          <a:ea typeface="+mn-ea"/>
                          <a:cs typeface="+mn-cs"/>
                        </a:rPr>
                        <a:t>Approved report on capacity-building workshops conducted to capacitate centre managers, management and Councils</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1" kern="1200" noProof="0" dirty="0" smtClean="0">
                          <a:solidFill>
                            <a:srgbClr val="009900"/>
                          </a:solidFill>
                          <a:effectLst/>
                          <a:latin typeface="+mn-lt"/>
                          <a:ea typeface="+mn-ea"/>
                          <a:cs typeface="+mn-cs"/>
                        </a:rPr>
                        <a:t>Target achieved - </a:t>
                      </a:r>
                      <a:r>
                        <a:rPr lang="en-ZA" sz="1600" kern="1200" noProof="0" dirty="0" smtClean="0">
                          <a:solidFill>
                            <a:schemeClr val="tx1"/>
                          </a:solidFill>
                          <a:effectLst/>
                          <a:latin typeface="+mn-lt"/>
                          <a:ea typeface="+mn-ea"/>
                          <a:cs typeface="+mn-cs"/>
                        </a:rPr>
                        <a:t>A report on capacity-building workshops conducted to capacitate centre managers, management and councils approved by the Director-General on 24 March 2021</a:t>
                      </a:r>
                      <a:endParaRPr lang="en-ZA" sz="1600" kern="1200" dirty="0" smtClea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3"/>
                  </a:ext>
                </a:extLst>
              </a:tr>
              <a:tr h="513033">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4"/>
                        <a:tabLst/>
                        <a:defRPr/>
                      </a:pPr>
                      <a:r>
                        <a:rPr lang="en-US" sz="1600" kern="1200" noProof="0" dirty="0" smtClean="0">
                          <a:solidFill>
                            <a:schemeClr val="tx1"/>
                          </a:solidFill>
                          <a:effectLst/>
                          <a:latin typeface="+mn-lt"/>
                          <a:ea typeface="+mn-ea"/>
                          <a:cs typeface="+mn-cs"/>
                        </a:rPr>
                        <a:t>Approved National Policy on Student and Community Support Services for CET colleges</a:t>
                      </a:r>
                      <a:endParaRPr lang="en-ZA" sz="1600" kern="1200" dirty="0" smtClean="0">
                        <a:solidFill>
                          <a:schemeClr val="tx1"/>
                        </a:solidFill>
                        <a:effectLst/>
                        <a:latin typeface="+mn-lt"/>
                        <a:ea typeface="+mn-ea"/>
                        <a:cs typeface="+mn-cs"/>
                      </a:endParaRPr>
                    </a:p>
                  </a:txBody>
                  <a:tcPr marL="68580" marR="68580" marT="0" marB="0"/>
                </a:tc>
                <a:tc>
                  <a:txBody>
                    <a:bodyPr/>
                    <a:lstStyle/>
                    <a:p>
                      <a:pPr algn="just"/>
                      <a:r>
                        <a:rPr lang="en-ZA" sz="1600" b="1" kern="1200" noProof="0" dirty="0" smtClean="0">
                          <a:solidFill>
                            <a:srgbClr val="009900"/>
                          </a:solidFill>
                          <a:effectLst/>
                          <a:latin typeface="+mn-lt"/>
                          <a:ea typeface="+mn-ea"/>
                          <a:cs typeface="+mn-cs"/>
                        </a:rPr>
                        <a:t>Target achieved -</a:t>
                      </a:r>
                      <a:r>
                        <a:rPr lang="en-ZA" sz="1600" b="1" kern="1200" baseline="0" noProof="0" dirty="0" smtClean="0">
                          <a:solidFill>
                            <a:srgbClr val="009900"/>
                          </a:solidFill>
                          <a:effectLst/>
                          <a:latin typeface="+mn-lt"/>
                          <a:ea typeface="+mn-ea"/>
                          <a:cs typeface="+mn-cs"/>
                        </a:rPr>
                        <a:t> </a:t>
                      </a:r>
                      <a:r>
                        <a:rPr lang="en-US" sz="1600" kern="1200" noProof="0" dirty="0" smtClean="0">
                          <a:solidFill>
                            <a:schemeClr val="tx1"/>
                          </a:solidFill>
                          <a:effectLst/>
                          <a:latin typeface="+mn-lt"/>
                          <a:ea typeface="+mn-ea"/>
                          <a:cs typeface="+mn-cs"/>
                        </a:rPr>
                        <a:t>National Policy on Student and Community Support Services for CET colleges was approved by the Minister </a:t>
                      </a:r>
                      <a:r>
                        <a:rPr lang="en-ZA" sz="1600" b="0" i="0" u="none" strike="noStrike" kern="1200" baseline="0" dirty="0" smtClean="0">
                          <a:solidFill>
                            <a:schemeClr val="tx1"/>
                          </a:solidFill>
                          <a:latin typeface="+mn-lt"/>
                          <a:ea typeface="+mn-ea"/>
                          <a:cs typeface="+mn-cs"/>
                        </a:rPr>
                        <a:t>on 11 February 2021</a:t>
                      </a:r>
                      <a:endParaRPr lang="en-ZA" sz="1600" kern="1200" dirty="0" smtClea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4"/>
                  </a:ext>
                </a:extLst>
              </a:tr>
            </a:tbl>
          </a:graphicData>
        </a:graphic>
      </p:graphicFrame>
      <p:sp>
        <p:nvSpPr>
          <p:cNvPr id="6" name="Rectangle 5"/>
          <p:cNvSpPr/>
          <p:nvPr/>
        </p:nvSpPr>
        <p:spPr>
          <a:xfrm>
            <a:off x="3109656" y="986886"/>
            <a:ext cx="2326278" cy="388696"/>
          </a:xfrm>
          <a:prstGeom prst="rect">
            <a:avLst/>
          </a:prstGeom>
        </p:spPr>
        <p:txBody>
          <a:bodyPr wrap="none">
            <a:spAutoFit/>
          </a:bodyPr>
          <a:lstStyle/>
          <a:p>
            <a:pPr>
              <a:lnSpc>
                <a:spcPct val="107000"/>
              </a:lnSpc>
              <a:spcAft>
                <a:spcPts val="0"/>
              </a:spcAft>
            </a:pPr>
            <a:r>
              <a:rPr lang="en-ZA" b="1" dirty="0"/>
              <a:t>Programme 6</a:t>
            </a:r>
            <a:r>
              <a:rPr lang="en-ZA" b="1" dirty="0" smtClean="0"/>
              <a:t>: CET </a:t>
            </a:r>
            <a:endParaRPr lang="en-ZA" dirty="0">
              <a:ea typeface="Calibri" panose="020F0502020204030204" pitchFamily="34" charset="0"/>
              <a:cs typeface="Times New Roman" panose="02020603050405020304" pitchFamily="18" charset="0"/>
            </a:endParaRPr>
          </a:p>
        </p:txBody>
      </p:sp>
      <p:sp>
        <p:nvSpPr>
          <p:cNvPr id="7" name="Rectangle 6"/>
          <p:cNvSpPr/>
          <p:nvPr/>
        </p:nvSpPr>
        <p:spPr>
          <a:xfrm>
            <a:off x="437325" y="1291113"/>
            <a:ext cx="4572000" cy="830997"/>
          </a:xfrm>
          <a:prstGeom prst="rect">
            <a:avLst/>
          </a:prstGeom>
        </p:spPr>
        <p:txBody>
          <a:bodyPr>
            <a:spAutoFit/>
          </a:bodyPr>
          <a:lstStyle/>
          <a:p>
            <a:pPr>
              <a:tabLst>
                <a:tab pos="354013" algn="l"/>
              </a:tabLst>
            </a:pPr>
            <a:r>
              <a:rPr lang="en-ZA" sz="1600" dirty="0"/>
              <a:t>Number of Targets: </a:t>
            </a:r>
            <a:r>
              <a:rPr lang="en-ZA" sz="1600" b="1" dirty="0" smtClean="0"/>
              <a:t>14</a:t>
            </a:r>
            <a:endParaRPr lang="en-ZA" sz="1600" b="1" dirty="0"/>
          </a:p>
          <a:p>
            <a:pPr marL="0" indent="0">
              <a:tabLst>
                <a:tab pos="354013" algn="l"/>
              </a:tabLst>
            </a:pPr>
            <a:r>
              <a:rPr lang="en-ZA" sz="1600" dirty="0"/>
              <a:t>Number of Targets achieved: </a:t>
            </a:r>
            <a:r>
              <a:rPr lang="en-ZA" sz="1600" b="1" dirty="0"/>
              <a:t>8</a:t>
            </a:r>
          </a:p>
          <a:p>
            <a:pPr marL="0" indent="0">
              <a:tabLst>
                <a:tab pos="354013" algn="l"/>
              </a:tabLst>
            </a:pPr>
            <a:r>
              <a:rPr lang="en-ZA" sz="1600" dirty="0"/>
              <a:t>Number of Targets Not Achieved: </a:t>
            </a:r>
            <a:r>
              <a:rPr lang="en-ZA" sz="1600" b="1" dirty="0" smtClean="0"/>
              <a:t>6 </a:t>
            </a:r>
            <a:endParaRPr lang="en-GB" sz="1600" b="1" dirty="0"/>
          </a:p>
        </p:txBody>
      </p:sp>
    </p:spTree>
    <p:extLst>
      <p:ext uri="{BB962C8B-B14F-4D97-AF65-F5344CB8AC3E}">
        <p14:creationId xmlns:p14="http://schemas.microsoft.com/office/powerpoint/2010/main" xmlns="" val="2540250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54</a:t>
            </a:fld>
            <a:endParaRPr lang="en-US" altLang="en-US" b="1" dirty="0"/>
          </a:p>
        </p:txBody>
      </p:sp>
      <p:sp>
        <p:nvSpPr>
          <p:cNvPr id="9" name="TextBox 8"/>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a:t>
            </a:r>
            <a:r>
              <a:rPr lang="en-US" altLang="en-US" sz="2400" b="1" dirty="0" smtClean="0">
                <a:cs typeface="Arial" charset="0"/>
              </a:rPr>
              <a:t>Annual Targets CET</a:t>
            </a:r>
            <a:endParaRPr lang="en-US" altLang="en-US" sz="2400" b="1"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11054744"/>
              </p:ext>
            </p:extLst>
          </p:nvPr>
        </p:nvGraphicFramePr>
        <p:xfrm>
          <a:off x="478763" y="1663382"/>
          <a:ext cx="8221484" cy="3515360"/>
        </p:xfrm>
        <a:graphic>
          <a:graphicData uri="http://schemas.openxmlformats.org/drawingml/2006/table">
            <a:tbl>
              <a:tblPr firstRow="1" firstCol="1" bandRow="1">
                <a:tableStyleId>{5940675A-B579-460E-94D1-54222C63F5DA}</a:tableStyleId>
              </a:tblPr>
              <a:tblGrid>
                <a:gridCol w="3528387">
                  <a:extLst>
                    <a:ext uri="{9D8B030D-6E8A-4147-A177-3AD203B41FA5}">
                      <a16:colId xmlns:a16="http://schemas.microsoft.com/office/drawing/2014/main" xmlns="" val="20001"/>
                    </a:ext>
                  </a:extLst>
                </a:gridCol>
                <a:gridCol w="4693097">
                  <a:extLst>
                    <a:ext uri="{9D8B030D-6E8A-4147-A177-3AD203B41FA5}">
                      <a16:colId xmlns:a16="http://schemas.microsoft.com/office/drawing/2014/main" xmlns="" val="20002"/>
                    </a:ext>
                  </a:extLst>
                </a:gridCol>
              </a:tblGrid>
              <a:tr h="233863">
                <a:tc>
                  <a:txBody>
                    <a:bodyPr/>
                    <a:lstStyle/>
                    <a:p>
                      <a:pPr algn="ctr">
                        <a:lnSpc>
                          <a:spcPct val="100000"/>
                        </a:lnSpc>
                        <a:spcAft>
                          <a:spcPts val="0"/>
                        </a:spcAft>
                      </a:pPr>
                      <a:r>
                        <a:rPr lang="en-ZA" sz="1600" b="1" dirty="0">
                          <a:solidFill>
                            <a:schemeClr val="bg1"/>
                          </a:solidFill>
                          <a:effectLst/>
                          <a:latin typeface="+mn-lt"/>
                        </a:rPr>
                        <a:t> </a:t>
                      </a:r>
                      <a:r>
                        <a:rPr lang="en-ZA" sz="1600" b="1" dirty="0" smtClean="0">
                          <a:solidFill>
                            <a:schemeClr val="bg1"/>
                          </a:solidFill>
                          <a:effectLst/>
                          <a:latin typeface="+mn-lt"/>
                        </a:rPr>
                        <a:t>Annual  </a:t>
                      </a:r>
                      <a:r>
                        <a:rPr lang="en-ZA" sz="1600" b="1" dirty="0">
                          <a:solidFill>
                            <a:schemeClr val="bg1"/>
                          </a:solidFill>
                          <a:effectLst/>
                          <a:latin typeface="+mn-lt"/>
                        </a:rPr>
                        <a:t>Target</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0000"/>
                        </a:lnSpc>
                        <a:spcAft>
                          <a:spcPts val="0"/>
                        </a:spcAft>
                      </a:pPr>
                      <a:r>
                        <a:rPr lang="en-ZA" sz="1600" b="1" dirty="0">
                          <a:solidFill>
                            <a:schemeClr val="bg1"/>
                          </a:solidFill>
                          <a:effectLst/>
                          <a:latin typeface="+mn-lt"/>
                        </a:rPr>
                        <a:t>Achievement  </a:t>
                      </a:r>
                      <a:endParaRPr lang="en-ZA" sz="16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xmlns="" val="10000"/>
                  </a:ext>
                </a:extLst>
              </a:tr>
              <a:tr h="201507">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5"/>
                        <a:tabLst/>
                        <a:defRPr/>
                      </a:pPr>
                      <a:r>
                        <a:rPr lang="en-ZA" sz="1600" kern="1200" dirty="0" smtClean="0">
                          <a:solidFill>
                            <a:schemeClr val="tx1"/>
                          </a:solidFill>
                          <a:effectLst/>
                          <a:latin typeface="+mn-lt"/>
                          <a:ea typeface="+mn-ea"/>
                          <a:cs typeface="+mn-cs"/>
                        </a:rPr>
                        <a:t>10%</a:t>
                      </a:r>
                      <a:r>
                        <a:rPr lang="en-US" sz="1600" kern="1200" dirty="0" smtClean="0">
                          <a:solidFill>
                            <a:schemeClr val="tx1"/>
                          </a:solidFill>
                          <a:effectLst/>
                          <a:latin typeface="+mn-lt"/>
                          <a:ea typeface="+mn-ea"/>
                          <a:cs typeface="+mn-cs"/>
                        </a:rPr>
                        <a:t> of earmarked funding allocated</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to capacitate 54 pilot </a:t>
                      </a:r>
                      <a:r>
                        <a:rPr lang="en-US" sz="1600" kern="1200" dirty="0" err="1" smtClean="0">
                          <a:solidFill>
                            <a:schemeClr val="tx1"/>
                          </a:solidFill>
                          <a:effectLst/>
                          <a:latin typeface="+mn-lt"/>
                          <a:ea typeface="+mn-ea"/>
                          <a:cs typeface="+mn-cs"/>
                        </a:rPr>
                        <a:t>centres</a:t>
                      </a:r>
                      <a:r>
                        <a:rPr lang="en-US" sz="1600" kern="1200" dirty="0" smtClean="0">
                          <a:solidFill>
                            <a:schemeClr val="tx1"/>
                          </a:solidFill>
                          <a:effectLst/>
                          <a:latin typeface="+mn-lt"/>
                          <a:ea typeface="+mn-ea"/>
                          <a:cs typeface="+mn-cs"/>
                        </a:rPr>
                        <a:t> </a:t>
                      </a:r>
                      <a:endParaRPr lang="en-ZA" sz="1600" kern="1200" dirty="0" smtClean="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1" kern="1200" dirty="0" smtClean="0">
                          <a:solidFill>
                            <a:srgbClr val="009900"/>
                          </a:solidFill>
                          <a:effectLst/>
                          <a:latin typeface="+mn-lt"/>
                          <a:ea typeface="+mn-ea"/>
                          <a:cs typeface="+mn-cs"/>
                        </a:rPr>
                        <a:t>Target achieved - </a:t>
                      </a:r>
                      <a:r>
                        <a:rPr lang="en-ZA" sz="1600" kern="1200" dirty="0" smtClean="0">
                          <a:solidFill>
                            <a:schemeClr val="tx1"/>
                          </a:solidFill>
                          <a:effectLst/>
                          <a:latin typeface="+mn-lt"/>
                          <a:ea typeface="+mn-ea"/>
                          <a:cs typeface="+mn-cs"/>
                        </a:rPr>
                        <a:t>20% of earmarked funding was allocated to CET colleges to capacitate 54 pilot centres. </a:t>
                      </a:r>
                    </a:p>
                  </a:txBody>
                  <a:tcPr marL="68580" marR="68580" marT="0" marB="0"/>
                </a:tc>
                <a:extLst>
                  <a:ext uri="{0D108BD9-81ED-4DB2-BD59-A6C34878D82A}">
                    <a16:rowId xmlns:a16="http://schemas.microsoft.com/office/drawing/2014/main" xmlns="" val="10001"/>
                  </a:ext>
                </a:extLst>
              </a:tr>
              <a:tr h="403013">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US" sz="1600" kern="1200" dirty="0" smtClean="0">
                          <a:solidFill>
                            <a:schemeClr val="tx1"/>
                          </a:solidFill>
                          <a:effectLst/>
                          <a:latin typeface="+mn-lt"/>
                          <a:ea typeface="+mn-ea"/>
                          <a:cs typeface="+mn-cs"/>
                        </a:rPr>
                        <a:t>Approved</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reports (2) on CET college sector’s performance</a:t>
                      </a:r>
                      <a:endParaRPr lang="en-ZA" sz="16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600" b="1" kern="1200" dirty="0" smtClean="0">
                          <a:solidFill>
                            <a:srgbClr val="009900"/>
                          </a:solidFill>
                          <a:effectLst/>
                          <a:latin typeface="+mn-lt"/>
                          <a:ea typeface="+mn-ea"/>
                          <a:cs typeface="+mn-cs"/>
                        </a:rPr>
                        <a:t>Target achieved</a:t>
                      </a:r>
                      <a:r>
                        <a:rPr lang="en-US" sz="1600" kern="1200" dirty="0" smtClean="0">
                          <a:solidFill>
                            <a:schemeClr val="tx1"/>
                          </a:solidFill>
                          <a:effectLst/>
                          <a:latin typeface="+mn-lt"/>
                          <a:ea typeface="+mn-ea"/>
                          <a:cs typeface="+mn-cs"/>
                        </a:rPr>
                        <a:t> – 2 reports on CET college sector’s performance were approved by the Director-General on 7 July 2020 and 26 March 2021</a:t>
                      </a:r>
                      <a:endParaRPr lang="en-ZA"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3"/>
                  </a:ext>
                </a:extLst>
              </a:tr>
              <a:tr h="201507">
                <a:tc>
                  <a:txBody>
                    <a:bodyPr/>
                    <a:lstStyle/>
                    <a:p>
                      <a:pPr marL="228600" marR="0" lvl="0" indent="-228600" algn="just" defTabSz="914400" rtl="0" eaLnBrk="1" fontAlgn="auto" latinLnBrk="0" hangingPunct="1">
                        <a:lnSpc>
                          <a:spcPct val="100000"/>
                        </a:lnSpc>
                        <a:spcBef>
                          <a:spcPts val="0"/>
                        </a:spcBef>
                        <a:spcAft>
                          <a:spcPts val="800"/>
                        </a:spcAft>
                        <a:buClrTx/>
                        <a:buSzTx/>
                        <a:buFont typeface="+mj-lt"/>
                        <a:buAutoNum type="arabicPeriod" startAt="7"/>
                        <a:tabLst/>
                        <a:defRPr/>
                      </a:pPr>
                      <a:r>
                        <a:rPr lang="en-US" sz="1600" dirty="0" smtClean="0">
                          <a:solidFill>
                            <a:srgbClr val="000000"/>
                          </a:solidFill>
                          <a:effectLst/>
                          <a:latin typeface="+mn-lt"/>
                          <a:ea typeface="Calibri" panose="020F0502020204030204" pitchFamily="34" charset="0"/>
                          <a:cs typeface="AvantGarde Bk BT"/>
                        </a:rPr>
                        <a:t>Register of CET programmes approved by the Director-General </a:t>
                      </a:r>
                      <a:r>
                        <a:rPr lang="en-ZA" sz="1600" dirty="0" smtClean="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gn="just">
                        <a:lnSpc>
                          <a:spcPct val="100000"/>
                        </a:lnSpc>
                        <a:spcAft>
                          <a:spcPts val="0"/>
                        </a:spcAft>
                      </a:pPr>
                      <a:r>
                        <a:rPr lang="en-ZA" sz="1600" b="1" kern="1200" dirty="0" smtClean="0">
                          <a:solidFill>
                            <a:srgbClr val="009900"/>
                          </a:solidFill>
                          <a:effectLst/>
                          <a:latin typeface="+mn-lt"/>
                          <a:ea typeface="Calibri" panose="020F0502020204030204" pitchFamily="34" charset="0"/>
                          <a:cs typeface="Times New Roman" panose="02020603050405020304" pitchFamily="18" charset="0"/>
                        </a:rPr>
                        <a:t>Target Achieved </a:t>
                      </a:r>
                      <a:r>
                        <a:rPr lang="en-ZA" sz="1600" kern="1200" dirty="0" smtClean="0">
                          <a:solidFill>
                            <a:srgbClr val="000000"/>
                          </a:solidFill>
                          <a:effectLst/>
                          <a:latin typeface="+mn-lt"/>
                          <a:ea typeface="Calibri" panose="020F0502020204030204" pitchFamily="34" charset="0"/>
                          <a:cs typeface="Times New Roman" panose="02020603050405020304" pitchFamily="18" charset="0"/>
                        </a:rPr>
                        <a:t>- Register of CET programmes was approved by the Director-General on 2 March 2021</a:t>
                      </a:r>
                      <a:endParaRPr lang="en-ZA" sz="1600" kern="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604520">
                <a:tc>
                  <a:txBody>
                    <a:bodyPr/>
                    <a:lstStyle/>
                    <a:p>
                      <a:pPr marL="228600" indent="-228600" algn="just" defTabSz="914400" rtl="0" eaLnBrk="1" latinLnBrk="0" hangingPunct="1">
                        <a:lnSpc>
                          <a:spcPct val="100000"/>
                        </a:lnSpc>
                        <a:spcAft>
                          <a:spcPts val="800"/>
                        </a:spcAft>
                        <a:buFont typeface="+mj-lt"/>
                        <a:buAutoNum type="arabicPeriod" startAt="8"/>
                      </a:pPr>
                      <a:r>
                        <a:rPr lang="en-US" sz="1600" dirty="0" smtClean="0"/>
                        <a:t>One digital skills programme in CET colleges approved</a:t>
                      </a:r>
                      <a:endParaRPr lang="en-ZA" sz="1600" kern="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800"/>
                        </a:spcAft>
                        <a:buClrTx/>
                        <a:buSzTx/>
                        <a:buFont typeface="+mj-lt"/>
                        <a:buNone/>
                        <a:tabLst/>
                        <a:defRPr/>
                      </a:pPr>
                      <a:r>
                        <a:rPr kumimoji="0" lang="en-ZA" sz="1600" b="1" i="0" u="none" strike="noStrike" kern="1200" cap="none" spc="0" normalizeH="0" baseline="0" noProof="0" dirty="0" smtClean="0">
                          <a:ln>
                            <a:noFill/>
                          </a:ln>
                          <a:solidFill>
                            <a:srgbClr val="009900"/>
                          </a:solidFill>
                          <a:effectLst/>
                          <a:uLnTx/>
                          <a:uFillTx/>
                          <a:latin typeface="+mn-lt"/>
                          <a:ea typeface="Calibri" panose="020F0502020204030204" pitchFamily="34" charset="0"/>
                          <a:cs typeface="Times New Roman" panose="02020603050405020304" pitchFamily="18" charset="0"/>
                        </a:rPr>
                        <a:t>Target Achieved</a:t>
                      </a:r>
                      <a:r>
                        <a:rPr kumimoji="0" lang="en-ZA" sz="16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 - </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One digital skills programme in CET colleges approved</a:t>
                      </a:r>
                      <a:endParaRPr kumimoji="0" lang="en-ZA" sz="16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endParaRPr>
                    </a:p>
                    <a:p>
                      <a:pPr algn="just">
                        <a:lnSpc>
                          <a:spcPct val="100000"/>
                        </a:lnSpc>
                        <a:spcAft>
                          <a:spcPts val="0"/>
                        </a:spcAft>
                      </a:pPr>
                      <a:endParaRPr lang="en-ZA" sz="1600" kern="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6" name="Rectangle 5"/>
          <p:cNvSpPr/>
          <p:nvPr/>
        </p:nvSpPr>
        <p:spPr>
          <a:xfrm>
            <a:off x="3109656" y="986886"/>
            <a:ext cx="2326278" cy="388696"/>
          </a:xfrm>
          <a:prstGeom prst="rect">
            <a:avLst/>
          </a:prstGeom>
        </p:spPr>
        <p:txBody>
          <a:bodyPr wrap="none">
            <a:spAutoFit/>
          </a:bodyPr>
          <a:lstStyle/>
          <a:p>
            <a:pPr>
              <a:lnSpc>
                <a:spcPct val="107000"/>
              </a:lnSpc>
              <a:spcAft>
                <a:spcPts val="0"/>
              </a:spcAft>
            </a:pPr>
            <a:r>
              <a:rPr lang="en-ZA" b="1" dirty="0"/>
              <a:t>Programme 6</a:t>
            </a:r>
            <a:r>
              <a:rPr lang="en-ZA" b="1" dirty="0" smtClean="0"/>
              <a:t>: CET </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33331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2964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55</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1115049801"/>
              </p:ext>
            </p:extLst>
          </p:nvPr>
        </p:nvGraphicFramePr>
        <p:xfrm>
          <a:off x="419100" y="1496044"/>
          <a:ext cx="8305799" cy="3164689"/>
        </p:xfrm>
        <a:graphic>
          <a:graphicData uri="http://schemas.openxmlformats.org/drawingml/2006/table">
            <a:tbl>
              <a:tblPr firstRow="1" firstCol="1" bandRow="1">
                <a:tableStyleId>{5940675A-B579-460E-94D1-54222C63F5DA}</a:tableStyleId>
              </a:tblPr>
              <a:tblGrid>
                <a:gridCol w="3276600">
                  <a:extLst>
                    <a:ext uri="{9D8B030D-6E8A-4147-A177-3AD203B41FA5}">
                      <a16:colId xmlns:a16="http://schemas.microsoft.com/office/drawing/2014/main" xmlns="" val="20002"/>
                    </a:ext>
                  </a:extLst>
                </a:gridCol>
                <a:gridCol w="2667000">
                  <a:extLst>
                    <a:ext uri="{9D8B030D-6E8A-4147-A177-3AD203B41FA5}">
                      <a16:colId xmlns:a16="http://schemas.microsoft.com/office/drawing/2014/main" xmlns="" val="20001"/>
                    </a:ext>
                  </a:extLst>
                </a:gridCol>
                <a:gridCol w="2362199">
                  <a:extLst>
                    <a:ext uri="{9D8B030D-6E8A-4147-A177-3AD203B41FA5}">
                      <a16:colId xmlns:a16="http://schemas.microsoft.com/office/drawing/2014/main" xmlns="" val="20003"/>
                    </a:ext>
                  </a:extLst>
                </a:gridCol>
              </a:tblGrid>
              <a:tr h="245467">
                <a:tc>
                  <a:txBody>
                    <a:bodyPr/>
                    <a:lstStyle/>
                    <a:p>
                      <a:pPr marL="0" algn="ctr" defTabSz="914400" rtl="0" eaLnBrk="1" latinLnBrk="0" hangingPunct="1">
                        <a:lnSpc>
                          <a:spcPct val="107000"/>
                        </a:lnSpc>
                        <a:spcAft>
                          <a:spcPts val="0"/>
                        </a:spcAft>
                      </a:pPr>
                      <a:r>
                        <a:rPr lang="en-ZA" sz="1500" b="1" kern="1200" dirty="0" smtClean="0">
                          <a:solidFill>
                            <a:schemeClr val="bg1"/>
                          </a:solidFill>
                          <a:effectLst/>
                          <a:latin typeface="+mn-lt"/>
                          <a:ea typeface="+mn-ea"/>
                          <a:cs typeface="+mn-cs"/>
                        </a:rPr>
                        <a:t>Annual Targets   </a:t>
                      </a:r>
                      <a:endParaRPr lang="en-ZA" sz="15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500" b="1" kern="1200" dirty="0" smtClean="0">
                          <a:solidFill>
                            <a:srgbClr val="FF0000"/>
                          </a:solidFill>
                          <a:effectLst/>
                          <a:latin typeface="+mn-lt"/>
                          <a:ea typeface="+mn-ea"/>
                          <a:cs typeface="+mn-cs"/>
                        </a:rPr>
                        <a:t>Actual </a:t>
                      </a:r>
                      <a:endParaRPr lang="en-ZA" sz="1500" b="1" kern="1200" dirty="0">
                        <a:solidFill>
                          <a:srgbClr val="FF0000"/>
                        </a:solidFill>
                        <a:effectLst/>
                        <a:latin typeface="+mn-lt"/>
                        <a:ea typeface="+mn-ea"/>
                        <a:cs typeface="+mn-cs"/>
                      </a:endParaRPr>
                    </a:p>
                  </a:txBody>
                  <a:tcPr marL="49776" marR="49776" marT="0" marB="0" anchor="ctr">
                    <a:solidFill>
                      <a:schemeClr val="accent2"/>
                    </a:solidFill>
                  </a:tcPr>
                </a:tc>
                <a:tc>
                  <a:txBody>
                    <a:bodyPr/>
                    <a:lstStyle/>
                    <a:p>
                      <a:pPr marL="0" algn="ctr" defTabSz="914400" rtl="0" eaLnBrk="1" latinLnBrk="0" hangingPunct="1">
                        <a:lnSpc>
                          <a:spcPct val="107000"/>
                        </a:lnSpc>
                        <a:spcAft>
                          <a:spcPts val="0"/>
                        </a:spcAft>
                      </a:pPr>
                      <a:r>
                        <a:rPr lang="en-ZA" sz="1500" b="1" kern="1200" dirty="0" smtClean="0">
                          <a:solidFill>
                            <a:schemeClr val="bg1"/>
                          </a:solidFill>
                          <a:effectLst/>
                          <a:latin typeface="+mn-lt"/>
                          <a:ea typeface="+mn-ea"/>
                          <a:cs typeface="+mn-cs"/>
                        </a:rPr>
                        <a:t>Reason </a:t>
                      </a:r>
                      <a:endParaRPr lang="en-ZA" sz="15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287406">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a:tabLst/>
                        <a:defRPr/>
                      </a:pPr>
                      <a:r>
                        <a:rPr lang="en-ZA" sz="1500" kern="1200" noProof="0" dirty="0" smtClean="0">
                          <a:solidFill>
                            <a:schemeClr val="tx1"/>
                          </a:solidFill>
                          <a:effectLst/>
                          <a:latin typeface="+mn-lt"/>
                          <a:ea typeface="+mn-ea"/>
                          <a:cs typeface="+mn-cs"/>
                        </a:rPr>
                        <a:t>An </a:t>
                      </a:r>
                      <a:r>
                        <a:rPr lang="en-US" sz="1500" kern="1200" noProof="0" dirty="0" smtClean="0">
                          <a:solidFill>
                            <a:schemeClr val="tx1"/>
                          </a:solidFill>
                          <a:effectLst/>
                          <a:latin typeface="+mn-lt"/>
                          <a:ea typeface="+mn-ea"/>
                          <a:cs typeface="+mn-cs"/>
                        </a:rPr>
                        <a:t>entrepreneurship programme in CET colleges approved </a:t>
                      </a:r>
                      <a:endParaRPr lang="en-ZA" sz="1500" kern="1200" noProof="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ZA" sz="15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500" kern="1200" noProof="0" dirty="0" smtClean="0">
                          <a:solidFill>
                            <a:schemeClr val="tx1"/>
                          </a:solidFill>
                          <a:effectLst/>
                          <a:latin typeface="+mn-lt"/>
                          <a:ea typeface="+mn-ea"/>
                          <a:cs typeface="+mn-cs"/>
                        </a:rPr>
                        <a:t>The entrepreneurship programme has not yet been introduced in CET colleges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kern="1200" noProof="0" dirty="0" smtClean="0">
                          <a:solidFill>
                            <a:schemeClr val="tx1"/>
                          </a:solidFill>
                          <a:effectLst/>
                          <a:latin typeface="+mn-lt"/>
                          <a:ea typeface="+mn-ea"/>
                          <a:cs typeface="+mn-cs"/>
                        </a:rPr>
                        <a:t>The impact of Covid-19 delayed the process to  introduce the programme</a:t>
                      </a:r>
                    </a:p>
                  </a:txBody>
                  <a:tcPr marL="68580" marR="68580" marT="0" marB="0"/>
                </a:tc>
                <a:extLst>
                  <a:ext uri="{0D108BD9-81ED-4DB2-BD59-A6C34878D82A}">
                    <a16:rowId xmlns:a16="http://schemas.microsoft.com/office/drawing/2014/main" xmlns="" val="10001"/>
                  </a:ext>
                </a:extLst>
              </a:tr>
              <a:tr h="286712">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2"/>
                        <a:tabLst/>
                        <a:defRPr/>
                      </a:pPr>
                      <a:r>
                        <a:rPr lang="en-ZA" sz="1500" kern="1200" noProof="0" dirty="0" smtClean="0">
                          <a:solidFill>
                            <a:schemeClr val="tx1"/>
                          </a:solidFill>
                          <a:effectLst/>
                          <a:latin typeface="+mn-lt"/>
                          <a:ea typeface="+mn-ea"/>
                          <a:cs typeface="+mn-cs"/>
                        </a:rPr>
                        <a:t>100% CET Colleges compliance with the policy on the conduct and management of examinations and assessments</a:t>
                      </a:r>
                      <a:endParaRPr lang="en-ZA" sz="15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500" kern="1200" noProof="0" dirty="0" smtClean="0">
                          <a:solidFill>
                            <a:schemeClr val="tx1"/>
                          </a:solidFill>
                          <a:effectLst/>
                          <a:latin typeface="+mn-lt"/>
                          <a:ea typeface="+mn-ea"/>
                          <a:cs typeface="+mn-cs"/>
                        </a:rPr>
                        <a:t>99.5% CET Colleges complied with the policy on the conduct and management of examinations and assessments.</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500" kern="1200" noProof="0" dirty="0" smtClean="0">
                          <a:solidFill>
                            <a:schemeClr val="tx1"/>
                          </a:solidFill>
                          <a:effectLst/>
                          <a:latin typeface="+mn-lt"/>
                          <a:ea typeface="+mn-ea"/>
                          <a:cs typeface="+mn-cs"/>
                        </a:rPr>
                        <a:t>None compliance with the regulations </a:t>
                      </a:r>
                    </a:p>
                  </a:txBody>
                  <a:tcPr marL="68580" marR="68580" marT="0" marB="0"/>
                </a:tc>
                <a:extLst>
                  <a:ext uri="{0D108BD9-81ED-4DB2-BD59-A6C34878D82A}">
                    <a16:rowId xmlns:a16="http://schemas.microsoft.com/office/drawing/2014/main" xmlns="" val="10002"/>
                  </a:ext>
                </a:extLst>
              </a:tr>
              <a:tr h="286712">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3"/>
                        <a:tabLst/>
                        <a:defRPr/>
                      </a:pPr>
                      <a:r>
                        <a:rPr lang="en-ZA" sz="1500" kern="1200" noProof="0" dirty="0" smtClean="0">
                          <a:solidFill>
                            <a:schemeClr val="tx1"/>
                          </a:solidFill>
                          <a:effectLst/>
                          <a:latin typeface="+mn-lt"/>
                          <a:ea typeface="+mn-ea"/>
                          <a:cs typeface="+mn-cs"/>
                        </a:rPr>
                        <a:t>Accredit 54 pilot community learning centres</a:t>
                      </a:r>
                      <a:endParaRPr lang="en-ZA" sz="1500" kern="1200" noProof="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500" kern="1200" noProof="0" dirty="0" smtClean="0">
                          <a:solidFill>
                            <a:schemeClr val="tx1"/>
                          </a:solidFill>
                          <a:effectLst/>
                          <a:latin typeface="+mn-lt"/>
                          <a:ea typeface="+mn-ea"/>
                          <a:cs typeface="+mn-cs"/>
                        </a:rPr>
                        <a:t>Only 3 out of 54 pilot CLCs and one ordinary CLC were accredited out of the 54.</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500" kern="1200" noProof="0" dirty="0" smtClean="0">
                          <a:solidFill>
                            <a:schemeClr val="tx1"/>
                          </a:solidFill>
                          <a:effectLst/>
                          <a:latin typeface="+mn-lt"/>
                          <a:ea typeface="+mn-ea"/>
                          <a:cs typeface="+mn-cs"/>
                        </a:rPr>
                        <a:t>Negative impact of Covid-19, lack of resources and budget reprioritisation</a:t>
                      </a:r>
                    </a:p>
                  </a:txBody>
                  <a:tcPr marL="68580" marR="68580" marT="0" marB="0"/>
                </a:tc>
                <a:extLst>
                  <a:ext uri="{0D108BD9-81ED-4DB2-BD59-A6C34878D82A}">
                    <a16:rowId xmlns:a16="http://schemas.microsoft.com/office/drawing/2014/main" xmlns="" val="10003"/>
                  </a:ext>
                </a:extLst>
              </a:tr>
            </a:tbl>
          </a:graphicData>
        </a:graphic>
      </p:graphicFrame>
      <p:sp>
        <p:nvSpPr>
          <p:cNvPr id="6" name="TextBox 5"/>
          <p:cNvSpPr txBox="1"/>
          <p:nvPr/>
        </p:nvSpPr>
        <p:spPr>
          <a:xfrm>
            <a:off x="457200" y="483663"/>
            <a:ext cx="83820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Targets not achieved and reasons for non achievement</a:t>
            </a:r>
            <a:endParaRPr lang="en-US" altLang="en-US" sz="2400" b="1" dirty="0">
              <a:solidFill>
                <a:srgbClr val="FF0000"/>
              </a:solidFill>
              <a:cs typeface="Arial" charset="0"/>
            </a:endParaRPr>
          </a:p>
        </p:txBody>
      </p:sp>
      <p:sp>
        <p:nvSpPr>
          <p:cNvPr id="7" name="Rectangle 6"/>
          <p:cNvSpPr/>
          <p:nvPr/>
        </p:nvSpPr>
        <p:spPr>
          <a:xfrm>
            <a:off x="3109656" y="986886"/>
            <a:ext cx="2326278" cy="388696"/>
          </a:xfrm>
          <a:prstGeom prst="rect">
            <a:avLst/>
          </a:prstGeom>
        </p:spPr>
        <p:txBody>
          <a:bodyPr wrap="none">
            <a:spAutoFit/>
          </a:bodyPr>
          <a:lstStyle/>
          <a:p>
            <a:pPr>
              <a:lnSpc>
                <a:spcPct val="107000"/>
              </a:lnSpc>
              <a:spcAft>
                <a:spcPts val="0"/>
              </a:spcAft>
            </a:pPr>
            <a:r>
              <a:rPr lang="en-ZA" b="1" dirty="0"/>
              <a:t>Programme 6</a:t>
            </a:r>
            <a:r>
              <a:rPr lang="en-ZA" b="1" dirty="0" smtClean="0"/>
              <a:t>: CET </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716116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595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56</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2334952906"/>
              </p:ext>
            </p:extLst>
          </p:nvPr>
        </p:nvGraphicFramePr>
        <p:xfrm>
          <a:off x="465316" y="1489242"/>
          <a:ext cx="8221484" cy="3096213"/>
        </p:xfrm>
        <a:graphic>
          <a:graphicData uri="http://schemas.openxmlformats.org/drawingml/2006/table">
            <a:tbl>
              <a:tblPr firstRow="1" firstCol="1" bandRow="1">
                <a:tableStyleId>{5940675A-B579-460E-94D1-54222C63F5DA}</a:tableStyleId>
              </a:tblPr>
              <a:tblGrid>
                <a:gridCol w="3764818">
                  <a:extLst>
                    <a:ext uri="{9D8B030D-6E8A-4147-A177-3AD203B41FA5}">
                      <a16:colId xmlns:a16="http://schemas.microsoft.com/office/drawing/2014/main" xmlns="" val="20002"/>
                    </a:ext>
                  </a:extLst>
                </a:gridCol>
                <a:gridCol w="2043811">
                  <a:extLst>
                    <a:ext uri="{9D8B030D-6E8A-4147-A177-3AD203B41FA5}">
                      <a16:colId xmlns:a16="http://schemas.microsoft.com/office/drawing/2014/main" xmlns="" val="20001"/>
                    </a:ext>
                  </a:extLst>
                </a:gridCol>
                <a:gridCol w="2412855">
                  <a:extLst>
                    <a:ext uri="{9D8B030D-6E8A-4147-A177-3AD203B41FA5}">
                      <a16:colId xmlns:a16="http://schemas.microsoft.com/office/drawing/2014/main" xmlns="" val="20003"/>
                    </a:ext>
                  </a:extLst>
                </a:gridCol>
              </a:tblGrid>
              <a:tr h="704485">
                <a:tc>
                  <a:txBody>
                    <a:bodyPr/>
                    <a:lstStyle/>
                    <a:p>
                      <a:pPr marL="0" algn="just" defTabSz="914400" rtl="0" eaLnBrk="1" latinLnBrk="0" hangingPunct="1">
                        <a:lnSpc>
                          <a:spcPct val="107000"/>
                        </a:lnSpc>
                        <a:spcAft>
                          <a:spcPts val="0"/>
                        </a:spcAft>
                      </a:pPr>
                      <a:r>
                        <a:rPr lang="en-ZA" sz="1400" b="1" kern="1200" dirty="0" smtClean="0">
                          <a:solidFill>
                            <a:schemeClr val="bg1"/>
                          </a:solidFill>
                          <a:effectLst/>
                          <a:latin typeface="+mn-lt"/>
                          <a:ea typeface="+mn-ea"/>
                          <a:cs typeface="+mn-cs"/>
                        </a:rPr>
                        <a:t>Annual Targets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algn="just" defTabSz="914400" rtl="0" eaLnBrk="1" latinLnBrk="0" hangingPunct="1">
                        <a:lnSpc>
                          <a:spcPct val="107000"/>
                        </a:lnSpc>
                        <a:spcAft>
                          <a:spcPts val="0"/>
                        </a:spcAft>
                      </a:pPr>
                      <a:r>
                        <a:rPr lang="en-ZA" sz="1400" b="1" kern="1200" dirty="0" smtClean="0">
                          <a:solidFill>
                            <a:srgbClr val="FF0000"/>
                          </a:solidFill>
                          <a:effectLst/>
                          <a:latin typeface="+mn-lt"/>
                          <a:ea typeface="+mn-ea"/>
                          <a:cs typeface="+mn-cs"/>
                        </a:rPr>
                        <a:t>Actual </a:t>
                      </a:r>
                      <a:endParaRPr lang="en-ZA" sz="1400" b="1" kern="1200" dirty="0">
                        <a:solidFill>
                          <a:srgbClr val="FF0000"/>
                        </a:solidFill>
                        <a:effectLst/>
                        <a:latin typeface="+mn-lt"/>
                        <a:ea typeface="+mn-ea"/>
                        <a:cs typeface="+mn-cs"/>
                      </a:endParaRPr>
                    </a:p>
                  </a:txBody>
                  <a:tcPr marL="49776" marR="49776" marT="0" marB="0" anchor="ctr">
                    <a:solidFill>
                      <a:schemeClr val="accent2"/>
                    </a:solidFill>
                  </a:tcPr>
                </a:tc>
                <a:tc>
                  <a:txBody>
                    <a:bodyPr/>
                    <a:lstStyle/>
                    <a:p>
                      <a:pPr marL="0" algn="just" defTabSz="914400" rtl="0" eaLnBrk="1" latinLnBrk="0" hangingPunct="1">
                        <a:lnSpc>
                          <a:spcPct val="107000"/>
                        </a:lnSpc>
                        <a:spcAft>
                          <a:spcPts val="0"/>
                        </a:spcAft>
                      </a:pPr>
                      <a:r>
                        <a:rPr lang="en-ZA" sz="1400" b="1" kern="1200" dirty="0" smtClean="0">
                          <a:solidFill>
                            <a:schemeClr val="bg1"/>
                          </a:solidFill>
                          <a:effectLst/>
                          <a:latin typeface="+mn-lt"/>
                          <a:ea typeface="+mn-ea"/>
                          <a:cs typeface="+mn-cs"/>
                        </a:rPr>
                        <a:t>Reason </a:t>
                      </a:r>
                      <a:endParaRPr lang="en-ZA" sz="14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419100">
                <a:tc>
                  <a:txBody>
                    <a:bodyPr/>
                    <a:lstStyle/>
                    <a:p>
                      <a:pPr marL="342900" marR="0" lvl="0" indent="-342900" algn="just" defTabSz="914400" rtl="0" eaLnBrk="1" fontAlgn="auto" latinLnBrk="0" hangingPunct="1">
                        <a:lnSpc>
                          <a:spcPct val="107000"/>
                        </a:lnSpc>
                        <a:spcBef>
                          <a:spcPts val="0"/>
                        </a:spcBef>
                        <a:spcAft>
                          <a:spcPts val="0"/>
                        </a:spcAft>
                        <a:buClrTx/>
                        <a:buSzTx/>
                        <a:buFont typeface="+mj-lt"/>
                        <a:buAutoNum type="arabicPeriod" startAt="4"/>
                        <a:tabLst/>
                        <a:defRPr/>
                      </a:pPr>
                      <a:r>
                        <a:rPr lang="en-ZA" sz="1400" kern="1200" noProof="0" dirty="0" smtClean="0">
                          <a:solidFill>
                            <a:schemeClr val="tx1"/>
                          </a:solidFill>
                          <a:effectLst/>
                          <a:latin typeface="+mn-lt"/>
                          <a:ea typeface="+mn-ea"/>
                          <a:cs typeface="+mn-cs"/>
                        </a:rPr>
                        <a:t>1 220 </a:t>
                      </a:r>
                      <a:r>
                        <a:rPr lang="en-US" sz="1400" kern="1200" noProof="0" dirty="0" smtClean="0">
                          <a:solidFill>
                            <a:schemeClr val="tx1"/>
                          </a:solidFill>
                          <a:effectLst/>
                          <a:latin typeface="+mn-lt"/>
                          <a:ea typeface="+mn-ea"/>
                          <a:cs typeface="+mn-cs"/>
                        </a:rPr>
                        <a:t>CET college lecturers trained </a:t>
                      </a:r>
                      <a:endParaRPr lang="en-ZA" sz="14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400" kern="1200" noProof="0" dirty="0" smtClean="0">
                          <a:solidFill>
                            <a:schemeClr val="tx1"/>
                          </a:solidFill>
                          <a:effectLst/>
                          <a:latin typeface="+mn-lt"/>
                          <a:ea typeface="+mn-ea"/>
                          <a:cs typeface="+mn-cs"/>
                        </a:rPr>
                        <a:t>No training was conducted for CET college lecturers.</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400" kern="1200" noProof="0" dirty="0" smtClean="0">
                          <a:solidFill>
                            <a:schemeClr val="tx1"/>
                          </a:solidFill>
                          <a:effectLst/>
                          <a:latin typeface="+mn-lt"/>
                          <a:ea typeface="+mn-ea"/>
                          <a:cs typeface="+mn-cs"/>
                        </a:rPr>
                        <a:t>Negative impact of COVID-19 and lack of resources </a:t>
                      </a:r>
                    </a:p>
                  </a:txBody>
                  <a:tcPr marL="68580" marR="68580" marT="0" marB="0"/>
                </a:tc>
                <a:extLst>
                  <a:ext uri="{0D108BD9-81ED-4DB2-BD59-A6C34878D82A}">
                    <a16:rowId xmlns:a16="http://schemas.microsoft.com/office/drawing/2014/main" xmlns="" val="10001"/>
                  </a:ext>
                </a:extLst>
              </a:tr>
              <a:tr h="41910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5"/>
                        <a:tabLst/>
                        <a:defRPr/>
                      </a:pPr>
                      <a:r>
                        <a:rPr lang="en-US" sz="1400" dirty="0" smtClean="0">
                          <a:latin typeface="+mn-lt"/>
                        </a:rPr>
                        <a:t>Terms of Reference for the development of the sustainable funding model for CET colleges approved by the Director-General on 31 March 2021</a:t>
                      </a:r>
                      <a:endParaRPr lang="en-ZA" sz="14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mn-lt"/>
                          <a:ea typeface="+mn-ea"/>
                          <a:cs typeface="+mn-cs"/>
                        </a:rPr>
                        <a:t>Terms of Reference were not developed as planned </a:t>
                      </a:r>
                      <a:endParaRPr kumimoji="0" lang="en-ZA" sz="1400" b="1"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mn-cs"/>
                        </a:rPr>
                        <a:t>Unavailability of funding to develop a sustainable funding model</a:t>
                      </a:r>
                    </a:p>
                  </a:txBody>
                  <a:tcPr marL="68580" marR="68580" marT="0" marB="0"/>
                </a:tc>
                <a:extLst>
                  <a:ext uri="{0D108BD9-81ED-4DB2-BD59-A6C34878D82A}">
                    <a16:rowId xmlns:a16="http://schemas.microsoft.com/office/drawing/2014/main" xmlns="" val="10003"/>
                  </a:ext>
                </a:extLst>
              </a:tr>
              <a:tr h="551759">
                <a:tc>
                  <a:txBody>
                    <a:bodyPr/>
                    <a:lstStyle/>
                    <a:p>
                      <a:pPr marL="342900" marR="0" lvl="0" indent="-342900" algn="just" defTabSz="914400" rtl="0" eaLnBrk="1" fontAlgn="auto" latinLnBrk="0" hangingPunct="1">
                        <a:lnSpc>
                          <a:spcPct val="107000"/>
                        </a:lnSpc>
                        <a:spcBef>
                          <a:spcPts val="0"/>
                        </a:spcBef>
                        <a:spcAft>
                          <a:spcPts val="0"/>
                        </a:spcAft>
                        <a:buClrTx/>
                        <a:buSzTx/>
                        <a:buFont typeface="+mj-lt"/>
                        <a:buAutoNum type="arabicPeriod" startAt="6"/>
                        <a:tabLst/>
                        <a:defRPr/>
                      </a:pPr>
                      <a:r>
                        <a:rPr lang="en-US" sz="1400" dirty="0" smtClean="0">
                          <a:latin typeface="+mn-lt"/>
                        </a:rPr>
                        <a:t>Reports on teaching and learning improvement plans approved by the Director-General on 30 September 2020</a:t>
                      </a:r>
                      <a:endParaRPr lang="en-ZA" sz="1400" kern="1200" dirty="0">
                        <a:solidFill>
                          <a:schemeClr val="tx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mn-lt"/>
                        </a:rPr>
                        <a:t>A report on teaching and learning improvement plans was not developed </a:t>
                      </a:r>
                      <a:endParaRPr lang="en-ZA" sz="1400" kern="1200" noProof="0" dirty="0" smtClean="0">
                        <a:solidFill>
                          <a:schemeClr val="tx1"/>
                        </a:solidFill>
                        <a:effectLst/>
                        <a:latin typeface="+mn-lt"/>
                        <a:ea typeface="+mn-ea"/>
                        <a:cs typeface="+mn-cs"/>
                      </a:endParaRPr>
                    </a:p>
                  </a:txBody>
                  <a:tcPr marL="68580" marR="68580" marT="0" marB="0"/>
                </a:tc>
                <a:tc>
                  <a:txBody>
                    <a:bodyPr/>
                    <a:lstStyle/>
                    <a:p>
                      <a:pPr algn="just"/>
                      <a:r>
                        <a:rPr lang="en-ZA" sz="1400" b="0" i="0" u="none" strike="noStrike" kern="1200" baseline="0" dirty="0" smtClean="0">
                          <a:solidFill>
                            <a:schemeClr val="tx1"/>
                          </a:solidFill>
                          <a:latin typeface="+mn-lt"/>
                          <a:ea typeface="+mn-ea"/>
                          <a:cs typeface="+mn-cs"/>
                        </a:rPr>
                        <a:t>Monitoring of teaching</a:t>
                      </a:r>
                    </a:p>
                    <a:p>
                      <a:pPr algn="just"/>
                      <a:r>
                        <a:rPr lang="en-ZA" sz="1400" b="0" i="0" u="none" strike="noStrike" kern="1200" baseline="0" dirty="0" smtClean="0">
                          <a:solidFill>
                            <a:schemeClr val="tx1"/>
                          </a:solidFill>
                          <a:latin typeface="+mn-lt"/>
                          <a:ea typeface="+mn-ea"/>
                          <a:cs typeface="+mn-cs"/>
                        </a:rPr>
                        <a:t>and learning could not</a:t>
                      </a:r>
                    </a:p>
                    <a:p>
                      <a:pPr algn="just"/>
                      <a:r>
                        <a:rPr lang="en-ZA" sz="1400" b="0" i="0" u="none" strike="noStrike" kern="1200" baseline="0" dirty="0" smtClean="0">
                          <a:solidFill>
                            <a:schemeClr val="tx1"/>
                          </a:solidFill>
                          <a:latin typeface="+mn-lt"/>
                          <a:ea typeface="+mn-ea"/>
                          <a:cs typeface="+mn-cs"/>
                        </a:rPr>
                        <a:t>be conducted due to</a:t>
                      </a:r>
                    </a:p>
                    <a:p>
                      <a:pPr algn="just"/>
                      <a:r>
                        <a:rPr lang="en-ZA" sz="1400" b="0" i="0" u="none" strike="noStrike" kern="1200" baseline="0" dirty="0" smtClean="0">
                          <a:solidFill>
                            <a:schemeClr val="tx1"/>
                          </a:solidFill>
                          <a:latin typeface="+mn-lt"/>
                          <a:ea typeface="+mn-ea"/>
                          <a:cs typeface="+mn-cs"/>
                        </a:rPr>
                        <a:t>the national lockdown</a:t>
                      </a:r>
                      <a:endParaRPr lang="en-ZA" sz="1400" kern="1200" noProof="0" dirty="0" smtClea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2"/>
                  </a:ext>
                </a:extLst>
              </a:tr>
            </a:tbl>
          </a:graphicData>
        </a:graphic>
      </p:graphicFrame>
      <p:sp>
        <p:nvSpPr>
          <p:cNvPr id="6" name="Rectangle 5"/>
          <p:cNvSpPr/>
          <p:nvPr/>
        </p:nvSpPr>
        <p:spPr>
          <a:xfrm>
            <a:off x="3109656" y="986886"/>
            <a:ext cx="2326278" cy="388696"/>
          </a:xfrm>
          <a:prstGeom prst="rect">
            <a:avLst/>
          </a:prstGeom>
        </p:spPr>
        <p:txBody>
          <a:bodyPr wrap="none">
            <a:spAutoFit/>
          </a:bodyPr>
          <a:lstStyle/>
          <a:p>
            <a:pPr>
              <a:lnSpc>
                <a:spcPct val="107000"/>
              </a:lnSpc>
              <a:spcAft>
                <a:spcPts val="0"/>
              </a:spcAft>
            </a:pPr>
            <a:r>
              <a:rPr lang="en-ZA" b="1" dirty="0"/>
              <a:t>Programme 6</a:t>
            </a:r>
            <a:r>
              <a:rPr lang="en-ZA" b="1" dirty="0" smtClean="0"/>
              <a:t>: CET </a:t>
            </a:r>
            <a:endParaRPr lang="en-ZA" dirty="0">
              <a:ea typeface="Calibri" panose="020F0502020204030204" pitchFamily="34" charset="0"/>
              <a:cs typeface="Times New Roman" panose="02020603050405020304" pitchFamily="18" charset="0"/>
            </a:endParaRPr>
          </a:p>
        </p:txBody>
      </p:sp>
      <p:sp>
        <p:nvSpPr>
          <p:cNvPr id="7" name="TextBox 6"/>
          <p:cNvSpPr txBox="1"/>
          <p:nvPr/>
        </p:nvSpPr>
        <p:spPr>
          <a:xfrm>
            <a:off x="465316" y="425008"/>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rgbClr val="FF0000"/>
                </a:solidFill>
                <a:cs typeface="Arial" charset="0"/>
              </a:rPr>
              <a:t>Targets not achieved and reasons for non achievement</a:t>
            </a:r>
            <a:endParaRPr lang="en-US" altLang="en-US" sz="2400" b="1" dirty="0">
              <a:solidFill>
                <a:srgbClr val="FF0000"/>
              </a:solidFill>
              <a:cs typeface="Arial" charset="0"/>
            </a:endParaRPr>
          </a:p>
        </p:txBody>
      </p:sp>
    </p:spTree>
    <p:extLst>
      <p:ext uri="{BB962C8B-B14F-4D97-AF65-F5344CB8AC3E}">
        <p14:creationId xmlns:p14="http://schemas.microsoft.com/office/powerpoint/2010/main" xmlns="" val="1737029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57</a:t>
            </a:fld>
            <a:endParaRPr lang="en-US"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3182384911"/>
              </p:ext>
            </p:extLst>
          </p:nvPr>
        </p:nvGraphicFramePr>
        <p:xfrm>
          <a:off x="478763" y="1143000"/>
          <a:ext cx="8208037" cy="4789297"/>
        </p:xfrm>
        <a:graphic>
          <a:graphicData uri="http://schemas.openxmlformats.org/drawingml/2006/table">
            <a:tbl>
              <a:tblPr firstRow="1" firstCol="1" bandRow="1">
                <a:tableStyleId>{5940675A-B579-460E-94D1-54222C63F5DA}</a:tableStyleId>
              </a:tblPr>
              <a:tblGrid>
                <a:gridCol w="3305316">
                  <a:extLst>
                    <a:ext uri="{9D8B030D-6E8A-4147-A177-3AD203B41FA5}">
                      <a16:colId xmlns:a16="http://schemas.microsoft.com/office/drawing/2014/main" xmlns="" val="20001"/>
                    </a:ext>
                  </a:extLst>
                </a:gridCol>
                <a:gridCol w="978940">
                  <a:extLst>
                    <a:ext uri="{9D8B030D-6E8A-4147-A177-3AD203B41FA5}">
                      <a16:colId xmlns:a16="http://schemas.microsoft.com/office/drawing/2014/main" xmlns="" val="20002"/>
                    </a:ext>
                  </a:extLst>
                </a:gridCol>
                <a:gridCol w="1527371">
                  <a:extLst>
                    <a:ext uri="{9D8B030D-6E8A-4147-A177-3AD203B41FA5}">
                      <a16:colId xmlns:a16="http://schemas.microsoft.com/office/drawing/2014/main" xmlns="" val="20003"/>
                    </a:ext>
                  </a:extLst>
                </a:gridCol>
                <a:gridCol w="2396410">
                  <a:extLst>
                    <a:ext uri="{9D8B030D-6E8A-4147-A177-3AD203B41FA5}">
                      <a16:colId xmlns:a16="http://schemas.microsoft.com/office/drawing/2014/main" xmlns="" val="20004"/>
                    </a:ext>
                  </a:extLst>
                </a:gridCol>
              </a:tblGrid>
              <a:tr h="360337">
                <a:tc>
                  <a:txBody>
                    <a:bodyPr/>
                    <a:lstStyle/>
                    <a:p>
                      <a:pPr marL="0" indent="0" algn="ctr" defTabSz="914400" rtl="0" eaLnBrk="1" latinLnBrk="0" hangingPunct="1">
                        <a:lnSpc>
                          <a:spcPct val="107000"/>
                        </a:lnSpc>
                        <a:spcAft>
                          <a:spcPts val="0"/>
                        </a:spcAft>
                        <a:buFont typeface="+mj-lt"/>
                        <a:buNone/>
                      </a:pPr>
                      <a:r>
                        <a:rPr lang="en-ZA" sz="1300" b="1" kern="1200" dirty="0" smtClean="0">
                          <a:solidFill>
                            <a:schemeClr val="bg1"/>
                          </a:solidFill>
                          <a:effectLst/>
                          <a:latin typeface="+mn-lt"/>
                          <a:ea typeface="+mn-ea"/>
                          <a:cs typeface="+mn-cs"/>
                        </a:rPr>
                        <a:t>Indicators </a:t>
                      </a:r>
                      <a:endParaRPr lang="en-ZA" sz="13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7000"/>
                        </a:lnSpc>
                        <a:spcAft>
                          <a:spcPts val="0"/>
                        </a:spcAft>
                        <a:buFont typeface="+mj-lt"/>
                        <a:buNone/>
                      </a:pPr>
                      <a:r>
                        <a:rPr lang="en-ZA" sz="1300" b="1" kern="1200" dirty="0" smtClean="0">
                          <a:solidFill>
                            <a:schemeClr val="bg1"/>
                          </a:solidFill>
                          <a:effectLst/>
                          <a:latin typeface="+mn-lt"/>
                          <a:ea typeface="+mn-ea"/>
                          <a:cs typeface="+mn-cs"/>
                        </a:rPr>
                        <a:t>Annual Targets   </a:t>
                      </a:r>
                      <a:endParaRPr lang="en-ZA" sz="13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7000"/>
                        </a:lnSpc>
                        <a:spcAft>
                          <a:spcPts val="0"/>
                        </a:spcAft>
                        <a:buFont typeface="+mj-lt"/>
                        <a:buNone/>
                      </a:pPr>
                      <a:r>
                        <a:rPr lang="en-ZA" sz="1300" b="1" kern="1200" dirty="0" smtClean="0">
                          <a:solidFill>
                            <a:schemeClr val="bg1"/>
                          </a:solidFill>
                          <a:effectLst/>
                          <a:latin typeface="+mn-lt"/>
                          <a:ea typeface="+mn-ea"/>
                          <a:cs typeface="+mn-cs"/>
                        </a:rPr>
                        <a:t>Actual</a:t>
                      </a:r>
                      <a:endParaRPr lang="en-ZA" sz="1300" b="1" kern="1200" dirty="0">
                        <a:solidFill>
                          <a:schemeClr val="bg1"/>
                        </a:solidFill>
                        <a:effectLst/>
                        <a:latin typeface="+mn-lt"/>
                        <a:ea typeface="+mn-ea"/>
                        <a:cs typeface="+mn-cs"/>
                      </a:endParaRPr>
                    </a:p>
                  </a:txBody>
                  <a:tcPr marL="49776" marR="49776" marT="0" marB="0" anchor="ctr">
                    <a:solidFill>
                      <a:schemeClr val="accent2"/>
                    </a:solidFill>
                  </a:tcPr>
                </a:tc>
                <a:tc>
                  <a:txBody>
                    <a:bodyPr/>
                    <a:lstStyle/>
                    <a:p>
                      <a:pPr marL="0" indent="0" algn="ctr" defTabSz="914400" rtl="0" eaLnBrk="1" latinLnBrk="0" hangingPunct="1">
                        <a:lnSpc>
                          <a:spcPct val="107000"/>
                        </a:lnSpc>
                        <a:spcAft>
                          <a:spcPts val="0"/>
                        </a:spcAft>
                        <a:buFont typeface="+mj-lt"/>
                        <a:buNone/>
                      </a:pPr>
                      <a:r>
                        <a:rPr lang="en-ZA" sz="1300" b="1" kern="1200" dirty="0" smtClean="0">
                          <a:solidFill>
                            <a:schemeClr val="bg1"/>
                          </a:solidFill>
                          <a:effectLst/>
                          <a:latin typeface="+mn-lt"/>
                          <a:ea typeface="+mn-ea"/>
                          <a:cs typeface="+mn-cs"/>
                        </a:rPr>
                        <a:t>Reason for deviation </a:t>
                      </a:r>
                      <a:endParaRPr lang="en-ZA" sz="1300" b="1" kern="1200" dirty="0">
                        <a:solidFill>
                          <a:schemeClr val="bg1"/>
                        </a:solidFill>
                        <a:effectLst/>
                        <a:latin typeface="+mn-lt"/>
                        <a:ea typeface="+mn-ea"/>
                        <a:cs typeface="+mn-cs"/>
                      </a:endParaRPr>
                    </a:p>
                  </a:txBody>
                  <a:tcPr marL="49776" marR="49776" marT="0" marB="0" anchor="ctr">
                    <a:solidFill>
                      <a:schemeClr val="accent2"/>
                    </a:solidFill>
                  </a:tcPr>
                </a:tc>
                <a:extLst>
                  <a:ext uri="{0D108BD9-81ED-4DB2-BD59-A6C34878D82A}">
                    <a16:rowId xmlns:a16="http://schemas.microsoft.com/office/drawing/2014/main" xmlns="" val="10000"/>
                  </a:ext>
                </a:extLst>
              </a:tr>
              <a:tr h="305975">
                <a:tc>
                  <a:txBody>
                    <a:bodyPr/>
                    <a:lstStyle/>
                    <a:p>
                      <a:pPr marL="342900" indent="-342900" algn="just" defTabSz="914400" rtl="0" eaLnBrk="1" latinLnBrk="0" hangingPunct="1">
                        <a:lnSpc>
                          <a:spcPct val="107000"/>
                        </a:lnSpc>
                        <a:spcAft>
                          <a:spcPts val="0"/>
                        </a:spcAft>
                        <a:buFont typeface="+mj-lt"/>
                        <a:buAutoNum type="arabicPeriod"/>
                      </a:pPr>
                      <a:r>
                        <a:rPr lang="en-US" sz="1300" dirty="0" smtClean="0">
                          <a:latin typeface="+mn-lt"/>
                        </a:rPr>
                        <a:t>Number of programmes and qualifications offered in CET colleges increased</a:t>
                      </a:r>
                      <a:endParaRPr lang="en-ZA" sz="13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ZA" sz="1300" kern="1200" dirty="0" smtClean="0">
                        <a:solidFill>
                          <a:srgbClr val="000000"/>
                        </a:solidFill>
                        <a:effectLst/>
                        <a:latin typeface="+mn-lt"/>
                        <a:ea typeface="Calibri" panose="020F0502020204030204" pitchFamily="34" charset="0"/>
                        <a:cs typeface="AvantGarde Bk BT"/>
                      </a:endParaRPr>
                    </a:p>
                    <a:p>
                      <a:pPr algn="just">
                        <a:lnSpc>
                          <a:spcPts val="1205"/>
                        </a:lnSpc>
                        <a:spcAft>
                          <a:spcPts val="0"/>
                        </a:spcAft>
                      </a:pPr>
                      <a:r>
                        <a:rPr lang="en-ZA" sz="1300" kern="1200" dirty="0" smtClean="0">
                          <a:solidFill>
                            <a:srgbClr val="000000"/>
                          </a:solidFill>
                          <a:effectLst/>
                          <a:latin typeface="+mn-lt"/>
                          <a:ea typeface="Calibri" panose="020F0502020204030204" pitchFamily="34" charset="0"/>
                          <a:cs typeface="AvantGarde Bk BT"/>
                        </a:rPr>
                        <a:t>2</a:t>
                      </a:r>
                      <a:endParaRPr lang="en-ZA" sz="13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ZA" sz="1300" kern="1200" dirty="0" smtClean="0">
                        <a:solidFill>
                          <a:srgbClr val="000000"/>
                        </a:solidFill>
                        <a:effectLst/>
                        <a:latin typeface="+mn-lt"/>
                        <a:ea typeface="Calibri" panose="020F0502020204030204" pitchFamily="34" charset="0"/>
                        <a:cs typeface="AvantGarde Bk BT"/>
                      </a:endParaRPr>
                    </a:p>
                    <a:p>
                      <a:pPr algn="just">
                        <a:lnSpc>
                          <a:spcPts val="1205"/>
                        </a:lnSpc>
                        <a:spcAft>
                          <a:spcPts val="0"/>
                        </a:spcAft>
                      </a:pPr>
                      <a:r>
                        <a:rPr lang="en-ZA" sz="1300" kern="1200" dirty="0" smtClean="0">
                          <a:solidFill>
                            <a:srgbClr val="000000"/>
                          </a:solidFill>
                          <a:effectLst/>
                          <a:latin typeface="+mn-lt"/>
                          <a:ea typeface="Calibri" panose="020F0502020204030204" pitchFamily="34" charset="0"/>
                          <a:cs typeface="AvantGarde Bk BT"/>
                        </a:rPr>
                        <a:t>8</a:t>
                      </a:r>
                      <a:endParaRPr lang="en-ZA" sz="1300" kern="1200" dirty="0">
                        <a:solidFill>
                          <a:srgbClr val="000000"/>
                        </a:solidFill>
                        <a:effectLst/>
                        <a:latin typeface="+mn-lt"/>
                        <a:ea typeface="Calibri" panose="020F0502020204030204" pitchFamily="34" charset="0"/>
                        <a:cs typeface="AvantGarde Bk BT"/>
                      </a:endParaRPr>
                    </a:p>
                  </a:txBody>
                  <a:tcPr marL="68580" marR="68580" marT="0" marB="0"/>
                </a:tc>
                <a:tc>
                  <a:txBody>
                    <a:bodyPr/>
                    <a:lstStyle/>
                    <a:p>
                      <a:pPr algn="just"/>
                      <a:endParaRPr lang="en-ZA" sz="1300" dirty="0"/>
                    </a:p>
                  </a:txBody>
                  <a:tcPr marL="68580" marR="68580" marT="0" marB="0">
                    <a:solidFill>
                      <a:schemeClr val="bg1">
                        <a:lumMod val="95000"/>
                      </a:schemeClr>
                    </a:solidFill>
                  </a:tcPr>
                </a:tc>
                <a:extLst>
                  <a:ext uri="{0D108BD9-81ED-4DB2-BD59-A6C34878D82A}">
                    <a16:rowId xmlns:a16="http://schemas.microsoft.com/office/drawing/2014/main" xmlns="" val="10001"/>
                  </a:ext>
                </a:extLst>
              </a:tr>
              <a:tr h="305975">
                <a:tc>
                  <a:txBody>
                    <a:bodyPr/>
                    <a:lstStyle/>
                    <a:p>
                      <a:pPr marL="342900" indent="-342900" algn="just" defTabSz="914400" rtl="0" eaLnBrk="1" latinLnBrk="0" hangingPunct="1">
                        <a:lnSpc>
                          <a:spcPct val="107000"/>
                        </a:lnSpc>
                        <a:spcAft>
                          <a:spcPts val="0"/>
                        </a:spcAft>
                        <a:buFont typeface="+mj-lt"/>
                        <a:buAutoNum type="arabicPeriod" startAt="2"/>
                      </a:pPr>
                      <a:r>
                        <a:rPr lang="en-US" sz="1300" dirty="0" smtClean="0"/>
                        <a:t>Number of students enrolled at CET colleges</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US" sz="1300" dirty="0" smtClean="0"/>
                    </a:p>
                    <a:p>
                      <a:pPr algn="just">
                        <a:lnSpc>
                          <a:spcPts val="1205"/>
                        </a:lnSpc>
                        <a:spcAft>
                          <a:spcPts val="0"/>
                        </a:spcAft>
                      </a:pPr>
                      <a:r>
                        <a:rPr lang="en-US" sz="1300" dirty="0" smtClean="0"/>
                        <a:t>375 035</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US" sz="1300" dirty="0" smtClean="0"/>
                    </a:p>
                    <a:p>
                      <a:pPr algn="just">
                        <a:lnSpc>
                          <a:spcPts val="1205"/>
                        </a:lnSpc>
                        <a:spcAft>
                          <a:spcPts val="0"/>
                        </a:spcAft>
                      </a:pPr>
                      <a:r>
                        <a:rPr lang="en-US" sz="1300" dirty="0" smtClean="0"/>
                        <a:t>171 409</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ts val="1205"/>
                        </a:lnSpc>
                        <a:spcAft>
                          <a:spcPts val="0"/>
                        </a:spcAft>
                      </a:pPr>
                      <a:endParaRPr lang="en-US" sz="1300" dirty="0" smtClean="0"/>
                    </a:p>
                    <a:p>
                      <a:pPr algn="just">
                        <a:lnSpc>
                          <a:spcPts val="1205"/>
                        </a:lnSpc>
                        <a:spcAft>
                          <a:spcPts val="0"/>
                        </a:spcAft>
                      </a:pPr>
                      <a:r>
                        <a:rPr lang="en-US" sz="1300" dirty="0" smtClean="0"/>
                        <a:t>inappropriate infrastructure to enable colleges to offer programmes that are attractive to adults and the youth and</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5"/>
                  </a:ext>
                </a:extLst>
              </a:tr>
              <a:tr h="334137">
                <a:tc>
                  <a:txBody>
                    <a:bodyPr/>
                    <a:lstStyle/>
                    <a:p>
                      <a:pPr marL="342900" indent="-342900" algn="just" defTabSz="914400" rtl="0" eaLnBrk="1" latinLnBrk="0" hangingPunct="1">
                        <a:lnSpc>
                          <a:spcPct val="107000"/>
                        </a:lnSpc>
                        <a:spcAft>
                          <a:spcPts val="0"/>
                        </a:spcAft>
                        <a:buFont typeface="+mj-lt"/>
                        <a:buAutoNum type="arabicPeriod" startAt="3"/>
                      </a:pPr>
                      <a:r>
                        <a:rPr lang="en-US" sz="1300" dirty="0" smtClean="0"/>
                        <a:t>Number of CET college students completing GETC: Level 4</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endParaRPr lang="en-US" sz="1300" dirty="0" smtClean="0"/>
                    </a:p>
                    <a:p>
                      <a:pPr algn="just">
                        <a:lnSpc>
                          <a:spcPct val="107000"/>
                        </a:lnSpc>
                        <a:spcAft>
                          <a:spcPts val="0"/>
                        </a:spcAft>
                      </a:pPr>
                      <a:r>
                        <a:rPr lang="en-US" sz="1300" dirty="0" smtClean="0"/>
                        <a:t>221 028</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rowSpan="2">
                  <a:txBody>
                    <a:bodyPr/>
                    <a:lstStyle/>
                    <a:p>
                      <a:pPr algn="just">
                        <a:lnSpc>
                          <a:spcPct val="107000"/>
                        </a:lnSpc>
                        <a:spcAft>
                          <a:spcPts val="0"/>
                        </a:spcAft>
                      </a:pPr>
                      <a:r>
                        <a:rPr lang="en-ZA" sz="1300" kern="1200" dirty="0" smtClean="0">
                          <a:solidFill>
                            <a:srgbClr val="000000"/>
                          </a:solidFill>
                          <a:effectLst/>
                          <a:latin typeface="Arial" panose="020B0604020202020204" pitchFamily="34" charset="0"/>
                          <a:ea typeface="Calibri" panose="020F0502020204030204" pitchFamily="34" charset="0"/>
                          <a:cs typeface="AvantGarde Bk BT"/>
                        </a:rPr>
                        <a:t>Information was not readily available at the time of reporting </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rowSpan="2">
                  <a:txBody>
                    <a:bodyPr/>
                    <a:lstStyle/>
                    <a:p>
                      <a:pPr algn="just">
                        <a:lnSpc>
                          <a:spcPct val="107000"/>
                        </a:lnSpc>
                        <a:spcAft>
                          <a:spcPts val="0"/>
                        </a:spcAft>
                      </a:pPr>
                      <a:r>
                        <a:rPr lang="en-ZA" sz="1300" kern="1200" dirty="0" smtClean="0">
                          <a:solidFill>
                            <a:srgbClr val="000000"/>
                          </a:solidFill>
                          <a:effectLst/>
                          <a:latin typeface="Arial" panose="020B0604020202020204" pitchFamily="34" charset="0"/>
                          <a:ea typeface="Calibri" panose="020F0502020204030204" pitchFamily="34" charset="0"/>
                          <a:cs typeface="AvantGarde Bk BT"/>
                        </a:rPr>
                        <a:t>Information was not readily available at the time of reporting </a:t>
                      </a:r>
                    </a:p>
                    <a:p>
                      <a:pPr algn="just">
                        <a:lnSpc>
                          <a:spcPct val="107000"/>
                        </a:lnSpc>
                        <a:spcAft>
                          <a:spcPts val="0"/>
                        </a:spcAft>
                      </a:pP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2"/>
                  </a:ext>
                </a:extLst>
              </a:tr>
              <a:tr h="334137">
                <a:tc>
                  <a:txBody>
                    <a:bodyPr/>
                    <a:lstStyle/>
                    <a:p>
                      <a:pPr marL="342900" indent="-342900" algn="just">
                        <a:buFont typeface="+mj-lt"/>
                        <a:buAutoNum type="arabicPeriod"/>
                      </a:pPr>
                      <a:r>
                        <a:rPr lang="en-ZA" sz="1300" b="0" i="0" u="none" strike="noStrike" kern="1200" baseline="0" dirty="0" smtClean="0">
                          <a:solidFill>
                            <a:schemeClr val="tx1"/>
                          </a:solidFill>
                          <a:latin typeface="+mn-lt"/>
                          <a:ea typeface="+mn-ea"/>
                          <a:cs typeface="+mn-cs"/>
                        </a:rPr>
                        <a:t>Number of CET college students completing Grade 12</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ZA" sz="1300" b="0" i="0" u="none" strike="noStrike" kern="1200" baseline="0" dirty="0" smtClean="0">
                          <a:solidFill>
                            <a:schemeClr val="tx1"/>
                          </a:solidFill>
                          <a:latin typeface="+mn-lt"/>
                          <a:ea typeface="+mn-ea"/>
                          <a:cs typeface="+mn-cs"/>
                        </a:rPr>
                        <a:t>96 384</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vMerge="1">
                  <a:txBody>
                    <a:bodyPr/>
                    <a:lstStyle/>
                    <a:p>
                      <a:pPr algn="ctr">
                        <a:lnSpc>
                          <a:spcPct val="107000"/>
                        </a:lnSpc>
                        <a:spcAft>
                          <a:spcPts val="0"/>
                        </a:spcAft>
                      </a:pP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vMerge="1">
                  <a:txBody>
                    <a:bodyPr/>
                    <a:lstStyle/>
                    <a:p>
                      <a:pPr algn="just">
                        <a:lnSpc>
                          <a:spcPct val="107000"/>
                        </a:lnSpc>
                        <a:spcAft>
                          <a:spcPts val="0"/>
                        </a:spcAft>
                      </a:pPr>
                      <a:endParaRPr lang="en-ZA" sz="14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6"/>
                  </a:ext>
                </a:extLst>
              </a:tr>
              <a:tr h="403406">
                <a:tc>
                  <a:txBody>
                    <a:bodyPr/>
                    <a:lstStyle/>
                    <a:p>
                      <a:pPr marL="342900" indent="-342900" algn="just" defTabSz="914400" rtl="0" eaLnBrk="1" latinLnBrk="0" hangingPunct="1">
                        <a:lnSpc>
                          <a:spcPct val="107000"/>
                        </a:lnSpc>
                        <a:spcAft>
                          <a:spcPts val="0"/>
                        </a:spcAft>
                        <a:buFont typeface="+mj-lt"/>
                        <a:buAutoNum type="arabicPeriod" startAt="4"/>
                      </a:pPr>
                      <a:r>
                        <a:rPr lang="en-US" sz="1300" dirty="0" smtClean="0"/>
                        <a:t>Number of CET lecturers trained</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endParaRPr lang="en-US" sz="1300" dirty="0" smtClean="0"/>
                    </a:p>
                    <a:p>
                      <a:pPr algn="just">
                        <a:lnSpc>
                          <a:spcPct val="107000"/>
                        </a:lnSpc>
                        <a:spcAft>
                          <a:spcPts val="0"/>
                        </a:spcAft>
                      </a:pPr>
                      <a:r>
                        <a:rPr lang="en-US" sz="1300" dirty="0" smtClean="0"/>
                        <a:t>1 220</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endParaRPr lang="en-US" sz="1300" dirty="0" smtClean="0"/>
                    </a:p>
                    <a:p>
                      <a:pPr algn="just">
                        <a:lnSpc>
                          <a:spcPct val="107000"/>
                        </a:lnSpc>
                        <a:spcAft>
                          <a:spcPts val="0"/>
                        </a:spcAft>
                      </a:pPr>
                      <a:r>
                        <a:rPr lang="en-US" sz="1300" dirty="0" smtClean="0"/>
                        <a:t>198</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US" sz="1300" dirty="0" smtClean="0"/>
                        <a:t>Negative</a:t>
                      </a:r>
                      <a:r>
                        <a:rPr lang="en-US" sz="1300" baseline="0" dirty="0" smtClean="0"/>
                        <a:t> </a:t>
                      </a:r>
                      <a:r>
                        <a:rPr lang="en-US" sz="1300" dirty="0" smtClean="0"/>
                        <a:t>impact of the COVID-19 pandemic.</a:t>
                      </a:r>
                      <a:r>
                        <a:rPr lang="en-US" sz="1300" baseline="0" dirty="0" smtClean="0"/>
                        <a:t> </a:t>
                      </a:r>
                      <a:r>
                        <a:rPr lang="en-US" sz="1300" dirty="0" smtClean="0"/>
                        <a:t>CET Lecturers did not have required equipment for virtual training</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3"/>
                  </a:ext>
                </a:extLst>
              </a:tr>
              <a:tr h="296227">
                <a:tc>
                  <a:txBody>
                    <a:bodyPr/>
                    <a:lstStyle/>
                    <a:p>
                      <a:pPr marL="342900" indent="-342900" algn="just" defTabSz="914400" rtl="0" eaLnBrk="1" latinLnBrk="0" hangingPunct="1">
                        <a:lnSpc>
                          <a:spcPct val="107000"/>
                        </a:lnSpc>
                        <a:spcAft>
                          <a:spcPts val="0"/>
                        </a:spcAft>
                        <a:buFont typeface="+mj-lt"/>
                        <a:buAutoNum type="arabicPeriod" startAt="5"/>
                      </a:pPr>
                      <a:r>
                        <a:rPr lang="en-US" sz="1300" dirty="0" smtClean="0"/>
                        <a:t>Percentage of NEET taking part in CET colleges’ occupational skills programmes becoming economically active </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endParaRPr lang="en-ZA" sz="1300" kern="1200" dirty="0" smtClean="0">
                        <a:solidFill>
                          <a:srgbClr val="000000"/>
                        </a:solidFill>
                        <a:effectLst/>
                        <a:latin typeface="Arial" panose="020B0604020202020204" pitchFamily="34" charset="0"/>
                        <a:ea typeface="Calibri" panose="020F0502020204030204" pitchFamily="34" charset="0"/>
                        <a:cs typeface="AvantGarde Bk BT"/>
                      </a:endParaRPr>
                    </a:p>
                    <a:p>
                      <a:pPr algn="just">
                        <a:lnSpc>
                          <a:spcPct val="107000"/>
                        </a:lnSpc>
                        <a:spcAft>
                          <a:spcPts val="0"/>
                        </a:spcAft>
                      </a:pPr>
                      <a:r>
                        <a:rPr lang="en-ZA" sz="1300" kern="1200" dirty="0" smtClean="0">
                          <a:solidFill>
                            <a:srgbClr val="000000"/>
                          </a:solidFill>
                          <a:effectLst/>
                          <a:latin typeface="Arial" panose="020B0604020202020204" pitchFamily="34" charset="0"/>
                          <a:ea typeface="Calibri" panose="020F0502020204030204" pitchFamily="34" charset="0"/>
                          <a:cs typeface="AvantGarde Bk BT"/>
                        </a:rPr>
                        <a:t>40%</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endParaRPr lang="en-ZA" sz="1300" kern="1200" dirty="0" smtClean="0">
                        <a:solidFill>
                          <a:srgbClr val="000000"/>
                        </a:solidFill>
                        <a:effectLst/>
                        <a:latin typeface="Arial" panose="020B0604020202020204" pitchFamily="34" charset="0"/>
                        <a:ea typeface="Calibri" panose="020F0502020204030204" pitchFamily="34" charset="0"/>
                        <a:cs typeface="AvantGarde Bk BT"/>
                      </a:endParaRPr>
                    </a:p>
                    <a:p>
                      <a:pPr algn="just">
                        <a:lnSpc>
                          <a:spcPct val="107000"/>
                        </a:lnSpc>
                        <a:spcAft>
                          <a:spcPts val="0"/>
                        </a:spcAft>
                      </a:pPr>
                      <a:r>
                        <a:rPr lang="en-ZA" sz="1300" kern="1200" dirty="0" smtClean="0">
                          <a:solidFill>
                            <a:srgbClr val="000000"/>
                          </a:solidFill>
                          <a:effectLst/>
                          <a:latin typeface="Arial" panose="020B0604020202020204" pitchFamily="34" charset="0"/>
                          <a:ea typeface="Calibri" panose="020F0502020204030204" pitchFamily="34" charset="0"/>
                          <a:cs typeface="AvantGarde Bk BT"/>
                        </a:rPr>
                        <a:t>0</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tc>
                  <a:txBody>
                    <a:bodyPr/>
                    <a:lstStyle/>
                    <a:p>
                      <a:pPr algn="just">
                        <a:lnSpc>
                          <a:spcPct val="107000"/>
                        </a:lnSpc>
                        <a:spcAft>
                          <a:spcPts val="0"/>
                        </a:spcAft>
                      </a:pPr>
                      <a:r>
                        <a:rPr lang="en-US" sz="1300" dirty="0" smtClean="0"/>
                        <a:t>This</a:t>
                      </a:r>
                      <a:r>
                        <a:rPr lang="en-US" sz="1300" baseline="0" dirty="0" smtClean="0"/>
                        <a:t> is not in the control of DHET. </a:t>
                      </a:r>
                      <a:r>
                        <a:rPr lang="en-US" sz="1300" dirty="0" smtClean="0"/>
                        <a:t>DPME subsequently  approved the removal of the target in the MTSF since the Department.</a:t>
                      </a:r>
                      <a:endParaRPr lang="en-ZA" sz="1300" kern="1200" dirty="0">
                        <a:solidFill>
                          <a:srgbClr val="000000"/>
                        </a:solidFill>
                        <a:effectLst/>
                        <a:latin typeface="Arial" panose="020B0604020202020204" pitchFamily="34" charset="0"/>
                        <a:ea typeface="Calibri" panose="020F0502020204030204" pitchFamily="34" charset="0"/>
                        <a:cs typeface="AvantGarde Bk BT"/>
                      </a:endParaRPr>
                    </a:p>
                  </a:txBody>
                  <a:tcPr marL="68580" marR="68580" marT="0" marB="0"/>
                </a:tc>
                <a:extLst>
                  <a:ext uri="{0D108BD9-81ED-4DB2-BD59-A6C34878D82A}">
                    <a16:rowId xmlns:a16="http://schemas.microsoft.com/office/drawing/2014/main" xmlns="" val="10004"/>
                  </a:ext>
                </a:extLst>
              </a:tr>
            </a:tbl>
          </a:graphicData>
        </a:graphic>
      </p:graphicFrame>
      <p:sp>
        <p:nvSpPr>
          <p:cNvPr id="7" name="TextBox 6"/>
          <p:cNvSpPr txBox="1"/>
          <p:nvPr/>
        </p:nvSpPr>
        <p:spPr>
          <a:xfrm>
            <a:off x="465316" y="457287"/>
            <a:ext cx="822148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smtClean="0">
                <a:solidFill>
                  <a:schemeClr val="bg1"/>
                </a:solidFill>
                <a:cs typeface="Arial" charset="0"/>
              </a:rPr>
              <a:t>CET System Performance </a:t>
            </a:r>
            <a:endParaRPr lang="en-US" altLang="en-US" sz="2400" b="1" dirty="0">
              <a:solidFill>
                <a:schemeClr val="bg1"/>
              </a:solidFill>
              <a:cs typeface="Arial" charset="0"/>
            </a:endParaRPr>
          </a:p>
        </p:txBody>
      </p:sp>
    </p:spTree>
    <p:extLst>
      <p:ext uri="{BB962C8B-B14F-4D97-AF65-F5344CB8AC3E}">
        <p14:creationId xmlns:p14="http://schemas.microsoft.com/office/powerpoint/2010/main" xmlns="" val="557838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33400" y="3200400"/>
            <a:ext cx="8077200" cy="609600"/>
          </a:xfrm>
          <a:prstGeom prst="rect">
            <a:avLst/>
          </a:prstGeom>
        </p:spPr>
        <p:txBody>
          <a:bodyPr/>
          <a:lstStyle/>
          <a:p>
            <a:pPr marL="342900" indent="-342900" algn="ctr">
              <a:lnSpc>
                <a:spcPct val="90000"/>
              </a:lnSpc>
              <a:spcBef>
                <a:spcPct val="20000"/>
              </a:spcBef>
              <a:defRPr/>
            </a:pPr>
            <a:r>
              <a:rPr lang="en-US" sz="5400" b="1" kern="0" dirty="0" smtClean="0">
                <a:latin typeface="Calibri" panose="020F0502020204030204" pitchFamily="34" charset="0"/>
                <a:cs typeface="Calibri" panose="020F0502020204030204" pitchFamily="34" charset="0"/>
              </a:rPr>
              <a:t>Financial </a:t>
            </a:r>
            <a:r>
              <a:rPr lang="en-US" sz="5400" b="1" kern="0" dirty="0">
                <a:latin typeface="Calibri" panose="020F0502020204030204" pitchFamily="34" charset="0"/>
                <a:cs typeface="Calibri" panose="020F0502020204030204" pitchFamily="34" charset="0"/>
              </a:rPr>
              <a:t>Information</a:t>
            </a:r>
          </a:p>
          <a:p>
            <a:pPr marL="342900" indent="-342900" algn="ctr">
              <a:lnSpc>
                <a:spcPct val="90000"/>
              </a:lnSpc>
              <a:spcBef>
                <a:spcPct val="20000"/>
              </a:spcBef>
              <a:defRPr/>
            </a:pPr>
            <a:endParaRPr lang="en-US" sz="5400" kern="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125628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0963" y="-17463"/>
            <a:ext cx="9224963" cy="6875463"/>
          </a:xfrm>
          <a:prstGeom prst="rect">
            <a:avLst/>
          </a:prstGeom>
          <a:noFill/>
          <a:ln w="9525">
            <a:noFill/>
            <a:miter lim="800000"/>
            <a:headEnd/>
            <a:tailEnd/>
          </a:ln>
        </p:spPr>
      </p:pic>
      <p:sp>
        <p:nvSpPr>
          <p:cNvPr id="7" name="TextBox 6"/>
          <p:cNvSpPr txBox="1"/>
          <p:nvPr/>
        </p:nvSpPr>
        <p:spPr>
          <a:xfrm>
            <a:off x="378618" y="480296"/>
            <a:ext cx="8305799"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cap="all" dirty="0">
                <a:cs typeface="Calibri" panose="020F0502020204030204" pitchFamily="34" charset="0"/>
              </a:rPr>
              <a:t>Annual Report: Part E</a:t>
            </a:r>
          </a:p>
          <a:p>
            <a:pPr algn="ctr">
              <a:defRPr/>
            </a:pPr>
            <a:r>
              <a:rPr lang="en-ZA" sz="2400" b="1" cap="all" dirty="0">
                <a:cs typeface="Calibri" panose="020F0502020204030204" pitchFamily="34" charset="0"/>
              </a:rPr>
              <a:t>Financial Information</a:t>
            </a: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59</a:t>
            </a:fld>
            <a:endParaRPr lang="en-US" b="1"/>
          </a:p>
        </p:txBody>
      </p:sp>
      <p:sp>
        <p:nvSpPr>
          <p:cNvPr id="4101" name="Content Placeholder 2"/>
          <p:cNvSpPr txBox="1">
            <a:spLocks/>
          </p:cNvSpPr>
          <p:nvPr/>
        </p:nvSpPr>
        <p:spPr bwMode="auto">
          <a:xfrm>
            <a:off x="442913" y="1411306"/>
            <a:ext cx="8001000" cy="4913293"/>
          </a:xfrm>
          <a:prstGeom prst="rect">
            <a:avLst/>
          </a:prstGeom>
          <a:noFill/>
          <a:ln w="9525">
            <a:noFill/>
            <a:miter lim="800000"/>
            <a:headEnd/>
            <a:tailEnd/>
          </a:ln>
        </p:spPr>
        <p:txBody>
          <a:bodyPr/>
          <a:lstStyle/>
          <a:p>
            <a:pPr marL="182563" algn="just">
              <a:spcBef>
                <a:spcPts val="600"/>
              </a:spcBef>
            </a:pPr>
            <a:r>
              <a:rPr lang="en-US" b="1" dirty="0">
                <a:latin typeface="+mn-lt"/>
                <a:cs typeface="Calibri" panose="020F0502020204030204" pitchFamily="34" charset="0"/>
              </a:rPr>
              <a:t>Financial information presented in the Annual Report (Part E) comprises of the following:</a:t>
            </a:r>
          </a:p>
          <a:p>
            <a:pPr marL="457200" indent="-274638" algn="just">
              <a:spcBef>
                <a:spcPts val="600"/>
              </a:spcBef>
              <a:buFont typeface="Arial" charset="0"/>
              <a:buChar char="•"/>
              <a:tabLst>
                <a:tab pos="457200" algn="l"/>
                <a:tab pos="685800" algn="l"/>
              </a:tabLst>
            </a:pPr>
            <a:r>
              <a:rPr lang="en-US" dirty="0">
                <a:latin typeface="+mn-lt"/>
                <a:cs typeface="Calibri" panose="020F0502020204030204" pitchFamily="34" charset="0"/>
              </a:rPr>
              <a:t>The Report of the Accounting Officer</a:t>
            </a:r>
          </a:p>
          <a:p>
            <a:pPr marL="457200" indent="-274638" algn="just">
              <a:spcBef>
                <a:spcPts val="600"/>
              </a:spcBef>
              <a:buFont typeface="Arial" charset="0"/>
              <a:buChar char="•"/>
              <a:tabLst>
                <a:tab pos="457200" algn="l"/>
                <a:tab pos="685800" algn="l"/>
              </a:tabLst>
            </a:pPr>
            <a:r>
              <a:rPr lang="en-US" dirty="0">
                <a:latin typeface="+mn-lt"/>
                <a:cs typeface="Calibri" panose="020F0502020204030204" pitchFamily="34" charset="0"/>
              </a:rPr>
              <a:t>The Report of the Audit Committee</a:t>
            </a:r>
          </a:p>
          <a:p>
            <a:pPr marL="457200" indent="-274638" algn="just">
              <a:spcBef>
                <a:spcPts val="600"/>
              </a:spcBef>
              <a:buFont typeface="Arial" charset="0"/>
              <a:buChar char="•"/>
              <a:tabLst>
                <a:tab pos="457200" algn="l"/>
                <a:tab pos="685800" algn="l"/>
              </a:tabLst>
            </a:pPr>
            <a:r>
              <a:rPr lang="en-US" dirty="0">
                <a:latin typeface="+mn-lt"/>
                <a:cs typeface="Calibri" panose="020F0502020204030204" pitchFamily="34" charset="0"/>
              </a:rPr>
              <a:t>The Report of the Auditor-General to Parliament</a:t>
            </a:r>
          </a:p>
          <a:p>
            <a:pPr marL="457200" indent="-274638" algn="just">
              <a:spcBef>
                <a:spcPts val="600"/>
              </a:spcBef>
              <a:buFont typeface="Arial" charset="0"/>
              <a:buChar char="•"/>
              <a:tabLst>
                <a:tab pos="457200" algn="l"/>
                <a:tab pos="685800" algn="l"/>
              </a:tabLst>
            </a:pPr>
            <a:r>
              <a:rPr lang="en-US" dirty="0">
                <a:latin typeface="+mn-lt"/>
                <a:cs typeface="Calibri" panose="020F0502020204030204" pitchFamily="34" charset="0"/>
              </a:rPr>
              <a:t>Financial Statements (including the Appropriation Statement, Notes to the Appropriation Statement, Statements of Financial Performance, Financial Position and Changes in Net Assets as well as the Cash Flow Statement, Accounting Policies, Notes to the Annual Financial Statements and Supplementary Annexures)</a:t>
            </a:r>
          </a:p>
          <a:p>
            <a:pPr marL="182563" algn="just">
              <a:spcBef>
                <a:spcPts val="600"/>
              </a:spcBef>
              <a:tabLst>
                <a:tab pos="457200" algn="l"/>
                <a:tab pos="685800" algn="l"/>
              </a:tabLst>
            </a:pPr>
            <a:r>
              <a:rPr lang="en-US" b="1" dirty="0">
                <a:latin typeface="+mn-lt"/>
                <a:cs typeface="Calibri" panose="020F0502020204030204" pitchFamily="34" charset="0"/>
              </a:rPr>
              <a:t>The focus on this section is on the following aspects:</a:t>
            </a:r>
          </a:p>
          <a:p>
            <a:pPr marL="457200" indent="-274638" algn="just">
              <a:spcBef>
                <a:spcPts val="600"/>
              </a:spcBef>
              <a:buFont typeface="Arial" charset="0"/>
              <a:buChar char="•"/>
            </a:pPr>
            <a:r>
              <a:rPr lang="en-US" dirty="0">
                <a:latin typeface="+mn-lt"/>
                <a:cs typeface="Calibri" panose="020F0502020204030204" pitchFamily="34" charset="0"/>
              </a:rPr>
              <a:t>A brief summary of each report</a:t>
            </a:r>
          </a:p>
          <a:p>
            <a:pPr marL="457200" indent="-274638" algn="just">
              <a:spcBef>
                <a:spcPts val="600"/>
              </a:spcBef>
              <a:buFont typeface="Arial" charset="0"/>
              <a:buChar char="•"/>
            </a:pPr>
            <a:r>
              <a:rPr lang="en-US" dirty="0">
                <a:latin typeface="+mn-lt"/>
                <a:cs typeface="Calibri" panose="020F0502020204030204" pitchFamily="34" charset="0"/>
              </a:rPr>
              <a:t>A summary of the Financial Statements</a:t>
            </a:r>
          </a:p>
          <a:p>
            <a:pPr marL="457200" indent="-274638" algn="just">
              <a:spcBef>
                <a:spcPts val="600"/>
              </a:spcBef>
              <a:buFont typeface="Arial" charset="0"/>
              <a:buChar char="•"/>
            </a:pPr>
            <a:r>
              <a:rPr lang="en-US" dirty="0">
                <a:latin typeface="+mn-lt"/>
                <a:cs typeface="Calibri" panose="020F0502020204030204" pitchFamily="34" charset="0"/>
              </a:rPr>
              <a:t>The Action Plan to address audit findings and to enhance controls</a:t>
            </a:r>
          </a:p>
          <a:p>
            <a:pPr marL="457200" indent="-274638" algn="just">
              <a:spcBef>
                <a:spcPts val="600"/>
              </a:spcBef>
              <a:buFont typeface="Arial" charset="0"/>
              <a:buChar char="•"/>
            </a:pPr>
            <a:r>
              <a:rPr lang="en-US" dirty="0">
                <a:latin typeface="+mn-lt"/>
                <a:cs typeface="Calibri" panose="020F0502020204030204" pitchFamily="34" charset="0"/>
              </a:rPr>
              <a:t>The impact of the 2020/21 financial outcome on Departmental operations</a:t>
            </a:r>
          </a:p>
        </p:txBody>
      </p:sp>
    </p:spTree>
    <p:extLst>
      <p:ext uri="{BB962C8B-B14F-4D97-AF65-F5344CB8AC3E}">
        <p14:creationId xmlns:p14="http://schemas.microsoft.com/office/powerpoint/2010/main" xmlns="" val="1058559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6</a:t>
            </a:fld>
            <a:endParaRPr lang="en-US" b="1" dirty="0"/>
          </a:p>
        </p:txBody>
      </p:sp>
      <p:sp>
        <p:nvSpPr>
          <p:cNvPr id="10" name="TextBox 9"/>
          <p:cNvSpPr txBox="1"/>
          <p:nvPr/>
        </p:nvSpPr>
        <p:spPr>
          <a:xfrm>
            <a:off x="381001" y="477541"/>
            <a:ext cx="83058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smtClean="0">
                <a:cs typeface="Arial" pitchFamily="34" charset="0"/>
              </a:rPr>
              <a:t>DHET Contribution to Government Priorities </a:t>
            </a:r>
            <a:endParaRPr lang="en-ZA" sz="2400" b="1" dirty="0">
              <a:cs typeface="Arial" pitchFamily="34" charset="0"/>
            </a:endParaRPr>
          </a:p>
        </p:txBody>
      </p:sp>
      <mc:AlternateContent xmlns:mc="http://schemas.openxmlformats.org/markup-compatibility/2006">
        <mc:Choice xmlns:p14="http://schemas.microsoft.com/office/powerpoint/2010/main" xmlns="" Requires="p14">
          <p:contentPart p14:bwMode="auto" r:id="rId3">
            <p14:nvContentPartPr>
              <p14:cNvPr id="2" name="Ink 1">
                <a:extLst>
                  <a:ext uri="{FF2B5EF4-FFF2-40B4-BE49-F238E27FC236}">
                    <a16:creationId xmlns:a16="http://schemas.microsoft.com/office/drawing/2014/main" id="{7CAF6928-CC0C-491A-BC8E-E96665139191}"/>
                  </a:ext>
                </a:extLst>
              </p14:cNvPr>
              <p14:cNvContentPartPr/>
              <p14:nvPr/>
            </p14:nvContentPartPr>
            <p14:xfrm>
              <a:off x="8533244" y="2459610"/>
              <a:ext cx="360" cy="360"/>
            </p14:xfrm>
          </p:contentPart>
        </mc:Choice>
        <mc:Fallback>
          <p:pic>
            <p:nvPicPr>
              <p:cNvPr id="2" name="Ink 1">
                <a:extLst>
                  <a:ext uri="{FF2B5EF4-FFF2-40B4-BE49-F238E27FC236}">
                    <a16:creationId xmlns:a16="http://schemas.microsoft.com/office/drawing/2014/main" xmlns="" xmlns:p14="http://schemas.microsoft.com/office/powerpoint/2010/main" id="{7CAF6928-CC0C-491A-BC8E-E96665139191}"/>
                  </a:ext>
                </a:extLst>
              </p:cNvPr>
              <p:cNvPicPr/>
              <p:nvPr/>
            </p:nvPicPr>
            <p:blipFill>
              <a:blip r:embed="rId4" cstate="print"/>
              <a:stretch>
                <a:fillRect/>
              </a:stretch>
            </p:blipFill>
            <p:spPr>
              <a:xfrm>
                <a:off x="8524604" y="2450970"/>
                <a:ext cx="18000" cy="18000"/>
              </a:xfrm>
              <a:prstGeom prst="rect">
                <a:avLst/>
              </a:prstGeom>
            </p:spPr>
          </p:pic>
        </mc:Fallback>
      </mc:AlternateContent>
      <p:sp>
        <p:nvSpPr>
          <p:cNvPr id="3" name="Rectangle 2"/>
          <p:cNvSpPr/>
          <p:nvPr/>
        </p:nvSpPr>
        <p:spPr>
          <a:xfrm>
            <a:off x="381001" y="1015512"/>
            <a:ext cx="8305800" cy="5452262"/>
          </a:xfrm>
          <a:prstGeom prst="rect">
            <a:avLst/>
          </a:prstGeom>
        </p:spPr>
        <p:txBody>
          <a:bodyPr wrap="square">
            <a:spAutoFit/>
          </a:bodyPr>
          <a:lstStyle/>
          <a:p>
            <a:pPr marL="742950" lvl="1" indent="-285750" algn="just">
              <a:lnSpc>
                <a:spcPct val="115000"/>
              </a:lnSpc>
              <a:spcAft>
                <a:spcPts val="0"/>
              </a:spcAft>
              <a:buFont typeface="Arial" panose="020B0604020202020204" pitchFamily="34" charset="0"/>
              <a:buChar char="•"/>
            </a:pPr>
            <a:r>
              <a:rPr lang="en-ZA" dirty="0" smtClean="0">
                <a:latin typeface="+mn-lt"/>
                <a:ea typeface="Times New Roman" panose="02020603050405020304" pitchFamily="18" charset="0"/>
                <a:cs typeface="Times New Roman" panose="02020603050405020304" pitchFamily="18" charset="0"/>
              </a:rPr>
              <a:t>Government</a:t>
            </a:r>
            <a:r>
              <a:rPr lang="en-US" dirty="0" smtClean="0">
                <a:latin typeface="+mn-lt"/>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identified seven </a:t>
            </a:r>
            <a:r>
              <a:rPr lang="en-ZA" dirty="0">
                <a:latin typeface="+mn-lt"/>
                <a:ea typeface="Calibri" panose="020F0502020204030204" pitchFamily="34" charset="0"/>
                <a:cs typeface="Times New Roman" panose="02020603050405020304" pitchFamily="18" charset="0"/>
              </a:rPr>
              <a:t>apex priorities </a:t>
            </a:r>
            <a:r>
              <a:rPr lang="en-ZA" dirty="0" smtClean="0">
                <a:latin typeface="+mn-lt"/>
                <a:ea typeface="Calibri" panose="020F0502020204030204" pitchFamily="34" charset="0"/>
                <a:cs typeface="Times New Roman" panose="02020603050405020304" pitchFamily="18" charset="0"/>
              </a:rPr>
              <a:t>announced </a:t>
            </a:r>
            <a:r>
              <a:rPr lang="en-ZA" dirty="0">
                <a:latin typeface="+mn-lt"/>
                <a:ea typeface="Calibri" panose="020F0502020204030204" pitchFamily="34" charset="0"/>
                <a:cs typeface="Times New Roman" panose="02020603050405020304" pitchFamily="18" charset="0"/>
              </a:rPr>
              <a:t>by the President in July 2019 </a:t>
            </a:r>
            <a:r>
              <a:rPr lang="en-ZA" dirty="0" smtClean="0">
                <a:latin typeface="+mn-lt"/>
                <a:ea typeface="Calibri" panose="020F0502020204030204" pitchFamily="34" charset="0"/>
                <a:cs typeface="Times New Roman" panose="02020603050405020304" pitchFamily="18" charset="0"/>
              </a:rPr>
              <a:t>for the 2019-2024 Medium Term Strategic Framework (MTSF):</a:t>
            </a:r>
          </a:p>
          <a:p>
            <a:pPr lvl="2" algn="just">
              <a:lnSpc>
                <a:spcPct val="115000"/>
              </a:lnSpc>
              <a:spcAft>
                <a:spcPts val="0"/>
              </a:spcAft>
            </a:pPr>
            <a:r>
              <a:rPr lang="en-ZA" b="1" dirty="0" smtClean="0">
                <a:latin typeface="+mn-lt"/>
              </a:rPr>
              <a:t>Priority </a:t>
            </a:r>
            <a:r>
              <a:rPr lang="en-ZA" dirty="0">
                <a:latin typeface="+mn-lt"/>
              </a:rPr>
              <a:t>1: A capable, ethical and developmental state </a:t>
            </a:r>
          </a:p>
          <a:p>
            <a:pPr lvl="2"/>
            <a:r>
              <a:rPr lang="en-ZA" b="1" dirty="0" smtClean="0">
                <a:latin typeface="+mn-lt"/>
              </a:rPr>
              <a:t>Priority </a:t>
            </a:r>
            <a:r>
              <a:rPr lang="en-ZA" b="1" dirty="0">
                <a:latin typeface="+mn-lt"/>
              </a:rPr>
              <a:t>2: </a:t>
            </a:r>
            <a:r>
              <a:rPr lang="en-ZA" dirty="0">
                <a:latin typeface="+mn-lt"/>
              </a:rPr>
              <a:t>Economic transformation and job creation </a:t>
            </a:r>
            <a:endParaRPr lang="en-ZA" dirty="0" smtClean="0">
              <a:latin typeface="+mn-lt"/>
            </a:endParaRPr>
          </a:p>
          <a:p>
            <a:pPr lvl="2"/>
            <a:r>
              <a:rPr lang="en-ZA" b="1" dirty="0" smtClean="0">
                <a:latin typeface="+mn-lt"/>
              </a:rPr>
              <a:t>Priority </a:t>
            </a:r>
            <a:r>
              <a:rPr lang="en-ZA" b="1" dirty="0">
                <a:latin typeface="+mn-lt"/>
              </a:rPr>
              <a:t>3: </a:t>
            </a:r>
            <a:r>
              <a:rPr lang="en-ZA" dirty="0">
                <a:latin typeface="+mn-lt"/>
              </a:rPr>
              <a:t>Education, skills and health </a:t>
            </a:r>
            <a:endParaRPr lang="en-ZA" dirty="0" smtClean="0">
              <a:latin typeface="+mn-lt"/>
            </a:endParaRPr>
          </a:p>
          <a:p>
            <a:pPr lvl="2"/>
            <a:r>
              <a:rPr lang="en-ZA" b="1" dirty="0" smtClean="0">
                <a:latin typeface="+mn-lt"/>
              </a:rPr>
              <a:t>Priority </a:t>
            </a:r>
            <a:r>
              <a:rPr lang="en-ZA" b="1" dirty="0">
                <a:latin typeface="+mn-lt"/>
              </a:rPr>
              <a:t>4: </a:t>
            </a:r>
            <a:r>
              <a:rPr lang="en-ZA" dirty="0">
                <a:latin typeface="+mn-lt"/>
              </a:rPr>
              <a:t>Consolidating the social wage through reliable and quality basic services </a:t>
            </a:r>
          </a:p>
          <a:p>
            <a:pPr lvl="2"/>
            <a:r>
              <a:rPr lang="en-ZA" b="1" dirty="0">
                <a:latin typeface="+mn-lt"/>
              </a:rPr>
              <a:t>Priority 5: </a:t>
            </a:r>
            <a:r>
              <a:rPr lang="en-ZA" dirty="0">
                <a:latin typeface="+mn-lt"/>
              </a:rPr>
              <a:t>Spatial integration, human settlements and local government </a:t>
            </a:r>
            <a:endParaRPr lang="en-ZA" dirty="0" smtClean="0">
              <a:latin typeface="+mn-lt"/>
            </a:endParaRPr>
          </a:p>
          <a:p>
            <a:pPr lvl="2"/>
            <a:r>
              <a:rPr lang="en-ZA" b="1" dirty="0" smtClean="0">
                <a:latin typeface="+mn-lt"/>
              </a:rPr>
              <a:t>Priority </a:t>
            </a:r>
            <a:r>
              <a:rPr lang="en-ZA" b="1" dirty="0">
                <a:latin typeface="+mn-lt"/>
              </a:rPr>
              <a:t>6: </a:t>
            </a:r>
            <a:r>
              <a:rPr lang="en-ZA" dirty="0">
                <a:latin typeface="+mn-lt"/>
              </a:rPr>
              <a:t>Social cohesion and safe communities </a:t>
            </a:r>
            <a:endParaRPr lang="en-ZA" dirty="0" smtClean="0">
              <a:latin typeface="+mn-lt"/>
            </a:endParaRPr>
          </a:p>
          <a:p>
            <a:pPr lvl="2"/>
            <a:r>
              <a:rPr lang="en-ZA" b="1" dirty="0" smtClean="0">
                <a:latin typeface="+mn-lt"/>
              </a:rPr>
              <a:t>Priority </a:t>
            </a:r>
            <a:r>
              <a:rPr lang="en-ZA" b="1" dirty="0">
                <a:latin typeface="+mn-lt"/>
              </a:rPr>
              <a:t>7: </a:t>
            </a:r>
            <a:r>
              <a:rPr lang="en-ZA" dirty="0">
                <a:latin typeface="+mn-lt"/>
              </a:rPr>
              <a:t>A better Africa and </a:t>
            </a:r>
            <a:r>
              <a:rPr lang="en-ZA" dirty="0" smtClean="0">
                <a:latin typeface="+mn-lt"/>
              </a:rPr>
              <a:t>world</a:t>
            </a:r>
          </a:p>
          <a:p>
            <a:pPr lvl="1"/>
            <a:endParaRPr lang="en-ZA" dirty="0">
              <a:latin typeface="+mn-lt"/>
            </a:endParaRPr>
          </a:p>
          <a:p>
            <a:pPr marL="742950" lvl="1" indent="-285750" algn="just">
              <a:lnSpc>
                <a:spcPct val="115000"/>
              </a:lnSpc>
              <a:spcAft>
                <a:spcPts val="0"/>
              </a:spcAft>
              <a:buFont typeface="Arial" panose="020B0604020202020204" pitchFamily="34" charset="0"/>
              <a:buChar char="•"/>
            </a:pPr>
            <a:r>
              <a:rPr lang="en-ZA" dirty="0" smtClean="0">
                <a:effectLst/>
                <a:latin typeface="+mn-lt"/>
                <a:ea typeface="Calibri" panose="020F0502020204030204" pitchFamily="34" charset="0"/>
                <a:cs typeface="Times New Roman" panose="02020603050405020304" pitchFamily="18" charset="0"/>
              </a:rPr>
              <a:t>DHET is one of the lead departments for Priority 3 and contributes directly to Priority 2.</a:t>
            </a:r>
            <a:r>
              <a:rPr lang="en-ZA" dirty="0"/>
              <a:t> </a:t>
            </a:r>
            <a:endParaRPr lang="en-ZA" dirty="0" smtClean="0"/>
          </a:p>
          <a:p>
            <a:pPr marL="742950" lvl="1" indent="-285750" algn="just">
              <a:lnSpc>
                <a:spcPct val="115000"/>
              </a:lnSpc>
              <a:spcAft>
                <a:spcPts val="0"/>
              </a:spcAft>
              <a:buFont typeface="Arial" panose="020B0604020202020204" pitchFamily="34" charset="0"/>
              <a:buChar char="•"/>
            </a:pPr>
            <a:r>
              <a:rPr lang="en-ZA" dirty="0" smtClean="0"/>
              <a:t>This is </a:t>
            </a:r>
            <a:r>
              <a:rPr lang="en-ZA" dirty="0"/>
              <a:t>implemented through joint efforts </a:t>
            </a:r>
            <a:r>
              <a:rPr lang="en-ZA" dirty="0" smtClean="0"/>
              <a:t>with departments such as Science </a:t>
            </a:r>
            <a:r>
              <a:rPr lang="en-ZA" dirty="0"/>
              <a:t>and </a:t>
            </a:r>
            <a:r>
              <a:rPr lang="en-ZA" dirty="0" smtClean="0"/>
              <a:t>Innovation; Basic </a:t>
            </a:r>
            <a:r>
              <a:rPr lang="en-ZA" dirty="0"/>
              <a:t>Education, </a:t>
            </a:r>
            <a:r>
              <a:rPr lang="en-ZA" dirty="0" smtClean="0"/>
              <a:t>Health</a:t>
            </a:r>
            <a:r>
              <a:rPr lang="en-ZA" dirty="0"/>
              <a:t>, </a:t>
            </a:r>
            <a:r>
              <a:rPr lang="en-ZA" dirty="0" smtClean="0"/>
              <a:t>Agriculture</a:t>
            </a:r>
            <a:r>
              <a:rPr lang="en-ZA" dirty="0"/>
              <a:t>, Land Reform and Rural Development.  </a:t>
            </a:r>
            <a:endParaRPr lang="en-ZA"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084115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381000" y="491480"/>
            <a:ext cx="82296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cap="all" dirty="0">
                <a:cs typeface="Calibri" panose="020F0502020204030204" pitchFamily="34" charset="0"/>
              </a:rPr>
              <a:t>Report of the Accounting Officer</a:t>
            </a: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60</a:t>
            </a:fld>
            <a:endParaRPr lang="en-US" b="1"/>
          </a:p>
        </p:txBody>
      </p:sp>
      <p:sp>
        <p:nvSpPr>
          <p:cNvPr id="5125" name="Rectangle 3"/>
          <p:cNvSpPr>
            <a:spLocks noGrp="1" noChangeArrowheads="1"/>
          </p:cNvSpPr>
          <p:nvPr>
            <p:ph idx="1"/>
          </p:nvPr>
        </p:nvSpPr>
        <p:spPr>
          <a:xfrm>
            <a:off x="381000" y="1143000"/>
            <a:ext cx="8229600" cy="4987925"/>
          </a:xfrm>
        </p:spPr>
        <p:txBody>
          <a:bodyPr/>
          <a:lstStyle/>
          <a:p>
            <a:pPr algn="just" eaLnBrk="1" hangingPunct="1"/>
            <a:r>
              <a:rPr lang="en-US" sz="1800" dirty="0">
                <a:cs typeface="Calibri" panose="020F0502020204030204" pitchFamily="34" charset="0"/>
              </a:rPr>
              <a:t>The Report of the Accounting Officer provides a summary of the financial affairs of the Department including an overview of significant events, key policy decisions and spending trends that includes the matters addressed by the relevant Branch Heads on the performance of each Branch.</a:t>
            </a:r>
          </a:p>
          <a:p>
            <a:pPr algn="just" eaLnBrk="1" hangingPunct="1"/>
            <a:r>
              <a:rPr lang="en-US" sz="1800" dirty="0">
                <a:cs typeface="Calibri" panose="020F0502020204030204" pitchFamily="34" charset="0"/>
              </a:rPr>
              <a:t>It further includes a narrative pertaining to services, capacity constraints and organisational arrangements alongside corporate governance arrangements endorsed within the Department.</a:t>
            </a:r>
          </a:p>
          <a:p>
            <a:pPr algn="just" eaLnBrk="1" hangingPunct="1"/>
            <a:r>
              <a:rPr lang="en-US" sz="1800" dirty="0">
                <a:cs typeface="Calibri" panose="020F0502020204030204" pitchFamily="34" charset="0"/>
              </a:rPr>
              <a:t>The Report of the Accounting Officer is presented from page </a:t>
            </a:r>
            <a:r>
              <a:rPr lang="en-US" sz="1800" dirty="0">
                <a:solidFill>
                  <a:srgbClr val="FF0000"/>
                </a:solidFill>
                <a:cs typeface="Calibri" panose="020F0502020204030204" pitchFamily="34" charset="0"/>
              </a:rPr>
              <a:t>175 to 202 </a:t>
            </a:r>
            <a:r>
              <a:rPr lang="en-US" sz="1800" dirty="0">
                <a:cs typeface="Calibri" panose="020F0502020204030204" pitchFamily="34" charset="0"/>
              </a:rPr>
              <a:t>of the Annual Report</a:t>
            </a:r>
          </a:p>
          <a:p>
            <a:pPr>
              <a:buFontTx/>
              <a:buNone/>
            </a:pPr>
            <a:endParaRPr lang="en-US" sz="800" dirty="0"/>
          </a:p>
        </p:txBody>
      </p:sp>
    </p:spTree>
    <p:extLst>
      <p:ext uri="{BB962C8B-B14F-4D97-AF65-F5344CB8AC3E}">
        <p14:creationId xmlns:p14="http://schemas.microsoft.com/office/powerpoint/2010/main" xmlns="" val="37826172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376237" y="455909"/>
            <a:ext cx="82296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cap="all" dirty="0">
                <a:cs typeface="Calibri" panose="020F0502020204030204" pitchFamily="34" charset="0"/>
              </a:rPr>
              <a:t>Report of the Audit Committee</a:t>
            </a: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61</a:t>
            </a:fld>
            <a:endParaRPr lang="en-US" b="1"/>
          </a:p>
        </p:txBody>
      </p:sp>
      <p:sp>
        <p:nvSpPr>
          <p:cNvPr id="5125" name="Rectangle 3"/>
          <p:cNvSpPr>
            <a:spLocks noGrp="1" noChangeArrowheads="1"/>
          </p:cNvSpPr>
          <p:nvPr>
            <p:ph idx="1"/>
          </p:nvPr>
        </p:nvSpPr>
        <p:spPr>
          <a:xfrm>
            <a:off x="376237" y="990600"/>
            <a:ext cx="8229600" cy="5156199"/>
          </a:xfrm>
        </p:spPr>
        <p:txBody>
          <a:bodyPr/>
          <a:lstStyle/>
          <a:p>
            <a:pPr algn="just" eaLnBrk="1" hangingPunct="1"/>
            <a:r>
              <a:rPr lang="en-US" sz="1800" dirty="0">
                <a:cs typeface="Calibri" panose="020F0502020204030204" pitchFamily="34" charset="0"/>
              </a:rPr>
              <a:t>The Report of the Audit Committee expresses the Committee’s views on the effectiveness of internal controls within the Department, the quality of reporting in terms of PFMA requirements, as well as the operations of Internal Audit and Risk Management within the Department.</a:t>
            </a:r>
          </a:p>
          <a:p>
            <a:pPr algn="just" eaLnBrk="1" hangingPunct="1"/>
            <a:r>
              <a:rPr lang="en-US" sz="1800" dirty="0">
                <a:cs typeface="Calibri" panose="020F0502020204030204" pitchFamily="34" charset="0"/>
              </a:rPr>
              <a:t>Based on the information contained in the Report, the Audit Committee has expressed its satisfaction with the content and quality of both the interim and annual financial statements.</a:t>
            </a:r>
          </a:p>
          <a:p>
            <a:pPr algn="just" eaLnBrk="1" hangingPunct="1"/>
            <a:r>
              <a:rPr lang="en-US" sz="1800" dirty="0">
                <a:cs typeface="Calibri" panose="020F0502020204030204" pitchFamily="34" charset="0"/>
              </a:rPr>
              <a:t>The performance information reporting still require improvement </a:t>
            </a:r>
          </a:p>
          <a:p>
            <a:pPr algn="just" eaLnBrk="1" hangingPunct="1"/>
            <a:r>
              <a:rPr lang="en-US" sz="1800" dirty="0">
                <a:cs typeface="Calibri" panose="020F0502020204030204" pitchFamily="34" charset="0"/>
              </a:rPr>
              <a:t>The Committee expressed concerns on the weaknesses in the system of internal control. </a:t>
            </a:r>
          </a:p>
          <a:p>
            <a:pPr algn="just" eaLnBrk="1" hangingPunct="1"/>
            <a:r>
              <a:rPr lang="en-US" sz="1800" dirty="0">
                <a:cs typeface="Calibri" panose="020F0502020204030204" pitchFamily="34" charset="0"/>
              </a:rPr>
              <a:t>Concerns were raised on action plans that were not effectively and timely implemented during the year.</a:t>
            </a:r>
          </a:p>
          <a:p>
            <a:pPr algn="just" eaLnBrk="1" hangingPunct="1"/>
            <a:r>
              <a:rPr lang="en-US" sz="1800" dirty="0">
                <a:cs typeface="Calibri" panose="020F0502020204030204" pitchFamily="34" charset="0"/>
              </a:rPr>
              <a:t>The Audit Committee accepted the conclusions of the Auditor-General on the AFS and were of the opinion that the audited AFS be accepted and read together with the report of the AGSA</a:t>
            </a:r>
          </a:p>
          <a:p>
            <a:pPr algn="just" eaLnBrk="1" hangingPunct="1"/>
            <a:r>
              <a:rPr lang="en-US" sz="1800" dirty="0">
                <a:solidFill>
                  <a:srgbClr val="FF0000"/>
                </a:solidFill>
                <a:cs typeface="Calibri" panose="020F0502020204030204" pitchFamily="34" charset="0"/>
              </a:rPr>
              <a:t>The detail of the Report of the Audit Committee is presented on page 203 and 204 of the Annual Report.</a:t>
            </a:r>
          </a:p>
          <a:p>
            <a:pPr>
              <a:buFontTx/>
              <a:buNone/>
            </a:pPr>
            <a:endParaRPr lang="en-US" sz="800" dirty="0"/>
          </a:p>
        </p:txBody>
      </p:sp>
    </p:spTree>
    <p:extLst>
      <p:ext uri="{BB962C8B-B14F-4D97-AF65-F5344CB8AC3E}">
        <p14:creationId xmlns:p14="http://schemas.microsoft.com/office/powerpoint/2010/main" xmlns="" val="27994505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572" y="-17463"/>
            <a:ext cx="9144001" cy="6875463"/>
          </a:xfrm>
          <a:prstGeom prst="rect">
            <a:avLst/>
          </a:prstGeom>
          <a:noFill/>
          <a:ln w="9525">
            <a:noFill/>
            <a:miter lim="800000"/>
            <a:headEnd/>
            <a:tailEnd/>
          </a:ln>
        </p:spPr>
      </p:pic>
      <p:sp>
        <p:nvSpPr>
          <p:cNvPr id="7" name="TextBox 6"/>
          <p:cNvSpPr txBox="1"/>
          <p:nvPr/>
        </p:nvSpPr>
        <p:spPr>
          <a:xfrm>
            <a:off x="409433" y="492658"/>
            <a:ext cx="82296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cap="all" dirty="0">
                <a:cs typeface="Calibri" panose="020F0502020204030204" pitchFamily="34" charset="0"/>
              </a:rPr>
              <a:t>Report of the Auditor-General</a:t>
            </a:r>
          </a:p>
        </p:txBody>
      </p:sp>
      <p:sp>
        <p:nvSpPr>
          <p:cNvPr id="5124" name="Slide Number Placeholder 7"/>
          <p:cNvSpPr>
            <a:spLocks noGrp="1"/>
          </p:cNvSpPr>
          <p:nvPr>
            <p:ph type="sldNum" sz="quarter" idx="12"/>
          </p:nvPr>
        </p:nvSpPr>
        <p:spPr>
          <a:xfrm>
            <a:off x="6929438" y="6524625"/>
            <a:ext cx="2133600" cy="365125"/>
          </a:xfrm>
          <a:noFill/>
        </p:spPr>
        <p:txBody>
          <a:bodyPr/>
          <a:lstStyle/>
          <a:p>
            <a:fld id="{30763E85-4560-4EC3-BCC7-E723B2DE4ADA}" type="slidenum">
              <a:rPr lang="en-US" b="1" smtClean="0"/>
              <a:pPr/>
              <a:t>62</a:t>
            </a:fld>
            <a:endParaRPr lang="en-US" b="1" dirty="0"/>
          </a:p>
        </p:txBody>
      </p:sp>
      <p:sp>
        <p:nvSpPr>
          <p:cNvPr id="5125" name="Rectangle 3"/>
          <p:cNvSpPr>
            <a:spLocks noGrp="1" noChangeArrowheads="1"/>
          </p:cNvSpPr>
          <p:nvPr>
            <p:ph idx="1"/>
          </p:nvPr>
        </p:nvSpPr>
        <p:spPr>
          <a:xfrm>
            <a:off x="542972" y="990600"/>
            <a:ext cx="8077200" cy="5141341"/>
          </a:xfrm>
        </p:spPr>
        <p:txBody>
          <a:bodyPr/>
          <a:lstStyle/>
          <a:p>
            <a:pPr algn="just" eaLnBrk="1" hangingPunct="1"/>
            <a:r>
              <a:rPr lang="en-US" sz="1800" dirty="0">
                <a:cs typeface="Calibri" panose="020F0502020204030204" pitchFamily="34" charset="0"/>
              </a:rPr>
              <a:t>The Report of the Auditor-General is available from page </a:t>
            </a:r>
            <a:r>
              <a:rPr lang="en-US" sz="1800" dirty="0">
                <a:solidFill>
                  <a:srgbClr val="FF0000"/>
                </a:solidFill>
                <a:cs typeface="Calibri" panose="020F0502020204030204" pitchFamily="34" charset="0"/>
              </a:rPr>
              <a:t>205 to 208 </a:t>
            </a:r>
            <a:r>
              <a:rPr lang="en-US" sz="1800" dirty="0">
                <a:cs typeface="Calibri" panose="020F0502020204030204" pitchFamily="34" charset="0"/>
              </a:rPr>
              <a:t>of the Annual Report.</a:t>
            </a:r>
          </a:p>
          <a:p>
            <a:pPr algn="just" eaLnBrk="1" hangingPunct="1"/>
            <a:r>
              <a:rPr lang="en-US" sz="1800" dirty="0">
                <a:cs typeface="Calibri" panose="020F0502020204030204" pitchFamily="34" charset="0"/>
              </a:rPr>
              <a:t>The Department received an unqualified audit opinion regarding its financial statements, without material misstatements.</a:t>
            </a:r>
          </a:p>
          <a:p>
            <a:pPr algn="just" eaLnBrk="1" hangingPunct="1"/>
            <a:r>
              <a:rPr lang="en-US" sz="1800" dirty="0">
                <a:cs typeface="Calibri" panose="020F0502020204030204" pitchFamily="34" charset="0"/>
              </a:rPr>
              <a:t>Material findings were, however, identified on the usefulness and reliability of the performance information on the following:</a:t>
            </a:r>
          </a:p>
          <a:p>
            <a:pPr lvl="1" algn="just" eaLnBrk="1" hangingPunct="1"/>
            <a:r>
              <a:rPr lang="en-US" sz="1800" dirty="0">
                <a:cs typeface="Calibri" panose="020F0502020204030204" pitchFamily="34" charset="0"/>
              </a:rPr>
              <a:t>Percentage of TVET college lecturing staff appropriately placed in industry or in exchanges </a:t>
            </a:r>
            <a:r>
              <a:rPr lang="en-US" sz="1800" dirty="0" err="1">
                <a:cs typeface="Calibri" panose="020F0502020204030204" pitchFamily="34" charset="0"/>
              </a:rPr>
              <a:t>programmes</a:t>
            </a:r>
            <a:endParaRPr lang="en-US" sz="1800" dirty="0">
              <a:cs typeface="Calibri" panose="020F0502020204030204" pitchFamily="34" charset="0"/>
            </a:endParaRPr>
          </a:p>
          <a:p>
            <a:pPr lvl="1" algn="just" eaLnBrk="1" hangingPunct="1"/>
            <a:r>
              <a:rPr lang="en-US" sz="1800" dirty="0">
                <a:cs typeface="Calibri" panose="020F0502020204030204" pitchFamily="34" charset="0"/>
              </a:rPr>
              <a:t>Number of TVET college students completing NC(V) level 4 annually</a:t>
            </a:r>
          </a:p>
          <a:p>
            <a:pPr lvl="1" algn="just" eaLnBrk="1" hangingPunct="1"/>
            <a:r>
              <a:rPr lang="en-US" sz="1800" dirty="0">
                <a:cs typeface="Calibri" panose="020F0502020204030204" pitchFamily="34" charset="0"/>
              </a:rPr>
              <a:t>Number of TVET college students completing N6 qualification annually </a:t>
            </a:r>
          </a:p>
          <a:p>
            <a:pPr marL="342900" lvl="1" indent="-342900" algn="just" eaLnBrk="1" hangingPunct="1">
              <a:buChar char="•"/>
            </a:pPr>
            <a:r>
              <a:rPr lang="en-US" sz="1800" dirty="0">
                <a:ea typeface="+mn-ea"/>
                <a:cs typeface="Calibri" panose="020F0502020204030204" pitchFamily="34" charset="0"/>
              </a:rPr>
              <a:t>Procurement and contract management (Non-compliance)</a:t>
            </a:r>
          </a:p>
          <a:p>
            <a:pPr lvl="1" algn="just" eaLnBrk="1" hangingPunct="1"/>
            <a:r>
              <a:rPr lang="en-US" sz="1800" dirty="0">
                <a:cs typeface="Calibri" panose="020F0502020204030204" pitchFamily="34" charset="0"/>
              </a:rPr>
              <a:t>Some goods and services were procured without inviting competitive bids</a:t>
            </a:r>
          </a:p>
          <a:p>
            <a:pPr marL="0" lvl="1" indent="0" algn="just" eaLnBrk="1" hangingPunct="1">
              <a:buNone/>
            </a:pPr>
            <a:endParaRPr lang="en-US" sz="1800" dirty="0">
              <a:ea typeface="+mn-ea"/>
              <a:cs typeface="Calibri" panose="020F0502020204030204" pitchFamily="34" charset="0"/>
            </a:endParaRPr>
          </a:p>
        </p:txBody>
      </p:sp>
    </p:spTree>
    <p:extLst>
      <p:ext uri="{BB962C8B-B14F-4D97-AF65-F5344CB8AC3E}">
        <p14:creationId xmlns:p14="http://schemas.microsoft.com/office/powerpoint/2010/main" xmlns="" val="26509546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573" y="-15200"/>
            <a:ext cx="9144001" cy="6875463"/>
          </a:xfrm>
          <a:prstGeom prst="rect">
            <a:avLst/>
          </a:prstGeom>
          <a:noFill/>
          <a:ln w="9525">
            <a:noFill/>
            <a:miter lim="800000"/>
            <a:headEnd/>
            <a:tailEnd/>
          </a:ln>
        </p:spPr>
      </p:pic>
      <p:sp>
        <p:nvSpPr>
          <p:cNvPr id="7" name="TextBox 6"/>
          <p:cNvSpPr txBox="1"/>
          <p:nvPr/>
        </p:nvSpPr>
        <p:spPr>
          <a:xfrm>
            <a:off x="433105" y="437398"/>
            <a:ext cx="8229600"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Financial Statements:</a:t>
            </a:r>
          </a:p>
          <a:p>
            <a:pPr algn="ctr">
              <a:defRPr/>
            </a:pPr>
            <a:r>
              <a:rPr lang="en-ZA" sz="2400" b="1" dirty="0">
                <a:cs typeface="Calibri" panose="020F0502020204030204" pitchFamily="34" charset="0"/>
              </a:rPr>
              <a:t>Appropriation Statement</a:t>
            </a: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63</a:t>
            </a:fld>
            <a:endParaRPr lang="en-US" b="1"/>
          </a:p>
        </p:txBody>
      </p:sp>
      <p:sp>
        <p:nvSpPr>
          <p:cNvPr id="4101" name="Content Placeholder 2"/>
          <p:cNvSpPr txBox="1">
            <a:spLocks/>
          </p:cNvSpPr>
          <p:nvPr/>
        </p:nvSpPr>
        <p:spPr bwMode="auto">
          <a:xfrm>
            <a:off x="433105" y="1371600"/>
            <a:ext cx="8001000" cy="4753770"/>
          </a:xfrm>
          <a:prstGeom prst="rect">
            <a:avLst/>
          </a:prstGeom>
          <a:noFill/>
          <a:ln w="9525">
            <a:noFill/>
            <a:miter lim="800000"/>
            <a:headEnd/>
            <a:tailEnd/>
          </a:ln>
        </p:spPr>
        <p:txBody>
          <a:bodyPr/>
          <a:lstStyle/>
          <a:p>
            <a:pPr marL="628650" indent="-446088" algn="just">
              <a:spcBef>
                <a:spcPts val="600"/>
              </a:spcBef>
              <a:buFont typeface="Arial" charset="0"/>
              <a:buChar char="•"/>
            </a:pPr>
            <a:r>
              <a:rPr lang="en-US" dirty="0">
                <a:latin typeface="+mn-lt"/>
              </a:rPr>
              <a:t>The Appropriation Statement provides an indication of the Department’s spending against the final Appropriated Funds for the year.</a:t>
            </a:r>
          </a:p>
          <a:p>
            <a:pPr marL="628650" indent="-446088">
              <a:spcBef>
                <a:spcPts val="600"/>
              </a:spcBef>
              <a:buFont typeface="Arial" charset="0"/>
              <a:buChar char="•"/>
            </a:pPr>
            <a:r>
              <a:rPr lang="en-US" dirty="0">
                <a:latin typeface="+mn-lt"/>
              </a:rPr>
              <a:t>In summary, the position is as follows:	    	    R’000</a:t>
            </a:r>
          </a:p>
          <a:p>
            <a:pPr marL="892175" indent="-263525">
              <a:spcBef>
                <a:spcPts val="600"/>
              </a:spcBef>
              <a:buFont typeface="Arial" charset="0"/>
              <a:buChar char="•"/>
            </a:pPr>
            <a:r>
              <a:rPr lang="en-US" dirty="0">
                <a:latin typeface="+mn-lt"/>
              </a:rPr>
              <a:t>Final Appropriation:			106 507 918</a:t>
            </a:r>
          </a:p>
          <a:p>
            <a:pPr marL="628650">
              <a:spcBef>
                <a:spcPts val="600"/>
              </a:spcBef>
            </a:pPr>
            <a:r>
              <a:rPr lang="en-US" i="1" dirty="0">
                <a:latin typeface="+mn-lt"/>
              </a:rPr>
              <a:t>Including: </a:t>
            </a:r>
            <a:r>
              <a:rPr lang="en-US" dirty="0">
                <a:latin typeface="+mn-lt"/>
              </a:rPr>
              <a:t>Voted Funds			94 094 944</a:t>
            </a:r>
          </a:p>
          <a:p>
            <a:pPr marL="628650">
              <a:spcBef>
                <a:spcPts val="600"/>
              </a:spcBef>
            </a:pPr>
            <a:r>
              <a:rPr lang="en-US" dirty="0">
                <a:latin typeface="+mn-lt"/>
              </a:rPr>
              <a:t>	Direct Charges (Skills Development Levies)	12 412 974</a:t>
            </a:r>
          </a:p>
          <a:p>
            <a:pPr marL="892175" indent="-263525">
              <a:spcBef>
                <a:spcPts val="600"/>
              </a:spcBef>
              <a:buFont typeface="Arial" charset="0"/>
              <a:buChar char="•"/>
            </a:pPr>
            <a:r>
              <a:rPr lang="en-US" dirty="0">
                <a:latin typeface="+mn-lt"/>
              </a:rPr>
              <a:t>Actual Expenditure:			106 110 453</a:t>
            </a:r>
          </a:p>
          <a:p>
            <a:pPr marL="628650">
              <a:spcBef>
                <a:spcPts val="600"/>
              </a:spcBef>
            </a:pPr>
            <a:r>
              <a:rPr lang="en-US" dirty="0">
                <a:latin typeface="+mn-lt"/>
              </a:rPr>
              <a:t>	</a:t>
            </a:r>
            <a:r>
              <a:rPr lang="en-US" i="1" dirty="0">
                <a:latin typeface="+mn-lt"/>
              </a:rPr>
              <a:t>Including	</a:t>
            </a:r>
            <a:r>
              <a:rPr lang="en-US" dirty="0">
                <a:latin typeface="+mn-lt"/>
              </a:rPr>
              <a:t>Voted Funds	93 697 479</a:t>
            </a:r>
          </a:p>
          <a:p>
            <a:pPr marL="628650">
              <a:spcBef>
                <a:spcPts val="600"/>
              </a:spcBef>
            </a:pPr>
            <a:r>
              <a:rPr lang="en-US" dirty="0">
                <a:latin typeface="+mn-lt"/>
              </a:rPr>
              <a:t>		Direct Charges	12 412 974	                        </a:t>
            </a:r>
          </a:p>
          <a:p>
            <a:pPr marL="971550" indent="-342900">
              <a:spcBef>
                <a:spcPts val="600"/>
              </a:spcBef>
              <a:buFont typeface="Arial" panose="020B0604020202020204" pitchFamily="34" charset="0"/>
              <a:buChar char="•"/>
            </a:pPr>
            <a:r>
              <a:rPr lang="en-US" dirty="0">
                <a:latin typeface="+mn-lt"/>
              </a:rPr>
              <a:t>Variance (Underspending)			</a:t>
            </a:r>
            <a:r>
              <a:rPr lang="en-US" u="sng" dirty="0">
                <a:latin typeface="+mn-lt"/>
              </a:rPr>
              <a:t>      397 465</a:t>
            </a:r>
            <a:r>
              <a:rPr lang="en-US" dirty="0">
                <a:latin typeface="+mn-lt"/>
              </a:rPr>
              <a:t>(0.4%)</a:t>
            </a:r>
          </a:p>
          <a:p>
            <a:pPr marL="628650">
              <a:spcBef>
                <a:spcPts val="600"/>
              </a:spcBef>
            </a:pPr>
            <a:r>
              <a:rPr lang="en-US" i="1" dirty="0">
                <a:latin typeface="Calibri" panose="020F0502020204030204" pitchFamily="34" charset="0"/>
              </a:rPr>
              <a:t>The variance is within National Treasury parameters of 8%</a:t>
            </a:r>
            <a:endParaRPr lang="en-US" i="1" dirty="0">
              <a:highlight>
                <a:srgbClr val="FFFF00"/>
              </a:highlight>
              <a:latin typeface="Calibri" panose="020F0502020204030204" pitchFamily="34" charset="0"/>
            </a:endParaRPr>
          </a:p>
          <a:p>
            <a:pPr marL="182562">
              <a:spcBef>
                <a:spcPts val="600"/>
              </a:spcBef>
            </a:pPr>
            <a:r>
              <a:rPr lang="en-US" sz="1600" i="1" dirty="0">
                <a:latin typeface="Calibri" panose="020F0502020204030204" pitchFamily="34" charset="0"/>
              </a:rPr>
              <a:t>Detailed Information per </a:t>
            </a:r>
            <a:r>
              <a:rPr lang="en-US" sz="1600" i="1" dirty="0" err="1">
                <a:latin typeface="Calibri" panose="020F0502020204030204" pitchFamily="34" charset="0"/>
              </a:rPr>
              <a:t>Programme</a:t>
            </a:r>
            <a:r>
              <a:rPr lang="en-US" sz="1600" i="1" dirty="0">
                <a:latin typeface="Calibri" panose="020F0502020204030204" pitchFamily="34" charset="0"/>
              </a:rPr>
              <a:t> and Economic Classification is presented from page </a:t>
            </a:r>
            <a:r>
              <a:rPr lang="en-US" sz="1600" i="1" dirty="0">
                <a:solidFill>
                  <a:srgbClr val="FF0000"/>
                </a:solidFill>
                <a:latin typeface="Calibri" panose="020F0502020204030204" pitchFamily="34" charset="0"/>
              </a:rPr>
              <a:t>210 to 233 </a:t>
            </a:r>
            <a:r>
              <a:rPr lang="en-US" sz="1600" i="1" dirty="0">
                <a:latin typeface="Calibri" panose="020F0502020204030204" pitchFamily="34" charset="0"/>
              </a:rPr>
              <a:t>of the Annual Report</a:t>
            </a:r>
          </a:p>
        </p:txBody>
      </p:sp>
      <p:cxnSp>
        <p:nvCxnSpPr>
          <p:cNvPr id="5" name="Straight Connector 4"/>
          <p:cNvCxnSpPr/>
          <p:nvPr/>
        </p:nvCxnSpPr>
        <p:spPr>
          <a:xfrm>
            <a:off x="6019800" y="48006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05097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15891"/>
            <a:ext cx="9144001" cy="6875463"/>
          </a:xfrm>
          <a:prstGeom prst="rect">
            <a:avLst/>
          </a:prstGeom>
          <a:noFill/>
          <a:ln w="9525">
            <a:noFill/>
            <a:miter lim="800000"/>
            <a:headEnd/>
            <a:tailEnd/>
          </a:ln>
        </p:spPr>
      </p:pic>
      <p:sp>
        <p:nvSpPr>
          <p:cNvPr id="7" name="TextBox 6"/>
          <p:cNvSpPr txBox="1"/>
          <p:nvPr/>
        </p:nvSpPr>
        <p:spPr>
          <a:xfrm>
            <a:off x="394743" y="449878"/>
            <a:ext cx="8112670" cy="95410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a:latin typeface="Calibri" panose="020F0502020204030204" pitchFamily="34" charset="0"/>
                <a:cs typeface="Calibri" panose="020F0502020204030204" pitchFamily="34" charset="0"/>
              </a:rPr>
              <a:t>Financial Statements:</a:t>
            </a:r>
          </a:p>
          <a:p>
            <a:pPr algn="ctr">
              <a:defRPr/>
            </a:pPr>
            <a:r>
              <a:rPr lang="en-ZA" sz="2800" b="1" dirty="0">
                <a:latin typeface="Calibri" panose="020F0502020204030204" pitchFamily="34" charset="0"/>
                <a:cs typeface="Calibri" panose="020F0502020204030204" pitchFamily="34" charset="0"/>
              </a:rPr>
              <a:t>Appropriation Statement</a:t>
            </a: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64</a:t>
            </a:fld>
            <a:endParaRPr lang="en-US" b="1"/>
          </a:p>
        </p:txBody>
      </p:sp>
      <p:sp>
        <p:nvSpPr>
          <p:cNvPr id="4101" name="Content Placeholder 2"/>
          <p:cNvSpPr txBox="1">
            <a:spLocks/>
          </p:cNvSpPr>
          <p:nvPr/>
        </p:nvSpPr>
        <p:spPr bwMode="auto">
          <a:xfrm>
            <a:off x="394743" y="1398857"/>
            <a:ext cx="8112669" cy="4849543"/>
          </a:xfrm>
          <a:prstGeom prst="rect">
            <a:avLst/>
          </a:prstGeom>
          <a:noFill/>
          <a:ln w="9525">
            <a:noFill/>
            <a:miter lim="800000"/>
            <a:headEnd/>
            <a:tailEnd/>
          </a:ln>
        </p:spPr>
        <p:txBody>
          <a:bodyPr/>
          <a:lstStyle/>
          <a:p>
            <a:pPr marL="628650" indent="-446088">
              <a:spcBef>
                <a:spcPts val="300"/>
              </a:spcBef>
              <a:buFont typeface="Arial" charset="0"/>
              <a:buChar char="•"/>
            </a:pPr>
            <a:r>
              <a:rPr lang="en-US" sz="2000" dirty="0">
                <a:latin typeface="Calibri" panose="020F0502020204030204" pitchFamily="34" charset="0"/>
                <a:cs typeface="Calibri" panose="020F0502020204030204" pitchFamily="34" charset="0"/>
              </a:rPr>
              <a:t>The spending analysis per </a:t>
            </a:r>
            <a:r>
              <a:rPr lang="en-US" sz="2000" dirty="0" err="1">
                <a:latin typeface="Calibri" panose="020F0502020204030204" pitchFamily="34" charset="0"/>
                <a:cs typeface="Calibri" panose="020F0502020204030204" pitchFamily="34" charset="0"/>
              </a:rPr>
              <a:t>programme</a:t>
            </a:r>
            <a:r>
              <a:rPr lang="en-US" sz="2000" dirty="0">
                <a:latin typeface="Calibri" panose="020F0502020204030204" pitchFamily="34" charset="0"/>
                <a:cs typeface="Calibri" panose="020F0502020204030204" pitchFamily="34" charset="0"/>
              </a:rPr>
              <a:t> was as follows:</a:t>
            </a:r>
          </a:p>
          <a:p>
            <a:pPr marL="628650">
              <a:spcBef>
                <a:spcPts val="300"/>
              </a:spcBef>
            </a:pPr>
            <a:endParaRPr lang="en-ZA" sz="2000" b="1" u="sng" dirty="0">
              <a:latin typeface="Calibri" panose="020F0502020204030204" pitchFamily="34" charset="0"/>
              <a:cs typeface="Calibri" panose="020F0502020204030204" pitchFamily="34" charset="0"/>
            </a:endParaRPr>
          </a:p>
          <a:p>
            <a:pPr marL="628650">
              <a:spcBef>
                <a:spcPts val="300"/>
              </a:spcBef>
            </a:pPr>
            <a:endParaRPr lang="en-US" sz="2000" b="1" u="sng" dirty="0">
              <a:latin typeface="Calibri" panose="020F0502020204030204" pitchFamily="34" charset="0"/>
            </a:endParaRPr>
          </a:p>
          <a:p>
            <a:pPr marL="628650">
              <a:spcBef>
                <a:spcPts val="300"/>
              </a:spcBef>
            </a:pPr>
            <a:endParaRPr lang="en-US" sz="2000" u="sng" dirty="0">
              <a:latin typeface="Calibri" panose="020F0502020204030204" pitchFamily="34" charset="0"/>
            </a:endParaRPr>
          </a:p>
        </p:txBody>
      </p:sp>
      <p:pic>
        <p:nvPicPr>
          <p:cNvPr id="8" name="Picture 7">
            <a:extLst>
              <a:ext uri="{FF2B5EF4-FFF2-40B4-BE49-F238E27FC236}">
                <a16:creationId xmlns:a16="http://schemas.microsoft.com/office/drawing/2014/main" xmlns="" id="{46EF1621-4047-43C0-84F7-ADE8225C4C3C}"/>
              </a:ext>
            </a:extLst>
          </p:cNvPr>
          <p:cNvPicPr>
            <a:picLocks noChangeAspect="1"/>
          </p:cNvPicPr>
          <p:nvPr/>
        </p:nvPicPr>
        <p:blipFill>
          <a:blip r:embed="rId3" cstate="print"/>
          <a:stretch>
            <a:fillRect/>
          </a:stretch>
        </p:blipFill>
        <p:spPr>
          <a:xfrm>
            <a:off x="437929" y="1871326"/>
            <a:ext cx="8112669" cy="3919874"/>
          </a:xfrm>
          <a:prstGeom prst="rect">
            <a:avLst/>
          </a:prstGeom>
        </p:spPr>
      </p:pic>
    </p:spTree>
    <p:extLst>
      <p:ext uri="{BB962C8B-B14F-4D97-AF65-F5344CB8AC3E}">
        <p14:creationId xmlns:p14="http://schemas.microsoft.com/office/powerpoint/2010/main" xmlns="" val="192907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4287"/>
            <a:ext cx="9144001" cy="6875463"/>
          </a:xfrm>
          <a:prstGeom prst="rect">
            <a:avLst/>
          </a:prstGeom>
          <a:noFill/>
          <a:ln w="9525">
            <a:noFill/>
            <a:miter lim="800000"/>
            <a:headEnd/>
            <a:tailEnd/>
          </a:ln>
        </p:spPr>
      </p:pic>
      <p:sp>
        <p:nvSpPr>
          <p:cNvPr id="7" name="TextBox 6"/>
          <p:cNvSpPr txBox="1"/>
          <p:nvPr/>
        </p:nvSpPr>
        <p:spPr>
          <a:xfrm>
            <a:off x="433948" y="470963"/>
            <a:ext cx="8252851"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Financial Statements:</a:t>
            </a:r>
          </a:p>
          <a:p>
            <a:pPr algn="ctr">
              <a:defRPr/>
            </a:pPr>
            <a:r>
              <a:rPr lang="en-ZA" sz="2400" b="1" dirty="0">
                <a:cs typeface="Calibri" panose="020F0502020204030204" pitchFamily="34" charset="0"/>
              </a:rPr>
              <a:t>Appropriation Statement</a:t>
            </a: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65</a:t>
            </a:fld>
            <a:endParaRPr lang="en-US" b="1"/>
          </a:p>
        </p:txBody>
      </p:sp>
      <p:sp>
        <p:nvSpPr>
          <p:cNvPr id="4101" name="Content Placeholder 2"/>
          <p:cNvSpPr txBox="1">
            <a:spLocks/>
          </p:cNvSpPr>
          <p:nvPr/>
        </p:nvSpPr>
        <p:spPr bwMode="auto">
          <a:xfrm>
            <a:off x="433948" y="1403985"/>
            <a:ext cx="8001000" cy="4876800"/>
          </a:xfrm>
          <a:prstGeom prst="rect">
            <a:avLst/>
          </a:prstGeom>
          <a:noFill/>
          <a:ln w="9525">
            <a:noFill/>
            <a:miter lim="800000"/>
            <a:headEnd/>
            <a:tailEnd/>
          </a:ln>
        </p:spPr>
        <p:txBody>
          <a:bodyPr/>
          <a:lstStyle/>
          <a:p>
            <a:pPr marL="360363" indent="-360363">
              <a:spcBef>
                <a:spcPts val="300"/>
              </a:spcBef>
              <a:buFont typeface="Arial" charset="0"/>
              <a:buChar char="•"/>
            </a:pPr>
            <a:r>
              <a:rPr lang="en-US" sz="2000" dirty="0">
                <a:latin typeface="Calibri" panose="020F0502020204030204" pitchFamily="34" charset="0"/>
                <a:cs typeface="Calibri" panose="020F0502020204030204" pitchFamily="34" charset="0"/>
              </a:rPr>
              <a:t>The spending analysis per economic classification was as follows:</a:t>
            </a:r>
          </a:p>
          <a:p>
            <a:pPr marL="628650">
              <a:spcBef>
                <a:spcPts val="300"/>
              </a:spcBef>
            </a:pPr>
            <a:endParaRPr lang="en-ZA" sz="2000" b="1" u="sng" dirty="0">
              <a:latin typeface="Calibri" panose="020F0502020204030204" pitchFamily="34" charset="0"/>
              <a:cs typeface="Calibri" panose="020F0502020204030204" pitchFamily="34" charset="0"/>
            </a:endParaRPr>
          </a:p>
          <a:p>
            <a:pPr marL="628650">
              <a:spcBef>
                <a:spcPts val="300"/>
              </a:spcBef>
            </a:pPr>
            <a:endParaRPr lang="en-US" sz="2000" b="1" u="sng" dirty="0">
              <a:latin typeface="Calibri" panose="020F0502020204030204" pitchFamily="34" charset="0"/>
            </a:endParaRPr>
          </a:p>
          <a:p>
            <a:pPr marL="628650">
              <a:spcBef>
                <a:spcPts val="300"/>
              </a:spcBef>
            </a:pPr>
            <a:endParaRPr lang="en-US" sz="2000" u="sng" dirty="0">
              <a:latin typeface="Calibri" panose="020F0502020204030204" pitchFamily="34" charset="0"/>
            </a:endParaRPr>
          </a:p>
        </p:txBody>
      </p:sp>
      <p:pic>
        <p:nvPicPr>
          <p:cNvPr id="5" name="Picture 4">
            <a:extLst>
              <a:ext uri="{FF2B5EF4-FFF2-40B4-BE49-F238E27FC236}">
                <a16:creationId xmlns:a16="http://schemas.microsoft.com/office/drawing/2014/main" xmlns="" id="{D1A9E910-60D8-40FF-81D0-31B1ADECEE29}"/>
              </a:ext>
            </a:extLst>
          </p:cNvPr>
          <p:cNvPicPr>
            <a:picLocks noChangeAspect="1"/>
          </p:cNvPicPr>
          <p:nvPr/>
        </p:nvPicPr>
        <p:blipFill>
          <a:blip r:embed="rId3" cstate="print"/>
          <a:stretch>
            <a:fillRect/>
          </a:stretch>
        </p:blipFill>
        <p:spPr>
          <a:xfrm>
            <a:off x="433948" y="1752600"/>
            <a:ext cx="8073465" cy="4419601"/>
          </a:xfrm>
          <a:prstGeom prst="rect">
            <a:avLst/>
          </a:prstGeom>
        </p:spPr>
      </p:pic>
      <p:pic>
        <p:nvPicPr>
          <p:cNvPr id="8" name="Picture 2"/>
          <p:cNvPicPr>
            <a:picLocks noChangeAspect="1" noChangeArrowheads="1"/>
          </p:cNvPicPr>
          <p:nvPr/>
        </p:nvPicPr>
        <p:blipFill>
          <a:blip r:embed="rId2" cstate="print"/>
          <a:srcRect/>
          <a:stretch>
            <a:fillRect/>
          </a:stretch>
        </p:blipFill>
        <p:spPr bwMode="auto">
          <a:xfrm>
            <a:off x="9053" y="-37079"/>
            <a:ext cx="9162863" cy="6909302"/>
          </a:xfrm>
          <a:prstGeom prst="rect">
            <a:avLst/>
          </a:prstGeom>
          <a:noFill/>
          <a:ln w="9525">
            <a:noFill/>
            <a:miter lim="800000"/>
            <a:headEnd/>
            <a:tailEnd/>
          </a:ln>
        </p:spPr>
      </p:pic>
      <p:sp>
        <p:nvSpPr>
          <p:cNvPr id="9" name="TextBox 8"/>
          <p:cNvSpPr txBox="1"/>
          <p:nvPr/>
        </p:nvSpPr>
        <p:spPr>
          <a:xfrm>
            <a:off x="397734" y="424796"/>
            <a:ext cx="8289065"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Spending on Top 10 Goods and Services Items</a:t>
            </a:r>
          </a:p>
        </p:txBody>
      </p:sp>
      <p:graphicFrame>
        <p:nvGraphicFramePr>
          <p:cNvPr id="10" name="Group 218"/>
          <p:cNvGraphicFramePr>
            <a:graphicFrameLocks noGrp="1"/>
          </p:cNvGraphicFramePr>
          <p:nvPr>
            <p:ph idx="1"/>
            <p:extLst>
              <p:ext uri="{D42A27DB-BD31-4B8C-83A1-F6EECF244321}">
                <p14:modId xmlns:p14="http://schemas.microsoft.com/office/powerpoint/2010/main" xmlns="" val="2529816879"/>
              </p:ext>
            </p:extLst>
          </p:nvPr>
        </p:nvGraphicFramePr>
        <p:xfrm>
          <a:off x="533400" y="1066800"/>
          <a:ext cx="8153399" cy="5246568"/>
        </p:xfrm>
        <a:graphic>
          <a:graphicData uri="http://schemas.openxmlformats.org/drawingml/2006/table">
            <a:tbl>
              <a:tblPr/>
              <a:tblGrid>
                <a:gridCol w="2799319">
                  <a:extLst>
                    <a:ext uri="{9D8B030D-6E8A-4147-A177-3AD203B41FA5}">
                      <a16:colId xmlns:a16="http://schemas.microsoft.com/office/drawing/2014/main" xmlns="" val="20000"/>
                    </a:ext>
                  </a:extLst>
                </a:gridCol>
                <a:gridCol w="1629503">
                  <a:extLst>
                    <a:ext uri="{9D8B030D-6E8A-4147-A177-3AD203B41FA5}">
                      <a16:colId xmlns:a16="http://schemas.microsoft.com/office/drawing/2014/main" xmlns="" val="20001"/>
                    </a:ext>
                  </a:extLst>
                </a:gridCol>
                <a:gridCol w="1396717">
                  <a:extLst>
                    <a:ext uri="{9D8B030D-6E8A-4147-A177-3AD203B41FA5}">
                      <a16:colId xmlns:a16="http://schemas.microsoft.com/office/drawing/2014/main" xmlns="" val="20002"/>
                    </a:ext>
                  </a:extLst>
                </a:gridCol>
                <a:gridCol w="1163930">
                  <a:extLst>
                    <a:ext uri="{9D8B030D-6E8A-4147-A177-3AD203B41FA5}">
                      <a16:colId xmlns:a16="http://schemas.microsoft.com/office/drawing/2014/main" xmlns="" val="20003"/>
                    </a:ext>
                  </a:extLst>
                </a:gridCol>
                <a:gridCol w="1163930">
                  <a:extLst>
                    <a:ext uri="{9D8B030D-6E8A-4147-A177-3AD203B41FA5}">
                      <a16:colId xmlns:a16="http://schemas.microsoft.com/office/drawing/2014/main" xmlns="" val="20004"/>
                    </a:ext>
                  </a:extLst>
                </a:gridCol>
              </a:tblGrid>
              <a:tr h="893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Final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Actual Expenditure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Variance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Variance</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xmlns="" val="10000"/>
                  </a:ext>
                </a:extLst>
              </a:tr>
              <a:tr h="395123">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Computer services</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114 750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114 269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481</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0.4%</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5123">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Operating leases</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92 362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91 666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696</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0.8%</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5123">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Travel and subsistence</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69 669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65 583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4 086</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5.9%</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95123">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Operating payments</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57 271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           32 583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24 688</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43.1%</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95123">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Training and development</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21 653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           21 529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124</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0.6%</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95123">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Property payments</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           19 267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19 140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127</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0.7%</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95123">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Audit costs: External</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9 600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             9 594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6</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0.1%</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5123">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Communication</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8 757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             7 753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1 004</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11.5%</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34339">
                <a:tc>
                  <a:txBody>
                    <a:bodyPr/>
                    <a:lstStyle/>
                    <a:p>
                      <a:pPr algn="l" fontAlgn="b"/>
                      <a:r>
                        <a:rPr lang="en-GB" sz="1800" b="0" i="0" u="none" strike="noStrike" dirty="0">
                          <a:solidFill>
                            <a:srgbClr val="000000"/>
                          </a:solidFill>
                          <a:effectLst/>
                          <a:latin typeface="Calibri" panose="020F0502020204030204" pitchFamily="34" charset="0"/>
                          <a:cs typeface="Calibri" panose="020F0502020204030204" pitchFamily="34" charset="0"/>
                        </a:rPr>
                        <a:t>Consultants: Business and advisory services</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7 213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             6 887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326</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4.5%</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34339">
                <a:tc>
                  <a:txBody>
                    <a:bodyPr/>
                    <a:lstStyle/>
                    <a:p>
                      <a:pPr algn="l" fontAlgn="b"/>
                      <a:r>
                        <a:rPr lang="en-GB" sz="1800" b="0" i="0" u="none" strike="noStrike" dirty="0">
                          <a:solidFill>
                            <a:srgbClr val="000000"/>
                          </a:solidFill>
                          <a:effectLst/>
                          <a:latin typeface="Calibri" panose="020F0502020204030204" pitchFamily="34" charset="0"/>
                          <a:cs typeface="Calibri" panose="020F0502020204030204" pitchFamily="34" charset="0"/>
                        </a:rPr>
                        <a:t>Consumable: Stationery, printing and office supplies</a:t>
                      </a:r>
                    </a:p>
                  </a:txBody>
                  <a:tcPr marL="36000" marR="36000"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           12 218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             6 012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6 206</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50.8%</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1" name="Slide Number Placeholder 7"/>
          <p:cNvSpPr txBox="1">
            <a:spLocks/>
          </p:cNvSpPr>
          <p:nvPr/>
        </p:nvSpPr>
        <p:spPr bwMode="auto">
          <a:xfrm>
            <a:off x="7038316" y="6558464"/>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b="1" dirty="0" smtClean="0"/>
              <a:t>65</a:t>
            </a:r>
            <a:endParaRPr lang="en-US" b="1" dirty="0"/>
          </a:p>
        </p:txBody>
      </p:sp>
    </p:spTree>
    <p:extLst>
      <p:ext uri="{BB962C8B-B14F-4D97-AF65-F5344CB8AC3E}">
        <p14:creationId xmlns:p14="http://schemas.microsoft.com/office/powerpoint/2010/main" xmlns="" val="2452343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19" y="-17463"/>
            <a:ext cx="9144001" cy="6875463"/>
          </a:xfrm>
          <a:prstGeom prst="rect">
            <a:avLst/>
          </a:prstGeom>
          <a:noFill/>
          <a:ln w="9525">
            <a:noFill/>
            <a:miter lim="800000"/>
            <a:headEnd/>
            <a:tailEnd/>
          </a:ln>
        </p:spPr>
      </p:pic>
      <p:sp>
        <p:nvSpPr>
          <p:cNvPr id="7" name="TextBox 6"/>
          <p:cNvSpPr txBox="1"/>
          <p:nvPr/>
        </p:nvSpPr>
        <p:spPr>
          <a:xfrm>
            <a:off x="348023" y="461317"/>
            <a:ext cx="8221301"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2020/21: Transfers and Subsidies</a:t>
            </a: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66</a:t>
            </a:fld>
            <a:endParaRPr lang="en-US" b="1" dirty="0"/>
          </a:p>
        </p:txBody>
      </p:sp>
      <p:sp>
        <p:nvSpPr>
          <p:cNvPr id="8" name="Rectangle 3"/>
          <p:cNvSpPr txBox="1">
            <a:spLocks noChangeArrowheads="1"/>
          </p:cNvSpPr>
          <p:nvPr/>
        </p:nvSpPr>
        <p:spPr bwMode="auto">
          <a:xfrm>
            <a:off x="339725" y="1219200"/>
            <a:ext cx="8229600" cy="5111750"/>
          </a:xfrm>
          <a:prstGeom prst="rect">
            <a:avLst/>
          </a:prstGeom>
          <a:noFill/>
          <a:ln w="9525">
            <a:noFill/>
            <a:miter lim="800000"/>
            <a:headEnd/>
            <a:tailEnd/>
          </a:ln>
        </p:spPr>
        <p:txBody>
          <a:bodyPr/>
          <a:lstStyle/>
          <a:p>
            <a:pPr algn="just">
              <a:lnSpc>
                <a:spcPct val="80000"/>
              </a:lnSpc>
              <a:spcBef>
                <a:spcPts val="600"/>
              </a:spcBef>
              <a:defRPr/>
            </a:pPr>
            <a:endParaRPr lang="en-US" sz="2000" kern="0"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16634769"/>
              </p:ext>
            </p:extLst>
          </p:nvPr>
        </p:nvGraphicFramePr>
        <p:xfrm>
          <a:off x="442912" y="990600"/>
          <a:ext cx="8126411" cy="5375648"/>
        </p:xfrm>
        <a:graphic>
          <a:graphicData uri="http://schemas.openxmlformats.org/drawingml/2006/table">
            <a:tbl>
              <a:tblPr>
                <a:tableStyleId>{5C22544A-7EE6-4342-B048-85BDC9FD1C3A}</a:tableStyleId>
              </a:tblPr>
              <a:tblGrid>
                <a:gridCol w="6355833">
                  <a:extLst>
                    <a:ext uri="{9D8B030D-6E8A-4147-A177-3AD203B41FA5}">
                      <a16:colId xmlns:a16="http://schemas.microsoft.com/office/drawing/2014/main" xmlns="" val="20000"/>
                    </a:ext>
                  </a:extLst>
                </a:gridCol>
                <a:gridCol w="1770578">
                  <a:extLst>
                    <a:ext uri="{9D8B030D-6E8A-4147-A177-3AD203B41FA5}">
                      <a16:colId xmlns:a16="http://schemas.microsoft.com/office/drawing/2014/main" xmlns="" val="20001"/>
                    </a:ext>
                  </a:extLst>
                </a:gridCol>
              </a:tblGrid>
              <a:tr h="620768">
                <a:tc>
                  <a:txBody>
                    <a:bodyPr/>
                    <a:lstStyle/>
                    <a:p>
                      <a:pPr algn="ctr">
                        <a:lnSpc>
                          <a:spcPct val="130000"/>
                        </a:lnSpc>
                        <a:spcAft>
                          <a:spcPts val="0"/>
                        </a:spcAft>
                      </a:pPr>
                      <a:r>
                        <a:rPr lang="en-US" sz="2000" b="1" dirty="0">
                          <a:latin typeface="Calibri" panose="020F0502020204030204" pitchFamily="34" charset="0"/>
                        </a:rPr>
                        <a:t> Institution/Entity</a:t>
                      </a:r>
                      <a:endParaRPr lang="en-ZA" sz="2000" b="1" dirty="0">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30000"/>
                        </a:lnSpc>
                        <a:spcAft>
                          <a:spcPts val="0"/>
                        </a:spcAft>
                      </a:pPr>
                      <a:r>
                        <a:rPr lang="en-US" sz="2000" b="1" dirty="0">
                          <a:latin typeface="Calibri" panose="020F0502020204030204" pitchFamily="34" charset="0"/>
                        </a:rPr>
                        <a:t>R’000</a:t>
                      </a:r>
                      <a:endParaRPr lang="en-ZA" sz="2000" b="1" dirty="0">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0"/>
                  </a:ext>
                </a:extLst>
              </a:tr>
              <a:tr h="393298">
                <a:tc>
                  <a:txBody>
                    <a:bodyPr/>
                    <a:lstStyle/>
                    <a:p>
                      <a:pPr marL="342900" lvl="0" indent="-342900" algn="l">
                        <a:lnSpc>
                          <a:spcPct val="130000"/>
                        </a:lnSpc>
                        <a:spcAft>
                          <a:spcPts val="0"/>
                        </a:spcAft>
                        <a:buFont typeface="Symbol" panose="05050102010706020507" pitchFamily="18" charset="2"/>
                        <a:buChar char=""/>
                      </a:pPr>
                      <a:r>
                        <a:rPr lang="en-US" sz="2000" dirty="0">
                          <a:effectLst/>
                          <a:latin typeface="Calibri" panose="020F0502020204030204" pitchFamily="34" charset="0"/>
                        </a:rPr>
                        <a:t>Universities</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pPr algn="r">
                        <a:spcAft>
                          <a:spcPts val="0"/>
                        </a:spcAft>
                      </a:pPr>
                      <a:r>
                        <a:rPr lang="en-ZA" sz="2000" b="0" i="0" u="none" strike="noStrike" dirty="0">
                          <a:solidFill>
                            <a:srgbClr val="000000"/>
                          </a:solidFill>
                          <a:effectLst/>
                          <a:latin typeface="Calibri" panose="020F0502020204030204" pitchFamily="34" charset="0"/>
                        </a:rPr>
                        <a:t>43 070 379</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xmlns="" val="10001"/>
                  </a:ext>
                </a:extLst>
              </a:tr>
              <a:tr h="393298">
                <a:tc>
                  <a:txBody>
                    <a:bodyPr/>
                    <a:lstStyle/>
                    <a:p>
                      <a:pPr marL="342900" lvl="0" indent="-342900" algn="l">
                        <a:lnSpc>
                          <a:spcPct val="130000"/>
                        </a:lnSpc>
                        <a:spcAft>
                          <a:spcPts val="0"/>
                        </a:spcAft>
                        <a:buFont typeface="Symbol" panose="05050102010706020507" pitchFamily="18" charset="2"/>
                        <a:buChar char=""/>
                      </a:pPr>
                      <a:r>
                        <a:rPr lang="en-US" sz="2000" dirty="0">
                          <a:effectLst/>
                          <a:latin typeface="Calibri" panose="020F0502020204030204" pitchFamily="34" charset="0"/>
                        </a:rPr>
                        <a:t>Public Entities</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spcAft>
                          <a:spcPts val="0"/>
                        </a:spcAft>
                      </a:pP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02"/>
                  </a:ext>
                </a:extLst>
              </a:tr>
              <a:tr h="393298">
                <a:tc>
                  <a:txBody>
                    <a:bodyPr/>
                    <a:lstStyle/>
                    <a:p>
                      <a:pPr marL="111125" algn="l">
                        <a:lnSpc>
                          <a:spcPct val="130000"/>
                        </a:lnSpc>
                        <a:spcAft>
                          <a:spcPts val="0"/>
                        </a:spcAft>
                      </a:pPr>
                      <a:r>
                        <a:rPr lang="en-US" sz="2000" dirty="0">
                          <a:effectLst/>
                          <a:latin typeface="Calibri" panose="020F0502020204030204" pitchFamily="34" charset="0"/>
                        </a:rPr>
                        <a:t>      National Student Financial Aid Scheme (</a:t>
                      </a:r>
                      <a:r>
                        <a:rPr lang="en-US" sz="2000" dirty="0" err="1">
                          <a:effectLst/>
                          <a:latin typeface="Calibri" panose="020F0502020204030204" pitchFamily="34" charset="0"/>
                        </a:rPr>
                        <a:t>NSFAS</a:t>
                      </a:r>
                      <a:r>
                        <a:rPr lang="en-US" sz="2000" dirty="0">
                          <a:effectLst/>
                          <a:latin typeface="Calibri" panose="020F0502020204030204" pitchFamily="34" charset="0"/>
                        </a:rPr>
                        <a:t>)</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marL="0" algn="r" defTabSz="914400" rtl="0" eaLnBrk="1" fontAlgn="b" latinLnBrk="0" hangingPunct="1">
                        <a:spcAft>
                          <a:spcPts val="0"/>
                        </a:spcAft>
                      </a:pPr>
                      <a:r>
                        <a:rPr lang="en-US" sz="2000" b="0" i="0" u="none" strike="noStrike" kern="1200" dirty="0">
                          <a:solidFill>
                            <a:srgbClr val="000000"/>
                          </a:solidFill>
                          <a:effectLst/>
                          <a:latin typeface="Calibri" panose="020F0502020204030204" pitchFamily="34" charset="0"/>
                          <a:ea typeface="+mn-ea"/>
                          <a:cs typeface="+mn-cs"/>
                        </a:rPr>
                        <a:t> 35 135 413</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03"/>
                  </a:ext>
                </a:extLst>
              </a:tr>
              <a:tr h="393298">
                <a:tc>
                  <a:txBody>
                    <a:bodyPr/>
                    <a:lstStyle/>
                    <a:p>
                      <a:pPr marL="111125" algn="l">
                        <a:lnSpc>
                          <a:spcPct val="130000"/>
                        </a:lnSpc>
                        <a:spcAft>
                          <a:spcPts val="0"/>
                        </a:spcAft>
                      </a:pPr>
                      <a:r>
                        <a:rPr lang="en-US" sz="2000" dirty="0">
                          <a:effectLst/>
                          <a:latin typeface="Calibri" panose="020F0502020204030204" pitchFamily="34" charset="0"/>
                        </a:rPr>
                        <a:t>      Council on Higher Education (CHE) </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marL="0" algn="r" defTabSz="914400" rtl="0" eaLnBrk="1" fontAlgn="b" latinLnBrk="0" hangingPunct="1">
                        <a:spcAft>
                          <a:spcPts val="0"/>
                        </a:spcAft>
                      </a:pPr>
                      <a:r>
                        <a:rPr lang="en-US" sz="2000" b="0" i="0" u="none" strike="noStrike" kern="1200" dirty="0">
                          <a:solidFill>
                            <a:srgbClr val="000000"/>
                          </a:solidFill>
                          <a:effectLst/>
                          <a:latin typeface="Calibri" panose="020F0502020204030204" pitchFamily="34" charset="0"/>
                          <a:ea typeface="+mn-ea"/>
                          <a:cs typeface="+mn-cs"/>
                        </a:rPr>
                        <a:t>  54 770</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04"/>
                  </a:ext>
                </a:extLst>
              </a:tr>
              <a:tr h="393298">
                <a:tc>
                  <a:txBody>
                    <a:bodyPr/>
                    <a:lstStyle/>
                    <a:p>
                      <a:pPr marL="111125" algn="just">
                        <a:lnSpc>
                          <a:spcPct val="130000"/>
                        </a:lnSpc>
                        <a:spcAft>
                          <a:spcPts val="0"/>
                        </a:spcAft>
                      </a:pPr>
                      <a:r>
                        <a:rPr lang="en-US" sz="2000" dirty="0">
                          <a:effectLst/>
                          <a:latin typeface="Calibri" panose="020F0502020204030204" pitchFamily="34" charset="0"/>
                        </a:rPr>
                        <a:t>      South African Qualifications Authority (</a:t>
                      </a:r>
                      <a:r>
                        <a:rPr lang="en-US" sz="2000" dirty="0" err="1">
                          <a:effectLst/>
                          <a:latin typeface="Calibri" panose="020F0502020204030204" pitchFamily="34" charset="0"/>
                        </a:rPr>
                        <a:t>SAQA</a:t>
                      </a:r>
                      <a:r>
                        <a:rPr lang="en-US" sz="2000" dirty="0">
                          <a:effectLst/>
                          <a:latin typeface="Calibri" panose="020F0502020204030204" pitchFamily="34" charset="0"/>
                        </a:rPr>
                        <a:t>)</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marL="0" algn="r" defTabSz="914400" rtl="0" eaLnBrk="1" fontAlgn="b" latinLnBrk="0" hangingPunct="1">
                        <a:spcAft>
                          <a:spcPts val="0"/>
                        </a:spcAft>
                      </a:pPr>
                      <a:r>
                        <a:rPr lang="en-US" sz="2000" b="0" i="0" u="none" strike="noStrike" kern="1200" dirty="0">
                          <a:solidFill>
                            <a:srgbClr val="000000"/>
                          </a:solidFill>
                          <a:effectLst/>
                          <a:latin typeface="Calibri" panose="020F0502020204030204" pitchFamily="34" charset="0"/>
                          <a:ea typeface="+mn-ea"/>
                          <a:cs typeface="+mn-cs"/>
                        </a:rPr>
                        <a:t>  72 519</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05"/>
                  </a:ext>
                </a:extLst>
              </a:tr>
              <a:tr h="393298">
                <a:tc>
                  <a:txBody>
                    <a:bodyPr/>
                    <a:lstStyle/>
                    <a:p>
                      <a:pPr marL="111125" algn="just">
                        <a:lnSpc>
                          <a:spcPct val="130000"/>
                        </a:lnSpc>
                        <a:spcAft>
                          <a:spcPts val="0"/>
                        </a:spcAft>
                      </a:pPr>
                      <a:r>
                        <a:rPr lang="en-US" sz="2000" dirty="0">
                          <a:effectLst/>
                          <a:latin typeface="Calibri" panose="020F0502020204030204" pitchFamily="34" charset="0"/>
                        </a:rPr>
                        <a:t>      Quality Council for Trades and Occupations (</a:t>
                      </a:r>
                      <a:r>
                        <a:rPr lang="en-US" sz="2000" dirty="0" err="1">
                          <a:effectLst/>
                          <a:latin typeface="Calibri" panose="020F0502020204030204" pitchFamily="34" charset="0"/>
                        </a:rPr>
                        <a:t>QCTO</a:t>
                      </a:r>
                      <a:r>
                        <a:rPr lang="en-US" sz="2000" dirty="0">
                          <a:effectLst/>
                          <a:latin typeface="Calibri" panose="020F0502020204030204" pitchFamily="34" charset="0"/>
                        </a:rPr>
                        <a:t>)</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marL="0" algn="r" defTabSz="914400" rtl="0" eaLnBrk="1" fontAlgn="b" latinLnBrk="0" hangingPunct="1">
                        <a:spcAft>
                          <a:spcPts val="0"/>
                        </a:spcAft>
                      </a:pPr>
                      <a:r>
                        <a:rPr lang="en-US" sz="2000" b="0" i="0" u="none" strike="noStrike" kern="1200" dirty="0">
                          <a:solidFill>
                            <a:srgbClr val="000000"/>
                          </a:solidFill>
                          <a:effectLst/>
                          <a:latin typeface="Calibri" panose="020F0502020204030204" pitchFamily="34" charset="0"/>
                          <a:ea typeface="+mn-ea"/>
                          <a:cs typeface="+mn-cs"/>
                        </a:rPr>
                        <a:t>  25 507</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06"/>
                  </a:ext>
                </a:extLst>
              </a:tr>
              <a:tr h="393298">
                <a:tc>
                  <a:txBody>
                    <a:bodyPr/>
                    <a:lstStyle/>
                    <a:p>
                      <a:pPr marL="342900" lvl="0" indent="-342900" algn="l">
                        <a:lnSpc>
                          <a:spcPct val="130000"/>
                        </a:lnSpc>
                        <a:spcAft>
                          <a:spcPts val="0"/>
                        </a:spcAft>
                        <a:buFont typeface="Symbol" panose="05050102010706020507" pitchFamily="18" charset="2"/>
                        <a:buChar char=""/>
                      </a:pPr>
                      <a:r>
                        <a:rPr lang="en-US" sz="2000" dirty="0">
                          <a:solidFill>
                            <a:schemeClr val="tx1"/>
                          </a:solidFill>
                          <a:effectLst/>
                          <a:latin typeface="Calibri" panose="020F0502020204030204" pitchFamily="34" charset="0"/>
                        </a:rPr>
                        <a:t>HEAIDS Project</a:t>
                      </a:r>
                      <a:endParaRPr lang="en-ZA" sz="2000" dirty="0">
                        <a:solidFill>
                          <a:schemeClr val="tx1"/>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2000" dirty="0">
                          <a:effectLst/>
                          <a:latin typeface="Calibri" panose="020F0502020204030204" pitchFamily="34" charset="0"/>
                          <a:ea typeface="Times New Roman" panose="02020603050405020304" pitchFamily="18" charset="0"/>
                        </a:rPr>
                        <a:t>30 621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07"/>
                  </a:ext>
                </a:extLst>
              </a:tr>
              <a:tr h="393298">
                <a:tc>
                  <a:txBody>
                    <a:bodyPr/>
                    <a:lstStyle/>
                    <a:p>
                      <a:pPr marL="342900" lvl="0" indent="-342900" algn="l">
                        <a:lnSpc>
                          <a:spcPct val="130000"/>
                        </a:lnSpc>
                        <a:spcAft>
                          <a:spcPts val="0"/>
                        </a:spcAft>
                        <a:buFont typeface="Symbol" panose="05050102010706020507" pitchFamily="18" charset="2"/>
                        <a:buChar char=""/>
                      </a:pPr>
                      <a:r>
                        <a:rPr lang="en-US" sz="2000" dirty="0">
                          <a:solidFill>
                            <a:schemeClr val="tx1"/>
                          </a:solidFill>
                          <a:effectLst/>
                          <a:latin typeface="Calibri" panose="020F0502020204030204" pitchFamily="34" charset="0"/>
                        </a:rPr>
                        <a:t>National Institute for Humanities and Social Sciences </a:t>
                      </a:r>
                      <a:endParaRPr lang="en-ZA" sz="2000" dirty="0">
                        <a:solidFill>
                          <a:schemeClr val="tx1"/>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38 187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08"/>
                  </a:ext>
                </a:extLst>
              </a:tr>
              <a:tr h="393298">
                <a:tc>
                  <a:txBody>
                    <a:bodyPr/>
                    <a:lstStyle/>
                    <a:p>
                      <a:pPr marL="342900" lvl="0" indent="-342900" algn="l">
                        <a:lnSpc>
                          <a:spcPct val="130000"/>
                        </a:lnSpc>
                        <a:spcAft>
                          <a:spcPts val="0"/>
                        </a:spcAft>
                        <a:buFont typeface="Symbol" panose="05050102010706020507" pitchFamily="18" charset="2"/>
                        <a:buChar char=""/>
                      </a:pPr>
                      <a:r>
                        <a:rPr lang="en-US" sz="2000" dirty="0" err="1">
                          <a:solidFill>
                            <a:schemeClr val="tx1"/>
                          </a:solidFill>
                          <a:effectLst/>
                          <a:latin typeface="Calibri" panose="020F0502020204030204" pitchFamily="34" charset="0"/>
                        </a:rPr>
                        <a:t>TVET</a:t>
                      </a:r>
                      <a:r>
                        <a:rPr lang="en-US" sz="2000" dirty="0">
                          <a:solidFill>
                            <a:schemeClr val="tx1"/>
                          </a:solidFill>
                          <a:effectLst/>
                          <a:latin typeface="Calibri" panose="020F0502020204030204" pitchFamily="34" charset="0"/>
                        </a:rPr>
                        <a:t> Colleges Subsidies</a:t>
                      </a:r>
                      <a:endParaRPr lang="en-ZA" sz="2000" dirty="0">
                        <a:solidFill>
                          <a:schemeClr val="tx1"/>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5 315 043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09"/>
                  </a:ext>
                </a:extLst>
              </a:tr>
              <a:tr h="393298">
                <a:tc>
                  <a:txBody>
                    <a:bodyPr/>
                    <a:lstStyle/>
                    <a:p>
                      <a:pPr marL="342900" lvl="0" indent="-342900" algn="l">
                        <a:lnSpc>
                          <a:spcPct val="130000"/>
                        </a:lnSpc>
                        <a:spcAft>
                          <a:spcPts val="0"/>
                        </a:spcAft>
                        <a:buFont typeface="Symbol" panose="05050102010706020507" pitchFamily="18" charset="2"/>
                        <a:buChar char=""/>
                      </a:pPr>
                      <a:r>
                        <a:rPr lang="en-US" sz="2000" dirty="0">
                          <a:solidFill>
                            <a:schemeClr val="tx1"/>
                          </a:solidFill>
                          <a:effectLst/>
                          <a:latin typeface="Calibri" panose="020F0502020204030204" pitchFamily="34" charset="0"/>
                        </a:rPr>
                        <a:t>CET College Subsidies</a:t>
                      </a:r>
                      <a:endParaRPr lang="en-ZA" sz="2000" dirty="0">
                        <a:solidFill>
                          <a:schemeClr val="tx1"/>
                        </a:solidFill>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156 812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10"/>
                  </a:ext>
                </a:extLst>
              </a:tr>
              <a:tr h="393298">
                <a:tc>
                  <a:txBody>
                    <a:bodyPr/>
                    <a:lstStyle/>
                    <a:p>
                      <a:pPr marL="342900" lvl="0" indent="-342900" algn="l">
                        <a:lnSpc>
                          <a:spcPct val="130000"/>
                        </a:lnSpc>
                        <a:spcAft>
                          <a:spcPts val="0"/>
                        </a:spcAft>
                        <a:buFont typeface="Symbol" panose="05050102010706020507" pitchFamily="18" charset="2"/>
                        <a:buChar char=""/>
                      </a:pPr>
                      <a:r>
                        <a:rPr lang="en-US" sz="2000" dirty="0">
                          <a:effectLst/>
                          <a:latin typeface="Calibri" panose="020F0502020204030204" pitchFamily="34" charset="0"/>
                        </a:rPr>
                        <a:t>Public Services SETA</a:t>
                      </a:r>
                      <a:endParaRPr lang="en-ZA"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spcAft>
                          <a:spcPts val="0"/>
                        </a:spcAft>
                      </a:pPr>
                      <a:r>
                        <a:rPr lang="en-ZA" sz="2000" dirty="0">
                          <a:effectLst/>
                          <a:latin typeface="Calibri" panose="020F0502020204030204" pitchFamily="34" charset="0"/>
                          <a:ea typeface="Times New Roman" panose="02020603050405020304" pitchFamily="18" charset="0"/>
                        </a:rPr>
                        <a:t>118 516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xmlns="" val="10011"/>
                  </a:ext>
                </a:extLst>
              </a:tr>
              <a:tr h="393298">
                <a:tc>
                  <a:txBody>
                    <a:bodyPr/>
                    <a:lstStyle/>
                    <a:p>
                      <a:pPr marL="0" lvl="0" indent="0" algn="l">
                        <a:lnSpc>
                          <a:spcPct val="130000"/>
                        </a:lnSpc>
                        <a:spcAft>
                          <a:spcPts val="0"/>
                        </a:spcAft>
                        <a:buFont typeface="Symbol" panose="05050102010706020507" pitchFamily="18" charset="2"/>
                        <a:buNone/>
                      </a:pPr>
                      <a:r>
                        <a:rPr lang="en-ZA" sz="2000" b="1" dirty="0">
                          <a:effectLst/>
                          <a:latin typeface="Calibri" panose="020F0502020204030204" pitchFamily="34" charset="0"/>
                          <a:ea typeface="Times New Roman" panose="02020603050405020304" pitchFamily="18" charset="0"/>
                        </a:rPr>
                        <a:t>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a:spcAft>
                          <a:spcPts val="0"/>
                        </a:spcAft>
                      </a:pPr>
                      <a:r>
                        <a:rPr lang="en-ZA" sz="2000" b="1" dirty="0">
                          <a:effectLst/>
                          <a:latin typeface="Calibri" panose="020F0502020204030204" pitchFamily="34" charset="0"/>
                          <a:ea typeface="Times New Roman" panose="02020603050405020304" pitchFamily="18" charset="0"/>
                        </a:rPr>
                        <a:t>84 017 767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999549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FEA9EB2-108A-4BEC-BB25-443CCE96D918}" type="slidenum">
              <a:rPr lang="en-US" smtClean="0"/>
              <a:pPr>
                <a:defRPr/>
              </a:pPr>
              <a:t>67</a:t>
            </a:fld>
            <a:endParaRPr lang="en-US"/>
          </a:p>
        </p:txBody>
      </p:sp>
      <p:pic>
        <p:nvPicPr>
          <p:cNvPr id="5" name="Picture 4"/>
          <p:cNvPicPr>
            <a:picLocks noChangeAspect="1"/>
          </p:cNvPicPr>
          <p:nvPr/>
        </p:nvPicPr>
        <p:blipFill>
          <a:blip r:embed="rId2" cstate="print"/>
          <a:stretch>
            <a:fillRect/>
          </a:stretch>
        </p:blipFill>
        <p:spPr>
          <a:xfrm>
            <a:off x="-397" y="-9442"/>
            <a:ext cx="9144793" cy="6876884"/>
          </a:xfrm>
          <a:prstGeom prst="rect">
            <a:avLst/>
          </a:prstGeom>
        </p:spPr>
      </p:pic>
      <p:sp>
        <p:nvSpPr>
          <p:cNvPr id="6" name="TextBox 5"/>
          <p:cNvSpPr txBox="1"/>
          <p:nvPr/>
        </p:nvSpPr>
        <p:spPr>
          <a:xfrm>
            <a:off x="457200" y="457200"/>
            <a:ext cx="8229204"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2020/21: COVID 19 EXPENDITURE</a:t>
            </a:r>
          </a:p>
        </p:txBody>
      </p:sp>
      <p:graphicFrame>
        <p:nvGraphicFramePr>
          <p:cNvPr id="7" name="Group 109"/>
          <p:cNvGraphicFramePr>
            <a:graphicFrameLocks/>
          </p:cNvGraphicFramePr>
          <p:nvPr>
            <p:extLst>
              <p:ext uri="{D42A27DB-BD31-4B8C-83A1-F6EECF244321}">
                <p14:modId xmlns:p14="http://schemas.microsoft.com/office/powerpoint/2010/main" xmlns="" val="2159691231"/>
              </p:ext>
            </p:extLst>
          </p:nvPr>
        </p:nvGraphicFramePr>
        <p:xfrm>
          <a:off x="533400" y="1066800"/>
          <a:ext cx="8077202" cy="4594518"/>
        </p:xfrm>
        <a:graphic>
          <a:graphicData uri="http://schemas.openxmlformats.org/drawingml/2006/table">
            <a:tbl>
              <a:tblPr/>
              <a:tblGrid>
                <a:gridCol w="4322011">
                  <a:extLst>
                    <a:ext uri="{9D8B030D-6E8A-4147-A177-3AD203B41FA5}">
                      <a16:colId xmlns:a16="http://schemas.microsoft.com/office/drawing/2014/main" xmlns="" val="20000"/>
                    </a:ext>
                  </a:extLst>
                </a:gridCol>
                <a:gridCol w="1417053">
                  <a:extLst>
                    <a:ext uri="{9D8B030D-6E8A-4147-A177-3AD203B41FA5}">
                      <a16:colId xmlns:a16="http://schemas.microsoft.com/office/drawing/2014/main" xmlns="" val="801830549"/>
                    </a:ext>
                  </a:extLst>
                </a:gridCol>
                <a:gridCol w="1133642">
                  <a:extLst>
                    <a:ext uri="{9D8B030D-6E8A-4147-A177-3AD203B41FA5}">
                      <a16:colId xmlns:a16="http://schemas.microsoft.com/office/drawing/2014/main" xmlns="" val="20002"/>
                    </a:ext>
                  </a:extLst>
                </a:gridCol>
                <a:gridCol w="1204496">
                  <a:extLst>
                    <a:ext uri="{9D8B030D-6E8A-4147-A177-3AD203B41FA5}">
                      <a16:colId xmlns:a16="http://schemas.microsoft.com/office/drawing/2014/main" xmlns="" val="20003"/>
                    </a:ext>
                  </a:extLst>
                </a:gridCol>
              </a:tblGrid>
              <a:tr h="10886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Institution or Entity</a:t>
                      </a:r>
                    </a:p>
                  </a:txBody>
                  <a:tcPr marT="45724" marB="45724"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Final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endPar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Actual Expenditure 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Variance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R’000</a:t>
                      </a:r>
                    </a:p>
                  </a:txBody>
                  <a:tcPr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xmlns="" val="10000"/>
                  </a:ext>
                </a:extLst>
              </a:tr>
              <a:tr h="574523">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Department</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r" fontAlgn="b">
                        <a:lnSpc>
                          <a:spcPct val="100000"/>
                        </a:lnSpc>
                        <a:spcBef>
                          <a:spcPts val="0"/>
                        </a:spcBef>
                        <a:spcAft>
                          <a:spcPts val="0"/>
                        </a:spcAft>
                      </a:pPr>
                      <a:r>
                        <a:rPr lang="en-GB" sz="1600" b="0" i="0" u="none" strike="noStrike" dirty="0">
                          <a:solidFill>
                            <a:srgbClr val="000000"/>
                          </a:solidFill>
                          <a:latin typeface="Calibri" panose="020F0502020204030204" pitchFamily="34" charset="0"/>
                          <a:cs typeface="Calibri" panose="020F0502020204030204" pitchFamily="34" charset="0"/>
                        </a:rPr>
                        <a:t>2 803</a:t>
                      </a:r>
                      <a:endParaRPr lang="en-US" sz="1600" b="0" i="0" u="none" strike="noStrike" dirty="0">
                        <a:solidFill>
                          <a:srgbClr val="000000"/>
                        </a:solidFill>
                        <a:latin typeface="Calibri" panose="020F0502020204030204" pitchFamily="34" charset="0"/>
                        <a:cs typeface="Calibri" panose="020F0502020204030204" pitchFamily="34" charset="0"/>
                      </a:endParaRP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r" fontAlgn="b">
                        <a:lnSpc>
                          <a:spcPct val="100000"/>
                        </a:lnSpc>
                        <a:spcBef>
                          <a:spcPts val="0"/>
                        </a:spcBef>
                        <a:spcAft>
                          <a:spcPts val="0"/>
                        </a:spcAft>
                      </a:pPr>
                      <a:r>
                        <a:rPr lang="en-US" sz="1600" b="0" i="0" u="none" strike="noStrike" dirty="0">
                          <a:solidFill>
                            <a:srgbClr val="000000"/>
                          </a:solidFill>
                          <a:latin typeface="Calibri" panose="020F0502020204030204" pitchFamily="34" charset="0"/>
                          <a:cs typeface="Calibri" panose="020F0502020204030204" pitchFamily="34" charset="0"/>
                        </a:rPr>
                        <a:t>2 803</a:t>
                      </a: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r" fontAlgn="b">
                        <a:lnSpc>
                          <a:spcPct val="100000"/>
                        </a:lnSpc>
                        <a:spcBef>
                          <a:spcPts val="0"/>
                        </a:spcBef>
                        <a:spcAft>
                          <a:spcPts val="0"/>
                        </a:spcAft>
                      </a:pPr>
                      <a:r>
                        <a:rPr lang="en-US" sz="1600" b="0" i="0" u="none" strike="noStrike" dirty="0">
                          <a:solidFill>
                            <a:srgbClr val="000000"/>
                          </a:solidFill>
                          <a:latin typeface="Calibri" panose="020F0502020204030204" pitchFamily="34" charset="0"/>
                          <a:cs typeface="Calibri" panose="020F0502020204030204" pitchFamily="34" charset="0"/>
                        </a:rPr>
                        <a:t>-</a:t>
                      </a: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5745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latin typeface="Calibri" panose="020F0502020204030204" pitchFamily="34" charset="0"/>
                          <a:ea typeface="+mn-ea"/>
                          <a:cs typeface="Calibri" panose="020F0502020204030204" pitchFamily="34" charset="0"/>
                        </a:rPr>
                        <a:t>Universities</a:t>
                      </a:r>
                    </a:p>
                  </a:txBody>
                  <a:tcPr marR="0"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dirty="0">
                          <a:solidFill>
                            <a:srgbClr val="000000"/>
                          </a:solidFill>
                          <a:latin typeface="Calibri" panose="020F0502020204030204" pitchFamily="34" charset="0"/>
                          <a:ea typeface="+mn-ea"/>
                          <a:cs typeface="Calibri" panose="020F0502020204030204" pitchFamily="34" charset="0"/>
                        </a:rPr>
                        <a:t>2 701 385</a:t>
                      </a: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dirty="0">
                          <a:solidFill>
                            <a:srgbClr val="000000"/>
                          </a:solidFill>
                          <a:latin typeface="Calibri" panose="020F0502020204030204" pitchFamily="34" charset="0"/>
                          <a:ea typeface="+mn-ea"/>
                          <a:cs typeface="Calibri" panose="020F0502020204030204" pitchFamily="34" charset="0"/>
                        </a:rPr>
                        <a:t>1 188 889</a:t>
                      </a: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dirty="0">
                          <a:solidFill>
                            <a:srgbClr val="000000"/>
                          </a:solidFill>
                          <a:latin typeface="Calibri" panose="020F0502020204030204" pitchFamily="34" charset="0"/>
                          <a:ea typeface="+mn-ea"/>
                          <a:cs typeface="Calibri" panose="020F0502020204030204" pitchFamily="34" charset="0"/>
                        </a:rPr>
                        <a:t>1 512 496</a:t>
                      </a: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5745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TVET Colleges</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pPr>
                      <a:r>
                        <a:rPr lang="en-US" sz="1600" b="0" i="0" u="none" strike="noStrike" kern="1200" dirty="0">
                          <a:solidFill>
                            <a:srgbClr val="000000"/>
                          </a:solidFill>
                          <a:latin typeface="Calibri" panose="020F0502020204030204" pitchFamily="34" charset="0"/>
                          <a:ea typeface="+mn-ea"/>
                          <a:cs typeface="Calibri" panose="020F0502020204030204" pitchFamily="34" charset="0"/>
                        </a:rPr>
                        <a:t>172 203</a:t>
                      </a:r>
                    </a:p>
                  </a:txBody>
                  <a:tcPr marL="73152" marR="73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218 814</a:t>
                      </a:r>
                    </a:p>
                  </a:txBody>
                  <a:tcPr marL="73152" marR="73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(46 611)</a:t>
                      </a:r>
                    </a:p>
                  </a:txBody>
                  <a:tcPr marL="73152" marR="73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4"/>
                  </a:ext>
                </a:extLst>
              </a:tr>
              <a:tr h="5745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Higher Health</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pPr>
                      <a:r>
                        <a:rPr lang="en-GB" sz="1600" b="0" i="0" u="none" strike="noStrike" kern="1200" dirty="0">
                          <a:solidFill>
                            <a:srgbClr val="000000"/>
                          </a:solidFill>
                          <a:latin typeface="Calibri" panose="020F0502020204030204" pitchFamily="34" charset="0"/>
                          <a:ea typeface="+mn-ea"/>
                          <a:cs typeface="Calibri" panose="020F0502020204030204" pitchFamily="34" charset="0"/>
                        </a:rPr>
                        <a:t>10 808</a:t>
                      </a:r>
                      <a:endParaRPr lang="en-US" sz="1600" b="0" i="0" u="none" strike="noStrike" kern="1200" dirty="0">
                        <a:solidFill>
                          <a:srgbClr val="000000"/>
                        </a:solidFill>
                        <a:latin typeface="Calibri" panose="020F0502020204030204" pitchFamily="34" charset="0"/>
                        <a:ea typeface="+mn-ea"/>
                        <a:cs typeface="Calibri" panose="020F0502020204030204" pitchFamily="34" charset="0"/>
                      </a:endParaRPr>
                    </a:p>
                  </a:txBody>
                  <a:tcPr marL="73152" marR="73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10 808</a:t>
                      </a:r>
                    </a:p>
                  </a:txBody>
                  <a:tcPr marL="73152" marR="73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73152" marR="731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2790986886"/>
                  </a:ext>
                </a:extLst>
              </a:tr>
              <a:tr h="521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Total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algn="r" fontAlgn="b">
                        <a:lnSpc>
                          <a:spcPct val="100000"/>
                        </a:lnSpc>
                      </a:pPr>
                      <a:r>
                        <a:rPr lang="en-US" sz="1600" b="1" i="0" u="none" strike="noStrike" dirty="0">
                          <a:solidFill>
                            <a:srgbClr val="000000"/>
                          </a:solidFill>
                          <a:latin typeface="Calibri" panose="020F0502020204030204" pitchFamily="34" charset="0"/>
                          <a:cs typeface="Calibri" panose="020F0502020204030204" pitchFamily="34" charset="0"/>
                        </a:rPr>
                        <a:t>2</a:t>
                      </a:r>
                      <a:r>
                        <a:rPr lang="en-US" sz="1600" b="1" i="0" u="none" strike="noStrike" baseline="0" dirty="0">
                          <a:solidFill>
                            <a:srgbClr val="000000"/>
                          </a:solidFill>
                          <a:latin typeface="Calibri" panose="020F0502020204030204" pitchFamily="34" charset="0"/>
                          <a:cs typeface="Calibri" panose="020F0502020204030204" pitchFamily="34" charset="0"/>
                        </a:rPr>
                        <a:t> 887 199</a:t>
                      </a:r>
                      <a:endParaRPr lang="en-US" sz="1600" b="1" i="0" u="none" strike="noStrike" dirty="0">
                        <a:solidFill>
                          <a:srgbClr val="000000"/>
                        </a:solidFill>
                        <a:latin typeface="Calibri" panose="020F0502020204030204" pitchFamily="34" charset="0"/>
                        <a:cs typeface="Calibri" panose="020F0502020204030204" pitchFamily="34" charset="0"/>
                      </a:endParaRP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algn="r" fontAlgn="b">
                        <a:lnSpc>
                          <a:spcPct val="100000"/>
                        </a:lnSpc>
                      </a:pPr>
                      <a:r>
                        <a:rPr lang="en-US" sz="1600" b="1" i="0" u="none" strike="noStrike" dirty="0">
                          <a:solidFill>
                            <a:srgbClr val="000000"/>
                          </a:solidFill>
                          <a:latin typeface="Calibri" panose="020F0502020204030204" pitchFamily="34" charset="0"/>
                          <a:cs typeface="Calibri" panose="020F0502020204030204" pitchFamily="34" charset="0"/>
                        </a:rPr>
                        <a:t>1 421 314</a:t>
                      </a: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algn="r" fontAlgn="b">
                        <a:lnSpc>
                          <a:spcPct val="100000"/>
                        </a:lnSpc>
                      </a:pPr>
                      <a:r>
                        <a:rPr lang="en-US" sz="1600" b="1" i="0" u="none" strike="noStrike" dirty="0">
                          <a:solidFill>
                            <a:srgbClr val="000000"/>
                          </a:solidFill>
                          <a:latin typeface="Calibri" panose="020F0502020204030204" pitchFamily="34" charset="0"/>
                          <a:cs typeface="Calibri" panose="020F0502020204030204" pitchFamily="34" charset="0"/>
                        </a:rPr>
                        <a:t>1 465 885</a:t>
                      </a: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xmlns="" val="10006"/>
                  </a:ext>
                </a:extLst>
              </a:tr>
              <a:tr h="686470">
                <a:tc gridSpan="4">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1400" b="0" i="1" u="none" strike="noStrike" cap="none" normalizeH="0" baseline="0" dirty="0">
                        <a:ln>
                          <a:noFill/>
                        </a:ln>
                        <a:solidFill>
                          <a:sysClr val="windowText" lastClr="000000"/>
                        </a:solidFill>
                        <a:effectLst/>
                        <a:highlight>
                          <a:srgbClr val="FFFF00"/>
                        </a:highlight>
                        <a:latin typeface="Calibri" panose="020F0502020204030204" pitchFamily="34" charset="0"/>
                        <a:cs typeface="Calibri" panose="020F0502020204030204" pitchFamily="34" charset="0"/>
                      </a:endParaRPr>
                    </a:p>
                  </a:txBody>
                  <a:tcPr marT="45724" marB="45724"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pPr algn="r" fontAlgn="b">
                        <a:lnSpc>
                          <a:spcPct val="100000"/>
                        </a:lnSpc>
                      </a:pPr>
                      <a:endParaRPr lang="en-US" sz="1600" b="1" i="0" u="none" strike="noStrike" dirty="0">
                        <a:solidFill>
                          <a:srgbClr val="000000"/>
                        </a:solidFill>
                        <a:latin typeface="Calibri" panose="020F0502020204030204" pitchFamily="34" charset="0"/>
                        <a:cs typeface="Calibri" panose="020F0502020204030204" pitchFamily="34" charset="0"/>
                      </a:endParaRP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algn="r" fontAlgn="b">
                        <a:lnSpc>
                          <a:spcPct val="100000"/>
                        </a:lnSpc>
                      </a:pPr>
                      <a:endParaRPr lang="en-US" sz="1600" b="1" i="0" u="none" strike="noStrike" dirty="0">
                        <a:solidFill>
                          <a:srgbClr val="000000"/>
                        </a:solidFill>
                        <a:latin typeface="Calibri" panose="020F0502020204030204" pitchFamily="34" charset="0"/>
                        <a:cs typeface="Calibri" panose="020F0502020204030204" pitchFamily="34" charset="0"/>
                      </a:endParaRPr>
                    </a:p>
                  </a:txBody>
                  <a:tcPr marL="73152" marR="7315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5"/>
                  </a:ext>
                </a:extLst>
              </a:tr>
            </a:tbl>
          </a:graphicData>
        </a:graphic>
      </p:graphicFrame>
      <p:sp>
        <p:nvSpPr>
          <p:cNvPr id="8" name="Slide Number Placeholder 7"/>
          <p:cNvSpPr txBox="1">
            <a:spLocks/>
          </p:cNvSpPr>
          <p:nvPr/>
        </p:nvSpPr>
        <p:spPr bwMode="auto">
          <a:xfrm>
            <a:off x="6929438" y="6524625"/>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b="1" dirty="0" smtClean="0"/>
              <a:t>67</a:t>
            </a:r>
            <a:endParaRPr lang="en-US" b="1" dirty="0"/>
          </a:p>
        </p:txBody>
      </p:sp>
    </p:spTree>
    <p:extLst>
      <p:ext uri="{BB962C8B-B14F-4D97-AF65-F5344CB8AC3E}">
        <p14:creationId xmlns:p14="http://schemas.microsoft.com/office/powerpoint/2010/main" xmlns="" val="3117649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14287"/>
            <a:ext cx="9144001" cy="6875463"/>
          </a:xfrm>
          <a:prstGeom prst="rect">
            <a:avLst/>
          </a:prstGeom>
          <a:noFill/>
          <a:ln w="9525">
            <a:noFill/>
            <a:miter lim="800000"/>
            <a:headEnd/>
            <a:tailEnd/>
          </a:ln>
        </p:spPr>
      </p:pic>
      <p:sp>
        <p:nvSpPr>
          <p:cNvPr id="7" name="TextBox 6"/>
          <p:cNvSpPr txBox="1"/>
          <p:nvPr/>
        </p:nvSpPr>
        <p:spPr>
          <a:xfrm>
            <a:off x="442198" y="457200"/>
            <a:ext cx="8320801"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Financial Statements: Irregular Expenditure</a:t>
            </a: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68</a:t>
            </a:fld>
            <a:endParaRPr lang="en-US" b="1"/>
          </a:p>
        </p:txBody>
      </p:sp>
      <p:sp>
        <p:nvSpPr>
          <p:cNvPr id="4101" name="Content Placeholder 2"/>
          <p:cNvSpPr txBox="1">
            <a:spLocks/>
          </p:cNvSpPr>
          <p:nvPr/>
        </p:nvSpPr>
        <p:spPr bwMode="auto">
          <a:xfrm>
            <a:off x="413888" y="1106361"/>
            <a:ext cx="8092811" cy="5680972"/>
          </a:xfrm>
          <a:prstGeom prst="rect">
            <a:avLst/>
          </a:prstGeom>
          <a:noFill/>
          <a:ln w="9525">
            <a:noFill/>
            <a:miter lim="800000"/>
            <a:headEnd/>
            <a:tailEnd/>
          </a:ln>
        </p:spPr>
        <p:txBody>
          <a:bodyPr/>
          <a:lstStyle/>
          <a:p>
            <a:pPr marL="357188" indent="-174625" algn="just">
              <a:spcBef>
                <a:spcPts val="600"/>
              </a:spcBef>
              <a:buFont typeface="Arial" charset="0"/>
              <a:buChar char="•"/>
            </a:pPr>
            <a:r>
              <a:rPr lang="en-US" dirty="0">
                <a:latin typeface="+mn-lt"/>
                <a:cs typeface="Calibri" panose="020F0502020204030204" pitchFamily="34" charset="0"/>
              </a:rPr>
              <a:t>R10.674 million was incurred in 2020/21.</a:t>
            </a:r>
          </a:p>
          <a:p>
            <a:pPr marL="357188" indent="-174625" algn="just">
              <a:spcBef>
                <a:spcPts val="600"/>
              </a:spcBef>
              <a:buFont typeface="Arial" charset="0"/>
              <a:buChar char="•"/>
            </a:pPr>
            <a:r>
              <a:rPr lang="en-US" dirty="0">
                <a:latin typeface="+mn-lt"/>
                <a:cs typeface="Calibri" panose="020F0502020204030204" pitchFamily="34" charset="0"/>
              </a:rPr>
              <a:t>The closing balance for Irregular expenditure for the 2020/21 financial year amounts to R148.913 million as reflected under Note 25 of the Financial Statements </a:t>
            </a:r>
            <a:r>
              <a:rPr lang="en-US" dirty="0">
                <a:solidFill>
                  <a:srgbClr val="FF0000"/>
                </a:solidFill>
                <a:latin typeface="+mn-lt"/>
                <a:cs typeface="Calibri" panose="020F0502020204030204" pitchFamily="34" charset="0"/>
              </a:rPr>
              <a:t>(Page 259). </a:t>
            </a:r>
          </a:p>
          <a:p>
            <a:pPr marL="357188" indent="-174625">
              <a:spcBef>
                <a:spcPts val="600"/>
              </a:spcBef>
              <a:buFont typeface="Arial" charset="0"/>
              <a:buChar char="•"/>
              <a:tabLst>
                <a:tab pos="357188" algn="l"/>
              </a:tabLst>
            </a:pPr>
            <a:r>
              <a:rPr lang="en-US" dirty="0">
                <a:latin typeface="+mn-lt"/>
                <a:cs typeface="Calibri" panose="020F0502020204030204" pitchFamily="34" charset="0"/>
              </a:rPr>
              <a:t>The detail of the amount of R148.913 million is as follows:</a:t>
            </a:r>
          </a:p>
          <a:p>
            <a:pPr marL="357188" indent="-174625">
              <a:spcBef>
                <a:spcPts val="600"/>
              </a:spcBef>
              <a:buFont typeface="Arial" charset="0"/>
              <a:buChar char="•"/>
            </a:pPr>
            <a:endParaRPr lang="en-US" sz="1600" dirty="0">
              <a:latin typeface="Calibri" panose="020F0502020204030204" pitchFamily="34" charset="0"/>
              <a:cs typeface="Calibri" panose="020F0502020204030204" pitchFamily="34" charset="0"/>
            </a:endParaRPr>
          </a:p>
          <a:p>
            <a:pPr marL="357188" indent="-174625">
              <a:spcBef>
                <a:spcPts val="600"/>
              </a:spcBef>
              <a:buFont typeface="Arial" charset="0"/>
              <a:buChar char="•"/>
            </a:pPr>
            <a:endParaRPr lang="en-US" sz="1600" dirty="0">
              <a:latin typeface="Calibri" panose="020F0502020204030204" pitchFamily="34" charset="0"/>
              <a:cs typeface="Calibri" panose="020F0502020204030204" pitchFamily="34" charset="0"/>
            </a:endParaRPr>
          </a:p>
          <a:p>
            <a:pPr marL="628650" indent="-446088">
              <a:spcBef>
                <a:spcPts val="600"/>
              </a:spcBef>
              <a:buFont typeface="Arial" charset="0"/>
              <a:buChar char="•"/>
            </a:pPr>
            <a:endParaRPr lang="en-US" sz="1600" dirty="0">
              <a:latin typeface="Calibri" panose="020F0502020204030204" pitchFamily="34" charset="0"/>
              <a:cs typeface="Calibri" panose="020F0502020204030204" pitchFamily="34" charset="0"/>
            </a:endParaRPr>
          </a:p>
          <a:p>
            <a:pPr marL="182562">
              <a:spcBef>
                <a:spcPts val="600"/>
              </a:spcBef>
            </a:pPr>
            <a:r>
              <a:rPr lang="en-US" dirty="0"/>
              <a:t>	</a:t>
            </a:r>
          </a:p>
          <a:p>
            <a:pPr marL="628650" indent="-446088">
              <a:spcBef>
                <a:spcPts val="600"/>
              </a:spcBef>
              <a:buFont typeface="Arial" charset="0"/>
              <a:buChar char="•"/>
            </a:pPr>
            <a:endParaRPr lang="en-US" dirty="0"/>
          </a:p>
          <a:p>
            <a:pPr marL="628650" indent="-446088">
              <a:spcBef>
                <a:spcPts val="600"/>
              </a:spcBef>
              <a:buFont typeface="Arial" charset="0"/>
              <a:buChar char="•"/>
            </a:pPr>
            <a:endParaRPr lang="en-US" i="1" dirty="0"/>
          </a:p>
          <a:p>
            <a:pPr marL="628650" indent="-446088">
              <a:spcBef>
                <a:spcPts val="600"/>
              </a:spcBef>
              <a:buFont typeface="Arial" charset="0"/>
              <a:buChar char="•"/>
            </a:pPr>
            <a:endParaRPr lang="en-US" i="1" dirty="0"/>
          </a:p>
          <a:p>
            <a:pPr marL="628650" indent="-446088">
              <a:spcBef>
                <a:spcPts val="600"/>
              </a:spcBef>
              <a:buFont typeface="Arial" charset="0"/>
              <a:buChar char="•"/>
            </a:pPr>
            <a:endParaRPr lang="en-US" i="1" dirty="0"/>
          </a:p>
          <a:p>
            <a:pPr marL="628650" indent="-446088">
              <a:spcBef>
                <a:spcPts val="600"/>
              </a:spcBef>
              <a:buFont typeface="Arial" charset="0"/>
              <a:buChar char="•"/>
            </a:pPr>
            <a:endParaRPr lang="en-US" dirty="0"/>
          </a:p>
          <a:p>
            <a:pPr marL="628650" indent="-446088">
              <a:spcBef>
                <a:spcPts val="600"/>
              </a:spcBef>
              <a:buFont typeface="Arial" charset="0"/>
              <a:buChar char="•"/>
            </a:pPr>
            <a:endParaRPr lang="en-US" dirty="0"/>
          </a:p>
          <a:p>
            <a:pPr marL="182562">
              <a:spcBef>
                <a:spcPts val="6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528480830"/>
              </p:ext>
            </p:extLst>
          </p:nvPr>
        </p:nvGraphicFramePr>
        <p:xfrm>
          <a:off x="533400" y="2819400"/>
          <a:ext cx="8077200" cy="1524000"/>
        </p:xfrm>
        <a:graphic>
          <a:graphicData uri="http://schemas.openxmlformats.org/drawingml/2006/table">
            <a:tbl>
              <a:tblPr>
                <a:tableStyleId>{5C22544A-7EE6-4342-B048-85BDC9FD1C3A}</a:tableStyleId>
              </a:tblPr>
              <a:tblGrid>
                <a:gridCol w="429639">
                  <a:extLst>
                    <a:ext uri="{9D8B030D-6E8A-4147-A177-3AD203B41FA5}">
                      <a16:colId xmlns:a16="http://schemas.microsoft.com/office/drawing/2014/main" xmlns="" val="20000"/>
                    </a:ext>
                  </a:extLst>
                </a:gridCol>
                <a:gridCol w="6759070">
                  <a:extLst>
                    <a:ext uri="{9D8B030D-6E8A-4147-A177-3AD203B41FA5}">
                      <a16:colId xmlns:a16="http://schemas.microsoft.com/office/drawing/2014/main" xmlns="" val="20001"/>
                    </a:ext>
                  </a:extLst>
                </a:gridCol>
                <a:gridCol w="888491">
                  <a:extLst>
                    <a:ext uri="{9D8B030D-6E8A-4147-A177-3AD203B41FA5}">
                      <a16:colId xmlns:a16="http://schemas.microsoft.com/office/drawing/2014/main" xmlns="" val="20002"/>
                    </a:ext>
                  </a:extLst>
                </a:gridCol>
              </a:tblGrid>
              <a:tr h="386396">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75000"/>
                      </a:schemeClr>
                    </a:solidFill>
                  </a:tcPr>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75000"/>
                      </a:schemeClr>
                    </a:solidFill>
                  </a:tcPr>
                </a:tc>
                <a:tc>
                  <a:txBody>
                    <a:bodyPr/>
                    <a:lstStyle/>
                    <a:p>
                      <a:pPr algn="r" fontAlgn="b"/>
                      <a:r>
                        <a:rPr lang="en-ZA" sz="1600" b="1" u="none" strike="noStrike" dirty="0">
                          <a:effectLst/>
                          <a:latin typeface="Calibri" panose="020F0502020204030204" pitchFamily="34" charset="0"/>
                          <a:cs typeface="Calibri" panose="020F0502020204030204" pitchFamily="34" charset="0"/>
                        </a:rPr>
                        <a:t>R'000</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nchor="b">
                    <a:solidFill>
                      <a:schemeClr val="accent1">
                        <a:lumMod val="75000"/>
                      </a:schemeClr>
                    </a:solidFill>
                  </a:tcPr>
                </a:tc>
                <a:extLst>
                  <a:ext uri="{0D108BD9-81ED-4DB2-BD59-A6C34878D82A}">
                    <a16:rowId xmlns:a16="http://schemas.microsoft.com/office/drawing/2014/main" xmlns="" val="10000"/>
                  </a:ext>
                </a:extLst>
              </a:tr>
              <a:tr h="416244">
                <a:tc>
                  <a:txBody>
                    <a:bodyPr/>
                    <a:lstStyle/>
                    <a:p>
                      <a:pPr algn="ctr" fontAlgn="b"/>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solidFill>
                      <a:schemeClr val="accent1">
                        <a:alpha val="91000"/>
                      </a:schemeClr>
                    </a:solidFill>
                  </a:tcPr>
                </a:tc>
                <a:tc>
                  <a:txBody>
                    <a:bodyPr/>
                    <a:lstStyle/>
                    <a:p>
                      <a:pPr algn="just" fontAlgn="b"/>
                      <a:r>
                        <a:rPr lang="en-ZA" sz="1400" u="none" strike="noStrike" dirty="0">
                          <a:effectLst/>
                          <a:latin typeface="Calibri" panose="020F0502020204030204" pitchFamily="34" charset="0"/>
                          <a:cs typeface="Calibri" panose="020F0502020204030204" pitchFamily="34" charset="0"/>
                        </a:rPr>
                        <a:t>Opening Balance (from previous years)</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alpha val="91000"/>
                      </a:schemeClr>
                    </a:solidFill>
                  </a:tcPr>
                </a:tc>
                <a:tc>
                  <a:txBody>
                    <a:bodyPr/>
                    <a:lstStyle/>
                    <a:p>
                      <a:pPr algn="r" fontAlgn="b"/>
                      <a:r>
                        <a:rPr lang="en-ZA" sz="1400" u="none" strike="noStrike" dirty="0">
                          <a:effectLst/>
                          <a:latin typeface="Calibri" panose="020F0502020204030204" pitchFamily="34" charset="0"/>
                          <a:cs typeface="Calibri" panose="020F0502020204030204" pitchFamily="34" charset="0"/>
                        </a:rPr>
                        <a:t>138 329</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alpha val="91000"/>
                      </a:schemeClr>
                    </a:solidFill>
                  </a:tcPr>
                </a:tc>
                <a:extLst>
                  <a:ext uri="{0D108BD9-81ED-4DB2-BD59-A6C34878D82A}">
                    <a16:rowId xmlns:a16="http://schemas.microsoft.com/office/drawing/2014/main" xmlns="" val="10001"/>
                  </a:ext>
                </a:extLst>
              </a:tr>
              <a:tr h="348628">
                <a:tc>
                  <a:txBody>
                    <a:bodyPr/>
                    <a:lstStyle/>
                    <a:p>
                      <a:pPr algn="ctr" fontAlgn="b"/>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solidFill>
                      <a:schemeClr val="accent1">
                        <a:alpha val="91000"/>
                      </a:schemeClr>
                    </a:solidFill>
                  </a:tcPr>
                </a:tc>
                <a:tc>
                  <a:txBody>
                    <a:bodyPr/>
                    <a:lstStyle/>
                    <a:p>
                      <a:pPr algn="just" fontAlgn="b"/>
                      <a:r>
                        <a:rPr lang="en-ZA" sz="1400" b="0" i="0" u="none" strike="noStrike" dirty="0">
                          <a:solidFill>
                            <a:srgbClr val="000000"/>
                          </a:solidFill>
                          <a:effectLst/>
                          <a:latin typeface="Calibri" panose="020F0502020204030204" pitchFamily="34" charset="0"/>
                          <a:cs typeface="Calibri" panose="020F0502020204030204" pitchFamily="34" charset="0"/>
                        </a:rPr>
                        <a:t>Incurred during 2020/21: Non-compliance with legislation</a:t>
                      </a:r>
                    </a:p>
                  </a:txBody>
                  <a:tcPr marL="36000" marR="36000" marT="9525" marB="0">
                    <a:solidFill>
                      <a:schemeClr val="accent1">
                        <a:alpha val="91000"/>
                      </a:schemeClr>
                    </a:solidFill>
                  </a:tcPr>
                </a:tc>
                <a:tc>
                  <a:txBody>
                    <a:bodyPr/>
                    <a:lstStyle/>
                    <a:p>
                      <a:pPr algn="r" fontAlgn="b"/>
                      <a:r>
                        <a:rPr lang="en-ZA" sz="1400" b="0" i="0" u="none" strike="noStrike" dirty="0">
                          <a:solidFill>
                            <a:srgbClr val="000000"/>
                          </a:solidFill>
                          <a:effectLst/>
                          <a:latin typeface="Calibri" panose="020F0502020204030204" pitchFamily="34" charset="0"/>
                          <a:cs typeface="Calibri" panose="020F0502020204030204" pitchFamily="34" charset="0"/>
                        </a:rPr>
                        <a:t>10 674</a:t>
                      </a:r>
                    </a:p>
                  </a:txBody>
                  <a:tcPr marL="36000" marR="36000" marT="9525" marB="0">
                    <a:solidFill>
                      <a:schemeClr val="accent1">
                        <a:alpha val="91000"/>
                      </a:schemeClr>
                    </a:solidFill>
                  </a:tcPr>
                </a:tc>
                <a:extLst>
                  <a:ext uri="{0D108BD9-81ED-4DB2-BD59-A6C34878D82A}">
                    <a16:rowId xmlns:a16="http://schemas.microsoft.com/office/drawing/2014/main" xmlns="" val="10002"/>
                  </a:ext>
                </a:extLst>
              </a:tr>
              <a:tr h="372732">
                <a:tc>
                  <a:txBody>
                    <a:bodyPr/>
                    <a:lstStyle/>
                    <a:p>
                      <a:pPr algn="ctr" fontAlgn="b"/>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solidFill>
                      <a:schemeClr val="accent1">
                        <a:lumMod val="75000"/>
                        <a:alpha val="91000"/>
                      </a:schemeClr>
                    </a:solidFill>
                  </a:tcPr>
                </a:tc>
                <a:tc>
                  <a:txBody>
                    <a:bodyPr/>
                    <a:lstStyle/>
                    <a:p>
                      <a:pPr algn="l" fontAlgn="b"/>
                      <a:r>
                        <a:rPr lang="en-ZA" sz="1400" b="1" u="none" strike="noStrike" dirty="0">
                          <a:effectLst/>
                          <a:latin typeface="Calibri" panose="020F0502020204030204" pitchFamily="34" charset="0"/>
                          <a:cs typeface="Calibri" panose="020F0502020204030204" pitchFamily="34" charset="0"/>
                        </a:rPr>
                        <a:t>Total</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lumMod val="75000"/>
                        <a:alpha val="91000"/>
                      </a:schemeClr>
                    </a:solidFill>
                  </a:tcPr>
                </a:tc>
                <a:tc>
                  <a:txBody>
                    <a:bodyPr/>
                    <a:lstStyle/>
                    <a:p>
                      <a:pPr algn="r" fontAlgn="b"/>
                      <a:r>
                        <a:rPr lang="en-ZA" sz="1400" b="1" u="none" strike="noStrike" dirty="0">
                          <a:effectLst/>
                          <a:latin typeface="Calibri" panose="020F0502020204030204" pitchFamily="34" charset="0"/>
                          <a:cs typeface="Calibri" panose="020F0502020204030204" pitchFamily="34" charset="0"/>
                        </a:rPr>
                        <a:t>148 913</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lumMod val="75000"/>
                        <a:alpha val="91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968145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17463"/>
            <a:ext cx="9198840" cy="6875463"/>
          </a:xfrm>
          <a:prstGeom prst="rect">
            <a:avLst/>
          </a:prstGeom>
          <a:noFill/>
          <a:ln w="9525">
            <a:noFill/>
            <a:miter lim="800000"/>
            <a:headEnd/>
            <a:tailEnd/>
          </a:ln>
        </p:spPr>
      </p:pic>
      <p:sp>
        <p:nvSpPr>
          <p:cNvPr id="7" name="TextBox 6"/>
          <p:cNvSpPr txBox="1"/>
          <p:nvPr/>
        </p:nvSpPr>
        <p:spPr>
          <a:xfrm>
            <a:off x="442913" y="457200"/>
            <a:ext cx="8320087" cy="707886"/>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sz="2000" b="1" dirty="0">
                <a:latin typeface="Calibri" panose="020F0502020204030204" pitchFamily="34" charset="0"/>
                <a:cs typeface="Calibri" panose="020F0502020204030204" pitchFamily="34" charset="0"/>
              </a:rPr>
              <a:t>Progress on the Irregular Expenditure cases reported in the previous years: 2015/16- 2019/20) (R </a:t>
            </a:r>
            <a:r>
              <a:rPr lang="en-ZA" sz="2000" b="1" dirty="0">
                <a:latin typeface="Calibri" panose="020F0502020204030204" pitchFamily="34" charset="0"/>
                <a:cs typeface="Calibri" panose="020F0502020204030204" pitchFamily="34" charset="0"/>
              </a:rPr>
              <a:t>138 239m)</a:t>
            </a:r>
            <a:endParaRPr lang="en-ZA" sz="2000" b="1" dirty="0">
              <a:solidFill>
                <a:srgbClr val="000000"/>
              </a:solidFill>
              <a:latin typeface="Calibri" panose="020F0502020204030204" pitchFamily="34" charset="0"/>
              <a:cs typeface="Calibri" panose="020F0502020204030204"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69</a:t>
            </a:fld>
            <a:endParaRPr lang="en-US" b="1"/>
          </a:p>
        </p:txBody>
      </p:sp>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182562">
              <a:spcBef>
                <a:spcPts val="600"/>
              </a:spcBef>
            </a:pPr>
            <a:r>
              <a:rPr lang="en-US" dirty="0"/>
              <a:t>	</a:t>
            </a:r>
          </a:p>
        </p:txBody>
      </p:sp>
      <p:graphicFrame>
        <p:nvGraphicFramePr>
          <p:cNvPr id="8" name="Table 7">
            <a:extLst>
              <a:ext uri="{FF2B5EF4-FFF2-40B4-BE49-F238E27FC236}">
                <a16:creationId xmlns:a16="http://schemas.microsoft.com/office/drawing/2014/main" xmlns="" id="{1ED1ED57-4855-B342-BF24-FE71CB0A335E}"/>
              </a:ext>
            </a:extLst>
          </p:cNvPr>
          <p:cNvGraphicFramePr>
            <a:graphicFrameLocks noGrp="1"/>
          </p:cNvGraphicFramePr>
          <p:nvPr>
            <p:extLst>
              <p:ext uri="{D42A27DB-BD31-4B8C-83A1-F6EECF244321}">
                <p14:modId xmlns:p14="http://schemas.microsoft.com/office/powerpoint/2010/main" xmlns="" val="2373983849"/>
              </p:ext>
            </p:extLst>
          </p:nvPr>
        </p:nvGraphicFramePr>
        <p:xfrm>
          <a:off x="442913" y="1219201"/>
          <a:ext cx="8320086" cy="5110473"/>
        </p:xfrm>
        <a:graphic>
          <a:graphicData uri="http://schemas.openxmlformats.org/drawingml/2006/table">
            <a:tbl>
              <a:tblPr>
                <a:tableStyleId>{5C22544A-7EE6-4342-B048-85BDC9FD1C3A}</a:tableStyleId>
              </a:tblPr>
              <a:tblGrid>
                <a:gridCol w="541970">
                  <a:extLst>
                    <a:ext uri="{9D8B030D-6E8A-4147-A177-3AD203B41FA5}">
                      <a16:colId xmlns:a16="http://schemas.microsoft.com/office/drawing/2014/main" xmlns="" val="20000"/>
                    </a:ext>
                  </a:extLst>
                </a:gridCol>
                <a:gridCol w="2925085">
                  <a:extLst>
                    <a:ext uri="{9D8B030D-6E8A-4147-A177-3AD203B41FA5}">
                      <a16:colId xmlns:a16="http://schemas.microsoft.com/office/drawing/2014/main" xmlns="" val="20001"/>
                    </a:ext>
                  </a:extLst>
                </a:gridCol>
                <a:gridCol w="955963">
                  <a:extLst>
                    <a:ext uri="{9D8B030D-6E8A-4147-A177-3AD203B41FA5}">
                      <a16:colId xmlns:a16="http://schemas.microsoft.com/office/drawing/2014/main" xmlns="" val="2565365953"/>
                    </a:ext>
                  </a:extLst>
                </a:gridCol>
                <a:gridCol w="1122034">
                  <a:extLst>
                    <a:ext uri="{9D8B030D-6E8A-4147-A177-3AD203B41FA5}">
                      <a16:colId xmlns:a16="http://schemas.microsoft.com/office/drawing/2014/main" xmlns="" val="20002"/>
                    </a:ext>
                  </a:extLst>
                </a:gridCol>
                <a:gridCol w="2775034">
                  <a:extLst>
                    <a:ext uri="{9D8B030D-6E8A-4147-A177-3AD203B41FA5}">
                      <a16:colId xmlns:a16="http://schemas.microsoft.com/office/drawing/2014/main" xmlns="" val="3589047416"/>
                    </a:ext>
                  </a:extLst>
                </a:gridCol>
              </a:tblGrid>
              <a:tr h="500373">
                <a:tc>
                  <a:txBody>
                    <a:bodyPr/>
                    <a:lstStyle/>
                    <a:p>
                      <a:pPr algn="ctr" fontAlgn="b"/>
                      <a:r>
                        <a:rPr lang="en-ZA" sz="1200" b="1" i="0" u="none" strike="noStrike" dirty="0">
                          <a:solidFill>
                            <a:srgbClr val="000000"/>
                          </a:solidFill>
                          <a:effectLst/>
                          <a:latin typeface="+mn-lt"/>
                          <a:cs typeface="Calibri" panose="020F0502020204030204" pitchFamily="34" charset="0"/>
                        </a:rPr>
                        <a:t>Item</a:t>
                      </a:r>
                    </a:p>
                  </a:txBody>
                  <a:tcPr marL="9525" marR="9525" marT="9525" marB="0" anchor="ctr">
                    <a:solidFill>
                      <a:schemeClr val="accent1">
                        <a:lumMod val="75000"/>
                      </a:schemeClr>
                    </a:solidFill>
                  </a:tcPr>
                </a:tc>
                <a:tc>
                  <a:txBody>
                    <a:bodyPr/>
                    <a:lstStyle/>
                    <a:p>
                      <a:pPr algn="ctr" fontAlgn="b"/>
                      <a:endParaRPr lang="en-ZA" sz="1200" b="1" i="0" u="none" strike="noStrike" dirty="0">
                        <a:solidFill>
                          <a:srgbClr val="000000"/>
                        </a:solidFill>
                        <a:effectLst/>
                        <a:latin typeface="+mn-lt"/>
                        <a:cs typeface="Calibri" panose="020F0502020204030204" pitchFamily="34" charset="0"/>
                      </a:endParaRPr>
                    </a:p>
                  </a:txBody>
                  <a:tcPr marL="9525" marR="9525" marT="9525" marB="0">
                    <a:solidFill>
                      <a:schemeClr val="accent1">
                        <a:lumMod val="75000"/>
                      </a:schemeClr>
                    </a:solidFill>
                  </a:tcPr>
                </a:tc>
                <a:tc>
                  <a:txBody>
                    <a:bodyPr/>
                    <a:lstStyle/>
                    <a:p>
                      <a:pPr algn="ctr" fontAlgn="b"/>
                      <a:r>
                        <a:rPr lang="en-ZA" sz="1200" b="1" i="0" u="none" strike="noStrike" dirty="0">
                          <a:solidFill>
                            <a:srgbClr val="000000"/>
                          </a:solidFill>
                          <a:effectLst/>
                          <a:latin typeface="+mn-lt"/>
                          <a:cs typeface="Calibri" panose="020F0502020204030204" pitchFamily="34" charset="0"/>
                        </a:rPr>
                        <a:t>FY</a:t>
                      </a:r>
                    </a:p>
                    <a:p>
                      <a:pPr algn="ctr" fontAlgn="b"/>
                      <a:r>
                        <a:rPr lang="en-ZA" sz="1200" b="1" i="0" u="none" strike="noStrike" dirty="0">
                          <a:solidFill>
                            <a:srgbClr val="000000"/>
                          </a:solidFill>
                          <a:effectLst/>
                          <a:latin typeface="+mn-lt"/>
                          <a:cs typeface="Calibri" panose="020F0502020204030204" pitchFamily="34" charset="0"/>
                        </a:rPr>
                        <a:t>incurred</a:t>
                      </a:r>
                    </a:p>
                  </a:txBody>
                  <a:tcPr marL="9525" marR="9525" marT="9525" marB="0">
                    <a:solidFill>
                      <a:schemeClr val="accent1">
                        <a:lumMod val="75000"/>
                      </a:schemeClr>
                    </a:solidFill>
                  </a:tcPr>
                </a:tc>
                <a:tc>
                  <a:txBody>
                    <a:bodyPr/>
                    <a:lstStyle/>
                    <a:p>
                      <a:pPr algn="ctr" fontAlgn="b"/>
                      <a:r>
                        <a:rPr lang="en-ZA" sz="1200" b="1" i="0" u="none" strike="noStrike" dirty="0">
                          <a:solidFill>
                            <a:srgbClr val="000000"/>
                          </a:solidFill>
                          <a:effectLst/>
                          <a:latin typeface="+mn-lt"/>
                          <a:cs typeface="Calibri" panose="020F0502020204030204" pitchFamily="34" charset="0"/>
                        </a:rPr>
                        <a:t>Amount (R’000)</a:t>
                      </a:r>
                    </a:p>
                  </a:txBody>
                  <a:tcPr marL="9525" marR="9525" marT="9525" marB="0">
                    <a:solidFill>
                      <a:schemeClr val="accent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mn-lt"/>
                          <a:cs typeface="Calibri" panose="020F0502020204030204" pitchFamily="34" charset="0"/>
                        </a:rPr>
                        <a:t>Status</a:t>
                      </a:r>
                    </a:p>
                  </a:txBody>
                  <a:tcPr marL="9525" marR="9525" marT="9525" marB="0">
                    <a:solidFill>
                      <a:schemeClr val="accent1">
                        <a:lumMod val="75000"/>
                      </a:schemeClr>
                    </a:solidFill>
                  </a:tcPr>
                </a:tc>
                <a:extLst>
                  <a:ext uri="{0D108BD9-81ED-4DB2-BD59-A6C34878D82A}">
                    <a16:rowId xmlns:a16="http://schemas.microsoft.com/office/drawing/2014/main" xmlns="" val="10003"/>
                  </a:ext>
                </a:extLst>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mn-lt"/>
                          <a:cs typeface="Calibri" panose="020F0502020204030204" pitchFamily="34" charset="0"/>
                        </a:rPr>
                        <a:t>1</a:t>
                      </a:r>
                    </a:p>
                  </a:txBody>
                  <a:tcPr marL="9525" marR="9525" marT="9525" marB="0">
                    <a:solidFill>
                      <a:schemeClr val="accent1"/>
                    </a:solidFill>
                  </a:tcPr>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ZA" sz="1200" u="none" strike="noStrike" dirty="0">
                          <a:effectLst/>
                          <a:latin typeface="+mn-lt"/>
                          <a:cs typeface="Calibri" panose="020F0502020204030204" pitchFamily="34" charset="0"/>
                        </a:rPr>
                        <a:t>Appointment of service provider not scoring highest point during evaluation.</a:t>
                      </a:r>
                      <a:endParaRPr lang="en-ZA" sz="1200" b="0" i="0" u="none" strike="noStrike" dirty="0">
                        <a:solidFill>
                          <a:srgbClr val="000000"/>
                        </a:solidFill>
                        <a:effectLst/>
                        <a:latin typeface="+mn-lt"/>
                        <a:cs typeface="Calibri" panose="020F0502020204030204" pitchFamily="34" charset="0"/>
                      </a:endParaRPr>
                    </a:p>
                  </a:txBody>
                  <a:tcPr marL="36000" marR="36000" marT="9525" marB="0">
                    <a:solidFill>
                      <a:schemeClr val="accent1"/>
                    </a:solidFill>
                  </a:tcPr>
                </a:tc>
                <a:tc>
                  <a:txBody>
                    <a:bodyPr/>
                    <a:lstStyle/>
                    <a:p>
                      <a:pPr algn="ctr" fontAlgn="b"/>
                      <a:r>
                        <a:rPr lang="en-ZA" sz="1200" b="0" i="0" u="none" strike="noStrike" dirty="0">
                          <a:solidFill>
                            <a:srgbClr val="000000"/>
                          </a:solidFill>
                          <a:effectLst/>
                          <a:latin typeface="+mn-lt"/>
                          <a:cs typeface="Calibri" panose="020F0502020204030204" pitchFamily="34" charset="0"/>
                        </a:rPr>
                        <a:t>2015/16-2017/18</a:t>
                      </a:r>
                    </a:p>
                  </a:txBody>
                  <a:tcPr marL="36000" marR="36000" marT="9525" marB="0">
                    <a:solidFill>
                      <a:schemeClr val="accent1"/>
                    </a:solidFill>
                  </a:tcPr>
                </a:tc>
                <a:tc>
                  <a:txBody>
                    <a:bodyPr/>
                    <a:lstStyle/>
                    <a:p>
                      <a:pPr algn="ctr" fontAlgn="b"/>
                      <a:r>
                        <a:rPr lang="en-ZA" sz="1200" b="0" i="0" u="none" strike="noStrike" dirty="0">
                          <a:solidFill>
                            <a:srgbClr val="000000"/>
                          </a:solidFill>
                          <a:effectLst/>
                          <a:latin typeface="+mn-lt"/>
                          <a:cs typeface="Calibri" panose="020F0502020204030204" pitchFamily="34" charset="0"/>
                        </a:rPr>
                        <a:t>137 840</a:t>
                      </a:r>
                    </a:p>
                  </a:txBody>
                  <a:tcPr marL="36000" marR="36000" marT="9525" marB="0">
                    <a:solidFill>
                      <a:schemeClr val="accent1"/>
                    </a:solidFill>
                  </a:tcPr>
                </a:tc>
                <a:tc>
                  <a:txBody>
                    <a:bodyPr/>
                    <a:lstStyle/>
                    <a:p>
                      <a:pPr algn="just" fontAlgn="b"/>
                      <a:r>
                        <a:rPr lang="en-ZA" sz="1200" b="0" i="0" u="none" strike="noStrike" dirty="0">
                          <a:solidFill>
                            <a:schemeClr val="tx1"/>
                          </a:solidFill>
                          <a:effectLst/>
                          <a:latin typeface="+mn-lt"/>
                          <a:cs typeface="Calibri" panose="020F0502020204030204" pitchFamily="34" charset="0"/>
                        </a:rPr>
                        <a:t>The investigation is concluded and disciplinary action was taken against the official. </a:t>
                      </a:r>
                    </a:p>
                    <a:p>
                      <a:pPr algn="just" fontAlgn="b"/>
                      <a:r>
                        <a:rPr lang="en-ZA" sz="1200" b="0" i="0" u="none" strike="noStrike" dirty="0">
                          <a:solidFill>
                            <a:schemeClr val="tx1"/>
                          </a:solidFill>
                          <a:effectLst/>
                          <a:latin typeface="+mn-lt"/>
                          <a:cs typeface="Calibri" panose="020F0502020204030204" pitchFamily="34" charset="0"/>
                        </a:rPr>
                        <a:t>Based on guidance from National Treasury the Department will remove the expenditure in the current financial year.</a:t>
                      </a:r>
                      <a:endParaRPr lang="en-ZA" sz="1200" b="0" i="0" u="none" strike="noStrike" dirty="0">
                        <a:solidFill>
                          <a:srgbClr val="FF0000"/>
                        </a:solidFill>
                        <a:effectLst/>
                        <a:latin typeface="+mn-lt"/>
                        <a:cs typeface="Calibri" panose="020F0502020204030204" pitchFamily="34" charset="0"/>
                      </a:endParaRPr>
                    </a:p>
                  </a:txBody>
                  <a:tcPr marL="36000" marR="36000" marT="9525" marB="0">
                    <a:solidFill>
                      <a:schemeClr val="accent1"/>
                    </a:solidFill>
                  </a:tcPr>
                </a:tc>
                <a:extLst>
                  <a:ext uri="{0D108BD9-81ED-4DB2-BD59-A6C34878D82A}">
                    <a16:rowId xmlns:a16="http://schemas.microsoft.com/office/drawing/2014/main" xmlns="" val="10004"/>
                  </a:ext>
                </a:extLst>
              </a:tr>
              <a:tr h="263431">
                <a:tc>
                  <a:txBody>
                    <a:bodyPr/>
                    <a:lstStyle/>
                    <a:p>
                      <a:pPr algn="ctr" fontAlgn="b"/>
                      <a:r>
                        <a:rPr lang="en-ZA" sz="1200" b="0" i="0" u="none" strike="noStrike" dirty="0">
                          <a:solidFill>
                            <a:srgbClr val="000000"/>
                          </a:solidFill>
                          <a:effectLst/>
                          <a:latin typeface="+mn-lt"/>
                          <a:cs typeface="Calibri" panose="020F0502020204030204" pitchFamily="34" charset="0"/>
                        </a:rPr>
                        <a:t>2</a:t>
                      </a:r>
                    </a:p>
                  </a:txBody>
                  <a:tcPr marL="9525" marR="9525" marT="9525" marB="0">
                    <a:solidFill>
                      <a:schemeClr val="accent1"/>
                    </a:solidFill>
                  </a:tcPr>
                </a:tc>
                <a:tc>
                  <a:txBody>
                    <a:bodyPr/>
                    <a:lstStyle/>
                    <a:p>
                      <a:pPr algn="l" fontAlgn="b"/>
                      <a:r>
                        <a:rPr lang="en-ZA" sz="1200" u="none" strike="noStrike" dirty="0">
                          <a:effectLst/>
                          <a:latin typeface="+mn-lt"/>
                          <a:cs typeface="Calibri" panose="020F0502020204030204" pitchFamily="34" charset="0"/>
                        </a:rPr>
                        <a:t>Incorrect procurement</a:t>
                      </a:r>
                      <a:r>
                        <a:rPr lang="en-ZA" sz="1200" u="none" strike="noStrike" baseline="0" dirty="0">
                          <a:effectLst/>
                          <a:latin typeface="+mn-lt"/>
                          <a:cs typeface="Calibri" panose="020F0502020204030204" pitchFamily="34" charset="0"/>
                        </a:rPr>
                        <a:t> procedures were not followed</a:t>
                      </a:r>
                      <a:endParaRPr lang="en-ZA" sz="1200" b="0" i="0" u="none" strike="noStrike" dirty="0">
                        <a:solidFill>
                          <a:srgbClr val="000000"/>
                        </a:solidFill>
                        <a:effectLst/>
                        <a:latin typeface="+mn-lt"/>
                        <a:cs typeface="Calibri" panose="020F0502020204030204" pitchFamily="34" charset="0"/>
                      </a:endParaRPr>
                    </a:p>
                  </a:txBody>
                  <a:tcPr marL="9525" marR="9525" marT="9525" marB="0">
                    <a:solidFill>
                      <a:schemeClr val="accent1"/>
                    </a:solidFill>
                  </a:tcPr>
                </a:tc>
                <a:tc>
                  <a:txBody>
                    <a:bodyPr/>
                    <a:lstStyle/>
                    <a:p>
                      <a:pPr algn="ctr" fontAlgn="b"/>
                      <a:r>
                        <a:rPr lang="en-ZA" sz="1200" b="0" i="0" u="none" strike="noStrike" dirty="0">
                          <a:solidFill>
                            <a:srgbClr val="000000"/>
                          </a:solidFill>
                          <a:effectLst/>
                          <a:latin typeface="+mn-lt"/>
                          <a:cs typeface="Calibri" panose="020F0502020204030204" pitchFamily="34" charset="0"/>
                        </a:rPr>
                        <a:t>2017/18</a:t>
                      </a:r>
                    </a:p>
                  </a:txBody>
                  <a:tcPr marL="9525" marR="9525" marT="9525" marB="0">
                    <a:solidFill>
                      <a:schemeClr val="accent1"/>
                    </a:solidFill>
                  </a:tcPr>
                </a:tc>
                <a:tc>
                  <a:txBody>
                    <a:bodyPr/>
                    <a:lstStyle/>
                    <a:p>
                      <a:pPr algn="ctr" fontAlgn="b"/>
                      <a:r>
                        <a:rPr lang="en-ZA" sz="1200" b="0" i="0" u="none" strike="noStrike" dirty="0">
                          <a:solidFill>
                            <a:srgbClr val="000000"/>
                          </a:solidFill>
                          <a:effectLst/>
                          <a:latin typeface="+mn-lt"/>
                          <a:cs typeface="Calibri" panose="020F0502020204030204" pitchFamily="34" charset="0"/>
                        </a:rPr>
                        <a:t>228</a:t>
                      </a:r>
                    </a:p>
                  </a:txBody>
                  <a:tcPr marL="9525" marR="9525" marT="9525" marB="0">
                    <a:solidFill>
                      <a:schemeClr val="accent1"/>
                    </a:solidFill>
                  </a:tcPr>
                </a:tc>
                <a:tc>
                  <a:txBody>
                    <a:bodyPr/>
                    <a:lstStyle/>
                    <a:p>
                      <a:pPr algn="just"/>
                      <a:r>
                        <a:rPr lang="en-ZA" sz="1200" b="0" i="0" u="none" strike="noStrike" dirty="0">
                          <a:solidFill>
                            <a:srgbClr val="000000"/>
                          </a:solidFill>
                          <a:effectLst/>
                          <a:latin typeface="+mn-lt"/>
                          <a:cs typeface="Calibri" panose="020F0502020204030204" pitchFamily="34" charset="0"/>
                        </a:rPr>
                        <a:t>The matter was investigated and a disciplinary</a:t>
                      </a:r>
                      <a:r>
                        <a:rPr lang="en-ZA" sz="1200" b="0" i="0" u="none" strike="noStrike" baseline="0" dirty="0">
                          <a:solidFill>
                            <a:srgbClr val="000000"/>
                          </a:solidFill>
                          <a:effectLst/>
                          <a:latin typeface="+mn-lt"/>
                          <a:cs typeface="Calibri" panose="020F0502020204030204" pitchFamily="34" charset="0"/>
                        </a:rPr>
                        <a:t> process was completed. </a:t>
                      </a:r>
                      <a:r>
                        <a:rPr lang="en-US" sz="1200" b="0" i="0" u="none" strike="noStrike" kern="1200" dirty="0">
                          <a:solidFill>
                            <a:srgbClr val="000000"/>
                          </a:solidFill>
                          <a:effectLst/>
                          <a:latin typeface="+mn-lt"/>
                          <a:ea typeface="+mn-ea"/>
                          <a:cs typeface="Calibri" panose="020F0502020204030204" pitchFamily="34" charset="0"/>
                        </a:rPr>
                        <a:t>National Treasury approval was requested to condone the irregular expenditure.</a:t>
                      </a:r>
                      <a:endParaRPr lang="en-ZA" sz="1200" b="0" i="0" u="none" strike="noStrike" kern="1200" dirty="0">
                        <a:solidFill>
                          <a:srgbClr val="000000"/>
                        </a:solidFill>
                        <a:effectLst/>
                        <a:latin typeface="+mn-lt"/>
                        <a:ea typeface="+mn-ea"/>
                        <a:cs typeface="Calibri" panose="020F0502020204030204" pitchFamily="34" charset="0"/>
                      </a:endParaRPr>
                    </a:p>
                  </a:txBody>
                  <a:tcPr marL="9525" marR="9525" marT="9525" marB="0">
                    <a:solidFill>
                      <a:schemeClr val="accent1"/>
                    </a:solidFill>
                  </a:tcPr>
                </a:tc>
                <a:extLst>
                  <a:ext uri="{0D108BD9-81ED-4DB2-BD59-A6C34878D82A}">
                    <a16:rowId xmlns:a16="http://schemas.microsoft.com/office/drawing/2014/main" xmlns="" val="4068389892"/>
                  </a:ext>
                </a:extLst>
              </a:tr>
              <a:tr h="2634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mn-lt"/>
                          <a:cs typeface="Calibri" panose="020F0502020204030204" pitchFamily="34" charset="0"/>
                        </a:rPr>
                        <a:t>3</a:t>
                      </a:r>
                    </a:p>
                  </a:txBody>
                  <a:tcPr marL="9525" marR="9525" marT="9525" marB="0">
                    <a:solidFill>
                      <a:schemeClr val="accent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200" u="none" strike="noStrike" dirty="0">
                          <a:effectLst/>
                          <a:latin typeface="+mn-lt"/>
                          <a:cs typeface="Calibri" panose="020F0502020204030204" pitchFamily="34" charset="0"/>
                        </a:rPr>
                        <a:t>Incorrect procurement procedure due to time constraints: Catering</a:t>
                      </a:r>
                      <a:endParaRPr lang="en-ZA" sz="1200" b="0" i="0" u="none" strike="noStrike" dirty="0">
                        <a:solidFill>
                          <a:srgbClr val="000000"/>
                        </a:solidFill>
                        <a:effectLst/>
                        <a:latin typeface="+mn-lt"/>
                        <a:cs typeface="Calibri" panose="020F0502020204030204" pitchFamily="34" charset="0"/>
                      </a:endParaRPr>
                    </a:p>
                  </a:txBody>
                  <a:tcPr marL="36000" marR="36000" marT="9525" marB="0">
                    <a:solidFill>
                      <a:schemeClr val="accent1"/>
                    </a:solidFill>
                  </a:tcPr>
                </a:tc>
                <a:tc>
                  <a:txBody>
                    <a:bodyPr/>
                    <a:lstStyle/>
                    <a:p>
                      <a:pPr algn="ctr" fontAlgn="b"/>
                      <a:r>
                        <a:rPr lang="en-ZA" sz="1200" b="0" i="0" u="none" strike="noStrike" dirty="0">
                          <a:solidFill>
                            <a:srgbClr val="000000"/>
                          </a:solidFill>
                          <a:effectLst/>
                          <a:latin typeface="+mn-lt"/>
                          <a:cs typeface="Calibri" panose="020F0502020204030204" pitchFamily="34" charset="0"/>
                        </a:rPr>
                        <a:t>2018/19</a:t>
                      </a:r>
                    </a:p>
                  </a:txBody>
                  <a:tcPr marL="36000" marR="36000" marT="9525" marB="0">
                    <a:solidFill>
                      <a:schemeClr val="accent1"/>
                    </a:solidFill>
                  </a:tcPr>
                </a:tc>
                <a:tc>
                  <a:txBody>
                    <a:bodyPr/>
                    <a:lstStyle/>
                    <a:p>
                      <a:pPr algn="ctr" fontAlgn="b"/>
                      <a:r>
                        <a:rPr lang="en-ZA" sz="1200" b="0" i="0" u="none" strike="noStrike" dirty="0">
                          <a:solidFill>
                            <a:srgbClr val="000000"/>
                          </a:solidFill>
                          <a:effectLst/>
                          <a:latin typeface="+mn-lt"/>
                          <a:cs typeface="Calibri" panose="020F0502020204030204" pitchFamily="34" charset="0"/>
                        </a:rPr>
                        <a:t>5</a:t>
                      </a:r>
                    </a:p>
                  </a:txBody>
                  <a:tcPr marL="36000" marR="36000" marT="9525" marB="0">
                    <a:solidFill>
                      <a:schemeClr val="accent1"/>
                    </a:solidFill>
                  </a:tcPr>
                </a:tc>
                <a:tc>
                  <a:txBody>
                    <a:bodyPr/>
                    <a:lstStyle/>
                    <a:p>
                      <a:pPr algn="just" fontAlgn="b"/>
                      <a:r>
                        <a:rPr lang="en-ZA" sz="1200" b="0" i="0" u="none" strike="noStrike" dirty="0">
                          <a:solidFill>
                            <a:srgbClr val="000000"/>
                          </a:solidFill>
                          <a:effectLst/>
                          <a:latin typeface="+mn-lt"/>
                          <a:cs typeface="Calibri" panose="020F0502020204030204" pitchFamily="34" charset="0"/>
                        </a:rPr>
                        <a:t>The investigation was completed and the matter was concluded in the current financial year whereby it was determined that the expenditure was not irregular. Processes are underway to remove this expenditure from the register.  </a:t>
                      </a:r>
                    </a:p>
                  </a:txBody>
                  <a:tcPr marL="36000" marR="36000" marT="9525" marB="0">
                    <a:solidFill>
                      <a:schemeClr val="accent1"/>
                    </a:solidFill>
                  </a:tcPr>
                </a:tc>
                <a:extLst>
                  <a:ext uri="{0D108BD9-81ED-4DB2-BD59-A6C34878D82A}">
                    <a16:rowId xmlns:a16="http://schemas.microsoft.com/office/drawing/2014/main" xmlns="" val="4123734601"/>
                  </a:ext>
                </a:extLst>
              </a:tr>
              <a:tr h="263431">
                <a:tc>
                  <a:txBody>
                    <a:bodyPr/>
                    <a:lstStyle/>
                    <a:p>
                      <a:pPr algn="ctr" fontAlgn="b"/>
                      <a:r>
                        <a:rPr lang="en-ZA" sz="1200" b="0" i="0" u="none" strike="noStrike" dirty="0">
                          <a:solidFill>
                            <a:srgbClr val="000000"/>
                          </a:solidFill>
                          <a:effectLst/>
                          <a:latin typeface="+mn-lt"/>
                          <a:cs typeface="Calibri" panose="020F0502020204030204" pitchFamily="34" charset="0"/>
                        </a:rPr>
                        <a:t>4</a:t>
                      </a:r>
                    </a:p>
                  </a:txBody>
                  <a:tcPr marL="9525" marR="9525" marT="9525" marB="0">
                    <a:solidFill>
                      <a:schemeClr val="accent1"/>
                    </a:solidFill>
                  </a:tcPr>
                </a:tc>
                <a:tc>
                  <a:txBody>
                    <a:bodyPr/>
                    <a:lstStyle/>
                    <a:p>
                      <a:pPr algn="just" fontAlgn="b"/>
                      <a:r>
                        <a:rPr lang="en-ZA" sz="1200" u="none" strike="noStrike" dirty="0">
                          <a:effectLst/>
                          <a:latin typeface="+mn-lt"/>
                          <a:cs typeface="Calibri" panose="020F0502020204030204" pitchFamily="34" charset="0"/>
                        </a:rPr>
                        <a:t>Incorrect</a:t>
                      </a:r>
                      <a:r>
                        <a:rPr lang="en-ZA" sz="1200" u="none" strike="noStrike" baseline="0" dirty="0">
                          <a:effectLst/>
                          <a:latin typeface="+mn-lt"/>
                          <a:cs typeface="Calibri" panose="020F0502020204030204" pitchFamily="34" charset="0"/>
                        </a:rPr>
                        <a:t> procurement procedure: Catering</a:t>
                      </a:r>
                    </a:p>
                  </a:txBody>
                  <a:tcPr marL="36000" marR="36000" marT="9525" marB="0">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mn-lt"/>
                          <a:cs typeface="Calibri" panose="020F0502020204030204" pitchFamily="34" charset="0"/>
                        </a:rPr>
                        <a:t>2018/19</a:t>
                      </a:r>
                    </a:p>
                    <a:p>
                      <a:pPr marL="0" marR="0" indent="0" algn="ctr" defTabSz="914400" rtl="0" eaLnBrk="1" fontAlgn="b" latinLnBrk="0" hangingPunct="1">
                        <a:lnSpc>
                          <a:spcPct val="100000"/>
                        </a:lnSpc>
                        <a:spcBef>
                          <a:spcPts val="0"/>
                        </a:spcBef>
                        <a:spcAft>
                          <a:spcPts val="0"/>
                        </a:spcAft>
                        <a:buClrTx/>
                        <a:buSzTx/>
                        <a:buFontTx/>
                        <a:buNone/>
                        <a:tabLst/>
                        <a:defRPr/>
                      </a:pPr>
                      <a:endParaRPr lang="en-ZA" sz="1200" b="0" i="0" u="none" strike="noStrike" dirty="0">
                        <a:solidFill>
                          <a:srgbClr val="000000"/>
                        </a:solidFill>
                        <a:effectLst/>
                        <a:latin typeface="+mn-lt"/>
                        <a:cs typeface="Calibri" panose="020F0502020204030204" pitchFamily="34" charset="0"/>
                      </a:endParaRPr>
                    </a:p>
                  </a:txBody>
                  <a:tcPr marL="36000" marR="36000" marT="9525" marB="0">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mn-lt"/>
                          <a:cs typeface="Calibri" panose="020F0502020204030204" pitchFamily="34" charset="0"/>
                        </a:rPr>
                        <a:t>2</a:t>
                      </a:r>
                    </a:p>
                  </a:txBody>
                  <a:tcPr marL="36000" marR="36000" marT="9525" marB="0">
                    <a:solidFill>
                      <a:schemeClr val="accent1"/>
                    </a:solidFill>
                  </a:tcPr>
                </a:tc>
                <a:tc>
                  <a:txBody>
                    <a:bodyPr/>
                    <a:lstStyle/>
                    <a:p>
                      <a:pPr lvl="0" algn="just"/>
                      <a:r>
                        <a:rPr lang="en-US" sz="1200" kern="1200" dirty="0">
                          <a:solidFill>
                            <a:schemeClr val="dk1"/>
                          </a:solidFill>
                          <a:effectLst/>
                          <a:latin typeface="+mn-lt"/>
                          <a:ea typeface="+mn-ea"/>
                          <a:cs typeface="Calibri" panose="020F0502020204030204" pitchFamily="34" charset="0"/>
                        </a:rPr>
                        <a:t>The matter was investigated and  and it was revealed that remedial action be taken against the relevant official.  The relevant official resigned. </a:t>
                      </a:r>
                      <a:r>
                        <a:rPr lang="en-US" sz="1200" b="0" i="0" u="none" strike="noStrike" kern="1200" dirty="0">
                          <a:solidFill>
                            <a:srgbClr val="000000"/>
                          </a:solidFill>
                          <a:effectLst/>
                          <a:latin typeface="+mn-lt"/>
                          <a:ea typeface="+mn-ea"/>
                          <a:cs typeface="Calibri" panose="020F0502020204030204" pitchFamily="34" charset="0"/>
                        </a:rPr>
                        <a:t>National Treasury approval was requested to condone the irregular expenditure.</a:t>
                      </a:r>
                      <a:endParaRPr lang="en-ZA" sz="1200" kern="1200" dirty="0">
                        <a:solidFill>
                          <a:schemeClr val="dk1"/>
                        </a:solidFill>
                        <a:effectLst/>
                        <a:latin typeface="+mn-lt"/>
                        <a:ea typeface="+mn-ea"/>
                        <a:cs typeface="Calibri" panose="020F0502020204030204" pitchFamily="34" charset="0"/>
                      </a:endParaRPr>
                    </a:p>
                  </a:txBody>
                  <a:tcPr marL="36000" marR="36000" marT="9525" marB="0">
                    <a:solidFill>
                      <a:schemeClr val="accent1"/>
                    </a:solidFill>
                  </a:tcPr>
                </a:tc>
                <a:extLst>
                  <a:ext uri="{0D108BD9-81ED-4DB2-BD59-A6C34878D82A}">
                    <a16:rowId xmlns:a16="http://schemas.microsoft.com/office/drawing/2014/main" xmlns="" val="4267589613"/>
                  </a:ext>
                </a:extLst>
              </a:tr>
            </a:tbl>
          </a:graphicData>
        </a:graphic>
      </p:graphicFrame>
    </p:spTree>
    <p:extLst>
      <p:ext uri="{BB962C8B-B14F-4D97-AF65-F5344CB8AC3E}">
        <p14:creationId xmlns:p14="http://schemas.microsoft.com/office/powerpoint/2010/main" xmlns="" val="1078056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7</a:t>
            </a:fld>
            <a:endParaRPr lang="en-US" b="1" dirty="0"/>
          </a:p>
        </p:txBody>
      </p:sp>
      <p:sp>
        <p:nvSpPr>
          <p:cNvPr id="9" name="TextBox 8"/>
          <p:cNvSpPr txBox="1"/>
          <p:nvPr/>
        </p:nvSpPr>
        <p:spPr>
          <a:xfrm>
            <a:off x="381000" y="405280"/>
            <a:ext cx="8254797"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smtClean="0">
                <a:solidFill>
                  <a:schemeClr val="bg1"/>
                </a:solidFill>
                <a:cs typeface="Arial" charset="0"/>
              </a:rPr>
              <a:t>The Impact of COVID – 19 on the Plans of the Department  </a:t>
            </a:r>
            <a:endParaRPr lang="en-ZA" sz="2400" b="1" dirty="0">
              <a:solidFill>
                <a:schemeClr val="bg1"/>
              </a:solidFill>
            </a:endParaRPr>
          </a:p>
        </p:txBody>
      </p:sp>
      <p:sp>
        <p:nvSpPr>
          <p:cNvPr id="11" name="TextBox 7"/>
          <p:cNvSpPr txBox="1">
            <a:spLocks noChangeArrowheads="1"/>
          </p:cNvSpPr>
          <p:nvPr/>
        </p:nvSpPr>
        <p:spPr bwMode="auto">
          <a:xfrm>
            <a:off x="381001" y="1371600"/>
            <a:ext cx="82296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algn="just">
              <a:spcBef>
                <a:spcPts val="0"/>
              </a:spcBef>
              <a:spcAft>
                <a:spcPts val="1200"/>
              </a:spcAft>
              <a:buFont typeface="Arial" panose="020B0604020202020204" pitchFamily="34" charset="0"/>
              <a:buChar char="•"/>
            </a:pPr>
            <a:r>
              <a:rPr lang="en-ZA" dirty="0" smtClean="0"/>
              <a:t>A Special </a:t>
            </a:r>
            <a:r>
              <a:rPr lang="en-ZA" dirty="0"/>
              <a:t>Adjustments Budget </a:t>
            </a:r>
            <a:r>
              <a:rPr lang="en-ZA" dirty="0" smtClean="0"/>
              <a:t>was tabled </a:t>
            </a:r>
            <a:r>
              <a:rPr lang="en-ZA" dirty="0"/>
              <a:t>by the Minister of Finance on 24 June 2020. </a:t>
            </a:r>
            <a:endParaRPr lang="en-ZA" dirty="0" smtClean="0"/>
          </a:p>
          <a:p>
            <a:pPr marL="342900" indent="-342900" algn="just">
              <a:spcBef>
                <a:spcPts val="0"/>
              </a:spcBef>
              <a:spcAft>
                <a:spcPts val="1200"/>
              </a:spcAft>
              <a:buFont typeface="Arial" panose="020B0604020202020204" pitchFamily="34" charset="0"/>
              <a:buChar char="•"/>
            </a:pPr>
            <a:r>
              <a:rPr lang="en-US" dirty="0" smtClean="0"/>
              <a:t>Targets for 2020/21 had </a:t>
            </a:r>
            <a:r>
              <a:rPr lang="en-US" dirty="0"/>
              <a:t>to be reviewed to take into account: </a:t>
            </a:r>
          </a:p>
          <a:p>
            <a:pPr marL="793750" lvl="2" indent="-342900" algn="just">
              <a:spcBef>
                <a:spcPts val="0"/>
              </a:spcBef>
              <a:spcAft>
                <a:spcPts val="1200"/>
              </a:spcAft>
              <a:buFont typeface="+mj-lt"/>
              <a:buAutoNum type="alphaLcPeriod"/>
            </a:pPr>
            <a:r>
              <a:rPr lang="en-ZA" dirty="0" smtClean="0">
                <a:solidFill>
                  <a:srgbClr val="000000"/>
                </a:solidFill>
              </a:rPr>
              <a:t>The </a:t>
            </a:r>
            <a:r>
              <a:rPr lang="en-ZA" dirty="0">
                <a:solidFill>
                  <a:srgbClr val="000000"/>
                </a:solidFill>
              </a:rPr>
              <a:t>impact of the adjusted budget allocations to programme </a:t>
            </a:r>
            <a:r>
              <a:rPr lang="en-ZA" dirty="0" smtClean="0">
                <a:solidFill>
                  <a:srgbClr val="000000"/>
                </a:solidFill>
              </a:rPr>
              <a:t>delivery</a:t>
            </a:r>
          </a:p>
          <a:p>
            <a:pPr marL="793750" lvl="2" indent="-342900" algn="just">
              <a:spcBef>
                <a:spcPts val="0"/>
              </a:spcBef>
              <a:spcAft>
                <a:spcPts val="1200"/>
              </a:spcAft>
              <a:buFont typeface="+mj-lt"/>
              <a:buAutoNum type="alphaLcPeriod"/>
            </a:pPr>
            <a:r>
              <a:rPr lang="en-US" dirty="0" smtClean="0">
                <a:solidFill>
                  <a:srgbClr val="000000"/>
                </a:solidFill>
              </a:rPr>
              <a:t>The </a:t>
            </a:r>
            <a:r>
              <a:rPr lang="en-US" dirty="0">
                <a:solidFill>
                  <a:srgbClr val="000000"/>
                </a:solidFill>
              </a:rPr>
              <a:t>interventions towards mitigating the impact of COVID-19 pandemic </a:t>
            </a:r>
            <a:endParaRPr lang="en-US" dirty="0" smtClean="0">
              <a:solidFill>
                <a:srgbClr val="000000"/>
              </a:solidFill>
            </a:endParaRPr>
          </a:p>
          <a:p>
            <a:pPr marL="793750" lvl="2" indent="-342900" algn="just">
              <a:spcBef>
                <a:spcPts val="0"/>
              </a:spcBef>
              <a:spcAft>
                <a:spcPts val="1200"/>
              </a:spcAft>
              <a:buFont typeface="+mj-lt"/>
              <a:buAutoNum type="alphaLcPeriod"/>
            </a:pPr>
            <a:r>
              <a:rPr lang="en-US" dirty="0" smtClean="0">
                <a:solidFill>
                  <a:srgbClr val="000000"/>
                </a:solidFill>
              </a:rPr>
              <a:t>To </a:t>
            </a:r>
            <a:r>
              <a:rPr lang="en-US" dirty="0" err="1">
                <a:solidFill>
                  <a:srgbClr val="000000"/>
                </a:solidFill>
              </a:rPr>
              <a:t>prioritise</a:t>
            </a:r>
            <a:r>
              <a:rPr lang="en-US" dirty="0">
                <a:solidFill>
                  <a:srgbClr val="000000"/>
                </a:solidFill>
              </a:rPr>
              <a:t> departmental </a:t>
            </a:r>
            <a:r>
              <a:rPr lang="en-US" dirty="0" err="1">
                <a:solidFill>
                  <a:srgbClr val="000000"/>
                </a:solidFill>
              </a:rPr>
              <a:t>programmes</a:t>
            </a:r>
            <a:r>
              <a:rPr lang="en-US" dirty="0">
                <a:solidFill>
                  <a:srgbClr val="000000"/>
                </a:solidFill>
              </a:rPr>
              <a:t> and projects for continued service delivery during the 2020/21 financial. </a:t>
            </a:r>
            <a:endParaRPr lang="en-US" dirty="0"/>
          </a:p>
          <a:p>
            <a:pPr marL="342900" indent="-342900" algn="just">
              <a:spcBef>
                <a:spcPts val="0"/>
              </a:spcBef>
              <a:spcAft>
                <a:spcPts val="1200"/>
              </a:spcAft>
              <a:buFont typeface="Arial" panose="020B0604020202020204" pitchFamily="34" charset="0"/>
              <a:buChar char="•"/>
            </a:pPr>
            <a:r>
              <a:rPr lang="en-US" dirty="0" smtClean="0">
                <a:solidFill>
                  <a:srgbClr val="000000"/>
                </a:solidFill>
              </a:rPr>
              <a:t>The </a:t>
            </a:r>
            <a:r>
              <a:rPr lang="en-US" dirty="0">
                <a:solidFill>
                  <a:srgbClr val="000000"/>
                </a:solidFill>
              </a:rPr>
              <a:t>Annual Report is informed by the work done based on the adjusted budget and the revised APP</a:t>
            </a:r>
          </a:p>
          <a:p>
            <a:pPr marL="342900" indent="-342900" algn="just">
              <a:spcBef>
                <a:spcPts val="0"/>
              </a:spcBef>
              <a:spcAft>
                <a:spcPts val="1200"/>
              </a:spcAft>
              <a:buFont typeface="Arial" panose="020B0604020202020204" pitchFamily="34" charset="0"/>
              <a:buChar char="•"/>
            </a:pPr>
            <a:endParaRPr lang="en-US" dirty="0"/>
          </a:p>
          <a:p>
            <a:pPr marL="234950" indent="0" algn="just"/>
            <a:endParaRPr lang="en-US" dirty="0" smtClean="0"/>
          </a:p>
          <a:p>
            <a:pPr marL="827087"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xmlns="" val="36920681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7463"/>
            <a:ext cx="9171681" cy="6896276"/>
          </a:xfrm>
          <a:prstGeom prst="rect">
            <a:avLst/>
          </a:prstGeom>
          <a:noFill/>
          <a:ln w="9525">
            <a:noFill/>
            <a:miter lim="800000"/>
            <a:headEnd/>
            <a:tailEnd/>
          </a:ln>
        </p:spPr>
      </p:pic>
      <p:sp>
        <p:nvSpPr>
          <p:cNvPr id="7" name="TextBox 6"/>
          <p:cNvSpPr txBox="1"/>
          <p:nvPr/>
        </p:nvSpPr>
        <p:spPr>
          <a:xfrm>
            <a:off x="430842" y="464403"/>
            <a:ext cx="8277083"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sz="2400" b="1" dirty="0">
                <a:cs typeface="Calibri" panose="020F0502020204030204" pitchFamily="34" charset="0"/>
              </a:rPr>
              <a:t>Progress on the Irregular Expenditure cases reported in the previous years: 2015/16- 2019/20) (R </a:t>
            </a:r>
            <a:r>
              <a:rPr lang="en-ZA" sz="2400" b="1" dirty="0">
                <a:cs typeface="Calibri" panose="020F0502020204030204" pitchFamily="34" charset="0"/>
              </a:rPr>
              <a:t>138 239m)</a:t>
            </a:r>
            <a:endParaRPr lang="en-ZA" sz="2400" b="1" dirty="0">
              <a:solidFill>
                <a:srgbClr val="000000"/>
              </a:solidFill>
              <a:cs typeface="Calibri" panose="020F0502020204030204"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70</a:t>
            </a:fld>
            <a:endParaRPr lang="en-US" b="1"/>
          </a:p>
        </p:txBody>
      </p:sp>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182562">
              <a:spcBef>
                <a:spcPts val="6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954409365"/>
              </p:ext>
            </p:extLst>
          </p:nvPr>
        </p:nvGraphicFramePr>
        <p:xfrm>
          <a:off x="442913" y="1412097"/>
          <a:ext cx="8243888" cy="4912428"/>
        </p:xfrm>
        <a:graphic>
          <a:graphicData uri="http://schemas.openxmlformats.org/drawingml/2006/table">
            <a:tbl>
              <a:tblPr>
                <a:tableStyleId>{5C22544A-7EE6-4342-B048-85BDC9FD1C3A}</a:tableStyleId>
              </a:tblPr>
              <a:tblGrid>
                <a:gridCol w="463824">
                  <a:extLst>
                    <a:ext uri="{9D8B030D-6E8A-4147-A177-3AD203B41FA5}">
                      <a16:colId xmlns:a16="http://schemas.microsoft.com/office/drawing/2014/main" xmlns="" val="20000"/>
                    </a:ext>
                  </a:extLst>
                </a:gridCol>
                <a:gridCol w="2826124">
                  <a:extLst>
                    <a:ext uri="{9D8B030D-6E8A-4147-A177-3AD203B41FA5}">
                      <a16:colId xmlns:a16="http://schemas.microsoft.com/office/drawing/2014/main" xmlns="" val="20001"/>
                    </a:ext>
                  </a:extLst>
                </a:gridCol>
                <a:gridCol w="1064955">
                  <a:extLst>
                    <a:ext uri="{9D8B030D-6E8A-4147-A177-3AD203B41FA5}">
                      <a16:colId xmlns:a16="http://schemas.microsoft.com/office/drawing/2014/main" xmlns="" val="1324407011"/>
                    </a:ext>
                  </a:extLst>
                </a:gridCol>
                <a:gridCol w="760682">
                  <a:extLst>
                    <a:ext uri="{9D8B030D-6E8A-4147-A177-3AD203B41FA5}">
                      <a16:colId xmlns:a16="http://schemas.microsoft.com/office/drawing/2014/main" xmlns="" val="20002"/>
                    </a:ext>
                  </a:extLst>
                </a:gridCol>
                <a:gridCol w="3128303">
                  <a:extLst>
                    <a:ext uri="{9D8B030D-6E8A-4147-A177-3AD203B41FA5}">
                      <a16:colId xmlns:a16="http://schemas.microsoft.com/office/drawing/2014/main" xmlns="" val="3589047416"/>
                    </a:ext>
                  </a:extLst>
                </a:gridCol>
              </a:tblGrid>
              <a:tr h="541205">
                <a:tc>
                  <a:txBody>
                    <a:bodyPr/>
                    <a:lstStyle/>
                    <a:p>
                      <a:pPr algn="ctr" fontAlgn="b"/>
                      <a:r>
                        <a:rPr lang="en-ZA" sz="1200" b="1" i="0" u="none" strike="noStrike" dirty="0">
                          <a:solidFill>
                            <a:srgbClr val="000000"/>
                          </a:solidFill>
                          <a:effectLst/>
                          <a:latin typeface="Calibri" panose="020F0502020204030204" pitchFamily="34" charset="0"/>
                          <a:cs typeface="Calibri" panose="020F0502020204030204" pitchFamily="34" charset="0"/>
                        </a:rPr>
                        <a:t>Item</a:t>
                      </a:r>
                    </a:p>
                  </a:txBody>
                  <a:tcPr marL="9525" marR="9525" marT="9525" marB="0" anchor="ctr">
                    <a:solidFill>
                      <a:schemeClr val="accent1">
                        <a:lumMod val="75000"/>
                      </a:schemeClr>
                    </a:solidFill>
                  </a:tcPr>
                </a:tc>
                <a:tc>
                  <a:txBody>
                    <a:bodyPr/>
                    <a:lstStyle/>
                    <a:p>
                      <a:pPr algn="ctr" fontAlgn="b"/>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solidFill>
                      <a:schemeClr val="accent1">
                        <a:lumMod val="75000"/>
                      </a:schemeClr>
                    </a:solidFill>
                  </a:tcPr>
                </a:tc>
                <a:tc>
                  <a:txBody>
                    <a:bodyPr/>
                    <a:lstStyle/>
                    <a:p>
                      <a:pPr algn="ctr" fontAlgn="b"/>
                      <a:r>
                        <a:rPr lang="en-ZA" sz="1200" b="1" i="0" u="none" strike="noStrike" dirty="0">
                          <a:solidFill>
                            <a:srgbClr val="000000"/>
                          </a:solidFill>
                          <a:effectLst/>
                          <a:latin typeface="Calibri" panose="020F0502020204030204" pitchFamily="34" charset="0"/>
                          <a:cs typeface="Calibri" panose="020F0502020204030204" pitchFamily="34" charset="0"/>
                        </a:rPr>
                        <a:t>FY</a:t>
                      </a:r>
                    </a:p>
                    <a:p>
                      <a:pPr algn="ctr" fontAlgn="b"/>
                      <a:r>
                        <a:rPr lang="en-ZA" sz="1200" b="1" i="0" u="none" strike="noStrike" dirty="0">
                          <a:solidFill>
                            <a:srgbClr val="000000"/>
                          </a:solidFill>
                          <a:effectLst/>
                          <a:latin typeface="Calibri" panose="020F0502020204030204" pitchFamily="34" charset="0"/>
                          <a:cs typeface="Calibri" panose="020F0502020204030204" pitchFamily="34" charset="0"/>
                        </a:rPr>
                        <a:t>incurred</a:t>
                      </a:r>
                    </a:p>
                    <a:p>
                      <a:pPr algn="ctr" fontAlgn="b"/>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solidFill>
                      <a:schemeClr val="accent1">
                        <a:lumMod val="75000"/>
                      </a:schemeClr>
                    </a:solidFill>
                  </a:tcPr>
                </a:tc>
                <a:tc>
                  <a:txBody>
                    <a:bodyPr/>
                    <a:lstStyle/>
                    <a:p>
                      <a:pPr algn="ctr" fontAlgn="b"/>
                      <a:r>
                        <a:rPr lang="en-ZA" sz="1200" b="1" i="0" u="none" strike="noStrike" dirty="0">
                          <a:solidFill>
                            <a:srgbClr val="000000"/>
                          </a:solidFill>
                          <a:effectLst/>
                          <a:latin typeface="Calibri" panose="020F0502020204030204" pitchFamily="34" charset="0"/>
                          <a:cs typeface="Calibri" panose="020F0502020204030204" pitchFamily="34" charset="0"/>
                        </a:rPr>
                        <a:t>Amount (R’000)</a:t>
                      </a:r>
                    </a:p>
                  </a:txBody>
                  <a:tcPr marL="9525" marR="9525" marT="9525" marB="0">
                    <a:solidFill>
                      <a:schemeClr val="accent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b="1" i="0" u="none" strike="noStrike" dirty="0">
                          <a:solidFill>
                            <a:srgbClr val="000000"/>
                          </a:solidFill>
                          <a:effectLst/>
                          <a:latin typeface="Calibri" panose="020F0502020204030204" pitchFamily="34" charset="0"/>
                          <a:cs typeface="Calibri" panose="020F0502020204030204" pitchFamily="34" charset="0"/>
                        </a:rPr>
                        <a:t>Status</a:t>
                      </a:r>
                    </a:p>
                  </a:txBody>
                  <a:tcPr marL="9525" marR="9525" marT="9525" marB="0">
                    <a:solidFill>
                      <a:schemeClr val="accent1">
                        <a:lumMod val="75000"/>
                      </a:schemeClr>
                    </a:solidFill>
                  </a:tcPr>
                </a:tc>
                <a:extLst>
                  <a:ext uri="{0D108BD9-81ED-4DB2-BD59-A6C34878D82A}">
                    <a16:rowId xmlns:a16="http://schemas.microsoft.com/office/drawing/2014/main" xmlns="" val="10003"/>
                  </a:ext>
                </a:extLst>
              </a:tr>
              <a:tr h="895852">
                <a:tc>
                  <a:txBody>
                    <a:bodyPr/>
                    <a:lstStyle/>
                    <a:p>
                      <a:pPr algn="ctr" fontAlgn="b"/>
                      <a:r>
                        <a:rPr lang="en-ZA" sz="12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solidFill>
                      <a:schemeClr val="accent1"/>
                    </a:solidFill>
                  </a:tcPr>
                </a:tc>
                <a:tc>
                  <a:txBody>
                    <a:bodyPr/>
                    <a:lstStyle/>
                    <a:p>
                      <a:pPr algn="just" fontAlgn="b"/>
                      <a:r>
                        <a:rPr lang="en-ZA" sz="1200" u="none" strike="noStrike" dirty="0">
                          <a:effectLst/>
                          <a:latin typeface="Calibri" panose="020F0502020204030204" pitchFamily="34" charset="0"/>
                          <a:cs typeface="Calibri" panose="020F0502020204030204" pitchFamily="34" charset="0"/>
                        </a:rPr>
                        <a:t>Incorrect procurement</a:t>
                      </a:r>
                      <a:r>
                        <a:rPr lang="en-ZA" sz="1200" u="none" strike="noStrike" baseline="0" dirty="0">
                          <a:effectLst/>
                          <a:latin typeface="Calibri" panose="020F0502020204030204" pitchFamily="34" charset="0"/>
                          <a:cs typeface="Calibri" panose="020F0502020204030204" pitchFamily="34" charset="0"/>
                        </a:rPr>
                        <a:t> procedure: Appointment of Legal Services</a:t>
                      </a:r>
                      <a:endParaRPr lang="en-ZA" sz="12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Calibri" panose="020F0502020204030204" pitchFamily="34" charset="0"/>
                          <a:cs typeface="Calibri" panose="020F0502020204030204" pitchFamily="34" charset="0"/>
                        </a:rPr>
                        <a:t>2018/19</a:t>
                      </a:r>
                    </a:p>
                    <a:p>
                      <a:pPr algn="r" fontAlgn="b"/>
                      <a:endParaRPr lang="en-ZA" sz="12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tc>
                  <a:txBody>
                    <a:bodyPr/>
                    <a:lstStyle/>
                    <a:p>
                      <a:pPr algn="r" fontAlgn="b"/>
                      <a:r>
                        <a:rPr lang="en-ZA" sz="1200" b="0" i="0" u="none" strike="noStrike" dirty="0">
                          <a:solidFill>
                            <a:srgbClr val="000000"/>
                          </a:solidFill>
                          <a:effectLst/>
                          <a:latin typeface="Calibri" panose="020F0502020204030204" pitchFamily="34" charset="0"/>
                          <a:cs typeface="Calibri" panose="020F0502020204030204" pitchFamily="34" charset="0"/>
                        </a:rPr>
                        <a:t>96</a:t>
                      </a:r>
                    </a:p>
                  </a:txBody>
                  <a:tcPr marL="36000" marR="36000" marT="9525" marB="0">
                    <a:solidFill>
                      <a:schemeClr val="accent1"/>
                    </a:solidFill>
                  </a:tcPr>
                </a:tc>
                <a:tc>
                  <a:txBody>
                    <a:bodyPr/>
                    <a:lstStyle/>
                    <a:p>
                      <a:pPr algn="just" fontAlgn="b"/>
                      <a:r>
                        <a:rPr lang="en-ZA" sz="1200" b="0" i="0" u="none" strike="noStrike" dirty="0">
                          <a:solidFill>
                            <a:schemeClr val="tx1"/>
                          </a:solidFill>
                          <a:effectLst/>
                          <a:latin typeface="Calibri" panose="020F0502020204030204" pitchFamily="34" charset="0"/>
                          <a:cs typeface="Calibri" panose="020F0502020204030204" pitchFamily="34" charset="0"/>
                        </a:rPr>
                        <a:t>The matter was investigated and a disciplinary</a:t>
                      </a:r>
                      <a:r>
                        <a:rPr lang="en-ZA" sz="1200" b="0" i="0" u="none" strike="noStrike" baseline="0" dirty="0">
                          <a:solidFill>
                            <a:schemeClr val="tx1"/>
                          </a:solidFill>
                          <a:effectLst/>
                          <a:latin typeface="Calibri" panose="020F0502020204030204" pitchFamily="34" charset="0"/>
                          <a:cs typeface="Calibri" panose="020F0502020204030204" pitchFamily="34" charset="0"/>
                        </a:rPr>
                        <a:t> process was completed. Relevant officials to be held accountable. </a:t>
                      </a:r>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National Treasury approval was requested to condone the irregular expenditure.</a:t>
                      </a:r>
                      <a:endParaRPr lang="en-ZA" sz="12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extLst>
                  <a:ext uri="{0D108BD9-81ED-4DB2-BD59-A6C34878D82A}">
                    <a16:rowId xmlns:a16="http://schemas.microsoft.com/office/drawing/2014/main" xmlns="" val="2285826324"/>
                  </a:ext>
                </a:extLst>
              </a:tr>
              <a:tr h="424799">
                <a:tc>
                  <a:txBody>
                    <a:bodyPr/>
                    <a:lstStyle/>
                    <a:p>
                      <a:pPr algn="ctr" fontAlgn="b"/>
                      <a:r>
                        <a:rPr lang="en-ZA" sz="12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solidFill>
                      <a:schemeClr val="accent1"/>
                    </a:solidFill>
                  </a:tcPr>
                </a:tc>
                <a:tc>
                  <a:txBody>
                    <a:bodyPr/>
                    <a:lstStyle/>
                    <a:p>
                      <a:pPr algn="just" fontAlgn="b"/>
                      <a:r>
                        <a:rPr lang="en-ZA" sz="1200" u="none" strike="noStrike" dirty="0">
                          <a:effectLst/>
                          <a:latin typeface="Calibri" panose="020F0502020204030204" pitchFamily="34" charset="0"/>
                          <a:cs typeface="Calibri" panose="020F0502020204030204" pitchFamily="34" charset="0"/>
                        </a:rPr>
                        <a:t>Incorrect procurement</a:t>
                      </a:r>
                      <a:r>
                        <a:rPr lang="en-ZA" sz="1200" u="none" strike="noStrike" baseline="0" dirty="0">
                          <a:effectLst/>
                          <a:latin typeface="Calibri" panose="020F0502020204030204" pitchFamily="34" charset="0"/>
                          <a:cs typeface="Calibri" panose="020F0502020204030204" pitchFamily="34" charset="0"/>
                        </a:rPr>
                        <a:t> procedure: Maintenance and repairs of machinery</a:t>
                      </a:r>
                      <a:endParaRPr lang="en-ZA" sz="12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Calibri" panose="020F0502020204030204" pitchFamily="34" charset="0"/>
                          <a:cs typeface="Calibri" panose="020F0502020204030204" pitchFamily="34" charset="0"/>
                        </a:rPr>
                        <a:t>2018/19</a:t>
                      </a:r>
                    </a:p>
                    <a:p>
                      <a:pPr algn="r" fontAlgn="b"/>
                      <a:endParaRPr lang="en-ZA" sz="12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tc>
                  <a:txBody>
                    <a:bodyPr/>
                    <a:lstStyle/>
                    <a:p>
                      <a:pPr algn="r" fontAlgn="b"/>
                      <a:r>
                        <a:rPr lang="en-ZA" sz="1200" b="0" i="0" u="none" strike="noStrike" dirty="0">
                          <a:solidFill>
                            <a:srgbClr val="000000"/>
                          </a:solidFill>
                          <a:effectLst/>
                          <a:latin typeface="Calibri" panose="020F0502020204030204" pitchFamily="34" charset="0"/>
                          <a:cs typeface="Calibri" panose="020F0502020204030204" pitchFamily="34" charset="0"/>
                        </a:rPr>
                        <a:t>5</a:t>
                      </a:r>
                    </a:p>
                  </a:txBody>
                  <a:tcPr marL="36000" marR="36000" marT="9525" marB="0">
                    <a:solidFill>
                      <a:schemeClr val="accent1"/>
                    </a:solidFill>
                  </a:tcPr>
                </a:tc>
                <a:tc>
                  <a:txBody>
                    <a:bodyPr/>
                    <a:lstStyle/>
                    <a:p>
                      <a:pPr algn="just" fontAlgn="b"/>
                      <a:r>
                        <a:rPr lang="en-ZA" sz="1200" b="0" i="0" u="none" strike="noStrike" dirty="0">
                          <a:solidFill>
                            <a:schemeClr val="tx1"/>
                          </a:solidFill>
                          <a:effectLst/>
                          <a:latin typeface="Calibri" panose="020F0502020204030204" pitchFamily="34" charset="0"/>
                          <a:cs typeface="Calibri" panose="020F0502020204030204" pitchFamily="34" charset="0"/>
                        </a:rPr>
                        <a:t>Investigation was completed and referred to Legal</a:t>
                      </a:r>
                      <a:r>
                        <a:rPr lang="en-ZA" sz="1200" b="0" i="0" u="none" strike="noStrike" baseline="0" dirty="0">
                          <a:solidFill>
                            <a:schemeClr val="tx1"/>
                          </a:solidFill>
                          <a:effectLst/>
                          <a:latin typeface="Calibri" panose="020F0502020204030204" pitchFamily="34" charset="0"/>
                          <a:cs typeface="Calibri" panose="020F0502020204030204" pitchFamily="34" charset="0"/>
                        </a:rPr>
                        <a:t> Services</a:t>
                      </a:r>
                      <a:endParaRPr lang="en-ZA" sz="12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extLst>
                  <a:ext uri="{0D108BD9-81ED-4DB2-BD59-A6C34878D82A}">
                    <a16:rowId xmlns:a16="http://schemas.microsoft.com/office/drawing/2014/main" xmlns="" val="10005"/>
                  </a:ext>
                </a:extLst>
              </a:tr>
              <a:tr h="1782467">
                <a:tc>
                  <a:txBody>
                    <a:bodyPr/>
                    <a:lstStyle/>
                    <a:p>
                      <a:pPr algn="ctr" fontAlgn="b"/>
                      <a:r>
                        <a:rPr lang="en-ZA" sz="12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solidFill>
                      <a:schemeClr val="accent1"/>
                    </a:solidFill>
                  </a:tcPr>
                </a:tc>
                <a:tc>
                  <a:txBody>
                    <a:bodyPr/>
                    <a:lstStyle/>
                    <a:p>
                      <a:pPr algn="just" fontAlgn="b"/>
                      <a:r>
                        <a:rPr lang="en-ZA" sz="1200" u="none" strike="noStrike" dirty="0">
                          <a:effectLst/>
                          <a:latin typeface="Calibri" panose="020F0502020204030204" pitchFamily="34" charset="0"/>
                          <a:cs typeface="Calibri" panose="020F0502020204030204" pitchFamily="34" charset="0"/>
                        </a:rPr>
                        <a:t>Incorrect procurement procedure: External</a:t>
                      </a:r>
                      <a:r>
                        <a:rPr lang="en-ZA" sz="1200" u="none" strike="noStrike" baseline="0" dirty="0">
                          <a:effectLst/>
                          <a:latin typeface="Calibri" panose="020F0502020204030204" pitchFamily="34" charset="0"/>
                          <a:cs typeface="Calibri" panose="020F0502020204030204" pitchFamily="34" charset="0"/>
                        </a:rPr>
                        <a:t> Computer Services: Maintenance</a:t>
                      </a:r>
                      <a:endParaRPr lang="en-ZA" sz="12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Calibri" panose="020F0502020204030204" pitchFamily="34" charset="0"/>
                          <a:cs typeface="Calibri" panose="020F0502020204030204" pitchFamily="34" charset="0"/>
                        </a:rPr>
                        <a:t>2018/19</a:t>
                      </a:r>
                    </a:p>
                    <a:p>
                      <a:pPr algn="r" fontAlgn="b"/>
                      <a:endParaRPr lang="en-ZA" sz="12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tc>
                  <a:txBody>
                    <a:bodyPr/>
                    <a:lstStyle/>
                    <a:p>
                      <a:pPr algn="r" fontAlgn="b"/>
                      <a:r>
                        <a:rPr lang="en-ZA" sz="1200" b="0" i="0" u="none" strike="noStrike" dirty="0">
                          <a:solidFill>
                            <a:srgbClr val="000000"/>
                          </a:solidFill>
                          <a:effectLst/>
                          <a:latin typeface="Calibri" panose="020F0502020204030204" pitchFamily="34" charset="0"/>
                          <a:cs typeface="Calibri" panose="020F0502020204030204" pitchFamily="34" charset="0"/>
                        </a:rPr>
                        <a:t>18</a:t>
                      </a:r>
                    </a:p>
                  </a:txBody>
                  <a:tcPr marL="36000" marR="36000" marT="9525" marB="0">
                    <a:solidFill>
                      <a:schemeClr val="accent1"/>
                    </a:solidFill>
                  </a:tcPr>
                </a:tc>
                <a:tc>
                  <a:txBody>
                    <a:bodyPr/>
                    <a:lstStyle/>
                    <a:p>
                      <a:pPr algn="just" fontAlgn="b"/>
                      <a:r>
                        <a:rPr lang="en-ZA" sz="1200" b="0" i="0" u="none" strike="noStrike" dirty="0">
                          <a:solidFill>
                            <a:schemeClr val="tx1"/>
                          </a:solidFill>
                          <a:effectLst/>
                          <a:latin typeface="Calibri" panose="020F0502020204030204" pitchFamily="34" charset="0"/>
                          <a:cs typeface="Calibri" panose="020F0502020204030204" pitchFamily="34" charset="0"/>
                        </a:rPr>
                        <a:t>Investigation was completed</a:t>
                      </a:r>
                      <a:r>
                        <a:rPr lang="en-ZA" sz="1200" b="0" i="0" u="none" strike="noStrike" baseline="0" dirty="0">
                          <a:solidFill>
                            <a:schemeClr val="tx1"/>
                          </a:solidFill>
                          <a:effectLst/>
                          <a:latin typeface="Calibri" panose="020F0502020204030204" pitchFamily="34" charset="0"/>
                          <a:cs typeface="Calibri" panose="020F0502020204030204" pitchFamily="34" charset="0"/>
                        </a:rPr>
                        <a:t> and it was revealed </a:t>
                      </a:r>
                      <a:r>
                        <a:rPr lang="en-US" sz="1200" kern="1200" dirty="0">
                          <a:solidFill>
                            <a:schemeClr val="dk1"/>
                          </a:solidFill>
                          <a:effectLst/>
                          <a:latin typeface="Calibri" panose="020F0502020204030204" pitchFamily="34" charset="0"/>
                          <a:ea typeface="+mn-ea"/>
                          <a:cs typeface="Calibri" panose="020F0502020204030204" pitchFamily="34" charset="0"/>
                        </a:rPr>
                        <a:t>there is no clear and cogent evidence or grounds to rebuked the relevant official. It was further indicated that the incumbent concern must ensure that  the incumbent become acquainted with the relevant Departments procurement policy, any applicable circulars as well as the relevant Treasury Regulations or Practice Notes</a:t>
                      </a:r>
                      <a:r>
                        <a:rPr lang="en-ZA" sz="1200" b="0" i="0" u="none" strike="noStrike" baseline="0" dirty="0">
                          <a:solidFill>
                            <a:schemeClr val="tx1"/>
                          </a:solidFill>
                          <a:effectLst/>
                          <a:latin typeface="Calibri" panose="020F0502020204030204" pitchFamily="34" charset="0"/>
                          <a:cs typeface="Calibri" panose="020F0502020204030204" pitchFamily="34" charset="0"/>
                        </a:rPr>
                        <a:t>. </a:t>
                      </a:r>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National Treasury approval was requested to condone the irregular expenditure.</a:t>
                      </a:r>
                      <a:endParaRPr lang="en-ZA" sz="12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extLst>
                  <a:ext uri="{0D108BD9-81ED-4DB2-BD59-A6C34878D82A}">
                    <a16:rowId xmlns:a16="http://schemas.microsoft.com/office/drawing/2014/main" xmlns="" val="10006"/>
                  </a:ext>
                </a:extLst>
              </a:tr>
              <a:tr h="116721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solidFill>
                      <a:schemeClr val="accent1"/>
                    </a:solidFill>
                  </a:tcPr>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ZA" sz="1200" u="none" strike="noStrike" dirty="0">
                          <a:effectLst/>
                          <a:latin typeface="Calibri" panose="020F0502020204030204" pitchFamily="34" charset="0"/>
                          <a:cs typeface="Calibri" panose="020F0502020204030204" pitchFamily="34" charset="0"/>
                        </a:rPr>
                        <a:t>Incorrect procurement procedure for performance</a:t>
                      </a:r>
                      <a:r>
                        <a:rPr lang="en-ZA" sz="1200" u="none" strike="noStrike" baseline="0" dirty="0">
                          <a:effectLst/>
                          <a:latin typeface="Calibri" panose="020F0502020204030204" pitchFamily="34" charset="0"/>
                          <a:cs typeface="Calibri" panose="020F0502020204030204" pitchFamily="34" charset="0"/>
                        </a:rPr>
                        <a:t> of extra work outside the scope of the original contract</a:t>
                      </a:r>
                      <a:r>
                        <a:rPr lang="en-ZA" sz="1200" u="none" strike="noStrike" dirty="0">
                          <a:effectLst/>
                          <a:latin typeface="Calibri" panose="020F0502020204030204" pitchFamily="34" charset="0"/>
                          <a:cs typeface="Calibri" panose="020F0502020204030204" pitchFamily="34" charset="0"/>
                        </a:rPr>
                        <a:t>: Consultants</a:t>
                      </a:r>
                      <a:endParaRPr lang="en-ZA"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solidFill>
                      <a:schemeClr val="accent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Calibri" panose="020F0502020204030204" pitchFamily="34" charset="0"/>
                          <a:cs typeface="Calibri" panose="020F0502020204030204" pitchFamily="34" charset="0"/>
                        </a:rPr>
                        <a:t>2018/19</a:t>
                      </a:r>
                    </a:p>
                    <a:p>
                      <a:pPr algn="r" fontAlgn="b"/>
                      <a:endParaRPr lang="en-ZA"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solidFill>
                      <a:schemeClr val="accent1"/>
                    </a:solidFill>
                  </a:tcPr>
                </a:tc>
                <a:tc>
                  <a:txBody>
                    <a:bodyPr/>
                    <a:lstStyle/>
                    <a:p>
                      <a:pPr algn="r" fontAlgn="b"/>
                      <a:r>
                        <a:rPr lang="en-ZA" sz="1200" b="0" i="0" u="none" strike="noStrike" dirty="0">
                          <a:solidFill>
                            <a:srgbClr val="000000"/>
                          </a:solidFill>
                          <a:effectLst/>
                          <a:latin typeface="Calibri" panose="020F0502020204030204" pitchFamily="34" charset="0"/>
                          <a:cs typeface="Calibri" panose="020F0502020204030204" pitchFamily="34" charset="0"/>
                        </a:rPr>
                        <a:t>45</a:t>
                      </a:r>
                    </a:p>
                  </a:txBody>
                  <a:tcPr marL="9525" marR="9525" marT="9525" marB="0">
                    <a:solidFill>
                      <a:schemeClr val="accent1"/>
                    </a:solidFill>
                  </a:tcPr>
                </a:tc>
                <a:tc>
                  <a:txBody>
                    <a:bodyPr/>
                    <a:lstStyle/>
                    <a:p>
                      <a:pPr algn="just" fontAlgn="b"/>
                      <a:r>
                        <a:rPr lang="en-ZA" sz="1200" b="0" i="0" u="none" strike="noStrike" dirty="0">
                          <a:solidFill>
                            <a:srgbClr val="000000"/>
                          </a:solidFill>
                          <a:effectLst/>
                          <a:latin typeface="Calibri" panose="020F0502020204030204" pitchFamily="34" charset="0"/>
                          <a:cs typeface="Calibri" panose="020F0502020204030204" pitchFamily="34" charset="0"/>
                        </a:rPr>
                        <a:t>The investigation was completed and the matter was concluded in the current financial year whereby it was determined that the expenditure was not irregular. Processes are underway to remove this expenditure from the register.  </a:t>
                      </a:r>
                    </a:p>
                  </a:txBody>
                  <a:tcPr marL="9525" marR="9525" marT="9525" marB="0">
                    <a:solidFill>
                      <a:schemeClr val="accent1"/>
                    </a:solidFill>
                  </a:tcPr>
                </a:tc>
                <a:extLst>
                  <a:ext uri="{0D108BD9-81ED-4DB2-BD59-A6C34878D82A}">
                    <a16:rowId xmlns:a16="http://schemas.microsoft.com/office/drawing/2014/main" xmlns="" val="829265266"/>
                  </a:ext>
                </a:extLst>
              </a:tr>
            </a:tbl>
          </a:graphicData>
        </a:graphic>
      </p:graphicFrame>
    </p:spTree>
    <p:extLst>
      <p:ext uri="{BB962C8B-B14F-4D97-AF65-F5344CB8AC3E}">
        <p14:creationId xmlns:p14="http://schemas.microsoft.com/office/powerpoint/2010/main" xmlns="" val="34057026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89787" cy="6875463"/>
          </a:xfrm>
          <a:prstGeom prst="rect">
            <a:avLst/>
          </a:prstGeom>
          <a:noFill/>
          <a:ln w="9525">
            <a:noFill/>
            <a:miter lim="800000"/>
            <a:headEnd/>
            <a:tailEnd/>
          </a:ln>
        </p:spPr>
      </p:pic>
      <p:sp>
        <p:nvSpPr>
          <p:cNvPr id="7" name="TextBox 6"/>
          <p:cNvSpPr txBox="1"/>
          <p:nvPr/>
        </p:nvSpPr>
        <p:spPr>
          <a:xfrm>
            <a:off x="442912" y="487918"/>
            <a:ext cx="8167687"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sz="2400" b="1" dirty="0">
                <a:cs typeface="Calibri" panose="020F0502020204030204" pitchFamily="34" charset="0"/>
              </a:rPr>
              <a:t>Progress on the Irregular Expenditure cases incurred in the current year</a:t>
            </a:r>
            <a:endParaRPr lang="en-ZA" sz="2400" b="1" dirty="0">
              <a:cs typeface="Calibri" panose="020F0502020204030204" pitchFamily="34" charset="0"/>
            </a:endParaRP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71</a:t>
            </a:fld>
            <a:endParaRPr lang="en-US" b="1"/>
          </a:p>
        </p:txBody>
      </p:sp>
      <p:sp>
        <p:nvSpPr>
          <p:cNvPr id="4101" name="Content Placeholder 2"/>
          <p:cNvSpPr txBox="1">
            <a:spLocks/>
          </p:cNvSpPr>
          <p:nvPr/>
        </p:nvSpPr>
        <p:spPr bwMode="auto">
          <a:xfrm>
            <a:off x="442913" y="1295400"/>
            <a:ext cx="8001000" cy="4844416"/>
          </a:xfrm>
          <a:prstGeom prst="rect">
            <a:avLst/>
          </a:prstGeom>
          <a:noFill/>
          <a:ln w="9525">
            <a:noFill/>
            <a:miter lim="800000"/>
            <a:headEnd/>
            <a:tailEnd/>
          </a:ln>
        </p:spPr>
        <p:txBody>
          <a:bodyPr/>
          <a:lstStyle/>
          <a:p>
            <a:pPr marL="182562">
              <a:spcBef>
                <a:spcPts val="6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718585731"/>
              </p:ext>
            </p:extLst>
          </p:nvPr>
        </p:nvGraphicFramePr>
        <p:xfrm>
          <a:off x="442913" y="1600200"/>
          <a:ext cx="8064500" cy="2509840"/>
        </p:xfrm>
        <a:graphic>
          <a:graphicData uri="http://schemas.openxmlformats.org/drawingml/2006/table">
            <a:tbl>
              <a:tblPr>
                <a:tableStyleId>{5C22544A-7EE6-4342-B048-85BDC9FD1C3A}</a:tableStyleId>
              </a:tblPr>
              <a:tblGrid>
                <a:gridCol w="471487">
                  <a:extLst>
                    <a:ext uri="{9D8B030D-6E8A-4147-A177-3AD203B41FA5}">
                      <a16:colId xmlns:a16="http://schemas.microsoft.com/office/drawing/2014/main" xmlns="" val="20000"/>
                    </a:ext>
                  </a:extLst>
                </a:gridCol>
                <a:gridCol w="35814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640013">
                  <a:extLst>
                    <a:ext uri="{9D8B030D-6E8A-4147-A177-3AD203B41FA5}">
                      <a16:colId xmlns:a16="http://schemas.microsoft.com/office/drawing/2014/main" xmlns="" val="3589047416"/>
                    </a:ext>
                  </a:extLst>
                </a:gridCol>
              </a:tblGrid>
              <a:tr h="154763">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Item</a:t>
                      </a:r>
                    </a:p>
                  </a:txBody>
                  <a:tcPr marL="9525" marR="9525" marT="9525" marB="0" anchor="ctr">
                    <a:solidFill>
                      <a:schemeClr val="accent1">
                        <a:lumMod val="75000"/>
                      </a:schemeClr>
                    </a:solidFill>
                  </a:tcP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2020/21</a:t>
                      </a:r>
                    </a:p>
                  </a:txBody>
                  <a:tcPr marL="9525" marR="9525" marT="9525" marB="0">
                    <a:solidFill>
                      <a:schemeClr val="accent1">
                        <a:lumMod val="75000"/>
                      </a:schemeClr>
                    </a:solidFill>
                  </a:tcP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Amount (R’000)</a:t>
                      </a:r>
                    </a:p>
                  </a:txBody>
                  <a:tcPr marL="9525" marR="9525" marT="9525" marB="0">
                    <a:solidFill>
                      <a:schemeClr val="accent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Calibri" panose="020F0502020204030204" pitchFamily="34" charset="0"/>
                          <a:cs typeface="Calibri" panose="020F0502020204030204" pitchFamily="34" charset="0"/>
                        </a:rPr>
                        <a:t>Status</a:t>
                      </a:r>
                    </a:p>
                  </a:txBody>
                  <a:tcPr marL="9525" marR="9525" marT="9525" marB="0">
                    <a:solidFill>
                      <a:schemeClr val="accent1">
                        <a:lumMod val="75000"/>
                      </a:schemeClr>
                    </a:solidFill>
                  </a:tcPr>
                </a:tc>
                <a:extLst>
                  <a:ext uri="{0D108BD9-81ED-4DB2-BD59-A6C34878D82A}">
                    <a16:rowId xmlns:a16="http://schemas.microsoft.com/office/drawing/2014/main" xmlns="" val="10003"/>
                  </a:ext>
                </a:extLst>
              </a:tr>
              <a:tr h="7473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solidFill>
                      <a:schemeClr val="accent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Calibri" panose="020F0502020204030204" pitchFamily="34" charset="0"/>
                          <a:cs typeface="Calibri" panose="020F0502020204030204" pitchFamily="34" charset="0"/>
                        </a:rPr>
                        <a:t>Incorrect procurement procedure followed for the procurement of goods and services for tooling and training materials in support of the World Skills International Competition in Kazan (R723 518.00; R149 500.00 and R191 806.39)</a:t>
                      </a:r>
                    </a:p>
                  </a:txBody>
                  <a:tcPr marL="36000" marR="36000" marT="9525" marB="0">
                    <a:solidFill>
                      <a:schemeClr val="accent1"/>
                    </a:solidFill>
                  </a:tcPr>
                </a:tc>
                <a:tc>
                  <a:txBody>
                    <a:bodyPr/>
                    <a:lstStyle/>
                    <a:p>
                      <a:pPr algn="r" fontAlgn="b"/>
                      <a:r>
                        <a:rPr lang="en-ZA" sz="1400" b="0" i="0" u="none" strike="noStrike" dirty="0">
                          <a:solidFill>
                            <a:srgbClr val="000000"/>
                          </a:solidFill>
                          <a:effectLst/>
                          <a:latin typeface="Calibri" panose="020F0502020204030204" pitchFamily="34" charset="0"/>
                          <a:cs typeface="Calibri" panose="020F0502020204030204" pitchFamily="34" charset="0"/>
                        </a:rPr>
                        <a:t>1 065</a:t>
                      </a:r>
                    </a:p>
                  </a:txBody>
                  <a:tcPr marL="36000" marR="36000" marT="9525" marB="0">
                    <a:solidFill>
                      <a:schemeClr val="accent1"/>
                    </a:solidFill>
                  </a:tcPr>
                </a:tc>
                <a:tc>
                  <a:txBody>
                    <a:bodyPr/>
                    <a:lstStyle/>
                    <a:p>
                      <a:pPr algn="just" fontAlgn="b"/>
                      <a:r>
                        <a:rPr lang="en-ZA" sz="1400" b="0" i="0" u="none" strike="noStrike" dirty="0">
                          <a:solidFill>
                            <a:srgbClr val="000000"/>
                          </a:solidFill>
                          <a:effectLst/>
                          <a:latin typeface="Calibri" panose="020F0502020204030204" pitchFamily="34" charset="0"/>
                          <a:cs typeface="Calibri" panose="020F0502020204030204" pitchFamily="34" charset="0"/>
                        </a:rPr>
                        <a:t>The matter is under determination</a:t>
                      </a:r>
                    </a:p>
                  </a:txBody>
                  <a:tcPr marL="36000" marR="36000" marT="9525" marB="0">
                    <a:solidFill>
                      <a:schemeClr val="accent1"/>
                    </a:solidFill>
                  </a:tcPr>
                </a:tc>
                <a:extLst>
                  <a:ext uri="{0D108BD9-81ED-4DB2-BD59-A6C34878D82A}">
                    <a16:rowId xmlns:a16="http://schemas.microsoft.com/office/drawing/2014/main" xmlns="" val="10004"/>
                  </a:ext>
                </a:extLst>
              </a:tr>
              <a:tr h="30291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chemeClr val="tx1"/>
                          </a:solidFill>
                          <a:effectLst/>
                          <a:latin typeface="Calibri" panose="020F0502020204030204" pitchFamily="34" charset="0"/>
                          <a:cs typeface="Calibri" panose="020F0502020204030204" pitchFamily="34" charset="0"/>
                        </a:rPr>
                        <a:t>2</a:t>
                      </a:r>
                    </a:p>
                  </a:txBody>
                  <a:tcPr marL="9525" marR="9525" marT="9525" marB="0">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cs typeface="Calibri" panose="020F0502020204030204" pitchFamily="34" charset="0"/>
                        </a:rPr>
                        <a:t>Appointments not in line with Public Service Regulations</a:t>
                      </a:r>
                    </a:p>
                  </a:txBody>
                  <a:tcPr marL="36000" marR="36000" marT="9525" marB="0">
                    <a:solidFill>
                      <a:schemeClr val="accent1"/>
                    </a:solidFill>
                  </a:tcPr>
                </a:tc>
                <a:tc>
                  <a:txBody>
                    <a:bodyPr/>
                    <a:lstStyle/>
                    <a:p>
                      <a:pPr algn="r" fontAlgn="b"/>
                      <a:r>
                        <a:rPr lang="en-ZA" sz="1400" b="0" i="0" u="none" strike="noStrike" dirty="0">
                          <a:solidFill>
                            <a:schemeClr val="tx1"/>
                          </a:solidFill>
                          <a:effectLst/>
                          <a:latin typeface="Calibri" panose="020F0502020204030204" pitchFamily="34" charset="0"/>
                          <a:cs typeface="Calibri" panose="020F0502020204030204" pitchFamily="34" charset="0"/>
                        </a:rPr>
                        <a:t>6 545</a:t>
                      </a:r>
                    </a:p>
                  </a:txBody>
                  <a:tcPr marL="36000" marR="36000" marT="9525" marB="0">
                    <a:solidFill>
                      <a:schemeClr val="accent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chemeClr val="tx1"/>
                          </a:solidFill>
                          <a:effectLst/>
                          <a:latin typeface="Calibri" panose="020F0502020204030204" pitchFamily="34" charset="0"/>
                          <a:cs typeface="Calibri" panose="020F0502020204030204" pitchFamily="34" charset="0"/>
                        </a:rPr>
                        <a:t>The matter is under determination</a:t>
                      </a:r>
                    </a:p>
                    <a:p>
                      <a:pPr algn="just" fontAlgn="b"/>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9525" marB="0">
                    <a:solidFill>
                      <a:schemeClr val="accent1"/>
                    </a:solidFill>
                  </a:tcPr>
                </a:tc>
                <a:extLst>
                  <a:ext uri="{0D108BD9-81ED-4DB2-BD59-A6C34878D82A}">
                    <a16:rowId xmlns:a16="http://schemas.microsoft.com/office/drawing/2014/main" xmlns="" val="490165590"/>
                  </a:ext>
                </a:extLst>
              </a:tr>
              <a:tr h="77438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chemeClr val="tx1"/>
                          </a:solidFill>
                          <a:effectLst/>
                          <a:latin typeface="Calibri" panose="020F0502020204030204" pitchFamily="34" charset="0"/>
                          <a:cs typeface="Calibri" panose="020F0502020204030204" pitchFamily="34" charset="0"/>
                        </a:rPr>
                        <a:t>3</a:t>
                      </a:r>
                    </a:p>
                  </a:txBody>
                  <a:tcPr marL="9525" marR="9525" marT="9525" marB="0">
                    <a:solidFill>
                      <a:schemeClr val="accent1"/>
                    </a:solidFill>
                  </a:tcPr>
                </a:tc>
                <a:tc>
                  <a:txBody>
                    <a:bodyPr/>
                    <a:lstStyle/>
                    <a:p>
                      <a:pPr algn="l" fontAlgn="b"/>
                      <a:r>
                        <a:rPr lang="en-ZA" sz="1400" b="0" i="0" u="none" strike="noStrike" dirty="0">
                          <a:solidFill>
                            <a:schemeClr val="tx1"/>
                          </a:solidFill>
                          <a:effectLst/>
                          <a:latin typeface="Calibri" panose="020F0502020204030204" pitchFamily="34" charset="0"/>
                          <a:cs typeface="Calibri" panose="020F0502020204030204" pitchFamily="34" charset="0"/>
                        </a:rPr>
                        <a:t>Appointments not in line with State Attorneys Act</a:t>
                      </a:r>
                      <a:endParaRPr lang="en-ZA" sz="1400" b="0" i="0" u="none" strike="noStrike" dirty="0">
                        <a:solidFill>
                          <a:schemeClr val="tx1"/>
                        </a:solidFill>
                        <a:effectLst/>
                        <a:highlight>
                          <a:srgbClr val="FFFF00"/>
                        </a:highlight>
                        <a:latin typeface="Calibri" panose="020F0502020204030204" pitchFamily="34" charset="0"/>
                        <a:cs typeface="Calibri" panose="020F0502020204030204" pitchFamily="34" charset="0"/>
                      </a:endParaRPr>
                    </a:p>
                  </a:txBody>
                  <a:tcPr marL="36000" marR="36000" marT="9525" marB="0">
                    <a:solidFill>
                      <a:schemeClr val="accent1"/>
                    </a:solidFill>
                  </a:tcPr>
                </a:tc>
                <a:tc>
                  <a:txBody>
                    <a:bodyPr/>
                    <a:lstStyle/>
                    <a:p>
                      <a:pPr algn="r" fontAlgn="b"/>
                      <a:r>
                        <a:rPr lang="en-ZA" sz="1400" b="0" i="0" u="none" strike="noStrike" dirty="0">
                          <a:solidFill>
                            <a:schemeClr val="tx1"/>
                          </a:solidFill>
                          <a:effectLst/>
                          <a:latin typeface="Calibri" panose="020F0502020204030204" pitchFamily="34" charset="0"/>
                          <a:cs typeface="Calibri" panose="020F0502020204030204" pitchFamily="34" charset="0"/>
                        </a:rPr>
                        <a:t>3 064</a:t>
                      </a:r>
                    </a:p>
                  </a:txBody>
                  <a:tcPr marL="36000" marR="36000" marT="9525" marB="0">
                    <a:solidFill>
                      <a:schemeClr val="accent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chemeClr val="tx1"/>
                          </a:solidFill>
                          <a:effectLst/>
                          <a:latin typeface="Calibri" panose="020F0502020204030204" pitchFamily="34" charset="0"/>
                          <a:cs typeface="Calibri" panose="020F0502020204030204" pitchFamily="34" charset="0"/>
                        </a:rPr>
                        <a:t>The matter is under determination</a:t>
                      </a:r>
                    </a:p>
                  </a:txBody>
                  <a:tcPr marL="36000" marR="36000" marT="9525" marB="0">
                    <a:solidFill>
                      <a:schemeClr val="accent1"/>
                    </a:solidFill>
                  </a:tcPr>
                </a:tc>
                <a:extLst>
                  <a:ext uri="{0D108BD9-81ED-4DB2-BD59-A6C34878D82A}">
                    <a16:rowId xmlns:a16="http://schemas.microsoft.com/office/drawing/2014/main" xmlns="" val="1830601456"/>
                  </a:ext>
                </a:extLst>
              </a:tr>
            </a:tbl>
          </a:graphicData>
        </a:graphic>
      </p:graphicFrame>
    </p:spTree>
    <p:extLst>
      <p:ext uri="{BB962C8B-B14F-4D97-AF65-F5344CB8AC3E}">
        <p14:creationId xmlns:p14="http://schemas.microsoft.com/office/powerpoint/2010/main" xmlns="" val="35870782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0963" y="-17463"/>
            <a:ext cx="9301163" cy="6875463"/>
          </a:xfrm>
          <a:prstGeom prst="rect">
            <a:avLst/>
          </a:prstGeom>
          <a:noFill/>
          <a:ln w="9525">
            <a:noFill/>
            <a:miter lim="800000"/>
            <a:headEnd/>
            <a:tailEnd/>
          </a:ln>
        </p:spPr>
      </p:pic>
      <p:sp>
        <p:nvSpPr>
          <p:cNvPr id="7" name="TextBox 6"/>
          <p:cNvSpPr txBox="1"/>
          <p:nvPr/>
        </p:nvSpPr>
        <p:spPr>
          <a:xfrm>
            <a:off x="381000" y="518755"/>
            <a:ext cx="8458200"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Financial Statements:</a:t>
            </a:r>
          </a:p>
          <a:p>
            <a:pPr algn="ctr">
              <a:defRPr/>
            </a:pPr>
            <a:r>
              <a:rPr lang="en-ZA" sz="2400" b="1" dirty="0">
                <a:cs typeface="Calibri" panose="020F0502020204030204" pitchFamily="34" charset="0"/>
              </a:rPr>
              <a:t>Fruitless and Wasteful Expenditure</a:t>
            </a:r>
          </a:p>
        </p:txBody>
      </p:sp>
      <p:sp>
        <p:nvSpPr>
          <p:cNvPr id="6148" name="Slide Number Placeholder 7"/>
          <p:cNvSpPr>
            <a:spLocks noGrp="1"/>
          </p:cNvSpPr>
          <p:nvPr>
            <p:ph type="sldNum" sz="quarter" idx="12"/>
          </p:nvPr>
        </p:nvSpPr>
        <p:spPr>
          <a:xfrm>
            <a:off x="6929438" y="6524625"/>
            <a:ext cx="2133600" cy="365125"/>
          </a:xfrm>
          <a:noFill/>
        </p:spPr>
        <p:txBody>
          <a:bodyPr/>
          <a:lstStyle/>
          <a:p>
            <a:fld id="{0A3BC724-BCB9-4F3B-998C-876125598C77}" type="slidenum">
              <a:rPr lang="en-US" b="1" smtClean="0"/>
              <a:pPr/>
              <a:t>72</a:t>
            </a:fld>
            <a:endParaRPr lang="en-US" b="1"/>
          </a:p>
        </p:txBody>
      </p:sp>
      <p:sp>
        <p:nvSpPr>
          <p:cNvPr id="6149" name="Rectangle 3"/>
          <p:cNvSpPr>
            <a:spLocks noGrp="1" noChangeArrowheads="1"/>
          </p:cNvSpPr>
          <p:nvPr>
            <p:ph idx="1"/>
          </p:nvPr>
        </p:nvSpPr>
        <p:spPr>
          <a:xfrm>
            <a:off x="304800" y="1524000"/>
            <a:ext cx="8217853" cy="4648200"/>
          </a:xfrm>
        </p:spPr>
        <p:txBody>
          <a:bodyPr/>
          <a:lstStyle/>
          <a:p>
            <a:pPr marL="282575" indent="-282575" algn="just" eaLnBrk="1" hangingPunct="1">
              <a:spcBef>
                <a:spcPts val="0"/>
              </a:spcBef>
            </a:pPr>
            <a:r>
              <a:rPr lang="en-US" sz="1800" dirty="0">
                <a:cs typeface="Calibri" panose="020F0502020204030204" pitchFamily="34" charset="0"/>
              </a:rPr>
              <a:t>Fruitless and Wasteful expenditure is presented in Note 26 of the Notes to the Financial Statements </a:t>
            </a:r>
            <a:r>
              <a:rPr lang="en-US" sz="1800" dirty="0">
                <a:solidFill>
                  <a:srgbClr val="FF0000"/>
                </a:solidFill>
                <a:cs typeface="Calibri" panose="020F0502020204030204" pitchFamily="34" charset="0"/>
              </a:rPr>
              <a:t>(page 260 of the Annual Report).</a:t>
            </a:r>
          </a:p>
          <a:p>
            <a:pPr marL="0" indent="0" algn="just" eaLnBrk="1" hangingPunct="1">
              <a:spcBef>
                <a:spcPts val="0"/>
              </a:spcBef>
              <a:buNone/>
            </a:pPr>
            <a:endParaRPr lang="en-US" sz="1800" dirty="0">
              <a:cs typeface="Calibri" panose="020F0502020204030204" pitchFamily="34" charset="0"/>
            </a:endParaRPr>
          </a:p>
          <a:p>
            <a:pPr marL="282575" indent="-282575" algn="just" eaLnBrk="1" hangingPunct="1">
              <a:spcBef>
                <a:spcPts val="0"/>
              </a:spcBef>
            </a:pPr>
            <a:r>
              <a:rPr lang="en-US" sz="1800" dirty="0">
                <a:cs typeface="Calibri" panose="020F0502020204030204" pitchFamily="34" charset="0"/>
              </a:rPr>
              <a:t>No Fruitless and Wasteful expenditure incurred by the Department in the year under review.</a:t>
            </a:r>
          </a:p>
          <a:p>
            <a:pPr marL="282575" indent="-282575" algn="just" eaLnBrk="1" hangingPunct="1">
              <a:spcBef>
                <a:spcPts val="0"/>
              </a:spcBef>
            </a:pPr>
            <a:endParaRPr lang="en-US" sz="1800" dirty="0">
              <a:cs typeface="Calibri" panose="020F0502020204030204" pitchFamily="34" charset="0"/>
            </a:endParaRPr>
          </a:p>
          <a:p>
            <a:pPr marL="282575" indent="-282575" algn="just" eaLnBrk="1" hangingPunct="1">
              <a:spcBef>
                <a:spcPts val="0"/>
              </a:spcBef>
            </a:pPr>
            <a:r>
              <a:rPr lang="en-US" sz="1800" dirty="0">
                <a:cs typeface="Calibri" panose="020F0502020204030204" pitchFamily="34" charset="0"/>
              </a:rPr>
              <a:t>The Fruitless and Wasteful expenditure incurred in the previous years  (R9.593 million) that relates to fraudulent salary overpayments to CET College employees that are under investigation.</a:t>
            </a:r>
          </a:p>
          <a:p>
            <a:pPr marL="0" indent="0" algn="just" eaLnBrk="1" hangingPunct="1">
              <a:spcBef>
                <a:spcPts val="0"/>
              </a:spcBef>
              <a:buNone/>
            </a:pPr>
            <a:endParaRPr lang="en-ZA" sz="20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2390575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304800" y="481012"/>
            <a:ext cx="8305800" cy="52387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cap="all" dirty="0">
                <a:latin typeface="Calibri" panose="020F0502020204030204" pitchFamily="34" charset="0"/>
                <a:cs typeface="Calibri" panose="020F0502020204030204" pitchFamily="34" charset="0"/>
              </a:rPr>
              <a:t>Action Plan to improve Audit Findings</a:t>
            </a:r>
          </a:p>
        </p:txBody>
      </p:sp>
      <p:sp>
        <p:nvSpPr>
          <p:cNvPr id="6148" name="Slide Number Placeholder 7"/>
          <p:cNvSpPr>
            <a:spLocks noGrp="1"/>
          </p:cNvSpPr>
          <p:nvPr>
            <p:ph type="sldNum" sz="quarter" idx="12"/>
          </p:nvPr>
        </p:nvSpPr>
        <p:spPr>
          <a:xfrm>
            <a:off x="6929438" y="6524625"/>
            <a:ext cx="2133600" cy="365125"/>
          </a:xfrm>
          <a:noFill/>
        </p:spPr>
        <p:txBody>
          <a:bodyPr/>
          <a:lstStyle/>
          <a:p>
            <a:fld id="{0A3BC724-BCB9-4F3B-998C-876125598C77}" type="slidenum">
              <a:rPr lang="en-US" b="1" smtClean="0"/>
              <a:pPr/>
              <a:t>73</a:t>
            </a:fld>
            <a:endParaRPr lang="en-US" b="1"/>
          </a:p>
        </p:txBody>
      </p:sp>
      <p:sp>
        <p:nvSpPr>
          <p:cNvPr id="6149" name="Rectangle 3"/>
          <p:cNvSpPr>
            <a:spLocks noGrp="1" noChangeArrowheads="1"/>
          </p:cNvSpPr>
          <p:nvPr>
            <p:ph idx="1"/>
          </p:nvPr>
        </p:nvSpPr>
        <p:spPr>
          <a:xfrm>
            <a:off x="382110" y="1096168"/>
            <a:ext cx="8217853" cy="4648200"/>
          </a:xfrm>
        </p:spPr>
        <p:txBody>
          <a:bodyPr/>
          <a:lstStyle/>
          <a:p>
            <a:pPr marL="282575" indent="-282575" algn="just" eaLnBrk="1" hangingPunct="1">
              <a:spcBef>
                <a:spcPts val="0"/>
              </a:spcBef>
            </a:pPr>
            <a:r>
              <a:rPr lang="en-US" sz="1800" dirty="0">
                <a:cs typeface="Calibri" panose="020F0502020204030204" pitchFamily="34" charset="0"/>
              </a:rPr>
              <a:t>Each Branch completed an audit action plan to address the control deficiencies based on the audit findings.</a:t>
            </a:r>
          </a:p>
          <a:p>
            <a:pPr marL="0" indent="0" algn="just" eaLnBrk="1" hangingPunct="1">
              <a:spcBef>
                <a:spcPts val="0"/>
              </a:spcBef>
              <a:buNone/>
            </a:pPr>
            <a:endParaRPr lang="en-US" sz="1800" dirty="0">
              <a:cs typeface="Calibri" panose="020F0502020204030204" pitchFamily="34" charset="0"/>
            </a:endParaRPr>
          </a:p>
          <a:p>
            <a:pPr marL="282575" indent="-282575" algn="just" eaLnBrk="1" hangingPunct="1">
              <a:spcBef>
                <a:spcPts val="0"/>
              </a:spcBef>
            </a:pPr>
            <a:r>
              <a:rPr lang="en-US" sz="1800" dirty="0">
                <a:cs typeface="Calibri" panose="020F0502020204030204" pitchFamily="34" charset="0"/>
              </a:rPr>
              <a:t>These plans address the areas raised in the Audit Report in conjunction with all other matters identified during the audit resulting in audit queries.</a:t>
            </a:r>
          </a:p>
          <a:p>
            <a:pPr marL="0" indent="0" algn="just" eaLnBrk="1" hangingPunct="1">
              <a:spcBef>
                <a:spcPts val="0"/>
              </a:spcBef>
              <a:buNone/>
            </a:pPr>
            <a:endParaRPr lang="en-US" sz="1800" dirty="0">
              <a:cs typeface="Calibri" panose="020F0502020204030204" pitchFamily="34" charset="0"/>
            </a:endParaRPr>
          </a:p>
          <a:p>
            <a:pPr marL="282575" indent="-282575" algn="just" eaLnBrk="1" hangingPunct="1">
              <a:spcBef>
                <a:spcPts val="0"/>
              </a:spcBef>
            </a:pPr>
            <a:r>
              <a:rPr lang="en-US" sz="1800" dirty="0">
                <a:cs typeface="Calibri" panose="020F0502020204030204" pitchFamily="34" charset="0"/>
              </a:rPr>
              <a:t>The action plan have been approved by the Accounting Officer.</a:t>
            </a:r>
          </a:p>
          <a:p>
            <a:pPr marL="0" indent="0" algn="just" eaLnBrk="1" hangingPunct="1">
              <a:spcBef>
                <a:spcPts val="0"/>
              </a:spcBef>
              <a:buNone/>
            </a:pPr>
            <a:endParaRPr lang="en-US" sz="1800" dirty="0">
              <a:cs typeface="Calibri" panose="020F0502020204030204" pitchFamily="34" charset="0"/>
            </a:endParaRPr>
          </a:p>
          <a:p>
            <a:pPr marL="282575" indent="-282575" algn="just" eaLnBrk="1" hangingPunct="1">
              <a:spcBef>
                <a:spcPts val="0"/>
              </a:spcBef>
            </a:pPr>
            <a:r>
              <a:rPr lang="en-US" sz="1800" dirty="0">
                <a:cs typeface="Calibri" panose="020F0502020204030204" pitchFamily="34" charset="0"/>
              </a:rPr>
              <a:t>Progress will be monitored and reports will be submitted on a regular basis to the Minister, the Director-General and the Audit Committee.</a:t>
            </a:r>
          </a:p>
          <a:p>
            <a:pPr marL="0" indent="0" algn="just" eaLnBrk="1" hangingPunct="1">
              <a:spcBef>
                <a:spcPts val="0"/>
              </a:spcBef>
              <a:buNone/>
            </a:pPr>
            <a:endParaRPr lang="en-US" sz="1800" dirty="0">
              <a:cs typeface="Calibri" panose="020F0502020204030204" pitchFamily="34" charset="0"/>
            </a:endParaRPr>
          </a:p>
        </p:txBody>
      </p:sp>
    </p:spTree>
    <p:extLst>
      <p:ext uri="{BB962C8B-B14F-4D97-AF65-F5344CB8AC3E}">
        <p14:creationId xmlns:p14="http://schemas.microsoft.com/office/powerpoint/2010/main" xmlns="" val="32678470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19" y="33196"/>
            <a:ext cx="9144001" cy="6875463"/>
          </a:xfrm>
          <a:prstGeom prst="rect">
            <a:avLst/>
          </a:prstGeom>
          <a:noFill/>
          <a:ln w="9525">
            <a:noFill/>
            <a:miter lim="800000"/>
            <a:headEnd/>
            <a:tailEnd/>
          </a:ln>
        </p:spPr>
      </p:pic>
      <p:sp>
        <p:nvSpPr>
          <p:cNvPr id="7" name="TextBox 6"/>
          <p:cNvSpPr txBox="1"/>
          <p:nvPr/>
        </p:nvSpPr>
        <p:spPr>
          <a:xfrm>
            <a:off x="381000" y="465770"/>
            <a:ext cx="8229599" cy="830997"/>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cap="all" dirty="0">
                <a:cs typeface="Calibri" panose="020F0502020204030204" pitchFamily="34" charset="0"/>
              </a:rPr>
              <a:t>Financial Statements:</a:t>
            </a:r>
          </a:p>
          <a:p>
            <a:pPr algn="ctr">
              <a:defRPr/>
            </a:pPr>
            <a:r>
              <a:rPr lang="en-ZA" sz="2400" b="1" cap="all" dirty="0">
                <a:cs typeface="Calibri" panose="020F0502020204030204" pitchFamily="34" charset="0"/>
              </a:rPr>
              <a:t>Impact on Operations</a:t>
            </a:r>
          </a:p>
        </p:txBody>
      </p:sp>
      <p:sp>
        <p:nvSpPr>
          <p:cNvPr id="4100" name="Slide Number Placeholder 7"/>
          <p:cNvSpPr>
            <a:spLocks noGrp="1"/>
          </p:cNvSpPr>
          <p:nvPr>
            <p:ph type="sldNum" sz="quarter" idx="12"/>
          </p:nvPr>
        </p:nvSpPr>
        <p:spPr>
          <a:xfrm>
            <a:off x="6929438" y="6524625"/>
            <a:ext cx="2133600" cy="365125"/>
          </a:xfrm>
          <a:noFill/>
        </p:spPr>
        <p:txBody>
          <a:bodyPr/>
          <a:lstStyle/>
          <a:p>
            <a:fld id="{AA767C81-32FF-4B92-A70B-90C2014D83CF}" type="slidenum">
              <a:rPr lang="en-US" b="1" smtClean="0"/>
              <a:pPr/>
              <a:t>74</a:t>
            </a:fld>
            <a:endParaRPr lang="en-US" b="1"/>
          </a:p>
        </p:txBody>
      </p:sp>
      <p:sp>
        <p:nvSpPr>
          <p:cNvPr id="4101" name="Content Placeholder 2"/>
          <p:cNvSpPr txBox="1">
            <a:spLocks/>
          </p:cNvSpPr>
          <p:nvPr/>
        </p:nvSpPr>
        <p:spPr bwMode="auto">
          <a:xfrm>
            <a:off x="304800" y="1490869"/>
            <a:ext cx="8156576" cy="4757531"/>
          </a:xfrm>
          <a:prstGeom prst="rect">
            <a:avLst/>
          </a:prstGeom>
          <a:noFill/>
          <a:ln w="9525">
            <a:noFill/>
            <a:miter lim="800000"/>
            <a:headEnd/>
            <a:tailEnd/>
          </a:ln>
        </p:spPr>
        <p:txBody>
          <a:bodyPr/>
          <a:lstStyle/>
          <a:p>
            <a:pPr marL="282575" indent="-228600" algn="just">
              <a:spcBef>
                <a:spcPts val="600"/>
              </a:spcBef>
              <a:buFont typeface="Arial" charset="0"/>
              <a:buChar char="•"/>
            </a:pPr>
            <a:r>
              <a:rPr lang="en-US" dirty="0">
                <a:latin typeface="+mn-lt"/>
                <a:cs typeface="Calibri" panose="020F0502020204030204" pitchFamily="34" charset="0"/>
              </a:rPr>
              <a:t>The level of spending did not have a negative impact on the operations of the Department.</a:t>
            </a:r>
          </a:p>
          <a:p>
            <a:pPr marL="282575" indent="-228600" algn="just">
              <a:spcBef>
                <a:spcPts val="600"/>
              </a:spcBef>
              <a:buFont typeface="Arial" charset="0"/>
              <a:buChar char="•"/>
            </a:pPr>
            <a:r>
              <a:rPr lang="en-US" dirty="0">
                <a:latin typeface="+mn-lt"/>
                <a:cs typeface="Calibri" panose="020F0502020204030204" pitchFamily="34" charset="0"/>
              </a:rPr>
              <a:t>Measures were put in place to prevent overspending and material underspending of the Vote.</a:t>
            </a:r>
          </a:p>
          <a:p>
            <a:pPr marL="282575" indent="-228600" algn="just">
              <a:spcBef>
                <a:spcPts val="600"/>
              </a:spcBef>
              <a:buFont typeface="Arial" charset="0"/>
              <a:buChar char="•"/>
            </a:pPr>
            <a:r>
              <a:rPr lang="en-US" dirty="0">
                <a:latin typeface="+mn-lt"/>
                <a:cs typeface="Calibri" panose="020F0502020204030204" pitchFamily="34" charset="0"/>
              </a:rPr>
              <a:t>The outcome of expenditure within the current economic pressures could place additional pressures on the Department for the 2021/22 reporting period, but all possible measures are being implemented to prevent it.</a:t>
            </a:r>
          </a:p>
          <a:p>
            <a:pPr marL="268288" indent="-174625" algn="just">
              <a:spcBef>
                <a:spcPts val="600"/>
              </a:spcBef>
              <a:buFont typeface="Arial" charset="0"/>
              <a:buChar char="•"/>
            </a:pPr>
            <a:r>
              <a:rPr lang="en-US" dirty="0">
                <a:latin typeface="+mn-lt"/>
                <a:cs typeface="Calibri" panose="020F0502020204030204" pitchFamily="34" charset="0"/>
              </a:rPr>
              <a:t>Significant pressure is still experienced to manage the additional responsibilities and functions for the TVET and CET sectors.</a:t>
            </a:r>
          </a:p>
        </p:txBody>
      </p:sp>
    </p:spTree>
    <p:extLst>
      <p:ext uri="{BB962C8B-B14F-4D97-AF65-F5344CB8AC3E}">
        <p14:creationId xmlns:p14="http://schemas.microsoft.com/office/powerpoint/2010/main" xmlns="" val="16040352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3" cstate="print"/>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a:latin typeface="Calibri" pitchFamily="34" charset="0"/>
              </a:rPr>
              <a:t>Thank You</a:t>
            </a:r>
          </a:p>
        </p:txBody>
      </p:sp>
      <p:sp>
        <p:nvSpPr>
          <p:cNvPr id="11269" name="Slide Number Placeholder 5"/>
          <p:cNvSpPr>
            <a:spLocks noGrp="1"/>
          </p:cNvSpPr>
          <p:nvPr>
            <p:ph type="sldNum" sz="quarter" idx="12"/>
          </p:nvPr>
        </p:nvSpPr>
        <p:spPr>
          <a:xfrm>
            <a:off x="7010400" y="6534150"/>
            <a:ext cx="2133600" cy="476250"/>
          </a:xfrm>
          <a:noFill/>
        </p:spPr>
        <p:txBody>
          <a:bodyPr/>
          <a:lstStyle/>
          <a:p>
            <a:fld id="{B5BC65C7-0663-470E-9C48-4998BA0C60EC}" type="slidenum">
              <a:rPr lang="en-US" smtClean="0"/>
              <a:pPr/>
              <a:t>75</a:t>
            </a:fld>
            <a:endParaRPr lang="en-US"/>
          </a:p>
        </p:txBody>
      </p:sp>
    </p:spTree>
    <p:extLst>
      <p:ext uri="{BB962C8B-B14F-4D97-AF65-F5344CB8AC3E}">
        <p14:creationId xmlns:p14="http://schemas.microsoft.com/office/powerpoint/2010/main" xmlns="" val="4103592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8</a:t>
            </a:fld>
            <a:endParaRPr lang="en-US" b="1" dirty="0"/>
          </a:p>
        </p:txBody>
      </p:sp>
      <p:sp>
        <p:nvSpPr>
          <p:cNvPr id="9" name="TextBox 8"/>
          <p:cNvSpPr txBox="1"/>
          <p:nvPr/>
        </p:nvSpPr>
        <p:spPr>
          <a:xfrm>
            <a:off x="381001" y="443088"/>
            <a:ext cx="83058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GB" sz="2400" b="1" dirty="0" smtClean="0">
                <a:cs typeface="Arial" pitchFamily="34" charset="0"/>
              </a:rPr>
              <a:t>Planned Five-year Outcomes</a:t>
            </a:r>
            <a:r>
              <a:rPr lang="en-GB" sz="2400" b="1" dirty="0">
                <a:cs typeface="Arial" pitchFamily="34" charset="0"/>
              </a:rPr>
              <a:t>: 2020 </a:t>
            </a:r>
            <a:r>
              <a:rPr lang="en-GB" sz="2400" b="1" dirty="0" smtClean="0">
                <a:cs typeface="Arial" pitchFamily="34" charset="0"/>
              </a:rPr>
              <a:t>– 2025 (SP)</a:t>
            </a:r>
            <a:endParaRPr lang="en-GB" sz="2400" b="1" dirty="0">
              <a:cs typeface="Arial" pitchFamily="34" charset="0"/>
            </a:endParaRPr>
          </a:p>
        </p:txBody>
      </p:sp>
      <p:grpSp>
        <p:nvGrpSpPr>
          <p:cNvPr id="2" name="Group 1"/>
          <p:cNvGrpSpPr/>
          <p:nvPr/>
        </p:nvGrpSpPr>
        <p:grpSpPr>
          <a:xfrm>
            <a:off x="551329" y="1184589"/>
            <a:ext cx="8041341" cy="5181600"/>
            <a:chOff x="681319" y="1066800"/>
            <a:chExt cx="8041341" cy="5181600"/>
          </a:xfrm>
        </p:grpSpPr>
        <p:graphicFrame>
          <p:nvGraphicFramePr>
            <p:cNvPr id="3" name="Diagram 2"/>
            <p:cNvGraphicFramePr/>
            <p:nvPr>
              <p:extLst>
                <p:ext uri="{D42A27DB-BD31-4B8C-83A1-F6EECF244321}">
                  <p14:modId xmlns:p14="http://schemas.microsoft.com/office/powerpoint/2010/main" xmlns="" val="2625452644"/>
                </p:ext>
              </p:extLst>
            </p:nvPr>
          </p:nvGraphicFramePr>
          <p:xfrm>
            <a:off x="1102659" y="1066800"/>
            <a:ext cx="7620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irect Access Storage 6"/>
            <p:cNvSpPr/>
            <p:nvPr/>
          </p:nvSpPr>
          <p:spPr>
            <a:xfrm>
              <a:off x="681319" y="2259695"/>
              <a:ext cx="715144" cy="2640365"/>
            </a:xfrm>
            <a:prstGeom prst="flowChartMagneticDru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ZA" b="1" dirty="0" smtClean="0">
                <a:solidFill>
                  <a:schemeClr val="accent6">
                    <a:lumMod val="50000"/>
                  </a:schemeClr>
                </a:solidFill>
              </a:endParaRPr>
            </a:p>
            <a:p>
              <a:pPr algn="ctr"/>
              <a:r>
                <a:rPr lang="en-ZA" b="1" dirty="0" smtClean="0">
                  <a:solidFill>
                    <a:schemeClr val="accent6">
                      <a:lumMod val="50000"/>
                    </a:schemeClr>
                  </a:solidFill>
                </a:rPr>
                <a:t>Five year Outcomes </a:t>
              </a:r>
              <a:endParaRPr lang="en-ZA" b="1" dirty="0">
                <a:solidFill>
                  <a:schemeClr val="accent6">
                    <a:lumMod val="50000"/>
                  </a:schemeClr>
                </a:solidFill>
              </a:endParaRPr>
            </a:p>
          </p:txBody>
        </p:sp>
      </p:grpSp>
    </p:spTree>
    <p:extLst>
      <p:ext uri="{BB962C8B-B14F-4D97-AF65-F5344CB8AC3E}">
        <p14:creationId xmlns:p14="http://schemas.microsoft.com/office/powerpoint/2010/main" xmlns="" val="2545374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9</a:t>
            </a:fld>
            <a:endParaRPr lang="en-US" b="1" dirty="0"/>
          </a:p>
        </p:txBody>
      </p:sp>
      <p:sp>
        <p:nvSpPr>
          <p:cNvPr id="9" name="TextBox 8"/>
          <p:cNvSpPr txBox="1"/>
          <p:nvPr/>
        </p:nvSpPr>
        <p:spPr>
          <a:xfrm>
            <a:off x="457200" y="483370"/>
            <a:ext cx="8229600" cy="461665"/>
          </a:xfrm>
          <a:prstGeom prst="rect">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ts val="600"/>
              </a:spcBef>
              <a:spcAft>
                <a:spcPts val="600"/>
              </a:spcAft>
            </a:pPr>
            <a:r>
              <a:rPr lang="en-US" altLang="en-US" sz="2400" b="1" dirty="0" smtClean="0">
                <a:solidFill>
                  <a:schemeClr val="bg1"/>
                </a:solidFill>
                <a:cs typeface="Arial" charset="0"/>
              </a:rPr>
              <a:t>Progress on Key Priorities </a:t>
            </a:r>
            <a:endParaRPr lang="en-ZA" sz="2400" b="1" dirty="0">
              <a:solidFill>
                <a:schemeClr val="bg1"/>
              </a:solidFill>
            </a:endParaRPr>
          </a:p>
        </p:txBody>
      </p:sp>
      <p:sp>
        <p:nvSpPr>
          <p:cNvPr id="11" name="TextBox 7"/>
          <p:cNvSpPr txBox="1">
            <a:spLocks noChangeArrowheads="1"/>
          </p:cNvSpPr>
          <p:nvPr/>
        </p:nvSpPr>
        <p:spPr bwMode="auto">
          <a:xfrm>
            <a:off x="381000" y="1009883"/>
            <a:ext cx="8245833" cy="535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34950" indent="0" algn="just"/>
            <a:r>
              <a:rPr lang="en-ZA" b="1" dirty="0" smtClean="0"/>
              <a:t>Integrated </a:t>
            </a:r>
            <a:r>
              <a:rPr lang="en-ZA" b="1" dirty="0"/>
              <a:t>Infrastructure Development Programme </a:t>
            </a:r>
            <a:endParaRPr lang="en-ZA" b="1" dirty="0" smtClean="0"/>
          </a:p>
          <a:p>
            <a:pPr marL="234950" indent="0" algn="just"/>
            <a:endParaRPr lang="en-ZA" b="1" dirty="0"/>
          </a:p>
          <a:p>
            <a:pPr marL="577850" indent="-342900" algn="just">
              <a:buFont typeface="+mj-lt"/>
              <a:buAutoNum type="arabicPeriod"/>
            </a:pPr>
            <a:r>
              <a:rPr lang="en-GB" b="1" dirty="0"/>
              <a:t>	</a:t>
            </a:r>
            <a:r>
              <a:rPr lang="en-GB" b="1" dirty="0" smtClean="0"/>
              <a:t>Establishment of the two new universities </a:t>
            </a:r>
          </a:p>
          <a:p>
            <a:pPr marL="1428750" lvl="3" indent="-285750" algn="just">
              <a:buFont typeface="Arial" panose="020B0604020202020204" pitchFamily="34" charset="0"/>
              <a:buChar char="•"/>
            </a:pPr>
            <a:r>
              <a:rPr lang="en-GB" dirty="0" smtClean="0"/>
              <a:t>Developed </a:t>
            </a:r>
            <a:r>
              <a:rPr lang="en-GB" dirty="0"/>
              <a:t>a</a:t>
            </a:r>
            <a:r>
              <a:rPr lang="en-GB" dirty="0" smtClean="0"/>
              <a:t> </a:t>
            </a:r>
            <a:r>
              <a:rPr lang="en-GB" dirty="0"/>
              <a:t>high-level plan in relation to </a:t>
            </a:r>
            <a:r>
              <a:rPr lang="en-GB" dirty="0" smtClean="0"/>
              <a:t>the </a:t>
            </a:r>
            <a:r>
              <a:rPr lang="en-GB" dirty="0"/>
              <a:t>feasibility study regarding the construction of two new Higher Educations Institutions </a:t>
            </a:r>
            <a:r>
              <a:rPr lang="en-ZA" dirty="0" smtClean="0"/>
              <a:t>for </a:t>
            </a:r>
            <a:r>
              <a:rPr lang="en-ZA" dirty="0"/>
              <a:t>science and innovation in Ekurhuleni and crime prevention in </a:t>
            </a:r>
            <a:r>
              <a:rPr lang="en-ZA" dirty="0" err="1" smtClean="0"/>
              <a:t>Hammanskraal</a:t>
            </a:r>
            <a:r>
              <a:rPr lang="en-ZA" dirty="0" smtClean="0"/>
              <a:t>.</a:t>
            </a:r>
          </a:p>
          <a:p>
            <a:pPr marL="1143000" lvl="3" indent="0" algn="just"/>
            <a:endParaRPr lang="en-ZA" dirty="0"/>
          </a:p>
          <a:p>
            <a:pPr marL="1428750" lvl="3" indent="-285750" algn="just">
              <a:buFont typeface="Arial" panose="020B0604020202020204" pitchFamily="34" charset="0"/>
              <a:buChar char="•"/>
            </a:pPr>
            <a:r>
              <a:rPr lang="en-GB" dirty="0" smtClean="0"/>
              <a:t>The </a:t>
            </a:r>
            <a:r>
              <a:rPr lang="en-GB" dirty="0"/>
              <a:t>Minister </a:t>
            </a:r>
            <a:r>
              <a:rPr lang="en-GB" dirty="0" smtClean="0"/>
              <a:t>has approved the Plan and a</a:t>
            </a:r>
            <a:r>
              <a:rPr lang="en-ZA" dirty="0" smtClean="0"/>
              <a:t> </a:t>
            </a:r>
            <a:r>
              <a:rPr lang="en-ZA" dirty="0"/>
              <a:t>Steering Committee has </a:t>
            </a:r>
            <a:r>
              <a:rPr lang="en-ZA" dirty="0" smtClean="0"/>
              <a:t>also been established, and meets </a:t>
            </a:r>
            <a:r>
              <a:rPr lang="en-ZA" dirty="0"/>
              <a:t>on a monthly basis. </a:t>
            </a:r>
            <a:endParaRPr lang="en-ZA" dirty="0" smtClean="0"/>
          </a:p>
          <a:p>
            <a:pPr marL="1428750" lvl="3" indent="-285750" algn="just">
              <a:buFont typeface="Arial" panose="020B0604020202020204" pitchFamily="34" charset="0"/>
              <a:buChar char="•"/>
            </a:pPr>
            <a:endParaRPr lang="en-ZA" dirty="0"/>
          </a:p>
          <a:p>
            <a:pPr marL="1428750" lvl="3" indent="-285750" algn="just">
              <a:buFont typeface="Arial" panose="020B0604020202020204" pitchFamily="34" charset="0"/>
              <a:buChar char="•"/>
            </a:pPr>
            <a:r>
              <a:rPr lang="en-ZA" dirty="0"/>
              <a:t>A Project Manager was </a:t>
            </a:r>
            <a:r>
              <a:rPr lang="en-ZA" dirty="0" smtClean="0"/>
              <a:t>appointed </a:t>
            </a:r>
            <a:r>
              <a:rPr lang="en-ZA" dirty="0"/>
              <a:t>in August 2021 to manage activities related to the feasibility study, including to assemble a team of specialists required and manage their outputs.</a:t>
            </a:r>
          </a:p>
          <a:p>
            <a:pPr marL="442913" lvl="1" indent="0" algn="just"/>
            <a:endParaRPr lang="en-GB" b="1" dirty="0"/>
          </a:p>
          <a:p>
            <a:pPr marL="577850" indent="-342900" algn="just">
              <a:buFont typeface="+mj-lt"/>
              <a:buAutoNum type="arabicPeriod"/>
            </a:pPr>
            <a:r>
              <a:rPr lang="en-ZA" b="1" dirty="0" smtClean="0"/>
              <a:t>	TVET college infrastructure </a:t>
            </a:r>
          </a:p>
          <a:p>
            <a:pPr marL="1485900" lvl="3" indent="-342900" algn="just">
              <a:buFont typeface="Arial" panose="020B0604020202020204" pitchFamily="34" charset="0"/>
              <a:buChar char="•"/>
            </a:pPr>
            <a:r>
              <a:rPr lang="en-ZA" dirty="0" smtClean="0"/>
              <a:t>60</a:t>
            </a:r>
            <a:r>
              <a:rPr lang="en-ZA" dirty="0"/>
              <a:t>% (6/10) of the TVET college sites have been </a:t>
            </a:r>
            <a:r>
              <a:rPr lang="en-ZA" dirty="0" smtClean="0"/>
              <a:t>completed.</a:t>
            </a:r>
          </a:p>
          <a:p>
            <a:pPr marL="1485900" lvl="3" indent="-342900" algn="just">
              <a:buFont typeface="Arial" panose="020B0604020202020204" pitchFamily="34" charset="0"/>
              <a:buChar char="•"/>
            </a:pPr>
            <a:r>
              <a:rPr lang="en-ZA" dirty="0" smtClean="0"/>
              <a:t>Percentage </a:t>
            </a:r>
            <a:r>
              <a:rPr lang="en-ZA" dirty="0"/>
              <a:t>completion for the remaining four sites ranges from 75% to 95</a:t>
            </a:r>
            <a:r>
              <a:rPr lang="en-ZA" dirty="0" smtClean="0"/>
              <a:t>%.</a:t>
            </a:r>
            <a:endParaRPr lang="en-GB" b="1" dirty="0" smtClean="0"/>
          </a:p>
        </p:txBody>
      </p:sp>
    </p:spTree>
    <p:extLst>
      <p:ext uri="{BB962C8B-B14F-4D97-AF65-F5344CB8AC3E}">
        <p14:creationId xmlns:p14="http://schemas.microsoft.com/office/powerpoint/2010/main" xmlns="" val="15028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32835</TotalTime>
  <Words>8219</Words>
  <Application>Microsoft Office PowerPoint</Application>
  <PresentationFormat>On-screen Show (4:3)</PresentationFormat>
  <Paragraphs>1172</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USER</cp:lastModifiedBy>
  <cp:revision>2057</cp:revision>
  <cp:lastPrinted>2021-03-03T08:20:26Z</cp:lastPrinted>
  <dcterms:created xsi:type="dcterms:W3CDTF">2010-10-01T19:49:50Z</dcterms:created>
  <dcterms:modified xsi:type="dcterms:W3CDTF">2021-11-10T17:11:44Z</dcterms:modified>
</cp:coreProperties>
</file>