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60" r:id="rId3"/>
    <p:sldId id="267" r:id="rId4"/>
    <p:sldId id="268" r:id="rId5"/>
    <p:sldId id="269" r:id="rId6"/>
    <p:sldId id="270" r:id="rId7"/>
    <p:sldId id="271" r:id="rId8"/>
    <p:sldId id="275" r:id="rId9"/>
    <p:sldId id="276" r:id="rId10"/>
    <p:sldId id="277" r:id="rId11"/>
    <p:sldId id="278" r:id="rId12"/>
    <p:sldId id="279" r:id="rId13"/>
    <p:sldId id="280" r:id="rId14"/>
    <p:sldId id="281"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DF61"/>
    <a:srgbClr val="C4E8C7"/>
    <a:srgbClr val="009057"/>
    <a:srgbClr val="B3C9E8"/>
    <a:srgbClr val="DD3D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7"/>
    <p:restoredTop sz="94622"/>
  </p:normalViewPr>
  <p:slideViewPr>
    <p:cSldViewPr snapToGrid="0" snapToObjects="1">
      <p:cViewPr varScale="1">
        <p:scale>
          <a:sx n="68" d="100"/>
          <a:sy n="68" d="100"/>
        </p:scale>
        <p:origin x="-546" y="-9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FD0FD-6CC0-EB4A-98C8-D58B3E0829A6}" type="datetimeFigureOut">
              <a:rPr lang="en-US" smtClean="0"/>
              <a:pPr/>
              <a:t>11/15/2021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A81D-FCE7-674B-913D-48FF0CABD880}" type="slidenum">
              <a:rPr lang="en-US" smtClean="0"/>
              <a:pPr/>
              <a:t>‹#›</a:t>
            </a:fld>
            <a:endParaRPr lang="en-US"/>
          </a:p>
        </p:txBody>
      </p:sp>
    </p:spTree>
    <p:extLst>
      <p:ext uri="{BB962C8B-B14F-4D97-AF65-F5344CB8AC3E}">
        <p14:creationId xmlns:p14="http://schemas.microsoft.com/office/powerpoint/2010/main" xmlns=""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a:t>
            </a:fld>
            <a:endParaRPr lang="en-US"/>
          </a:p>
        </p:txBody>
      </p:sp>
    </p:spTree>
    <p:extLst>
      <p:ext uri="{BB962C8B-B14F-4D97-AF65-F5344CB8AC3E}">
        <p14:creationId xmlns:p14="http://schemas.microsoft.com/office/powerpoint/2010/main" xmlns="" val="304119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11</a:t>
            </a:fld>
            <a:endParaRPr lang="en-US"/>
          </a:p>
        </p:txBody>
      </p:sp>
    </p:spTree>
    <p:extLst>
      <p:ext uri="{BB962C8B-B14F-4D97-AF65-F5344CB8AC3E}">
        <p14:creationId xmlns:p14="http://schemas.microsoft.com/office/powerpoint/2010/main" xmlns="" val="266785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12</a:t>
            </a:fld>
            <a:endParaRPr lang="en-US"/>
          </a:p>
        </p:txBody>
      </p:sp>
    </p:spTree>
    <p:extLst>
      <p:ext uri="{BB962C8B-B14F-4D97-AF65-F5344CB8AC3E}">
        <p14:creationId xmlns:p14="http://schemas.microsoft.com/office/powerpoint/2010/main" xmlns="" val="730835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13</a:t>
            </a:fld>
            <a:endParaRPr lang="en-US"/>
          </a:p>
        </p:txBody>
      </p:sp>
    </p:spTree>
    <p:extLst>
      <p:ext uri="{BB962C8B-B14F-4D97-AF65-F5344CB8AC3E}">
        <p14:creationId xmlns:p14="http://schemas.microsoft.com/office/powerpoint/2010/main" xmlns="" val="218181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14</a:t>
            </a:fld>
            <a:endParaRPr lang="en-US"/>
          </a:p>
        </p:txBody>
      </p:sp>
    </p:spTree>
    <p:extLst>
      <p:ext uri="{BB962C8B-B14F-4D97-AF65-F5344CB8AC3E}">
        <p14:creationId xmlns:p14="http://schemas.microsoft.com/office/powerpoint/2010/main" xmlns="" val="332927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a:t>
            </a:fld>
            <a:endParaRPr lang="en-US"/>
          </a:p>
        </p:txBody>
      </p:sp>
    </p:spTree>
    <p:extLst>
      <p:ext uri="{BB962C8B-B14F-4D97-AF65-F5344CB8AC3E}">
        <p14:creationId xmlns:p14="http://schemas.microsoft.com/office/powerpoint/2010/main" xmlns="" val="291018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4</a:t>
            </a:fld>
            <a:endParaRPr lang="en-US"/>
          </a:p>
        </p:txBody>
      </p:sp>
    </p:spTree>
    <p:extLst>
      <p:ext uri="{BB962C8B-B14F-4D97-AF65-F5344CB8AC3E}">
        <p14:creationId xmlns:p14="http://schemas.microsoft.com/office/powerpoint/2010/main" xmlns="" val="64476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5</a:t>
            </a:fld>
            <a:endParaRPr lang="en-US"/>
          </a:p>
        </p:txBody>
      </p:sp>
    </p:spTree>
    <p:extLst>
      <p:ext uri="{BB962C8B-B14F-4D97-AF65-F5344CB8AC3E}">
        <p14:creationId xmlns:p14="http://schemas.microsoft.com/office/powerpoint/2010/main" xmlns="" val="89376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6</a:t>
            </a:fld>
            <a:endParaRPr lang="en-US"/>
          </a:p>
        </p:txBody>
      </p:sp>
    </p:spTree>
    <p:extLst>
      <p:ext uri="{BB962C8B-B14F-4D97-AF65-F5344CB8AC3E}">
        <p14:creationId xmlns:p14="http://schemas.microsoft.com/office/powerpoint/2010/main" xmlns="" val="1208166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7</a:t>
            </a:fld>
            <a:endParaRPr lang="en-US"/>
          </a:p>
        </p:txBody>
      </p:sp>
    </p:spTree>
    <p:extLst>
      <p:ext uri="{BB962C8B-B14F-4D97-AF65-F5344CB8AC3E}">
        <p14:creationId xmlns:p14="http://schemas.microsoft.com/office/powerpoint/2010/main" xmlns="" val="4279578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8</a:t>
            </a:fld>
            <a:endParaRPr lang="en-US"/>
          </a:p>
        </p:txBody>
      </p:sp>
    </p:spTree>
    <p:extLst>
      <p:ext uri="{BB962C8B-B14F-4D97-AF65-F5344CB8AC3E}">
        <p14:creationId xmlns:p14="http://schemas.microsoft.com/office/powerpoint/2010/main" xmlns="" val="22030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9</a:t>
            </a:fld>
            <a:endParaRPr lang="en-US"/>
          </a:p>
        </p:txBody>
      </p:sp>
    </p:spTree>
    <p:extLst>
      <p:ext uri="{BB962C8B-B14F-4D97-AF65-F5344CB8AC3E}">
        <p14:creationId xmlns:p14="http://schemas.microsoft.com/office/powerpoint/2010/main" xmlns="" val="418136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10</a:t>
            </a:fld>
            <a:endParaRPr lang="en-US"/>
          </a:p>
        </p:txBody>
      </p:sp>
    </p:spTree>
    <p:extLst>
      <p:ext uri="{BB962C8B-B14F-4D97-AF65-F5344CB8AC3E}">
        <p14:creationId xmlns:p14="http://schemas.microsoft.com/office/powerpoint/2010/main" xmlns="" val="150094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p14="http://schemas.microsoft.com/office/powerpoint/2010/main" xmlns=""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27280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E0CE02-BF85-9948-A2DE-D04BBBE2D8BB}"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0CE02-BF85-9948-A2DE-D04BBBE2D8BB}"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0CE02-BF85-9948-A2DE-D04BBBE2D8BB}" type="datetimeFigureOut">
              <a:rPr lang="en-US" smtClean="0"/>
              <a:pPr/>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CE02-BF85-9948-A2DE-D04BBBE2D8BB}" type="datetimeFigureOut">
              <a:rPr lang="en-US" smtClean="0"/>
              <a:pPr/>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CE02-BF85-9948-A2DE-D04BBBE2D8BB}" type="datetimeFigureOut">
              <a:rPr lang="en-US" smtClean="0"/>
              <a:pPr/>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CE02-BF85-9948-A2DE-D04BBBE2D8BB}" type="datetimeFigureOut">
              <a:rPr lang="en-US" smtClean="0"/>
              <a:pPr/>
              <a:t>11/15/2021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xmlns="" id="{067D6229-F62B-A44B-BEB4-6EAA3D2CAD16}"/>
              </a:ext>
            </a:extLst>
          </p:cNvPr>
          <p:cNvPicPr>
            <a:picLocks noChangeAspect="1"/>
          </p:cNvPicPr>
          <p:nvPr/>
        </p:nvPicPr>
        <p:blipFill>
          <a:blip r:embed="rId2"/>
          <a:stretch>
            <a:fillRect/>
          </a:stretch>
        </p:blipFill>
        <p:spPr>
          <a:xfrm>
            <a:off x="0" y="375455"/>
            <a:ext cx="9144000" cy="6855236"/>
          </a:xfrm>
          <a:prstGeom prst="rect">
            <a:avLst/>
          </a:prstGeom>
        </p:spPr>
      </p:pic>
      <p:sp>
        <p:nvSpPr>
          <p:cNvPr id="2" name="Title 1">
            <a:extLst>
              <a:ext uri="{FF2B5EF4-FFF2-40B4-BE49-F238E27FC236}">
                <a16:creationId xmlns:a16="http://schemas.microsoft.com/office/drawing/2014/main" xmlns="" id="{1F994D50-045B-344D-B8CC-7AD51AA9A508}"/>
              </a:ext>
            </a:extLst>
          </p:cNvPr>
          <p:cNvSpPr>
            <a:spLocks noGrp="1"/>
          </p:cNvSpPr>
          <p:nvPr>
            <p:ph type="ctrTitle" idx="4294967295"/>
          </p:nvPr>
        </p:nvSpPr>
        <p:spPr>
          <a:xfrm>
            <a:off x="3750364" y="2046183"/>
            <a:ext cx="4707835" cy="1913663"/>
          </a:xfrm>
        </p:spPr>
        <p:txBody>
          <a:bodyPr>
            <a:noAutofit/>
          </a:bodyPr>
          <a:lstStyle/>
          <a:p>
            <a:pPr algn="ctr" defTabSz="457200"/>
            <a:r>
              <a:rPr lang="en-US" sz="2000" b="1" dirty="0" smtClean="0">
                <a:latin typeface="Arial" panose="020B0604020202020204" pitchFamily="34" charset="0"/>
                <a:ea typeface="Calibri" panose="020F0502020204030204" pitchFamily="34" charset="0"/>
                <a:cs typeface="Arial" panose="020B0604020202020204" pitchFamily="34" charset="0"/>
              </a:rPr>
              <a:t/>
            </a:r>
            <a:br>
              <a:rPr lang="en-US" sz="2000" b="1" dirty="0" smtClean="0">
                <a:latin typeface="Arial" panose="020B0604020202020204" pitchFamily="34" charset="0"/>
                <a:ea typeface="Calibri" panose="020F0502020204030204" pitchFamily="34" charset="0"/>
                <a:cs typeface="Arial" panose="020B0604020202020204" pitchFamily="34" charset="0"/>
              </a:rPr>
            </a:br>
            <a:r>
              <a:rPr lang="en-US" sz="2000" b="1" dirty="0" smtClean="0">
                <a:latin typeface="Arial" panose="020B0604020202020204" pitchFamily="34" charset="0"/>
                <a:ea typeface="Calibri" panose="020F0502020204030204" pitchFamily="34" charset="0"/>
                <a:cs typeface="Arial" panose="020B0604020202020204" pitchFamily="34" charset="0"/>
              </a:rPr>
              <a:t/>
            </a:r>
            <a:br>
              <a:rPr lang="en-US" sz="2000" b="1" dirty="0" smtClean="0">
                <a:latin typeface="Arial" panose="020B0604020202020204" pitchFamily="34" charset="0"/>
                <a:ea typeface="Calibri" panose="020F0502020204030204" pitchFamily="34" charset="0"/>
                <a:cs typeface="Arial" panose="020B0604020202020204" pitchFamily="34" charset="0"/>
              </a:rPr>
            </a:br>
            <a:r>
              <a:rPr lang="en-US" sz="2000" b="1" dirty="0" smtClean="0">
                <a:latin typeface="Arial" panose="020B0604020202020204" pitchFamily="34" charset="0"/>
                <a:ea typeface="Calibri" panose="020F0502020204030204" pitchFamily="34" charset="0"/>
                <a:cs typeface="Arial" panose="020B0604020202020204" pitchFamily="34" charset="0"/>
              </a:rPr>
              <a:t/>
            </a:r>
            <a:br>
              <a:rPr lang="en-US" sz="2000" b="1" dirty="0" smtClean="0">
                <a:latin typeface="Arial" panose="020B0604020202020204" pitchFamily="34" charset="0"/>
                <a:ea typeface="Calibri" panose="020F0502020204030204" pitchFamily="34" charset="0"/>
                <a:cs typeface="Arial" panose="020B0604020202020204" pitchFamily="34" charset="0"/>
              </a:rPr>
            </a:br>
            <a:r>
              <a:rPr lang="en-US" sz="2000" b="1" dirty="0" smtClean="0">
                <a:latin typeface="Arial" panose="020B0604020202020204" pitchFamily="34" charset="0"/>
                <a:ea typeface="Calibri" panose="020F0502020204030204" pitchFamily="34" charset="0"/>
                <a:cs typeface="Arial" panose="020B0604020202020204" pitchFamily="34" charset="0"/>
              </a:rPr>
              <a:t/>
            </a:r>
            <a:br>
              <a:rPr lang="en-US" sz="2000" b="1" dirty="0" smtClean="0">
                <a:latin typeface="Arial" panose="020B0604020202020204" pitchFamily="34" charset="0"/>
                <a:ea typeface="Calibri" panose="020F0502020204030204" pitchFamily="34" charset="0"/>
                <a:cs typeface="Arial" panose="020B0604020202020204" pitchFamily="34" charset="0"/>
              </a:rPr>
            </a:br>
            <a:r>
              <a:rPr lang="en-US" sz="2000" b="1" dirty="0">
                <a:solidFill>
                  <a:prstClr val="black"/>
                </a:solidFill>
                <a:latin typeface="Arial"/>
                <a:cs typeface="Arial"/>
              </a:rPr>
              <a:t>CRIMINAL PROCEDURE AMENDMENT BILL</a:t>
            </a:r>
            <a:br>
              <a:rPr lang="en-US" sz="2000" b="1" dirty="0">
                <a:solidFill>
                  <a:prstClr val="black"/>
                </a:solidFill>
                <a:latin typeface="Arial"/>
                <a:cs typeface="Arial"/>
              </a:rPr>
            </a:br>
            <a:r>
              <a:rPr lang="en-US" sz="2000" b="1">
                <a:solidFill>
                  <a:prstClr val="black"/>
                </a:solidFill>
                <a:latin typeface="Arial"/>
                <a:cs typeface="Arial"/>
              </a:rPr>
              <a:t>[</a:t>
            </a:r>
            <a:r>
              <a:rPr lang="en-US" sz="2000" b="1" smtClean="0">
                <a:solidFill>
                  <a:prstClr val="black"/>
                </a:solidFill>
                <a:latin typeface="Arial"/>
                <a:cs typeface="Arial"/>
              </a:rPr>
              <a:t>B12B-2021</a:t>
            </a:r>
            <a:r>
              <a:rPr lang="en-US" sz="2000" b="1" dirty="0">
                <a:solidFill>
                  <a:prstClr val="black"/>
                </a:solidFill>
                <a:latin typeface="Arial"/>
                <a:cs typeface="Arial"/>
              </a:rPr>
              <a:t>] </a:t>
            </a:r>
            <a:br>
              <a:rPr lang="en-US" sz="2000" b="1" dirty="0">
                <a:solidFill>
                  <a:prstClr val="black"/>
                </a:solidFill>
                <a:latin typeface="Arial"/>
                <a:cs typeface="Arial"/>
              </a:rPr>
            </a:br>
            <a:r>
              <a:rPr lang="en-US" sz="2000" b="1" dirty="0">
                <a:solidFill>
                  <a:prstClr val="black"/>
                </a:solidFill>
                <a:latin typeface="Arial"/>
                <a:cs typeface="Arial"/>
              </a:rPr>
              <a:t/>
            </a:r>
            <a:br>
              <a:rPr lang="en-US" sz="2000" b="1" dirty="0">
                <a:solidFill>
                  <a:prstClr val="black"/>
                </a:solidFill>
                <a:latin typeface="Arial"/>
                <a:cs typeface="Arial"/>
              </a:rPr>
            </a:br>
            <a:r>
              <a:rPr lang="en-US" sz="2000" b="1" dirty="0">
                <a:solidFill>
                  <a:prstClr val="black"/>
                </a:solidFill>
                <a:latin typeface="Arial"/>
                <a:cs typeface="Arial"/>
              </a:rPr>
              <a:t>SELECT COMMITTEE ON SECURITY AND JUSTICE</a:t>
            </a:r>
            <a:br>
              <a:rPr lang="en-US" sz="2000" b="1" dirty="0">
                <a:solidFill>
                  <a:prstClr val="black"/>
                </a:solidFill>
                <a:latin typeface="Arial"/>
                <a:cs typeface="Arial"/>
              </a:rPr>
            </a:b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5400" b="1" dirty="0" smtClean="0">
                <a:latin typeface="Arial" panose="020B0604020202020204" pitchFamily="34" charset="0"/>
                <a:ea typeface="Calibri" panose="020F0502020204030204" pitchFamily="34" charset="0"/>
                <a:cs typeface="Arial" panose="020B0604020202020204" pitchFamily="34" charset="0"/>
              </a:rPr>
              <a:t/>
            </a:r>
            <a:br>
              <a:rPr lang="en-US" sz="5400" b="1" dirty="0" smtClean="0">
                <a:latin typeface="Arial" panose="020B0604020202020204" pitchFamily="34" charset="0"/>
                <a:ea typeface="Calibri" panose="020F0502020204030204" pitchFamily="34" charset="0"/>
                <a:cs typeface="Arial" panose="020B0604020202020204" pitchFamily="34" charset="0"/>
              </a:rPr>
            </a:br>
            <a:endParaRPr lang="en-US" sz="5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85425991-37C3-3E44-ACC8-F39A69A3E4EB}"/>
              </a:ext>
            </a:extLst>
          </p:cNvPr>
          <p:cNvSpPr>
            <a:spLocks noGrp="1"/>
          </p:cNvSpPr>
          <p:nvPr>
            <p:ph type="subTitle" idx="4294967295"/>
          </p:nvPr>
        </p:nvSpPr>
        <p:spPr>
          <a:xfrm>
            <a:off x="3750364" y="3959846"/>
            <a:ext cx="4707835" cy="1655762"/>
          </a:xfrm>
        </p:spPr>
        <p:txBody>
          <a:bodyPr>
            <a:normAutofit/>
          </a:bodyPr>
          <a:lstStyle/>
          <a:p>
            <a:pPr marL="0" indent="0" algn="ctr">
              <a:buNone/>
            </a:pPr>
            <a:endParaRPr lang="en-US" sz="2400" b="1" dirty="0" smtClean="0">
              <a:latin typeface="Times New Roman" panose="02020603050405020304" pitchFamily="18" charset="0"/>
              <a:cs typeface="Times New Roman" panose="02020603050405020304" pitchFamily="18" charset="0"/>
            </a:endParaRPr>
          </a:p>
          <a:p>
            <a:pPr marL="0" indent="0" algn="ctr">
              <a:buNone/>
            </a:pPr>
            <a:r>
              <a:rPr lang="en-US" sz="2400" b="1" dirty="0" smtClean="0">
                <a:latin typeface="Times New Roman" panose="02020603050405020304" pitchFamily="18" charset="0"/>
                <a:cs typeface="Times New Roman" panose="02020603050405020304" pitchFamily="18" charset="0"/>
              </a:rPr>
              <a:t>10 November 2021</a:t>
            </a:r>
            <a:endParaRPr lang="en-US" sz="24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AB7A39CD-E44B-DC44-AD78-7C5B6FBAC3B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59296" y="535692"/>
            <a:ext cx="2811946" cy="5217133"/>
          </a:xfrm>
          <a:prstGeom prst="rect">
            <a:avLst/>
          </a:prstGeom>
        </p:spPr>
      </p:pic>
    </p:spTree>
    <p:extLst>
      <p:ext uri="{BB962C8B-B14F-4D97-AF65-F5344CB8AC3E}">
        <p14:creationId xmlns:p14="http://schemas.microsoft.com/office/powerpoint/2010/main" xmlns="" val="3116553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3754874"/>
          </a:xfrm>
          <a:prstGeom prst="rect">
            <a:avLst/>
          </a:prstGeom>
          <a:noFill/>
        </p:spPr>
        <p:txBody>
          <a:bodyPr wrap="square" rtlCol="0">
            <a:spAutoFit/>
          </a:bodyPr>
          <a:lstStyle/>
          <a:p>
            <a:pPr>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court may, if it deems it necessary in the interests of justice, hold an enquiry to determine whether an order for the publication of information which may reveal the identity of a person should be granted.</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Such an enquiry must take place behind closed doors and the disclosure of information relating to such  an enquiry is prohibited, unless the court permits such disclosure.</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verdict of the enquiry must be delivered in an open court, subject to the limits set by the court.</a:t>
            </a:r>
          </a:p>
          <a:p>
            <a:pPr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1077218"/>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CONTENTS OF BILL (CLAUSE 1)</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altLang="en-US" sz="2400" b="1"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308096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2831544"/>
          </a:xfrm>
          <a:prstGeom prst="rect">
            <a:avLst/>
          </a:prstGeom>
          <a:noFill/>
        </p:spPr>
        <p:txBody>
          <a:bodyPr wrap="square" rtlCol="0">
            <a:spAutoFit/>
          </a:bodyPr>
          <a:lstStyle/>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The public was invited to present their comments and submissions relating to the Bill which was posted on the Department’s and Parliament’s websites.</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Centre for Child Law presented its submissions on the Bill to the Portfolio Committee on 23 July 2021.</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Public hearings were held on 24 August 2021.</a:t>
            </a:r>
          </a:p>
          <a:p>
            <a:pPr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1077218"/>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COMMENTS AND SUBMISSIONS ON THE BILL</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altLang="en-US" sz="2400" b="1"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0206095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2523768"/>
          </a:xfrm>
          <a:prstGeom prst="rect">
            <a:avLst/>
          </a:prstGeom>
          <a:noFill/>
        </p:spPr>
        <p:txBody>
          <a:bodyPr wrap="square" rtlCol="0">
            <a:spAutoFit/>
          </a:bodyPr>
          <a:lstStyle/>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The commentator is of the view that the proposed amendment to S 154(3) of the CPA does not change the wording in so far as publication of the identity of the child is concerned. </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Its concern is that the section might be construed by the public and some members of the media to refer only to traditional forms of media publications. </a:t>
            </a:r>
          </a:p>
          <a:p>
            <a:pPr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126188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SUBMISSION/RECOMMENDATION (THE </a:t>
            </a:r>
            <a:r>
              <a:rPr lang="en-US" sz="1600" b="1" dirty="0">
                <a:latin typeface="Times New Roman" panose="02020603050405020304" pitchFamily="18" charset="0"/>
                <a:cs typeface="Times New Roman" panose="02020603050405020304" pitchFamily="18" charset="0"/>
              </a:rPr>
              <a:t>CENTRE FOR CHILD LAW)	</a:t>
            </a:r>
            <a:r>
              <a:rPr lang="en-US" sz="1600" b="1" dirty="0" smtClean="0">
                <a:latin typeface="Times New Roman" panose="02020603050405020304" pitchFamily="18" charset="0"/>
                <a:cs typeface="Times New Roman" panose="02020603050405020304" pitchFamily="18" charset="0"/>
              </a:rPr>
              <a:t>The </a:t>
            </a:r>
            <a:r>
              <a:rPr lang="en-US" sz="1600" b="1" dirty="0">
                <a:latin typeface="Times New Roman" panose="02020603050405020304" pitchFamily="18" charset="0"/>
                <a:cs typeface="Times New Roman" panose="02020603050405020304" pitchFamily="18" charset="0"/>
              </a:rPr>
              <a:t>meaning of "</a:t>
            </a:r>
            <a:r>
              <a:rPr lang="en-US" sz="1600" b="1" dirty="0" smtClean="0">
                <a:latin typeface="Times New Roman" panose="02020603050405020304" pitchFamily="18" charset="0"/>
                <a:cs typeface="Times New Roman" panose="02020603050405020304" pitchFamily="18" charset="0"/>
              </a:rPr>
              <a:t>publish"</a:t>
            </a:r>
          </a:p>
          <a:p>
            <a:endParaRPr lang="en-US" sz="2000" b="1" dirty="0">
              <a:latin typeface="Times New Roman" panose="02020603050405020304" pitchFamily="18" charset="0"/>
              <a:cs typeface="Times New Roman" panose="02020603050405020304" pitchFamily="18" charset="0"/>
            </a:endParaRPr>
          </a:p>
          <a:p>
            <a:endParaRPr lang="en-US" altLang="en-US" sz="2400" b="1"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9321854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3139321"/>
          </a:xfrm>
          <a:prstGeom prst="rect">
            <a:avLst/>
          </a:prstGeom>
          <a:noFill/>
        </p:spPr>
        <p:txBody>
          <a:bodyPr wrap="square" rtlCol="0">
            <a:spAutoFit/>
          </a:bodyPr>
          <a:lstStyle/>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In order to provide clarity, minimize misinterpretations and avoid violations of rights of vulnerable groups that may arise, the commentator proposes that in addition </a:t>
            </a:r>
            <a:r>
              <a:rPr lang="en-US" sz="2000" dirty="0" smtClean="0">
                <a:latin typeface="Times New Roman" panose="02020603050405020304" pitchFamily="18" charset="0"/>
                <a:cs typeface="Times New Roman" panose="02020603050405020304" pitchFamily="18" charset="0"/>
              </a:rPr>
              <a:t>to the </a:t>
            </a:r>
            <a:r>
              <a:rPr lang="en-US" sz="2000" dirty="0">
                <a:latin typeface="Times New Roman" panose="02020603050405020304" pitchFamily="18" charset="0"/>
                <a:cs typeface="Times New Roman" panose="02020603050405020304" pitchFamily="18" charset="0"/>
              </a:rPr>
              <a:t>prohibition relating to traditional forms of media publications, such prohibition be extended to include social media and other online platforms.</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proposal was accepted and the words: “</a:t>
            </a:r>
            <a:r>
              <a:rPr lang="en-US" sz="2000" i="1" u="sng" dirty="0">
                <a:latin typeface="Times New Roman" panose="02020603050405020304" pitchFamily="18" charset="0"/>
                <a:cs typeface="Times New Roman" panose="02020603050405020304" pitchFamily="18" charset="0"/>
              </a:rPr>
              <a:t>…including on any social media or electronic platform…</a:t>
            </a:r>
            <a:r>
              <a:rPr lang="en-US" sz="2000" dirty="0">
                <a:latin typeface="Times New Roman" panose="02020603050405020304" pitchFamily="18" charset="0"/>
                <a:cs typeface="Times New Roman" panose="02020603050405020304" pitchFamily="18" charset="0"/>
              </a:rPr>
              <a:t>”, were included in the proposed amendment of subsection (3)(a) by the Portfolio Committee.</a:t>
            </a:r>
          </a:p>
          <a:p>
            <a:pPr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1077218"/>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SUBMISSION/RECOMMENDATION (CONTINUED)</a:t>
            </a:r>
          </a:p>
          <a:p>
            <a:endParaRPr lang="en-US" sz="2000" b="1" dirty="0">
              <a:latin typeface="Times New Roman" panose="02020603050405020304" pitchFamily="18" charset="0"/>
              <a:cs typeface="Times New Roman" panose="02020603050405020304" pitchFamily="18" charset="0"/>
            </a:endParaRPr>
          </a:p>
          <a:p>
            <a:endParaRPr lang="en-US" altLang="en-US" sz="2400" b="1"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595816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3447098"/>
          </a:xfrm>
          <a:prstGeom prst="rect">
            <a:avLst/>
          </a:prstGeom>
          <a:noFill/>
        </p:spPr>
        <p:txBody>
          <a:bodyPr wrap="square" rtlCol="0">
            <a:spAutoFit/>
          </a:bodyPr>
          <a:lstStyle/>
          <a:p>
            <a:pPr marL="457200" indent="-457200">
              <a:buFont typeface="Wingdings" panose="05000000000000000000" pitchFamily="2" charset="2"/>
              <a:buChar char="§"/>
              <a:defRPr/>
            </a:pPr>
            <a:r>
              <a:rPr lang="en-GB" altLang="en-US" sz="2000" dirty="0" smtClean="0">
                <a:solidFill>
                  <a:sysClr val="windowText" lastClr="000000"/>
                </a:solidFill>
                <a:latin typeface="Times New Roman" panose="02020603050405020304" pitchFamily="18" charset="0"/>
                <a:cs typeface="Times New Roman" panose="02020603050405020304" pitchFamily="18" charset="0"/>
              </a:rPr>
              <a:t>The </a:t>
            </a:r>
            <a:r>
              <a:rPr lang="en-GB" altLang="en-US" sz="2000" dirty="0">
                <a:solidFill>
                  <a:sysClr val="windowText" lastClr="000000"/>
                </a:solidFill>
                <a:latin typeface="Times New Roman" panose="02020603050405020304" pitchFamily="18" charset="0"/>
                <a:cs typeface="Times New Roman" panose="02020603050405020304" pitchFamily="18" charset="0"/>
              </a:rPr>
              <a:t>commentator is of further view that an accused, a witness or person contemplated in subsection (3)(a)(iii) should be able to publish or reveal their own identity without needing a court order, except if there had been a court order authorising their protection. Otherwise the process will be cumbersome to discharge. </a:t>
            </a:r>
          </a:p>
          <a:p>
            <a:pPr marL="457200" indent="-457200">
              <a:buFont typeface="Wingdings" panose="05000000000000000000" pitchFamily="2" charset="2"/>
              <a:buChar char="Ø"/>
              <a:defRPr/>
            </a:pPr>
            <a:endParaRPr lang="en-GB" altLang="en-US" sz="2000" dirty="0">
              <a:solidFill>
                <a:sysClr val="windowText" lastClr="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defRPr/>
            </a:pPr>
            <a:r>
              <a:rPr lang="en-GB" altLang="en-US" sz="2000" dirty="0">
                <a:solidFill>
                  <a:sysClr val="windowText" lastClr="000000"/>
                </a:solidFill>
                <a:latin typeface="Times New Roman" panose="02020603050405020304" pitchFamily="18" charset="0"/>
                <a:cs typeface="Times New Roman" panose="02020603050405020304" pitchFamily="18" charset="0"/>
              </a:rPr>
              <a:t>The Portfolio Committee approved the inclusion of the words "</a:t>
            </a:r>
            <a:r>
              <a:rPr lang="en-GB" altLang="en-US" sz="2000" i="1" u="sng" dirty="0">
                <a:solidFill>
                  <a:sysClr val="windowText" lastClr="000000"/>
                </a:solidFill>
                <a:latin typeface="Times New Roman" panose="02020603050405020304" pitchFamily="18" charset="0"/>
                <a:cs typeface="Times New Roman" panose="02020603050405020304" pitchFamily="18" charset="0"/>
              </a:rPr>
              <a:t>…and where the court has granted an order that extends into adulthood,</a:t>
            </a:r>
            <a:r>
              <a:rPr lang="en-GB" altLang="en-US" sz="2000" dirty="0">
                <a:solidFill>
                  <a:sysClr val="windowText" lastClr="000000"/>
                </a:solidFill>
                <a:latin typeface="Times New Roman" panose="02020603050405020304" pitchFamily="18" charset="0"/>
                <a:cs typeface="Times New Roman" panose="02020603050405020304" pitchFamily="18" charset="0"/>
              </a:rPr>
              <a:t>", after the words "18 years," in S 154(3B)(a) to give effect to the proposal.</a:t>
            </a:r>
          </a:p>
          <a:p>
            <a:pPr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SUBMISSION/RECOMMENDATION (CONTINUED)</a:t>
            </a:r>
          </a:p>
          <a:p>
            <a:endParaRPr lang="en-US" sz="2000" b="1" dirty="0">
              <a:latin typeface="Times New Roman" panose="02020603050405020304" pitchFamily="18" charset="0"/>
              <a:cs typeface="Times New Roman" panose="02020603050405020304" pitchFamily="18" charset="0"/>
            </a:endParaRPr>
          </a:p>
          <a:p>
            <a:r>
              <a:rPr lang="en-US" altLang="en-US" sz="2000" b="1" dirty="0">
                <a:latin typeface="Times New Roman" panose="02020603050405020304" pitchFamily="18" charset="0"/>
                <a:cs typeface="Times New Roman" panose="02020603050405020304" pitchFamily="18" charset="0"/>
              </a:rPr>
              <a:t>“Protection beyond 18 years and upon conclusion of proceedings</a:t>
            </a:r>
            <a:r>
              <a:rPr lang="en-US" altLang="en-US" sz="2000" b="1" dirty="0" smtClean="0">
                <a:latin typeface="Times New Roman" panose="02020603050405020304" pitchFamily="18" charset="0"/>
                <a:cs typeface="Times New Roman" panose="02020603050405020304" pitchFamily="18" charset="0"/>
              </a:rPr>
              <a:t>”</a:t>
            </a:r>
            <a:endParaRPr lang="en-US" altLang="en-US" sz="20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382785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5C47A1F-A662-D347-B721-5A0E5ECD0618}"/>
              </a:ext>
            </a:extLst>
          </p:cNvPr>
          <p:cNvSpPr txBox="1"/>
          <p:nvPr/>
        </p:nvSpPr>
        <p:spPr>
          <a:xfrm>
            <a:off x="0" y="3309048"/>
            <a:ext cx="9144000" cy="1292662"/>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THANK YOU</a:t>
            </a:r>
          </a:p>
          <a:p>
            <a:pPr algn="ct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Department of Justice and Constitutional Development</a:t>
            </a:r>
          </a:p>
          <a:p>
            <a:pPr algn="ctr"/>
            <a:r>
              <a:rPr lang="en-US"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a16="http://schemas.microsoft.com/office/drawing/2014/main" xmlns="" id="{5FA147A0-16D8-B347-A8D4-1BA4A0F20D19}"/>
              </a:ext>
            </a:extLst>
          </p:cNvPr>
          <p:cNvPicPr>
            <a:picLocks noChangeAspect="1"/>
          </p:cNvPicPr>
          <p:nvPr/>
        </p:nvPicPr>
        <p:blipFill>
          <a:blip r:embed="rId2"/>
          <a:stretch>
            <a:fillRect/>
          </a:stretch>
        </p:blipFill>
        <p:spPr>
          <a:xfrm>
            <a:off x="6167393" y="3704032"/>
            <a:ext cx="295938" cy="191489"/>
          </a:xfrm>
          <a:prstGeom prst="rect">
            <a:avLst/>
          </a:prstGeom>
        </p:spPr>
      </p:pic>
      <p:pic>
        <p:nvPicPr>
          <p:cNvPr id="10" name="Picture 9">
            <a:extLst>
              <a:ext uri="{FF2B5EF4-FFF2-40B4-BE49-F238E27FC236}">
                <a16:creationId xmlns:a16="http://schemas.microsoft.com/office/drawing/2014/main" xmlns="" id="{3500042D-3EED-9B48-AB16-9BA4E4BC0862}"/>
              </a:ext>
            </a:extLst>
          </p:cNvPr>
          <p:cNvPicPr>
            <a:picLocks noChangeAspect="1"/>
          </p:cNvPicPr>
          <p:nvPr/>
        </p:nvPicPr>
        <p:blipFill>
          <a:blip r:embed="rId3"/>
          <a:stretch>
            <a:fillRect/>
          </a:stretch>
        </p:blipFill>
        <p:spPr>
          <a:xfrm>
            <a:off x="6547767" y="3669375"/>
            <a:ext cx="201826" cy="238521"/>
          </a:xfrm>
          <a:prstGeom prst="rect">
            <a:avLst/>
          </a:prstGeom>
        </p:spPr>
      </p:pic>
    </p:spTree>
    <p:extLst>
      <p:ext uri="{BB962C8B-B14F-4D97-AF65-F5344CB8AC3E}">
        <p14:creationId xmlns:p14="http://schemas.microsoft.com/office/powerpoint/2010/main" xmlns="" val="16492653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4801314"/>
          </a:xfrm>
          <a:prstGeom prst="rect">
            <a:avLst/>
          </a:prstGeom>
          <a:noFill/>
        </p:spPr>
        <p:txBody>
          <a:bodyPr wrap="square" rtlCol="0">
            <a:spAutoFit/>
          </a:bodyPr>
          <a:lstStyle/>
          <a:p>
            <a:pPr marL="285750" indent="-285750">
              <a:buFont typeface="Arial" panose="020B0604020202020204" pitchFamily="34" charset="0"/>
              <a:buChar char="•"/>
              <a:tabLst>
                <a:tab pos="3414713" algn="l"/>
                <a:tab pos="6570663" algn="l"/>
              </a:tabLst>
            </a:pPr>
            <a:r>
              <a:rPr lang="en-US" dirty="0">
                <a:latin typeface="Times New Roman" panose="02020603050405020304" pitchFamily="18" charset="0"/>
                <a:cs typeface="Times New Roman" panose="02020603050405020304" pitchFamily="18" charset="0"/>
              </a:rPr>
              <a:t>The Criminal Procedure Amendment Bill(‘the Bill’) aims to amend section 154 of the Criminal Procedure Act, 1977(Act 51 of 1977)(‘the CPA’) in order to give effect to a judgment of the Constitutional Court in Centre for Child Law and Others v Media 24 Limited and Others(“Centre for Child Law judgment”) 2019 ZACC 46.</a:t>
            </a: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r>
              <a:rPr lang="en-US" dirty="0">
                <a:latin typeface="Times New Roman" panose="02020603050405020304" pitchFamily="18" charset="0"/>
                <a:cs typeface="Times New Roman" panose="02020603050405020304" pitchFamily="18" charset="0"/>
              </a:rPr>
              <a:t>The Constitutional Court(‘the Court’) confirmed the decision of the Supreme Court of Appeal and declared S 154(3)  of the CPA constitutionally invalid  for failing to protect the identity of child victims of crime in criminal proceedings and for failing to provide ongoing protection of anonymity to child accused, witnesses and victims.</a:t>
            </a: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r>
              <a:rPr lang="en-US" dirty="0">
                <a:latin typeface="Times New Roman" panose="02020603050405020304" pitchFamily="18" charset="0"/>
                <a:cs typeface="Times New Roman" panose="02020603050405020304" pitchFamily="18" charset="0"/>
              </a:rPr>
              <a:t>The declaration of constitutional invalidity was suspended for 24 months to afford Parliament an opportunity to remedy the defect giving rise to the constitutional invalidity. </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above period comes to an end on 4 December 2021.</a:t>
            </a: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altLang="en-US" sz="2400" b="1" dirty="0" smtClean="0">
                <a:latin typeface="Times New Roman" panose="02020603050405020304" pitchFamily="18" charset="0"/>
                <a:cs typeface="Times New Roman" panose="02020603050405020304" pitchFamily="18" charset="0"/>
              </a:rPr>
              <a:t>BACKGROUND</a:t>
            </a:r>
            <a:endParaRPr lang="en-US" alt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744776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4062651"/>
          </a:xfrm>
          <a:prstGeom prst="rect">
            <a:avLst/>
          </a:prstGeom>
          <a:noFill/>
        </p:spPr>
        <p:txBody>
          <a:bodyPr wrap="square" rtlCol="0">
            <a:spAutoFit/>
          </a:bodyPr>
          <a:lstStyle/>
          <a:p>
            <a:pPr marL="457200" indent="-457200">
              <a:buFont typeface="Wingdings" panose="05000000000000000000" pitchFamily="2" charset="2"/>
              <a:buChar char="§"/>
              <a:defRPr/>
            </a:pPr>
            <a:r>
              <a:rPr lang="en-US" altLang="en-US" sz="2000" dirty="0">
                <a:solidFill>
                  <a:sysClr val="windowText" lastClr="000000"/>
                </a:solidFill>
                <a:latin typeface="Times New Roman" panose="02020603050405020304" pitchFamily="18" charset="0"/>
                <a:cs typeface="Times New Roman" panose="02020603050405020304" pitchFamily="18" charset="0"/>
              </a:rPr>
              <a:t>S 154(3) of the CPA affords anonymity protection for child accused or witnesses in criminal proceedings. This protection prevents the publication of any information that discloses the identity of child accused and witnesses. </a:t>
            </a:r>
          </a:p>
          <a:p>
            <a:pPr>
              <a:defRPr/>
            </a:pPr>
            <a:endParaRPr lang="en-US" altLang="en-US" sz="2000" dirty="0">
              <a:solidFill>
                <a:sysClr val="windowText" lastClr="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defRPr/>
            </a:pPr>
            <a:r>
              <a:rPr lang="en-US" altLang="en-US" sz="2000" dirty="0">
                <a:solidFill>
                  <a:sysClr val="windowText" lastClr="000000"/>
                </a:solidFill>
                <a:latin typeface="Times New Roman" panose="02020603050405020304" pitchFamily="18" charset="0"/>
                <a:cs typeface="Times New Roman" panose="02020603050405020304" pitchFamily="18" charset="0"/>
              </a:rPr>
              <a:t>This  protection may only be withheld on the authority of a court, if it finds doing so equitable and just. </a:t>
            </a:r>
          </a:p>
          <a:p>
            <a:pPr marL="457200" indent="-457200">
              <a:buFont typeface="Wingdings" pitchFamily="2" charset="2"/>
              <a:buChar char="Ø"/>
              <a:defRPr/>
            </a:pPr>
            <a:endParaRPr lang="en-US" altLang="en-US" sz="2000" dirty="0">
              <a:solidFill>
                <a:sysClr val="windowText" lastClr="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defRPr/>
            </a:pPr>
            <a:r>
              <a:rPr lang="en-US" altLang="en-US" sz="2000" dirty="0">
                <a:solidFill>
                  <a:sysClr val="windowText" lastClr="000000"/>
                </a:solidFill>
                <a:latin typeface="Times New Roman" panose="02020603050405020304" pitchFamily="18" charset="0"/>
                <a:cs typeface="Times New Roman" panose="02020603050405020304" pitchFamily="18" charset="0"/>
              </a:rPr>
              <a:t>Child victims are not covered by this protection.</a:t>
            </a:r>
          </a:p>
          <a:p>
            <a:pPr>
              <a:defRPr/>
            </a:pPr>
            <a:endParaRPr lang="en-US" altLang="en-US" sz="2000" dirty="0">
              <a:solidFill>
                <a:sysClr val="windowText" lastClr="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defRPr/>
            </a:pPr>
            <a:r>
              <a:rPr lang="en-US" altLang="en-US" sz="2000" dirty="0">
                <a:solidFill>
                  <a:sysClr val="windowText" lastClr="000000"/>
                </a:solidFill>
                <a:latin typeface="Times New Roman" panose="02020603050405020304" pitchFamily="18" charset="0"/>
                <a:cs typeface="Times New Roman" panose="02020603050405020304" pitchFamily="18" charset="0"/>
              </a:rPr>
              <a:t>The provision does not extend the protection into adulthood for child accused, witnesses and victims.</a:t>
            </a: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769441"/>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INTRODUCTION</a:t>
            </a:r>
            <a:endParaRPr lang="en-US" sz="2000" b="1" dirty="0">
              <a:latin typeface="Times New Roman" panose="02020603050405020304" pitchFamily="18" charset="0"/>
              <a:cs typeface="Times New Roman" panose="02020603050405020304" pitchFamily="18" charset="0"/>
            </a:endParaRPr>
          </a:p>
          <a:p>
            <a:endParaRPr lang="en-US" altLang="en-US" sz="2400" b="1"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62067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2831544"/>
          </a:xfrm>
          <a:prstGeom prst="rect">
            <a:avLst/>
          </a:prstGeom>
          <a:noFill/>
        </p:spPr>
        <p:txBody>
          <a:bodyPr wrap="square" rtlCol="0">
            <a:spAutoFit/>
          </a:bodyPr>
          <a:lstStyle/>
          <a:p>
            <a:pPr marL="457200" indent="-457200">
              <a:buFont typeface="Wingdings" panose="05000000000000000000" pitchFamily="2" charset="2"/>
              <a:buChar char="§"/>
              <a:defRPr/>
            </a:pPr>
            <a:r>
              <a:rPr lang="en-US" altLang="en-US" sz="2000" dirty="0">
                <a:solidFill>
                  <a:sysClr val="windowText" lastClr="000000"/>
                </a:solidFill>
                <a:latin typeface="Times New Roman" panose="02020603050405020304" pitchFamily="18" charset="0"/>
                <a:cs typeface="Times New Roman" panose="02020603050405020304" pitchFamily="18" charset="0"/>
              </a:rPr>
              <a:t>In the Centre for Child Law judgment, the Court found S 154(3) to be unconstitutional for arbitrarily differentiating between classes of children and thus giving rise to a breach of the right to equality. </a:t>
            </a:r>
          </a:p>
          <a:p>
            <a:pPr>
              <a:defRPr/>
            </a:pPr>
            <a:endParaRPr lang="en-US" altLang="en-US" sz="2000" dirty="0">
              <a:solidFill>
                <a:sysClr val="windowText" lastClr="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defRPr/>
            </a:pPr>
            <a:r>
              <a:rPr lang="en-US" altLang="en-US" sz="2000" dirty="0">
                <a:solidFill>
                  <a:sysClr val="windowText" lastClr="000000"/>
                </a:solidFill>
                <a:latin typeface="Times New Roman" panose="02020603050405020304" pitchFamily="18" charset="0"/>
                <a:cs typeface="Times New Roman" panose="02020603050405020304" pitchFamily="18" charset="0"/>
              </a:rPr>
              <a:t>The court stated that by excluding child victims from its protection, the section limits the right to equality, privacy and dignity and the principle of the best interests of the child.</a:t>
            </a: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1077218"/>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INTRODCTION  (CONTINUED)</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altLang="en-US" sz="2400" b="1"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318450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4370427"/>
          </a:xfrm>
          <a:prstGeom prst="rect">
            <a:avLst/>
          </a:prstGeom>
          <a:noFill/>
        </p:spPr>
        <p:txBody>
          <a:bodyPr wrap="square" rtlCol="0">
            <a:spAutoFit/>
          </a:bodyPr>
          <a:lstStyle/>
          <a:p>
            <a:pPr marL="457200" indent="-4572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Clause </a:t>
            </a:r>
            <a:r>
              <a:rPr lang="en-US" sz="2000" dirty="0">
                <a:latin typeface="Times New Roman" panose="02020603050405020304" pitchFamily="18" charset="0"/>
                <a:cs typeface="Times New Roman" panose="02020603050405020304" pitchFamily="18" charset="0"/>
              </a:rPr>
              <a:t>1(a) of the Bill amends S 154(3) of the CPA in order to prohibit the publication of any information which reveals or may reveal the identity of an accused or a witness or of a person against whom an offence has allegedly been committed, who is or was under the age of 18 years at the time of the alleged commission of the offence, unless the publication of such information is </a:t>
            </a:r>
            <a:r>
              <a:rPr lang="en-US" sz="2000" dirty="0" err="1">
                <a:latin typeface="Times New Roman" panose="02020603050405020304" pitchFamily="18" charset="0"/>
                <a:cs typeface="Times New Roman" panose="02020603050405020304" pitchFamily="18" charset="0"/>
              </a:rPr>
              <a:t>authorised</a:t>
            </a:r>
            <a:r>
              <a:rPr lang="en-US" sz="2000" dirty="0">
                <a:latin typeface="Times New Roman" panose="02020603050405020304" pitchFamily="18" charset="0"/>
                <a:cs typeface="Times New Roman" panose="02020603050405020304" pitchFamily="18" charset="0"/>
              </a:rPr>
              <a:t> by a court under subsection (3B).</a:t>
            </a:r>
          </a:p>
          <a:p>
            <a:pPr marL="457200" indent="-457200">
              <a:buFont typeface="Wingdings" pitchFamily="2" charset="2"/>
              <a:buChar char="Ø"/>
            </a:pPr>
            <a:endParaRPr lang="en-US" sz="20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Subsection (3B) provides for the judicial officer or the presiding judge to </a:t>
            </a:r>
            <a:r>
              <a:rPr lang="en-US" sz="2000" dirty="0" err="1">
                <a:latin typeface="Times New Roman" panose="02020603050405020304" pitchFamily="18" charset="0"/>
                <a:cs typeface="Times New Roman" panose="02020603050405020304" pitchFamily="18" charset="0"/>
              </a:rPr>
              <a:t>authorise</a:t>
            </a:r>
            <a:r>
              <a:rPr lang="en-US" sz="2000" dirty="0">
                <a:latin typeface="Times New Roman" panose="02020603050405020304" pitchFamily="18" charset="0"/>
                <a:cs typeface="Times New Roman" panose="02020603050405020304" pitchFamily="18" charset="0"/>
              </a:rPr>
              <a:t> the publication of any information relating to the proceedings as he or she may deem fit, if such publication would, in his or her opinion, be just and equitable and in the interest of any particular person. </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1077218"/>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CONTENTS OF BILL (CLAUSE 1)</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altLang="en-US" sz="2400" b="1"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232981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4062651"/>
          </a:xfrm>
          <a:prstGeom prst="rect">
            <a:avLst/>
          </a:prstGeom>
          <a:noFill/>
        </p:spPr>
        <p:txBody>
          <a:bodyPr wrap="square" rtlCol="0">
            <a:spAutoFit/>
          </a:bodyPr>
          <a:lstStyle/>
          <a:p>
            <a:pPr>
              <a:buFont typeface="Wingdings" panose="05000000000000000000" pitchFamily="2" charset="2"/>
              <a:buChar char="§"/>
              <a:defRPr/>
            </a:pPr>
            <a:r>
              <a:rPr lang="en-US" sz="2000" b="1"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Clause </a:t>
            </a:r>
            <a:r>
              <a:rPr lang="en-US" sz="2000" dirty="0">
                <a:latin typeface="Times New Roman" panose="02020603050405020304" pitchFamily="18" charset="0"/>
                <a:cs typeface="Times New Roman" panose="02020603050405020304" pitchFamily="18" charset="0"/>
              </a:rPr>
              <a:t>1(b) departs from the general rule on anonymity and </a:t>
            </a:r>
            <a:r>
              <a:rPr lang="en-US" sz="2000" dirty="0" smtClean="0">
                <a:latin typeface="Times New Roman" panose="02020603050405020304" pitchFamily="18" charset="0"/>
                <a:cs typeface="Times New Roman" panose="02020603050405020304" pitchFamily="18" charset="0"/>
              </a:rPr>
              <a:t>permits </a:t>
            </a:r>
            <a:r>
              <a:rPr lang="en-US" sz="2000" dirty="0">
                <a:latin typeface="Times New Roman" panose="02020603050405020304" pitchFamily="18" charset="0"/>
                <a:cs typeface="Times New Roman" panose="02020603050405020304" pitchFamily="18" charset="0"/>
              </a:rPr>
              <a:t>a police official or any other person </a:t>
            </a:r>
            <a:r>
              <a:rPr lang="en-US" sz="2000" dirty="0" err="1">
                <a:latin typeface="Times New Roman" panose="02020603050405020304" pitchFamily="18" charset="0"/>
                <a:cs typeface="Times New Roman" panose="02020603050405020304" pitchFamily="18" charset="0"/>
              </a:rPr>
              <a:t>authorised</a:t>
            </a:r>
            <a:r>
              <a:rPr lang="en-US" sz="2000" dirty="0">
                <a:latin typeface="Times New Roman" panose="02020603050405020304" pitchFamily="18" charset="0"/>
                <a:cs typeface="Times New Roman" panose="02020603050405020304" pitchFamily="18" charset="0"/>
              </a:rPr>
              <a:t> by the </a:t>
            </a:r>
            <a:r>
              <a:rPr lang="en-US" sz="2000" dirty="0" smtClean="0">
                <a:latin typeface="Times New Roman" panose="02020603050405020304" pitchFamily="18" charset="0"/>
                <a:cs typeface="Times New Roman" panose="02020603050405020304" pitchFamily="18" charset="0"/>
              </a:rPr>
              <a:t>National </a:t>
            </a:r>
            <a:r>
              <a:rPr lang="en-US" sz="2000" dirty="0">
                <a:latin typeface="Times New Roman" panose="02020603050405020304" pitchFamily="18" charset="0"/>
                <a:cs typeface="Times New Roman" panose="02020603050405020304" pitchFamily="18" charset="0"/>
              </a:rPr>
              <a:t>Commissioner of the SAPS to, in certain </a:t>
            </a:r>
            <a:r>
              <a:rPr lang="en-US" sz="2000" dirty="0" smtClean="0">
                <a:latin typeface="Times New Roman" panose="02020603050405020304" pitchFamily="18" charset="0"/>
                <a:cs typeface="Times New Roman" panose="02020603050405020304" pitchFamily="18" charset="0"/>
              </a:rPr>
              <a:t>circumstances</a:t>
            </a:r>
            <a:r>
              <a:rPr lang="en-US" sz="2000" dirty="0">
                <a:latin typeface="Times New Roman" panose="02020603050405020304" pitchFamily="18" charset="0"/>
                <a:cs typeface="Times New Roman" panose="02020603050405020304" pitchFamily="18" charset="0"/>
              </a:rPr>
              <a:t>, publish information which may reveal the </a:t>
            </a:r>
            <a:r>
              <a:rPr lang="en-US" sz="2000" dirty="0" smtClean="0">
                <a:latin typeface="Times New Roman" panose="02020603050405020304" pitchFamily="18" charset="0"/>
                <a:cs typeface="Times New Roman" panose="02020603050405020304" pitchFamily="18" charset="0"/>
              </a:rPr>
              <a:t>identity </a:t>
            </a:r>
            <a:r>
              <a:rPr lang="en-US" sz="2000" dirty="0">
                <a:latin typeface="Times New Roman" panose="02020603050405020304" pitchFamily="18" charset="0"/>
                <a:cs typeface="Times New Roman" panose="02020603050405020304" pitchFamily="18" charset="0"/>
              </a:rPr>
              <a:t>of an accused, a witness, a person, who is under the age of 18 years, against whom an offence has allegedly been committed or a person whose whereabouts needs to be located.   </a:t>
            </a:r>
          </a:p>
          <a:p>
            <a:pPr>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Circumstances listed in subsection (3A) must be present in respect of every category of children in criminal proceedings before the information revealing the identity of a child may be published by the SAPS or an </a:t>
            </a:r>
            <a:r>
              <a:rPr lang="en-US" sz="2000" dirty="0" err="1">
                <a:latin typeface="Times New Roman" panose="02020603050405020304" pitchFamily="18" charset="0"/>
                <a:cs typeface="Times New Roman" panose="02020603050405020304" pitchFamily="18" charset="0"/>
              </a:rPr>
              <a:t>authorised</a:t>
            </a:r>
            <a:r>
              <a:rPr lang="en-US" sz="2000" dirty="0">
                <a:latin typeface="Times New Roman" panose="02020603050405020304" pitchFamily="18" charset="0"/>
                <a:cs typeface="Times New Roman" panose="02020603050405020304" pitchFamily="18" charset="0"/>
              </a:rPr>
              <a:t> person.</a:t>
            </a:r>
          </a:p>
          <a:p>
            <a:pPr>
              <a:buFont typeface="Wingdings" panose="05000000000000000000" pitchFamily="2" charset="2"/>
              <a:buChar char="§"/>
              <a:defRPr/>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1077218"/>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CONTENTS OF BILL (CLAUSE 1)</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altLang="en-US" sz="2400" b="1"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614303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3139321"/>
          </a:xfrm>
          <a:prstGeom prst="rect">
            <a:avLst/>
          </a:prstGeom>
          <a:noFill/>
        </p:spPr>
        <p:txBody>
          <a:bodyPr wrap="square" rtlCol="0">
            <a:spAutoFit/>
          </a:bodyPr>
          <a:lstStyle/>
          <a:p>
            <a:pPr>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Constitutional Court also held that an accused, witness, or person against whom an offence has allegedly been committed, who is under the age of 18 years at the time of the commission of the offence, does not forfeit the protection of anonymity afforded by S 154 upon attainment of the age of 18 years. </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amendment to S 154 provides that the protection in subsection (3) is on-going unless the court </a:t>
            </a:r>
            <a:r>
              <a:rPr lang="en-US" sz="2000" dirty="0" err="1">
                <a:latin typeface="Times New Roman" panose="02020603050405020304" pitchFamily="18" charset="0"/>
                <a:cs typeface="Times New Roman" panose="02020603050405020304" pitchFamily="18" charset="0"/>
              </a:rPr>
              <a:t>authorises</a:t>
            </a:r>
            <a:r>
              <a:rPr lang="en-US" sz="2000" dirty="0">
                <a:latin typeface="Times New Roman" panose="02020603050405020304" pitchFamily="18" charset="0"/>
                <a:cs typeface="Times New Roman" panose="02020603050405020304" pitchFamily="18" charset="0"/>
              </a:rPr>
              <a:t> the publication of the information of a child.</a:t>
            </a:r>
          </a:p>
          <a:p>
            <a:pPr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1077218"/>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CONTENTS OF BILL (CLAUSE 1)</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altLang="en-US" sz="2400" b="1"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798473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3754874"/>
          </a:xfrm>
          <a:prstGeom prst="rect">
            <a:avLst/>
          </a:prstGeom>
          <a:noFill/>
        </p:spPr>
        <p:txBody>
          <a:bodyPr wrap="square" rtlCol="0">
            <a:spAutoFit/>
          </a:bodyPr>
          <a:lstStyle/>
          <a:p>
            <a:pPr>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person may consent to the publication of their identity after reaching the age of 18 years, or if consent is refused their identity may be published at the discretion of a competent court. </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Consent is not the sole criteria for the publication of such information. </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Proposed subsection (3B) requires the court to be satisfied that the accused, witness or a person against whom an offence has been committed understands the nature and effect of the order </a:t>
            </a:r>
            <a:r>
              <a:rPr lang="en-US" sz="2000" dirty="0" err="1">
                <a:latin typeface="Times New Roman" panose="02020603050405020304" pitchFamily="18" charset="0"/>
                <a:cs typeface="Times New Roman" panose="02020603050405020304" pitchFamily="18" charset="0"/>
              </a:rPr>
              <a:t>authorising</a:t>
            </a:r>
            <a:r>
              <a:rPr lang="en-US" sz="2000" dirty="0">
                <a:latin typeface="Times New Roman" panose="02020603050405020304" pitchFamily="18" charset="0"/>
                <a:cs typeface="Times New Roman" panose="02020603050405020304" pitchFamily="18" charset="0"/>
              </a:rPr>
              <a:t> publication of their identity.</a:t>
            </a:r>
          </a:p>
          <a:p>
            <a:pPr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1077218"/>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CONTENTS OF BILL (CLAUSE 1)</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altLang="en-US" sz="2400" b="1"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247028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3139321"/>
          </a:xfrm>
          <a:prstGeom prst="rect">
            <a:avLst/>
          </a:prstGeom>
          <a:noFill/>
        </p:spPr>
        <p:txBody>
          <a:bodyPr wrap="square" rtlCol="0">
            <a:spAutoFit/>
          </a:bodyPr>
          <a:lstStyle/>
          <a:p>
            <a:pPr>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Proposed new subsection (3B) also provides factors which must be considered by the court in determining whether the identity of such an accused, a witness, or a person against whom an offence has allegedly been committed, who is or was under the age of 18 years at the time of the commission of the offence, may be revealed.</a:t>
            </a:r>
          </a:p>
          <a:p>
            <a:pPr>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These factors include the nature of the charges, age of the person involved, interests of the public, the hardship a person may suffer as a result of the publication, etc.</a:t>
            </a:r>
          </a:p>
          <a:p>
            <a:pPr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8" y="963827"/>
            <a:ext cx="7401698" cy="1077218"/>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CONTENTS OF BILL (CLAUSE 1)</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altLang="en-US" sz="2400" b="1" dirty="0"/>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8197071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TotalTime>
  <Words>1366</Words>
  <Application>Microsoft Office PowerPoint</Application>
  <PresentationFormat>On-screen Show (4:3)</PresentationFormat>
  <Paragraphs>86</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CRIMINAL PROCEDURE AMENDMENT BILL [B12B-2021]   SELECT COMMITTEE ON SECURITY AND JUSTICE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USER</cp:lastModifiedBy>
  <cp:revision>41</cp:revision>
  <dcterms:created xsi:type="dcterms:W3CDTF">2021-06-03T14:19:43Z</dcterms:created>
  <dcterms:modified xsi:type="dcterms:W3CDTF">2021-11-15T09:44:54Z</dcterms:modified>
</cp:coreProperties>
</file>