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9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0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1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83" r:id="rId3"/>
    <p:sldMasterId id="2147483691" r:id="rId4"/>
    <p:sldMasterId id="2147483711" r:id="rId5"/>
    <p:sldMasterId id="2147483715" r:id="rId6"/>
    <p:sldMasterId id="2147483765" r:id="rId7"/>
    <p:sldMasterId id="2147483774" r:id="rId8"/>
    <p:sldMasterId id="2147483779" r:id="rId9"/>
    <p:sldMasterId id="2147483790" r:id="rId10"/>
    <p:sldMasterId id="2147483793" r:id="rId11"/>
    <p:sldMasterId id="2147483796" r:id="rId12"/>
  </p:sldMasterIdLst>
  <p:notesMasterIdLst>
    <p:notesMasterId r:id="rId36"/>
  </p:notesMasterIdLst>
  <p:handoutMasterIdLst>
    <p:handoutMasterId r:id="rId37"/>
  </p:handoutMasterIdLst>
  <p:sldIdLst>
    <p:sldId id="256" r:id="rId13"/>
    <p:sldId id="601" r:id="rId14"/>
    <p:sldId id="563" r:id="rId15"/>
    <p:sldId id="762" r:id="rId16"/>
    <p:sldId id="599" r:id="rId17"/>
    <p:sldId id="761" r:id="rId18"/>
    <p:sldId id="760" r:id="rId19"/>
    <p:sldId id="600" r:id="rId20"/>
    <p:sldId id="757" r:id="rId21"/>
    <p:sldId id="758" r:id="rId22"/>
    <p:sldId id="759" r:id="rId23"/>
    <p:sldId id="571" r:id="rId24"/>
    <p:sldId id="585" r:id="rId25"/>
    <p:sldId id="586" r:id="rId26"/>
    <p:sldId id="755" r:id="rId27"/>
    <p:sldId id="587" r:id="rId28"/>
    <p:sldId id="592" r:id="rId29"/>
    <p:sldId id="763" r:id="rId30"/>
    <p:sldId id="593" r:id="rId31"/>
    <p:sldId id="602" r:id="rId32"/>
    <p:sldId id="502" r:id="rId33"/>
    <p:sldId id="604" r:id="rId34"/>
    <p:sldId id="427" r:id="rId35"/>
  </p:sldIdLst>
  <p:sldSz cx="9144000" cy="6858000" type="screen4x3"/>
  <p:notesSz cx="6889750" cy="100218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F22E"/>
    <a:srgbClr val="6633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0" autoAdjust="0"/>
    <p:restoredTop sz="92173" autoAdjust="0"/>
  </p:normalViewPr>
  <p:slideViewPr>
    <p:cSldViewPr>
      <p:cViewPr varScale="1">
        <p:scale>
          <a:sx n="79" d="100"/>
          <a:sy n="79" d="100"/>
        </p:scale>
        <p:origin x="2035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viewProps" Target="viewProps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309" cy="501656"/>
          </a:xfrm>
          <a:prstGeom prst="rect">
            <a:avLst/>
          </a:prstGeom>
        </p:spPr>
        <p:txBody>
          <a:bodyPr vert="horz" lIns="92458" tIns="46230" rIns="92458" bIns="4623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832" y="0"/>
            <a:ext cx="2986309" cy="501656"/>
          </a:xfrm>
          <a:prstGeom prst="rect">
            <a:avLst/>
          </a:prstGeom>
        </p:spPr>
        <p:txBody>
          <a:bodyPr vert="horz" lIns="92458" tIns="46230" rIns="92458" bIns="4623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D8812D6-261C-4D40-8A0E-78E2D11648DB}" type="datetime1">
              <a:rPr lang="en-US" smtClean="0"/>
              <a:t>11/7/2021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8631"/>
            <a:ext cx="2986309" cy="501655"/>
          </a:xfrm>
          <a:prstGeom prst="rect">
            <a:avLst/>
          </a:prstGeom>
        </p:spPr>
        <p:txBody>
          <a:bodyPr vert="horz" lIns="92458" tIns="46230" rIns="92458" bIns="4623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832" y="9518631"/>
            <a:ext cx="2986309" cy="501655"/>
          </a:xfrm>
          <a:prstGeom prst="rect">
            <a:avLst/>
          </a:prstGeom>
        </p:spPr>
        <p:txBody>
          <a:bodyPr vert="horz" lIns="92458" tIns="46230" rIns="92458" bIns="4623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8DC3879-14CF-4E8E-8107-02D10203F7B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309" cy="501656"/>
          </a:xfrm>
          <a:prstGeom prst="rect">
            <a:avLst/>
          </a:prstGeom>
        </p:spPr>
        <p:txBody>
          <a:bodyPr vert="horz" lIns="92458" tIns="46230" rIns="92458" bIns="4623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832" y="0"/>
            <a:ext cx="2986309" cy="501656"/>
          </a:xfrm>
          <a:prstGeom prst="rect">
            <a:avLst/>
          </a:prstGeom>
        </p:spPr>
        <p:txBody>
          <a:bodyPr vert="horz" lIns="92458" tIns="46230" rIns="92458" bIns="4623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CD406F4-D181-4BFC-B694-715DF8F66F93}" type="datetime1">
              <a:rPr lang="en-US" smtClean="0"/>
              <a:t>11/7/2021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3325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8" tIns="46230" rIns="92458" bIns="46230" rtlCol="0" anchor="ctr"/>
          <a:lstStyle/>
          <a:p>
            <a:pPr lvl="0"/>
            <a:endParaRPr lang="en-Z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655" y="4760118"/>
            <a:ext cx="5512444" cy="4510090"/>
          </a:xfrm>
          <a:prstGeom prst="rect">
            <a:avLst/>
          </a:prstGeom>
        </p:spPr>
        <p:txBody>
          <a:bodyPr vert="horz" lIns="92458" tIns="46230" rIns="92458" bIns="4623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Z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631"/>
            <a:ext cx="2986309" cy="501655"/>
          </a:xfrm>
          <a:prstGeom prst="rect">
            <a:avLst/>
          </a:prstGeom>
        </p:spPr>
        <p:txBody>
          <a:bodyPr vert="horz" lIns="92458" tIns="46230" rIns="92458" bIns="4623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832" y="9518631"/>
            <a:ext cx="2986309" cy="501655"/>
          </a:xfrm>
          <a:prstGeom prst="rect">
            <a:avLst/>
          </a:prstGeom>
        </p:spPr>
        <p:txBody>
          <a:bodyPr vert="horz" lIns="92458" tIns="46230" rIns="92458" bIns="4623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50D0028-295A-41AF-B215-93DC58952DF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CD406F4-D181-4BFC-B694-715DF8F66F93}" type="datetime1">
              <a:rPr lang="en-US" smtClean="0"/>
              <a:t>11/7/2021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0D0028-295A-41AF-B215-93DC58952DF0}" type="slidenum">
              <a:rPr lang="en-ZA" smtClean="0"/>
              <a:pPr>
                <a:defRPr/>
              </a:pPr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91104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E80628F-6ABF-4F8D-9E27-F3CB30750E0A}" type="datetime1">
              <a:rPr lang="en-US" smtClean="0"/>
              <a:t>11/7/2021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D0028-295A-41AF-B215-93DC58952DF0}" type="slidenum">
              <a:rPr lang="en-ZA" smtClean="0"/>
              <a:pPr>
                <a:defRPr/>
              </a:pPr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4611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010E2C-2D3E-477A-9E88-D1254BB7A0D4}" type="datetime1">
              <a:rPr lang="en-US" smtClean="0"/>
              <a:t>11/7/2021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D0028-295A-41AF-B215-93DC58952DF0}" type="slidenum">
              <a:rPr lang="en-ZA" smtClean="0"/>
              <a:pPr>
                <a:defRPr/>
              </a:pPr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98484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defTabSz="924550">
              <a:defRPr/>
            </a:pPr>
            <a:fld id="{AF010E2C-2D3E-477A-9E88-D1254BB7A0D4}" type="datetime1">
              <a:rPr lang="en-US">
                <a:solidFill>
                  <a:prstClr val="black"/>
                </a:solidFill>
                <a:latin typeface="Calibri"/>
              </a:rPr>
              <a:pPr defTabSz="924550">
                <a:defRPr/>
              </a:pPr>
              <a:t>11/7/2021</a:t>
            </a:fld>
            <a:endParaRPr lang="en-ZA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4550">
              <a:defRPr/>
            </a:pPr>
            <a:endParaRPr lang="en-ZA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24550">
              <a:defRPr/>
            </a:pPr>
            <a:fld id="{650D0028-295A-41AF-B215-93DC58952DF0}" type="slidenum">
              <a:rPr lang="en-ZA">
                <a:solidFill>
                  <a:prstClr val="black"/>
                </a:solidFill>
                <a:latin typeface="Calibri"/>
              </a:rPr>
              <a:pPr defTabSz="924550">
                <a:defRPr/>
              </a:pPr>
              <a:t>15</a:t>
            </a:fld>
            <a:endParaRPr lang="en-ZA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4416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E8778F0-5513-4A1C-92E5-0C591CDA507A}" type="datetime1">
              <a:rPr lang="en-US" smtClean="0"/>
              <a:t>11/7/2021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D0028-295A-41AF-B215-93DC58952DF0}" type="slidenum">
              <a:rPr lang="en-ZA" smtClean="0"/>
              <a:pPr>
                <a:defRPr/>
              </a:pPr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8656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r="25999"/>
          <a:stretch>
            <a:fillRect/>
          </a:stretch>
        </p:blipFill>
        <p:spPr bwMode="auto">
          <a:xfrm>
            <a:off x="228600" y="1219200"/>
            <a:ext cx="1524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18813" r="5798"/>
          <a:stretch>
            <a:fillRect/>
          </a:stretch>
        </p:blipFill>
        <p:spPr bwMode="auto">
          <a:xfrm>
            <a:off x="228600" y="2743200"/>
            <a:ext cx="152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228600" y="4267200"/>
            <a:ext cx="1566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2" descr="NDOH Logo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7842A56-EB72-4E50-9A6C-B40549C6C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1D5410DB-BB37-440A-A175-86B39946E1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383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553641" y="4786313"/>
            <a:ext cx="8036719" cy="85725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1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553641" y="5634633"/>
            <a:ext cx="8036719" cy="109835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1D5410DB-BB37-440A-A175-86B39946E1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383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553641" y="4786313"/>
            <a:ext cx="8036719" cy="85725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1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553641" y="5634633"/>
            <a:ext cx="8036719" cy="109835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4D501-8671-40FC-A334-6BC4639A4C61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1D5410DB-BB37-440A-A175-86B39946E1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1D5410DB-BB37-440A-A175-86B39946E1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46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11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F591F-81E4-42EF-8756-5EED8FEE08BC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680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383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74423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16038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6753F3-8ECC-41DA-B9C2-556CE540A9A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62963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383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D9DE6E-CA55-48AD-A588-3426AD40EA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42055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</a:t>
            </a:r>
            <a:fld id="{1D5410DB-BB37-440A-A175-86B39946E105}" type="slidenum">
              <a:rPr lang="en-US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68205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6753F3-8ECC-41DA-B9C2-556CE540A9A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5053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067944" y="6237312"/>
            <a:ext cx="18722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Slide </a:t>
            </a:r>
            <a:fld id="{1D5410DB-BB37-440A-A175-86B39946E105}" type="slidenum">
              <a:rPr lang="en-US" sz="1350" smtClean="0"/>
              <a:pPr/>
              <a:t>‹#›</a:t>
            </a:fld>
            <a:endParaRPr lang="en-ZA" sz="1350" dirty="0"/>
          </a:p>
        </p:txBody>
      </p:sp>
    </p:spTree>
    <p:extLst>
      <p:ext uri="{BB962C8B-B14F-4D97-AF65-F5344CB8AC3E}">
        <p14:creationId xmlns:p14="http://schemas.microsoft.com/office/powerpoint/2010/main" val="27721078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A6753F3-8ECC-41DA-B9C2-556CE540A9A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81984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067944" y="6237312"/>
            <a:ext cx="18722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Slide </a:t>
            </a:r>
            <a:fld id="{1D5410DB-BB37-440A-A175-86B39946E105}" type="slidenum">
              <a:rPr lang="en-US" sz="1350" smtClean="0">
                <a:solidFill>
                  <a:prstClr val="black"/>
                </a:solidFill>
              </a:rPr>
              <a:pPr/>
              <a:t>‹#›</a:t>
            </a:fld>
            <a:endParaRPr lang="en-ZA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70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623345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383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6870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1D5410DB-BB37-440A-A175-86B39946E1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383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1D5410DB-BB37-440A-A175-86B39946E1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prstClr val="white">
                    <a:tint val="95000"/>
                  </a:prst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D4DA173-242F-481C-9D0E-4485BAAA6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486E9D-6A7B-4CA6-9D8D-37656295E101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1" name="Picture 7" descr="NDOH Logo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1"/>
          <p:cNvPicPr>
            <a:picLocks noChangeAspect="1" noChangeArrowheads="1"/>
          </p:cNvPicPr>
          <p:nvPr userDrawn="1"/>
        </p:nvPicPr>
        <p:blipFill>
          <a:blip r:embed="rId5" cstate="print"/>
          <a:srcRect r="25999"/>
          <a:stretch>
            <a:fillRect/>
          </a:stretch>
        </p:blipFill>
        <p:spPr bwMode="auto">
          <a:xfrm>
            <a:off x="7342188" y="0"/>
            <a:ext cx="1184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790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2051" name="Picture 7" descr="NDOH Logo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867402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1"/>
          <p:cNvPicPr>
            <a:picLocks noChangeAspect="1" noChangeArrowheads="1"/>
          </p:cNvPicPr>
          <p:nvPr userDrawn="1"/>
        </p:nvPicPr>
        <p:blipFill>
          <a:blip r:embed="rId5" cstate="print"/>
          <a:srcRect r="25999"/>
          <a:stretch>
            <a:fillRect/>
          </a:stretch>
        </p:blipFill>
        <p:spPr bwMode="auto">
          <a:xfrm>
            <a:off x="7342189" y="0"/>
            <a:ext cx="1184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92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51" name="Picture 7" descr="NDOH Logo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867402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1"/>
          <p:cNvPicPr>
            <a:picLocks noChangeAspect="1" noChangeArrowheads="1"/>
          </p:cNvPicPr>
          <p:nvPr userDrawn="1"/>
        </p:nvPicPr>
        <p:blipFill>
          <a:blip r:embed="rId6" cstate="print"/>
          <a:srcRect r="25999"/>
          <a:stretch>
            <a:fillRect/>
          </a:stretch>
        </p:blipFill>
        <p:spPr bwMode="auto">
          <a:xfrm>
            <a:off x="7342189" y="0"/>
            <a:ext cx="1184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291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1" name="Picture 7" descr="NDOH 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1"/>
          <p:cNvPicPr>
            <a:picLocks noChangeAspect="1" noChangeArrowheads="1"/>
          </p:cNvPicPr>
          <p:nvPr userDrawn="1"/>
        </p:nvPicPr>
        <p:blipFill>
          <a:blip r:embed="rId4" cstate="print"/>
          <a:srcRect r="25999"/>
          <a:stretch>
            <a:fillRect/>
          </a:stretch>
        </p:blipFill>
        <p:spPr bwMode="auto">
          <a:xfrm>
            <a:off x="7342188" y="0"/>
            <a:ext cx="1184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1" name="Picture 7" descr="NDOH Logo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1"/>
          <p:cNvPicPr>
            <a:picLocks noChangeAspect="1" noChangeArrowheads="1"/>
          </p:cNvPicPr>
          <p:nvPr userDrawn="1"/>
        </p:nvPicPr>
        <p:blipFill>
          <a:blip r:embed="rId5" cstate="print"/>
          <a:srcRect r="25999"/>
          <a:stretch>
            <a:fillRect/>
          </a:stretch>
        </p:blipFill>
        <p:spPr bwMode="auto">
          <a:xfrm>
            <a:off x="7342188" y="0"/>
            <a:ext cx="1184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8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1" name="Picture 7" descr="NDOH Logo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1"/>
          <p:cNvPicPr>
            <a:picLocks noChangeAspect="1" noChangeArrowheads="1"/>
          </p:cNvPicPr>
          <p:nvPr userDrawn="1"/>
        </p:nvPicPr>
        <p:blipFill>
          <a:blip r:embed="rId5" cstate="print"/>
          <a:srcRect r="25999"/>
          <a:stretch>
            <a:fillRect/>
          </a:stretch>
        </p:blipFill>
        <p:spPr bwMode="auto">
          <a:xfrm>
            <a:off x="7342188" y="0"/>
            <a:ext cx="1184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7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195" name="Picture 7" descr="NDOH Logo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1"/>
          <p:cNvPicPr>
            <a:picLocks noChangeAspect="1" noChangeArrowheads="1"/>
          </p:cNvPicPr>
          <p:nvPr userDrawn="1"/>
        </p:nvPicPr>
        <p:blipFill>
          <a:blip r:embed="rId6" cstate="print"/>
          <a:srcRect r="25999"/>
          <a:stretch>
            <a:fillRect/>
          </a:stretch>
        </p:blipFill>
        <p:spPr bwMode="auto">
          <a:xfrm>
            <a:off x="7342188" y="0"/>
            <a:ext cx="1184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1" name="Picture 7" descr="NDOH Logo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1"/>
          <p:cNvPicPr>
            <a:picLocks noChangeAspect="1" noChangeArrowheads="1"/>
          </p:cNvPicPr>
          <p:nvPr userDrawn="1"/>
        </p:nvPicPr>
        <p:blipFill>
          <a:blip r:embed="rId8" cstate="print"/>
          <a:srcRect r="25999"/>
          <a:stretch>
            <a:fillRect/>
          </a:stretch>
        </p:blipFill>
        <p:spPr bwMode="auto">
          <a:xfrm>
            <a:off x="7342188" y="0"/>
            <a:ext cx="1184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20" r:id="rId3"/>
    <p:sldLayoutId id="2147483721" r:id="rId4"/>
    <p:sldLayoutId id="2147483722" r:id="rId5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1" name="Picture 7" descr="NDOH Logo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1"/>
          <p:cNvPicPr>
            <a:picLocks noChangeAspect="1" noChangeArrowheads="1"/>
          </p:cNvPicPr>
          <p:nvPr userDrawn="1"/>
        </p:nvPicPr>
        <p:blipFill>
          <a:blip r:embed="rId7" cstate="print"/>
          <a:srcRect r="25999"/>
          <a:stretch>
            <a:fillRect/>
          </a:stretch>
        </p:blipFill>
        <p:spPr bwMode="auto">
          <a:xfrm>
            <a:off x="7342188" y="0"/>
            <a:ext cx="1184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9" r:id="rId3"/>
    <p:sldLayoutId id="2147483771" r:id="rId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1" name="Picture 7" descr="NDOH 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1"/>
          <p:cNvPicPr>
            <a:picLocks noChangeAspect="1" noChangeArrowheads="1"/>
          </p:cNvPicPr>
          <p:nvPr userDrawn="1"/>
        </p:nvPicPr>
        <p:blipFill>
          <a:blip r:embed="rId4" cstate="print"/>
          <a:srcRect r="25999"/>
          <a:stretch>
            <a:fillRect/>
          </a:stretch>
        </p:blipFill>
        <p:spPr bwMode="auto">
          <a:xfrm>
            <a:off x="7342188" y="0"/>
            <a:ext cx="1184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1" name="Picture 7" descr="NDOH Logo.jp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1"/>
          <p:cNvPicPr>
            <a:picLocks noChangeAspect="1" noChangeArrowheads="1"/>
          </p:cNvPicPr>
          <p:nvPr userDrawn="1"/>
        </p:nvPicPr>
        <p:blipFill>
          <a:blip r:embed="rId10" cstate="print"/>
          <a:srcRect r="25999"/>
          <a:stretch>
            <a:fillRect/>
          </a:stretch>
        </p:blipFill>
        <p:spPr bwMode="auto">
          <a:xfrm>
            <a:off x="7342188" y="0"/>
            <a:ext cx="1184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185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barry.kistnasamy@health.gov.za" TargetMode="Externa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4811" y="2520580"/>
            <a:ext cx="712879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n-lt"/>
                <a:cs typeface="Arial" pitchFamily="34" charset="0"/>
              </a:rPr>
              <a:t>Update on Activities and Performance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n-lt"/>
                <a:cs typeface="Arial" pitchFamily="34" charset="0"/>
              </a:rPr>
              <a:t>2020/21 Financial Year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atin typeface="+mn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atin typeface="+mn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4509120"/>
            <a:ext cx="5791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Arial" pitchFamily="34" charset="0"/>
              </a:rPr>
              <a:t>10 November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9992" y="62373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</a:t>
            </a:r>
            <a:fld id="{F89E6E47-2815-435A-AD41-7DBB75361A14}" type="slidenum">
              <a:rPr lang="en-US" smtClean="0"/>
              <a:pPr/>
              <a:t>1</a:t>
            </a:fld>
            <a:endParaRPr lang="en-ZA" dirty="0"/>
          </a:p>
        </p:txBody>
      </p:sp>
      <p:sp>
        <p:nvSpPr>
          <p:cNvPr id="9" name="TextBox 8"/>
          <p:cNvSpPr txBox="1"/>
          <p:nvPr/>
        </p:nvSpPr>
        <p:spPr>
          <a:xfrm>
            <a:off x="2123728" y="1266578"/>
            <a:ext cx="66247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n-lt"/>
                <a:cs typeface="Arial" pitchFamily="34" charset="0"/>
              </a:rPr>
              <a:t>Presentation to Portfolio Committee on Health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3568" y="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+mj-lt"/>
              </a:rPr>
              <a:t>The Compensation Commissioner for Occupational Diseases (CCOD)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11207-92BE-4381-9D76-C2F424F33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60648"/>
            <a:ext cx="7272808" cy="996652"/>
          </a:xfrm>
        </p:spPr>
        <p:txBody>
          <a:bodyPr/>
          <a:lstStyle/>
          <a:p>
            <a:r>
              <a:rPr lang="en-ZA" sz="3600" dirty="0">
                <a:solidFill>
                  <a:srgbClr val="FFFF00"/>
                </a:solidFill>
              </a:rPr>
              <a:t>Claims certified 2011/12 to 2020/21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9EEF57-1A8D-41A0-8C61-E5793464E33B}"/>
              </a:ext>
            </a:extLst>
          </p:cNvPr>
          <p:cNvSpPr txBox="1"/>
          <p:nvPr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Slide </a:t>
            </a:r>
            <a:fld id="{1D5410DB-BB37-440A-A175-86B39946E10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80D073-F5AB-4DBA-8391-497752DC2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091237"/>
            <a:ext cx="8928992" cy="467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86738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11207-92BE-4381-9D76-C2F424F33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60648"/>
            <a:ext cx="7272808" cy="996652"/>
          </a:xfrm>
        </p:spPr>
        <p:txBody>
          <a:bodyPr/>
          <a:lstStyle/>
          <a:p>
            <a:r>
              <a:rPr lang="en-ZA" sz="3600" dirty="0">
                <a:solidFill>
                  <a:srgbClr val="FFFF00"/>
                </a:solidFill>
              </a:rPr>
              <a:t>Claims finalised 2011/12 to 2020/21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9EEF57-1A8D-41A0-8C61-E5793464E33B}"/>
              </a:ext>
            </a:extLst>
          </p:cNvPr>
          <p:cNvSpPr txBox="1"/>
          <p:nvPr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Slide </a:t>
            </a:r>
            <a:fld id="{1D5410DB-BB37-440A-A175-86B39946E10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997FAE-CE8B-4BBA-8AA4-983A74F09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24743"/>
            <a:ext cx="8928992" cy="473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64330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648"/>
            <a:ext cx="7380312" cy="490538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en-US" b="0" dirty="0">
                <a:solidFill>
                  <a:srgbClr val="FFFF00"/>
                </a:solidFill>
                <a:cs typeface="Calibri" pitchFamily="34" charset="0"/>
              </a:rPr>
              <a:t>Performance information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253421"/>
              </p:ext>
            </p:extLst>
          </p:nvPr>
        </p:nvGraphicFramePr>
        <p:xfrm>
          <a:off x="143508" y="1124745"/>
          <a:ext cx="8748972" cy="4717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9633">
                  <a:extLst>
                    <a:ext uri="{9D8B030D-6E8A-4147-A177-3AD203B41FA5}">
                      <a16:colId xmlns:a16="http://schemas.microsoft.com/office/drawing/2014/main" val="1164839792"/>
                    </a:ext>
                  </a:extLst>
                </a:gridCol>
                <a:gridCol w="2262091">
                  <a:extLst>
                    <a:ext uri="{9D8B030D-6E8A-4147-A177-3AD203B41FA5}">
                      <a16:colId xmlns:a16="http://schemas.microsoft.com/office/drawing/2014/main" val="386832368"/>
                    </a:ext>
                  </a:extLst>
                </a:gridCol>
                <a:gridCol w="2328624">
                  <a:extLst>
                    <a:ext uri="{9D8B030D-6E8A-4147-A177-3AD203B41FA5}">
                      <a16:colId xmlns:a16="http://schemas.microsoft.com/office/drawing/2014/main" val="1437227511"/>
                    </a:ext>
                  </a:extLst>
                </a:gridCol>
                <a:gridCol w="2328624">
                  <a:extLst>
                    <a:ext uri="{9D8B030D-6E8A-4147-A177-3AD203B41FA5}">
                      <a16:colId xmlns:a16="http://schemas.microsoft.com/office/drawing/2014/main" val="94271701"/>
                    </a:ext>
                  </a:extLst>
                </a:gridCol>
              </a:tblGrid>
              <a:tr h="603012"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Objective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Indicator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Target (2020/21)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Performance (2020/21)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9368862"/>
                  </a:ext>
                </a:extLst>
              </a:tr>
              <a:tr h="1694176">
                <a:tc>
                  <a:txBody>
                    <a:bodyPr/>
                    <a:lstStyle/>
                    <a:p>
                      <a:r>
                        <a:rPr lang="en-Z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Submission of amendments to ODMWA to the Director-General of the National Department of Health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 on the submission of amendments to the Director-General of the National Department of Health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Submission of amendments to ODMWA to the legal section of the National Department of Health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Legal team began drafting of amendments to ODMWA and one virtual consultative workshop was held with mining companies and trade unions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4845886"/>
                  </a:ext>
                </a:extLst>
              </a:tr>
              <a:tr h="23833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the effective and efficient management of the CCOD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Z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eport on updates of database of claims at the CCOD in terms of claims, payments, certifications and data exchange updates and/or additions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Master database updated for payments made, new claims and new certifications for the month before the 7th of the next month. External data exchange updates and/or additions to the master database once a quarter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Updates were made to the master database for payments made, new claims and new certifications. External data exchanges to the master database were done once a quarter.</a:t>
                      </a:r>
                      <a:endParaRPr lang="en-ZA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1338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757323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648"/>
            <a:ext cx="8229600" cy="490538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en-US" b="0" dirty="0">
                <a:solidFill>
                  <a:srgbClr val="FFFF00"/>
                </a:solidFill>
                <a:cs typeface="Calibri" pitchFamily="34" charset="0"/>
              </a:rPr>
              <a:t>Performance </a:t>
            </a:r>
            <a:r>
              <a:rPr lang="en-US" dirty="0">
                <a:solidFill>
                  <a:srgbClr val="FFFF00"/>
                </a:solidFill>
                <a:cs typeface="Calibri" pitchFamily="34" charset="0"/>
              </a:rPr>
              <a:t>Information</a:t>
            </a:r>
            <a:endParaRPr lang="en-US" b="0" dirty="0">
              <a:solidFill>
                <a:srgbClr val="FFFF00"/>
              </a:solidFill>
              <a:cs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603400"/>
              </p:ext>
            </p:extLst>
          </p:nvPr>
        </p:nvGraphicFramePr>
        <p:xfrm>
          <a:off x="107504" y="1124745"/>
          <a:ext cx="8928992" cy="4757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116483979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86832368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425463784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94271701"/>
                    </a:ext>
                  </a:extLst>
                </a:gridCol>
              </a:tblGrid>
              <a:tr h="651405"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Objective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Indicator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Target (2020/21)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Performance (2020/21)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9368862"/>
                  </a:ext>
                </a:extLst>
              </a:tr>
              <a:tr h="2047272">
                <a:tc rowSpan="2"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the effective and efficient management of the CCOD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 on the number of certifications finalised on the Mineworkers Compensation System per year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12 000 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13 084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4845886"/>
                  </a:ext>
                </a:extLst>
              </a:tr>
              <a:tr h="2059318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 on the number of benefit payments made by the CCOD (other than pension payments)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7 000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4 212</a:t>
                      </a:r>
                      <a:endParaRPr lang="en-Z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1338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241507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648"/>
            <a:ext cx="8229600" cy="490538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en-US" b="0" dirty="0">
                <a:solidFill>
                  <a:srgbClr val="FFFF00"/>
                </a:solidFill>
                <a:cs typeface="Calibri" pitchFamily="34" charset="0"/>
              </a:rPr>
              <a:t>Performance Information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953926"/>
              </p:ext>
            </p:extLst>
          </p:nvPr>
        </p:nvGraphicFramePr>
        <p:xfrm>
          <a:off x="251520" y="1124745"/>
          <a:ext cx="8712968" cy="4561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242">
                  <a:extLst>
                    <a:ext uri="{9D8B030D-6E8A-4147-A177-3AD203B41FA5}">
                      <a16:colId xmlns:a16="http://schemas.microsoft.com/office/drawing/2014/main" val="1164839792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val="386832368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val="126316635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val="94271701"/>
                    </a:ext>
                  </a:extLst>
                </a:gridCol>
              </a:tblGrid>
              <a:tr h="614877"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Objective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Indicator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Target  (2020/21)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Performance (2020/21)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9368862"/>
                  </a:ext>
                </a:extLst>
              </a:tr>
              <a:tr h="1623218">
                <a:tc rowSpan="2"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the effective and efficient management of the CCOD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 on the number of claims finalised by the CCOD (other than pensioners)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7 700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5 354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992830"/>
                  </a:ext>
                </a:extLst>
              </a:tr>
              <a:tr h="2298407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all claims finalised in the period, what percentage were finalised within 90 days of receipt of all completed claim documents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81.6%</a:t>
                      </a:r>
                      <a:endParaRPr lang="en-Z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4845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317418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648"/>
            <a:ext cx="8229600" cy="490538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en-US" b="0" dirty="0">
                <a:solidFill>
                  <a:srgbClr val="FFFF00"/>
                </a:solidFill>
                <a:cs typeface="Calibri" pitchFamily="34" charset="0"/>
              </a:rPr>
              <a:t>Performance Information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71975"/>
              </p:ext>
            </p:extLst>
          </p:nvPr>
        </p:nvGraphicFramePr>
        <p:xfrm>
          <a:off x="107504" y="1196752"/>
          <a:ext cx="8928992" cy="4567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116483979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86832368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59535928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94271701"/>
                    </a:ext>
                  </a:extLst>
                </a:gridCol>
              </a:tblGrid>
              <a:tr h="597834"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Objective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Indicator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Target  (2020/21)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Performance (2020/21)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9368862"/>
                  </a:ext>
                </a:extLst>
              </a:tr>
              <a:tr h="1878907">
                <a:tc rowSpan="2"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the effective and efficient management of the Compensation Fund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Percentage of controlled mines and works liable for payment of levies per the financial system paying levies to the CCOD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80% of controlled mines and works paying levies to the CCOD 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65%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1338190"/>
                  </a:ext>
                </a:extLst>
              </a:tr>
              <a:tr h="1915747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 on the submission of annual reports of the CCOD to the Auditor General of South Africa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Submission of the 2017/18 and 2018/19 annual reports to the Auditor-General of South Africa </a:t>
                      </a:r>
                      <a:r>
                        <a:rPr lang="en-ZA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2017/18 and 2018/19 annual reports were submitted to the Auditor-General of South Africa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727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513733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648"/>
            <a:ext cx="8229600" cy="490538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en-US" b="0" dirty="0">
                <a:solidFill>
                  <a:srgbClr val="FFFF00"/>
                </a:solidFill>
                <a:cs typeface="Calibri" pitchFamily="34" charset="0"/>
              </a:rPr>
              <a:t>Performance Information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91350"/>
              </p:ext>
            </p:extLst>
          </p:nvPr>
        </p:nvGraphicFramePr>
        <p:xfrm>
          <a:off x="179512" y="1340768"/>
          <a:ext cx="8712968" cy="34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7398">
                  <a:extLst>
                    <a:ext uri="{9D8B030D-6E8A-4147-A177-3AD203B41FA5}">
                      <a16:colId xmlns:a16="http://schemas.microsoft.com/office/drawing/2014/main" val="2129185028"/>
                    </a:ext>
                  </a:extLst>
                </a:gridCol>
                <a:gridCol w="2531780">
                  <a:extLst>
                    <a:ext uri="{9D8B030D-6E8A-4147-A177-3AD203B41FA5}">
                      <a16:colId xmlns:a16="http://schemas.microsoft.com/office/drawing/2014/main" val="2257318998"/>
                    </a:ext>
                  </a:extLst>
                </a:gridCol>
                <a:gridCol w="1801895">
                  <a:extLst>
                    <a:ext uri="{9D8B030D-6E8A-4147-A177-3AD203B41FA5}">
                      <a16:colId xmlns:a16="http://schemas.microsoft.com/office/drawing/2014/main" val="2374405481"/>
                    </a:ext>
                  </a:extLst>
                </a:gridCol>
                <a:gridCol w="1801895">
                  <a:extLst>
                    <a:ext uri="{9D8B030D-6E8A-4147-A177-3AD203B41FA5}">
                      <a16:colId xmlns:a16="http://schemas.microsoft.com/office/drawing/2014/main" val="1572764150"/>
                    </a:ext>
                  </a:extLst>
                </a:gridCol>
              </a:tblGrid>
              <a:tr h="1023130"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Objective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Indicator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Target (2021/22) (2020/21)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Performance</a:t>
                      </a:r>
                    </a:p>
                    <a:p>
                      <a:pPr algn="ctr"/>
                      <a:r>
                        <a:rPr lang="en-ZA" dirty="0"/>
                        <a:t>(2020/21)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6263957"/>
                  </a:ext>
                </a:extLst>
              </a:tr>
              <a:tr h="2433254">
                <a:tc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the effective and efficient management of the Compensation Fund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 on the number of controlled mines and works inspected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endParaRPr lang="en-ZA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en-Z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8881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648954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719" y="0"/>
            <a:ext cx="7236296" cy="865188"/>
          </a:xfrm>
          <a:prstGeom prst="rect">
            <a:avLst/>
          </a:prstGeom>
        </p:spPr>
        <p:txBody>
          <a:bodyPr/>
          <a:lstStyle/>
          <a:p>
            <a:r>
              <a:rPr lang="en-ZA" sz="3600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Fund Financial Performance* </a:t>
            </a:r>
            <a:br>
              <a:rPr lang="en-ZA" sz="3600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en-ZA" sz="3200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(31 March 2021)</a:t>
            </a:r>
            <a:endParaRPr lang="en-ZA" sz="3600" b="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B38DB1-B067-4802-A7A0-367C8DDDF19B}"/>
              </a:ext>
            </a:extLst>
          </p:cNvPr>
          <p:cNvSpPr txBox="1"/>
          <p:nvPr/>
        </p:nvSpPr>
        <p:spPr>
          <a:xfrm>
            <a:off x="5868143" y="5949280"/>
            <a:ext cx="136815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/>
              <a:t>*Unaudited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2570698-FE81-45EB-9538-E7241773FE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463141"/>
              </p:ext>
            </p:extLst>
          </p:nvPr>
        </p:nvGraphicFramePr>
        <p:xfrm>
          <a:off x="27719" y="1124744"/>
          <a:ext cx="9080785" cy="4513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255">
                  <a:extLst>
                    <a:ext uri="{9D8B030D-6E8A-4147-A177-3AD203B41FA5}">
                      <a16:colId xmlns:a16="http://schemas.microsoft.com/office/drawing/2014/main" val="738909940"/>
                    </a:ext>
                  </a:extLst>
                </a:gridCol>
                <a:gridCol w="1297255">
                  <a:extLst>
                    <a:ext uri="{9D8B030D-6E8A-4147-A177-3AD203B41FA5}">
                      <a16:colId xmlns:a16="http://schemas.microsoft.com/office/drawing/2014/main" val="2196337759"/>
                    </a:ext>
                  </a:extLst>
                </a:gridCol>
                <a:gridCol w="1297255">
                  <a:extLst>
                    <a:ext uri="{9D8B030D-6E8A-4147-A177-3AD203B41FA5}">
                      <a16:colId xmlns:a16="http://schemas.microsoft.com/office/drawing/2014/main" val="77889671"/>
                    </a:ext>
                  </a:extLst>
                </a:gridCol>
                <a:gridCol w="1297255">
                  <a:extLst>
                    <a:ext uri="{9D8B030D-6E8A-4147-A177-3AD203B41FA5}">
                      <a16:colId xmlns:a16="http://schemas.microsoft.com/office/drawing/2014/main" val="3047927129"/>
                    </a:ext>
                  </a:extLst>
                </a:gridCol>
                <a:gridCol w="1297255">
                  <a:extLst>
                    <a:ext uri="{9D8B030D-6E8A-4147-A177-3AD203B41FA5}">
                      <a16:colId xmlns:a16="http://schemas.microsoft.com/office/drawing/2014/main" val="713654093"/>
                    </a:ext>
                  </a:extLst>
                </a:gridCol>
                <a:gridCol w="1297255">
                  <a:extLst>
                    <a:ext uri="{9D8B030D-6E8A-4147-A177-3AD203B41FA5}">
                      <a16:colId xmlns:a16="http://schemas.microsoft.com/office/drawing/2014/main" val="2688423143"/>
                    </a:ext>
                  </a:extLst>
                </a:gridCol>
                <a:gridCol w="1297255">
                  <a:extLst>
                    <a:ext uri="{9D8B030D-6E8A-4147-A177-3AD203B41FA5}">
                      <a16:colId xmlns:a16="http://schemas.microsoft.com/office/drawing/2014/main" val="3825840764"/>
                    </a:ext>
                  </a:extLst>
                </a:gridCol>
              </a:tblGrid>
              <a:tr h="964577">
                <a:tc>
                  <a:txBody>
                    <a:bodyPr/>
                    <a:lstStyle/>
                    <a:p>
                      <a:r>
                        <a:rPr lang="en-ZA" sz="2000" dirty="0"/>
                        <a:t>R’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2020/21</a:t>
                      </a:r>
                    </a:p>
                    <a:p>
                      <a:pPr algn="ctr"/>
                      <a:r>
                        <a:rPr lang="en-ZA" sz="2000" dirty="0"/>
                        <a:t>Budget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2020/21</a:t>
                      </a:r>
                    </a:p>
                    <a:p>
                      <a:pPr algn="ctr"/>
                      <a:r>
                        <a:rPr lang="en-ZA" sz="2000" dirty="0"/>
                        <a:t>Actual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2021/22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2022/23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2023/24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2024/25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6661608"/>
                  </a:ext>
                </a:extLst>
              </a:tr>
              <a:tr h="728428">
                <a:tc>
                  <a:txBody>
                    <a:bodyPr/>
                    <a:lstStyle/>
                    <a:p>
                      <a:r>
                        <a:rPr lang="en-ZA" dirty="0"/>
                        <a:t>Tax (levy)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305 000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107 002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130 000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0824975"/>
                  </a:ext>
                </a:extLst>
              </a:tr>
              <a:tr h="905293">
                <a:tc>
                  <a:txBody>
                    <a:bodyPr/>
                    <a:lstStyle/>
                    <a:p>
                      <a:r>
                        <a:rPr lang="en-ZA" dirty="0"/>
                        <a:t>Non-tax (interest)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235 000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208 603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205 500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209 500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217 500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221 500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5568498"/>
                  </a:ext>
                </a:extLst>
              </a:tr>
              <a:tr h="728428">
                <a:tc>
                  <a:txBody>
                    <a:bodyPr/>
                    <a:lstStyle/>
                    <a:p>
                      <a:r>
                        <a:rPr lang="en-ZA" dirty="0"/>
                        <a:t>Transfers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1 544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1 735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1 183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823995"/>
                  </a:ext>
                </a:extLst>
              </a:tr>
              <a:tr h="1186902">
                <a:tc>
                  <a:txBody>
                    <a:bodyPr/>
                    <a:lstStyle/>
                    <a:p>
                      <a:r>
                        <a:rPr lang="en-ZA" sz="2400" b="1" dirty="0"/>
                        <a:t>Total Revenue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544 058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319 663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326 937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336 044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347 235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353 313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4799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583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7544" y="9628"/>
            <a:ext cx="6408713" cy="865188"/>
          </a:xfrm>
          <a:prstGeom prst="rect">
            <a:avLst/>
          </a:prstGeom>
        </p:spPr>
        <p:txBody>
          <a:bodyPr/>
          <a:lstStyle/>
          <a:p>
            <a:r>
              <a:rPr lang="en-ZA" sz="3600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Fund Financial Performance* </a:t>
            </a:r>
            <a:br>
              <a:rPr lang="en-ZA" sz="3600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en-ZA" sz="3200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(31 March 2021)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B38DB1-B067-4802-A7A0-367C8DDDF19B}"/>
              </a:ext>
            </a:extLst>
          </p:cNvPr>
          <p:cNvSpPr txBox="1"/>
          <p:nvPr/>
        </p:nvSpPr>
        <p:spPr>
          <a:xfrm>
            <a:off x="5868143" y="5949280"/>
            <a:ext cx="136815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*Unaudited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C0F4F1D-4BF2-4248-A081-60B35E924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440247"/>
              </p:ext>
            </p:extLst>
          </p:nvPr>
        </p:nvGraphicFramePr>
        <p:xfrm>
          <a:off x="27719" y="1124745"/>
          <a:ext cx="9116280" cy="4660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976">
                  <a:extLst>
                    <a:ext uri="{9D8B030D-6E8A-4147-A177-3AD203B41FA5}">
                      <a16:colId xmlns:a16="http://schemas.microsoft.com/office/drawing/2014/main" val="738909940"/>
                    </a:ext>
                  </a:extLst>
                </a:gridCol>
                <a:gridCol w="1304081">
                  <a:extLst>
                    <a:ext uri="{9D8B030D-6E8A-4147-A177-3AD203B41FA5}">
                      <a16:colId xmlns:a16="http://schemas.microsoft.com/office/drawing/2014/main" val="2196337759"/>
                    </a:ext>
                  </a:extLst>
                </a:gridCol>
                <a:gridCol w="1197362">
                  <a:extLst>
                    <a:ext uri="{9D8B030D-6E8A-4147-A177-3AD203B41FA5}">
                      <a16:colId xmlns:a16="http://schemas.microsoft.com/office/drawing/2014/main" val="3537726076"/>
                    </a:ext>
                  </a:extLst>
                </a:gridCol>
                <a:gridCol w="1190883">
                  <a:extLst>
                    <a:ext uri="{9D8B030D-6E8A-4147-A177-3AD203B41FA5}">
                      <a16:colId xmlns:a16="http://schemas.microsoft.com/office/drawing/2014/main" val="3047927129"/>
                    </a:ext>
                  </a:extLst>
                </a:gridCol>
                <a:gridCol w="1302326">
                  <a:extLst>
                    <a:ext uri="{9D8B030D-6E8A-4147-A177-3AD203B41FA5}">
                      <a16:colId xmlns:a16="http://schemas.microsoft.com/office/drawing/2014/main" val="713654093"/>
                    </a:ext>
                  </a:extLst>
                </a:gridCol>
                <a:gridCol w="1302326">
                  <a:extLst>
                    <a:ext uri="{9D8B030D-6E8A-4147-A177-3AD203B41FA5}">
                      <a16:colId xmlns:a16="http://schemas.microsoft.com/office/drawing/2014/main" val="2688423143"/>
                    </a:ext>
                  </a:extLst>
                </a:gridCol>
                <a:gridCol w="1302326">
                  <a:extLst>
                    <a:ext uri="{9D8B030D-6E8A-4147-A177-3AD203B41FA5}">
                      <a16:colId xmlns:a16="http://schemas.microsoft.com/office/drawing/2014/main" val="3165111664"/>
                    </a:ext>
                  </a:extLst>
                </a:gridCol>
              </a:tblGrid>
              <a:tr h="1144314">
                <a:tc>
                  <a:txBody>
                    <a:bodyPr/>
                    <a:lstStyle/>
                    <a:p>
                      <a:r>
                        <a:rPr lang="en-ZA" sz="2000" dirty="0"/>
                        <a:t>R’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2020/21</a:t>
                      </a:r>
                    </a:p>
                    <a:p>
                      <a:pPr algn="ctr"/>
                      <a:r>
                        <a:rPr lang="en-ZA" sz="2000" dirty="0"/>
                        <a:t>Budget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2020/21</a:t>
                      </a:r>
                    </a:p>
                    <a:p>
                      <a:pPr algn="ctr"/>
                      <a:r>
                        <a:rPr lang="en-ZA" sz="2000" dirty="0"/>
                        <a:t>Actual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2021/22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2022/23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2023/24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2024/25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6661608"/>
                  </a:ext>
                </a:extLst>
              </a:tr>
              <a:tr h="515178">
                <a:tc>
                  <a:txBody>
                    <a:bodyPr/>
                    <a:lstStyle/>
                    <a:p>
                      <a:r>
                        <a:rPr lang="en-ZA" sz="1700" dirty="0"/>
                        <a:t>Administration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8 910</a:t>
                      </a:r>
                      <a:endParaRPr lang="en-US" sz="2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4 967</a:t>
                      </a:r>
                      <a:endParaRPr lang="en-US" sz="2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2 336</a:t>
                      </a:r>
                      <a:endParaRPr lang="en-US" sz="2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2 353</a:t>
                      </a:r>
                      <a:endParaRPr lang="en-US" sz="2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2 370</a:t>
                      </a:r>
                      <a:endParaRPr lang="en-US" sz="2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2 389</a:t>
                      </a:r>
                      <a:endParaRPr lang="en-US" sz="2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0824975"/>
                  </a:ext>
                </a:extLst>
              </a:tr>
              <a:tr h="425658">
                <a:tc>
                  <a:txBody>
                    <a:bodyPr/>
                    <a:lstStyle/>
                    <a:p>
                      <a:r>
                        <a:rPr lang="en-ZA" sz="2000" dirty="0"/>
                        <a:t>Pensioners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4 058</a:t>
                      </a:r>
                      <a:endParaRPr lang="en-US" sz="2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4 058</a:t>
                      </a:r>
                      <a:endParaRPr lang="en-US" sz="2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1 437</a:t>
                      </a:r>
                      <a:endParaRPr lang="en-US" sz="2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1 544</a:t>
                      </a:r>
                      <a:endParaRPr lang="en-US" sz="2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1 735</a:t>
                      </a:r>
                      <a:endParaRPr lang="en-US" sz="2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1 813</a:t>
                      </a:r>
                      <a:endParaRPr lang="en-US" sz="2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5568498"/>
                  </a:ext>
                </a:extLst>
              </a:tr>
              <a:tr h="674852">
                <a:tc>
                  <a:txBody>
                    <a:bodyPr/>
                    <a:lstStyle/>
                    <a:p>
                      <a:r>
                        <a:rPr lang="en-ZA" sz="1600" dirty="0"/>
                        <a:t>Compensation paid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218 330</a:t>
                      </a:r>
                      <a:endParaRPr lang="en-US" sz="2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823995"/>
                  </a:ext>
                </a:extLst>
              </a:tr>
              <a:tr h="674852">
                <a:tc>
                  <a:txBody>
                    <a:bodyPr/>
                    <a:lstStyle/>
                    <a:p>
                      <a:r>
                        <a:rPr lang="en-ZA" sz="2000" dirty="0"/>
                        <a:t>Interest Expense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284 000</a:t>
                      </a:r>
                      <a:endParaRPr lang="en-US" sz="2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284 000</a:t>
                      </a:r>
                      <a:endParaRPr lang="en-US" sz="2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284 000</a:t>
                      </a:r>
                      <a:endParaRPr lang="en-US" sz="2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284 000</a:t>
                      </a:r>
                      <a:endParaRPr lang="en-US" sz="2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284 000</a:t>
                      </a:r>
                      <a:endParaRPr lang="en-US" sz="2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4799005"/>
                  </a:ext>
                </a:extLst>
              </a:tr>
              <a:tr h="674852">
                <a:tc>
                  <a:txBody>
                    <a:bodyPr/>
                    <a:lstStyle/>
                    <a:p>
                      <a:r>
                        <a:rPr lang="en-ZA" sz="2000" dirty="0"/>
                        <a:t>Valuation Gain/loss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166 513</a:t>
                      </a:r>
                      <a:endParaRPr lang="en-US" sz="2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3044058"/>
                  </a:ext>
                </a:extLst>
              </a:tr>
              <a:tr h="498804">
                <a:tc>
                  <a:txBody>
                    <a:bodyPr/>
                    <a:lstStyle/>
                    <a:p>
                      <a:r>
                        <a:rPr lang="en-ZA" sz="2400" b="1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231 298</a:t>
                      </a:r>
                      <a:endParaRPr lang="en-US" sz="20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459 538</a:t>
                      </a:r>
                      <a:endParaRPr lang="en-US" sz="20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287 773</a:t>
                      </a:r>
                      <a:endParaRPr lang="en-US" sz="20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287 897</a:t>
                      </a:r>
                      <a:endParaRPr lang="en-US" sz="20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288 105</a:t>
                      </a:r>
                      <a:endParaRPr lang="en-US" sz="20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288 202</a:t>
                      </a:r>
                      <a:endParaRPr lang="en-US" sz="20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4582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2574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56176" y="6093296"/>
            <a:ext cx="1368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/>
              <a:t>*Unaudited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FC25BB-9DDC-456F-8748-483F0CADBAE2}"/>
              </a:ext>
            </a:extLst>
          </p:cNvPr>
          <p:cNvSpPr txBox="1">
            <a:spLocks/>
          </p:cNvSpPr>
          <p:nvPr/>
        </p:nvSpPr>
        <p:spPr>
          <a:xfrm>
            <a:off x="395536" y="-37222"/>
            <a:ext cx="6768752" cy="8651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Fund Financial Performance* </a:t>
            </a:r>
            <a:br>
              <a:rPr lang="en-ZA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en-ZA" sz="3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(31 March 2021)</a:t>
            </a:r>
            <a:endParaRPr lang="en-ZA" sz="36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04C7D2E-389C-47B9-9F63-7ACE77D9E7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420191"/>
              </p:ext>
            </p:extLst>
          </p:nvPr>
        </p:nvGraphicFramePr>
        <p:xfrm>
          <a:off x="107504" y="1124745"/>
          <a:ext cx="9001001" cy="4555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097">
                  <a:extLst>
                    <a:ext uri="{9D8B030D-6E8A-4147-A177-3AD203B41FA5}">
                      <a16:colId xmlns:a16="http://schemas.microsoft.com/office/drawing/2014/main" val="738909940"/>
                    </a:ext>
                  </a:extLst>
                </a:gridCol>
                <a:gridCol w="1422236">
                  <a:extLst>
                    <a:ext uri="{9D8B030D-6E8A-4147-A177-3AD203B41FA5}">
                      <a16:colId xmlns:a16="http://schemas.microsoft.com/office/drawing/2014/main" val="2196337759"/>
                    </a:ext>
                  </a:extLst>
                </a:gridCol>
                <a:gridCol w="1500167">
                  <a:extLst>
                    <a:ext uri="{9D8B030D-6E8A-4147-A177-3AD203B41FA5}">
                      <a16:colId xmlns:a16="http://schemas.microsoft.com/office/drawing/2014/main" val="3047927129"/>
                    </a:ext>
                  </a:extLst>
                </a:gridCol>
                <a:gridCol w="1500167">
                  <a:extLst>
                    <a:ext uri="{9D8B030D-6E8A-4147-A177-3AD203B41FA5}">
                      <a16:colId xmlns:a16="http://schemas.microsoft.com/office/drawing/2014/main" val="713654093"/>
                    </a:ext>
                  </a:extLst>
                </a:gridCol>
                <a:gridCol w="1500167">
                  <a:extLst>
                    <a:ext uri="{9D8B030D-6E8A-4147-A177-3AD203B41FA5}">
                      <a16:colId xmlns:a16="http://schemas.microsoft.com/office/drawing/2014/main" val="2688423143"/>
                    </a:ext>
                  </a:extLst>
                </a:gridCol>
                <a:gridCol w="1500167">
                  <a:extLst>
                    <a:ext uri="{9D8B030D-6E8A-4147-A177-3AD203B41FA5}">
                      <a16:colId xmlns:a16="http://schemas.microsoft.com/office/drawing/2014/main" val="3591149266"/>
                    </a:ext>
                  </a:extLst>
                </a:gridCol>
              </a:tblGrid>
              <a:tr h="464227">
                <a:tc>
                  <a:txBody>
                    <a:bodyPr/>
                    <a:lstStyle/>
                    <a:p>
                      <a:r>
                        <a:rPr lang="en-ZA" sz="2000" dirty="0"/>
                        <a:t>R’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2020/21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2021/22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2022/23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2023/24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2024/25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6661608"/>
                  </a:ext>
                </a:extLst>
              </a:tr>
              <a:tr h="402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Investments</a:t>
                      </a:r>
                      <a:endParaRPr lang="en-ZA" sz="16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4 936 636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5 142 136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5 251 636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5 469 136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5 590 636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0824975"/>
                  </a:ext>
                </a:extLst>
              </a:tr>
              <a:tr h="402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Receivables</a:t>
                      </a:r>
                      <a:endParaRPr lang="en-ZA" sz="16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27 073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27 073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27 073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27 073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27 073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094987"/>
                  </a:ext>
                </a:extLst>
              </a:tr>
              <a:tr h="552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Cash and cash equivalents</a:t>
                      </a:r>
                      <a:endParaRPr lang="en-ZA" sz="16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98 587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41 251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83 898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24 528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62 139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5568498"/>
                  </a:ext>
                </a:extLst>
              </a:tr>
              <a:tr h="627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Total assets</a:t>
                      </a:r>
                      <a:endParaRPr lang="en-ZA" sz="20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5 062 296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5 210 460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5 362 607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5 520 737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5 679 848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823995"/>
                  </a:ext>
                </a:extLst>
              </a:tr>
              <a:tr h="599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Accumulated surplus / (deficit)</a:t>
                      </a:r>
                      <a:endParaRPr lang="en-ZA" sz="16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1 551 409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1 590 573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1 638 720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1 697 850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1 762 961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4799005"/>
                  </a:ext>
                </a:extLst>
              </a:tr>
              <a:tr h="552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Trade and other payables</a:t>
                      </a:r>
                      <a:endParaRPr lang="en-ZA" sz="16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116 832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118 832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120 832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122 832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124 832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3044058"/>
                  </a:ext>
                </a:extLst>
              </a:tr>
              <a:tr h="402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Provisions</a:t>
                      </a:r>
                      <a:endParaRPr lang="en-ZA" sz="16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3 394 055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3 501 055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3 603 055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3 700 055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3 792 055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4582694"/>
                  </a:ext>
                </a:extLst>
              </a:tr>
              <a:tr h="552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Total equity and liabilities</a:t>
                      </a:r>
                      <a:endParaRPr lang="en-ZA" sz="16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5 062 296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5 210 460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5 362 607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5 520 737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5 679 848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8017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23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0" y="165194"/>
            <a:ext cx="7456488" cy="60344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ZA" sz="4000" dirty="0">
                <a:solidFill>
                  <a:srgbClr val="FFFF00"/>
                </a:solidFill>
              </a:rPr>
              <a:t>What do we do?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107504" y="1340768"/>
            <a:ext cx="8928992" cy="3816424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ZA" dirty="0"/>
              <a:t>Provide medical assessments  (benefit medical examinations) for eligible current &amp; ex-mineworkers for occupational lung diseases</a:t>
            </a:r>
          </a:p>
          <a:p>
            <a:pPr eaLnBrk="1" hangingPunct="1"/>
            <a:r>
              <a:rPr lang="en-ZA" dirty="0"/>
              <a:t>Certification of claims by medical panels</a:t>
            </a:r>
          </a:p>
          <a:p>
            <a:pPr eaLnBrk="1" hangingPunct="1"/>
            <a:r>
              <a:rPr lang="en-ZA" dirty="0"/>
              <a:t>Payments of pensions and claims</a:t>
            </a:r>
          </a:p>
          <a:p>
            <a:pPr eaLnBrk="1" hangingPunct="1"/>
            <a:r>
              <a:rPr lang="en-ZA" dirty="0"/>
              <a:t>Collect revenue (levies on risk shifts in controlled mines and works)</a:t>
            </a:r>
            <a:endParaRPr lang="en-ZA" sz="3600" dirty="0"/>
          </a:p>
          <a:p>
            <a:pPr eaLnBrk="1" hangingPunct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60665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236296" cy="1219200"/>
          </a:xfrm>
          <a:prstGeom prst="rect">
            <a:avLst/>
          </a:prstGeom>
        </p:spPr>
        <p:txBody>
          <a:bodyPr/>
          <a:lstStyle/>
          <a:p>
            <a:r>
              <a:rPr lang="en-ZA" sz="3200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Voted Funds – Actual Vs Budget 2020/21 (Dept of Health) (31 March 2021)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DAB3BED-F7A6-4653-BE04-4C3EB1A5D5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956662"/>
              </p:ext>
            </p:extLst>
          </p:nvPr>
        </p:nvGraphicFramePr>
        <p:xfrm>
          <a:off x="107504" y="1219200"/>
          <a:ext cx="8856985" cy="4442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3954">
                  <a:extLst>
                    <a:ext uri="{9D8B030D-6E8A-4147-A177-3AD203B41FA5}">
                      <a16:colId xmlns:a16="http://schemas.microsoft.com/office/drawing/2014/main" val="738909940"/>
                    </a:ext>
                  </a:extLst>
                </a:gridCol>
                <a:gridCol w="1718310">
                  <a:extLst>
                    <a:ext uri="{9D8B030D-6E8A-4147-A177-3AD203B41FA5}">
                      <a16:colId xmlns:a16="http://schemas.microsoft.com/office/drawing/2014/main" val="2196337759"/>
                    </a:ext>
                  </a:extLst>
                </a:gridCol>
                <a:gridCol w="1271927">
                  <a:extLst>
                    <a:ext uri="{9D8B030D-6E8A-4147-A177-3AD203B41FA5}">
                      <a16:colId xmlns:a16="http://schemas.microsoft.com/office/drawing/2014/main" val="3047927129"/>
                    </a:ext>
                  </a:extLst>
                </a:gridCol>
                <a:gridCol w="1771397">
                  <a:extLst>
                    <a:ext uri="{9D8B030D-6E8A-4147-A177-3AD203B41FA5}">
                      <a16:colId xmlns:a16="http://schemas.microsoft.com/office/drawing/2014/main" val="713654093"/>
                    </a:ext>
                  </a:extLst>
                </a:gridCol>
                <a:gridCol w="1771397">
                  <a:extLst>
                    <a:ext uri="{9D8B030D-6E8A-4147-A177-3AD203B41FA5}">
                      <a16:colId xmlns:a16="http://schemas.microsoft.com/office/drawing/2014/main" val="2688423143"/>
                    </a:ext>
                  </a:extLst>
                </a:gridCol>
              </a:tblGrid>
              <a:tr h="914469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Budget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dirty="0"/>
                        <a:t>R’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Actual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dirty="0"/>
                        <a:t>R’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Available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dirty="0"/>
                        <a:t>R’ 000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% Spent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6661608"/>
                  </a:ext>
                </a:extLst>
              </a:tr>
              <a:tr h="711254">
                <a:tc>
                  <a:txBody>
                    <a:bodyPr/>
                    <a:lstStyle/>
                    <a:p>
                      <a:r>
                        <a:rPr lang="en-ZA" sz="2000" dirty="0"/>
                        <a:t>Compensation of Employees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39 298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34 702</a:t>
                      </a:r>
                      <a:endParaRPr lang="en-ZA" sz="2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4 596</a:t>
                      </a:r>
                      <a:endParaRPr lang="en-ZA" sz="2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88%</a:t>
                      </a:r>
                      <a:endParaRPr lang="en-ZA" sz="2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0824975"/>
                  </a:ext>
                </a:extLst>
              </a:tr>
              <a:tr h="676916">
                <a:tc>
                  <a:txBody>
                    <a:bodyPr/>
                    <a:lstStyle/>
                    <a:p>
                      <a:r>
                        <a:rPr lang="en-ZA" sz="2000" dirty="0"/>
                        <a:t>Goods and Services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15 389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19 391</a:t>
                      </a:r>
                      <a:endParaRPr lang="en-ZA" sz="2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(4 002)</a:t>
                      </a:r>
                      <a:endParaRPr lang="en-ZA" sz="2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126%</a:t>
                      </a:r>
                      <a:endParaRPr lang="en-ZA" sz="2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5568498"/>
                  </a:ext>
                </a:extLst>
              </a:tr>
              <a:tr h="785575">
                <a:tc>
                  <a:txBody>
                    <a:bodyPr/>
                    <a:lstStyle/>
                    <a:p>
                      <a:r>
                        <a:rPr lang="en-ZA" sz="2000" dirty="0"/>
                        <a:t>Transfers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4 058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4 058</a:t>
                      </a:r>
                      <a:endParaRPr lang="en-ZA" sz="2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en-ZA" sz="2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100%</a:t>
                      </a:r>
                      <a:endParaRPr lang="en-ZA" sz="2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823995"/>
                  </a:ext>
                </a:extLst>
              </a:tr>
              <a:tr h="676916">
                <a:tc>
                  <a:txBody>
                    <a:bodyPr/>
                    <a:lstStyle/>
                    <a:p>
                      <a:r>
                        <a:rPr lang="en-ZA" sz="2000" dirty="0"/>
                        <a:t>Capital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2 893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2 742</a:t>
                      </a:r>
                      <a:endParaRPr lang="en-ZA" sz="2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151</a:t>
                      </a:r>
                      <a:endParaRPr lang="en-ZA" sz="2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95%</a:t>
                      </a:r>
                      <a:endParaRPr lang="en-ZA" sz="2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4799005"/>
                  </a:ext>
                </a:extLst>
              </a:tr>
              <a:tr h="676916">
                <a:tc>
                  <a:txBody>
                    <a:bodyPr/>
                    <a:lstStyle/>
                    <a:p>
                      <a:r>
                        <a:rPr lang="en-ZA" sz="3200" b="1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61 638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60 893</a:t>
                      </a:r>
                      <a:endParaRPr lang="en-ZA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745</a:t>
                      </a:r>
                      <a:endParaRPr lang="en-ZA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99%</a:t>
                      </a:r>
                      <a:endParaRPr lang="en-ZA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4582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206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26930" y="0"/>
            <a:ext cx="7236296" cy="865188"/>
          </a:xfrm>
          <a:prstGeom prst="rect">
            <a:avLst/>
          </a:prstGeom>
        </p:spPr>
        <p:txBody>
          <a:bodyPr/>
          <a:lstStyle/>
          <a:p>
            <a:r>
              <a:rPr lang="en-ZA" sz="3200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Voted Funds - Budget (MTEF) </a:t>
            </a:r>
            <a:br>
              <a:rPr lang="en-ZA" sz="3200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en-ZA" sz="3200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(Dept of Health)(31 March 2021)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7B09063-5A88-4B1D-8696-097C75BEA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689026"/>
              </p:ext>
            </p:extLst>
          </p:nvPr>
        </p:nvGraphicFramePr>
        <p:xfrm>
          <a:off x="179512" y="1196752"/>
          <a:ext cx="8784978" cy="4588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060">
                  <a:extLst>
                    <a:ext uri="{9D8B030D-6E8A-4147-A177-3AD203B41FA5}">
                      <a16:colId xmlns:a16="http://schemas.microsoft.com/office/drawing/2014/main" val="738909940"/>
                    </a:ext>
                  </a:extLst>
                </a:gridCol>
                <a:gridCol w="1704340">
                  <a:extLst>
                    <a:ext uri="{9D8B030D-6E8A-4147-A177-3AD203B41FA5}">
                      <a16:colId xmlns:a16="http://schemas.microsoft.com/office/drawing/2014/main" val="2196337759"/>
                    </a:ext>
                  </a:extLst>
                </a:gridCol>
                <a:gridCol w="1546910">
                  <a:extLst>
                    <a:ext uri="{9D8B030D-6E8A-4147-A177-3AD203B41FA5}">
                      <a16:colId xmlns:a16="http://schemas.microsoft.com/office/drawing/2014/main" val="3047927129"/>
                    </a:ext>
                  </a:extLst>
                </a:gridCol>
                <a:gridCol w="1501706">
                  <a:extLst>
                    <a:ext uri="{9D8B030D-6E8A-4147-A177-3AD203B41FA5}">
                      <a16:colId xmlns:a16="http://schemas.microsoft.com/office/drawing/2014/main" val="713654093"/>
                    </a:ext>
                  </a:extLst>
                </a:gridCol>
                <a:gridCol w="1726962">
                  <a:extLst>
                    <a:ext uri="{9D8B030D-6E8A-4147-A177-3AD203B41FA5}">
                      <a16:colId xmlns:a16="http://schemas.microsoft.com/office/drawing/2014/main" val="2688423143"/>
                    </a:ext>
                  </a:extLst>
                </a:gridCol>
              </a:tblGrid>
              <a:tr h="707183">
                <a:tc>
                  <a:txBody>
                    <a:bodyPr/>
                    <a:lstStyle/>
                    <a:p>
                      <a:r>
                        <a:rPr lang="en-ZA" sz="2800" dirty="0"/>
                        <a:t>R’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2020/21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2021/22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2022/23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2023/24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6661608"/>
                  </a:ext>
                </a:extLst>
              </a:tr>
              <a:tr h="743057">
                <a:tc>
                  <a:txBody>
                    <a:bodyPr/>
                    <a:lstStyle/>
                    <a:p>
                      <a:r>
                        <a:rPr lang="en-ZA" sz="2400" dirty="0"/>
                        <a:t>Compensation of Employees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39 298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38 871</a:t>
                      </a:r>
                      <a:endParaRPr lang="en-ZA" sz="24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36 161</a:t>
                      </a:r>
                      <a:endParaRPr lang="en-ZA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41 572</a:t>
                      </a:r>
                      <a:endParaRPr lang="en-ZA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0824975"/>
                  </a:ext>
                </a:extLst>
              </a:tr>
              <a:tr h="707183">
                <a:tc>
                  <a:txBody>
                    <a:bodyPr/>
                    <a:lstStyle/>
                    <a:p>
                      <a:r>
                        <a:rPr lang="en-ZA" sz="2400" dirty="0"/>
                        <a:t>Goods and Services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15 389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19 429</a:t>
                      </a:r>
                      <a:endParaRPr lang="en-ZA" sz="24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21 923</a:t>
                      </a:r>
                      <a:endParaRPr lang="en-ZA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20 947</a:t>
                      </a:r>
                      <a:endParaRPr lang="en-ZA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5568498"/>
                  </a:ext>
                </a:extLst>
              </a:tr>
              <a:tr h="820700">
                <a:tc>
                  <a:txBody>
                    <a:bodyPr/>
                    <a:lstStyle/>
                    <a:p>
                      <a:r>
                        <a:rPr lang="en-ZA" sz="2400" dirty="0"/>
                        <a:t>Transfers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4 058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1 437</a:t>
                      </a:r>
                      <a:endParaRPr lang="en-ZA" sz="24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1 544</a:t>
                      </a:r>
                      <a:endParaRPr lang="en-ZA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1 735</a:t>
                      </a:r>
                      <a:endParaRPr lang="en-ZA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823995"/>
                  </a:ext>
                </a:extLst>
              </a:tr>
              <a:tr h="707183">
                <a:tc>
                  <a:txBody>
                    <a:bodyPr/>
                    <a:lstStyle/>
                    <a:p>
                      <a:r>
                        <a:rPr lang="en-ZA" sz="2400" dirty="0"/>
                        <a:t>Capital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2 893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3 415</a:t>
                      </a:r>
                      <a:endParaRPr lang="en-ZA" sz="24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3 620</a:t>
                      </a:r>
                      <a:endParaRPr lang="en-ZA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4 160</a:t>
                      </a:r>
                      <a:endParaRPr lang="en-ZA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4799005"/>
                  </a:ext>
                </a:extLst>
              </a:tr>
              <a:tr h="707183">
                <a:tc>
                  <a:txBody>
                    <a:bodyPr/>
                    <a:lstStyle/>
                    <a:p>
                      <a:r>
                        <a:rPr lang="en-ZA" sz="3200" b="1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61 638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63 152</a:t>
                      </a:r>
                      <a:endParaRPr lang="en-ZA" sz="24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63 248</a:t>
                      </a:r>
                      <a:endParaRPr lang="en-Z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68 414</a:t>
                      </a:r>
                      <a:endParaRPr lang="en-Z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4582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881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188640"/>
            <a:ext cx="5994666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en-US" sz="4000" dirty="0">
                <a:solidFill>
                  <a:srgbClr val="FFFF00"/>
                </a:solidFill>
                <a:cs typeface="Calibri" pitchFamily="34" charset="0"/>
              </a:rPr>
              <a:t>Summary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1500" y="1052736"/>
            <a:ext cx="9001000" cy="3887884"/>
          </a:xfrm>
          <a:prstGeom prst="rect">
            <a:avLst/>
          </a:prstGeom>
        </p:spPr>
        <p:txBody>
          <a:bodyPr>
            <a:noAutofit/>
          </a:bodyPr>
          <a:lstStyle/>
          <a:p>
            <a:pPr lvl="1" eaLnBrk="1" hangingPunct="1">
              <a:buFont typeface="Arial" pitchFamily="34" charset="0"/>
              <a:buChar char="•"/>
            </a:pPr>
            <a:r>
              <a:rPr lang="en-US" sz="2800" dirty="0">
                <a:cs typeface="Calibri" pitchFamily="34" charset="0"/>
              </a:rPr>
              <a:t>Annual reports and audited financial statements – should clear backlog by end of this financial year</a:t>
            </a:r>
          </a:p>
          <a:p>
            <a:pPr lvl="2">
              <a:buFont typeface="Arial" pitchFamily="34" charset="0"/>
              <a:buChar char="•"/>
            </a:pPr>
            <a:r>
              <a:rPr lang="en-US" sz="2400" i="1" dirty="0">
                <a:cs typeface="Calibri" pitchFamily="34" charset="0"/>
              </a:rPr>
              <a:t>Audit qualification on revenue (recurring)</a:t>
            </a:r>
          </a:p>
          <a:p>
            <a:pPr lvl="3">
              <a:buFont typeface="Arial" pitchFamily="34" charset="0"/>
              <a:buChar char="•"/>
            </a:pPr>
            <a:r>
              <a:rPr lang="en-US" sz="1800" i="1" dirty="0">
                <a:cs typeface="Calibri" pitchFamily="34" charset="0"/>
              </a:rPr>
              <a:t>DMRE link register of mines and works &amp; closure certificates</a:t>
            </a:r>
          </a:p>
          <a:p>
            <a:pPr lvl="3">
              <a:buFont typeface="Arial" pitchFamily="34" charset="0"/>
              <a:buChar char="•"/>
            </a:pPr>
            <a:r>
              <a:rPr lang="en-US" sz="1800" i="1" dirty="0">
                <a:cs typeface="Calibri" pitchFamily="34" charset="0"/>
              </a:rPr>
              <a:t>Completeness of revenue (contractors / owners &amp; risk shifts)</a:t>
            </a:r>
          </a:p>
          <a:p>
            <a:pPr lvl="3">
              <a:buFont typeface="Arial" pitchFamily="34" charset="0"/>
              <a:buChar char="•"/>
            </a:pPr>
            <a:r>
              <a:rPr lang="en-US" sz="1800" i="1" dirty="0">
                <a:cs typeface="Calibri" pitchFamily="34" charset="0"/>
              </a:rPr>
              <a:t>3 finance inspectors ~ </a:t>
            </a:r>
            <a:r>
              <a:rPr lang="en-ZA" sz="1800" dirty="0"/>
              <a:t>231 controlled mines and 21 controlled works</a:t>
            </a:r>
          </a:p>
          <a:p>
            <a:pPr lvl="3">
              <a:buFont typeface="Arial" pitchFamily="34" charset="0"/>
              <a:buChar char="•"/>
            </a:pPr>
            <a:r>
              <a:rPr lang="en-US" sz="1800" i="1" dirty="0">
                <a:cs typeface="Calibri" pitchFamily="34" charset="0"/>
              </a:rPr>
              <a:t>Electronic revenue database of mineworkers and risk shifts</a:t>
            </a:r>
            <a:endParaRPr lang="en-US" sz="1800" dirty="0"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>
                <a:cs typeface="Calibri" pitchFamily="34" charset="0"/>
              </a:rPr>
              <a:t>Continued support of Minerals Council South Africa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>
                <a:cs typeface="Calibri" pitchFamily="34" charset="0"/>
              </a:rPr>
              <a:t>Working closely with the Class Action Settlement Trusts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>
                <a:cs typeface="Calibri" pitchFamily="34" charset="0"/>
              </a:rPr>
              <a:t>Covid-19 pandemic and lockdowns affected performance and activities</a:t>
            </a:r>
          </a:p>
        </p:txBody>
      </p:sp>
    </p:spTree>
    <p:extLst>
      <p:ext uri="{BB962C8B-B14F-4D97-AF65-F5344CB8AC3E}">
        <p14:creationId xmlns:p14="http://schemas.microsoft.com/office/powerpoint/2010/main" val="3809331246"/>
      </p:ext>
    </p:extLst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6480720" cy="792088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Thank You</a:t>
            </a:r>
            <a:endParaRPr lang="en-US" sz="4800" b="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3501008"/>
            <a:ext cx="8352928" cy="36004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2400" dirty="0"/>
          </a:p>
          <a:p>
            <a:pPr algn="ctr">
              <a:buNone/>
            </a:pPr>
            <a:endParaRPr lang="en-US" sz="2400" b="1" dirty="0"/>
          </a:p>
          <a:p>
            <a:pPr lvl="1" algn="ctr" eaLnBrk="1" hangingPunct="1">
              <a:buFont typeface="Arial" pitchFamily="34" charset="0"/>
              <a:buChar char="•"/>
            </a:pPr>
            <a:endParaRPr lang="en-US" sz="1800" dirty="0"/>
          </a:p>
          <a:p>
            <a:pPr lvl="1" algn="ctr" eaLnBrk="1" hangingPunct="1">
              <a:buFont typeface="Arial" pitchFamily="34" charset="0"/>
              <a:buChar char="•"/>
            </a:pP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211960" y="60932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9560DE1B-0A2E-4A7E-B4E2-7FEB99F0BBD2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ZA" dirty="0">
              <a:solidFill>
                <a:prstClr val="blac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106730"/>
              </p:ext>
            </p:extLst>
          </p:nvPr>
        </p:nvGraphicFramePr>
        <p:xfrm>
          <a:off x="395536" y="1556792"/>
          <a:ext cx="8352928" cy="4048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2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4822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Dr Barry Kistnasamy</a:t>
                      </a:r>
                    </a:p>
                    <a:p>
                      <a:pPr algn="ctr">
                        <a:buNone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Compensation Commissioner</a:t>
                      </a:r>
                    </a:p>
                    <a:p>
                      <a:pPr algn="ctr">
                        <a:buNone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Department of Health </a:t>
                      </a:r>
                    </a:p>
                    <a:p>
                      <a:pPr algn="ctr">
                        <a:buNone/>
                      </a:pPr>
                      <a:r>
                        <a:rPr lang="en-US" sz="3600" dirty="0">
                          <a:hlinkClick r:id="rId2"/>
                        </a:rPr>
                        <a:t>barry.kistnasamy@health.gov.za</a:t>
                      </a:r>
                      <a:endParaRPr lang="en-US" sz="3600" dirty="0"/>
                    </a:p>
                    <a:p>
                      <a:pPr algn="ctr">
                        <a:buNone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011-356 5602</a:t>
                      </a:r>
                    </a:p>
                    <a:p>
                      <a:pPr algn="ctr">
                        <a:buNone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0722200247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ZA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80528" y="188640"/>
            <a:ext cx="7992888" cy="490538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en-US" sz="4000" b="0" dirty="0">
                <a:solidFill>
                  <a:srgbClr val="FFFF00"/>
                </a:solidFill>
                <a:cs typeface="Calibri" pitchFamily="34" charset="0"/>
              </a:rPr>
              <a:t>Highlights for 2020/21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125475"/>
            <a:ext cx="9036496" cy="4607049"/>
          </a:xfrm>
          <a:prstGeom prst="rect">
            <a:avLst/>
          </a:prstGeom>
        </p:spPr>
        <p:txBody>
          <a:bodyPr>
            <a:noAutofit/>
          </a:bodyPr>
          <a:lstStyle/>
          <a:p>
            <a:pPr lvl="1" eaLnBrk="1" hangingPunct="1">
              <a:buFont typeface="Arial" pitchFamily="34" charset="0"/>
              <a:buChar char="•"/>
            </a:pPr>
            <a:r>
              <a:rPr lang="en-US" sz="2000" dirty="0">
                <a:cs typeface="Calibri" pitchFamily="34" charset="0"/>
              </a:rPr>
              <a:t>Annual Reports for 2014/15, 2015/16 and 2016/17 submitted to parliament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>
                <a:cs typeface="Calibri" pitchFamily="34" charset="0"/>
              </a:rPr>
              <a:t>2017/18 (almost finalised by Auditor-General); 2018/19 (submitted to Auditor-General)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>
                <a:cs typeface="Calibri" pitchFamily="34" charset="0"/>
              </a:rPr>
              <a:t>Performance (</a:t>
            </a:r>
            <a:r>
              <a:rPr lang="en-US" sz="2000" b="1" dirty="0">
                <a:cs typeface="Calibri" pitchFamily="34" charset="0"/>
              </a:rPr>
              <a:t>as at 31 March 2021</a:t>
            </a:r>
            <a:r>
              <a:rPr lang="en-US" sz="2000" dirty="0">
                <a:cs typeface="Calibri" pitchFamily="34" charset="0"/>
              </a:rPr>
              <a:t>)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>
                <a:cs typeface="Calibri" pitchFamily="34" charset="0"/>
              </a:rPr>
              <a:t>111 Benefit Medical Examinations per month ~ 718 (2019/20)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>
                <a:cs typeface="Calibri" pitchFamily="34" charset="0"/>
              </a:rPr>
              <a:t>1 090 certifications per month ~ 1 482 (2019/20)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>
                <a:cs typeface="Calibri" pitchFamily="34" charset="0"/>
              </a:rPr>
              <a:t>446 claims finalised per month ~ 608 (2019/20)</a:t>
            </a:r>
            <a:endParaRPr lang="en-US" sz="2000" dirty="0">
              <a:solidFill>
                <a:srgbClr val="FF0000"/>
              </a:solidFill>
              <a:cs typeface="Calibri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sz="2000" dirty="0">
                <a:cs typeface="Calibri" pitchFamily="34" charset="0"/>
              </a:rPr>
              <a:t>Total Paid – R172m to 5354 claims ~ R211m to 7291 claims (2019/20)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>
                <a:cs typeface="Calibri" pitchFamily="34" charset="0"/>
              </a:rPr>
              <a:t>Neighbouring countries – R58m to 2 058 claims ~ R73m to 2 832 claims (2019/20)</a:t>
            </a:r>
          </a:p>
          <a:p>
            <a:pPr lvl="2">
              <a:buFont typeface="Arial" pitchFamily="34" charset="0"/>
              <a:buChar char="•"/>
            </a:pPr>
            <a:r>
              <a:rPr lang="en-US" sz="2000" i="1" dirty="0">
                <a:cs typeface="Calibri" pitchFamily="34" charset="0"/>
              </a:rPr>
              <a:t>During the 2020/21 year the Covid-19 pandemic affected operations</a:t>
            </a:r>
          </a:p>
        </p:txBody>
      </p:sp>
    </p:spTree>
    <p:extLst>
      <p:ext uri="{BB962C8B-B14F-4D97-AF65-F5344CB8AC3E}">
        <p14:creationId xmlns:p14="http://schemas.microsoft.com/office/powerpoint/2010/main" val="198606273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80528" y="188640"/>
            <a:ext cx="7992888" cy="490538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en-ZA" sz="2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Annual Reports / Financial Statements</a:t>
            </a:r>
            <a:endParaRPr lang="en-US" sz="2800" b="0" dirty="0">
              <a:solidFill>
                <a:srgbClr val="FFFF00"/>
              </a:solidFill>
              <a:cs typeface="Calibri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F4BDD53-2197-4733-9BA7-7919D1781D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130668"/>
              </p:ext>
            </p:extLst>
          </p:nvPr>
        </p:nvGraphicFramePr>
        <p:xfrm>
          <a:off x="179512" y="1066115"/>
          <a:ext cx="8856984" cy="47111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1788">
                  <a:extLst>
                    <a:ext uri="{9D8B030D-6E8A-4147-A177-3AD203B41FA5}">
                      <a16:colId xmlns:a16="http://schemas.microsoft.com/office/drawing/2014/main" val="2680591712"/>
                    </a:ext>
                  </a:extLst>
                </a:gridCol>
                <a:gridCol w="4662868">
                  <a:extLst>
                    <a:ext uri="{9D8B030D-6E8A-4147-A177-3AD203B41FA5}">
                      <a16:colId xmlns:a16="http://schemas.microsoft.com/office/drawing/2014/main" val="2129669804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1290083933"/>
                    </a:ext>
                  </a:extLst>
                </a:gridCol>
              </a:tblGrid>
              <a:tr h="253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3300"/>
                          </a:solidFill>
                          <a:effectLst/>
                          <a:latin typeface="Century Gothic" panose="020B0502020202020204" pitchFamily="34" charset="0"/>
                        </a:rPr>
                        <a:t>Year</a:t>
                      </a:r>
                      <a:endParaRPr lang="en-ZA" sz="1200" dirty="0">
                        <a:solidFill>
                          <a:srgbClr val="0033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3300"/>
                          </a:solidFill>
                          <a:effectLst/>
                          <a:latin typeface="Century Gothic" panose="020B0502020202020204" pitchFamily="34" charset="0"/>
                        </a:rPr>
                        <a:t>Action</a:t>
                      </a:r>
                      <a:endParaRPr lang="en-ZA" sz="1200" dirty="0">
                        <a:solidFill>
                          <a:srgbClr val="0033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3300"/>
                          </a:solidFill>
                          <a:effectLst/>
                          <a:latin typeface="Century Gothic" panose="020B0502020202020204" pitchFamily="34" charset="0"/>
                        </a:rPr>
                        <a:t>Target Date</a:t>
                      </a:r>
                      <a:endParaRPr lang="en-ZA" sz="1200" dirty="0">
                        <a:solidFill>
                          <a:srgbClr val="0033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972835"/>
                  </a:ext>
                </a:extLst>
              </a:tr>
              <a:tr h="370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3300"/>
                          </a:solidFill>
                          <a:effectLst/>
                          <a:latin typeface="Century Gothic" panose="020B0502020202020204" pitchFamily="34" charset="0"/>
                        </a:rPr>
                        <a:t>2010-11</a:t>
                      </a:r>
                      <a:endParaRPr lang="en-ZA" sz="1200" dirty="0">
                        <a:solidFill>
                          <a:srgbClr val="0033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3300"/>
                          </a:solidFill>
                          <a:effectLst/>
                          <a:latin typeface="Century Gothic" panose="020B0502020202020204" pitchFamily="34" charset="0"/>
                        </a:rPr>
                        <a:t>Submitted</a:t>
                      </a:r>
                      <a:r>
                        <a:rPr lang="en-ZA" sz="1200" baseline="0" dirty="0">
                          <a:solidFill>
                            <a:srgbClr val="0033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ZA" sz="1200" dirty="0">
                          <a:solidFill>
                            <a:srgbClr val="003300"/>
                          </a:solidFill>
                          <a:effectLst/>
                          <a:latin typeface="Century Gothic" panose="020B0502020202020204" pitchFamily="34" charset="0"/>
                        </a:rPr>
                        <a:t>to parliament</a:t>
                      </a:r>
                      <a:endParaRPr lang="en-ZA" sz="1200" dirty="0">
                        <a:solidFill>
                          <a:srgbClr val="0033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3300"/>
                          </a:solidFill>
                          <a:effectLst/>
                          <a:latin typeface="Century Gothic" panose="020B0502020202020204" pitchFamily="34" charset="0"/>
                        </a:rPr>
                        <a:t>Completed</a:t>
                      </a:r>
                      <a:endParaRPr lang="en-ZA" sz="1200" dirty="0">
                        <a:solidFill>
                          <a:srgbClr val="0033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112457"/>
                  </a:ext>
                </a:extLst>
              </a:tr>
              <a:tr h="370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3300"/>
                          </a:solidFill>
                          <a:effectLst/>
                          <a:latin typeface="Century Gothic" panose="020B0502020202020204" pitchFamily="34" charset="0"/>
                        </a:rPr>
                        <a:t>2011-12</a:t>
                      </a:r>
                      <a:endParaRPr lang="en-ZA" sz="1200" dirty="0">
                        <a:solidFill>
                          <a:srgbClr val="0033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3300"/>
                          </a:solidFill>
                          <a:effectLst/>
                          <a:latin typeface="Century Gothic" panose="020B0502020202020204" pitchFamily="34" charset="0"/>
                        </a:rPr>
                        <a:t>Submitted to parliament</a:t>
                      </a:r>
                      <a:endParaRPr lang="en-ZA" sz="1200" dirty="0">
                        <a:solidFill>
                          <a:srgbClr val="0033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3300"/>
                          </a:solidFill>
                          <a:effectLst/>
                          <a:latin typeface="Century Gothic" panose="020B0502020202020204" pitchFamily="34" charset="0"/>
                        </a:rPr>
                        <a:t>Completed</a:t>
                      </a:r>
                      <a:endParaRPr lang="en-ZA" sz="1200" dirty="0">
                        <a:solidFill>
                          <a:srgbClr val="0033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5940003"/>
                  </a:ext>
                </a:extLst>
              </a:tr>
              <a:tr h="370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>
                          <a:solidFill>
                            <a:srgbClr val="003300"/>
                          </a:solidFill>
                          <a:effectLst/>
                          <a:latin typeface="Century Gothic" panose="020B0502020202020204" pitchFamily="34" charset="0"/>
                        </a:rPr>
                        <a:t>2012-13</a:t>
                      </a:r>
                      <a:endParaRPr lang="en-ZA" sz="1200" dirty="0">
                        <a:solidFill>
                          <a:srgbClr val="0033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3300"/>
                          </a:solidFill>
                          <a:effectLst/>
                          <a:latin typeface="Century Gothic" panose="020B0502020202020204" pitchFamily="34" charset="0"/>
                        </a:rPr>
                        <a:t>Submitted to parliament</a:t>
                      </a:r>
                      <a:endParaRPr lang="en-ZA" sz="1200" dirty="0">
                        <a:solidFill>
                          <a:srgbClr val="0033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3300"/>
                          </a:solidFill>
                          <a:effectLst/>
                          <a:latin typeface="Century Gothic" panose="020B0502020202020204" pitchFamily="34" charset="0"/>
                        </a:rPr>
                        <a:t>Completed</a:t>
                      </a:r>
                      <a:endParaRPr lang="en-ZA" sz="1200" dirty="0">
                        <a:solidFill>
                          <a:srgbClr val="0033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0050151"/>
                  </a:ext>
                </a:extLst>
              </a:tr>
              <a:tr h="370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>
                          <a:solidFill>
                            <a:srgbClr val="003300"/>
                          </a:solidFill>
                          <a:effectLst/>
                          <a:latin typeface="Century Gothic" panose="020B0502020202020204" pitchFamily="34" charset="0"/>
                        </a:rPr>
                        <a:t>2013-14 </a:t>
                      </a:r>
                      <a:endParaRPr lang="en-ZA" sz="1200" dirty="0">
                        <a:solidFill>
                          <a:srgbClr val="0033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3300"/>
                          </a:solidFill>
                          <a:effectLst/>
                          <a:latin typeface="Century Gothic" panose="020B0502020202020204" pitchFamily="34" charset="0"/>
                        </a:rPr>
                        <a:t>Submitted to parliament</a:t>
                      </a:r>
                      <a:endParaRPr lang="en-ZA" sz="1200" dirty="0">
                        <a:solidFill>
                          <a:srgbClr val="0033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3300"/>
                          </a:solidFill>
                          <a:effectLst/>
                          <a:latin typeface="Century Gothic" panose="020B0502020202020204" pitchFamily="34" charset="0"/>
                        </a:rPr>
                        <a:t>Completed</a:t>
                      </a:r>
                      <a:endParaRPr lang="en-ZA" sz="1200" dirty="0">
                        <a:solidFill>
                          <a:srgbClr val="0033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383058"/>
                  </a:ext>
                </a:extLst>
              </a:tr>
              <a:tr h="370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>
                          <a:solidFill>
                            <a:srgbClr val="003300"/>
                          </a:solidFill>
                          <a:effectLst/>
                          <a:latin typeface="Century Gothic" panose="020B0502020202020204" pitchFamily="34" charset="0"/>
                        </a:rPr>
                        <a:t>2014-15</a:t>
                      </a:r>
                      <a:endParaRPr lang="en-ZA" sz="1200" dirty="0">
                        <a:solidFill>
                          <a:srgbClr val="0033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3300"/>
                          </a:solidFill>
                          <a:effectLst/>
                          <a:latin typeface="Century Gothic" panose="020B0502020202020204" pitchFamily="34" charset="0"/>
                        </a:rPr>
                        <a:t>Submitted to parliament</a:t>
                      </a:r>
                      <a:endParaRPr lang="en-ZA" sz="1200" dirty="0">
                        <a:solidFill>
                          <a:srgbClr val="0033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3300"/>
                          </a:solidFill>
                          <a:effectLst/>
                          <a:latin typeface="Century Gothic" panose="020B0502020202020204" pitchFamily="34" charset="0"/>
                        </a:rPr>
                        <a:t>Completed</a:t>
                      </a:r>
                      <a:endParaRPr lang="en-ZA" sz="1200" dirty="0">
                        <a:solidFill>
                          <a:srgbClr val="0033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695023"/>
                  </a:ext>
                </a:extLst>
              </a:tr>
              <a:tr h="370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>
                          <a:solidFill>
                            <a:srgbClr val="003300"/>
                          </a:solidFill>
                          <a:effectLst/>
                          <a:latin typeface="Century Gothic" panose="020B0502020202020204" pitchFamily="34" charset="0"/>
                        </a:rPr>
                        <a:t>2015-16</a:t>
                      </a:r>
                      <a:endParaRPr lang="en-ZA" sz="1200" dirty="0">
                        <a:solidFill>
                          <a:srgbClr val="0033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3300"/>
                          </a:solidFill>
                          <a:effectLst/>
                          <a:latin typeface="Century Gothic" panose="020B0502020202020204" pitchFamily="34" charset="0"/>
                        </a:rPr>
                        <a:t>Submitted to parliament</a:t>
                      </a:r>
                      <a:endParaRPr lang="en-ZA" sz="1200" dirty="0">
                        <a:solidFill>
                          <a:srgbClr val="0033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3300"/>
                          </a:solidFill>
                          <a:effectLst/>
                          <a:latin typeface="Century Gothic" panose="020B0502020202020204" pitchFamily="34" charset="0"/>
                        </a:rPr>
                        <a:t>Completed</a:t>
                      </a:r>
                      <a:endParaRPr lang="en-ZA" sz="1200" dirty="0">
                        <a:solidFill>
                          <a:srgbClr val="0033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7823625"/>
                  </a:ext>
                </a:extLst>
              </a:tr>
              <a:tr h="370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>
                          <a:solidFill>
                            <a:srgbClr val="003300"/>
                          </a:solidFill>
                          <a:effectLst/>
                          <a:latin typeface="Century Gothic" panose="020B0502020202020204" pitchFamily="34" charset="0"/>
                        </a:rPr>
                        <a:t>2016-17</a:t>
                      </a:r>
                      <a:endParaRPr lang="en-ZA" sz="1200" dirty="0">
                        <a:solidFill>
                          <a:srgbClr val="0033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3300"/>
                          </a:solidFill>
                          <a:effectLst/>
                          <a:latin typeface="Century Gothic" panose="020B0502020202020204" pitchFamily="34" charset="0"/>
                        </a:rPr>
                        <a:t>Submitted to parliament</a:t>
                      </a:r>
                      <a:endParaRPr lang="en-ZA" sz="1200" dirty="0">
                        <a:solidFill>
                          <a:srgbClr val="0033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3300"/>
                          </a:solidFill>
                          <a:effectLst/>
                          <a:latin typeface="Century Gothic" panose="020B0502020202020204" pitchFamily="34" charset="0"/>
                        </a:rPr>
                        <a:t>Completed</a:t>
                      </a:r>
                      <a:endParaRPr lang="en-ZA" sz="1200" dirty="0">
                        <a:solidFill>
                          <a:srgbClr val="0033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4036182"/>
                  </a:ext>
                </a:extLst>
              </a:tr>
              <a:tr h="370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33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2017-18</a:t>
                      </a:r>
                    </a:p>
                  </a:txBody>
                  <a:tcPr marL="59411" marR="594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>
                          <a:solidFill>
                            <a:srgbClr val="0033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report – signed by </a:t>
                      </a:r>
                      <a:r>
                        <a:rPr lang="en-ZA" sz="1200" baseline="0" dirty="0">
                          <a:solidFill>
                            <a:srgbClr val="0033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Minister of Health</a:t>
                      </a:r>
                      <a:endParaRPr lang="en-ZA" sz="1200" dirty="0">
                        <a:solidFill>
                          <a:srgbClr val="0033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3300"/>
                          </a:solidFill>
                          <a:effectLst/>
                          <a:latin typeface="Century Gothic" panose="020B0502020202020204" pitchFamily="34" charset="0"/>
                        </a:rPr>
                        <a:t>30 September 2021</a:t>
                      </a:r>
                      <a:endParaRPr lang="en-ZA" sz="1200" dirty="0">
                        <a:solidFill>
                          <a:srgbClr val="0033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33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2018-19</a:t>
                      </a:r>
                    </a:p>
                  </a:txBody>
                  <a:tcPr marL="59411" marR="594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33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AFS formally submitted. Audit opinion received. </a:t>
                      </a:r>
                      <a:r>
                        <a:rPr lang="en-ZA" sz="1200" dirty="0" err="1">
                          <a:solidFill>
                            <a:srgbClr val="0033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Audit&amp;Risk</a:t>
                      </a:r>
                      <a:r>
                        <a:rPr lang="en-ZA" sz="1200" dirty="0">
                          <a:solidFill>
                            <a:srgbClr val="0033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Committee to review Annual report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aseline="0" dirty="0">
                          <a:solidFill>
                            <a:srgbClr val="0033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December 2021</a:t>
                      </a:r>
                      <a:endParaRPr lang="en-ZA" sz="1200" dirty="0">
                        <a:solidFill>
                          <a:srgbClr val="0033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7765405"/>
                  </a:ext>
                </a:extLst>
              </a:tr>
              <a:tr h="370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33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2019-20</a:t>
                      </a:r>
                    </a:p>
                  </a:txBody>
                  <a:tcPr marL="59411" marR="594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33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AFS formally submitted. Audit finalisation in progress. Annual report in progress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>
                          <a:solidFill>
                            <a:srgbClr val="0033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December 2021 </a:t>
                      </a:r>
                      <a:r>
                        <a:rPr lang="en-ZA" sz="1200" baseline="0" dirty="0">
                          <a:solidFill>
                            <a:srgbClr val="0033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(AGSA dependent)</a:t>
                      </a:r>
                      <a:endParaRPr lang="en-ZA" sz="1200" dirty="0">
                        <a:solidFill>
                          <a:srgbClr val="0033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7625559"/>
                  </a:ext>
                </a:extLst>
              </a:tr>
              <a:tr h="366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33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2020-21</a:t>
                      </a:r>
                    </a:p>
                  </a:txBody>
                  <a:tcPr marL="59411" marR="594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>
                          <a:solidFill>
                            <a:srgbClr val="0033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AFS prepared. Audit to commence in November 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>
                          <a:solidFill>
                            <a:srgbClr val="0033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March 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555588"/>
                  </a:ext>
                </a:extLst>
              </a:tr>
              <a:tr h="370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33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2021-22</a:t>
                      </a:r>
                    </a:p>
                  </a:txBody>
                  <a:tcPr marL="59411" marR="594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kern="1200" dirty="0">
                          <a:solidFill>
                            <a:srgbClr val="0033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Live processing in place for the 2021/22 AFS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>
                          <a:solidFill>
                            <a:srgbClr val="0033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May 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6320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383578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11207-92BE-4381-9D76-C2F424F33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51356"/>
            <a:ext cx="7272808" cy="620688"/>
          </a:xfrm>
        </p:spPr>
        <p:txBody>
          <a:bodyPr/>
          <a:lstStyle/>
          <a:p>
            <a:r>
              <a:rPr lang="en-ZA" sz="3600" dirty="0">
                <a:solidFill>
                  <a:srgbClr val="FFFF00"/>
                </a:solidFill>
              </a:rPr>
              <a:t>Personnel (Level) (31 March 2021)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31B94B-C5D2-436A-8CEA-1C122388D738}"/>
              </a:ext>
            </a:extLst>
          </p:cNvPr>
          <p:cNvSpPr txBox="1"/>
          <p:nvPr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1D5410DB-BB37-440A-A175-86B39946E10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ZA" dirty="0">
              <a:solidFill>
                <a:prstClr val="black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8D798B7-1B57-4DBB-9D6E-B56BCAA79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27450"/>
              </p:ext>
            </p:extLst>
          </p:nvPr>
        </p:nvGraphicFramePr>
        <p:xfrm>
          <a:off x="179512" y="1071577"/>
          <a:ext cx="8856984" cy="4661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2572">
                  <a:extLst>
                    <a:ext uri="{9D8B030D-6E8A-4147-A177-3AD203B41FA5}">
                      <a16:colId xmlns:a16="http://schemas.microsoft.com/office/drawing/2014/main" val="398435508"/>
                    </a:ext>
                  </a:extLst>
                </a:gridCol>
                <a:gridCol w="1186343">
                  <a:extLst>
                    <a:ext uri="{9D8B030D-6E8A-4147-A177-3AD203B41FA5}">
                      <a16:colId xmlns:a16="http://schemas.microsoft.com/office/drawing/2014/main" val="3404607286"/>
                    </a:ext>
                  </a:extLst>
                </a:gridCol>
                <a:gridCol w="1327871">
                  <a:extLst>
                    <a:ext uri="{9D8B030D-6E8A-4147-A177-3AD203B41FA5}">
                      <a16:colId xmlns:a16="http://schemas.microsoft.com/office/drawing/2014/main" val="1719626945"/>
                    </a:ext>
                  </a:extLst>
                </a:gridCol>
                <a:gridCol w="1327871">
                  <a:extLst>
                    <a:ext uri="{9D8B030D-6E8A-4147-A177-3AD203B41FA5}">
                      <a16:colId xmlns:a16="http://schemas.microsoft.com/office/drawing/2014/main" val="750716475"/>
                    </a:ext>
                  </a:extLst>
                </a:gridCol>
                <a:gridCol w="1032327">
                  <a:extLst>
                    <a:ext uri="{9D8B030D-6E8A-4147-A177-3AD203B41FA5}">
                      <a16:colId xmlns:a16="http://schemas.microsoft.com/office/drawing/2014/main" val="13770275"/>
                    </a:ext>
                  </a:extLst>
                </a:gridCol>
              </a:tblGrid>
              <a:tr h="272615">
                <a:tc>
                  <a:txBody>
                    <a:bodyPr/>
                    <a:lstStyle/>
                    <a:p>
                      <a:pPr marR="457200" algn="ctr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dirty="0">
                          <a:effectLst/>
                        </a:rPr>
                        <a:t>Designation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15000"/>
                        </a:lnSpc>
                        <a:tabLst>
                          <a:tab pos="471170" algn="l"/>
                        </a:tabLst>
                      </a:pPr>
                      <a:r>
                        <a:rPr lang="en-ZA" sz="1400" dirty="0">
                          <a:effectLst/>
                        </a:rPr>
                        <a:t>Level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tabLst>
                          <a:tab pos="921385" algn="l"/>
                          <a:tab pos="942975" algn="l"/>
                        </a:tabLst>
                      </a:pPr>
                      <a:r>
                        <a:rPr lang="en-ZA" sz="1400" dirty="0">
                          <a:effectLst/>
                        </a:rPr>
                        <a:t>No. of Posts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tabLst>
                          <a:tab pos="457200" algn="l"/>
                          <a:tab pos="651510" algn="l"/>
                        </a:tabLst>
                      </a:pPr>
                      <a:r>
                        <a:rPr lang="en-ZA" sz="1400" dirty="0">
                          <a:effectLst/>
                        </a:rPr>
                        <a:t>Filled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dirty="0">
                          <a:effectLst/>
                        </a:rPr>
                        <a:t>Vacant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2392552"/>
                  </a:ext>
                </a:extLst>
              </a:tr>
              <a:tr h="274147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dirty="0">
                          <a:effectLst/>
                        </a:rPr>
                        <a:t>Commissioner </a:t>
                      </a:r>
                      <a:endParaRPr lang="en-Z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 dirty="0">
                          <a:effectLst/>
                        </a:rPr>
                        <a:t>14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>
                          <a:effectLst/>
                        </a:rPr>
                        <a:t>1</a:t>
                      </a:r>
                      <a:endParaRPr lang="en-ZA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 dirty="0">
                          <a:effectLst/>
                        </a:rPr>
                        <a:t>1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>
                          <a:effectLst/>
                        </a:rPr>
                        <a:t>0</a:t>
                      </a:r>
                      <a:endParaRPr lang="en-ZA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6007268"/>
                  </a:ext>
                </a:extLst>
              </a:tr>
              <a:tr h="275502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dirty="0">
                          <a:effectLst/>
                        </a:rPr>
                        <a:t>Director</a:t>
                      </a:r>
                      <a:endParaRPr lang="en-Z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 dirty="0">
                          <a:effectLst/>
                        </a:rPr>
                        <a:t>13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>
                          <a:effectLst/>
                        </a:rPr>
                        <a:t>2</a:t>
                      </a:r>
                      <a:endParaRPr lang="en-ZA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 dirty="0">
                          <a:effectLst/>
                        </a:rPr>
                        <a:t>0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8441356"/>
                  </a:ext>
                </a:extLst>
              </a:tr>
              <a:tr h="274147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dirty="0">
                          <a:effectLst/>
                        </a:rPr>
                        <a:t>Deputy Directors</a:t>
                      </a:r>
                      <a:endParaRPr lang="en-Z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 dirty="0">
                          <a:effectLst/>
                        </a:rPr>
                        <a:t>12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>
                          <a:effectLst/>
                        </a:rPr>
                        <a:t>3</a:t>
                      </a:r>
                      <a:endParaRPr lang="en-ZA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 dirty="0">
                          <a:effectLst/>
                        </a:rPr>
                        <a:t>3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>
                          <a:effectLst/>
                        </a:rPr>
                        <a:t>0</a:t>
                      </a:r>
                      <a:endParaRPr lang="en-ZA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912481"/>
                  </a:ext>
                </a:extLst>
              </a:tr>
              <a:tr h="274147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dirty="0">
                          <a:effectLst/>
                        </a:rPr>
                        <a:t>Assistant Directors</a:t>
                      </a:r>
                      <a:endParaRPr lang="en-Z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 dirty="0">
                          <a:effectLst/>
                        </a:rPr>
                        <a:t>10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 dirty="0">
                          <a:effectLst/>
                        </a:rPr>
                        <a:t>3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>
                          <a:effectLst/>
                        </a:rPr>
                        <a:t>2</a:t>
                      </a:r>
                      <a:endParaRPr lang="en-ZA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>
                          <a:effectLst/>
                        </a:rPr>
                        <a:t>1</a:t>
                      </a:r>
                      <a:endParaRPr lang="en-ZA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7711163"/>
                  </a:ext>
                </a:extLst>
              </a:tr>
              <a:tr h="274147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dirty="0">
                          <a:effectLst/>
                        </a:rPr>
                        <a:t>Senior State Accountant (Finance)</a:t>
                      </a:r>
                      <a:endParaRPr lang="en-Z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 dirty="0">
                          <a:effectLst/>
                        </a:rPr>
                        <a:t>8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>
                          <a:effectLst/>
                        </a:rPr>
                        <a:t>1</a:t>
                      </a:r>
                      <a:endParaRPr lang="en-ZA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 dirty="0">
                          <a:effectLst/>
                        </a:rPr>
                        <a:t>0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 dirty="0">
                          <a:effectLst/>
                        </a:rPr>
                        <a:t>1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603307"/>
                  </a:ext>
                </a:extLst>
              </a:tr>
              <a:tr h="274147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dirty="0">
                          <a:effectLst/>
                        </a:rPr>
                        <a:t>Senior State Accountant (Inspector)</a:t>
                      </a:r>
                      <a:endParaRPr lang="en-Z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 dirty="0">
                          <a:effectLst/>
                        </a:rPr>
                        <a:t>8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 dirty="0">
                          <a:effectLst/>
                        </a:rPr>
                        <a:t>2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 dirty="0">
                          <a:effectLst/>
                        </a:rPr>
                        <a:t>2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 dirty="0">
                          <a:effectLst/>
                        </a:rPr>
                        <a:t>0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832463"/>
                  </a:ext>
                </a:extLst>
              </a:tr>
              <a:tr h="275502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dirty="0">
                          <a:effectLst/>
                        </a:rPr>
                        <a:t>Senior Administration Officer</a:t>
                      </a:r>
                      <a:endParaRPr lang="en-Z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 dirty="0">
                          <a:effectLst/>
                        </a:rPr>
                        <a:t>8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 dirty="0">
                          <a:effectLst/>
                        </a:rPr>
                        <a:t>1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4059621"/>
                  </a:ext>
                </a:extLst>
              </a:tr>
              <a:tr h="274147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dirty="0">
                          <a:effectLst/>
                        </a:rPr>
                        <a:t>Administration Officer</a:t>
                      </a:r>
                      <a:endParaRPr lang="en-Z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 dirty="0">
                          <a:effectLst/>
                        </a:rPr>
                        <a:t>7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 dirty="0">
                          <a:effectLst/>
                        </a:rPr>
                        <a:t>2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 dirty="0">
                          <a:effectLst/>
                        </a:rPr>
                        <a:t>2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>
                          <a:effectLst/>
                        </a:rPr>
                        <a:t>0</a:t>
                      </a:r>
                      <a:endParaRPr lang="en-ZA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630123"/>
                  </a:ext>
                </a:extLst>
              </a:tr>
              <a:tr h="274147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dirty="0">
                          <a:effectLst/>
                        </a:rPr>
                        <a:t>Senior Administration Clerks </a:t>
                      </a:r>
                      <a:endParaRPr lang="en-Z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 dirty="0">
                          <a:effectLst/>
                        </a:rPr>
                        <a:t>7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 dirty="0">
                          <a:effectLst/>
                        </a:rPr>
                        <a:t>1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 dirty="0">
                          <a:effectLst/>
                        </a:rPr>
                        <a:t>1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>
                          <a:effectLst/>
                        </a:rPr>
                        <a:t>0</a:t>
                      </a:r>
                      <a:endParaRPr lang="en-ZA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6345838"/>
                  </a:ext>
                </a:extLst>
              </a:tr>
              <a:tr h="274147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dirty="0">
                          <a:effectLst/>
                        </a:rPr>
                        <a:t>Personal Assistant</a:t>
                      </a:r>
                      <a:endParaRPr lang="en-Z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 dirty="0">
                          <a:effectLst/>
                        </a:rPr>
                        <a:t>6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 dirty="0">
                          <a:effectLst/>
                        </a:rPr>
                        <a:t>2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 dirty="0">
                          <a:effectLst/>
                        </a:rPr>
                        <a:t>1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>
                          <a:effectLst/>
                        </a:rPr>
                        <a:t>1</a:t>
                      </a:r>
                      <a:endParaRPr lang="en-ZA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3860759"/>
                  </a:ext>
                </a:extLst>
              </a:tr>
              <a:tr h="274147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dirty="0">
                          <a:effectLst/>
                        </a:rPr>
                        <a:t>Senior Administration Clerk</a:t>
                      </a:r>
                      <a:endParaRPr lang="en-Z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>
                          <a:effectLst/>
                        </a:rPr>
                        <a:t>6</a:t>
                      </a:r>
                      <a:endParaRPr lang="en-ZA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 dirty="0">
                          <a:effectLst/>
                        </a:rPr>
                        <a:t>4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 dirty="0">
                          <a:effectLst/>
                        </a:rPr>
                        <a:t>3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 dirty="0">
                          <a:effectLst/>
                        </a:rPr>
                        <a:t>1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6768158"/>
                  </a:ext>
                </a:extLst>
              </a:tr>
              <a:tr h="274147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dirty="0">
                          <a:effectLst/>
                        </a:rPr>
                        <a:t>Administration / Finance Clerk</a:t>
                      </a:r>
                      <a:endParaRPr lang="en-Z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>
                          <a:effectLst/>
                        </a:rPr>
                        <a:t>5</a:t>
                      </a:r>
                      <a:endParaRPr lang="en-ZA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 dirty="0">
                          <a:effectLst/>
                        </a:rPr>
                        <a:t>21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 dirty="0">
                          <a:effectLst/>
                        </a:rPr>
                        <a:t>19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 dirty="0">
                          <a:effectLst/>
                        </a:rPr>
                        <a:t>2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738678"/>
                  </a:ext>
                </a:extLst>
              </a:tr>
              <a:tr h="274147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dirty="0">
                          <a:effectLst/>
                        </a:rPr>
                        <a:t>Switchboard operator</a:t>
                      </a:r>
                      <a:endParaRPr lang="en-Z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 dirty="0">
                          <a:effectLst/>
                        </a:rPr>
                        <a:t>4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 dirty="0">
                          <a:effectLst/>
                        </a:rPr>
                        <a:t>1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 dirty="0">
                          <a:effectLst/>
                        </a:rPr>
                        <a:t>1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 dirty="0">
                          <a:effectLst/>
                        </a:rPr>
                        <a:t>0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3585089"/>
                  </a:ext>
                </a:extLst>
              </a:tr>
              <a:tr h="274147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dirty="0">
                          <a:effectLst/>
                        </a:rPr>
                        <a:t>Cleaner</a:t>
                      </a:r>
                      <a:endParaRPr lang="en-Z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>
                          <a:effectLst/>
                        </a:rPr>
                        <a:t>3</a:t>
                      </a:r>
                      <a:endParaRPr lang="en-ZA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 dirty="0">
                          <a:effectLst/>
                        </a:rPr>
                        <a:t>1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 dirty="0">
                          <a:effectLst/>
                        </a:rPr>
                        <a:t>0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 dirty="0">
                          <a:effectLst/>
                        </a:rPr>
                        <a:t>1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9195433"/>
                  </a:ext>
                </a:extLst>
              </a:tr>
              <a:tr h="274147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dirty="0">
                          <a:effectLst/>
                        </a:rPr>
                        <a:t>Messenger</a:t>
                      </a:r>
                      <a:endParaRPr lang="en-Z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>
                          <a:effectLst/>
                        </a:rPr>
                        <a:t>3</a:t>
                      </a:r>
                      <a:endParaRPr lang="en-ZA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 dirty="0">
                          <a:effectLst/>
                        </a:rPr>
                        <a:t>1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 dirty="0">
                          <a:effectLst/>
                        </a:rPr>
                        <a:t>1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 dirty="0">
                          <a:effectLst/>
                        </a:rPr>
                        <a:t>0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3040664"/>
                  </a:ext>
                </a:extLst>
              </a:tr>
              <a:tr h="274147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b="1" dirty="0">
                          <a:effectLst/>
                        </a:rPr>
                        <a:t>TOTAL</a:t>
                      </a:r>
                      <a:endParaRPr lang="en-ZA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 b="1" dirty="0">
                          <a:effectLst/>
                        </a:rPr>
                        <a:t> </a:t>
                      </a:r>
                      <a:endParaRPr lang="en-ZA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 b="1" dirty="0">
                          <a:effectLst/>
                        </a:rPr>
                        <a:t>46</a:t>
                      </a:r>
                      <a:endParaRPr lang="en-ZA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 b="1" dirty="0">
                          <a:effectLst/>
                        </a:rPr>
                        <a:t>38</a:t>
                      </a:r>
                      <a:endParaRPr lang="en-ZA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600" b="1" dirty="0">
                          <a:effectLst/>
                        </a:rPr>
                        <a:t>8</a:t>
                      </a:r>
                      <a:endParaRPr lang="en-ZA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1807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102583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11207-92BE-4381-9D76-C2F424F33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51356"/>
            <a:ext cx="7272808" cy="620688"/>
          </a:xfrm>
        </p:spPr>
        <p:txBody>
          <a:bodyPr/>
          <a:lstStyle/>
          <a:p>
            <a:r>
              <a:rPr lang="en-ZA" sz="3600" dirty="0">
                <a:solidFill>
                  <a:srgbClr val="FFFF00"/>
                </a:solidFill>
              </a:rPr>
              <a:t>Personnel (Profile) (31 March 2021)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31B94B-C5D2-436A-8CEA-1C122388D738}"/>
              </a:ext>
            </a:extLst>
          </p:cNvPr>
          <p:cNvSpPr txBox="1"/>
          <p:nvPr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Slide </a:t>
            </a:r>
            <a:fld id="{1D5410DB-BB37-440A-A175-86B39946E10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32B1331-FDF2-4932-8224-D999ADA88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232423"/>
              </p:ext>
            </p:extLst>
          </p:nvPr>
        </p:nvGraphicFramePr>
        <p:xfrm>
          <a:off x="179512" y="1175070"/>
          <a:ext cx="8784983" cy="4423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926">
                  <a:extLst>
                    <a:ext uri="{9D8B030D-6E8A-4147-A177-3AD203B41FA5}">
                      <a16:colId xmlns:a16="http://schemas.microsoft.com/office/drawing/2014/main" val="2876368765"/>
                    </a:ext>
                  </a:extLst>
                </a:gridCol>
                <a:gridCol w="491329">
                  <a:extLst>
                    <a:ext uri="{9D8B030D-6E8A-4147-A177-3AD203B41FA5}">
                      <a16:colId xmlns:a16="http://schemas.microsoft.com/office/drawing/2014/main" val="3692721799"/>
                    </a:ext>
                  </a:extLst>
                </a:gridCol>
                <a:gridCol w="366166">
                  <a:extLst>
                    <a:ext uri="{9D8B030D-6E8A-4147-A177-3AD203B41FA5}">
                      <a16:colId xmlns:a16="http://schemas.microsoft.com/office/drawing/2014/main" val="638393782"/>
                    </a:ext>
                  </a:extLst>
                </a:gridCol>
                <a:gridCol w="494954">
                  <a:extLst>
                    <a:ext uri="{9D8B030D-6E8A-4147-A177-3AD203B41FA5}">
                      <a16:colId xmlns:a16="http://schemas.microsoft.com/office/drawing/2014/main" val="1253689654"/>
                    </a:ext>
                  </a:extLst>
                </a:gridCol>
                <a:gridCol w="296972">
                  <a:extLst>
                    <a:ext uri="{9D8B030D-6E8A-4147-A177-3AD203B41FA5}">
                      <a16:colId xmlns:a16="http://schemas.microsoft.com/office/drawing/2014/main" val="914670602"/>
                    </a:ext>
                  </a:extLst>
                </a:gridCol>
                <a:gridCol w="296972">
                  <a:extLst>
                    <a:ext uri="{9D8B030D-6E8A-4147-A177-3AD203B41FA5}">
                      <a16:colId xmlns:a16="http://schemas.microsoft.com/office/drawing/2014/main" val="777632435"/>
                    </a:ext>
                  </a:extLst>
                </a:gridCol>
                <a:gridCol w="395964">
                  <a:extLst>
                    <a:ext uri="{9D8B030D-6E8A-4147-A177-3AD203B41FA5}">
                      <a16:colId xmlns:a16="http://schemas.microsoft.com/office/drawing/2014/main" val="3479177939"/>
                    </a:ext>
                  </a:extLst>
                </a:gridCol>
                <a:gridCol w="395964">
                  <a:extLst>
                    <a:ext uri="{9D8B030D-6E8A-4147-A177-3AD203B41FA5}">
                      <a16:colId xmlns:a16="http://schemas.microsoft.com/office/drawing/2014/main" val="3453828340"/>
                    </a:ext>
                  </a:extLst>
                </a:gridCol>
                <a:gridCol w="395964">
                  <a:extLst>
                    <a:ext uri="{9D8B030D-6E8A-4147-A177-3AD203B41FA5}">
                      <a16:colId xmlns:a16="http://schemas.microsoft.com/office/drawing/2014/main" val="2597069970"/>
                    </a:ext>
                  </a:extLst>
                </a:gridCol>
                <a:gridCol w="395964">
                  <a:extLst>
                    <a:ext uri="{9D8B030D-6E8A-4147-A177-3AD203B41FA5}">
                      <a16:colId xmlns:a16="http://schemas.microsoft.com/office/drawing/2014/main" val="432367090"/>
                    </a:ext>
                  </a:extLst>
                </a:gridCol>
                <a:gridCol w="395964">
                  <a:extLst>
                    <a:ext uri="{9D8B030D-6E8A-4147-A177-3AD203B41FA5}">
                      <a16:colId xmlns:a16="http://schemas.microsoft.com/office/drawing/2014/main" val="4278880084"/>
                    </a:ext>
                  </a:extLst>
                </a:gridCol>
                <a:gridCol w="395964">
                  <a:extLst>
                    <a:ext uri="{9D8B030D-6E8A-4147-A177-3AD203B41FA5}">
                      <a16:colId xmlns:a16="http://schemas.microsoft.com/office/drawing/2014/main" val="4044431775"/>
                    </a:ext>
                  </a:extLst>
                </a:gridCol>
                <a:gridCol w="395964">
                  <a:extLst>
                    <a:ext uri="{9D8B030D-6E8A-4147-A177-3AD203B41FA5}">
                      <a16:colId xmlns:a16="http://schemas.microsoft.com/office/drawing/2014/main" val="2341300245"/>
                    </a:ext>
                  </a:extLst>
                </a:gridCol>
                <a:gridCol w="395964">
                  <a:extLst>
                    <a:ext uri="{9D8B030D-6E8A-4147-A177-3AD203B41FA5}">
                      <a16:colId xmlns:a16="http://schemas.microsoft.com/office/drawing/2014/main" val="3191583168"/>
                    </a:ext>
                  </a:extLst>
                </a:gridCol>
                <a:gridCol w="395964">
                  <a:extLst>
                    <a:ext uri="{9D8B030D-6E8A-4147-A177-3AD203B41FA5}">
                      <a16:colId xmlns:a16="http://schemas.microsoft.com/office/drawing/2014/main" val="1423128785"/>
                    </a:ext>
                  </a:extLst>
                </a:gridCol>
                <a:gridCol w="395964">
                  <a:extLst>
                    <a:ext uri="{9D8B030D-6E8A-4147-A177-3AD203B41FA5}">
                      <a16:colId xmlns:a16="http://schemas.microsoft.com/office/drawing/2014/main" val="2557453523"/>
                    </a:ext>
                  </a:extLst>
                </a:gridCol>
                <a:gridCol w="395964">
                  <a:extLst>
                    <a:ext uri="{9D8B030D-6E8A-4147-A177-3AD203B41FA5}">
                      <a16:colId xmlns:a16="http://schemas.microsoft.com/office/drawing/2014/main" val="989173722"/>
                    </a:ext>
                  </a:extLst>
                </a:gridCol>
                <a:gridCol w="449566">
                  <a:extLst>
                    <a:ext uri="{9D8B030D-6E8A-4147-A177-3AD203B41FA5}">
                      <a16:colId xmlns:a16="http://schemas.microsoft.com/office/drawing/2014/main" val="756348876"/>
                    </a:ext>
                  </a:extLst>
                </a:gridCol>
                <a:gridCol w="395964">
                  <a:extLst>
                    <a:ext uri="{9D8B030D-6E8A-4147-A177-3AD203B41FA5}">
                      <a16:colId xmlns:a16="http://schemas.microsoft.com/office/drawing/2014/main" val="606754258"/>
                    </a:ext>
                  </a:extLst>
                </a:gridCol>
                <a:gridCol w="449566">
                  <a:extLst>
                    <a:ext uri="{9D8B030D-6E8A-4147-A177-3AD203B41FA5}">
                      <a16:colId xmlns:a16="http://schemas.microsoft.com/office/drawing/2014/main" val="1193719954"/>
                    </a:ext>
                  </a:extLst>
                </a:gridCol>
                <a:gridCol w="395964">
                  <a:extLst>
                    <a:ext uri="{9D8B030D-6E8A-4147-A177-3AD203B41FA5}">
                      <a16:colId xmlns:a16="http://schemas.microsoft.com/office/drawing/2014/main" val="1703333034"/>
                    </a:ext>
                  </a:extLst>
                </a:gridCol>
              </a:tblGrid>
              <a:tr h="303808">
                <a:tc rowSpan="2">
                  <a:txBody>
                    <a:bodyPr/>
                    <a:lstStyle/>
                    <a:p>
                      <a:r>
                        <a:rPr lang="en-ZA" sz="1600" dirty="0"/>
                        <a:t>Level</a:t>
                      </a:r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ZA" dirty="0"/>
                        <a:t>African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ZA" dirty="0"/>
                        <a:t>Coloured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ZA" dirty="0"/>
                        <a:t>Indian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ZA" dirty="0"/>
                        <a:t>White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ZA" dirty="0"/>
                        <a:t>Total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227416"/>
                  </a:ext>
                </a:extLst>
              </a:tr>
              <a:tr h="37009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61965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ZA" sz="1600" dirty="0"/>
                        <a:t>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1" dirty="0"/>
                        <a:t>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00564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ZA" sz="1600" dirty="0"/>
                        <a:t>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1" dirty="0"/>
                        <a:t>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1" dirty="0"/>
                        <a:t>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9710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ZA" sz="1600" dirty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1" dirty="0"/>
                        <a:t>3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20084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ZA" sz="1600" dirty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1" dirty="0"/>
                        <a:t>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1" dirty="0"/>
                        <a:t>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5295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ZA" sz="1600" dirty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1" dirty="0"/>
                        <a:t>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68559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ZA" sz="1600" dirty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1" dirty="0"/>
                        <a:t>3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9874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ZA" sz="1600" dirty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1" dirty="0"/>
                        <a:t>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1" dirty="0"/>
                        <a:t>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80688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ZA" sz="1600" dirty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1" dirty="0"/>
                        <a:t>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1" dirty="0"/>
                        <a:t>14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07792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ZA" sz="1600" dirty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1" dirty="0"/>
                        <a:t>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7441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ZA" sz="1600" dirty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1" dirty="0"/>
                        <a:t>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87904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ZA" sz="1600" b="1" dirty="0"/>
                        <a:t>TOTAL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1" dirty="0"/>
                        <a:t>16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1" dirty="0"/>
                        <a:t>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1" dirty="0"/>
                        <a:t>19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1" dirty="0"/>
                        <a:t>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1" dirty="0"/>
                        <a:t>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1" dirty="0"/>
                        <a:t>17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1" dirty="0"/>
                        <a:t>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1" dirty="0"/>
                        <a:t>21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873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573992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11207-92BE-4381-9D76-C2F424F33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60648"/>
            <a:ext cx="7272808" cy="996652"/>
          </a:xfrm>
        </p:spPr>
        <p:txBody>
          <a:bodyPr/>
          <a:lstStyle/>
          <a:p>
            <a:r>
              <a:rPr lang="en-ZA" sz="3600" dirty="0">
                <a:solidFill>
                  <a:srgbClr val="FFFF00"/>
                </a:solidFill>
              </a:rPr>
              <a:t>Certifications (2019/20 &amp; 2020/21)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31B94B-C5D2-436A-8CEA-1C122388D738}"/>
              </a:ext>
            </a:extLst>
          </p:cNvPr>
          <p:cNvSpPr txBox="1"/>
          <p:nvPr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1D5410DB-BB37-440A-A175-86B39946E10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ZA" dirty="0"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A7E0C5-44AF-4C1A-92F8-ABDD75EB3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4" y="1124744"/>
            <a:ext cx="8779321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2701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11207-92BE-4381-9D76-C2F424F33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60648"/>
            <a:ext cx="7272808" cy="996652"/>
          </a:xfrm>
        </p:spPr>
        <p:txBody>
          <a:bodyPr/>
          <a:lstStyle/>
          <a:p>
            <a:r>
              <a:rPr lang="en-ZA" sz="3600" dirty="0">
                <a:solidFill>
                  <a:srgbClr val="FFFF00"/>
                </a:solidFill>
              </a:rPr>
              <a:t>Claims finalised (2019/20 &amp; 2020/21)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9EEF57-1A8D-41A0-8C61-E5793464E33B}"/>
              </a:ext>
            </a:extLst>
          </p:cNvPr>
          <p:cNvSpPr txBox="1"/>
          <p:nvPr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1D5410DB-BB37-440A-A175-86B39946E10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ZA" dirty="0"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189DDA-2486-4E42-9993-16DA66CDE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84" y="1124744"/>
            <a:ext cx="895104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32367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11207-92BE-4381-9D76-C2F424F33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81" y="56084"/>
            <a:ext cx="7272808" cy="996652"/>
          </a:xfrm>
        </p:spPr>
        <p:txBody>
          <a:bodyPr/>
          <a:lstStyle/>
          <a:p>
            <a:r>
              <a:rPr lang="en-ZA" sz="3200" dirty="0">
                <a:solidFill>
                  <a:srgbClr val="FFFF00"/>
                </a:solidFill>
              </a:rPr>
              <a:t>Benefit Medical Examinations (BMEs) </a:t>
            </a:r>
            <a:br>
              <a:rPr lang="en-ZA" sz="3200" dirty="0">
                <a:solidFill>
                  <a:srgbClr val="FFFF00"/>
                </a:solidFill>
              </a:rPr>
            </a:br>
            <a:r>
              <a:rPr lang="en-ZA" sz="3200" dirty="0">
                <a:solidFill>
                  <a:srgbClr val="FFFF00"/>
                </a:solidFill>
              </a:rPr>
              <a:t>2011/12 to 2020/21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9EEF57-1A8D-41A0-8C61-E5793464E33B}"/>
              </a:ext>
            </a:extLst>
          </p:cNvPr>
          <p:cNvSpPr txBox="1"/>
          <p:nvPr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Slide </a:t>
            </a:r>
            <a:fld id="{1D5410DB-BB37-440A-A175-86B39946E10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DAA3F9-0E5F-47A5-824E-3A6503CD7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52736"/>
            <a:ext cx="892899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13408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1548</Words>
  <Application>Microsoft Office PowerPoint</Application>
  <PresentationFormat>On-screen Show (4:3)</PresentationFormat>
  <Paragraphs>535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Arial</vt:lpstr>
      <vt:lpstr>Arial Narrow</vt:lpstr>
      <vt:lpstr>Calibri</vt:lpstr>
      <vt:lpstr>Century Gothic</vt:lpstr>
      <vt:lpstr>Times New Roman</vt:lpstr>
      <vt:lpstr>Office Theme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PowerPoint Presentation</vt:lpstr>
      <vt:lpstr>What do we do?</vt:lpstr>
      <vt:lpstr>Highlights for 2020/21</vt:lpstr>
      <vt:lpstr>Annual Reports / Financial Statements</vt:lpstr>
      <vt:lpstr>Personnel (Level) (31 March 2021)</vt:lpstr>
      <vt:lpstr>Personnel (Profile) (31 March 2021)</vt:lpstr>
      <vt:lpstr>Certifications (2019/20 &amp; 2020/21)</vt:lpstr>
      <vt:lpstr>Claims finalised (2019/20 &amp; 2020/21)</vt:lpstr>
      <vt:lpstr>Benefit Medical Examinations (BMEs)  2011/12 to 2020/21</vt:lpstr>
      <vt:lpstr>Claims certified 2011/12 to 2020/21</vt:lpstr>
      <vt:lpstr>Claims finalised 2011/12 to 2020/21</vt:lpstr>
      <vt:lpstr>Performance information</vt:lpstr>
      <vt:lpstr>Performance Information</vt:lpstr>
      <vt:lpstr>Performance Information</vt:lpstr>
      <vt:lpstr>Performance Information</vt:lpstr>
      <vt:lpstr>Performance Information</vt:lpstr>
      <vt:lpstr>Fund Financial Performance*  (31 March 2021)</vt:lpstr>
      <vt:lpstr>Fund Financial Performance*  (31 March 2021)</vt:lpstr>
      <vt:lpstr>PowerPoint Presentation</vt:lpstr>
      <vt:lpstr>Voted Funds – Actual Vs Budget 2020/21 (Dept of Health) (31 March 2021)</vt:lpstr>
      <vt:lpstr>Voted Funds - Budget (MTEF)  (Dept of Health)(31 March 2021)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Schmim</dc:creator>
  <cp:lastModifiedBy>Vuyokazi Majalamba</cp:lastModifiedBy>
  <cp:revision>688</cp:revision>
  <cp:lastPrinted>2021-11-03T10:08:39Z</cp:lastPrinted>
  <dcterms:created xsi:type="dcterms:W3CDTF">2013-10-17T06:13:57Z</dcterms:created>
  <dcterms:modified xsi:type="dcterms:W3CDTF">2021-11-07T16:38:24Z</dcterms:modified>
</cp:coreProperties>
</file>