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diagrams/drawing7.xml" ContentType="application/vnd.ms-office.drawingml.diagramDrawing+xml"/>
  <Override PartName="/ppt/charts/chart3.xml" ContentType="application/vnd.openxmlformats-officedocument.drawingml.chart+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diagrams/quickStyle7.xml" ContentType="application/vnd.openxmlformats-officedocument.drawingml.diagramStyle+xml"/>
  <Override PartName="/ppt/charts/style3.xml" ContentType="application/vnd.ms-office.chartstyl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charts/chart4.xml" ContentType="application/vnd.openxmlformats-officedocument.drawingml.char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colors6.xml" ContentType="application/vnd.openxmlformats-officedocument.drawingml.diagramColors+xml"/>
  <Override PartName="/ppt/charts/chart5.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 id="2147483819" r:id="rId5"/>
  </p:sldMasterIdLst>
  <p:notesMasterIdLst>
    <p:notesMasterId r:id="rId40"/>
  </p:notesMasterIdLst>
  <p:sldIdLst>
    <p:sldId id="574" r:id="rId6"/>
    <p:sldId id="578" r:id="rId7"/>
    <p:sldId id="1460" r:id="rId8"/>
    <p:sldId id="569" r:id="rId9"/>
    <p:sldId id="1466" r:id="rId10"/>
    <p:sldId id="798" r:id="rId11"/>
    <p:sldId id="799" r:id="rId12"/>
    <p:sldId id="582" r:id="rId13"/>
    <p:sldId id="581" r:id="rId14"/>
    <p:sldId id="792" r:id="rId15"/>
    <p:sldId id="764" r:id="rId16"/>
    <p:sldId id="1463" r:id="rId17"/>
    <p:sldId id="1462" r:id="rId18"/>
    <p:sldId id="1461" r:id="rId19"/>
    <p:sldId id="583" r:id="rId20"/>
    <p:sldId id="1464" r:id="rId21"/>
    <p:sldId id="794" r:id="rId22"/>
    <p:sldId id="800" r:id="rId23"/>
    <p:sldId id="1447" r:id="rId24"/>
    <p:sldId id="1455" r:id="rId25"/>
    <p:sldId id="1456" r:id="rId26"/>
    <p:sldId id="1457" r:id="rId27"/>
    <p:sldId id="796" r:id="rId28"/>
    <p:sldId id="593" r:id="rId29"/>
    <p:sldId id="1450" r:id="rId30"/>
    <p:sldId id="592" r:id="rId31"/>
    <p:sldId id="1449" r:id="rId32"/>
    <p:sldId id="595" r:id="rId33"/>
    <p:sldId id="775" r:id="rId34"/>
    <p:sldId id="1448" r:id="rId35"/>
    <p:sldId id="1458" r:id="rId36"/>
    <p:sldId id="1459" r:id="rId37"/>
    <p:sldId id="1465" r:id="rId38"/>
    <p:sldId id="1451" r:id="rId39"/>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tlatso Okine"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a:srgbClr val="404040"/>
    <a:srgbClr val="EB4235"/>
    <a:srgbClr val="009900"/>
    <a:srgbClr val="4CBD3D"/>
    <a:srgbClr val="36D22E"/>
    <a:srgbClr val="24A430"/>
    <a:srgbClr val="14E23B"/>
    <a:srgbClr val="D72C1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8DEFA5-A2C0-48B0-B329-A8763500F57F}" v="3" dt="2021-11-04T16:38:30.6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65" autoAdjust="0"/>
    <p:restoredTop sz="94249" autoAdjust="0"/>
  </p:normalViewPr>
  <p:slideViewPr>
    <p:cSldViewPr>
      <p:cViewPr varScale="1">
        <p:scale>
          <a:sx n="73" d="100"/>
          <a:sy n="73" d="100"/>
        </p:scale>
        <p:origin x="-240"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Matseke" userId="cde34d65-c3f1-41fa-9072-507d3d2cc543" providerId="ADAL" clId="{E48DEFA5-A2C0-48B0-B329-A8763500F57F}"/>
    <pc:docChg chg="undo custSel modSld">
      <pc:chgData name="Andrew Matseke" userId="cde34d65-c3f1-41fa-9072-507d3d2cc543" providerId="ADAL" clId="{E48DEFA5-A2C0-48B0-B329-A8763500F57F}" dt="2021-11-04T16:40:37.470" v="88" actId="20577"/>
      <pc:docMkLst>
        <pc:docMk/>
      </pc:docMkLst>
      <pc:sldChg chg="modSp mod">
        <pc:chgData name="Andrew Matseke" userId="cde34d65-c3f1-41fa-9072-507d3d2cc543" providerId="ADAL" clId="{E48DEFA5-A2C0-48B0-B329-A8763500F57F}" dt="2021-11-04T16:34:19.843" v="2" actId="255"/>
        <pc:sldMkLst>
          <pc:docMk/>
          <pc:sldMk cId="0" sldId="569"/>
        </pc:sldMkLst>
        <pc:spChg chg="mod">
          <ac:chgData name="Andrew Matseke" userId="cde34d65-c3f1-41fa-9072-507d3d2cc543" providerId="ADAL" clId="{E48DEFA5-A2C0-48B0-B329-A8763500F57F}" dt="2021-11-04T16:34:19.843" v="2" actId="255"/>
          <ac:spMkLst>
            <pc:docMk/>
            <pc:sldMk cId="0" sldId="569"/>
            <ac:spMk id="153" creationId="{2B174E27-2D52-4AEE-90B9-EF8DDD7BE4C0}"/>
          </ac:spMkLst>
        </pc:spChg>
      </pc:sldChg>
      <pc:sldChg chg="modSp mod">
        <pc:chgData name="Andrew Matseke" userId="cde34d65-c3f1-41fa-9072-507d3d2cc543" providerId="ADAL" clId="{E48DEFA5-A2C0-48B0-B329-A8763500F57F}" dt="2021-11-04T16:40:37.470" v="88" actId="20577"/>
        <pc:sldMkLst>
          <pc:docMk/>
          <pc:sldMk cId="0" sldId="1465"/>
        </pc:sldMkLst>
        <pc:graphicFrameChg chg="modGraphic">
          <ac:chgData name="Andrew Matseke" userId="cde34d65-c3f1-41fa-9072-507d3d2cc543" providerId="ADAL" clId="{E48DEFA5-A2C0-48B0-B329-A8763500F57F}" dt="2021-11-04T16:40:37.470" v="88" actId="20577"/>
          <ac:graphicFrameMkLst>
            <pc:docMk/>
            <pc:sldMk cId="0" sldId="1465"/>
            <ac:graphicFrameMk id="7" creationId="{297CC2DD-1130-41C0-A7E0-E800A279658A}"/>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https://infraco-my.sharepoint.com/personal/ian_vanniekerk_infraco_co_za/Documents/Documents/Ian/AGM/2020/Chart%20in%20Microsoft%20PowerPoint.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https://infraco-my.sharepoint.com/personal/ian_vanniekerk_infraco_co_za/Documents/Documents/Ian/AGM/2020/Chart%20in%20Microsoft%20PowerPoint.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https://infraco-my.sharepoint.com/personal/ian_vanniekerk_infraco_co_za/Documents/Documents/Ian/Month%20End/March%202021/Sales%20COS%20Chart%20in%20Excel%20March%202021%20New-JHB-EXEC-IVK01%20Final.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https://infraco-my.sharepoint.com/personal/ian_vanniekerk_infraco_co_za/Documents/Documents/Ian/Month%20End/February%202021/Sales%20COS%20Chart%20in%20Excel%20December%202020%20New-JHB-EXEC-IVK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ZA" sz="1400" b="1" i="0" baseline="0" dirty="0">
                <a:effectLst/>
              </a:rPr>
              <a:t>External Audit Follow Up Progress</a:t>
            </a:r>
            <a:endParaRPr lang="en-ZA" sz="1400" b="1" dirty="0">
              <a:effectLst/>
            </a:endParaRPr>
          </a:p>
        </c:rich>
      </c:tx>
      <c:layout>
        <c:manualLayout>
          <c:xMode val="edge"/>
          <c:yMode val="edge"/>
          <c:x val="0.17303434895939918"/>
          <c:y val="4.6296320156676798E-2"/>
        </c:manualLayout>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8.4197532640927233E-2"/>
          <c:y val="0.18635013856516239"/>
          <c:w val="0.80953816988393235"/>
          <c:h val="0.59376695358525877"/>
        </c:manualLayout>
      </c:layout>
      <c:bar3DChart>
        <c:barDir val="col"/>
        <c:grouping val="standard"/>
        <c:ser>
          <c:idx val="0"/>
          <c:order val="0"/>
          <c:spPr>
            <a:solidFill>
              <a:schemeClr val="accent1"/>
            </a:solidFill>
            <a:ln>
              <a:noFill/>
            </a:ln>
            <a:effectLst/>
            <a:sp3d/>
          </c:spPr>
          <c:dPt>
            <c:idx val="0"/>
            <c:spPr>
              <a:solidFill>
                <a:srgbClr val="00B050"/>
              </a:solidFill>
              <a:ln>
                <a:noFill/>
              </a:ln>
              <a:effectLst/>
              <a:sp3d/>
            </c:spPr>
            <c:extLst xmlns:c16r2="http://schemas.microsoft.com/office/drawing/2015/06/chart">
              <c:ext xmlns:c16="http://schemas.microsoft.com/office/drawing/2014/chart" uri="{C3380CC4-5D6E-409C-BE32-E72D297353CC}">
                <c16:uniqueId val="{00000001-D9D6-4D38-89CC-3D666320F965}"/>
              </c:ext>
            </c:extLst>
          </c:dPt>
          <c:dPt>
            <c:idx val="1"/>
            <c:spPr>
              <a:solidFill>
                <a:srgbClr val="FFFF00"/>
              </a:solidFill>
              <a:ln>
                <a:noFill/>
              </a:ln>
              <a:effectLst/>
              <a:sp3d/>
            </c:spPr>
            <c:extLst xmlns:c16r2="http://schemas.microsoft.com/office/drawing/2015/06/chart">
              <c:ext xmlns:c16="http://schemas.microsoft.com/office/drawing/2014/chart" uri="{C3380CC4-5D6E-409C-BE32-E72D297353CC}">
                <c16:uniqueId val="{00000003-D9D6-4D38-89CC-3D666320F965}"/>
              </c:ext>
            </c:extLst>
          </c:dPt>
          <c:dPt>
            <c:idx val="2"/>
            <c:spPr>
              <a:solidFill>
                <a:schemeClr val="bg1">
                  <a:lumMod val="75000"/>
                </a:schemeClr>
              </a:solidFill>
              <a:ln>
                <a:noFill/>
              </a:ln>
              <a:effectLst/>
              <a:sp3d/>
            </c:spPr>
            <c:extLst xmlns:c16r2="http://schemas.microsoft.com/office/drawing/2015/06/chart">
              <c:ext xmlns:c16="http://schemas.microsoft.com/office/drawing/2014/chart" uri="{C3380CC4-5D6E-409C-BE32-E72D297353CC}">
                <c16:uniqueId val="{00000005-D9D6-4D38-89CC-3D666320F965}"/>
              </c:ext>
            </c:extLst>
          </c:dPt>
          <c:dPt>
            <c:idx val="3"/>
            <c:spPr>
              <a:solidFill>
                <a:srgbClr val="FF0000"/>
              </a:solidFill>
              <a:ln>
                <a:noFill/>
              </a:ln>
              <a:effectLst/>
              <a:sp3d/>
            </c:spPr>
            <c:extLst xmlns:c16r2="http://schemas.microsoft.com/office/drawing/2015/06/chart">
              <c:ext xmlns:c16="http://schemas.microsoft.com/office/drawing/2014/chart" uri="{C3380CC4-5D6E-409C-BE32-E72D297353CC}">
                <c16:uniqueId val="{00000007-D9D6-4D38-89CC-3D666320F965}"/>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0"/>
              </c:ext>
            </c:extLst>
          </c:dLbls>
          <c:cat>
            <c:strRef>
              <c:f>'Summary &amp;Graph'!$A$11:$A$14</c:f>
              <c:strCache>
                <c:ptCount val="4"/>
                <c:pt idx="0">
                  <c:v>Findings addressed</c:v>
                </c:pt>
                <c:pt idx="1">
                  <c:v>Findings partially addressed</c:v>
                </c:pt>
                <c:pt idx="2">
                  <c:v>Findings not yet due</c:v>
                </c:pt>
                <c:pt idx="3">
                  <c:v>Finding Not Addressed</c:v>
                </c:pt>
              </c:strCache>
            </c:strRef>
          </c:cat>
          <c:val>
            <c:numRef>
              <c:f>'Summary &amp;Graph'!$C$11:$C$14</c:f>
              <c:numCache>
                <c:formatCode>0%</c:formatCode>
                <c:ptCount val="4"/>
                <c:pt idx="0">
                  <c:v>0</c:v>
                </c:pt>
                <c:pt idx="1">
                  <c:v>0</c:v>
                </c:pt>
                <c:pt idx="2">
                  <c:v>1</c:v>
                </c:pt>
                <c:pt idx="3">
                  <c:v>0</c:v>
                </c:pt>
              </c:numCache>
            </c:numRef>
          </c:val>
          <c:extLst xmlns:c16r2="http://schemas.microsoft.com/office/drawing/2015/06/chart">
            <c:ext xmlns:c16="http://schemas.microsoft.com/office/drawing/2014/chart" uri="{C3380CC4-5D6E-409C-BE32-E72D297353CC}">
              <c16:uniqueId val="{00000008-D9D6-4D38-89CC-3D666320F965}"/>
            </c:ext>
          </c:extLst>
        </c:ser>
        <c:dLbls/>
        <c:shape val="box"/>
        <c:axId val="122597760"/>
        <c:axId val="122599296"/>
        <c:axId val="122512256"/>
      </c:bar3DChart>
      <c:catAx>
        <c:axId val="122597760"/>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2599296"/>
        <c:crosses val="autoZero"/>
        <c:auto val="1"/>
        <c:lblAlgn val="ctr"/>
        <c:lblOffset val="100"/>
      </c:catAx>
      <c:valAx>
        <c:axId val="122599296"/>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597760"/>
        <c:crosses val="autoZero"/>
        <c:crossBetween val="between"/>
      </c:valAx>
      <c:serAx>
        <c:axId val="122512256"/>
        <c:scaling>
          <c:orientation val="minMax"/>
        </c:scaling>
        <c:axPos val="b"/>
        <c:numFmt formatCode="General" sourceLinked="1"/>
        <c:maj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122599296"/>
        <c:crosses val="autoZero"/>
        <c:tickLblSkip val="1"/>
        <c:tickMarkSkip val="1"/>
      </c:serAx>
      <c:spPr>
        <a:noFill/>
        <a:ln w="25400">
          <a:noFill/>
        </a:ln>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roundedCorners val="1"/>
  <c:style val="8"/>
  <c:chart>
    <c:title>
      <c:tx>
        <c:rich>
          <a:bodyPr rot="0" spcFirstLastPara="1" vertOverflow="ellipsis" vert="horz" wrap="square" anchor="ctr" anchorCtr="1"/>
          <a:lstStyle/>
          <a:p>
            <a:pPr algn="ctr" rtl="0">
              <a:defRPr lang="en-ZA" sz="1800" b="1" i="0" u="none" strike="noStrike" kern="1200" baseline="0">
                <a:solidFill>
                  <a:sysClr val="windowText" lastClr="000000">
                    <a:lumMod val="75000"/>
                    <a:lumOff val="25000"/>
                  </a:sysClr>
                </a:solidFill>
                <a:latin typeface="+mn-lt"/>
                <a:ea typeface="+mn-ea"/>
                <a:cs typeface="+mn-cs"/>
              </a:defRPr>
            </a:pPr>
            <a:r>
              <a:rPr lang="en-ZA" sz="1800" b="1" i="0" u="none" strike="noStrike" kern="1200" baseline="0" dirty="0">
                <a:solidFill>
                  <a:sysClr val="windowText" lastClr="000000">
                    <a:lumMod val="75000"/>
                    <a:lumOff val="25000"/>
                  </a:sysClr>
                </a:solidFill>
                <a:latin typeface="+mn-lt"/>
                <a:ea typeface="+mn-ea"/>
                <a:cs typeface="+mn-cs"/>
              </a:rPr>
              <a:t>Assets</a:t>
            </a:r>
          </a:p>
        </c:rich>
      </c:tx>
      <c:spPr>
        <a:noFill/>
        <a:ln>
          <a:noFill/>
        </a:ln>
        <a:effectLst/>
      </c:spPr>
    </c:title>
    <c:plotArea>
      <c:layout/>
      <c:barChart>
        <c:barDir val="col"/>
        <c:grouping val="stacked"/>
        <c:ser>
          <c:idx val="0"/>
          <c:order val="0"/>
          <c:tx>
            <c:strRef>
              <c:f>'Balance sheet'!$B$1</c:f>
              <c:strCache>
                <c:ptCount val="1"/>
                <c:pt idx="0">
                  <c:v>Equipment</c:v>
                </c:pt>
              </c:strCache>
            </c:strRef>
          </c:tx>
          <c:spPr>
            <a:solidFill>
              <a:srgbClr val="006600">
                <a:alpha val="85000"/>
              </a:srgb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'Balance sheet'!$A$8:$A$12</c:f>
              <c:numCache>
                <c:formatCode>General</c:formatCode>
                <c:ptCount val="5"/>
                <c:pt idx="0">
                  <c:v>2017</c:v>
                </c:pt>
                <c:pt idx="1">
                  <c:v>2018</c:v>
                </c:pt>
                <c:pt idx="2">
                  <c:v>2019</c:v>
                </c:pt>
                <c:pt idx="3">
                  <c:v>2020</c:v>
                </c:pt>
                <c:pt idx="4">
                  <c:v>2021</c:v>
                </c:pt>
              </c:numCache>
            </c:numRef>
          </c:cat>
          <c:val>
            <c:numRef>
              <c:f>'Balance sheet'!$B$8:$B$12</c:f>
              <c:numCache>
                <c:formatCode>General</c:formatCode>
                <c:ptCount val="5"/>
                <c:pt idx="0">
                  <c:v>1278</c:v>
                </c:pt>
                <c:pt idx="1">
                  <c:v>1152</c:v>
                </c:pt>
                <c:pt idx="2">
                  <c:v>1161</c:v>
                </c:pt>
                <c:pt idx="3">
                  <c:v>1135</c:v>
                </c:pt>
                <c:pt idx="4">
                  <c:v>977</c:v>
                </c:pt>
              </c:numCache>
            </c:numRef>
          </c:val>
          <c:extLst xmlns:c16r2="http://schemas.microsoft.com/office/drawing/2015/06/chart">
            <c:ext xmlns:c16="http://schemas.microsoft.com/office/drawing/2014/chart" uri="{C3380CC4-5D6E-409C-BE32-E72D297353CC}">
              <c16:uniqueId val="{00000000-3EBB-472F-A724-4291F5BF0483}"/>
            </c:ext>
          </c:extLst>
        </c:ser>
        <c:ser>
          <c:idx val="1"/>
          <c:order val="1"/>
          <c:tx>
            <c:strRef>
              <c:f>'Balance sheet'!$C$1</c:f>
              <c:strCache>
                <c:ptCount val="1"/>
                <c:pt idx="0">
                  <c:v>Accounts Receivable</c:v>
                </c:pt>
              </c:strCache>
            </c:strRef>
          </c:tx>
          <c:spPr>
            <a:solidFill>
              <a:srgbClr val="269A2C">
                <a:alpha val="85000"/>
              </a:srgbClr>
            </a:solidFill>
            <a:ln w="9525" cap="flat" cmpd="sng" algn="ctr">
              <a:solidFill>
                <a:schemeClr val="lt1">
                  <a:alpha val="50000"/>
                </a:schemeClr>
              </a:solidFill>
              <a:round/>
            </a:ln>
            <a:effectLst/>
          </c:spPr>
          <c:dLbls>
            <c:dLbl>
              <c:idx val="2"/>
              <c:layout>
                <c:manualLayout>
                  <c:x val="0"/>
                  <c:y val="1.2987012987012988E-2"/>
                </c:manualLayout>
              </c:layout>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EBB-472F-A724-4291F5BF048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'Balance sheet'!$A$8:$A$12</c:f>
              <c:numCache>
                <c:formatCode>General</c:formatCode>
                <c:ptCount val="5"/>
                <c:pt idx="0">
                  <c:v>2017</c:v>
                </c:pt>
                <c:pt idx="1">
                  <c:v>2018</c:v>
                </c:pt>
                <c:pt idx="2">
                  <c:v>2019</c:v>
                </c:pt>
                <c:pt idx="3">
                  <c:v>2020</c:v>
                </c:pt>
                <c:pt idx="4">
                  <c:v>2021</c:v>
                </c:pt>
              </c:numCache>
            </c:numRef>
          </c:cat>
          <c:val>
            <c:numRef>
              <c:f>'Balance sheet'!$C$8:$C$12</c:f>
              <c:numCache>
                <c:formatCode>General</c:formatCode>
                <c:ptCount val="5"/>
                <c:pt idx="0">
                  <c:v>85</c:v>
                </c:pt>
                <c:pt idx="1">
                  <c:v>36</c:v>
                </c:pt>
                <c:pt idx="2">
                  <c:v>91</c:v>
                </c:pt>
                <c:pt idx="3">
                  <c:v>44</c:v>
                </c:pt>
                <c:pt idx="4">
                  <c:v>83</c:v>
                </c:pt>
              </c:numCache>
            </c:numRef>
          </c:val>
          <c:extLst xmlns:c16r2="http://schemas.microsoft.com/office/drawing/2015/06/chart">
            <c:ext xmlns:c16="http://schemas.microsoft.com/office/drawing/2014/chart" uri="{C3380CC4-5D6E-409C-BE32-E72D297353CC}">
              <c16:uniqueId val="{00000001-3EBB-472F-A724-4291F5BF0483}"/>
            </c:ext>
          </c:extLst>
        </c:ser>
        <c:ser>
          <c:idx val="2"/>
          <c:order val="2"/>
          <c:tx>
            <c:strRef>
              <c:f>'Balance sheet'!$D$1</c:f>
              <c:strCache>
                <c:ptCount val="1"/>
                <c:pt idx="0">
                  <c:v>Cash</c:v>
                </c:pt>
              </c:strCache>
            </c:strRef>
          </c:tx>
          <c:spPr>
            <a:solidFill>
              <a:srgbClr val="92D050">
                <a:alpha val="85000"/>
              </a:srgbClr>
            </a:solidFill>
            <a:ln w="9525" cap="flat" cmpd="sng" algn="ctr">
              <a:solidFill>
                <a:schemeClr val="lt1">
                  <a:alpha val="50000"/>
                </a:schemeClr>
              </a:solidFill>
              <a:round/>
            </a:ln>
            <a:effectLst/>
          </c:spPr>
          <c:dLbls>
            <c:dLbl>
              <c:idx val="1"/>
              <c:layout>
                <c:manualLayout>
                  <c:x val="0"/>
                  <c:y val="-1.7316017316017358E-2"/>
                </c:manualLayout>
              </c:layout>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EBB-472F-A724-4291F5BF0483}"/>
                </c:ext>
              </c:extLst>
            </c:dLbl>
            <c:dLbl>
              <c:idx val="2"/>
              <c:layout>
                <c:manualLayout>
                  <c:x val="0"/>
                  <c:y val="-2.1645021645021648E-2"/>
                </c:manualLayout>
              </c:layout>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EBB-472F-A724-4291F5BF048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'Balance sheet'!$A$8:$A$12</c:f>
              <c:numCache>
                <c:formatCode>General</c:formatCode>
                <c:ptCount val="5"/>
                <c:pt idx="0">
                  <c:v>2017</c:v>
                </c:pt>
                <c:pt idx="1">
                  <c:v>2018</c:v>
                </c:pt>
                <c:pt idx="2">
                  <c:v>2019</c:v>
                </c:pt>
                <c:pt idx="3">
                  <c:v>2020</c:v>
                </c:pt>
                <c:pt idx="4">
                  <c:v>2021</c:v>
                </c:pt>
              </c:numCache>
            </c:numRef>
          </c:cat>
          <c:val>
            <c:numRef>
              <c:f>'Balance sheet'!$D$8:$D$12</c:f>
              <c:numCache>
                <c:formatCode>General</c:formatCode>
                <c:ptCount val="5"/>
                <c:pt idx="0">
                  <c:v>77</c:v>
                </c:pt>
                <c:pt idx="1">
                  <c:v>20</c:v>
                </c:pt>
                <c:pt idx="2">
                  <c:v>95</c:v>
                </c:pt>
                <c:pt idx="3">
                  <c:v>110</c:v>
                </c:pt>
                <c:pt idx="4">
                  <c:v>88</c:v>
                </c:pt>
              </c:numCache>
            </c:numRef>
          </c:val>
          <c:extLst xmlns:c16r2="http://schemas.microsoft.com/office/drawing/2015/06/chart">
            <c:ext xmlns:c16="http://schemas.microsoft.com/office/drawing/2014/chart" uri="{C3380CC4-5D6E-409C-BE32-E72D297353CC}">
              <c16:uniqueId val="{00000002-3EBB-472F-A724-4291F5BF0483}"/>
            </c:ext>
          </c:extLst>
        </c:ser>
        <c:dLbls>
          <c:showVal val="1"/>
        </c:dLbls>
        <c:overlap val="100"/>
        <c:axId val="58096256"/>
        <c:axId val="58102144"/>
      </c:barChart>
      <c:catAx>
        <c:axId val="58096256"/>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8102144"/>
        <c:crosses val="autoZero"/>
        <c:auto val="1"/>
        <c:lblAlgn val="ctr"/>
        <c:lblOffset val="100"/>
      </c:catAx>
      <c:valAx>
        <c:axId val="5810214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tickLblPos val="none"/>
        <c:crossAx val="58096256"/>
        <c:crosses val="autoZero"/>
        <c:crossBetween val="between"/>
      </c:valAx>
      <c:spPr>
        <a:noFill/>
        <a:ln>
          <a:noFill/>
        </a:ln>
        <a:effectLst/>
      </c:spPr>
    </c:plotArea>
    <c:legend>
      <c:legendPos val="b"/>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chart>
  <c:spPr>
    <a:no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roundedCorners val="1"/>
  <c:style val="8"/>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ZA" dirty="0"/>
              <a:t>Equity and liabilities</a:t>
            </a:r>
          </a:p>
        </c:rich>
      </c:tx>
      <c:layout>
        <c:manualLayout>
          <c:xMode val="edge"/>
          <c:yMode val="edge"/>
          <c:x val="0.32694634963974645"/>
          <c:y val="0"/>
        </c:manualLayout>
      </c:layout>
      <c:spPr>
        <a:noFill/>
        <a:ln>
          <a:noFill/>
        </a:ln>
        <a:effectLst/>
      </c:spPr>
    </c:title>
    <c:plotArea>
      <c:layout>
        <c:manualLayout>
          <c:layoutTarget val="inner"/>
          <c:xMode val="edge"/>
          <c:yMode val="edge"/>
          <c:x val="1.0958695486965497E-2"/>
          <c:y val="7.407407407407407E-2"/>
          <c:w val="0.98904130451303462"/>
          <c:h val="0.84167468649752142"/>
        </c:manualLayout>
      </c:layout>
      <c:barChart>
        <c:barDir val="col"/>
        <c:grouping val="stacked"/>
        <c:ser>
          <c:idx val="0"/>
          <c:order val="0"/>
          <c:tx>
            <c:strRef>
              <c:f>'Balance sheet'!$B$14</c:f>
              <c:strCache>
                <c:ptCount val="1"/>
                <c:pt idx="0">
                  <c:v>Equity</c:v>
                </c:pt>
              </c:strCache>
            </c:strRef>
          </c:tx>
          <c:spPr>
            <a:solidFill>
              <a:srgbClr val="336600">
                <a:alpha val="85000"/>
              </a:srgbClr>
            </a:solidFill>
            <a:ln w="9525" cap="flat" cmpd="sng" algn="ctr">
              <a:solidFill>
                <a:schemeClr val="lt1">
                  <a:alpha val="50000"/>
                </a:schemeClr>
              </a:solidFill>
              <a:round/>
            </a:ln>
            <a:effectLst/>
          </c:spPr>
          <c:dLbls>
            <c:dLbl>
              <c:idx val="0"/>
              <c:layout>
                <c:manualLayout>
                  <c:x val="-1.9378892754155707E-3"/>
                  <c:y val="-3.1599354734367029E-2"/>
                </c:manualLayout>
              </c:layout>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634-489E-AC83-B91606152A43}"/>
                </c:ext>
              </c:extLst>
            </c:dLbl>
            <c:dLbl>
              <c:idx val="1"/>
              <c:layout>
                <c:manualLayout>
                  <c:x val="3.8757785508311414E-3"/>
                  <c:y val="-3.1599354734366931E-2"/>
                </c:manualLayout>
              </c:layout>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634-489E-AC83-B91606152A43}"/>
                </c:ext>
              </c:extLst>
            </c:dLbl>
            <c:dLbl>
              <c:idx val="2"/>
              <c:layout>
                <c:manualLayout>
                  <c:x val="-5.8136678262467115E-3"/>
                  <c:y val="-2.1066512953002599E-2"/>
                </c:manualLayout>
              </c:layout>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634-489E-AC83-B91606152A43}"/>
                </c:ext>
              </c:extLst>
            </c:dLbl>
            <c:dLbl>
              <c:idx val="3"/>
              <c:layout>
                <c:manualLayout>
                  <c:x val="0"/>
                  <c:y val="-1.5799884714751859E-2"/>
                </c:manualLayout>
              </c:layout>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634-489E-AC83-B91606152A4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'Balance sheet'!$A$21:$A$25</c:f>
              <c:numCache>
                <c:formatCode>General</c:formatCode>
                <c:ptCount val="5"/>
                <c:pt idx="0">
                  <c:v>2017</c:v>
                </c:pt>
                <c:pt idx="1">
                  <c:v>2018</c:v>
                </c:pt>
                <c:pt idx="2">
                  <c:v>2019</c:v>
                </c:pt>
                <c:pt idx="3">
                  <c:v>2020</c:v>
                </c:pt>
                <c:pt idx="4">
                  <c:v>2021</c:v>
                </c:pt>
              </c:numCache>
            </c:numRef>
          </c:cat>
          <c:val>
            <c:numRef>
              <c:f>'Balance sheet'!$B$21:$B$25</c:f>
              <c:numCache>
                <c:formatCode>General</c:formatCode>
                <c:ptCount val="5"/>
                <c:pt idx="0">
                  <c:v>-1080</c:v>
                </c:pt>
                <c:pt idx="1">
                  <c:v>-1193</c:v>
                </c:pt>
                <c:pt idx="2">
                  <c:v>-1207</c:v>
                </c:pt>
                <c:pt idx="3">
                  <c:v>-1317</c:v>
                </c:pt>
                <c:pt idx="4">
                  <c:v>406</c:v>
                </c:pt>
              </c:numCache>
            </c:numRef>
          </c:val>
          <c:extLst xmlns:c16r2="http://schemas.microsoft.com/office/drawing/2015/06/chart">
            <c:ext xmlns:c16="http://schemas.microsoft.com/office/drawing/2014/chart" uri="{C3380CC4-5D6E-409C-BE32-E72D297353CC}">
              <c16:uniqueId val="{00000000-2C9C-480E-8538-20CB340B6FA0}"/>
            </c:ext>
          </c:extLst>
        </c:ser>
        <c:ser>
          <c:idx val="3"/>
          <c:order val="1"/>
          <c:tx>
            <c:strRef>
              <c:f>'Balance sheet'!$C$14</c:f>
              <c:strCache>
                <c:ptCount val="1"/>
                <c:pt idx="0">
                  <c:v>Non-Current Liabilities</c:v>
                </c:pt>
              </c:strCache>
            </c:strRef>
          </c:tx>
          <c:spPr>
            <a:solidFill>
              <a:srgbClr val="269A2C">
                <a:alpha val="85000"/>
              </a:srgb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'Balance sheet'!$A$21:$A$25</c:f>
              <c:numCache>
                <c:formatCode>General</c:formatCode>
                <c:ptCount val="5"/>
                <c:pt idx="0">
                  <c:v>2017</c:v>
                </c:pt>
                <c:pt idx="1">
                  <c:v>2018</c:v>
                </c:pt>
                <c:pt idx="2">
                  <c:v>2019</c:v>
                </c:pt>
                <c:pt idx="3">
                  <c:v>2020</c:v>
                </c:pt>
                <c:pt idx="4">
                  <c:v>2021</c:v>
                </c:pt>
              </c:numCache>
            </c:numRef>
          </c:cat>
          <c:val>
            <c:numRef>
              <c:f>'Balance sheet'!$C$21:$C$25</c:f>
              <c:numCache>
                <c:formatCode>General</c:formatCode>
                <c:ptCount val="5"/>
                <c:pt idx="0">
                  <c:v>1807</c:v>
                </c:pt>
                <c:pt idx="1">
                  <c:v>1799</c:v>
                </c:pt>
                <c:pt idx="2">
                  <c:v>1727</c:v>
                </c:pt>
                <c:pt idx="3">
                  <c:v>1746</c:v>
                </c:pt>
              </c:numCache>
            </c:numRef>
          </c:val>
          <c:extLst xmlns:c16r2="http://schemas.microsoft.com/office/drawing/2015/06/chart">
            <c:ext xmlns:c16="http://schemas.microsoft.com/office/drawing/2014/chart" uri="{C3380CC4-5D6E-409C-BE32-E72D297353CC}">
              <c16:uniqueId val="{00000001-2C9C-480E-8538-20CB340B6FA0}"/>
            </c:ext>
          </c:extLst>
        </c:ser>
        <c:ser>
          <c:idx val="1"/>
          <c:order val="2"/>
          <c:tx>
            <c:strRef>
              <c:f>'Balance sheet'!$D$14</c:f>
              <c:strCache>
                <c:ptCount val="1"/>
                <c:pt idx="0">
                  <c:v>Deferred Income</c:v>
                </c:pt>
              </c:strCache>
            </c:strRef>
          </c:tx>
          <c:spPr>
            <a:solidFill>
              <a:srgbClr val="25C525">
                <a:alpha val="85000"/>
              </a:srgb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'Balance sheet'!$A$21:$A$25</c:f>
              <c:numCache>
                <c:formatCode>General</c:formatCode>
                <c:ptCount val="5"/>
                <c:pt idx="0">
                  <c:v>2017</c:v>
                </c:pt>
                <c:pt idx="1">
                  <c:v>2018</c:v>
                </c:pt>
                <c:pt idx="2">
                  <c:v>2019</c:v>
                </c:pt>
                <c:pt idx="3">
                  <c:v>2020</c:v>
                </c:pt>
                <c:pt idx="4">
                  <c:v>2021</c:v>
                </c:pt>
              </c:numCache>
            </c:numRef>
          </c:cat>
          <c:val>
            <c:numRef>
              <c:f>'Balance sheet'!$D$21:$D$25</c:f>
              <c:numCache>
                <c:formatCode>General</c:formatCode>
                <c:ptCount val="5"/>
                <c:pt idx="0">
                  <c:v>512</c:v>
                </c:pt>
                <c:pt idx="1">
                  <c:v>487</c:v>
                </c:pt>
                <c:pt idx="2">
                  <c:v>559</c:v>
                </c:pt>
                <c:pt idx="3">
                  <c:v>515</c:v>
                </c:pt>
                <c:pt idx="4">
                  <c:v>464</c:v>
                </c:pt>
              </c:numCache>
            </c:numRef>
          </c:val>
          <c:extLst xmlns:c16r2="http://schemas.microsoft.com/office/drawing/2015/06/chart">
            <c:ext xmlns:c16="http://schemas.microsoft.com/office/drawing/2014/chart" uri="{C3380CC4-5D6E-409C-BE32-E72D297353CC}">
              <c16:uniqueId val="{00000002-2C9C-480E-8538-20CB340B6FA0}"/>
            </c:ext>
          </c:extLst>
        </c:ser>
        <c:ser>
          <c:idx val="2"/>
          <c:order val="3"/>
          <c:tx>
            <c:strRef>
              <c:f>'Balance sheet'!$E$14</c:f>
              <c:strCache>
                <c:ptCount val="1"/>
                <c:pt idx="0">
                  <c:v>Current Liabilities</c:v>
                </c:pt>
              </c:strCache>
            </c:strRef>
          </c:tx>
          <c:spPr>
            <a:solidFill>
              <a:srgbClr val="92D050">
                <a:alpha val="85000"/>
              </a:srgb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'Balance sheet'!$A$21:$A$25</c:f>
              <c:numCache>
                <c:formatCode>General</c:formatCode>
                <c:ptCount val="5"/>
                <c:pt idx="0">
                  <c:v>2017</c:v>
                </c:pt>
                <c:pt idx="1">
                  <c:v>2018</c:v>
                </c:pt>
                <c:pt idx="2">
                  <c:v>2019</c:v>
                </c:pt>
                <c:pt idx="3">
                  <c:v>2020</c:v>
                </c:pt>
                <c:pt idx="4">
                  <c:v>2021</c:v>
                </c:pt>
              </c:numCache>
            </c:numRef>
          </c:cat>
          <c:val>
            <c:numRef>
              <c:f>'Balance sheet'!$E$21:$E$25</c:f>
              <c:numCache>
                <c:formatCode>General</c:formatCode>
                <c:ptCount val="5"/>
                <c:pt idx="0">
                  <c:v>102</c:v>
                </c:pt>
                <c:pt idx="1">
                  <c:v>105</c:v>
                </c:pt>
                <c:pt idx="2">
                  <c:v>269</c:v>
                </c:pt>
                <c:pt idx="3">
                  <c:v>345</c:v>
                </c:pt>
                <c:pt idx="4">
                  <c:v>279</c:v>
                </c:pt>
              </c:numCache>
            </c:numRef>
          </c:val>
          <c:extLst xmlns:c16r2="http://schemas.microsoft.com/office/drawing/2015/06/chart">
            <c:ext xmlns:c16="http://schemas.microsoft.com/office/drawing/2014/chart" uri="{C3380CC4-5D6E-409C-BE32-E72D297353CC}">
              <c16:uniqueId val="{00000003-2C9C-480E-8538-20CB340B6FA0}"/>
            </c:ext>
          </c:extLst>
        </c:ser>
        <c:dLbls>
          <c:showVal val="1"/>
        </c:dLbls>
        <c:overlap val="100"/>
        <c:axId val="58158080"/>
        <c:axId val="58172160"/>
      </c:barChart>
      <c:catAx>
        <c:axId val="58158080"/>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8172160"/>
        <c:crosses val="autoZero"/>
        <c:auto val="1"/>
        <c:lblAlgn val="ctr"/>
        <c:lblOffset val="100"/>
      </c:catAx>
      <c:valAx>
        <c:axId val="581721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tickLblPos val="none"/>
        <c:crossAx val="58158080"/>
        <c:crosses val="autoZero"/>
        <c:crossBetween val="between"/>
      </c:valAx>
      <c:spPr>
        <a:noFill/>
        <a:ln>
          <a:noFill/>
        </a:ln>
        <a:effectLst/>
      </c:spPr>
    </c:plotArea>
    <c:legend>
      <c:legendPos val="b"/>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chart>
  <c:spPr>
    <a:no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ZA" b="1"/>
              <a:t>Revenue per customer</a:t>
            </a:r>
          </a:p>
        </c:rich>
      </c:tx>
      <c:spPr>
        <a:noFill/>
        <a:ln>
          <a:noFill/>
        </a:ln>
        <a:effectLst/>
      </c:spPr>
    </c:title>
    <c:plotArea>
      <c:layout/>
      <c:barChart>
        <c:barDir val="col"/>
        <c:grouping val="stacked"/>
        <c:ser>
          <c:idx val="0"/>
          <c:order val="0"/>
          <c:tx>
            <c:strRef>
              <c:f>'Rev &amp; Cos (2)'!$A$4</c:f>
              <c:strCache>
                <c:ptCount val="1"/>
                <c:pt idx="0">
                  <c:v>Anchor Customers</c:v>
                </c:pt>
              </c:strCache>
            </c:strRef>
          </c:tx>
          <c:spPr>
            <a:solidFill>
              <a:srgbClr val="0066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'Rev &amp; Cos (2)'!$J$2:$N$2</c:f>
              <c:numCache>
                <c:formatCode>General</c:formatCode>
                <c:ptCount val="5"/>
                <c:pt idx="0">
                  <c:v>2017</c:v>
                </c:pt>
                <c:pt idx="1">
                  <c:v>2018</c:v>
                </c:pt>
                <c:pt idx="2">
                  <c:v>2019</c:v>
                </c:pt>
                <c:pt idx="3">
                  <c:v>2020</c:v>
                </c:pt>
                <c:pt idx="4">
                  <c:v>2021</c:v>
                </c:pt>
              </c:numCache>
            </c:numRef>
          </c:cat>
          <c:val>
            <c:numRef>
              <c:f>'Rev &amp; Cos (2)'!$J$4:$N$4</c:f>
              <c:numCache>
                <c:formatCode>"R"#\ ##0</c:formatCode>
                <c:ptCount val="5"/>
                <c:pt idx="0">
                  <c:v>210272.799</c:v>
                </c:pt>
                <c:pt idx="1">
                  <c:v>186151.85599999997</c:v>
                </c:pt>
                <c:pt idx="2">
                  <c:v>181729</c:v>
                </c:pt>
                <c:pt idx="3">
                  <c:v>149600</c:v>
                </c:pt>
                <c:pt idx="4">
                  <c:v>99817</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6B60-4925-B43F-EA069E021FF7}"/>
            </c:ext>
          </c:extLst>
        </c:ser>
        <c:ser>
          <c:idx val="1"/>
          <c:order val="1"/>
          <c:tx>
            <c:strRef>
              <c:f>'Rev &amp; Cos (2)'!$A$5</c:f>
              <c:strCache>
                <c:ptCount val="1"/>
                <c:pt idx="0">
                  <c:v>MNOs</c:v>
                </c:pt>
              </c:strCache>
            </c:strRef>
          </c:tx>
          <c:spPr>
            <a:solidFill>
              <a:srgbClr val="0099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'Rev &amp; Cos (2)'!$J$2:$N$2</c:f>
              <c:numCache>
                <c:formatCode>General</c:formatCode>
                <c:ptCount val="5"/>
                <c:pt idx="0">
                  <c:v>2017</c:v>
                </c:pt>
                <c:pt idx="1">
                  <c:v>2018</c:v>
                </c:pt>
                <c:pt idx="2">
                  <c:v>2019</c:v>
                </c:pt>
                <c:pt idx="3">
                  <c:v>2020</c:v>
                </c:pt>
                <c:pt idx="4">
                  <c:v>2021</c:v>
                </c:pt>
              </c:numCache>
            </c:numRef>
          </c:cat>
          <c:val>
            <c:numRef>
              <c:f>'Rev &amp; Cos (2)'!$J$5:$N$5</c:f>
              <c:numCache>
                <c:formatCode>"R"#\ ##0</c:formatCode>
                <c:ptCount val="5"/>
                <c:pt idx="0">
                  <c:v>84530</c:v>
                </c:pt>
                <c:pt idx="1">
                  <c:v>88087</c:v>
                </c:pt>
                <c:pt idx="2">
                  <c:v>70690</c:v>
                </c:pt>
                <c:pt idx="3">
                  <c:v>64863</c:v>
                </c:pt>
                <c:pt idx="4">
                  <c:v>55990</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6B60-4925-B43F-EA069E021FF7}"/>
            </c:ext>
          </c:extLst>
        </c:ser>
        <c:ser>
          <c:idx val="2"/>
          <c:order val="2"/>
          <c:tx>
            <c:strRef>
              <c:f>'Rev &amp; Cos (2)'!$A$6</c:f>
              <c:strCache>
                <c:ptCount val="1"/>
                <c:pt idx="0">
                  <c:v>SA Connect</c:v>
                </c:pt>
              </c:strCache>
            </c:strRef>
          </c:tx>
          <c:spPr>
            <a:solidFill>
              <a:srgbClr val="4CBD3D"/>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'Rev &amp; Cos (2)'!$J$2:$N$2</c:f>
              <c:numCache>
                <c:formatCode>General</c:formatCode>
                <c:ptCount val="5"/>
                <c:pt idx="0">
                  <c:v>2017</c:v>
                </c:pt>
                <c:pt idx="1">
                  <c:v>2018</c:v>
                </c:pt>
                <c:pt idx="2">
                  <c:v>2019</c:v>
                </c:pt>
                <c:pt idx="3">
                  <c:v>2020</c:v>
                </c:pt>
                <c:pt idx="4">
                  <c:v>2021</c:v>
                </c:pt>
              </c:numCache>
            </c:numRef>
          </c:cat>
          <c:val>
            <c:numRef>
              <c:f>'Rev &amp; Cos (2)'!$J$6:$N$6</c:f>
              <c:numCache>
                <c:formatCode>General</c:formatCode>
                <c:ptCount val="5"/>
                <c:pt idx="2" formatCode="&quot;R&quot;#\ ##0">
                  <c:v>30714</c:v>
                </c:pt>
                <c:pt idx="3" formatCode="&quot;R&quot;#\ ##0">
                  <c:v>90051</c:v>
                </c:pt>
                <c:pt idx="4" formatCode="&quot;R&quot;#\ ##0">
                  <c:v>133219</c:v>
                </c:pt>
              </c:numCache>
              <c:extLst xmlns:c16r2="http://schemas.microsoft.com/office/drawing/2015/06/chart"/>
            </c:numRef>
          </c:val>
          <c:extLst xmlns:c16r2="http://schemas.microsoft.com/office/drawing/2015/06/chart">
            <c:ext xmlns:c16="http://schemas.microsoft.com/office/drawing/2014/chart" uri="{C3380CC4-5D6E-409C-BE32-E72D297353CC}">
              <c16:uniqueId val="{00000002-6B60-4925-B43F-EA069E021FF7}"/>
            </c:ext>
          </c:extLst>
        </c:ser>
        <c:ser>
          <c:idx val="3"/>
          <c:order val="3"/>
          <c:tx>
            <c:strRef>
              <c:f>'Rev &amp; Cos (2)'!$A$7</c:f>
              <c:strCache>
                <c:ptCount val="1"/>
                <c:pt idx="0">
                  <c:v>National Revenue</c:v>
                </c:pt>
              </c:strCache>
            </c:strRef>
          </c:tx>
          <c:spPr>
            <a:solidFill>
              <a:srgbClr val="36D22E"/>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'Rev &amp; Cos (2)'!$J$2:$N$2</c:f>
              <c:numCache>
                <c:formatCode>General</c:formatCode>
                <c:ptCount val="5"/>
                <c:pt idx="0">
                  <c:v>2017</c:v>
                </c:pt>
                <c:pt idx="1">
                  <c:v>2018</c:v>
                </c:pt>
                <c:pt idx="2">
                  <c:v>2019</c:v>
                </c:pt>
                <c:pt idx="3">
                  <c:v>2020</c:v>
                </c:pt>
                <c:pt idx="4">
                  <c:v>2021</c:v>
                </c:pt>
              </c:numCache>
            </c:numRef>
          </c:cat>
          <c:val>
            <c:numRef>
              <c:f>'Rev &amp; Cos (2)'!$J$7:$N$7</c:f>
              <c:numCache>
                <c:formatCode>"R"#\ ##0</c:formatCode>
                <c:ptCount val="5"/>
                <c:pt idx="0">
                  <c:v>39860.840833333299</c:v>
                </c:pt>
                <c:pt idx="1">
                  <c:v>47675.377</c:v>
                </c:pt>
                <c:pt idx="2">
                  <c:v>61473</c:v>
                </c:pt>
                <c:pt idx="3">
                  <c:v>73220</c:v>
                </c:pt>
                <c:pt idx="4">
                  <c:v>102296</c:v>
                </c:pt>
              </c:numCache>
              <c:extLst xmlns:c16r2="http://schemas.microsoft.com/office/drawing/2015/06/chart"/>
            </c:numRef>
          </c:val>
          <c:extLst xmlns:c16r2="http://schemas.microsoft.com/office/drawing/2015/06/chart">
            <c:ext xmlns:c16="http://schemas.microsoft.com/office/drawing/2014/chart" uri="{C3380CC4-5D6E-409C-BE32-E72D297353CC}">
              <c16:uniqueId val="{00000003-6B60-4925-B43F-EA069E021FF7}"/>
            </c:ext>
          </c:extLst>
        </c:ser>
        <c:ser>
          <c:idx val="4"/>
          <c:order val="4"/>
          <c:tx>
            <c:strRef>
              <c:f>'Rev &amp; Cos (2)'!$A$8</c:f>
              <c:strCache>
                <c:ptCount val="1"/>
                <c:pt idx="0">
                  <c:v>WACS </c:v>
                </c:pt>
              </c:strCache>
            </c:strRef>
          </c:tx>
          <c:spPr>
            <a:solidFill>
              <a:srgbClr val="14E23B"/>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'Rev &amp; Cos (2)'!$J$2:$N$2</c:f>
              <c:numCache>
                <c:formatCode>General</c:formatCode>
                <c:ptCount val="5"/>
                <c:pt idx="0">
                  <c:v>2017</c:v>
                </c:pt>
                <c:pt idx="1">
                  <c:v>2018</c:v>
                </c:pt>
                <c:pt idx="2">
                  <c:v>2019</c:v>
                </c:pt>
                <c:pt idx="3">
                  <c:v>2020</c:v>
                </c:pt>
                <c:pt idx="4">
                  <c:v>2021</c:v>
                </c:pt>
              </c:numCache>
            </c:numRef>
          </c:cat>
          <c:val>
            <c:numRef>
              <c:f>'Rev &amp; Cos (2)'!$J$8:$N$8</c:f>
              <c:numCache>
                <c:formatCode>"R"#\ ##0</c:formatCode>
                <c:ptCount val="5"/>
                <c:pt idx="0">
                  <c:v>62520.236666666664</c:v>
                </c:pt>
                <c:pt idx="1">
                  <c:v>57285.913999999997</c:v>
                </c:pt>
                <c:pt idx="2">
                  <c:v>66309</c:v>
                </c:pt>
                <c:pt idx="3">
                  <c:v>91096</c:v>
                </c:pt>
                <c:pt idx="4">
                  <c:v>71814</c:v>
                </c:pt>
              </c:numCache>
              <c:extLst xmlns:c16r2="http://schemas.microsoft.com/office/drawing/2015/06/chart"/>
            </c:numRef>
          </c:val>
          <c:extLst xmlns:c16r2="http://schemas.microsoft.com/office/drawing/2015/06/chart">
            <c:ext xmlns:c16="http://schemas.microsoft.com/office/drawing/2014/chart" uri="{C3380CC4-5D6E-409C-BE32-E72D297353CC}">
              <c16:uniqueId val="{00000004-6B60-4925-B43F-EA069E021FF7}"/>
            </c:ext>
          </c:extLst>
        </c:ser>
        <c:dLbls/>
        <c:gapWidth val="97"/>
        <c:overlap val="100"/>
        <c:axId val="58272768"/>
        <c:axId val="58290944"/>
      </c:barChart>
      <c:lineChart>
        <c:grouping val="standard"/>
        <c:ser>
          <c:idx val="5"/>
          <c:order val="5"/>
          <c:tx>
            <c:strRef>
              <c:f>'Rev &amp; Cos (2)'!$A$13</c:f>
              <c:strCache>
                <c:ptCount val="1"/>
                <c:pt idx="0">
                  <c:v>Customers</c:v>
                </c:pt>
              </c:strCache>
            </c:strRef>
          </c:tx>
          <c:spPr>
            <a:ln w="28575" cap="rnd">
              <a:solidFill>
                <a:srgbClr val="006600"/>
              </a:solidFill>
              <a:round/>
            </a:ln>
            <a:effectLst/>
          </c:spPr>
          <c:marker>
            <c:symbol val="none"/>
          </c:marker>
          <c:dLbls>
            <c:dLbl>
              <c:idx val="3"/>
              <c:layout>
                <c:manualLayout>
                  <c:x val="1.0659899329301567E-2"/>
                  <c:y val="2.5099349946599653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B60-4925-B43F-EA069E021FF7}"/>
                </c:ext>
              </c:extLst>
            </c:dLbl>
            <c:dLbl>
              <c:idx val="4"/>
              <c:layout>
                <c:manualLayout>
                  <c:x val="-1.0659899329301678E-2"/>
                  <c:y val="-8.53377898184388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6B60-4925-B43F-EA069E021FF7}"/>
                </c:ext>
              </c:extLst>
            </c:dLbl>
            <c:spPr>
              <a:solidFill>
                <a:srgbClr val="006600"/>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r"/>
            <c:showVal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'Rev &amp; Cos (2)'!$J$2:$N$2</c:f>
              <c:numCache>
                <c:formatCode>General</c:formatCode>
                <c:ptCount val="5"/>
                <c:pt idx="0">
                  <c:v>2017</c:v>
                </c:pt>
                <c:pt idx="1">
                  <c:v>2018</c:v>
                </c:pt>
                <c:pt idx="2">
                  <c:v>2019</c:v>
                </c:pt>
                <c:pt idx="3">
                  <c:v>2020</c:v>
                </c:pt>
                <c:pt idx="4">
                  <c:v>2021</c:v>
                </c:pt>
              </c:numCache>
            </c:numRef>
          </c:cat>
          <c:val>
            <c:numRef>
              <c:f>'Rev &amp; Cos (2)'!$J$13:$N$13</c:f>
              <c:numCache>
                <c:formatCode>0</c:formatCode>
                <c:ptCount val="5"/>
                <c:pt idx="0">
                  <c:v>30</c:v>
                </c:pt>
                <c:pt idx="1">
                  <c:v>46</c:v>
                </c:pt>
                <c:pt idx="2">
                  <c:v>61</c:v>
                </c:pt>
                <c:pt idx="3">
                  <c:v>79</c:v>
                </c:pt>
                <c:pt idx="4">
                  <c:v>101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7-6B60-4925-B43F-EA069E021FF7}"/>
            </c:ext>
          </c:extLst>
        </c:ser>
        <c:dLbls>
          <c:showVal val="1"/>
        </c:dLbls>
        <c:marker val="1"/>
        <c:axId val="58306560"/>
        <c:axId val="58292480"/>
      </c:lineChart>
      <c:catAx>
        <c:axId val="582727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8290944"/>
        <c:crosses val="autoZero"/>
        <c:auto val="1"/>
        <c:lblAlgn val="ctr"/>
        <c:lblOffset val="100"/>
      </c:catAx>
      <c:valAx>
        <c:axId val="58290944"/>
        <c:scaling>
          <c:orientation val="minMax"/>
        </c:scaling>
        <c:axPos val="l"/>
        <c:majorGridlines>
          <c:spPr>
            <a:ln w="9525" cap="flat" cmpd="sng" algn="ctr">
              <a:solidFill>
                <a:schemeClr val="tx1">
                  <a:lumMod val="15000"/>
                  <a:lumOff val="85000"/>
                </a:schemeClr>
              </a:solidFill>
              <a:round/>
            </a:ln>
            <a:effectLst/>
          </c:spPr>
        </c:majorGridlines>
        <c:numFmt formatCode="&quot;R&quot;#\ ##0"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8272768"/>
        <c:crosses val="autoZero"/>
        <c:crossBetween val="between"/>
      </c:valAx>
      <c:valAx>
        <c:axId val="58292480"/>
        <c:scaling>
          <c:orientation val="minMax"/>
        </c:scaling>
        <c:axPos val="r"/>
        <c:numFmt formatCode="0" sourceLinked="1"/>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8306560"/>
        <c:crosses val="max"/>
        <c:crossBetween val="between"/>
      </c:valAx>
      <c:catAx>
        <c:axId val="58306560"/>
        <c:scaling>
          <c:orientation val="minMax"/>
        </c:scaling>
        <c:delete val="1"/>
        <c:axPos val="b"/>
        <c:numFmt formatCode="General" sourceLinked="1"/>
        <c:tickLblPos val="none"/>
        <c:crossAx val="58292480"/>
        <c:crosses val="autoZero"/>
        <c:auto val="1"/>
        <c:lblAlgn val="ctr"/>
        <c:lblOffset val="100"/>
      </c:cat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style val="5"/>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a:t>Total Capital expenditure</a:t>
            </a:r>
          </a:p>
        </c:rich>
      </c:tx>
      <c:spPr>
        <a:noFill/>
        <a:ln>
          <a:noFill/>
        </a:ln>
        <a:effectLst/>
      </c:spPr>
    </c:title>
    <c:plotArea>
      <c:layout/>
      <c:barChart>
        <c:barDir val="col"/>
        <c:grouping val="clustered"/>
        <c:ser>
          <c:idx val="0"/>
          <c:order val="0"/>
          <c:tx>
            <c:strRef>
              <c:f>'EBITDA (2)'!$A$80</c:f>
              <c:strCache>
                <c:ptCount val="1"/>
                <c:pt idx="0">
                  <c:v>Total Cumulative Capex</c:v>
                </c:pt>
              </c:strCache>
            </c:strRef>
          </c:tx>
          <c:spPr>
            <a:solidFill>
              <a:srgbClr val="4AAF14"/>
            </a:solidFill>
            <a:ln>
              <a:noFill/>
            </a:ln>
            <a:effectLst/>
          </c:spPr>
          <c:cat>
            <c:strRef>
              <c:f>'EBITDA (2)'!$B$79:$G$79</c:f>
              <c:strCache>
                <c:ptCount val="6"/>
                <c:pt idx="0">
                  <c:v>2015/16</c:v>
                </c:pt>
                <c:pt idx="1">
                  <c:v>2016/17</c:v>
                </c:pt>
                <c:pt idx="2">
                  <c:v>2017/18</c:v>
                </c:pt>
                <c:pt idx="3">
                  <c:v>2018/19</c:v>
                </c:pt>
                <c:pt idx="4">
                  <c:v>2019/20</c:v>
                </c:pt>
                <c:pt idx="5">
                  <c:v>2020/21</c:v>
                </c:pt>
              </c:strCache>
            </c:strRef>
          </c:cat>
          <c:val>
            <c:numRef>
              <c:f>'EBITDA (2)'!$B$80:$G$80</c:f>
              <c:numCache>
                <c:formatCode>"R"\ #\ ##0</c:formatCode>
                <c:ptCount val="6"/>
                <c:pt idx="0">
                  <c:v>161016</c:v>
                </c:pt>
                <c:pt idx="1">
                  <c:v>231042</c:v>
                </c:pt>
                <c:pt idx="2">
                  <c:v>271598</c:v>
                </c:pt>
                <c:pt idx="3">
                  <c:v>356627</c:v>
                </c:pt>
                <c:pt idx="4">
                  <c:v>422739</c:v>
                </c:pt>
                <c:pt idx="5">
                  <c:v>463736</c:v>
                </c:pt>
              </c:numCache>
            </c:numRef>
          </c:val>
          <c:extLst xmlns:c16r2="http://schemas.microsoft.com/office/drawing/2015/06/chart">
            <c:ext xmlns:c16="http://schemas.microsoft.com/office/drawing/2014/chart" uri="{C3380CC4-5D6E-409C-BE32-E72D297353CC}">
              <c16:uniqueId val="{00000000-A464-4B65-AD51-A3C9A6D5884A}"/>
            </c:ext>
          </c:extLst>
        </c:ser>
        <c:dLbls/>
        <c:gapWidth val="219"/>
        <c:overlap val="-27"/>
        <c:axId val="61825408"/>
        <c:axId val="61826944"/>
      </c:barChart>
      <c:lineChart>
        <c:grouping val="standard"/>
        <c:ser>
          <c:idx val="1"/>
          <c:order val="1"/>
          <c:tx>
            <c:strRef>
              <c:f>'EBITDA (2)'!$A$16</c:f>
              <c:strCache>
                <c:ptCount val="1"/>
                <c:pt idx="0">
                  <c:v>Total capex as % of revenue</c:v>
                </c:pt>
              </c:strCache>
            </c:strRef>
          </c:tx>
          <c:spPr>
            <a:ln w="28575" cap="rnd">
              <a:solidFill>
                <a:srgbClr val="006600"/>
              </a:solidFill>
              <a:prstDash val="dash"/>
              <a:round/>
            </a:ln>
            <a:effectLst/>
          </c:spPr>
          <c:marker>
            <c:symbol val="none"/>
          </c:marker>
          <c:cat>
            <c:strRef>
              <c:f>'EBITDA (2)'!$F$2:$K$2</c:f>
              <c:strCache>
                <c:ptCount val="6"/>
                <c:pt idx="0">
                  <c:v>2017</c:v>
                </c:pt>
                <c:pt idx="1">
                  <c:v>2018</c:v>
                </c:pt>
                <c:pt idx="2">
                  <c:v>2019</c:v>
                </c:pt>
                <c:pt idx="3">
                  <c:v>2020</c:v>
                </c:pt>
                <c:pt idx="4">
                  <c:v>2021 
YTD</c:v>
                </c:pt>
                <c:pt idx="5">
                  <c:v>2021
Forecast</c:v>
                </c:pt>
              </c:strCache>
            </c:strRef>
          </c:cat>
          <c:val>
            <c:numRef>
              <c:f>'EBITDA (2)'!$F$16:$K$16</c:f>
              <c:numCache>
                <c:formatCode>0.0%</c:formatCode>
                <c:ptCount val="6"/>
                <c:pt idx="0">
                  <c:v>0.17630619561714472</c:v>
                </c:pt>
                <c:pt idx="1">
                  <c:v>0.10695147679324894</c:v>
                </c:pt>
                <c:pt idx="2">
                  <c:v>0.20692600659503793</c:v>
                </c:pt>
                <c:pt idx="3">
                  <c:v>0.14101486679606684</c:v>
                </c:pt>
                <c:pt idx="4">
                  <c:v>3.3949056641082935E-2</c:v>
                </c:pt>
                <c:pt idx="5">
                  <c:v>8.7172759283515019E-2</c:v>
                </c:pt>
              </c:numCache>
            </c:numRef>
          </c:val>
          <c:extLst xmlns:c16r2="http://schemas.microsoft.com/office/drawing/2015/06/chart">
            <c:ext xmlns:c16="http://schemas.microsoft.com/office/drawing/2014/chart" uri="{C3380CC4-5D6E-409C-BE32-E72D297353CC}">
              <c16:uniqueId val="{00000001-A464-4B65-AD51-A3C9A6D5884A}"/>
            </c:ext>
          </c:extLst>
        </c:ser>
        <c:dLbls/>
        <c:marker val="1"/>
        <c:axId val="61846656"/>
        <c:axId val="61828480"/>
      </c:lineChart>
      <c:catAx>
        <c:axId val="6182540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826944"/>
        <c:crosses val="autoZero"/>
        <c:auto val="1"/>
        <c:lblAlgn val="ctr"/>
        <c:lblOffset val="100"/>
      </c:catAx>
      <c:valAx>
        <c:axId val="61826944"/>
        <c:scaling>
          <c:orientation val="minMax"/>
        </c:scaling>
        <c:axPos val="l"/>
        <c:majorGridlines>
          <c:spPr>
            <a:ln w="9525" cap="flat" cmpd="sng" algn="ctr">
              <a:solidFill>
                <a:schemeClr val="tx1">
                  <a:lumMod val="15000"/>
                  <a:lumOff val="85000"/>
                </a:schemeClr>
              </a:solidFill>
              <a:round/>
            </a:ln>
            <a:effectLst/>
          </c:spPr>
        </c:majorGridlines>
        <c:numFmt formatCode="&quot;R&quot;\ #\ ##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825408"/>
        <c:crosses val="autoZero"/>
        <c:crossBetween val="between"/>
      </c:valAx>
      <c:valAx>
        <c:axId val="61828480"/>
        <c:scaling>
          <c:orientation val="minMax"/>
        </c:scaling>
        <c:axPos val="r"/>
        <c:numFmt formatCode="0.0%" sourceLinked="1"/>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846656"/>
        <c:crosses val="max"/>
        <c:crossBetween val="between"/>
      </c:valAx>
      <c:catAx>
        <c:axId val="61846656"/>
        <c:scaling>
          <c:orientation val="minMax"/>
        </c:scaling>
        <c:delete val="1"/>
        <c:axPos val="b"/>
        <c:numFmt formatCode="General" sourceLinked="1"/>
        <c:tickLblPos val="none"/>
        <c:crossAx val="61828480"/>
        <c:crosses val="autoZero"/>
        <c:auto val="1"/>
        <c:lblAlgn val="ctr"/>
        <c:lblOffset val="100"/>
      </c:cat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4E410B-9CD1-4E62-82C4-A0AA229FA729}"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ZA"/>
        </a:p>
      </dgm:t>
    </dgm:pt>
    <dgm:pt modelId="{4A57F2D4-C3AD-4013-9005-BB5237EACDDA}">
      <dgm:prSet phldrT="[Text]" custT="1"/>
      <dgm:spPr>
        <a:solidFill>
          <a:srgbClr val="14E23B"/>
        </a:solidFill>
      </dgm:spPr>
      <dgm:t>
        <a:bodyPr/>
        <a:lstStyle/>
        <a:p>
          <a:r>
            <a:rPr lang="en-ZA" sz="1600" b="1" dirty="0">
              <a:solidFill>
                <a:schemeClr val="tx1"/>
              </a:solidFill>
              <a:latin typeface="Arial" panose="020B0604020202020204" pitchFamily="34" charset="0"/>
              <a:cs typeface="Arial" panose="020B0604020202020204" pitchFamily="34" charset="0"/>
            </a:rPr>
            <a:t>Sales</a:t>
          </a:r>
          <a:r>
            <a:rPr lang="en-ZA" sz="1600" dirty="0">
              <a:solidFill>
                <a:schemeClr val="tx1"/>
              </a:solidFill>
              <a:latin typeface="Arial" panose="020B0604020202020204" pitchFamily="34" charset="0"/>
              <a:cs typeface="Arial" panose="020B0604020202020204" pitchFamily="34" charset="0"/>
            </a:rPr>
            <a:t>:  </a:t>
          </a:r>
          <a:r>
            <a:rPr lang="en-ZA" sz="1600" dirty="0">
              <a:solidFill>
                <a:schemeClr val="tx1"/>
              </a:solidFill>
            </a:rPr>
            <a:t>R89 million new sales contracts against a target of   R350 million</a:t>
          </a:r>
          <a:r>
            <a:rPr lang="en-ZA" sz="1400" dirty="0">
              <a:solidFill>
                <a:schemeClr val="tx1"/>
              </a:solidFill>
              <a:latin typeface="Arial" panose="020B0604020202020204" pitchFamily="34" charset="0"/>
              <a:cs typeface="Arial" panose="020B0604020202020204" pitchFamily="34" charset="0"/>
            </a:rPr>
            <a:t> </a:t>
          </a:r>
        </a:p>
      </dgm:t>
    </dgm:pt>
    <dgm:pt modelId="{6150B8CE-4F99-4DA2-AD15-40F9B28F8707}" type="parTrans" cxnId="{D6DF0B98-A717-40C6-85EE-56BCAD3CF2C4}">
      <dgm:prSet/>
      <dgm:spPr/>
      <dgm:t>
        <a:bodyPr/>
        <a:lstStyle/>
        <a:p>
          <a:endParaRPr lang="en-ZA" sz="1400">
            <a:latin typeface="Arial" panose="020B0604020202020204" pitchFamily="34" charset="0"/>
            <a:cs typeface="Arial" panose="020B0604020202020204" pitchFamily="34" charset="0"/>
          </a:endParaRPr>
        </a:p>
      </dgm:t>
    </dgm:pt>
    <dgm:pt modelId="{8BCDF86E-96FA-43A8-A239-7F0C547F9759}" type="sibTrans" cxnId="{D6DF0B98-A717-40C6-85EE-56BCAD3CF2C4}">
      <dgm:prSet/>
      <dgm:spPr/>
      <dgm:t>
        <a:bodyPr/>
        <a:lstStyle/>
        <a:p>
          <a:endParaRPr lang="en-ZA" sz="1400">
            <a:latin typeface="Arial" panose="020B0604020202020204" pitchFamily="34" charset="0"/>
            <a:cs typeface="Arial" panose="020B0604020202020204" pitchFamily="34" charset="0"/>
          </a:endParaRPr>
        </a:p>
      </dgm:t>
    </dgm:pt>
    <dgm:pt modelId="{B613ED9E-F214-47AE-BC7C-24E53D91A719}">
      <dgm:prSet phldrT="[Text]" custT="1"/>
      <dgm:spPr>
        <a:solidFill>
          <a:srgbClr val="4CBD3D"/>
        </a:solidFill>
      </dgm:spPr>
      <dgm:t>
        <a:bodyPr/>
        <a:lstStyle/>
        <a:p>
          <a:r>
            <a:rPr lang="en-ZA" sz="1600" b="1" dirty="0">
              <a:solidFill>
                <a:schemeClr val="tx1"/>
              </a:solidFill>
              <a:latin typeface="Arial" panose="020B0604020202020204" pitchFamily="34" charset="0"/>
              <a:cs typeface="Arial" panose="020B0604020202020204" pitchFamily="34" charset="0"/>
            </a:rPr>
            <a:t>Improve Operating Profit: </a:t>
          </a:r>
          <a:r>
            <a:rPr lang="en-ZA" sz="1600" dirty="0">
              <a:solidFill>
                <a:schemeClr val="tx1"/>
              </a:solidFill>
            </a:rPr>
            <a:t>Improved by R3 million against a target of R12 million.</a:t>
          </a:r>
          <a:r>
            <a:rPr lang="en-ZA" sz="1600" b="1" dirty="0">
              <a:solidFill>
                <a:schemeClr val="tx1"/>
              </a:solidFill>
              <a:latin typeface="Arial" panose="020B0604020202020204" pitchFamily="34" charset="0"/>
              <a:cs typeface="Arial" panose="020B0604020202020204" pitchFamily="34" charset="0"/>
            </a:rPr>
            <a:t>  </a:t>
          </a:r>
        </a:p>
      </dgm:t>
    </dgm:pt>
    <dgm:pt modelId="{B2CFF236-7AF1-42D1-B670-634A9D96CC34}" type="parTrans" cxnId="{E64869A6-0402-44A7-95BB-221FFBE61283}">
      <dgm:prSet/>
      <dgm:spPr/>
      <dgm:t>
        <a:bodyPr/>
        <a:lstStyle/>
        <a:p>
          <a:endParaRPr lang="en-ZA" sz="1400">
            <a:latin typeface="Arial" panose="020B0604020202020204" pitchFamily="34" charset="0"/>
            <a:cs typeface="Arial" panose="020B0604020202020204" pitchFamily="34" charset="0"/>
          </a:endParaRPr>
        </a:p>
      </dgm:t>
    </dgm:pt>
    <dgm:pt modelId="{BDC9E8D2-2FA0-415A-825D-E57A677B9BE4}" type="sibTrans" cxnId="{E64869A6-0402-44A7-95BB-221FFBE61283}">
      <dgm:prSet/>
      <dgm:spPr/>
      <dgm:t>
        <a:bodyPr/>
        <a:lstStyle/>
        <a:p>
          <a:endParaRPr lang="en-ZA" sz="1400">
            <a:latin typeface="Arial" panose="020B0604020202020204" pitchFamily="34" charset="0"/>
            <a:cs typeface="Arial" panose="020B0604020202020204" pitchFamily="34" charset="0"/>
          </a:endParaRPr>
        </a:p>
      </dgm:t>
    </dgm:pt>
    <dgm:pt modelId="{41298E67-1BAD-4D23-AC99-2B96D3BB5ACD}">
      <dgm:prSet custT="1"/>
      <dgm:spPr>
        <a:solidFill>
          <a:srgbClr val="006600"/>
        </a:solidFill>
      </dgm:spPr>
      <dgm:t>
        <a:bodyPr/>
        <a:lstStyle/>
        <a:p>
          <a:r>
            <a:rPr lang="en-ZA" sz="1600" b="1" dirty="0">
              <a:solidFill>
                <a:schemeClr val="tx1"/>
              </a:solidFill>
              <a:latin typeface="Arial" panose="020B0604020202020204" pitchFamily="34" charset="0"/>
              <a:cs typeface="Arial" panose="020B0604020202020204" pitchFamily="34" charset="0"/>
            </a:rPr>
            <a:t>Debtors days:  </a:t>
          </a:r>
          <a:r>
            <a:rPr lang="en-ZA" sz="1600" dirty="0">
              <a:solidFill>
                <a:srgbClr val="000000"/>
              </a:solidFill>
              <a:effectLst/>
              <a:latin typeface="Arial" panose="020B0604020202020204" pitchFamily="34" charset="0"/>
              <a:ea typeface="SimSun" panose="02010600030101010101" pitchFamily="2" charset="-122"/>
            </a:rPr>
            <a:t>Debtors’ days were at 45 days against a target of 60 days</a:t>
          </a:r>
          <a:endParaRPr lang="en-ZA" sz="1600" b="1" dirty="0">
            <a:solidFill>
              <a:schemeClr val="tx1"/>
            </a:solidFill>
            <a:latin typeface="Arial" panose="020B0604020202020204" pitchFamily="34" charset="0"/>
            <a:cs typeface="Arial" panose="020B0604020202020204" pitchFamily="34" charset="0"/>
          </a:endParaRPr>
        </a:p>
      </dgm:t>
    </dgm:pt>
    <dgm:pt modelId="{3C93F48F-F832-4A11-BDF9-ED5D63C261E5}" type="parTrans" cxnId="{664FF3D8-0AF7-4132-ACB0-ECC0D01B7DDB}">
      <dgm:prSet/>
      <dgm:spPr/>
      <dgm:t>
        <a:bodyPr/>
        <a:lstStyle/>
        <a:p>
          <a:endParaRPr lang="en-ZA"/>
        </a:p>
      </dgm:t>
    </dgm:pt>
    <dgm:pt modelId="{C2FB2B61-013A-4905-8C6F-85AB19D32A30}" type="sibTrans" cxnId="{664FF3D8-0AF7-4132-ACB0-ECC0D01B7DDB}">
      <dgm:prSet/>
      <dgm:spPr/>
      <dgm:t>
        <a:bodyPr/>
        <a:lstStyle/>
        <a:p>
          <a:endParaRPr lang="en-ZA"/>
        </a:p>
      </dgm:t>
    </dgm:pt>
    <dgm:pt modelId="{A8C28B47-69C0-4CA4-8586-61647E3452FE}">
      <dgm:prSet custT="1"/>
      <dgm:spPr>
        <a:solidFill>
          <a:srgbClr val="009900"/>
        </a:solidFill>
      </dgm:spPr>
      <dgm:t>
        <a:bodyPr/>
        <a:lstStyle/>
        <a:p>
          <a:r>
            <a:rPr lang="en-ZA" sz="1600" b="1" dirty="0">
              <a:solidFill>
                <a:schemeClr val="tx1"/>
              </a:solidFill>
              <a:latin typeface="Arial" panose="020B0604020202020204" pitchFamily="34" charset="0"/>
              <a:cs typeface="Arial" panose="020B0604020202020204" pitchFamily="34" charset="0"/>
            </a:rPr>
            <a:t>SMMEs payment</a:t>
          </a:r>
          <a:r>
            <a:rPr lang="en-ZA" sz="1600" dirty="0">
              <a:latin typeface="Arial" panose="020B0604020202020204" pitchFamily="34" charset="0"/>
              <a:cs typeface="Arial" panose="020B0604020202020204" pitchFamily="34" charset="0"/>
            </a:rPr>
            <a:t>: </a:t>
          </a:r>
          <a:r>
            <a:rPr lang="en-ZA" sz="1600" dirty="0">
              <a:solidFill>
                <a:srgbClr val="000000"/>
              </a:solidFill>
              <a:effectLst/>
              <a:latin typeface="Arial" panose="020B0604020202020204" pitchFamily="34" charset="0"/>
              <a:ea typeface="SimSun" panose="02010600030101010101" pitchFamily="2" charset="-122"/>
            </a:rPr>
            <a:t>SMME invoices were paid within 15 days against a target of 30 days.</a:t>
          </a:r>
          <a:r>
            <a:rPr lang="en-ZA" sz="1600" dirty="0">
              <a:latin typeface="Arial" panose="020B0604020202020204" pitchFamily="34" charset="0"/>
              <a:cs typeface="Arial" panose="020B0604020202020204" pitchFamily="34" charset="0"/>
            </a:rPr>
            <a:t> </a:t>
          </a:r>
        </a:p>
      </dgm:t>
    </dgm:pt>
    <dgm:pt modelId="{D7CACCED-3B39-4D53-BE1E-3CB753EF3C0A}" type="parTrans" cxnId="{14BFF2E9-A8F3-4634-8E6C-24324FB314C8}">
      <dgm:prSet/>
      <dgm:spPr/>
      <dgm:t>
        <a:bodyPr/>
        <a:lstStyle/>
        <a:p>
          <a:endParaRPr lang="en-ZA"/>
        </a:p>
      </dgm:t>
    </dgm:pt>
    <dgm:pt modelId="{FF7E84CA-3012-40BF-9B46-73E5FDBD3752}" type="sibTrans" cxnId="{14BFF2E9-A8F3-4634-8E6C-24324FB314C8}">
      <dgm:prSet/>
      <dgm:spPr/>
      <dgm:t>
        <a:bodyPr/>
        <a:lstStyle/>
        <a:p>
          <a:endParaRPr lang="en-ZA"/>
        </a:p>
      </dgm:t>
    </dgm:pt>
    <dgm:pt modelId="{E642C9F2-9F7C-4DA6-9A51-FA6E6DC7FE2A}">
      <dgm:prSet custT="1"/>
      <dgm:spPr>
        <a:solidFill>
          <a:srgbClr val="4CBD3D"/>
        </a:solidFill>
      </dgm:spPr>
      <dgm:t>
        <a:bodyPr/>
        <a:lstStyle/>
        <a:p>
          <a:r>
            <a:rPr lang="en-ZA" sz="1600" b="1" kern="1200" dirty="0">
              <a:solidFill>
                <a:schemeClr val="tx1"/>
              </a:solidFill>
              <a:latin typeface="Arial" panose="020B0604020202020204" pitchFamily="34" charset="0"/>
              <a:ea typeface="+mn-ea"/>
              <a:cs typeface="Arial" panose="020B0604020202020204" pitchFamily="34" charset="0"/>
            </a:rPr>
            <a:t>Revenue</a:t>
          </a:r>
          <a:r>
            <a:rPr lang="en-ZA" sz="1600" b="1" kern="1200" dirty="0">
              <a:solidFill>
                <a:srgbClr val="000000"/>
              </a:solidFill>
              <a:latin typeface="Arial" panose="020B0604020202020204" pitchFamily="34" charset="0"/>
              <a:ea typeface="+mn-ea"/>
              <a:cs typeface="Arial" panose="020B0604020202020204" pitchFamily="34" charset="0"/>
            </a:rPr>
            <a:t>: </a:t>
          </a:r>
          <a:r>
            <a:rPr lang="en-ZA" sz="1600" kern="1200" dirty="0">
              <a:solidFill>
                <a:schemeClr val="tx1"/>
              </a:solidFill>
              <a:latin typeface="+mn-lt"/>
              <a:ea typeface="+mn-ea"/>
              <a:cs typeface="+mn-cs"/>
            </a:rPr>
            <a:t>1% year-on-year decline against a target of an increase of 22% increase</a:t>
          </a:r>
          <a:r>
            <a:rPr lang="en-ZA" sz="1600" b="1" kern="1200" dirty="0">
              <a:solidFill>
                <a:schemeClr val="tx1"/>
              </a:solidFill>
              <a:latin typeface="Arial" panose="020B0604020202020204" pitchFamily="34" charset="0"/>
              <a:ea typeface="+mn-ea"/>
              <a:cs typeface="Arial" panose="020B0604020202020204" pitchFamily="34" charset="0"/>
            </a:rPr>
            <a:t> </a:t>
          </a:r>
        </a:p>
      </dgm:t>
    </dgm:pt>
    <dgm:pt modelId="{1151AC44-A7C8-4126-B72C-6C54A844B857}" type="parTrans" cxnId="{901A3512-B4B7-480A-8EF5-26A1FF38F821}">
      <dgm:prSet/>
      <dgm:spPr/>
      <dgm:t>
        <a:bodyPr/>
        <a:lstStyle/>
        <a:p>
          <a:endParaRPr lang="en-ZA"/>
        </a:p>
      </dgm:t>
    </dgm:pt>
    <dgm:pt modelId="{5640BC22-E7CE-4717-A50D-A3EAFE3CF008}" type="sibTrans" cxnId="{901A3512-B4B7-480A-8EF5-26A1FF38F821}">
      <dgm:prSet/>
      <dgm:spPr/>
      <dgm:t>
        <a:bodyPr/>
        <a:lstStyle/>
        <a:p>
          <a:endParaRPr lang="en-ZA"/>
        </a:p>
      </dgm:t>
    </dgm:pt>
    <dgm:pt modelId="{9D2B8E75-78DB-4A63-9B75-13359CFE815E}">
      <dgm:prSet custT="1"/>
      <dgm:spPr>
        <a:solidFill>
          <a:srgbClr val="36D22E"/>
        </a:solidFill>
      </dgm:spPr>
      <dgm:t>
        <a:bodyPr/>
        <a:lstStyle/>
        <a:p>
          <a:pPr marL="0" lvl="0" indent="0" algn="l" defTabSz="711200">
            <a:lnSpc>
              <a:spcPct val="90000"/>
            </a:lnSpc>
            <a:spcBef>
              <a:spcPct val="0"/>
            </a:spcBef>
            <a:spcAft>
              <a:spcPct val="35000"/>
            </a:spcAft>
            <a:buNone/>
          </a:pPr>
          <a:r>
            <a:rPr lang="en-ZA" sz="1600" b="1" kern="1200" dirty="0">
              <a:solidFill>
                <a:schemeClr val="tx1"/>
              </a:solidFill>
              <a:latin typeface="Arial" panose="020B0604020202020204" pitchFamily="34" charset="0"/>
              <a:ea typeface="+mn-ea"/>
              <a:cs typeface="Arial" panose="020B0604020202020204" pitchFamily="34" charset="0"/>
            </a:rPr>
            <a:t>Gearing Ratio</a:t>
          </a:r>
          <a:r>
            <a:rPr lang="en-ZA" sz="1600" kern="1200" dirty="0">
              <a:solidFill>
                <a:srgbClr val="000000"/>
              </a:solidFill>
              <a:latin typeface="Arial" panose="020B0604020202020204" pitchFamily="34" charset="0"/>
              <a:ea typeface="+mn-ea"/>
              <a:cs typeface="Arial" panose="020B0604020202020204" pitchFamily="34" charset="0"/>
            </a:rPr>
            <a:t>: </a:t>
          </a:r>
          <a:r>
            <a:rPr lang="en-ZA" sz="1600" kern="1200" dirty="0">
              <a:solidFill>
                <a:schemeClr val="tx1"/>
              </a:solidFill>
            </a:rPr>
            <a:t>11% Debt to Equity </a:t>
          </a:r>
          <a:r>
            <a:rPr lang="en-ZA" sz="1600" kern="1200" dirty="0">
              <a:solidFill>
                <a:srgbClr val="000000"/>
              </a:solidFill>
              <a:latin typeface="Arial"/>
              <a:ea typeface="+mn-ea"/>
              <a:cs typeface="+mn-cs"/>
            </a:rPr>
            <a:t>was achieved against a target of 154%.</a:t>
          </a:r>
        </a:p>
      </dgm:t>
    </dgm:pt>
    <dgm:pt modelId="{B99B9994-78E4-4516-A3D5-97E824F7AF59}" type="parTrans" cxnId="{FE3268E2-B54C-414D-9504-B52302A13F0D}">
      <dgm:prSet/>
      <dgm:spPr/>
      <dgm:t>
        <a:bodyPr/>
        <a:lstStyle/>
        <a:p>
          <a:endParaRPr lang="en-ZA"/>
        </a:p>
      </dgm:t>
    </dgm:pt>
    <dgm:pt modelId="{086C5871-045E-4499-ACEC-0872A9F61BE3}" type="sibTrans" cxnId="{FE3268E2-B54C-414D-9504-B52302A13F0D}">
      <dgm:prSet/>
      <dgm:spPr/>
      <dgm:t>
        <a:bodyPr/>
        <a:lstStyle/>
        <a:p>
          <a:endParaRPr lang="en-ZA"/>
        </a:p>
      </dgm:t>
    </dgm:pt>
    <dgm:pt modelId="{C46A9DC0-AD89-4F57-9E4D-23B5F8FEF60B}">
      <dgm:prSet custT="1"/>
      <dgm:spPr>
        <a:solidFill>
          <a:srgbClr val="92D050"/>
        </a:solidFill>
      </dgm:spPr>
      <dgm:t>
        <a:bodyPr/>
        <a:lstStyle/>
        <a:p>
          <a:pPr marL="0" lvl="0" indent="0" algn="l" defTabSz="711200">
            <a:lnSpc>
              <a:spcPct val="90000"/>
            </a:lnSpc>
            <a:spcBef>
              <a:spcPct val="0"/>
            </a:spcBef>
            <a:spcAft>
              <a:spcPct val="35000"/>
            </a:spcAft>
            <a:buNone/>
          </a:pPr>
          <a:r>
            <a:rPr lang="en-ZA" sz="1600" b="1" kern="1200" dirty="0">
              <a:solidFill>
                <a:schemeClr val="tx1"/>
              </a:solidFill>
              <a:latin typeface="Arial" panose="020B0604020202020204" pitchFamily="34" charset="0"/>
              <a:ea typeface="+mn-ea"/>
              <a:cs typeface="Arial" panose="020B0604020202020204" pitchFamily="34" charset="0"/>
            </a:rPr>
            <a:t>Cash Balance</a:t>
          </a:r>
          <a:r>
            <a:rPr lang="en-ZA" sz="1600" kern="1200" dirty="0">
              <a:solidFill>
                <a:srgbClr val="000000"/>
              </a:solidFill>
              <a:latin typeface="Arial" panose="020B0604020202020204" pitchFamily="34" charset="0"/>
              <a:ea typeface="+mn-ea"/>
              <a:cs typeface="Arial" panose="020B0604020202020204" pitchFamily="34" charset="0"/>
            </a:rPr>
            <a:t>: </a:t>
          </a:r>
          <a:r>
            <a:rPr lang="en-ZA" sz="1600" kern="1200" dirty="0">
              <a:solidFill>
                <a:srgbClr val="000000"/>
              </a:solidFill>
              <a:effectLst/>
              <a:latin typeface="Arial" panose="020B0604020202020204" pitchFamily="34" charset="0"/>
              <a:ea typeface="SimSun" panose="02010600030101010101" pitchFamily="2" charset="-122"/>
              <a:cs typeface="+mn-cs"/>
            </a:rPr>
            <a:t>R88 million </a:t>
          </a:r>
          <a:r>
            <a:rPr lang="en-GB" sz="1600" kern="1200" dirty="0">
              <a:solidFill>
                <a:srgbClr val="000000"/>
              </a:solidFill>
              <a:effectLst/>
              <a:latin typeface="Arial" panose="020B0604020202020204" pitchFamily="34" charset="0"/>
              <a:ea typeface="SimSun" panose="02010600030101010101" pitchFamily="2" charset="-122"/>
              <a:cs typeface="+mn-cs"/>
            </a:rPr>
            <a:t>positive cash balance was maintained against a target of R15 million</a:t>
          </a:r>
          <a:endParaRPr lang="en-ZA" sz="1600" kern="1200" dirty="0">
            <a:solidFill>
              <a:srgbClr val="000000"/>
            </a:solidFill>
            <a:effectLst/>
            <a:latin typeface="Arial" panose="020B0604020202020204" pitchFamily="34" charset="0"/>
            <a:ea typeface="SimSun" panose="02010600030101010101" pitchFamily="2" charset="-122"/>
            <a:cs typeface="+mn-cs"/>
          </a:endParaRPr>
        </a:p>
      </dgm:t>
    </dgm:pt>
    <dgm:pt modelId="{8C81728A-2BF2-4FE1-9C82-8E7C52FCC2CF}" type="parTrans" cxnId="{60FFB4EB-CE49-4F54-8644-DD3AD8AE5A32}">
      <dgm:prSet/>
      <dgm:spPr/>
      <dgm:t>
        <a:bodyPr/>
        <a:lstStyle/>
        <a:p>
          <a:endParaRPr lang="en-ZA"/>
        </a:p>
      </dgm:t>
    </dgm:pt>
    <dgm:pt modelId="{D16EBBE0-690A-4AFA-B6B3-81D39FF1CEE5}" type="sibTrans" cxnId="{60FFB4EB-CE49-4F54-8644-DD3AD8AE5A32}">
      <dgm:prSet/>
      <dgm:spPr/>
      <dgm:t>
        <a:bodyPr/>
        <a:lstStyle/>
        <a:p>
          <a:endParaRPr lang="en-ZA"/>
        </a:p>
      </dgm:t>
    </dgm:pt>
    <dgm:pt modelId="{32604F1F-EFEC-4170-A675-060574105C5C}" type="pres">
      <dgm:prSet presAssocID="{CA4E410B-9CD1-4E62-82C4-A0AA229FA729}" presName="linear" presStyleCnt="0">
        <dgm:presLayoutVars>
          <dgm:dir/>
          <dgm:animLvl val="lvl"/>
          <dgm:resizeHandles val="exact"/>
        </dgm:presLayoutVars>
      </dgm:prSet>
      <dgm:spPr/>
      <dgm:t>
        <a:bodyPr/>
        <a:lstStyle/>
        <a:p>
          <a:endParaRPr lang="en-US"/>
        </a:p>
      </dgm:t>
    </dgm:pt>
    <dgm:pt modelId="{BD863D40-F750-4517-93AC-B6E661D8030A}" type="pres">
      <dgm:prSet presAssocID="{4A57F2D4-C3AD-4013-9005-BB5237EACDDA}" presName="parentLin" presStyleCnt="0"/>
      <dgm:spPr/>
    </dgm:pt>
    <dgm:pt modelId="{70034569-EEBE-4330-A059-0AB416F6FAFE}" type="pres">
      <dgm:prSet presAssocID="{4A57F2D4-C3AD-4013-9005-BB5237EACDDA}" presName="parentLeftMargin" presStyleLbl="node1" presStyleIdx="0" presStyleCnt="7"/>
      <dgm:spPr/>
      <dgm:t>
        <a:bodyPr/>
        <a:lstStyle/>
        <a:p>
          <a:endParaRPr lang="en-US"/>
        </a:p>
      </dgm:t>
    </dgm:pt>
    <dgm:pt modelId="{D903CC4A-81E1-4F86-81D0-6356B45840C1}" type="pres">
      <dgm:prSet presAssocID="{4A57F2D4-C3AD-4013-9005-BB5237EACDDA}" presName="parentText" presStyleLbl="node1" presStyleIdx="0" presStyleCnt="7" custScaleX="119439" custLinFactNeighborX="2262" custLinFactNeighborY="1018">
        <dgm:presLayoutVars>
          <dgm:chMax val="0"/>
          <dgm:bulletEnabled val="1"/>
        </dgm:presLayoutVars>
      </dgm:prSet>
      <dgm:spPr/>
      <dgm:t>
        <a:bodyPr/>
        <a:lstStyle/>
        <a:p>
          <a:endParaRPr lang="en-US"/>
        </a:p>
      </dgm:t>
    </dgm:pt>
    <dgm:pt modelId="{F5E26728-C376-4E5C-9752-704427F7EC4B}" type="pres">
      <dgm:prSet presAssocID="{4A57F2D4-C3AD-4013-9005-BB5237EACDDA}" presName="negativeSpace" presStyleCnt="0"/>
      <dgm:spPr/>
    </dgm:pt>
    <dgm:pt modelId="{1C24CF2A-72C3-42CE-B07C-B2708ECB84AC}" type="pres">
      <dgm:prSet presAssocID="{4A57F2D4-C3AD-4013-9005-BB5237EACDDA}" presName="childText" presStyleLbl="conFgAcc1" presStyleIdx="0" presStyleCnt="7" custLinFactNeighborX="5813" custLinFactNeighborY="16148">
        <dgm:presLayoutVars>
          <dgm:bulletEnabled val="1"/>
        </dgm:presLayoutVars>
      </dgm:prSet>
      <dgm:spPr/>
    </dgm:pt>
    <dgm:pt modelId="{9F3912BE-6130-44DA-8C80-E08359A2330A}" type="pres">
      <dgm:prSet presAssocID="{8BCDF86E-96FA-43A8-A239-7F0C547F9759}" presName="spaceBetweenRectangles" presStyleCnt="0"/>
      <dgm:spPr/>
    </dgm:pt>
    <dgm:pt modelId="{F0F92AD3-944B-43E0-876E-7895DF7B9773}" type="pres">
      <dgm:prSet presAssocID="{E642C9F2-9F7C-4DA6-9A51-FA6E6DC7FE2A}" presName="parentLin" presStyleCnt="0"/>
      <dgm:spPr/>
    </dgm:pt>
    <dgm:pt modelId="{1E8A7817-EC2C-49B9-B251-FFFE7504FF5A}" type="pres">
      <dgm:prSet presAssocID="{E642C9F2-9F7C-4DA6-9A51-FA6E6DC7FE2A}" presName="parentLeftMargin" presStyleLbl="node1" presStyleIdx="0" presStyleCnt="7"/>
      <dgm:spPr/>
      <dgm:t>
        <a:bodyPr/>
        <a:lstStyle/>
        <a:p>
          <a:endParaRPr lang="en-US"/>
        </a:p>
      </dgm:t>
    </dgm:pt>
    <dgm:pt modelId="{E3900357-6C17-4B8E-A4F7-B2E99C2FFA14}" type="pres">
      <dgm:prSet presAssocID="{E642C9F2-9F7C-4DA6-9A51-FA6E6DC7FE2A}" presName="parentText" presStyleLbl="node1" presStyleIdx="1" presStyleCnt="7" custScaleX="119859">
        <dgm:presLayoutVars>
          <dgm:chMax val="0"/>
          <dgm:bulletEnabled val="1"/>
        </dgm:presLayoutVars>
      </dgm:prSet>
      <dgm:spPr/>
      <dgm:t>
        <a:bodyPr/>
        <a:lstStyle/>
        <a:p>
          <a:endParaRPr lang="en-US"/>
        </a:p>
      </dgm:t>
    </dgm:pt>
    <dgm:pt modelId="{DA70CCF6-4D01-4C8C-A6A1-FB5D139682A4}" type="pres">
      <dgm:prSet presAssocID="{E642C9F2-9F7C-4DA6-9A51-FA6E6DC7FE2A}" presName="negativeSpace" presStyleCnt="0"/>
      <dgm:spPr/>
    </dgm:pt>
    <dgm:pt modelId="{F76A9689-060C-4257-A514-727816B6B6B0}" type="pres">
      <dgm:prSet presAssocID="{E642C9F2-9F7C-4DA6-9A51-FA6E6DC7FE2A}" presName="childText" presStyleLbl="conFgAcc1" presStyleIdx="1" presStyleCnt="7">
        <dgm:presLayoutVars>
          <dgm:bulletEnabled val="1"/>
        </dgm:presLayoutVars>
      </dgm:prSet>
      <dgm:spPr/>
    </dgm:pt>
    <dgm:pt modelId="{09EE1521-1AD5-405A-B313-04CBF25B180D}" type="pres">
      <dgm:prSet presAssocID="{5640BC22-E7CE-4717-A50D-A3EAFE3CF008}" presName="spaceBetweenRectangles" presStyleCnt="0"/>
      <dgm:spPr/>
    </dgm:pt>
    <dgm:pt modelId="{8E89A595-ED2D-4718-834C-54324CB2B0C5}" type="pres">
      <dgm:prSet presAssocID="{9D2B8E75-78DB-4A63-9B75-13359CFE815E}" presName="parentLin" presStyleCnt="0"/>
      <dgm:spPr/>
    </dgm:pt>
    <dgm:pt modelId="{26E4B9BF-F720-43A9-93A0-9A063B56B517}" type="pres">
      <dgm:prSet presAssocID="{9D2B8E75-78DB-4A63-9B75-13359CFE815E}" presName="parentLeftMargin" presStyleLbl="node1" presStyleIdx="1" presStyleCnt="7"/>
      <dgm:spPr/>
      <dgm:t>
        <a:bodyPr/>
        <a:lstStyle/>
        <a:p>
          <a:endParaRPr lang="en-US"/>
        </a:p>
      </dgm:t>
    </dgm:pt>
    <dgm:pt modelId="{55B65276-D3E9-4173-A01E-A70715C6F99F}" type="pres">
      <dgm:prSet presAssocID="{9D2B8E75-78DB-4A63-9B75-13359CFE815E}" presName="parentText" presStyleLbl="node1" presStyleIdx="2" presStyleCnt="7" custScaleX="119512">
        <dgm:presLayoutVars>
          <dgm:chMax val="0"/>
          <dgm:bulletEnabled val="1"/>
        </dgm:presLayoutVars>
      </dgm:prSet>
      <dgm:spPr/>
      <dgm:t>
        <a:bodyPr/>
        <a:lstStyle/>
        <a:p>
          <a:endParaRPr lang="en-US"/>
        </a:p>
      </dgm:t>
    </dgm:pt>
    <dgm:pt modelId="{F2D55B70-3B4A-40CC-A42C-92A9DB7915A1}" type="pres">
      <dgm:prSet presAssocID="{9D2B8E75-78DB-4A63-9B75-13359CFE815E}" presName="negativeSpace" presStyleCnt="0"/>
      <dgm:spPr/>
    </dgm:pt>
    <dgm:pt modelId="{1E782092-AB68-4D97-88D5-B45EDA764E3D}" type="pres">
      <dgm:prSet presAssocID="{9D2B8E75-78DB-4A63-9B75-13359CFE815E}" presName="childText" presStyleLbl="conFgAcc1" presStyleIdx="2" presStyleCnt="7">
        <dgm:presLayoutVars>
          <dgm:bulletEnabled val="1"/>
        </dgm:presLayoutVars>
      </dgm:prSet>
      <dgm:spPr/>
    </dgm:pt>
    <dgm:pt modelId="{DEB4F6CC-77C9-47DB-9C7A-23EB48298946}" type="pres">
      <dgm:prSet presAssocID="{086C5871-045E-4499-ACEC-0872A9F61BE3}" presName="spaceBetweenRectangles" presStyleCnt="0"/>
      <dgm:spPr/>
    </dgm:pt>
    <dgm:pt modelId="{EEF6668B-29E9-4800-8062-01301538A944}" type="pres">
      <dgm:prSet presAssocID="{C46A9DC0-AD89-4F57-9E4D-23B5F8FEF60B}" presName="parentLin" presStyleCnt="0"/>
      <dgm:spPr/>
    </dgm:pt>
    <dgm:pt modelId="{B9A6109E-E636-4025-8F17-57D2084FF16C}" type="pres">
      <dgm:prSet presAssocID="{C46A9DC0-AD89-4F57-9E4D-23B5F8FEF60B}" presName="parentLeftMargin" presStyleLbl="node1" presStyleIdx="2" presStyleCnt="7"/>
      <dgm:spPr/>
      <dgm:t>
        <a:bodyPr/>
        <a:lstStyle/>
        <a:p>
          <a:endParaRPr lang="en-US"/>
        </a:p>
      </dgm:t>
    </dgm:pt>
    <dgm:pt modelId="{AAE4C978-2261-4533-9F41-D5DCE539F251}" type="pres">
      <dgm:prSet presAssocID="{C46A9DC0-AD89-4F57-9E4D-23B5F8FEF60B}" presName="parentText" presStyleLbl="node1" presStyleIdx="3" presStyleCnt="7" custScaleX="120090" custLinFactNeighborX="-1614" custLinFactNeighborY="-2397">
        <dgm:presLayoutVars>
          <dgm:chMax val="0"/>
          <dgm:bulletEnabled val="1"/>
        </dgm:presLayoutVars>
      </dgm:prSet>
      <dgm:spPr/>
      <dgm:t>
        <a:bodyPr/>
        <a:lstStyle/>
        <a:p>
          <a:endParaRPr lang="en-US"/>
        </a:p>
      </dgm:t>
    </dgm:pt>
    <dgm:pt modelId="{1767ABFE-F997-43FF-84BB-BAB8EC32586C}" type="pres">
      <dgm:prSet presAssocID="{C46A9DC0-AD89-4F57-9E4D-23B5F8FEF60B}" presName="negativeSpace" presStyleCnt="0"/>
      <dgm:spPr/>
    </dgm:pt>
    <dgm:pt modelId="{1BF57D35-29C9-49DC-850A-41C21934EF27}" type="pres">
      <dgm:prSet presAssocID="{C46A9DC0-AD89-4F57-9E4D-23B5F8FEF60B}" presName="childText" presStyleLbl="conFgAcc1" presStyleIdx="3" presStyleCnt="7">
        <dgm:presLayoutVars>
          <dgm:bulletEnabled val="1"/>
        </dgm:presLayoutVars>
      </dgm:prSet>
      <dgm:spPr/>
    </dgm:pt>
    <dgm:pt modelId="{230D42CF-8BDB-4B60-8110-EEC93EDC6BAE}" type="pres">
      <dgm:prSet presAssocID="{D16EBBE0-690A-4AFA-B6B3-81D39FF1CEE5}" presName="spaceBetweenRectangles" presStyleCnt="0"/>
      <dgm:spPr/>
    </dgm:pt>
    <dgm:pt modelId="{CA61456B-9844-4689-9786-3ACD8A71C753}" type="pres">
      <dgm:prSet presAssocID="{B613ED9E-F214-47AE-BC7C-24E53D91A719}" presName="parentLin" presStyleCnt="0"/>
      <dgm:spPr/>
    </dgm:pt>
    <dgm:pt modelId="{75B3C7AD-02F6-4F3E-B67C-CE541316B463}" type="pres">
      <dgm:prSet presAssocID="{B613ED9E-F214-47AE-BC7C-24E53D91A719}" presName="parentLeftMargin" presStyleLbl="node1" presStyleIdx="3" presStyleCnt="7"/>
      <dgm:spPr/>
      <dgm:t>
        <a:bodyPr/>
        <a:lstStyle/>
        <a:p>
          <a:endParaRPr lang="en-US"/>
        </a:p>
      </dgm:t>
    </dgm:pt>
    <dgm:pt modelId="{FDFA7583-4A74-40FA-8802-2E657AB22362}" type="pres">
      <dgm:prSet presAssocID="{B613ED9E-F214-47AE-BC7C-24E53D91A719}" presName="parentText" presStyleLbl="node1" presStyleIdx="4" presStyleCnt="7" custScaleX="118229">
        <dgm:presLayoutVars>
          <dgm:chMax val="0"/>
          <dgm:bulletEnabled val="1"/>
        </dgm:presLayoutVars>
      </dgm:prSet>
      <dgm:spPr/>
      <dgm:t>
        <a:bodyPr/>
        <a:lstStyle/>
        <a:p>
          <a:endParaRPr lang="en-US"/>
        </a:p>
      </dgm:t>
    </dgm:pt>
    <dgm:pt modelId="{B9AE5A18-0058-44C5-8851-BCD1DEF3DD48}" type="pres">
      <dgm:prSet presAssocID="{B613ED9E-F214-47AE-BC7C-24E53D91A719}" presName="negativeSpace" presStyleCnt="0"/>
      <dgm:spPr/>
    </dgm:pt>
    <dgm:pt modelId="{493F4459-DF24-4202-A8B6-36B00D962ABA}" type="pres">
      <dgm:prSet presAssocID="{B613ED9E-F214-47AE-BC7C-24E53D91A719}" presName="childText" presStyleLbl="conFgAcc1" presStyleIdx="4" presStyleCnt="7">
        <dgm:presLayoutVars>
          <dgm:bulletEnabled val="1"/>
        </dgm:presLayoutVars>
      </dgm:prSet>
      <dgm:spPr/>
    </dgm:pt>
    <dgm:pt modelId="{B4996A06-0635-42EF-9E03-63E05CC75D9A}" type="pres">
      <dgm:prSet presAssocID="{BDC9E8D2-2FA0-415A-825D-E57A677B9BE4}" presName="spaceBetweenRectangles" presStyleCnt="0"/>
      <dgm:spPr/>
    </dgm:pt>
    <dgm:pt modelId="{7BD1DA8B-6FB7-4B10-A472-CCAE344FBE2A}" type="pres">
      <dgm:prSet presAssocID="{A8C28B47-69C0-4CA4-8586-61647E3452FE}" presName="parentLin" presStyleCnt="0"/>
      <dgm:spPr/>
    </dgm:pt>
    <dgm:pt modelId="{619B48AC-7478-43DE-B55F-AE60BEBBE11B}" type="pres">
      <dgm:prSet presAssocID="{A8C28B47-69C0-4CA4-8586-61647E3452FE}" presName="parentLeftMargin" presStyleLbl="node1" presStyleIdx="4" presStyleCnt="7"/>
      <dgm:spPr/>
      <dgm:t>
        <a:bodyPr/>
        <a:lstStyle/>
        <a:p>
          <a:endParaRPr lang="en-US"/>
        </a:p>
      </dgm:t>
    </dgm:pt>
    <dgm:pt modelId="{4EE043B2-96DC-49A2-ACBA-377B863EE006}" type="pres">
      <dgm:prSet presAssocID="{A8C28B47-69C0-4CA4-8586-61647E3452FE}" presName="parentText" presStyleLbl="node1" presStyleIdx="5" presStyleCnt="7" custScaleX="119859">
        <dgm:presLayoutVars>
          <dgm:chMax val="0"/>
          <dgm:bulletEnabled val="1"/>
        </dgm:presLayoutVars>
      </dgm:prSet>
      <dgm:spPr/>
      <dgm:t>
        <a:bodyPr/>
        <a:lstStyle/>
        <a:p>
          <a:endParaRPr lang="en-US"/>
        </a:p>
      </dgm:t>
    </dgm:pt>
    <dgm:pt modelId="{C3C42AC1-77C5-439C-8AEF-327C29FEF483}" type="pres">
      <dgm:prSet presAssocID="{A8C28B47-69C0-4CA4-8586-61647E3452FE}" presName="negativeSpace" presStyleCnt="0"/>
      <dgm:spPr/>
    </dgm:pt>
    <dgm:pt modelId="{F726D191-3D1D-428B-B2E6-E14D0D5CDBB5}" type="pres">
      <dgm:prSet presAssocID="{A8C28B47-69C0-4CA4-8586-61647E3452FE}" presName="childText" presStyleLbl="conFgAcc1" presStyleIdx="5" presStyleCnt="7">
        <dgm:presLayoutVars>
          <dgm:bulletEnabled val="1"/>
        </dgm:presLayoutVars>
      </dgm:prSet>
      <dgm:spPr/>
    </dgm:pt>
    <dgm:pt modelId="{2C038A7C-11FC-45C8-B3A3-80C6C1AFA3E4}" type="pres">
      <dgm:prSet presAssocID="{FF7E84CA-3012-40BF-9B46-73E5FDBD3752}" presName="spaceBetweenRectangles" presStyleCnt="0"/>
      <dgm:spPr/>
    </dgm:pt>
    <dgm:pt modelId="{C4D42BCB-813E-4383-98F8-38BF460D325C}" type="pres">
      <dgm:prSet presAssocID="{41298E67-1BAD-4D23-AC99-2B96D3BB5ACD}" presName="parentLin" presStyleCnt="0"/>
      <dgm:spPr/>
    </dgm:pt>
    <dgm:pt modelId="{3123848F-47D7-4661-A484-4A347B03CDE6}" type="pres">
      <dgm:prSet presAssocID="{41298E67-1BAD-4D23-AC99-2B96D3BB5ACD}" presName="parentLeftMargin" presStyleLbl="node1" presStyleIdx="5" presStyleCnt="7"/>
      <dgm:spPr/>
      <dgm:t>
        <a:bodyPr/>
        <a:lstStyle/>
        <a:p>
          <a:endParaRPr lang="en-US"/>
        </a:p>
      </dgm:t>
    </dgm:pt>
    <dgm:pt modelId="{75F09A91-2D7A-4ACE-9134-B371DB4885F6}" type="pres">
      <dgm:prSet presAssocID="{41298E67-1BAD-4D23-AC99-2B96D3BB5ACD}" presName="parentText" presStyleLbl="node1" presStyleIdx="6" presStyleCnt="7" custScaleX="119512">
        <dgm:presLayoutVars>
          <dgm:chMax val="0"/>
          <dgm:bulletEnabled val="1"/>
        </dgm:presLayoutVars>
      </dgm:prSet>
      <dgm:spPr/>
      <dgm:t>
        <a:bodyPr/>
        <a:lstStyle/>
        <a:p>
          <a:endParaRPr lang="en-US"/>
        </a:p>
      </dgm:t>
    </dgm:pt>
    <dgm:pt modelId="{00C76574-7A81-4B87-81CE-7D00BC4B3FA2}" type="pres">
      <dgm:prSet presAssocID="{41298E67-1BAD-4D23-AC99-2B96D3BB5ACD}" presName="negativeSpace" presStyleCnt="0"/>
      <dgm:spPr/>
    </dgm:pt>
    <dgm:pt modelId="{1EDCE398-91EC-4F3C-9E11-42E5C212C3C7}" type="pres">
      <dgm:prSet presAssocID="{41298E67-1BAD-4D23-AC99-2B96D3BB5ACD}" presName="childText" presStyleLbl="conFgAcc1" presStyleIdx="6" presStyleCnt="7">
        <dgm:presLayoutVars>
          <dgm:bulletEnabled val="1"/>
        </dgm:presLayoutVars>
      </dgm:prSet>
      <dgm:spPr/>
    </dgm:pt>
  </dgm:ptLst>
  <dgm:cxnLst>
    <dgm:cxn modelId="{CC346D1C-B62C-48F5-8232-FB592BDB3165}" type="presOf" srcId="{41298E67-1BAD-4D23-AC99-2B96D3BB5ACD}" destId="{75F09A91-2D7A-4ACE-9134-B371DB4885F6}" srcOrd="1" destOrd="0" presId="urn:microsoft.com/office/officeart/2005/8/layout/list1"/>
    <dgm:cxn modelId="{664FF3D8-0AF7-4132-ACB0-ECC0D01B7DDB}" srcId="{CA4E410B-9CD1-4E62-82C4-A0AA229FA729}" destId="{41298E67-1BAD-4D23-AC99-2B96D3BB5ACD}" srcOrd="6" destOrd="0" parTransId="{3C93F48F-F832-4A11-BDF9-ED5D63C261E5}" sibTransId="{C2FB2B61-013A-4905-8C6F-85AB19D32A30}"/>
    <dgm:cxn modelId="{3C27F183-2C7D-4F6F-BCE1-B79930E71CCD}" type="presOf" srcId="{CA4E410B-9CD1-4E62-82C4-A0AA229FA729}" destId="{32604F1F-EFEC-4170-A675-060574105C5C}" srcOrd="0" destOrd="0" presId="urn:microsoft.com/office/officeart/2005/8/layout/list1"/>
    <dgm:cxn modelId="{D1BD1EBE-3A32-47AD-BAA9-14C696CEE183}" type="presOf" srcId="{4A57F2D4-C3AD-4013-9005-BB5237EACDDA}" destId="{70034569-EEBE-4330-A059-0AB416F6FAFE}" srcOrd="0" destOrd="0" presId="urn:microsoft.com/office/officeart/2005/8/layout/list1"/>
    <dgm:cxn modelId="{901A3512-B4B7-480A-8EF5-26A1FF38F821}" srcId="{CA4E410B-9CD1-4E62-82C4-A0AA229FA729}" destId="{E642C9F2-9F7C-4DA6-9A51-FA6E6DC7FE2A}" srcOrd="1" destOrd="0" parTransId="{1151AC44-A7C8-4126-B72C-6C54A844B857}" sibTransId="{5640BC22-E7CE-4717-A50D-A3EAFE3CF008}"/>
    <dgm:cxn modelId="{FE3268E2-B54C-414D-9504-B52302A13F0D}" srcId="{CA4E410B-9CD1-4E62-82C4-A0AA229FA729}" destId="{9D2B8E75-78DB-4A63-9B75-13359CFE815E}" srcOrd="2" destOrd="0" parTransId="{B99B9994-78E4-4516-A3D5-97E824F7AF59}" sibTransId="{086C5871-045E-4499-ACEC-0872A9F61BE3}"/>
    <dgm:cxn modelId="{9E3477A9-1AFA-439E-AEA8-D74B4A75A713}" type="presOf" srcId="{E642C9F2-9F7C-4DA6-9A51-FA6E6DC7FE2A}" destId="{E3900357-6C17-4B8E-A4F7-B2E99C2FFA14}" srcOrd="1" destOrd="0" presId="urn:microsoft.com/office/officeart/2005/8/layout/list1"/>
    <dgm:cxn modelId="{A1AA6279-C533-4722-B7BA-C83BFEBE0512}" type="presOf" srcId="{9D2B8E75-78DB-4A63-9B75-13359CFE815E}" destId="{26E4B9BF-F720-43A9-93A0-9A063B56B517}" srcOrd="0" destOrd="0" presId="urn:microsoft.com/office/officeart/2005/8/layout/list1"/>
    <dgm:cxn modelId="{14BFF2E9-A8F3-4634-8E6C-24324FB314C8}" srcId="{CA4E410B-9CD1-4E62-82C4-A0AA229FA729}" destId="{A8C28B47-69C0-4CA4-8586-61647E3452FE}" srcOrd="5" destOrd="0" parTransId="{D7CACCED-3B39-4D53-BE1E-3CB753EF3C0A}" sibTransId="{FF7E84CA-3012-40BF-9B46-73E5FDBD3752}"/>
    <dgm:cxn modelId="{2242B56A-29B5-4CAF-9DCC-F8F46342B976}" type="presOf" srcId="{B613ED9E-F214-47AE-BC7C-24E53D91A719}" destId="{FDFA7583-4A74-40FA-8802-2E657AB22362}" srcOrd="1" destOrd="0" presId="urn:microsoft.com/office/officeart/2005/8/layout/list1"/>
    <dgm:cxn modelId="{C1962830-CCFC-4729-BE73-4982EE35BE81}" type="presOf" srcId="{C46A9DC0-AD89-4F57-9E4D-23B5F8FEF60B}" destId="{AAE4C978-2261-4533-9F41-D5DCE539F251}" srcOrd="1" destOrd="0" presId="urn:microsoft.com/office/officeart/2005/8/layout/list1"/>
    <dgm:cxn modelId="{60FFB4EB-CE49-4F54-8644-DD3AD8AE5A32}" srcId="{CA4E410B-9CD1-4E62-82C4-A0AA229FA729}" destId="{C46A9DC0-AD89-4F57-9E4D-23B5F8FEF60B}" srcOrd="3" destOrd="0" parTransId="{8C81728A-2BF2-4FE1-9C82-8E7C52FCC2CF}" sibTransId="{D16EBBE0-690A-4AFA-B6B3-81D39FF1CEE5}"/>
    <dgm:cxn modelId="{CAD97895-4B04-450E-BA17-8676CD756CB2}" type="presOf" srcId="{B613ED9E-F214-47AE-BC7C-24E53D91A719}" destId="{75B3C7AD-02F6-4F3E-B67C-CE541316B463}" srcOrd="0" destOrd="0" presId="urn:microsoft.com/office/officeart/2005/8/layout/list1"/>
    <dgm:cxn modelId="{C3B8A583-C0CD-4D11-B430-13B53D7AC296}" type="presOf" srcId="{C46A9DC0-AD89-4F57-9E4D-23B5F8FEF60B}" destId="{B9A6109E-E636-4025-8F17-57D2084FF16C}" srcOrd="0" destOrd="0" presId="urn:microsoft.com/office/officeart/2005/8/layout/list1"/>
    <dgm:cxn modelId="{E64869A6-0402-44A7-95BB-221FFBE61283}" srcId="{CA4E410B-9CD1-4E62-82C4-A0AA229FA729}" destId="{B613ED9E-F214-47AE-BC7C-24E53D91A719}" srcOrd="4" destOrd="0" parTransId="{B2CFF236-7AF1-42D1-B670-634A9D96CC34}" sibTransId="{BDC9E8D2-2FA0-415A-825D-E57A677B9BE4}"/>
    <dgm:cxn modelId="{D6DF0B98-A717-40C6-85EE-56BCAD3CF2C4}" srcId="{CA4E410B-9CD1-4E62-82C4-A0AA229FA729}" destId="{4A57F2D4-C3AD-4013-9005-BB5237EACDDA}" srcOrd="0" destOrd="0" parTransId="{6150B8CE-4F99-4DA2-AD15-40F9B28F8707}" sibTransId="{8BCDF86E-96FA-43A8-A239-7F0C547F9759}"/>
    <dgm:cxn modelId="{F4AB803B-68A3-4BAA-86E9-A47A92C9905A}" type="presOf" srcId="{A8C28B47-69C0-4CA4-8586-61647E3452FE}" destId="{619B48AC-7478-43DE-B55F-AE60BEBBE11B}" srcOrd="0" destOrd="0" presId="urn:microsoft.com/office/officeart/2005/8/layout/list1"/>
    <dgm:cxn modelId="{70451C28-9359-43A9-819B-6F5C86B50886}" type="presOf" srcId="{9D2B8E75-78DB-4A63-9B75-13359CFE815E}" destId="{55B65276-D3E9-4173-A01E-A70715C6F99F}" srcOrd="1" destOrd="0" presId="urn:microsoft.com/office/officeart/2005/8/layout/list1"/>
    <dgm:cxn modelId="{66299932-4634-4FB5-87E8-2308B98D4623}" type="presOf" srcId="{A8C28B47-69C0-4CA4-8586-61647E3452FE}" destId="{4EE043B2-96DC-49A2-ACBA-377B863EE006}" srcOrd="1" destOrd="0" presId="urn:microsoft.com/office/officeart/2005/8/layout/list1"/>
    <dgm:cxn modelId="{EAB1554D-0EDA-4359-941D-A04C5D0E2504}" type="presOf" srcId="{41298E67-1BAD-4D23-AC99-2B96D3BB5ACD}" destId="{3123848F-47D7-4661-A484-4A347B03CDE6}" srcOrd="0" destOrd="0" presId="urn:microsoft.com/office/officeart/2005/8/layout/list1"/>
    <dgm:cxn modelId="{18D92269-34A4-4A8D-BFBD-4A49631F5B74}" type="presOf" srcId="{4A57F2D4-C3AD-4013-9005-BB5237EACDDA}" destId="{D903CC4A-81E1-4F86-81D0-6356B45840C1}" srcOrd="1" destOrd="0" presId="urn:microsoft.com/office/officeart/2005/8/layout/list1"/>
    <dgm:cxn modelId="{41E7C0D0-813C-4CE0-B9F5-857FA008908B}" type="presOf" srcId="{E642C9F2-9F7C-4DA6-9A51-FA6E6DC7FE2A}" destId="{1E8A7817-EC2C-49B9-B251-FFFE7504FF5A}" srcOrd="0" destOrd="0" presId="urn:microsoft.com/office/officeart/2005/8/layout/list1"/>
    <dgm:cxn modelId="{BF847B74-1099-4A25-AF49-EEDE55D06046}" type="presParOf" srcId="{32604F1F-EFEC-4170-A675-060574105C5C}" destId="{BD863D40-F750-4517-93AC-B6E661D8030A}" srcOrd="0" destOrd="0" presId="urn:microsoft.com/office/officeart/2005/8/layout/list1"/>
    <dgm:cxn modelId="{4CA3E6AF-2065-454F-A3C1-90AAA3CE21B6}" type="presParOf" srcId="{BD863D40-F750-4517-93AC-B6E661D8030A}" destId="{70034569-EEBE-4330-A059-0AB416F6FAFE}" srcOrd="0" destOrd="0" presId="urn:microsoft.com/office/officeart/2005/8/layout/list1"/>
    <dgm:cxn modelId="{399643B4-84D5-47C3-8517-4444627FF7D2}" type="presParOf" srcId="{BD863D40-F750-4517-93AC-B6E661D8030A}" destId="{D903CC4A-81E1-4F86-81D0-6356B45840C1}" srcOrd="1" destOrd="0" presId="urn:microsoft.com/office/officeart/2005/8/layout/list1"/>
    <dgm:cxn modelId="{63A9357C-1D2A-4EAA-B44C-4940C5E28196}" type="presParOf" srcId="{32604F1F-EFEC-4170-A675-060574105C5C}" destId="{F5E26728-C376-4E5C-9752-704427F7EC4B}" srcOrd="1" destOrd="0" presId="urn:microsoft.com/office/officeart/2005/8/layout/list1"/>
    <dgm:cxn modelId="{7DAB4C6D-9835-40C4-A40A-75D1F98E9DB2}" type="presParOf" srcId="{32604F1F-EFEC-4170-A675-060574105C5C}" destId="{1C24CF2A-72C3-42CE-B07C-B2708ECB84AC}" srcOrd="2" destOrd="0" presId="urn:microsoft.com/office/officeart/2005/8/layout/list1"/>
    <dgm:cxn modelId="{F3F53ED2-7FBA-45C7-A6E5-00763A2EA158}" type="presParOf" srcId="{32604F1F-EFEC-4170-A675-060574105C5C}" destId="{9F3912BE-6130-44DA-8C80-E08359A2330A}" srcOrd="3" destOrd="0" presId="urn:microsoft.com/office/officeart/2005/8/layout/list1"/>
    <dgm:cxn modelId="{8B22BFA2-9B11-4C8E-9CD8-813963F8FF1D}" type="presParOf" srcId="{32604F1F-EFEC-4170-A675-060574105C5C}" destId="{F0F92AD3-944B-43E0-876E-7895DF7B9773}" srcOrd="4" destOrd="0" presId="urn:microsoft.com/office/officeart/2005/8/layout/list1"/>
    <dgm:cxn modelId="{7D55CF06-17DF-4471-9700-03F419C5EAAE}" type="presParOf" srcId="{F0F92AD3-944B-43E0-876E-7895DF7B9773}" destId="{1E8A7817-EC2C-49B9-B251-FFFE7504FF5A}" srcOrd="0" destOrd="0" presId="urn:microsoft.com/office/officeart/2005/8/layout/list1"/>
    <dgm:cxn modelId="{E50DED57-616D-43FF-9950-DAA76CF38E24}" type="presParOf" srcId="{F0F92AD3-944B-43E0-876E-7895DF7B9773}" destId="{E3900357-6C17-4B8E-A4F7-B2E99C2FFA14}" srcOrd="1" destOrd="0" presId="urn:microsoft.com/office/officeart/2005/8/layout/list1"/>
    <dgm:cxn modelId="{302AA1E9-935B-4B0C-BF94-D93129F67CAF}" type="presParOf" srcId="{32604F1F-EFEC-4170-A675-060574105C5C}" destId="{DA70CCF6-4D01-4C8C-A6A1-FB5D139682A4}" srcOrd="5" destOrd="0" presId="urn:microsoft.com/office/officeart/2005/8/layout/list1"/>
    <dgm:cxn modelId="{ED6CC726-65E2-4CE7-A6C1-F0D41B5D5BCD}" type="presParOf" srcId="{32604F1F-EFEC-4170-A675-060574105C5C}" destId="{F76A9689-060C-4257-A514-727816B6B6B0}" srcOrd="6" destOrd="0" presId="urn:microsoft.com/office/officeart/2005/8/layout/list1"/>
    <dgm:cxn modelId="{F92C6599-4D28-4236-BCD0-C42DDE6BA92F}" type="presParOf" srcId="{32604F1F-EFEC-4170-A675-060574105C5C}" destId="{09EE1521-1AD5-405A-B313-04CBF25B180D}" srcOrd="7" destOrd="0" presId="urn:microsoft.com/office/officeart/2005/8/layout/list1"/>
    <dgm:cxn modelId="{E7365051-FAD7-4650-9BBE-E8D3F436F1D6}" type="presParOf" srcId="{32604F1F-EFEC-4170-A675-060574105C5C}" destId="{8E89A595-ED2D-4718-834C-54324CB2B0C5}" srcOrd="8" destOrd="0" presId="urn:microsoft.com/office/officeart/2005/8/layout/list1"/>
    <dgm:cxn modelId="{B748D22A-E5A7-484C-96CD-97F49AA9F0AA}" type="presParOf" srcId="{8E89A595-ED2D-4718-834C-54324CB2B0C5}" destId="{26E4B9BF-F720-43A9-93A0-9A063B56B517}" srcOrd="0" destOrd="0" presId="urn:microsoft.com/office/officeart/2005/8/layout/list1"/>
    <dgm:cxn modelId="{963551D0-76FC-4A06-9751-FDF79E12B2D9}" type="presParOf" srcId="{8E89A595-ED2D-4718-834C-54324CB2B0C5}" destId="{55B65276-D3E9-4173-A01E-A70715C6F99F}" srcOrd="1" destOrd="0" presId="urn:microsoft.com/office/officeart/2005/8/layout/list1"/>
    <dgm:cxn modelId="{261AD535-5332-4320-84B3-3658AFC1B9EC}" type="presParOf" srcId="{32604F1F-EFEC-4170-A675-060574105C5C}" destId="{F2D55B70-3B4A-40CC-A42C-92A9DB7915A1}" srcOrd="9" destOrd="0" presId="urn:microsoft.com/office/officeart/2005/8/layout/list1"/>
    <dgm:cxn modelId="{ED3A47C0-678D-42B7-886B-25E7D91FBBAC}" type="presParOf" srcId="{32604F1F-EFEC-4170-A675-060574105C5C}" destId="{1E782092-AB68-4D97-88D5-B45EDA764E3D}" srcOrd="10" destOrd="0" presId="urn:microsoft.com/office/officeart/2005/8/layout/list1"/>
    <dgm:cxn modelId="{8F8AF8DC-E5D0-41D4-B3D0-CA6EE677F35D}" type="presParOf" srcId="{32604F1F-EFEC-4170-A675-060574105C5C}" destId="{DEB4F6CC-77C9-47DB-9C7A-23EB48298946}" srcOrd="11" destOrd="0" presId="urn:microsoft.com/office/officeart/2005/8/layout/list1"/>
    <dgm:cxn modelId="{2CA0E125-5168-4119-83F2-5AC6A56BBEE1}" type="presParOf" srcId="{32604F1F-EFEC-4170-A675-060574105C5C}" destId="{EEF6668B-29E9-4800-8062-01301538A944}" srcOrd="12" destOrd="0" presId="urn:microsoft.com/office/officeart/2005/8/layout/list1"/>
    <dgm:cxn modelId="{409C3794-B3D0-4EFC-9989-1E581EAF0CC3}" type="presParOf" srcId="{EEF6668B-29E9-4800-8062-01301538A944}" destId="{B9A6109E-E636-4025-8F17-57D2084FF16C}" srcOrd="0" destOrd="0" presId="urn:microsoft.com/office/officeart/2005/8/layout/list1"/>
    <dgm:cxn modelId="{597C431C-8B2C-4FA2-AE0D-A16AAC6E3EE8}" type="presParOf" srcId="{EEF6668B-29E9-4800-8062-01301538A944}" destId="{AAE4C978-2261-4533-9F41-D5DCE539F251}" srcOrd="1" destOrd="0" presId="urn:microsoft.com/office/officeart/2005/8/layout/list1"/>
    <dgm:cxn modelId="{F2FF4868-CBCA-4F60-8118-2E07C1BC79DD}" type="presParOf" srcId="{32604F1F-EFEC-4170-A675-060574105C5C}" destId="{1767ABFE-F997-43FF-84BB-BAB8EC32586C}" srcOrd="13" destOrd="0" presId="urn:microsoft.com/office/officeart/2005/8/layout/list1"/>
    <dgm:cxn modelId="{42C0A245-2B14-45DC-BDD4-9859B55CCE78}" type="presParOf" srcId="{32604F1F-EFEC-4170-A675-060574105C5C}" destId="{1BF57D35-29C9-49DC-850A-41C21934EF27}" srcOrd="14" destOrd="0" presId="urn:microsoft.com/office/officeart/2005/8/layout/list1"/>
    <dgm:cxn modelId="{7BF6CBED-3133-49A4-9185-F3CD846FE046}" type="presParOf" srcId="{32604F1F-EFEC-4170-A675-060574105C5C}" destId="{230D42CF-8BDB-4B60-8110-EEC93EDC6BAE}" srcOrd="15" destOrd="0" presId="urn:microsoft.com/office/officeart/2005/8/layout/list1"/>
    <dgm:cxn modelId="{40ED2EB8-BCA0-431E-AC13-D51205DD6713}" type="presParOf" srcId="{32604F1F-EFEC-4170-A675-060574105C5C}" destId="{CA61456B-9844-4689-9786-3ACD8A71C753}" srcOrd="16" destOrd="0" presId="urn:microsoft.com/office/officeart/2005/8/layout/list1"/>
    <dgm:cxn modelId="{755CE0E7-CED7-40EF-A2D0-F94452B294A1}" type="presParOf" srcId="{CA61456B-9844-4689-9786-3ACD8A71C753}" destId="{75B3C7AD-02F6-4F3E-B67C-CE541316B463}" srcOrd="0" destOrd="0" presId="urn:microsoft.com/office/officeart/2005/8/layout/list1"/>
    <dgm:cxn modelId="{B73FE34C-3495-4677-B692-6154B9664F85}" type="presParOf" srcId="{CA61456B-9844-4689-9786-3ACD8A71C753}" destId="{FDFA7583-4A74-40FA-8802-2E657AB22362}" srcOrd="1" destOrd="0" presId="urn:microsoft.com/office/officeart/2005/8/layout/list1"/>
    <dgm:cxn modelId="{2568B2D4-1467-4AE6-A0EC-E0A728DEED7F}" type="presParOf" srcId="{32604F1F-EFEC-4170-A675-060574105C5C}" destId="{B9AE5A18-0058-44C5-8851-BCD1DEF3DD48}" srcOrd="17" destOrd="0" presId="urn:microsoft.com/office/officeart/2005/8/layout/list1"/>
    <dgm:cxn modelId="{B6BED6A0-3782-48C5-B150-64D4F77E2859}" type="presParOf" srcId="{32604F1F-EFEC-4170-A675-060574105C5C}" destId="{493F4459-DF24-4202-A8B6-36B00D962ABA}" srcOrd="18" destOrd="0" presId="urn:microsoft.com/office/officeart/2005/8/layout/list1"/>
    <dgm:cxn modelId="{25BDCC7B-2AA1-4C86-8EBC-15AA4B7BDEF4}" type="presParOf" srcId="{32604F1F-EFEC-4170-A675-060574105C5C}" destId="{B4996A06-0635-42EF-9E03-63E05CC75D9A}" srcOrd="19" destOrd="0" presId="urn:microsoft.com/office/officeart/2005/8/layout/list1"/>
    <dgm:cxn modelId="{8DB20EAD-7300-4BE6-81A3-E1F839CD221F}" type="presParOf" srcId="{32604F1F-EFEC-4170-A675-060574105C5C}" destId="{7BD1DA8B-6FB7-4B10-A472-CCAE344FBE2A}" srcOrd="20" destOrd="0" presId="urn:microsoft.com/office/officeart/2005/8/layout/list1"/>
    <dgm:cxn modelId="{E4D11F73-0A4A-4C61-B721-E7AF5337B651}" type="presParOf" srcId="{7BD1DA8B-6FB7-4B10-A472-CCAE344FBE2A}" destId="{619B48AC-7478-43DE-B55F-AE60BEBBE11B}" srcOrd="0" destOrd="0" presId="urn:microsoft.com/office/officeart/2005/8/layout/list1"/>
    <dgm:cxn modelId="{C79AA5FA-AF4A-442F-B165-5825C9E4D7B6}" type="presParOf" srcId="{7BD1DA8B-6FB7-4B10-A472-CCAE344FBE2A}" destId="{4EE043B2-96DC-49A2-ACBA-377B863EE006}" srcOrd="1" destOrd="0" presId="urn:microsoft.com/office/officeart/2005/8/layout/list1"/>
    <dgm:cxn modelId="{4EB59B0B-E54A-4583-8C8D-041638ED65DB}" type="presParOf" srcId="{32604F1F-EFEC-4170-A675-060574105C5C}" destId="{C3C42AC1-77C5-439C-8AEF-327C29FEF483}" srcOrd="21" destOrd="0" presId="urn:microsoft.com/office/officeart/2005/8/layout/list1"/>
    <dgm:cxn modelId="{BD0EDD71-5E61-41C9-8DD4-C8DC15A8B89C}" type="presParOf" srcId="{32604F1F-EFEC-4170-A675-060574105C5C}" destId="{F726D191-3D1D-428B-B2E6-E14D0D5CDBB5}" srcOrd="22" destOrd="0" presId="urn:microsoft.com/office/officeart/2005/8/layout/list1"/>
    <dgm:cxn modelId="{F483B97D-D5CD-41E8-AD31-4C8C5587FE7B}" type="presParOf" srcId="{32604F1F-EFEC-4170-A675-060574105C5C}" destId="{2C038A7C-11FC-45C8-B3A3-80C6C1AFA3E4}" srcOrd="23" destOrd="0" presId="urn:microsoft.com/office/officeart/2005/8/layout/list1"/>
    <dgm:cxn modelId="{DB02F39A-2462-4B7C-9C67-7EF74E4F54D1}" type="presParOf" srcId="{32604F1F-EFEC-4170-A675-060574105C5C}" destId="{C4D42BCB-813E-4383-98F8-38BF460D325C}" srcOrd="24" destOrd="0" presId="urn:microsoft.com/office/officeart/2005/8/layout/list1"/>
    <dgm:cxn modelId="{47597155-DA24-4CDA-A529-1EF9DDFA58D2}" type="presParOf" srcId="{C4D42BCB-813E-4383-98F8-38BF460D325C}" destId="{3123848F-47D7-4661-A484-4A347B03CDE6}" srcOrd="0" destOrd="0" presId="urn:microsoft.com/office/officeart/2005/8/layout/list1"/>
    <dgm:cxn modelId="{E1D85940-304A-4CA1-A350-84DE56738663}" type="presParOf" srcId="{C4D42BCB-813E-4383-98F8-38BF460D325C}" destId="{75F09A91-2D7A-4ACE-9134-B371DB4885F6}" srcOrd="1" destOrd="0" presId="urn:microsoft.com/office/officeart/2005/8/layout/list1"/>
    <dgm:cxn modelId="{6CE5B3AB-C35E-491D-B931-E5AB9E06F8F8}" type="presParOf" srcId="{32604F1F-EFEC-4170-A675-060574105C5C}" destId="{00C76574-7A81-4B87-81CE-7D00BC4B3FA2}" srcOrd="25" destOrd="0" presId="urn:microsoft.com/office/officeart/2005/8/layout/list1"/>
    <dgm:cxn modelId="{6042FE1C-3417-4C87-8925-5E20B29ED419}" type="presParOf" srcId="{32604F1F-EFEC-4170-A675-060574105C5C}" destId="{1EDCE398-91EC-4F3C-9E11-42E5C212C3C7}" srcOrd="2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9CF93B-5E59-43A9-BD59-6C45382E790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ZA"/>
        </a:p>
      </dgm:t>
    </dgm:pt>
    <dgm:pt modelId="{558AF0BE-F871-4359-A49B-C21A520C9CA7}">
      <dgm:prSet phldrT="[Text]" custT="1"/>
      <dgm:spPr>
        <a:solidFill>
          <a:srgbClr val="009900"/>
        </a:solidFill>
      </dgm:spPr>
      <dgm:t>
        <a:bodyPr/>
        <a:lstStyle/>
        <a:p>
          <a:r>
            <a:rPr lang="en-ZA" sz="2400" dirty="0">
              <a:latin typeface="Arial" panose="020B0604020202020204" pitchFamily="34" charset="0"/>
              <a:cs typeface="Arial" panose="020B0604020202020204" pitchFamily="34" charset="0"/>
            </a:rPr>
            <a:t>SA Connect Sites</a:t>
          </a:r>
        </a:p>
      </dgm:t>
    </dgm:pt>
    <dgm:pt modelId="{703665EC-6C3F-449B-ABFB-748DCACF5953}" type="parTrans" cxnId="{2A5C33F6-9938-4E6B-898A-4FC78D2ACD43}">
      <dgm:prSet/>
      <dgm:spPr/>
      <dgm:t>
        <a:bodyPr/>
        <a:lstStyle/>
        <a:p>
          <a:endParaRPr lang="en-ZA">
            <a:latin typeface="Arial" panose="020B0604020202020204" pitchFamily="34" charset="0"/>
            <a:cs typeface="Arial" panose="020B0604020202020204" pitchFamily="34" charset="0"/>
          </a:endParaRPr>
        </a:p>
      </dgm:t>
    </dgm:pt>
    <dgm:pt modelId="{6C87C9E9-C28F-4EE8-8893-662D6B8EDB60}" type="sibTrans" cxnId="{2A5C33F6-9938-4E6B-898A-4FC78D2ACD43}">
      <dgm:prSet/>
      <dgm:spPr/>
      <dgm:t>
        <a:bodyPr/>
        <a:lstStyle/>
        <a:p>
          <a:endParaRPr lang="en-ZA">
            <a:latin typeface="Arial" panose="020B0604020202020204" pitchFamily="34" charset="0"/>
            <a:cs typeface="Arial" panose="020B0604020202020204" pitchFamily="34" charset="0"/>
          </a:endParaRPr>
        </a:p>
      </dgm:t>
    </dgm:pt>
    <dgm:pt modelId="{F5E8D19C-3C6D-42D3-BC66-47F41AE60F65}">
      <dgm:prSet phldrT="[Text]" custT="1"/>
      <dgm:spPr>
        <a:solidFill>
          <a:srgbClr val="006600"/>
        </a:solidFill>
      </dgm:spPr>
      <dgm:t>
        <a:bodyPr/>
        <a:lstStyle/>
        <a:p>
          <a:r>
            <a:rPr lang="en-ZA" sz="2000" dirty="0">
              <a:latin typeface="Arial" panose="020B0604020202020204" pitchFamily="34" charset="0"/>
              <a:cs typeface="Arial" panose="020B0604020202020204" pitchFamily="34" charset="0"/>
            </a:rPr>
            <a:t>Network Rebates</a:t>
          </a:r>
        </a:p>
      </dgm:t>
    </dgm:pt>
    <dgm:pt modelId="{98017BF3-913E-4BAC-B8B3-9C9B443362B5}" type="parTrans" cxnId="{D1DFDE80-4EE2-4253-A753-4BACD72C75BC}">
      <dgm:prSet/>
      <dgm:spPr/>
      <dgm:t>
        <a:bodyPr/>
        <a:lstStyle/>
        <a:p>
          <a:endParaRPr lang="en-ZA">
            <a:latin typeface="Arial" panose="020B0604020202020204" pitchFamily="34" charset="0"/>
            <a:cs typeface="Arial" panose="020B0604020202020204" pitchFamily="34" charset="0"/>
          </a:endParaRPr>
        </a:p>
      </dgm:t>
    </dgm:pt>
    <dgm:pt modelId="{BF153489-744E-4E14-ABE6-44B2DB35782D}" type="sibTrans" cxnId="{D1DFDE80-4EE2-4253-A753-4BACD72C75BC}">
      <dgm:prSet/>
      <dgm:spPr/>
      <dgm:t>
        <a:bodyPr/>
        <a:lstStyle/>
        <a:p>
          <a:endParaRPr lang="en-ZA">
            <a:latin typeface="Arial" panose="020B0604020202020204" pitchFamily="34" charset="0"/>
            <a:cs typeface="Arial" panose="020B0604020202020204" pitchFamily="34" charset="0"/>
          </a:endParaRPr>
        </a:p>
      </dgm:t>
    </dgm:pt>
    <dgm:pt modelId="{655C2975-AF57-4D27-AFAF-5A20AA96EEDC}">
      <dgm:prSet phldrT="[Text]" custT="1"/>
      <dgm:spPr>
        <a:solidFill>
          <a:srgbClr val="14E23B">
            <a:alpha val="90000"/>
          </a:srgbClr>
        </a:solidFill>
      </dgm:spPr>
      <dgm:t>
        <a:bodyPr/>
        <a:lstStyle/>
        <a:p>
          <a:r>
            <a:rPr lang="en-GB" sz="1600" dirty="0">
              <a:latin typeface="Arial" panose="020B0604020202020204" pitchFamily="34" charset="0"/>
              <a:cs typeface="Arial" panose="020B0604020202020204" pitchFamily="34" charset="0"/>
            </a:rPr>
            <a:t>0.2% of gross profit paid for network rebates against a target of 0.3%</a:t>
          </a:r>
          <a:endParaRPr lang="en-ZA" sz="1600" dirty="0">
            <a:latin typeface="Arial" panose="020B0604020202020204" pitchFamily="34" charset="0"/>
            <a:cs typeface="Arial" panose="020B0604020202020204" pitchFamily="34" charset="0"/>
          </a:endParaRPr>
        </a:p>
      </dgm:t>
    </dgm:pt>
    <dgm:pt modelId="{AC21A948-0D43-4496-AEA1-C7A66AD29C64}" type="parTrans" cxnId="{6C9BA92B-6B70-42F4-AEFF-1A915C8137A7}">
      <dgm:prSet/>
      <dgm:spPr/>
      <dgm:t>
        <a:bodyPr/>
        <a:lstStyle/>
        <a:p>
          <a:endParaRPr lang="en-ZA">
            <a:latin typeface="Arial" panose="020B0604020202020204" pitchFamily="34" charset="0"/>
            <a:cs typeface="Arial" panose="020B0604020202020204" pitchFamily="34" charset="0"/>
          </a:endParaRPr>
        </a:p>
      </dgm:t>
    </dgm:pt>
    <dgm:pt modelId="{FF5FC0B0-AB9E-4DA4-8EBA-5AD5995630A4}" type="sibTrans" cxnId="{6C9BA92B-6B70-42F4-AEFF-1A915C8137A7}">
      <dgm:prSet/>
      <dgm:spPr/>
      <dgm:t>
        <a:bodyPr/>
        <a:lstStyle/>
        <a:p>
          <a:endParaRPr lang="en-ZA">
            <a:latin typeface="Arial" panose="020B0604020202020204" pitchFamily="34" charset="0"/>
            <a:cs typeface="Arial" panose="020B0604020202020204" pitchFamily="34" charset="0"/>
          </a:endParaRPr>
        </a:p>
      </dgm:t>
    </dgm:pt>
    <dgm:pt modelId="{2F225236-75E1-4950-8C51-F9103BE6DEAC}">
      <dgm:prSet custT="1"/>
      <dgm:spPr>
        <a:solidFill>
          <a:srgbClr val="4CBD3D"/>
        </a:solidFill>
      </dgm:spPr>
      <dgm:t>
        <a:bodyPr/>
        <a:lstStyle/>
        <a:p>
          <a:r>
            <a:rPr lang="en-ZA" sz="2000" dirty="0">
              <a:latin typeface="Arial" panose="020B0604020202020204" pitchFamily="34" charset="0"/>
              <a:cs typeface="Arial" panose="020B0604020202020204" pitchFamily="34" charset="0"/>
            </a:rPr>
            <a:t>Mean time to repair</a:t>
          </a:r>
        </a:p>
      </dgm:t>
    </dgm:pt>
    <dgm:pt modelId="{F3B63679-7A95-4717-B1BE-74369F47A2C3}" type="parTrans" cxnId="{B34A85F3-00D3-4411-BFF3-35D95A3F5420}">
      <dgm:prSet/>
      <dgm:spPr/>
      <dgm:t>
        <a:bodyPr/>
        <a:lstStyle/>
        <a:p>
          <a:endParaRPr lang="en-ZA">
            <a:latin typeface="Arial" panose="020B0604020202020204" pitchFamily="34" charset="0"/>
            <a:cs typeface="Arial" panose="020B0604020202020204" pitchFamily="34" charset="0"/>
          </a:endParaRPr>
        </a:p>
      </dgm:t>
    </dgm:pt>
    <dgm:pt modelId="{0933B6DA-AD85-44C9-A4BC-F90697E7EE77}" type="sibTrans" cxnId="{B34A85F3-00D3-4411-BFF3-35D95A3F5420}">
      <dgm:prSet/>
      <dgm:spPr/>
      <dgm:t>
        <a:bodyPr/>
        <a:lstStyle/>
        <a:p>
          <a:endParaRPr lang="en-ZA">
            <a:latin typeface="Arial" panose="020B0604020202020204" pitchFamily="34" charset="0"/>
            <a:cs typeface="Arial" panose="020B0604020202020204" pitchFamily="34" charset="0"/>
          </a:endParaRPr>
        </a:p>
      </dgm:t>
    </dgm:pt>
    <dgm:pt modelId="{7CA10D24-B21A-4F66-910E-4E2A6E1E42ED}">
      <dgm:prSet phldrT="[Text]" custT="1"/>
      <dgm:spPr>
        <a:solidFill>
          <a:srgbClr val="92D050">
            <a:alpha val="90000"/>
          </a:srgbClr>
        </a:solidFill>
      </dgm:spPr>
      <dgm:t>
        <a:bodyPr/>
        <a:lstStyle/>
        <a:p>
          <a:r>
            <a:rPr lang="en-ZA" sz="1600" dirty="0"/>
            <a:t>713 SA Connect Sites connected to BBI network maintained against a target of 713 </a:t>
          </a:r>
          <a:endParaRPr lang="en-ZA" sz="1600" dirty="0">
            <a:latin typeface="Arial" panose="020B0604020202020204" pitchFamily="34" charset="0"/>
            <a:cs typeface="Arial" panose="020B0604020202020204" pitchFamily="34" charset="0"/>
          </a:endParaRPr>
        </a:p>
      </dgm:t>
    </dgm:pt>
    <dgm:pt modelId="{D256FC52-DC24-4890-A419-6C9F0E273B10}" type="parTrans" cxnId="{9526D4DC-E954-4464-8B5E-F24563EEEE50}">
      <dgm:prSet/>
      <dgm:spPr/>
      <dgm:t>
        <a:bodyPr/>
        <a:lstStyle/>
        <a:p>
          <a:endParaRPr lang="en-ZA"/>
        </a:p>
      </dgm:t>
    </dgm:pt>
    <dgm:pt modelId="{C9ED0645-1CE5-437E-A609-10B42FF41D91}" type="sibTrans" cxnId="{9526D4DC-E954-4464-8B5E-F24563EEEE50}">
      <dgm:prSet/>
      <dgm:spPr/>
      <dgm:t>
        <a:bodyPr/>
        <a:lstStyle/>
        <a:p>
          <a:endParaRPr lang="en-ZA"/>
        </a:p>
      </dgm:t>
    </dgm:pt>
    <dgm:pt modelId="{0D0FA51D-D339-459D-90AF-FCC999FD8E90}">
      <dgm:prSet custT="1"/>
      <dgm:spPr>
        <a:solidFill>
          <a:srgbClr val="4CBD3D">
            <a:alpha val="90000"/>
          </a:srgbClr>
        </a:solidFill>
      </dgm:spPr>
      <dgm:t>
        <a:bodyPr/>
        <a:lstStyle/>
        <a:p>
          <a:r>
            <a:rPr lang="en-ZA" sz="1600" dirty="0">
              <a:latin typeface="Arial" panose="020B0604020202020204" pitchFamily="34" charset="0"/>
              <a:cs typeface="Arial" panose="020B0604020202020204" pitchFamily="34" charset="0"/>
            </a:rPr>
            <a:t>6.70 hours to repair network faults against a target of 7.50 hours</a:t>
          </a:r>
        </a:p>
      </dgm:t>
    </dgm:pt>
    <dgm:pt modelId="{BE66480F-8D84-4450-AF3C-6BCBE7E3C153}" type="parTrans" cxnId="{60F4830B-D538-4EE7-B78C-62ECCE19D8DB}">
      <dgm:prSet/>
      <dgm:spPr/>
      <dgm:t>
        <a:bodyPr/>
        <a:lstStyle/>
        <a:p>
          <a:endParaRPr lang="en-ZA"/>
        </a:p>
      </dgm:t>
    </dgm:pt>
    <dgm:pt modelId="{F8CDAAF8-A750-49CB-9FAD-2E36AF3AC6D2}" type="sibTrans" cxnId="{60F4830B-D538-4EE7-B78C-62ECCE19D8DB}">
      <dgm:prSet/>
      <dgm:spPr/>
      <dgm:t>
        <a:bodyPr/>
        <a:lstStyle/>
        <a:p>
          <a:endParaRPr lang="en-ZA"/>
        </a:p>
      </dgm:t>
    </dgm:pt>
    <dgm:pt modelId="{109B2C3C-E57B-4B9E-AE53-244ECDD7534A}">
      <dgm:prSet phldrT="[Text]" custT="1"/>
      <dgm:spPr>
        <a:solidFill>
          <a:srgbClr val="92D050">
            <a:alpha val="90000"/>
          </a:srgbClr>
        </a:solidFill>
      </dgm:spPr>
      <dgm:t>
        <a:bodyPr/>
        <a:lstStyle/>
        <a:p>
          <a:endParaRPr lang="en-ZA" sz="1600" dirty="0">
            <a:latin typeface="Arial" panose="020B0604020202020204" pitchFamily="34" charset="0"/>
            <a:cs typeface="Arial" panose="020B0604020202020204" pitchFamily="34" charset="0"/>
          </a:endParaRPr>
        </a:p>
      </dgm:t>
    </dgm:pt>
    <dgm:pt modelId="{D482942F-F036-49B6-8F9F-8F397A534BDB}" type="parTrans" cxnId="{9E4114F2-FAFE-4314-AF9C-E8E5304FA55B}">
      <dgm:prSet/>
      <dgm:spPr/>
      <dgm:t>
        <a:bodyPr/>
        <a:lstStyle/>
        <a:p>
          <a:endParaRPr lang="en-ZA"/>
        </a:p>
      </dgm:t>
    </dgm:pt>
    <dgm:pt modelId="{26F08194-894A-4221-959D-435B028ECDF9}" type="sibTrans" cxnId="{9E4114F2-FAFE-4314-AF9C-E8E5304FA55B}">
      <dgm:prSet/>
      <dgm:spPr/>
      <dgm:t>
        <a:bodyPr/>
        <a:lstStyle/>
        <a:p>
          <a:endParaRPr lang="en-ZA"/>
        </a:p>
      </dgm:t>
    </dgm:pt>
    <dgm:pt modelId="{E1D14479-33DA-4838-850B-3E40882B8A7D}">
      <dgm:prSet custT="1"/>
      <dgm:spPr>
        <a:solidFill>
          <a:srgbClr val="4CBD3D">
            <a:alpha val="90000"/>
          </a:srgbClr>
        </a:solidFill>
      </dgm:spPr>
      <dgm:t>
        <a:bodyPr/>
        <a:lstStyle/>
        <a:p>
          <a:endParaRPr lang="en-ZA" sz="1600">
            <a:latin typeface="Arial" panose="020B0604020202020204" pitchFamily="34" charset="0"/>
            <a:cs typeface="Arial" panose="020B0604020202020204" pitchFamily="34" charset="0"/>
          </a:endParaRPr>
        </a:p>
      </dgm:t>
    </dgm:pt>
    <dgm:pt modelId="{2C9D0076-FC70-4C89-8705-52AB1DE4DE62}" type="parTrans" cxnId="{51A426C2-1682-43DC-9B38-CD52315898DA}">
      <dgm:prSet/>
      <dgm:spPr/>
      <dgm:t>
        <a:bodyPr/>
        <a:lstStyle/>
        <a:p>
          <a:endParaRPr lang="en-ZA"/>
        </a:p>
      </dgm:t>
    </dgm:pt>
    <dgm:pt modelId="{80EFA8F6-4CBF-4DC6-B3D5-C50BD21BB9CC}" type="sibTrans" cxnId="{51A426C2-1682-43DC-9B38-CD52315898DA}">
      <dgm:prSet/>
      <dgm:spPr/>
      <dgm:t>
        <a:bodyPr/>
        <a:lstStyle/>
        <a:p>
          <a:endParaRPr lang="en-ZA"/>
        </a:p>
      </dgm:t>
    </dgm:pt>
    <dgm:pt modelId="{44ACA4AF-186C-49EA-8D4B-D327D8155987}">
      <dgm:prSet custT="1"/>
      <dgm:spPr/>
      <dgm:t>
        <a:bodyPr/>
        <a:lstStyle/>
        <a:p>
          <a:endParaRPr lang="en-ZA" sz="1600" dirty="0">
            <a:latin typeface="Arial" panose="020B0604020202020204" pitchFamily="34" charset="0"/>
            <a:cs typeface="Arial" panose="020B0604020202020204" pitchFamily="34" charset="0"/>
          </a:endParaRPr>
        </a:p>
      </dgm:t>
    </dgm:pt>
    <dgm:pt modelId="{5174FAC0-E610-46FB-A83C-B72EFC9B7530}" type="parTrans" cxnId="{BC9D780E-E880-4A0F-88F7-33509EA0E2F7}">
      <dgm:prSet/>
      <dgm:spPr/>
      <dgm:t>
        <a:bodyPr/>
        <a:lstStyle/>
        <a:p>
          <a:endParaRPr lang="en-ZA"/>
        </a:p>
      </dgm:t>
    </dgm:pt>
    <dgm:pt modelId="{73C2096D-494E-46FF-A5B6-406FCF07BC5A}" type="sibTrans" cxnId="{BC9D780E-E880-4A0F-88F7-33509EA0E2F7}">
      <dgm:prSet/>
      <dgm:spPr/>
      <dgm:t>
        <a:bodyPr/>
        <a:lstStyle/>
        <a:p>
          <a:endParaRPr lang="en-ZA"/>
        </a:p>
      </dgm:t>
    </dgm:pt>
    <dgm:pt modelId="{AFAF84A1-EF64-486B-8454-37404487AEE7}">
      <dgm:prSet phldrT="[Text]" custT="1"/>
      <dgm:spPr>
        <a:solidFill>
          <a:srgbClr val="14E23B">
            <a:alpha val="90000"/>
          </a:srgbClr>
        </a:solidFill>
      </dgm:spPr>
      <dgm:t>
        <a:bodyPr/>
        <a:lstStyle/>
        <a:p>
          <a:endParaRPr lang="en-ZA" sz="1600" dirty="0">
            <a:latin typeface="Arial" panose="020B0604020202020204" pitchFamily="34" charset="0"/>
            <a:cs typeface="Arial" panose="020B0604020202020204" pitchFamily="34" charset="0"/>
          </a:endParaRPr>
        </a:p>
      </dgm:t>
    </dgm:pt>
    <dgm:pt modelId="{BF3BE988-F697-4700-B3BB-EDD15DB47AF4}" type="parTrans" cxnId="{582B55EC-301C-4736-826E-8C1E8F639F2C}">
      <dgm:prSet/>
      <dgm:spPr/>
      <dgm:t>
        <a:bodyPr/>
        <a:lstStyle/>
        <a:p>
          <a:endParaRPr lang="en-ZA"/>
        </a:p>
      </dgm:t>
    </dgm:pt>
    <dgm:pt modelId="{63935518-C4D1-4BF9-BF98-949F172821A7}" type="sibTrans" cxnId="{582B55EC-301C-4736-826E-8C1E8F639F2C}">
      <dgm:prSet/>
      <dgm:spPr/>
      <dgm:t>
        <a:bodyPr/>
        <a:lstStyle/>
        <a:p>
          <a:endParaRPr lang="en-ZA"/>
        </a:p>
      </dgm:t>
    </dgm:pt>
    <dgm:pt modelId="{EC5FAE94-A469-4B57-A4FA-B6A9F39E609F}" type="pres">
      <dgm:prSet presAssocID="{D79CF93B-5E59-43A9-BD59-6C45382E790A}" presName="Name0" presStyleCnt="0">
        <dgm:presLayoutVars>
          <dgm:dir/>
          <dgm:animLvl val="lvl"/>
          <dgm:resizeHandles/>
        </dgm:presLayoutVars>
      </dgm:prSet>
      <dgm:spPr/>
      <dgm:t>
        <a:bodyPr/>
        <a:lstStyle/>
        <a:p>
          <a:endParaRPr lang="en-US"/>
        </a:p>
      </dgm:t>
    </dgm:pt>
    <dgm:pt modelId="{10F38E01-D68D-493C-80FC-314D1E65C3C5}" type="pres">
      <dgm:prSet presAssocID="{558AF0BE-F871-4359-A49B-C21A520C9CA7}" presName="linNode" presStyleCnt="0"/>
      <dgm:spPr/>
    </dgm:pt>
    <dgm:pt modelId="{9EB1F58F-4180-49B2-B249-88E908C1A06C}" type="pres">
      <dgm:prSet presAssocID="{558AF0BE-F871-4359-A49B-C21A520C9CA7}" presName="parentShp" presStyleLbl="node1" presStyleIdx="0" presStyleCnt="3" custAng="0">
        <dgm:presLayoutVars>
          <dgm:bulletEnabled val="1"/>
        </dgm:presLayoutVars>
      </dgm:prSet>
      <dgm:spPr/>
      <dgm:t>
        <a:bodyPr/>
        <a:lstStyle/>
        <a:p>
          <a:endParaRPr lang="en-US"/>
        </a:p>
      </dgm:t>
    </dgm:pt>
    <dgm:pt modelId="{43CF8EA3-DE55-4B9B-99EF-4A1801ACC8E9}" type="pres">
      <dgm:prSet presAssocID="{558AF0BE-F871-4359-A49B-C21A520C9CA7}" presName="childShp" presStyleLbl="bgAccFollowNode1" presStyleIdx="0" presStyleCnt="3" custAng="0">
        <dgm:presLayoutVars>
          <dgm:bulletEnabled val="1"/>
        </dgm:presLayoutVars>
      </dgm:prSet>
      <dgm:spPr/>
      <dgm:t>
        <a:bodyPr/>
        <a:lstStyle/>
        <a:p>
          <a:endParaRPr lang="en-US"/>
        </a:p>
      </dgm:t>
    </dgm:pt>
    <dgm:pt modelId="{B660E6B9-BAF5-43A0-AEA7-D74DD39936C0}" type="pres">
      <dgm:prSet presAssocID="{6C87C9E9-C28F-4EE8-8893-662D6B8EDB60}" presName="spacing" presStyleCnt="0"/>
      <dgm:spPr/>
    </dgm:pt>
    <dgm:pt modelId="{44DE3FD9-47C5-41A0-ADE8-BEB659CC34C4}" type="pres">
      <dgm:prSet presAssocID="{2F225236-75E1-4950-8C51-F9103BE6DEAC}" presName="linNode" presStyleCnt="0"/>
      <dgm:spPr/>
    </dgm:pt>
    <dgm:pt modelId="{9028527E-E1E4-4046-A0F8-4F6D2F9BE45C}" type="pres">
      <dgm:prSet presAssocID="{2F225236-75E1-4950-8C51-F9103BE6DEAC}" presName="parentShp" presStyleLbl="node1" presStyleIdx="1" presStyleCnt="3">
        <dgm:presLayoutVars>
          <dgm:bulletEnabled val="1"/>
        </dgm:presLayoutVars>
      </dgm:prSet>
      <dgm:spPr/>
      <dgm:t>
        <a:bodyPr/>
        <a:lstStyle/>
        <a:p>
          <a:endParaRPr lang="en-US"/>
        </a:p>
      </dgm:t>
    </dgm:pt>
    <dgm:pt modelId="{CB42503F-4901-4B31-99F5-28290FEBA7DA}" type="pres">
      <dgm:prSet presAssocID="{2F225236-75E1-4950-8C51-F9103BE6DEAC}" presName="childShp" presStyleLbl="bgAccFollowNode1" presStyleIdx="1" presStyleCnt="3" custLinFactNeighborX="319" custLinFactNeighborY="-624">
        <dgm:presLayoutVars>
          <dgm:bulletEnabled val="1"/>
        </dgm:presLayoutVars>
      </dgm:prSet>
      <dgm:spPr/>
      <dgm:t>
        <a:bodyPr/>
        <a:lstStyle/>
        <a:p>
          <a:endParaRPr lang="en-US"/>
        </a:p>
      </dgm:t>
    </dgm:pt>
    <dgm:pt modelId="{66E9F20D-79D1-483C-9AF8-7D615962987F}" type="pres">
      <dgm:prSet presAssocID="{0933B6DA-AD85-44C9-A4BC-F90697E7EE77}" presName="spacing" presStyleCnt="0"/>
      <dgm:spPr/>
    </dgm:pt>
    <dgm:pt modelId="{A4F0A0A1-6293-4320-8598-9D9D75B23E6A}" type="pres">
      <dgm:prSet presAssocID="{F5E8D19C-3C6D-42D3-BC66-47F41AE60F65}" presName="linNode" presStyleCnt="0"/>
      <dgm:spPr/>
    </dgm:pt>
    <dgm:pt modelId="{A1F17F3B-6FF6-4BEB-9F6E-0FB6A8F47D54}" type="pres">
      <dgm:prSet presAssocID="{F5E8D19C-3C6D-42D3-BC66-47F41AE60F65}" presName="parentShp" presStyleLbl="node1" presStyleIdx="2" presStyleCnt="3">
        <dgm:presLayoutVars>
          <dgm:bulletEnabled val="1"/>
        </dgm:presLayoutVars>
      </dgm:prSet>
      <dgm:spPr/>
      <dgm:t>
        <a:bodyPr/>
        <a:lstStyle/>
        <a:p>
          <a:endParaRPr lang="en-US"/>
        </a:p>
      </dgm:t>
    </dgm:pt>
    <dgm:pt modelId="{F9906A4A-6E05-4F29-8DD1-A6B00A5E4D8D}" type="pres">
      <dgm:prSet presAssocID="{F5E8D19C-3C6D-42D3-BC66-47F41AE60F65}" presName="childShp" presStyleLbl="bgAccFollowNode1" presStyleIdx="2" presStyleCnt="3">
        <dgm:presLayoutVars>
          <dgm:bulletEnabled val="1"/>
        </dgm:presLayoutVars>
      </dgm:prSet>
      <dgm:spPr/>
      <dgm:t>
        <a:bodyPr/>
        <a:lstStyle/>
        <a:p>
          <a:endParaRPr lang="en-US"/>
        </a:p>
      </dgm:t>
    </dgm:pt>
  </dgm:ptLst>
  <dgm:cxnLst>
    <dgm:cxn modelId="{4B1B9D94-DBD3-4C3E-95CD-F6A677645DFA}" type="presOf" srcId="{7CA10D24-B21A-4F66-910E-4E2A6E1E42ED}" destId="{43CF8EA3-DE55-4B9B-99EF-4A1801ACC8E9}" srcOrd="0" destOrd="1" presId="urn:microsoft.com/office/officeart/2005/8/layout/vList6"/>
    <dgm:cxn modelId="{E66261BD-6C29-434E-A9B3-4B53C03FC719}" type="presOf" srcId="{109B2C3C-E57B-4B9E-AE53-244ECDD7534A}" destId="{43CF8EA3-DE55-4B9B-99EF-4A1801ACC8E9}" srcOrd="0" destOrd="0" presId="urn:microsoft.com/office/officeart/2005/8/layout/vList6"/>
    <dgm:cxn modelId="{207AF67C-7D4E-41FC-A40C-58CADD224E1C}" type="presOf" srcId="{D79CF93B-5E59-43A9-BD59-6C45382E790A}" destId="{EC5FAE94-A469-4B57-A4FA-B6A9F39E609F}" srcOrd="0" destOrd="0" presId="urn:microsoft.com/office/officeart/2005/8/layout/vList6"/>
    <dgm:cxn modelId="{B862C1AC-6E36-49C5-AC2D-2DA8263FCAF6}" type="presOf" srcId="{F5E8D19C-3C6D-42D3-BC66-47F41AE60F65}" destId="{A1F17F3B-6FF6-4BEB-9F6E-0FB6A8F47D54}" srcOrd="0" destOrd="0" presId="urn:microsoft.com/office/officeart/2005/8/layout/vList6"/>
    <dgm:cxn modelId="{2A5C33F6-9938-4E6B-898A-4FC78D2ACD43}" srcId="{D79CF93B-5E59-43A9-BD59-6C45382E790A}" destId="{558AF0BE-F871-4359-A49B-C21A520C9CA7}" srcOrd="0" destOrd="0" parTransId="{703665EC-6C3F-449B-ABFB-748DCACF5953}" sibTransId="{6C87C9E9-C28F-4EE8-8893-662D6B8EDB60}"/>
    <dgm:cxn modelId="{9C9E7689-A849-4B29-B566-6CED472A6839}" type="presOf" srcId="{0D0FA51D-D339-459D-90AF-FCC999FD8E90}" destId="{CB42503F-4901-4B31-99F5-28290FEBA7DA}" srcOrd="0" destOrd="1" presId="urn:microsoft.com/office/officeart/2005/8/layout/vList6"/>
    <dgm:cxn modelId="{68D70559-1750-4777-9813-6A00BEAEC04D}" type="presOf" srcId="{655C2975-AF57-4D27-AFAF-5A20AA96EEDC}" destId="{F9906A4A-6E05-4F29-8DD1-A6B00A5E4D8D}" srcOrd="0" destOrd="1" presId="urn:microsoft.com/office/officeart/2005/8/layout/vList6"/>
    <dgm:cxn modelId="{36794589-89B5-4D9B-A1A8-BDC065D76771}" type="presOf" srcId="{2F225236-75E1-4950-8C51-F9103BE6DEAC}" destId="{9028527E-E1E4-4046-A0F8-4F6D2F9BE45C}" srcOrd="0" destOrd="0" presId="urn:microsoft.com/office/officeart/2005/8/layout/vList6"/>
    <dgm:cxn modelId="{6C9BA92B-6B70-42F4-AEFF-1A915C8137A7}" srcId="{F5E8D19C-3C6D-42D3-BC66-47F41AE60F65}" destId="{655C2975-AF57-4D27-AFAF-5A20AA96EEDC}" srcOrd="1" destOrd="0" parTransId="{AC21A948-0D43-4496-AEA1-C7A66AD29C64}" sibTransId="{FF5FC0B0-AB9E-4DA4-8EBA-5AD5995630A4}"/>
    <dgm:cxn modelId="{E2EB2340-75B3-4DCC-B391-B72A6D786B59}" type="presOf" srcId="{44ACA4AF-186C-49EA-8D4B-D327D8155987}" destId="{F9906A4A-6E05-4F29-8DD1-A6B00A5E4D8D}" srcOrd="0" destOrd="2" presId="urn:microsoft.com/office/officeart/2005/8/layout/vList6"/>
    <dgm:cxn modelId="{782D4AA0-A17A-41DF-877D-81FFD658CE93}" type="presOf" srcId="{558AF0BE-F871-4359-A49B-C21A520C9CA7}" destId="{9EB1F58F-4180-49B2-B249-88E908C1A06C}" srcOrd="0" destOrd="0" presId="urn:microsoft.com/office/officeart/2005/8/layout/vList6"/>
    <dgm:cxn modelId="{917C9D09-D915-4E79-B4AC-AB2303A031FE}" type="presOf" srcId="{E1D14479-33DA-4838-850B-3E40882B8A7D}" destId="{CB42503F-4901-4B31-99F5-28290FEBA7DA}" srcOrd="0" destOrd="0" presId="urn:microsoft.com/office/officeart/2005/8/layout/vList6"/>
    <dgm:cxn modelId="{51A426C2-1682-43DC-9B38-CD52315898DA}" srcId="{2F225236-75E1-4950-8C51-F9103BE6DEAC}" destId="{E1D14479-33DA-4838-850B-3E40882B8A7D}" srcOrd="0" destOrd="0" parTransId="{2C9D0076-FC70-4C89-8705-52AB1DE4DE62}" sibTransId="{80EFA8F6-4CBF-4DC6-B3D5-C50BD21BB9CC}"/>
    <dgm:cxn modelId="{B34A85F3-00D3-4411-BFF3-35D95A3F5420}" srcId="{D79CF93B-5E59-43A9-BD59-6C45382E790A}" destId="{2F225236-75E1-4950-8C51-F9103BE6DEAC}" srcOrd="1" destOrd="0" parTransId="{F3B63679-7A95-4717-B1BE-74369F47A2C3}" sibTransId="{0933B6DA-AD85-44C9-A4BC-F90697E7EE77}"/>
    <dgm:cxn modelId="{582B55EC-301C-4736-826E-8C1E8F639F2C}" srcId="{F5E8D19C-3C6D-42D3-BC66-47F41AE60F65}" destId="{AFAF84A1-EF64-486B-8454-37404487AEE7}" srcOrd="0" destOrd="0" parTransId="{BF3BE988-F697-4700-B3BB-EDD15DB47AF4}" sibTransId="{63935518-C4D1-4BF9-BF98-949F172821A7}"/>
    <dgm:cxn modelId="{D1DFDE80-4EE2-4253-A753-4BACD72C75BC}" srcId="{D79CF93B-5E59-43A9-BD59-6C45382E790A}" destId="{F5E8D19C-3C6D-42D3-BC66-47F41AE60F65}" srcOrd="2" destOrd="0" parTransId="{98017BF3-913E-4BAC-B8B3-9C9B443362B5}" sibTransId="{BF153489-744E-4E14-ABE6-44B2DB35782D}"/>
    <dgm:cxn modelId="{60F4830B-D538-4EE7-B78C-62ECCE19D8DB}" srcId="{2F225236-75E1-4950-8C51-F9103BE6DEAC}" destId="{0D0FA51D-D339-459D-90AF-FCC999FD8E90}" srcOrd="1" destOrd="0" parTransId="{BE66480F-8D84-4450-AF3C-6BCBE7E3C153}" sibTransId="{F8CDAAF8-A750-49CB-9FAD-2E36AF3AC6D2}"/>
    <dgm:cxn modelId="{E04D09B5-7FCF-452A-869D-DB509E8E1A1F}" type="presOf" srcId="{AFAF84A1-EF64-486B-8454-37404487AEE7}" destId="{F9906A4A-6E05-4F29-8DD1-A6B00A5E4D8D}" srcOrd="0" destOrd="0" presId="urn:microsoft.com/office/officeart/2005/8/layout/vList6"/>
    <dgm:cxn modelId="{9526D4DC-E954-4464-8B5E-F24563EEEE50}" srcId="{558AF0BE-F871-4359-A49B-C21A520C9CA7}" destId="{7CA10D24-B21A-4F66-910E-4E2A6E1E42ED}" srcOrd="1" destOrd="0" parTransId="{D256FC52-DC24-4890-A419-6C9F0E273B10}" sibTransId="{C9ED0645-1CE5-437E-A609-10B42FF41D91}"/>
    <dgm:cxn modelId="{BC9D780E-E880-4A0F-88F7-33509EA0E2F7}" srcId="{F5E8D19C-3C6D-42D3-BC66-47F41AE60F65}" destId="{44ACA4AF-186C-49EA-8D4B-D327D8155987}" srcOrd="2" destOrd="0" parTransId="{5174FAC0-E610-46FB-A83C-B72EFC9B7530}" sibTransId="{73C2096D-494E-46FF-A5B6-406FCF07BC5A}"/>
    <dgm:cxn modelId="{9E4114F2-FAFE-4314-AF9C-E8E5304FA55B}" srcId="{558AF0BE-F871-4359-A49B-C21A520C9CA7}" destId="{109B2C3C-E57B-4B9E-AE53-244ECDD7534A}" srcOrd="0" destOrd="0" parTransId="{D482942F-F036-49B6-8F9F-8F397A534BDB}" sibTransId="{26F08194-894A-4221-959D-435B028ECDF9}"/>
    <dgm:cxn modelId="{54DE7CBC-A6FB-45FD-ACDD-B3F03988C8AA}" type="presParOf" srcId="{EC5FAE94-A469-4B57-A4FA-B6A9F39E609F}" destId="{10F38E01-D68D-493C-80FC-314D1E65C3C5}" srcOrd="0" destOrd="0" presId="urn:microsoft.com/office/officeart/2005/8/layout/vList6"/>
    <dgm:cxn modelId="{F74F318F-DD3F-4624-A874-6632F5D9D4F4}" type="presParOf" srcId="{10F38E01-D68D-493C-80FC-314D1E65C3C5}" destId="{9EB1F58F-4180-49B2-B249-88E908C1A06C}" srcOrd="0" destOrd="0" presId="urn:microsoft.com/office/officeart/2005/8/layout/vList6"/>
    <dgm:cxn modelId="{33EB92B3-B355-4063-AED3-7FEF97CE16E3}" type="presParOf" srcId="{10F38E01-D68D-493C-80FC-314D1E65C3C5}" destId="{43CF8EA3-DE55-4B9B-99EF-4A1801ACC8E9}" srcOrd="1" destOrd="0" presId="urn:microsoft.com/office/officeart/2005/8/layout/vList6"/>
    <dgm:cxn modelId="{C7F8F22F-897B-4C9D-AD75-7C56F60D504E}" type="presParOf" srcId="{EC5FAE94-A469-4B57-A4FA-B6A9F39E609F}" destId="{B660E6B9-BAF5-43A0-AEA7-D74DD39936C0}" srcOrd="1" destOrd="0" presId="urn:microsoft.com/office/officeart/2005/8/layout/vList6"/>
    <dgm:cxn modelId="{A4E78B12-2AF6-43C3-A858-2EA4E52DC366}" type="presParOf" srcId="{EC5FAE94-A469-4B57-A4FA-B6A9F39E609F}" destId="{44DE3FD9-47C5-41A0-ADE8-BEB659CC34C4}" srcOrd="2" destOrd="0" presId="urn:microsoft.com/office/officeart/2005/8/layout/vList6"/>
    <dgm:cxn modelId="{40C491FD-529D-4713-9311-0692A7D3C3D5}" type="presParOf" srcId="{44DE3FD9-47C5-41A0-ADE8-BEB659CC34C4}" destId="{9028527E-E1E4-4046-A0F8-4F6D2F9BE45C}" srcOrd="0" destOrd="0" presId="urn:microsoft.com/office/officeart/2005/8/layout/vList6"/>
    <dgm:cxn modelId="{16EB9471-CC15-43C5-92BF-61D62B5F7901}" type="presParOf" srcId="{44DE3FD9-47C5-41A0-ADE8-BEB659CC34C4}" destId="{CB42503F-4901-4B31-99F5-28290FEBA7DA}" srcOrd="1" destOrd="0" presId="urn:microsoft.com/office/officeart/2005/8/layout/vList6"/>
    <dgm:cxn modelId="{6D498986-198F-4CD7-ADC9-C60AB08D3589}" type="presParOf" srcId="{EC5FAE94-A469-4B57-A4FA-B6A9F39E609F}" destId="{66E9F20D-79D1-483C-9AF8-7D615962987F}" srcOrd="3" destOrd="0" presId="urn:microsoft.com/office/officeart/2005/8/layout/vList6"/>
    <dgm:cxn modelId="{CE474FE0-17F5-4535-8BDA-B96C27D4C354}" type="presParOf" srcId="{EC5FAE94-A469-4B57-A4FA-B6A9F39E609F}" destId="{A4F0A0A1-6293-4320-8598-9D9D75B23E6A}" srcOrd="4" destOrd="0" presId="urn:microsoft.com/office/officeart/2005/8/layout/vList6"/>
    <dgm:cxn modelId="{1C306524-9CFE-4AF6-A841-720F55FD7985}" type="presParOf" srcId="{A4F0A0A1-6293-4320-8598-9D9D75B23E6A}" destId="{A1F17F3B-6FF6-4BEB-9F6E-0FB6A8F47D54}" srcOrd="0" destOrd="0" presId="urn:microsoft.com/office/officeart/2005/8/layout/vList6"/>
    <dgm:cxn modelId="{0E3414EA-CCDB-48CA-B8B8-4D4C8C017499}" type="presParOf" srcId="{A4F0A0A1-6293-4320-8598-9D9D75B23E6A}" destId="{F9906A4A-6E05-4F29-8DD1-A6B00A5E4D8D}"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4105F7-21C9-4472-B4DF-9FF3E03152A6}" type="doc">
      <dgm:prSet loTypeId="urn:microsoft.com/office/officeart/2005/8/layout/hList6" loCatId="list" qsTypeId="urn:microsoft.com/office/officeart/2005/8/quickstyle/3d7" qsCatId="3D" csTypeId="urn:microsoft.com/office/officeart/2005/8/colors/accent1_2" csCatId="accent1" phldr="1"/>
      <dgm:spPr/>
      <dgm:t>
        <a:bodyPr/>
        <a:lstStyle/>
        <a:p>
          <a:endParaRPr lang="en-ZA"/>
        </a:p>
      </dgm:t>
    </dgm:pt>
    <dgm:pt modelId="{B665283F-21DF-44E6-B701-ABD795C7FFFB}">
      <dgm:prSet phldrT="[Text]" custT="1"/>
      <dgm:spPr>
        <a:solidFill>
          <a:srgbClr val="24A430"/>
        </a:solidFill>
      </dgm:spPr>
      <dgm:t>
        <a:bodyPr/>
        <a:lstStyle/>
        <a:p>
          <a:r>
            <a:rPr lang="en-ZA" sz="2000" b="1" dirty="0">
              <a:latin typeface="Arial" panose="020B0604020202020204" pitchFamily="34" charset="0"/>
              <a:cs typeface="Arial" panose="020B0604020202020204" pitchFamily="34" charset="0"/>
            </a:rPr>
            <a:t>SMMEs</a:t>
          </a:r>
          <a:r>
            <a:rPr lang="en-ZA" sz="2000" dirty="0">
              <a:latin typeface="Arial" panose="020B0604020202020204" pitchFamily="34" charset="0"/>
              <a:cs typeface="Arial" panose="020B0604020202020204" pitchFamily="34" charset="0"/>
            </a:rPr>
            <a:t> </a:t>
          </a:r>
        </a:p>
        <a:p>
          <a:r>
            <a:rPr lang="en-ZA" sz="1600" dirty="0">
              <a:effectLst/>
              <a:latin typeface="Arial" panose="020B0604020202020204" pitchFamily="34" charset="0"/>
              <a:ea typeface="Times New Roman" panose="02020603050405020304" pitchFamily="18" charset="0"/>
              <a:cs typeface="Arial" panose="020B0604020202020204" pitchFamily="34" charset="0"/>
            </a:rPr>
            <a:t>6 SMMEs were allocated installation work</a:t>
          </a:r>
          <a:endParaRPr lang="en-ZA" sz="2000" dirty="0">
            <a:latin typeface="Arial" panose="020B0604020202020204" pitchFamily="34" charset="0"/>
            <a:cs typeface="Arial" panose="020B0604020202020204" pitchFamily="34" charset="0"/>
          </a:endParaRPr>
        </a:p>
      </dgm:t>
    </dgm:pt>
    <dgm:pt modelId="{48B860DF-8A56-4B29-B2C7-F09FDF5D4829}" type="parTrans" cxnId="{8D19F43A-0B3F-4329-A120-9AB309DF8431}">
      <dgm:prSet/>
      <dgm:spPr/>
      <dgm:t>
        <a:bodyPr/>
        <a:lstStyle/>
        <a:p>
          <a:endParaRPr lang="en-ZA" sz="2000">
            <a:latin typeface="Arial" panose="020B0604020202020204" pitchFamily="34" charset="0"/>
            <a:cs typeface="Arial" panose="020B0604020202020204" pitchFamily="34" charset="0"/>
          </a:endParaRPr>
        </a:p>
      </dgm:t>
    </dgm:pt>
    <dgm:pt modelId="{53DE1136-89BD-4E7D-8994-941160B58939}" type="sibTrans" cxnId="{8D19F43A-0B3F-4329-A120-9AB309DF8431}">
      <dgm:prSet/>
      <dgm:spPr/>
      <dgm:t>
        <a:bodyPr/>
        <a:lstStyle/>
        <a:p>
          <a:endParaRPr lang="en-ZA" sz="2000">
            <a:latin typeface="Arial" panose="020B0604020202020204" pitchFamily="34" charset="0"/>
            <a:cs typeface="Arial" panose="020B0604020202020204" pitchFamily="34" charset="0"/>
          </a:endParaRPr>
        </a:p>
      </dgm:t>
    </dgm:pt>
    <dgm:pt modelId="{8E16A008-562E-4B04-B844-104C82696252}">
      <dgm:prSet phldrT="[Text]" custT="1"/>
      <dgm:spPr>
        <a:solidFill>
          <a:srgbClr val="14E23B"/>
        </a:solidFill>
      </dgm:spPr>
      <dgm:t>
        <a:bodyPr/>
        <a:lstStyle/>
        <a:p>
          <a:r>
            <a:rPr lang="en-ZA" sz="2000" b="1" dirty="0">
              <a:latin typeface="Arial" panose="020B0604020202020204" pitchFamily="34" charset="0"/>
              <a:cs typeface="Arial" panose="020B0604020202020204" pitchFamily="34" charset="0"/>
            </a:rPr>
            <a:t>Black Owned Entities</a:t>
          </a:r>
        </a:p>
        <a:p>
          <a:r>
            <a:rPr lang="en-ZA" sz="2000" b="1" dirty="0">
              <a:latin typeface="Arial" panose="020B0604020202020204" pitchFamily="34" charset="0"/>
              <a:cs typeface="Arial" panose="020B0604020202020204" pitchFamily="34" charset="0"/>
            </a:rPr>
            <a:t> </a:t>
          </a:r>
          <a:r>
            <a:rPr lang="en-ZA" sz="1600" dirty="0">
              <a:latin typeface="Arial" panose="020B0604020202020204" pitchFamily="34" charset="0"/>
              <a:cs typeface="Arial" panose="020B0604020202020204" pitchFamily="34" charset="0"/>
            </a:rPr>
            <a:t>83% of total B-BBEE spend, spend on BOE</a:t>
          </a:r>
          <a:endParaRPr lang="en-ZA" sz="2000" b="1" dirty="0">
            <a:latin typeface="Arial" panose="020B0604020202020204" pitchFamily="34" charset="0"/>
            <a:cs typeface="Arial" panose="020B0604020202020204" pitchFamily="34" charset="0"/>
          </a:endParaRPr>
        </a:p>
      </dgm:t>
    </dgm:pt>
    <dgm:pt modelId="{B5C8D64F-8586-4255-8E34-9B2C5CEEC155}" type="parTrans" cxnId="{E68BBB64-5280-48FB-82E3-7E4237E64065}">
      <dgm:prSet/>
      <dgm:spPr/>
      <dgm:t>
        <a:bodyPr/>
        <a:lstStyle/>
        <a:p>
          <a:endParaRPr lang="en-ZA" sz="2000">
            <a:latin typeface="Arial" panose="020B0604020202020204" pitchFamily="34" charset="0"/>
            <a:cs typeface="Arial" panose="020B0604020202020204" pitchFamily="34" charset="0"/>
          </a:endParaRPr>
        </a:p>
      </dgm:t>
    </dgm:pt>
    <dgm:pt modelId="{61986319-F58F-4E23-A86F-B0C12D8BDA41}" type="sibTrans" cxnId="{E68BBB64-5280-48FB-82E3-7E4237E64065}">
      <dgm:prSet/>
      <dgm:spPr/>
      <dgm:t>
        <a:bodyPr/>
        <a:lstStyle/>
        <a:p>
          <a:endParaRPr lang="en-ZA" sz="2000">
            <a:latin typeface="Arial" panose="020B0604020202020204" pitchFamily="34" charset="0"/>
            <a:cs typeface="Arial" panose="020B0604020202020204" pitchFamily="34" charset="0"/>
          </a:endParaRPr>
        </a:p>
      </dgm:t>
    </dgm:pt>
    <dgm:pt modelId="{086B5DBF-68EA-4997-9627-F5D8CBBEF9C8}">
      <dgm:prSet phldrT="[Text]" custT="1"/>
      <dgm:spPr>
        <a:solidFill>
          <a:srgbClr val="4CBD3D"/>
        </a:solidFill>
      </dgm:spPr>
      <dgm:t>
        <a:bodyPr/>
        <a:lstStyle/>
        <a:p>
          <a:pPr marL="0" lvl="0" indent="0" algn="l" defTabSz="889000">
            <a:lnSpc>
              <a:spcPct val="90000"/>
            </a:lnSpc>
            <a:spcBef>
              <a:spcPct val="0"/>
            </a:spcBef>
            <a:spcAft>
              <a:spcPct val="35000"/>
            </a:spcAft>
            <a:buNone/>
          </a:pPr>
          <a:r>
            <a:rPr lang="en-ZA" sz="2000" b="1" kern="1200" dirty="0">
              <a:solidFill>
                <a:srgbClr val="000000"/>
              </a:solidFill>
              <a:latin typeface="Arial" panose="020B0604020202020204" pitchFamily="34" charset="0"/>
              <a:ea typeface="+mn-ea"/>
              <a:cs typeface="Arial" panose="020B0604020202020204" pitchFamily="34" charset="0"/>
            </a:rPr>
            <a:t>Black Women Owned</a:t>
          </a:r>
        </a:p>
        <a:p>
          <a:pPr marL="0" lvl="0" indent="0" algn="l" defTabSz="8890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44% spend of 40% spend on BWOE</a:t>
          </a:r>
          <a:endParaRPr lang="en-ZA" sz="2000" b="1" kern="1200" dirty="0">
            <a:solidFill>
              <a:srgbClr val="000000"/>
            </a:solidFill>
            <a:latin typeface="Arial" panose="020B0604020202020204" pitchFamily="34" charset="0"/>
            <a:ea typeface="+mn-ea"/>
            <a:cs typeface="Arial" panose="020B0604020202020204" pitchFamily="34" charset="0"/>
          </a:endParaRPr>
        </a:p>
      </dgm:t>
    </dgm:pt>
    <dgm:pt modelId="{7B68679D-0C2A-4D3A-B4C9-E4EE1CCCF351}" type="parTrans" cxnId="{572BF991-E95D-43C3-ABE3-A8213EC9054D}">
      <dgm:prSet/>
      <dgm:spPr/>
      <dgm:t>
        <a:bodyPr/>
        <a:lstStyle/>
        <a:p>
          <a:endParaRPr lang="en-ZA" sz="2000">
            <a:latin typeface="Arial" panose="020B0604020202020204" pitchFamily="34" charset="0"/>
            <a:cs typeface="Arial" panose="020B0604020202020204" pitchFamily="34" charset="0"/>
          </a:endParaRPr>
        </a:p>
      </dgm:t>
    </dgm:pt>
    <dgm:pt modelId="{65938C45-CF50-47D1-A47B-BFD67CF72ECB}" type="sibTrans" cxnId="{572BF991-E95D-43C3-ABE3-A8213EC9054D}">
      <dgm:prSet/>
      <dgm:spPr/>
      <dgm:t>
        <a:bodyPr/>
        <a:lstStyle/>
        <a:p>
          <a:endParaRPr lang="en-ZA" sz="2000">
            <a:latin typeface="Arial" panose="020B0604020202020204" pitchFamily="34" charset="0"/>
            <a:cs typeface="Arial" panose="020B0604020202020204" pitchFamily="34" charset="0"/>
          </a:endParaRPr>
        </a:p>
      </dgm:t>
    </dgm:pt>
    <dgm:pt modelId="{F4034202-6D09-432F-9485-A03EC78C5586}">
      <dgm:prSet custT="1"/>
      <dgm:spPr>
        <a:solidFill>
          <a:srgbClr val="4CBD3D"/>
        </a:solidFill>
      </dgm:spPr>
      <dgm:t>
        <a:bodyPr/>
        <a:lstStyle/>
        <a:p>
          <a:pPr>
            <a:buNone/>
          </a:pPr>
          <a:r>
            <a:rPr lang="en-ZA" sz="2000" b="1" dirty="0">
              <a:latin typeface="Arial" panose="020B0604020202020204" pitchFamily="34" charset="0"/>
              <a:cs typeface="Arial" panose="020B0604020202020204" pitchFamily="34" charset="0"/>
            </a:rPr>
            <a:t>B-BBEE Spend </a:t>
          </a:r>
          <a:r>
            <a:rPr lang="en-ZA" sz="1600" kern="1200" dirty="0">
              <a:effectLst/>
              <a:latin typeface="Arial" panose="020B0604020202020204" pitchFamily="34" charset="0"/>
              <a:ea typeface="Times New Roman" panose="02020603050405020304" pitchFamily="18" charset="0"/>
              <a:cs typeface="Arial" panose="020B0604020202020204" pitchFamily="34" charset="0"/>
            </a:rPr>
            <a:t>127% of total discretionary budget to be spend on B-BBEE</a:t>
          </a:r>
          <a:endParaRPr lang="en-ZA" sz="2000" b="1" dirty="0">
            <a:latin typeface="Arial" panose="020B0604020202020204" pitchFamily="34" charset="0"/>
            <a:cs typeface="Arial" panose="020B0604020202020204" pitchFamily="34" charset="0"/>
          </a:endParaRPr>
        </a:p>
      </dgm:t>
    </dgm:pt>
    <dgm:pt modelId="{B89C35A9-EAC8-4522-9E04-815B97E3D9BB}" type="parTrans" cxnId="{F0ADA736-8C32-41C1-A00C-1516FB07665C}">
      <dgm:prSet/>
      <dgm:spPr/>
      <dgm:t>
        <a:bodyPr/>
        <a:lstStyle/>
        <a:p>
          <a:endParaRPr lang="en-ZA" sz="2000">
            <a:latin typeface="Arial" panose="020B0604020202020204" pitchFamily="34" charset="0"/>
            <a:cs typeface="Arial" panose="020B0604020202020204" pitchFamily="34" charset="0"/>
          </a:endParaRPr>
        </a:p>
      </dgm:t>
    </dgm:pt>
    <dgm:pt modelId="{ED79D717-929D-4D81-AE91-104B36858467}" type="sibTrans" cxnId="{F0ADA736-8C32-41C1-A00C-1516FB07665C}">
      <dgm:prSet/>
      <dgm:spPr/>
      <dgm:t>
        <a:bodyPr/>
        <a:lstStyle/>
        <a:p>
          <a:endParaRPr lang="en-ZA" sz="2000">
            <a:latin typeface="Arial" panose="020B0604020202020204" pitchFamily="34" charset="0"/>
            <a:cs typeface="Arial" panose="020B0604020202020204" pitchFamily="34" charset="0"/>
          </a:endParaRPr>
        </a:p>
      </dgm:t>
    </dgm:pt>
    <dgm:pt modelId="{EC0F9168-EF9E-41AC-8312-649825B06B82}">
      <dgm:prSet custT="1"/>
      <dgm:spPr>
        <a:solidFill>
          <a:srgbClr val="006600"/>
        </a:solidFill>
      </dgm:spPr>
      <dgm:t>
        <a:bodyPr/>
        <a:lstStyle/>
        <a:p>
          <a:r>
            <a:rPr lang="en-ZA" sz="2000" b="1" dirty="0">
              <a:latin typeface="Arial" panose="020B0604020202020204" pitchFamily="34" charset="0"/>
              <a:cs typeface="Arial" panose="020B0604020202020204" pitchFamily="34" charset="0"/>
            </a:rPr>
            <a:t>B-BBEE Level</a:t>
          </a:r>
        </a:p>
        <a:p>
          <a:r>
            <a:rPr lang="en-ZA" sz="1600" dirty="0">
              <a:latin typeface="Arial" panose="020B0604020202020204" pitchFamily="34" charset="0"/>
              <a:cs typeface="Arial" panose="020B0604020202020204" pitchFamily="34" charset="0"/>
            </a:rPr>
            <a:t>B-BBEE Level 4 achieved against a target of Level 4</a:t>
          </a:r>
          <a:endParaRPr lang="en-ZA" sz="1600" b="1" dirty="0">
            <a:latin typeface="Arial" panose="020B0604020202020204" pitchFamily="34" charset="0"/>
            <a:cs typeface="Arial" panose="020B0604020202020204" pitchFamily="34" charset="0"/>
          </a:endParaRPr>
        </a:p>
      </dgm:t>
    </dgm:pt>
    <dgm:pt modelId="{A3F881FC-28FD-4E3A-A25B-49F55C81565B}" type="parTrans" cxnId="{6F0CA0F0-F70F-4DD1-9959-A3FE31F687DA}">
      <dgm:prSet/>
      <dgm:spPr/>
      <dgm:t>
        <a:bodyPr/>
        <a:lstStyle/>
        <a:p>
          <a:endParaRPr lang="en-ZA" sz="2000">
            <a:latin typeface="Arial" panose="020B0604020202020204" pitchFamily="34" charset="0"/>
            <a:cs typeface="Arial" panose="020B0604020202020204" pitchFamily="34" charset="0"/>
          </a:endParaRPr>
        </a:p>
      </dgm:t>
    </dgm:pt>
    <dgm:pt modelId="{B924BA17-76C3-47B6-BDEA-4D163CEB4C1D}" type="sibTrans" cxnId="{6F0CA0F0-F70F-4DD1-9959-A3FE31F687DA}">
      <dgm:prSet/>
      <dgm:spPr/>
      <dgm:t>
        <a:bodyPr/>
        <a:lstStyle/>
        <a:p>
          <a:endParaRPr lang="en-ZA" sz="2000">
            <a:latin typeface="Arial" panose="020B0604020202020204" pitchFamily="34" charset="0"/>
            <a:cs typeface="Arial" panose="020B0604020202020204" pitchFamily="34" charset="0"/>
          </a:endParaRPr>
        </a:p>
      </dgm:t>
    </dgm:pt>
    <dgm:pt modelId="{77F33DD5-B8EF-4C43-A3F8-B628BF9D585B}">
      <dgm:prSet custT="1"/>
      <dgm:spPr>
        <a:solidFill>
          <a:srgbClr val="92D050"/>
        </a:solidFill>
      </dgm:spPr>
      <dgm:t>
        <a:bodyPr/>
        <a:lstStyle/>
        <a:p>
          <a:pPr marL="0" lvl="0" indent="0" algn="l" defTabSz="889000">
            <a:lnSpc>
              <a:spcPct val="90000"/>
            </a:lnSpc>
            <a:spcBef>
              <a:spcPct val="0"/>
            </a:spcBef>
            <a:spcAft>
              <a:spcPct val="35000"/>
            </a:spcAft>
            <a:buNone/>
          </a:pPr>
          <a:r>
            <a:rPr lang="en-ZA" sz="2000" b="1" kern="1200" dirty="0">
              <a:solidFill>
                <a:srgbClr val="000000"/>
              </a:solidFill>
              <a:latin typeface="Arial" panose="020B0604020202020204" pitchFamily="34" charset="0"/>
              <a:ea typeface="+mn-ea"/>
              <a:cs typeface="Arial" panose="020B0604020202020204" pitchFamily="34" charset="0"/>
            </a:rPr>
            <a:t>CSI</a:t>
          </a:r>
        </a:p>
        <a:p>
          <a:pPr marL="0" lvl="0" indent="0" algn="l" defTabSz="8890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No school and province were  identified </a:t>
          </a:r>
          <a:endParaRPr lang="en-ZA" sz="2000" b="1" kern="1200" dirty="0">
            <a:solidFill>
              <a:srgbClr val="000000"/>
            </a:solidFill>
            <a:latin typeface="Arial" panose="020B0604020202020204" pitchFamily="34" charset="0"/>
            <a:ea typeface="+mn-ea"/>
            <a:cs typeface="Arial" panose="020B0604020202020204" pitchFamily="34" charset="0"/>
          </a:endParaRPr>
        </a:p>
      </dgm:t>
    </dgm:pt>
    <dgm:pt modelId="{6CD47204-5371-4B68-B21E-444FEBE79DC5}" type="sibTrans" cxnId="{534B541A-C084-4441-804C-99C5D438E4EF}">
      <dgm:prSet/>
      <dgm:spPr/>
      <dgm:t>
        <a:bodyPr/>
        <a:lstStyle/>
        <a:p>
          <a:endParaRPr lang="en-ZA" sz="2000">
            <a:latin typeface="Arial" panose="020B0604020202020204" pitchFamily="34" charset="0"/>
            <a:cs typeface="Arial" panose="020B0604020202020204" pitchFamily="34" charset="0"/>
          </a:endParaRPr>
        </a:p>
      </dgm:t>
    </dgm:pt>
    <dgm:pt modelId="{9F90B75A-E0D7-4800-BA79-403C5B19382F}" type="parTrans" cxnId="{534B541A-C084-4441-804C-99C5D438E4EF}">
      <dgm:prSet/>
      <dgm:spPr/>
      <dgm:t>
        <a:bodyPr/>
        <a:lstStyle/>
        <a:p>
          <a:endParaRPr lang="en-ZA" sz="2000">
            <a:latin typeface="Arial" panose="020B0604020202020204" pitchFamily="34" charset="0"/>
            <a:cs typeface="Arial" panose="020B0604020202020204" pitchFamily="34" charset="0"/>
          </a:endParaRPr>
        </a:p>
      </dgm:t>
    </dgm:pt>
    <dgm:pt modelId="{92B37912-7331-4F58-A8D8-EDAB912C7823}" type="pres">
      <dgm:prSet presAssocID="{654105F7-21C9-4472-B4DF-9FF3E03152A6}" presName="Name0" presStyleCnt="0">
        <dgm:presLayoutVars>
          <dgm:dir/>
          <dgm:resizeHandles val="exact"/>
        </dgm:presLayoutVars>
      </dgm:prSet>
      <dgm:spPr/>
      <dgm:t>
        <a:bodyPr/>
        <a:lstStyle/>
        <a:p>
          <a:endParaRPr lang="en-US"/>
        </a:p>
      </dgm:t>
    </dgm:pt>
    <dgm:pt modelId="{E2375050-C4F1-40C2-945C-A1A4E36E3D96}" type="pres">
      <dgm:prSet presAssocID="{B665283F-21DF-44E6-B701-ABD795C7FFFB}" presName="node" presStyleLbl="node1" presStyleIdx="0" presStyleCnt="6" custLinFactX="9858" custLinFactNeighborX="100000" custLinFactNeighborY="1043">
        <dgm:presLayoutVars>
          <dgm:bulletEnabled val="1"/>
        </dgm:presLayoutVars>
      </dgm:prSet>
      <dgm:spPr/>
      <dgm:t>
        <a:bodyPr/>
        <a:lstStyle/>
        <a:p>
          <a:endParaRPr lang="en-US"/>
        </a:p>
      </dgm:t>
    </dgm:pt>
    <dgm:pt modelId="{72D12AF5-D40F-455E-9140-E40AD672D688}" type="pres">
      <dgm:prSet presAssocID="{53DE1136-89BD-4E7D-8994-941160B58939}" presName="sibTrans" presStyleCnt="0"/>
      <dgm:spPr/>
    </dgm:pt>
    <dgm:pt modelId="{0AC52BE7-0846-4AF3-AF80-2C8E7D920CDD}" type="pres">
      <dgm:prSet presAssocID="{F4034202-6D09-432F-9485-A03EC78C5586}" presName="node" presStyleLbl="node1" presStyleIdx="1" presStyleCnt="6" custLinFactNeighborX="-18561" custLinFactNeighborY="6697">
        <dgm:presLayoutVars>
          <dgm:bulletEnabled val="1"/>
        </dgm:presLayoutVars>
      </dgm:prSet>
      <dgm:spPr/>
      <dgm:t>
        <a:bodyPr/>
        <a:lstStyle/>
        <a:p>
          <a:endParaRPr lang="en-US"/>
        </a:p>
      </dgm:t>
    </dgm:pt>
    <dgm:pt modelId="{CB2CABAC-873E-4997-BA18-3EC0A2EC5F8D}" type="pres">
      <dgm:prSet presAssocID="{ED79D717-929D-4D81-AE91-104B36858467}" presName="sibTrans" presStyleCnt="0"/>
      <dgm:spPr/>
    </dgm:pt>
    <dgm:pt modelId="{A6139F4F-0DCC-4D18-BEA8-5D88D11DF8CC}" type="pres">
      <dgm:prSet presAssocID="{8E16A008-562E-4B04-B844-104C82696252}" presName="node" presStyleLbl="node1" presStyleIdx="2" presStyleCnt="6">
        <dgm:presLayoutVars>
          <dgm:bulletEnabled val="1"/>
        </dgm:presLayoutVars>
      </dgm:prSet>
      <dgm:spPr/>
      <dgm:t>
        <a:bodyPr/>
        <a:lstStyle/>
        <a:p>
          <a:endParaRPr lang="en-US"/>
        </a:p>
      </dgm:t>
    </dgm:pt>
    <dgm:pt modelId="{C28F8BCB-203A-4A53-AD5A-124EC657DAEF}" type="pres">
      <dgm:prSet presAssocID="{61986319-F58F-4E23-A86F-B0C12D8BDA41}" presName="sibTrans" presStyleCnt="0"/>
      <dgm:spPr/>
    </dgm:pt>
    <dgm:pt modelId="{A5749B29-5A93-42EF-9A66-8150581354E2}" type="pres">
      <dgm:prSet presAssocID="{086B5DBF-68EA-4997-9627-F5D8CBBEF9C8}" presName="node" presStyleLbl="node1" presStyleIdx="3" presStyleCnt="6">
        <dgm:presLayoutVars>
          <dgm:bulletEnabled val="1"/>
        </dgm:presLayoutVars>
      </dgm:prSet>
      <dgm:spPr/>
      <dgm:t>
        <a:bodyPr/>
        <a:lstStyle/>
        <a:p>
          <a:endParaRPr lang="en-US"/>
        </a:p>
      </dgm:t>
    </dgm:pt>
    <dgm:pt modelId="{B5AB153B-068E-41BD-BDDC-CAF661B23B55}" type="pres">
      <dgm:prSet presAssocID="{65938C45-CF50-47D1-A47B-BFD67CF72ECB}" presName="sibTrans" presStyleCnt="0"/>
      <dgm:spPr/>
    </dgm:pt>
    <dgm:pt modelId="{720521B8-FD5A-4CAF-ACA3-C3307AA5C4B9}" type="pres">
      <dgm:prSet presAssocID="{EC0F9168-EF9E-41AC-8312-649825B06B82}" presName="node" presStyleLbl="node1" presStyleIdx="4" presStyleCnt="6">
        <dgm:presLayoutVars>
          <dgm:bulletEnabled val="1"/>
        </dgm:presLayoutVars>
      </dgm:prSet>
      <dgm:spPr/>
      <dgm:t>
        <a:bodyPr/>
        <a:lstStyle/>
        <a:p>
          <a:endParaRPr lang="en-US"/>
        </a:p>
      </dgm:t>
    </dgm:pt>
    <dgm:pt modelId="{CCD8A6FC-CEAC-48B2-BEF5-ECF7B8640648}" type="pres">
      <dgm:prSet presAssocID="{B924BA17-76C3-47B6-BDEA-4D163CEB4C1D}" presName="sibTrans" presStyleCnt="0"/>
      <dgm:spPr/>
    </dgm:pt>
    <dgm:pt modelId="{6A48E3AE-9EDF-4261-845F-B0402AA47E52}" type="pres">
      <dgm:prSet presAssocID="{77F33DD5-B8EF-4C43-A3F8-B628BF9D585B}" presName="node" presStyleLbl="node1" presStyleIdx="5" presStyleCnt="6" custLinFactX="-5181" custLinFactNeighborX="-100000" custLinFactNeighborY="719">
        <dgm:presLayoutVars>
          <dgm:bulletEnabled val="1"/>
        </dgm:presLayoutVars>
      </dgm:prSet>
      <dgm:spPr/>
      <dgm:t>
        <a:bodyPr/>
        <a:lstStyle/>
        <a:p>
          <a:endParaRPr lang="en-US"/>
        </a:p>
      </dgm:t>
    </dgm:pt>
  </dgm:ptLst>
  <dgm:cxnLst>
    <dgm:cxn modelId="{0F606E39-54E6-4F90-A953-F9220CEA1756}" type="presOf" srcId="{F4034202-6D09-432F-9485-A03EC78C5586}" destId="{0AC52BE7-0846-4AF3-AF80-2C8E7D920CDD}" srcOrd="0" destOrd="0" presId="urn:microsoft.com/office/officeart/2005/8/layout/hList6"/>
    <dgm:cxn modelId="{E68BBB64-5280-48FB-82E3-7E4237E64065}" srcId="{654105F7-21C9-4472-B4DF-9FF3E03152A6}" destId="{8E16A008-562E-4B04-B844-104C82696252}" srcOrd="2" destOrd="0" parTransId="{B5C8D64F-8586-4255-8E34-9B2C5CEEC155}" sibTransId="{61986319-F58F-4E23-A86F-B0C12D8BDA41}"/>
    <dgm:cxn modelId="{8BE63D18-07EE-4B0F-83C6-E14E9E506AF0}" type="presOf" srcId="{B665283F-21DF-44E6-B701-ABD795C7FFFB}" destId="{E2375050-C4F1-40C2-945C-A1A4E36E3D96}" srcOrd="0" destOrd="0" presId="urn:microsoft.com/office/officeart/2005/8/layout/hList6"/>
    <dgm:cxn modelId="{6F0CA0F0-F70F-4DD1-9959-A3FE31F687DA}" srcId="{654105F7-21C9-4472-B4DF-9FF3E03152A6}" destId="{EC0F9168-EF9E-41AC-8312-649825B06B82}" srcOrd="4" destOrd="0" parTransId="{A3F881FC-28FD-4E3A-A25B-49F55C81565B}" sibTransId="{B924BA17-76C3-47B6-BDEA-4D163CEB4C1D}"/>
    <dgm:cxn modelId="{EC62E7E4-CC91-4CC8-93DD-0B214E57BD6A}" type="presOf" srcId="{654105F7-21C9-4472-B4DF-9FF3E03152A6}" destId="{92B37912-7331-4F58-A8D8-EDAB912C7823}" srcOrd="0" destOrd="0" presId="urn:microsoft.com/office/officeart/2005/8/layout/hList6"/>
    <dgm:cxn modelId="{D77FAF81-C408-44F9-B992-A84B31BB20CC}" type="presOf" srcId="{EC0F9168-EF9E-41AC-8312-649825B06B82}" destId="{720521B8-FD5A-4CAF-ACA3-C3307AA5C4B9}" srcOrd="0" destOrd="0" presId="urn:microsoft.com/office/officeart/2005/8/layout/hList6"/>
    <dgm:cxn modelId="{F0ADA736-8C32-41C1-A00C-1516FB07665C}" srcId="{654105F7-21C9-4472-B4DF-9FF3E03152A6}" destId="{F4034202-6D09-432F-9485-A03EC78C5586}" srcOrd="1" destOrd="0" parTransId="{B89C35A9-EAC8-4522-9E04-815B97E3D9BB}" sibTransId="{ED79D717-929D-4D81-AE91-104B36858467}"/>
    <dgm:cxn modelId="{8D19F43A-0B3F-4329-A120-9AB309DF8431}" srcId="{654105F7-21C9-4472-B4DF-9FF3E03152A6}" destId="{B665283F-21DF-44E6-B701-ABD795C7FFFB}" srcOrd="0" destOrd="0" parTransId="{48B860DF-8A56-4B29-B2C7-F09FDF5D4829}" sibTransId="{53DE1136-89BD-4E7D-8994-941160B58939}"/>
    <dgm:cxn modelId="{C3C79ACA-DCB0-430C-8D18-5F83F7E4D1E5}" type="presOf" srcId="{086B5DBF-68EA-4997-9627-F5D8CBBEF9C8}" destId="{A5749B29-5A93-42EF-9A66-8150581354E2}" srcOrd="0" destOrd="0" presId="urn:microsoft.com/office/officeart/2005/8/layout/hList6"/>
    <dgm:cxn modelId="{572BF991-E95D-43C3-ABE3-A8213EC9054D}" srcId="{654105F7-21C9-4472-B4DF-9FF3E03152A6}" destId="{086B5DBF-68EA-4997-9627-F5D8CBBEF9C8}" srcOrd="3" destOrd="0" parTransId="{7B68679D-0C2A-4D3A-B4C9-E4EE1CCCF351}" sibTransId="{65938C45-CF50-47D1-A47B-BFD67CF72ECB}"/>
    <dgm:cxn modelId="{02328B40-F976-423E-A684-A5A8ADAC3F8D}" type="presOf" srcId="{77F33DD5-B8EF-4C43-A3F8-B628BF9D585B}" destId="{6A48E3AE-9EDF-4261-845F-B0402AA47E52}" srcOrd="0" destOrd="0" presId="urn:microsoft.com/office/officeart/2005/8/layout/hList6"/>
    <dgm:cxn modelId="{534B541A-C084-4441-804C-99C5D438E4EF}" srcId="{654105F7-21C9-4472-B4DF-9FF3E03152A6}" destId="{77F33DD5-B8EF-4C43-A3F8-B628BF9D585B}" srcOrd="5" destOrd="0" parTransId="{9F90B75A-E0D7-4800-BA79-403C5B19382F}" sibTransId="{6CD47204-5371-4B68-B21E-444FEBE79DC5}"/>
    <dgm:cxn modelId="{81E3DE83-C7A0-4344-B668-24AE63033799}" type="presOf" srcId="{8E16A008-562E-4B04-B844-104C82696252}" destId="{A6139F4F-0DCC-4D18-BEA8-5D88D11DF8CC}" srcOrd="0" destOrd="0" presId="urn:microsoft.com/office/officeart/2005/8/layout/hList6"/>
    <dgm:cxn modelId="{44AE68B5-A6E8-4613-BE5D-A95DE3EED8D5}" type="presParOf" srcId="{92B37912-7331-4F58-A8D8-EDAB912C7823}" destId="{E2375050-C4F1-40C2-945C-A1A4E36E3D96}" srcOrd="0" destOrd="0" presId="urn:microsoft.com/office/officeart/2005/8/layout/hList6"/>
    <dgm:cxn modelId="{C3170CCA-7FBC-4593-8D30-7D866AA6BD42}" type="presParOf" srcId="{92B37912-7331-4F58-A8D8-EDAB912C7823}" destId="{72D12AF5-D40F-455E-9140-E40AD672D688}" srcOrd="1" destOrd="0" presId="urn:microsoft.com/office/officeart/2005/8/layout/hList6"/>
    <dgm:cxn modelId="{13185F02-B47A-4ADD-A050-2F82B108FFCA}" type="presParOf" srcId="{92B37912-7331-4F58-A8D8-EDAB912C7823}" destId="{0AC52BE7-0846-4AF3-AF80-2C8E7D920CDD}" srcOrd="2" destOrd="0" presId="urn:microsoft.com/office/officeart/2005/8/layout/hList6"/>
    <dgm:cxn modelId="{1DFCCCC6-FF01-4923-8164-B4DF265E29C9}" type="presParOf" srcId="{92B37912-7331-4F58-A8D8-EDAB912C7823}" destId="{CB2CABAC-873E-4997-BA18-3EC0A2EC5F8D}" srcOrd="3" destOrd="0" presId="urn:microsoft.com/office/officeart/2005/8/layout/hList6"/>
    <dgm:cxn modelId="{41F60AB4-8C5C-482D-90A5-5B0E410490AB}" type="presParOf" srcId="{92B37912-7331-4F58-A8D8-EDAB912C7823}" destId="{A6139F4F-0DCC-4D18-BEA8-5D88D11DF8CC}" srcOrd="4" destOrd="0" presId="urn:microsoft.com/office/officeart/2005/8/layout/hList6"/>
    <dgm:cxn modelId="{1F57FE04-C5D6-42F5-8229-A011F598E595}" type="presParOf" srcId="{92B37912-7331-4F58-A8D8-EDAB912C7823}" destId="{C28F8BCB-203A-4A53-AD5A-124EC657DAEF}" srcOrd="5" destOrd="0" presId="urn:microsoft.com/office/officeart/2005/8/layout/hList6"/>
    <dgm:cxn modelId="{C3B3A5B5-79BC-484F-B1E5-3D0C806B2896}" type="presParOf" srcId="{92B37912-7331-4F58-A8D8-EDAB912C7823}" destId="{A5749B29-5A93-42EF-9A66-8150581354E2}" srcOrd="6" destOrd="0" presId="urn:microsoft.com/office/officeart/2005/8/layout/hList6"/>
    <dgm:cxn modelId="{ADC2E2A2-8862-426C-9E2F-B8AA74E46CF7}" type="presParOf" srcId="{92B37912-7331-4F58-A8D8-EDAB912C7823}" destId="{B5AB153B-068E-41BD-BDDC-CAF661B23B55}" srcOrd="7" destOrd="0" presId="urn:microsoft.com/office/officeart/2005/8/layout/hList6"/>
    <dgm:cxn modelId="{CEDCA2C5-0DED-4A2A-843B-24F97775AF0B}" type="presParOf" srcId="{92B37912-7331-4F58-A8D8-EDAB912C7823}" destId="{720521B8-FD5A-4CAF-ACA3-C3307AA5C4B9}" srcOrd="8" destOrd="0" presId="urn:microsoft.com/office/officeart/2005/8/layout/hList6"/>
    <dgm:cxn modelId="{FA6724B2-2691-43E1-99D2-07F8B818160C}" type="presParOf" srcId="{92B37912-7331-4F58-A8D8-EDAB912C7823}" destId="{CCD8A6FC-CEAC-48B2-BEF5-ECF7B8640648}" srcOrd="9" destOrd="0" presId="urn:microsoft.com/office/officeart/2005/8/layout/hList6"/>
    <dgm:cxn modelId="{869BC947-8E3E-4F65-AA0D-BA0BE8D5C1B1}" type="presParOf" srcId="{92B37912-7331-4F58-A8D8-EDAB912C7823}" destId="{6A48E3AE-9EDF-4261-845F-B0402AA47E52}" srcOrd="10"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3B8062-AB27-4394-9B6C-43EFA1EDC575}" type="doc">
      <dgm:prSet loTypeId="urn:microsoft.com/office/officeart/2005/8/layout/cycle8" loCatId="cycle" qsTypeId="urn:microsoft.com/office/officeart/2005/8/quickstyle/3d1" qsCatId="3D" csTypeId="urn:microsoft.com/office/officeart/2005/8/colors/accent2_5" csCatId="accent2" phldr="1"/>
      <dgm:spPr/>
    </dgm:pt>
    <dgm:pt modelId="{835AC1D4-14AD-46D8-9662-438D1629C5EC}">
      <dgm:prSet phldrT="[Text]" custT="1"/>
      <dgm:spPr>
        <a:solidFill>
          <a:srgbClr val="92D050"/>
        </a:solidFill>
      </dgm:spPr>
      <dgm:t>
        <a:bodyPr/>
        <a:lstStyle/>
        <a:p>
          <a:r>
            <a:rPr lang="en-ZA" sz="1400" dirty="0"/>
            <a:t>5 </a:t>
          </a:r>
        </a:p>
        <a:p>
          <a:r>
            <a:rPr lang="en-ZA" sz="1400" dirty="0"/>
            <a:t>Not Achieved</a:t>
          </a:r>
        </a:p>
      </dgm:t>
    </dgm:pt>
    <dgm:pt modelId="{CF060885-268D-4668-A6ED-F327AED8F985}" type="parTrans" cxnId="{1C411B36-2F7B-4576-B8FB-09903A1A4A35}">
      <dgm:prSet/>
      <dgm:spPr/>
      <dgm:t>
        <a:bodyPr/>
        <a:lstStyle/>
        <a:p>
          <a:endParaRPr lang="en-ZA" sz="1600"/>
        </a:p>
      </dgm:t>
    </dgm:pt>
    <dgm:pt modelId="{B9688F3C-B4B9-4A01-8F58-CB55679D1C15}" type="sibTrans" cxnId="{1C411B36-2F7B-4576-B8FB-09903A1A4A35}">
      <dgm:prSet/>
      <dgm:spPr/>
      <dgm:t>
        <a:bodyPr/>
        <a:lstStyle/>
        <a:p>
          <a:endParaRPr lang="en-ZA" sz="1600"/>
        </a:p>
      </dgm:t>
    </dgm:pt>
    <dgm:pt modelId="{AE8C1D59-39D6-4455-98E5-644FC47272A6}">
      <dgm:prSet phldrT="[Text]" custT="1"/>
      <dgm:spPr>
        <a:solidFill>
          <a:srgbClr val="006600"/>
        </a:solidFill>
      </dgm:spPr>
      <dgm:t>
        <a:bodyPr/>
        <a:lstStyle/>
        <a:p>
          <a:r>
            <a:rPr lang="en-ZA" sz="1600" dirty="0"/>
            <a:t>19 KPIs</a:t>
          </a:r>
        </a:p>
        <a:p>
          <a:r>
            <a:rPr lang="en-ZA" sz="1600" b="1" dirty="0"/>
            <a:t>74%</a:t>
          </a:r>
        </a:p>
      </dgm:t>
    </dgm:pt>
    <dgm:pt modelId="{0CFDBFB2-99EC-49D2-98C2-77EED4981793}" type="parTrans" cxnId="{B8D6B124-40EF-4E4C-B688-0C14226F4224}">
      <dgm:prSet/>
      <dgm:spPr/>
      <dgm:t>
        <a:bodyPr/>
        <a:lstStyle/>
        <a:p>
          <a:endParaRPr lang="en-ZA" sz="1600"/>
        </a:p>
      </dgm:t>
    </dgm:pt>
    <dgm:pt modelId="{0B71E109-786A-43D3-9A07-8C7EF20FA591}" type="sibTrans" cxnId="{B8D6B124-40EF-4E4C-B688-0C14226F4224}">
      <dgm:prSet/>
      <dgm:spPr/>
      <dgm:t>
        <a:bodyPr/>
        <a:lstStyle/>
        <a:p>
          <a:endParaRPr lang="en-ZA" sz="1600"/>
        </a:p>
      </dgm:t>
    </dgm:pt>
    <dgm:pt modelId="{5231A167-1547-4FE7-8388-0D3559522286}">
      <dgm:prSet phldrT="[Text]" custT="1"/>
      <dgm:spPr>
        <a:solidFill>
          <a:srgbClr val="92D050"/>
        </a:solidFill>
      </dgm:spPr>
      <dgm:t>
        <a:bodyPr/>
        <a:lstStyle/>
        <a:p>
          <a:r>
            <a:rPr lang="en-ZA" sz="1400" dirty="0"/>
            <a:t>14 Achieved</a:t>
          </a:r>
        </a:p>
      </dgm:t>
    </dgm:pt>
    <dgm:pt modelId="{6D7C612D-CE04-4966-B1F7-B24FC776A31F}" type="parTrans" cxnId="{F736EEDF-26E0-48CC-83B9-732504D2DEE8}">
      <dgm:prSet/>
      <dgm:spPr/>
      <dgm:t>
        <a:bodyPr/>
        <a:lstStyle/>
        <a:p>
          <a:endParaRPr lang="en-ZA" sz="1600"/>
        </a:p>
      </dgm:t>
    </dgm:pt>
    <dgm:pt modelId="{2B1603C6-00C2-417E-B67E-7FA23D34558B}" type="sibTrans" cxnId="{F736EEDF-26E0-48CC-83B9-732504D2DEE8}">
      <dgm:prSet/>
      <dgm:spPr/>
      <dgm:t>
        <a:bodyPr/>
        <a:lstStyle/>
        <a:p>
          <a:endParaRPr lang="en-ZA" sz="1600"/>
        </a:p>
      </dgm:t>
    </dgm:pt>
    <dgm:pt modelId="{B15A2AFC-B2BC-4F52-B937-E5515D5BDB2D}" type="pres">
      <dgm:prSet presAssocID="{D33B8062-AB27-4394-9B6C-43EFA1EDC575}" presName="compositeShape" presStyleCnt="0">
        <dgm:presLayoutVars>
          <dgm:chMax val="7"/>
          <dgm:dir/>
          <dgm:resizeHandles val="exact"/>
        </dgm:presLayoutVars>
      </dgm:prSet>
      <dgm:spPr/>
    </dgm:pt>
    <dgm:pt modelId="{14E17AB0-620D-496D-8CD9-DFDB69DF595C}" type="pres">
      <dgm:prSet presAssocID="{D33B8062-AB27-4394-9B6C-43EFA1EDC575}" presName="wedge1" presStyleLbl="node1" presStyleIdx="0" presStyleCnt="3" custScaleX="106098" custScaleY="96837"/>
      <dgm:spPr/>
      <dgm:t>
        <a:bodyPr/>
        <a:lstStyle/>
        <a:p>
          <a:endParaRPr lang="en-US"/>
        </a:p>
      </dgm:t>
    </dgm:pt>
    <dgm:pt modelId="{425C467D-F875-4D7F-9CB3-F6D3BC2E0DA0}" type="pres">
      <dgm:prSet presAssocID="{D33B8062-AB27-4394-9B6C-43EFA1EDC575}" presName="dummy1a" presStyleCnt="0"/>
      <dgm:spPr/>
    </dgm:pt>
    <dgm:pt modelId="{D113CA34-21F3-472F-85CD-F8BC9F5017AA}" type="pres">
      <dgm:prSet presAssocID="{D33B8062-AB27-4394-9B6C-43EFA1EDC575}" presName="dummy1b" presStyleCnt="0"/>
      <dgm:spPr/>
    </dgm:pt>
    <dgm:pt modelId="{3E8BBB24-2361-4942-8BC7-87AD77B686BA}" type="pres">
      <dgm:prSet presAssocID="{D33B8062-AB27-4394-9B6C-43EFA1EDC575}" presName="wedge1Tx" presStyleLbl="node1" presStyleIdx="0" presStyleCnt="3">
        <dgm:presLayoutVars>
          <dgm:chMax val="0"/>
          <dgm:chPref val="0"/>
          <dgm:bulletEnabled val="1"/>
        </dgm:presLayoutVars>
      </dgm:prSet>
      <dgm:spPr/>
      <dgm:t>
        <a:bodyPr/>
        <a:lstStyle/>
        <a:p>
          <a:endParaRPr lang="en-US"/>
        </a:p>
      </dgm:t>
    </dgm:pt>
    <dgm:pt modelId="{E38C2EF0-A6A3-4B0A-A4FD-1810E1A77752}" type="pres">
      <dgm:prSet presAssocID="{D33B8062-AB27-4394-9B6C-43EFA1EDC575}" presName="wedge2" presStyleLbl="node1" presStyleIdx="1" presStyleCnt="3"/>
      <dgm:spPr/>
      <dgm:t>
        <a:bodyPr/>
        <a:lstStyle/>
        <a:p>
          <a:endParaRPr lang="en-US"/>
        </a:p>
      </dgm:t>
    </dgm:pt>
    <dgm:pt modelId="{4B4E420B-0DEB-4DCF-85CD-E9D1BB060F35}" type="pres">
      <dgm:prSet presAssocID="{D33B8062-AB27-4394-9B6C-43EFA1EDC575}" presName="dummy2a" presStyleCnt="0"/>
      <dgm:spPr/>
    </dgm:pt>
    <dgm:pt modelId="{34F1564F-1BF3-450C-89BE-8FB9107A53C9}" type="pres">
      <dgm:prSet presAssocID="{D33B8062-AB27-4394-9B6C-43EFA1EDC575}" presName="dummy2b" presStyleCnt="0"/>
      <dgm:spPr/>
    </dgm:pt>
    <dgm:pt modelId="{3B5D0EB7-116A-45C4-A31B-B6BD406D3470}" type="pres">
      <dgm:prSet presAssocID="{D33B8062-AB27-4394-9B6C-43EFA1EDC575}" presName="wedge2Tx" presStyleLbl="node1" presStyleIdx="1" presStyleCnt="3">
        <dgm:presLayoutVars>
          <dgm:chMax val="0"/>
          <dgm:chPref val="0"/>
          <dgm:bulletEnabled val="1"/>
        </dgm:presLayoutVars>
      </dgm:prSet>
      <dgm:spPr/>
      <dgm:t>
        <a:bodyPr/>
        <a:lstStyle/>
        <a:p>
          <a:endParaRPr lang="en-US"/>
        </a:p>
      </dgm:t>
    </dgm:pt>
    <dgm:pt modelId="{7604236A-6764-4AFF-81DC-313534F96749}" type="pres">
      <dgm:prSet presAssocID="{D33B8062-AB27-4394-9B6C-43EFA1EDC575}" presName="wedge3" presStyleLbl="node1" presStyleIdx="2" presStyleCnt="3" custScaleX="113482" custScaleY="94154"/>
      <dgm:spPr/>
      <dgm:t>
        <a:bodyPr/>
        <a:lstStyle/>
        <a:p>
          <a:endParaRPr lang="en-US"/>
        </a:p>
      </dgm:t>
    </dgm:pt>
    <dgm:pt modelId="{E9E4ABE4-B205-4B93-883C-A457FE98735F}" type="pres">
      <dgm:prSet presAssocID="{D33B8062-AB27-4394-9B6C-43EFA1EDC575}" presName="dummy3a" presStyleCnt="0"/>
      <dgm:spPr/>
    </dgm:pt>
    <dgm:pt modelId="{352DCCE6-402D-4964-A517-06FB87C0547D}" type="pres">
      <dgm:prSet presAssocID="{D33B8062-AB27-4394-9B6C-43EFA1EDC575}" presName="dummy3b" presStyleCnt="0"/>
      <dgm:spPr/>
    </dgm:pt>
    <dgm:pt modelId="{99EE6626-41EA-4FFE-AFE4-462CD34B4975}" type="pres">
      <dgm:prSet presAssocID="{D33B8062-AB27-4394-9B6C-43EFA1EDC575}" presName="wedge3Tx" presStyleLbl="node1" presStyleIdx="2" presStyleCnt="3">
        <dgm:presLayoutVars>
          <dgm:chMax val="0"/>
          <dgm:chPref val="0"/>
          <dgm:bulletEnabled val="1"/>
        </dgm:presLayoutVars>
      </dgm:prSet>
      <dgm:spPr/>
      <dgm:t>
        <a:bodyPr/>
        <a:lstStyle/>
        <a:p>
          <a:endParaRPr lang="en-US"/>
        </a:p>
      </dgm:t>
    </dgm:pt>
    <dgm:pt modelId="{AA327D25-F61E-4BE0-B045-120E60828E7A}" type="pres">
      <dgm:prSet presAssocID="{B9688F3C-B4B9-4A01-8F58-CB55679D1C15}" presName="arrowWedge1" presStyleLbl="fgSibTrans2D1" presStyleIdx="0" presStyleCnt="3"/>
      <dgm:spPr>
        <a:solidFill>
          <a:srgbClr val="FF0000"/>
        </a:solidFill>
      </dgm:spPr>
    </dgm:pt>
    <dgm:pt modelId="{5BB1884D-184E-41A7-A36B-6E800A36C45A}" type="pres">
      <dgm:prSet presAssocID="{0B71E109-786A-43D3-9A07-8C7EF20FA591}" presName="arrowWedge2" presStyleLbl="fgSibTrans2D1" presStyleIdx="1" presStyleCnt="3"/>
      <dgm:spPr>
        <a:solidFill>
          <a:srgbClr val="006600"/>
        </a:solidFill>
      </dgm:spPr>
    </dgm:pt>
    <dgm:pt modelId="{3074693F-19F1-4E9B-85EF-DB6F82D5FFAF}" type="pres">
      <dgm:prSet presAssocID="{2B1603C6-00C2-417E-B67E-7FA23D34558B}" presName="arrowWedge3" presStyleLbl="fgSibTrans2D1" presStyleIdx="2" presStyleCnt="3" custScaleX="106424"/>
      <dgm:spPr>
        <a:solidFill>
          <a:srgbClr val="006600"/>
        </a:solidFill>
      </dgm:spPr>
    </dgm:pt>
  </dgm:ptLst>
  <dgm:cxnLst>
    <dgm:cxn modelId="{885083FC-3059-4A43-AB32-5A4D4A4C7470}" type="presOf" srcId="{835AC1D4-14AD-46D8-9662-438D1629C5EC}" destId="{14E17AB0-620D-496D-8CD9-DFDB69DF595C}" srcOrd="0" destOrd="0" presId="urn:microsoft.com/office/officeart/2005/8/layout/cycle8"/>
    <dgm:cxn modelId="{1C411B36-2F7B-4576-B8FB-09903A1A4A35}" srcId="{D33B8062-AB27-4394-9B6C-43EFA1EDC575}" destId="{835AC1D4-14AD-46D8-9662-438D1629C5EC}" srcOrd="0" destOrd="0" parTransId="{CF060885-268D-4668-A6ED-F327AED8F985}" sibTransId="{B9688F3C-B4B9-4A01-8F58-CB55679D1C15}"/>
    <dgm:cxn modelId="{6EF0133C-4320-416D-B334-D294B6C853D4}" type="presOf" srcId="{D33B8062-AB27-4394-9B6C-43EFA1EDC575}" destId="{B15A2AFC-B2BC-4F52-B937-E5515D5BDB2D}" srcOrd="0" destOrd="0" presId="urn:microsoft.com/office/officeart/2005/8/layout/cycle8"/>
    <dgm:cxn modelId="{F736EEDF-26E0-48CC-83B9-732504D2DEE8}" srcId="{D33B8062-AB27-4394-9B6C-43EFA1EDC575}" destId="{5231A167-1547-4FE7-8388-0D3559522286}" srcOrd="2" destOrd="0" parTransId="{6D7C612D-CE04-4966-B1F7-B24FC776A31F}" sibTransId="{2B1603C6-00C2-417E-B67E-7FA23D34558B}"/>
    <dgm:cxn modelId="{0DA5D88F-E7EB-42E5-A945-AD129D29C88E}" type="presOf" srcId="{AE8C1D59-39D6-4455-98E5-644FC47272A6}" destId="{3B5D0EB7-116A-45C4-A31B-B6BD406D3470}" srcOrd="1" destOrd="0" presId="urn:microsoft.com/office/officeart/2005/8/layout/cycle8"/>
    <dgm:cxn modelId="{4E17148A-E468-4152-8C35-8A1455443BE4}" type="presOf" srcId="{5231A167-1547-4FE7-8388-0D3559522286}" destId="{99EE6626-41EA-4FFE-AFE4-462CD34B4975}" srcOrd="1" destOrd="0" presId="urn:microsoft.com/office/officeart/2005/8/layout/cycle8"/>
    <dgm:cxn modelId="{B8D6B124-40EF-4E4C-B688-0C14226F4224}" srcId="{D33B8062-AB27-4394-9B6C-43EFA1EDC575}" destId="{AE8C1D59-39D6-4455-98E5-644FC47272A6}" srcOrd="1" destOrd="0" parTransId="{0CFDBFB2-99EC-49D2-98C2-77EED4981793}" sibTransId="{0B71E109-786A-43D3-9A07-8C7EF20FA591}"/>
    <dgm:cxn modelId="{53181E40-22C6-455A-A5B2-189CFFAD4E78}" type="presOf" srcId="{AE8C1D59-39D6-4455-98E5-644FC47272A6}" destId="{E38C2EF0-A6A3-4B0A-A4FD-1810E1A77752}" srcOrd="0" destOrd="0" presId="urn:microsoft.com/office/officeart/2005/8/layout/cycle8"/>
    <dgm:cxn modelId="{1A7B3E40-1DD0-4259-A5AC-F0EBB2100776}" type="presOf" srcId="{5231A167-1547-4FE7-8388-0D3559522286}" destId="{7604236A-6764-4AFF-81DC-313534F96749}" srcOrd="0" destOrd="0" presId="urn:microsoft.com/office/officeart/2005/8/layout/cycle8"/>
    <dgm:cxn modelId="{DAD766E2-5CAA-43F7-84F2-FB1A83BCA0A2}" type="presOf" srcId="{835AC1D4-14AD-46D8-9662-438D1629C5EC}" destId="{3E8BBB24-2361-4942-8BC7-87AD77B686BA}" srcOrd="1" destOrd="0" presId="urn:microsoft.com/office/officeart/2005/8/layout/cycle8"/>
    <dgm:cxn modelId="{6C1B95E7-97F8-4D6A-ACAD-4183B2B8BB73}" type="presParOf" srcId="{B15A2AFC-B2BC-4F52-B937-E5515D5BDB2D}" destId="{14E17AB0-620D-496D-8CD9-DFDB69DF595C}" srcOrd="0" destOrd="0" presId="urn:microsoft.com/office/officeart/2005/8/layout/cycle8"/>
    <dgm:cxn modelId="{1577CA2E-14E6-4436-B8BD-FCE2D99A4725}" type="presParOf" srcId="{B15A2AFC-B2BC-4F52-B937-E5515D5BDB2D}" destId="{425C467D-F875-4D7F-9CB3-F6D3BC2E0DA0}" srcOrd="1" destOrd="0" presId="urn:microsoft.com/office/officeart/2005/8/layout/cycle8"/>
    <dgm:cxn modelId="{C74E0217-EE6B-4D4C-B19E-2A7FA1A45B5A}" type="presParOf" srcId="{B15A2AFC-B2BC-4F52-B937-E5515D5BDB2D}" destId="{D113CA34-21F3-472F-85CD-F8BC9F5017AA}" srcOrd="2" destOrd="0" presId="urn:microsoft.com/office/officeart/2005/8/layout/cycle8"/>
    <dgm:cxn modelId="{67A062B8-0968-45C6-8E5C-BA65D0865AC5}" type="presParOf" srcId="{B15A2AFC-B2BC-4F52-B937-E5515D5BDB2D}" destId="{3E8BBB24-2361-4942-8BC7-87AD77B686BA}" srcOrd="3" destOrd="0" presId="urn:microsoft.com/office/officeart/2005/8/layout/cycle8"/>
    <dgm:cxn modelId="{6E661383-8D26-46E2-949E-67DE152BC186}" type="presParOf" srcId="{B15A2AFC-B2BC-4F52-B937-E5515D5BDB2D}" destId="{E38C2EF0-A6A3-4B0A-A4FD-1810E1A77752}" srcOrd="4" destOrd="0" presId="urn:microsoft.com/office/officeart/2005/8/layout/cycle8"/>
    <dgm:cxn modelId="{18288967-3B8C-492D-BCE5-08916A20F756}" type="presParOf" srcId="{B15A2AFC-B2BC-4F52-B937-E5515D5BDB2D}" destId="{4B4E420B-0DEB-4DCF-85CD-E9D1BB060F35}" srcOrd="5" destOrd="0" presId="urn:microsoft.com/office/officeart/2005/8/layout/cycle8"/>
    <dgm:cxn modelId="{D647BB7D-1D5E-4CF8-9EEE-6FF18DF5EEC3}" type="presParOf" srcId="{B15A2AFC-B2BC-4F52-B937-E5515D5BDB2D}" destId="{34F1564F-1BF3-450C-89BE-8FB9107A53C9}" srcOrd="6" destOrd="0" presId="urn:microsoft.com/office/officeart/2005/8/layout/cycle8"/>
    <dgm:cxn modelId="{71594355-F311-4561-8C42-466FB0B821FB}" type="presParOf" srcId="{B15A2AFC-B2BC-4F52-B937-E5515D5BDB2D}" destId="{3B5D0EB7-116A-45C4-A31B-B6BD406D3470}" srcOrd="7" destOrd="0" presId="urn:microsoft.com/office/officeart/2005/8/layout/cycle8"/>
    <dgm:cxn modelId="{50B76FE1-885A-4CB8-A337-735FB6DE744B}" type="presParOf" srcId="{B15A2AFC-B2BC-4F52-B937-E5515D5BDB2D}" destId="{7604236A-6764-4AFF-81DC-313534F96749}" srcOrd="8" destOrd="0" presId="urn:microsoft.com/office/officeart/2005/8/layout/cycle8"/>
    <dgm:cxn modelId="{0BCA0D3F-36DD-420E-B789-0B4A691FFED2}" type="presParOf" srcId="{B15A2AFC-B2BC-4F52-B937-E5515D5BDB2D}" destId="{E9E4ABE4-B205-4B93-883C-A457FE98735F}" srcOrd="9" destOrd="0" presId="urn:microsoft.com/office/officeart/2005/8/layout/cycle8"/>
    <dgm:cxn modelId="{D3D18590-DE76-4654-ACAA-D20ED5341BCB}" type="presParOf" srcId="{B15A2AFC-B2BC-4F52-B937-E5515D5BDB2D}" destId="{352DCCE6-402D-4964-A517-06FB87C0547D}" srcOrd="10" destOrd="0" presId="urn:microsoft.com/office/officeart/2005/8/layout/cycle8"/>
    <dgm:cxn modelId="{5E7BA44B-A203-41A7-A41C-87CDA7D49313}" type="presParOf" srcId="{B15A2AFC-B2BC-4F52-B937-E5515D5BDB2D}" destId="{99EE6626-41EA-4FFE-AFE4-462CD34B4975}" srcOrd="11" destOrd="0" presId="urn:microsoft.com/office/officeart/2005/8/layout/cycle8"/>
    <dgm:cxn modelId="{5A7914B0-A41A-4B97-9ABD-D4C756498798}" type="presParOf" srcId="{B15A2AFC-B2BC-4F52-B937-E5515D5BDB2D}" destId="{AA327D25-F61E-4BE0-B045-120E60828E7A}" srcOrd="12" destOrd="0" presId="urn:microsoft.com/office/officeart/2005/8/layout/cycle8"/>
    <dgm:cxn modelId="{91D67ECE-2729-4A80-8E9B-FCEE65B5F5C6}" type="presParOf" srcId="{B15A2AFC-B2BC-4F52-B937-E5515D5BDB2D}" destId="{5BB1884D-184E-41A7-A36B-6E800A36C45A}" srcOrd="13" destOrd="0" presId="urn:microsoft.com/office/officeart/2005/8/layout/cycle8"/>
    <dgm:cxn modelId="{31ED474A-B08A-45D0-AE01-A66B3C3F3928}" type="presParOf" srcId="{B15A2AFC-B2BC-4F52-B937-E5515D5BDB2D}" destId="{3074693F-19F1-4E9B-85EF-DB6F82D5FFAF}" srcOrd="14" destOrd="0" presId="urn:microsoft.com/office/officeart/2005/8/layout/cycle8"/>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426334-D778-4007-ACC7-1D33E00898FA}"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en-ZA"/>
        </a:p>
      </dgm:t>
    </dgm:pt>
    <dgm:pt modelId="{83F56D71-1E03-407A-B788-BB5CFBEFA47A}">
      <dgm:prSet phldrT="[Text]" custT="1"/>
      <dgm:spPr>
        <a:solidFill>
          <a:srgbClr val="006600"/>
        </a:solidFill>
      </dgm:spPr>
      <dgm:t>
        <a:bodyPr/>
        <a:lstStyle/>
        <a:p>
          <a:r>
            <a:rPr lang="en-ZA" sz="1600" dirty="0"/>
            <a:t>Training Spent</a:t>
          </a:r>
        </a:p>
      </dgm:t>
    </dgm:pt>
    <dgm:pt modelId="{996BD0E1-74D0-4A68-BC09-1A074FC67C3E}" type="parTrans" cxnId="{57EB5E53-8BAE-44B1-B669-D492AF1DE4B2}">
      <dgm:prSet/>
      <dgm:spPr/>
      <dgm:t>
        <a:bodyPr/>
        <a:lstStyle/>
        <a:p>
          <a:endParaRPr lang="en-ZA" sz="1600"/>
        </a:p>
      </dgm:t>
    </dgm:pt>
    <dgm:pt modelId="{34A1DFF9-E22C-4FF7-8D40-4E88A26922E6}" type="sibTrans" cxnId="{57EB5E53-8BAE-44B1-B669-D492AF1DE4B2}">
      <dgm:prSet/>
      <dgm:spPr/>
      <dgm:t>
        <a:bodyPr/>
        <a:lstStyle/>
        <a:p>
          <a:endParaRPr lang="en-ZA" sz="1600"/>
        </a:p>
      </dgm:t>
    </dgm:pt>
    <dgm:pt modelId="{CD32B6E5-3142-408E-84C8-D8AF11D85B15}">
      <dgm:prSet phldrT="[Text]" custT="1"/>
      <dgm:spPr>
        <a:solidFill>
          <a:srgbClr val="92D050"/>
        </a:solidFill>
      </dgm:spPr>
      <dgm:t>
        <a:bodyPr/>
        <a:lstStyle/>
        <a:p>
          <a:r>
            <a:rPr lang="en-ZA" sz="1600" dirty="0"/>
            <a:t>External Audit Findings</a:t>
          </a:r>
        </a:p>
      </dgm:t>
    </dgm:pt>
    <dgm:pt modelId="{868BA468-21E4-4161-975A-43A32EA36A80}" type="parTrans" cxnId="{539BB66E-7314-404C-ACA4-4691011A6E71}">
      <dgm:prSet/>
      <dgm:spPr/>
      <dgm:t>
        <a:bodyPr/>
        <a:lstStyle/>
        <a:p>
          <a:endParaRPr lang="en-ZA" sz="1600"/>
        </a:p>
      </dgm:t>
    </dgm:pt>
    <dgm:pt modelId="{A6B3BFD6-CC5E-4D88-A7F0-8B9292DD1F1A}" type="sibTrans" cxnId="{539BB66E-7314-404C-ACA4-4691011A6E71}">
      <dgm:prSet/>
      <dgm:spPr/>
      <dgm:t>
        <a:bodyPr/>
        <a:lstStyle/>
        <a:p>
          <a:endParaRPr lang="en-ZA" sz="1600"/>
        </a:p>
      </dgm:t>
    </dgm:pt>
    <dgm:pt modelId="{CD91D407-9E3F-44E0-96A4-A5E91D158076}">
      <dgm:prSet custT="1"/>
      <dgm:spPr>
        <a:solidFill>
          <a:srgbClr val="009900"/>
        </a:solidFill>
      </dgm:spPr>
      <dgm:t>
        <a:bodyPr/>
        <a:lstStyle/>
        <a:p>
          <a:r>
            <a:rPr lang="en-ZA" sz="1600" dirty="0"/>
            <a:t>SOC Rationalisation</a:t>
          </a:r>
        </a:p>
      </dgm:t>
    </dgm:pt>
    <dgm:pt modelId="{E785C29F-E13E-4B35-9679-11AF6FBF3EB2}" type="parTrans" cxnId="{5826517D-9BBC-4084-A8AF-98372DB4E85D}">
      <dgm:prSet/>
      <dgm:spPr/>
      <dgm:t>
        <a:bodyPr/>
        <a:lstStyle/>
        <a:p>
          <a:endParaRPr lang="en-ZA" sz="1600"/>
        </a:p>
      </dgm:t>
    </dgm:pt>
    <dgm:pt modelId="{BA327BAF-38EC-443A-BDEC-D53D1DAE0E26}" type="sibTrans" cxnId="{5826517D-9BBC-4084-A8AF-98372DB4E85D}">
      <dgm:prSet/>
      <dgm:spPr/>
      <dgm:t>
        <a:bodyPr/>
        <a:lstStyle/>
        <a:p>
          <a:endParaRPr lang="en-ZA" sz="1600"/>
        </a:p>
      </dgm:t>
    </dgm:pt>
    <dgm:pt modelId="{EBA7F026-63EE-43EA-9CA1-C48772EEBF8E}">
      <dgm:prSet custT="1"/>
      <dgm:spPr/>
      <dgm:t>
        <a:bodyPr/>
        <a:lstStyle/>
        <a:p>
          <a:r>
            <a:rPr lang="en-ZA" sz="1600" dirty="0"/>
            <a:t>1.02% of payroll spent on training</a:t>
          </a:r>
        </a:p>
      </dgm:t>
    </dgm:pt>
    <dgm:pt modelId="{61BAF2F3-361A-4728-935B-1EF1A9A8CB85}" type="parTrans" cxnId="{DE9C520B-9851-448E-BD3D-C8A4D4BBD6AE}">
      <dgm:prSet/>
      <dgm:spPr/>
      <dgm:t>
        <a:bodyPr/>
        <a:lstStyle/>
        <a:p>
          <a:endParaRPr lang="en-ZA"/>
        </a:p>
      </dgm:t>
    </dgm:pt>
    <dgm:pt modelId="{34FA8103-EF64-4832-87B4-1838B6B868A5}" type="sibTrans" cxnId="{DE9C520B-9851-448E-BD3D-C8A4D4BBD6AE}">
      <dgm:prSet/>
      <dgm:spPr/>
      <dgm:t>
        <a:bodyPr/>
        <a:lstStyle/>
        <a:p>
          <a:endParaRPr lang="en-ZA"/>
        </a:p>
      </dgm:t>
    </dgm:pt>
    <dgm:pt modelId="{DFEE4A63-E6D6-4825-BD5D-511D7D540CDA}">
      <dgm:prSet custT="1"/>
      <dgm:spPr/>
      <dgm:t>
        <a:bodyPr/>
        <a:lstStyle/>
        <a:p>
          <a:r>
            <a:rPr lang="en-ZA" sz="1600" dirty="0"/>
            <a:t>Integration Plan submitted</a:t>
          </a:r>
        </a:p>
      </dgm:t>
    </dgm:pt>
    <dgm:pt modelId="{9DAE85F1-F65B-4E22-87DD-46FB0EA38956}" type="parTrans" cxnId="{07CF162A-CF13-4055-A1C9-FF51C6061496}">
      <dgm:prSet/>
      <dgm:spPr/>
      <dgm:t>
        <a:bodyPr/>
        <a:lstStyle/>
        <a:p>
          <a:endParaRPr lang="en-ZA"/>
        </a:p>
      </dgm:t>
    </dgm:pt>
    <dgm:pt modelId="{163D70D9-1DF5-4B8B-9D41-78A3C3534420}" type="sibTrans" cxnId="{07CF162A-CF13-4055-A1C9-FF51C6061496}">
      <dgm:prSet/>
      <dgm:spPr/>
      <dgm:t>
        <a:bodyPr/>
        <a:lstStyle/>
        <a:p>
          <a:endParaRPr lang="en-ZA"/>
        </a:p>
      </dgm:t>
    </dgm:pt>
    <dgm:pt modelId="{1363C612-98D6-45E7-94A5-67AC36EC0927}">
      <dgm:prSet custT="1"/>
      <dgm:spPr/>
      <dgm:t>
        <a:bodyPr/>
        <a:lstStyle/>
        <a:p>
          <a:r>
            <a:rPr lang="en-ZA" sz="1600" dirty="0"/>
            <a:t>4 Repeat external audit findings</a:t>
          </a:r>
        </a:p>
      </dgm:t>
    </dgm:pt>
    <dgm:pt modelId="{152A7380-72C7-4F09-A3F2-799902D89475}" type="parTrans" cxnId="{323C6C18-CC15-406F-8063-F419D72A788C}">
      <dgm:prSet/>
      <dgm:spPr/>
      <dgm:t>
        <a:bodyPr/>
        <a:lstStyle/>
        <a:p>
          <a:endParaRPr lang="en-ZA"/>
        </a:p>
      </dgm:t>
    </dgm:pt>
    <dgm:pt modelId="{0B07F50E-09F3-4CFA-87A8-49754F102F36}" type="sibTrans" cxnId="{323C6C18-CC15-406F-8063-F419D72A788C}">
      <dgm:prSet/>
      <dgm:spPr/>
      <dgm:t>
        <a:bodyPr/>
        <a:lstStyle/>
        <a:p>
          <a:endParaRPr lang="en-ZA"/>
        </a:p>
      </dgm:t>
    </dgm:pt>
    <dgm:pt modelId="{C60B090E-A191-4823-BFCD-0FBA890918B1}" type="pres">
      <dgm:prSet presAssocID="{80426334-D778-4007-ACC7-1D33E00898FA}" presName="diagram" presStyleCnt="0">
        <dgm:presLayoutVars>
          <dgm:chPref val="1"/>
          <dgm:dir/>
          <dgm:animOne val="branch"/>
          <dgm:animLvl val="lvl"/>
          <dgm:resizeHandles/>
        </dgm:presLayoutVars>
      </dgm:prSet>
      <dgm:spPr/>
      <dgm:t>
        <a:bodyPr/>
        <a:lstStyle/>
        <a:p>
          <a:endParaRPr lang="en-US"/>
        </a:p>
      </dgm:t>
    </dgm:pt>
    <dgm:pt modelId="{C6E65197-6A3D-4554-85F2-5EA311E8A5FB}" type="pres">
      <dgm:prSet presAssocID="{83F56D71-1E03-407A-B788-BB5CFBEFA47A}" presName="root" presStyleCnt="0"/>
      <dgm:spPr/>
    </dgm:pt>
    <dgm:pt modelId="{CEAF944B-840E-4DC3-ADEA-40BB8EDA7B27}" type="pres">
      <dgm:prSet presAssocID="{83F56D71-1E03-407A-B788-BB5CFBEFA47A}" presName="rootComposite" presStyleCnt="0"/>
      <dgm:spPr/>
    </dgm:pt>
    <dgm:pt modelId="{F612414B-D2B6-4F4B-9FD2-D13370B6077D}" type="pres">
      <dgm:prSet presAssocID="{83F56D71-1E03-407A-B788-BB5CFBEFA47A}" presName="rootText" presStyleLbl="node1" presStyleIdx="0" presStyleCnt="3"/>
      <dgm:spPr/>
      <dgm:t>
        <a:bodyPr/>
        <a:lstStyle/>
        <a:p>
          <a:endParaRPr lang="en-US"/>
        </a:p>
      </dgm:t>
    </dgm:pt>
    <dgm:pt modelId="{13447B26-14C1-4498-BC0B-1A2AD7A5325D}" type="pres">
      <dgm:prSet presAssocID="{83F56D71-1E03-407A-B788-BB5CFBEFA47A}" presName="rootConnector" presStyleLbl="node1" presStyleIdx="0" presStyleCnt="3"/>
      <dgm:spPr/>
      <dgm:t>
        <a:bodyPr/>
        <a:lstStyle/>
        <a:p>
          <a:endParaRPr lang="en-US"/>
        </a:p>
      </dgm:t>
    </dgm:pt>
    <dgm:pt modelId="{B43F61D7-46DF-4E39-8AD9-493DE6B90A13}" type="pres">
      <dgm:prSet presAssocID="{83F56D71-1E03-407A-B788-BB5CFBEFA47A}" presName="childShape" presStyleCnt="0"/>
      <dgm:spPr/>
    </dgm:pt>
    <dgm:pt modelId="{76538934-CBDE-47B8-B075-4659D8B0ED3F}" type="pres">
      <dgm:prSet presAssocID="{61BAF2F3-361A-4728-935B-1EF1A9A8CB85}" presName="Name13" presStyleLbl="parChTrans1D2" presStyleIdx="0" presStyleCnt="3"/>
      <dgm:spPr/>
      <dgm:t>
        <a:bodyPr/>
        <a:lstStyle/>
        <a:p>
          <a:endParaRPr lang="en-US"/>
        </a:p>
      </dgm:t>
    </dgm:pt>
    <dgm:pt modelId="{39645049-D6EF-47AE-8CE8-6B22CAE0824D}" type="pres">
      <dgm:prSet presAssocID="{EBA7F026-63EE-43EA-9CA1-C48772EEBF8E}" presName="childText" presStyleLbl="bgAcc1" presStyleIdx="0" presStyleCnt="3">
        <dgm:presLayoutVars>
          <dgm:bulletEnabled val="1"/>
        </dgm:presLayoutVars>
      </dgm:prSet>
      <dgm:spPr/>
      <dgm:t>
        <a:bodyPr/>
        <a:lstStyle/>
        <a:p>
          <a:endParaRPr lang="en-US"/>
        </a:p>
      </dgm:t>
    </dgm:pt>
    <dgm:pt modelId="{A0BC03AA-6951-4D06-B25B-83BC7941323F}" type="pres">
      <dgm:prSet presAssocID="{CD91D407-9E3F-44E0-96A4-A5E91D158076}" presName="root" presStyleCnt="0"/>
      <dgm:spPr/>
    </dgm:pt>
    <dgm:pt modelId="{2B861A85-2B93-4273-85ED-0B7A5F2E134F}" type="pres">
      <dgm:prSet presAssocID="{CD91D407-9E3F-44E0-96A4-A5E91D158076}" presName="rootComposite" presStyleCnt="0"/>
      <dgm:spPr/>
    </dgm:pt>
    <dgm:pt modelId="{7876C947-A6E5-4916-BAB1-2F51920BD506}" type="pres">
      <dgm:prSet presAssocID="{CD91D407-9E3F-44E0-96A4-A5E91D158076}" presName="rootText" presStyleLbl="node1" presStyleIdx="1" presStyleCnt="3"/>
      <dgm:spPr/>
      <dgm:t>
        <a:bodyPr/>
        <a:lstStyle/>
        <a:p>
          <a:endParaRPr lang="en-US"/>
        </a:p>
      </dgm:t>
    </dgm:pt>
    <dgm:pt modelId="{E388499E-781F-48E7-8C35-96351CB1385A}" type="pres">
      <dgm:prSet presAssocID="{CD91D407-9E3F-44E0-96A4-A5E91D158076}" presName="rootConnector" presStyleLbl="node1" presStyleIdx="1" presStyleCnt="3"/>
      <dgm:spPr/>
      <dgm:t>
        <a:bodyPr/>
        <a:lstStyle/>
        <a:p>
          <a:endParaRPr lang="en-US"/>
        </a:p>
      </dgm:t>
    </dgm:pt>
    <dgm:pt modelId="{7C7530D2-BECA-4735-9507-B23352B2D80C}" type="pres">
      <dgm:prSet presAssocID="{CD91D407-9E3F-44E0-96A4-A5E91D158076}" presName="childShape" presStyleCnt="0"/>
      <dgm:spPr/>
    </dgm:pt>
    <dgm:pt modelId="{E8C97A77-2FE5-44B4-B0C5-CF7D869E8E71}" type="pres">
      <dgm:prSet presAssocID="{9DAE85F1-F65B-4E22-87DD-46FB0EA38956}" presName="Name13" presStyleLbl="parChTrans1D2" presStyleIdx="1" presStyleCnt="3"/>
      <dgm:spPr/>
      <dgm:t>
        <a:bodyPr/>
        <a:lstStyle/>
        <a:p>
          <a:endParaRPr lang="en-US"/>
        </a:p>
      </dgm:t>
    </dgm:pt>
    <dgm:pt modelId="{1627B718-E1D0-4E69-9273-C3A98B0E2A1E}" type="pres">
      <dgm:prSet presAssocID="{DFEE4A63-E6D6-4825-BD5D-511D7D540CDA}" presName="childText" presStyleLbl="bgAcc1" presStyleIdx="1" presStyleCnt="3">
        <dgm:presLayoutVars>
          <dgm:bulletEnabled val="1"/>
        </dgm:presLayoutVars>
      </dgm:prSet>
      <dgm:spPr/>
      <dgm:t>
        <a:bodyPr/>
        <a:lstStyle/>
        <a:p>
          <a:endParaRPr lang="en-US"/>
        </a:p>
      </dgm:t>
    </dgm:pt>
    <dgm:pt modelId="{069E098E-EDCF-46C4-8A89-E70D09E9AF5D}" type="pres">
      <dgm:prSet presAssocID="{CD32B6E5-3142-408E-84C8-D8AF11D85B15}" presName="root" presStyleCnt="0"/>
      <dgm:spPr/>
    </dgm:pt>
    <dgm:pt modelId="{7D260F24-75BA-4B0F-9F10-5D7899615F2E}" type="pres">
      <dgm:prSet presAssocID="{CD32B6E5-3142-408E-84C8-D8AF11D85B15}" presName="rootComposite" presStyleCnt="0"/>
      <dgm:spPr/>
    </dgm:pt>
    <dgm:pt modelId="{D2371A1D-3376-4C7E-8E30-CFE69B1AA4CA}" type="pres">
      <dgm:prSet presAssocID="{CD32B6E5-3142-408E-84C8-D8AF11D85B15}" presName="rootText" presStyleLbl="node1" presStyleIdx="2" presStyleCnt="3" custLinFactNeighborX="108" custLinFactNeighborY="1170"/>
      <dgm:spPr/>
      <dgm:t>
        <a:bodyPr/>
        <a:lstStyle/>
        <a:p>
          <a:endParaRPr lang="en-US"/>
        </a:p>
      </dgm:t>
    </dgm:pt>
    <dgm:pt modelId="{6452F258-C1B1-4CD6-84BC-01EAF87727F8}" type="pres">
      <dgm:prSet presAssocID="{CD32B6E5-3142-408E-84C8-D8AF11D85B15}" presName="rootConnector" presStyleLbl="node1" presStyleIdx="2" presStyleCnt="3"/>
      <dgm:spPr/>
      <dgm:t>
        <a:bodyPr/>
        <a:lstStyle/>
        <a:p>
          <a:endParaRPr lang="en-US"/>
        </a:p>
      </dgm:t>
    </dgm:pt>
    <dgm:pt modelId="{8C51A327-00C6-4268-BC9F-62FE8697A966}" type="pres">
      <dgm:prSet presAssocID="{CD32B6E5-3142-408E-84C8-D8AF11D85B15}" presName="childShape" presStyleCnt="0"/>
      <dgm:spPr/>
    </dgm:pt>
    <dgm:pt modelId="{D4C9AC71-2EEF-451E-8B32-5CA419794DC7}" type="pres">
      <dgm:prSet presAssocID="{152A7380-72C7-4F09-A3F2-799902D89475}" presName="Name13" presStyleLbl="parChTrans1D2" presStyleIdx="2" presStyleCnt="3"/>
      <dgm:spPr/>
      <dgm:t>
        <a:bodyPr/>
        <a:lstStyle/>
        <a:p>
          <a:endParaRPr lang="en-US"/>
        </a:p>
      </dgm:t>
    </dgm:pt>
    <dgm:pt modelId="{5F5A901C-0489-48F8-8235-4D037C8D63C6}" type="pres">
      <dgm:prSet presAssocID="{1363C612-98D6-45E7-94A5-67AC36EC0927}" presName="childText" presStyleLbl="bgAcc1" presStyleIdx="2" presStyleCnt="3">
        <dgm:presLayoutVars>
          <dgm:bulletEnabled val="1"/>
        </dgm:presLayoutVars>
      </dgm:prSet>
      <dgm:spPr/>
      <dgm:t>
        <a:bodyPr/>
        <a:lstStyle/>
        <a:p>
          <a:endParaRPr lang="en-US"/>
        </a:p>
      </dgm:t>
    </dgm:pt>
  </dgm:ptLst>
  <dgm:cxnLst>
    <dgm:cxn modelId="{07CF162A-CF13-4055-A1C9-FF51C6061496}" srcId="{CD91D407-9E3F-44E0-96A4-A5E91D158076}" destId="{DFEE4A63-E6D6-4825-BD5D-511D7D540CDA}" srcOrd="0" destOrd="0" parTransId="{9DAE85F1-F65B-4E22-87DD-46FB0EA38956}" sibTransId="{163D70D9-1DF5-4B8B-9D41-78A3C3534420}"/>
    <dgm:cxn modelId="{57EB5E53-8BAE-44B1-B669-D492AF1DE4B2}" srcId="{80426334-D778-4007-ACC7-1D33E00898FA}" destId="{83F56D71-1E03-407A-B788-BB5CFBEFA47A}" srcOrd="0" destOrd="0" parTransId="{996BD0E1-74D0-4A68-BC09-1A074FC67C3E}" sibTransId="{34A1DFF9-E22C-4FF7-8D40-4E88A26922E6}"/>
    <dgm:cxn modelId="{50CA5C70-1286-4456-BD35-62A71FA01FB8}" type="presOf" srcId="{80426334-D778-4007-ACC7-1D33E00898FA}" destId="{C60B090E-A191-4823-BFCD-0FBA890918B1}" srcOrd="0" destOrd="0" presId="urn:microsoft.com/office/officeart/2005/8/layout/hierarchy3"/>
    <dgm:cxn modelId="{C98A490E-C4F0-4629-A760-D6E02111ADE6}" type="presOf" srcId="{9DAE85F1-F65B-4E22-87DD-46FB0EA38956}" destId="{E8C97A77-2FE5-44B4-B0C5-CF7D869E8E71}" srcOrd="0" destOrd="0" presId="urn:microsoft.com/office/officeart/2005/8/layout/hierarchy3"/>
    <dgm:cxn modelId="{7D0BD5BF-1EF9-4BB4-8B09-D46278C4AA11}" type="presOf" srcId="{CD32B6E5-3142-408E-84C8-D8AF11D85B15}" destId="{6452F258-C1B1-4CD6-84BC-01EAF87727F8}" srcOrd="1" destOrd="0" presId="urn:microsoft.com/office/officeart/2005/8/layout/hierarchy3"/>
    <dgm:cxn modelId="{DE9C520B-9851-448E-BD3D-C8A4D4BBD6AE}" srcId="{83F56D71-1E03-407A-B788-BB5CFBEFA47A}" destId="{EBA7F026-63EE-43EA-9CA1-C48772EEBF8E}" srcOrd="0" destOrd="0" parTransId="{61BAF2F3-361A-4728-935B-1EF1A9A8CB85}" sibTransId="{34FA8103-EF64-4832-87B4-1838B6B868A5}"/>
    <dgm:cxn modelId="{539BB66E-7314-404C-ACA4-4691011A6E71}" srcId="{80426334-D778-4007-ACC7-1D33E00898FA}" destId="{CD32B6E5-3142-408E-84C8-D8AF11D85B15}" srcOrd="2" destOrd="0" parTransId="{868BA468-21E4-4161-975A-43A32EA36A80}" sibTransId="{A6B3BFD6-CC5E-4D88-A7F0-8B9292DD1F1A}"/>
    <dgm:cxn modelId="{95331830-42D5-426D-817F-36ECB6A2C6A7}" type="presOf" srcId="{DFEE4A63-E6D6-4825-BD5D-511D7D540CDA}" destId="{1627B718-E1D0-4E69-9273-C3A98B0E2A1E}" srcOrd="0" destOrd="0" presId="urn:microsoft.com/office/officeart/2005/8/layout/hierarchy3"/>
    <dgm:cxn modelId="{5BDAD46E-FAB9-4FB1-B4EE-0C8960F5ED5C}" type="presOf" srcId="{152A7380-72C7-4F09-A3F2-799902D89475}" destId="{D4C9AC71-2EEF-451E-8B32-5CA419794DC7}" srcOrd="0" destOrd="0" presId="urn:microsoft.com/office/officeart/2005/8/layout/hierarchy3"/>
    <dgm:cxn modelId="{F44900DE-2913-48FE-B91D-892096A6A89C}" type="presOf" srcId="{CD91D407-9E3F-44E0-96A4-A5E91D158076}" destId="{7876C947-A6E5-4916-BAB1-2F51920BD506}" srcOrd="0" destOrd="0" presId="urn:microsoft.com/office/officeart/2005/8/layout/hierarchy3"/>
    <dgm:cxn modelId="{F444FA1D-FEA8-42D0-885A-4A8279D7699B}" type="presOf" srcId="{83F56D71-1E03-407A-B788-BB5CFBEFA47A}" destId="{F612414B-D2B6-4F4B-9FD2-D13370B6077D}" srcOrd="0" destOrd="0" presId="urn:microsoft.com/office/officeart/2005/8/layout/hierarchy3"/>
    <dgm:cxn modelId="{33E55943-DD62-4E58-A2C8-23E57BE6468D}" type="presOf" srcId="{EBA7F026-63EE-43EA-9CA1-C48772EEBF8E}" destId="{39645049-D6EF-47AE-8CE8-6B22CAE0824D}" srcOrd="0" destOrd="0" presId="urn:microsoft.com/office/officeart/2005/8/layout/hierarchy3"/>
    <dgm:cxn modelId="{323C6C18-CC15-406F-8063-F419D72A788C}" srcId="{CD32B6E5-3142-408E-84C8-D8AF11D85B15}" destId="{1363C612-98D6-45E7-94A5-67AC36EC0927}" srcOrd="0" destOrd="0" parTransId="{152A7380-72C7-4F09-A3F2-799902D89475}" sibTransId="{0B07F50E-09F3-4CFA-87A8-49754F102F36}"/>
    <dgm:cxn modelId="{5826517D-9BBC-4084-A8AF-98372DB4E85D}" srcId="{80426334-D778-4007-ACC7-1D33E00898FA}" destId="{CD91D407-9E3F-44E0-96A4-A5E91D158076}" srcOrd="1" destOrd="0" parTransId="{E785C29F-E13E-4B35-9679-11AF6FBF3EB2}" sibTransId="{BA327BAF-38EC-443A-BDEC-D53D1DAE0E26}"/>
    <dgm:cxn modelId="{6B36E352-3AE2-48B6-9B52-0FDBC0409720}" type="presOf" srcId="{CD91D407-9E3F-44E0-96A4-A5E91D158076}" destId="{E388499E-781F-48E7-8C35-96351CB1385A}" srcOrd="1" destOrd="0" presId="urn:microsoft.com/office/officeart/2005/8/layout/hierarchy3"/>
    <dgm:cxn modelId="{EF5BBF2C-7583-49FB-BF9E-1DA95C6B1226}" type="presOf" srcId="{61BAF2F3-361A-4728-935B-1EF1A9A8CB85}" destId="{76538934-CBDE-47B8-B075-4659D8B0ED3F}" srcOrd="0" destOrd="0" presId="urn:microsoft.com/office/officeart/2005/8/layout/hierarchy3"/>
    <dgm:cxn modelId="{954CA130-CED5-42D8-97B6-04DE52BEB46D}" type="presOf" srcId="{CD32B6E5-3142-408E-84C8-D8AF11D85B15}" destId="{D2371A1D-3376-4C7E-8E30-CFE69B1AA4CA}" srcOrd="0" destOrd="0" presId="urn:microsoft.com/office/officeart/2005/8/layout/hierarchy3"/>
    <dgm:cxn modelId="{2E7D9691-C6EF-40C5-8269-0157703FFE9F}" type="presOf" srcId="{83F56D71-1E03-407A-B788-BB5CFBEFA47A}" destId="{13447B26-14C1-4498-BC0B-1A2AD7A5325D}" srcOrd="1" destOrd="0" presId="urn:microsoft.com/office/officeart/2005/8/layout/hierarchy3"/>
    <dgm:cxn modelId="{078EC66B-9ADF-4C8C-96B2-4F90FFBEAE90}" type="presOf" srcId="{1363C612-98D6-45E7-94A5-67AC36EC0927}" destId="{5F5A901C-0489-48F8-8235-4D037C8D63C6}" srcOrd="0" destOrd="0" presId="urn:microsoft.com/office/officeart/2005/8/layout/hierarchy3"/>
    <dgm:cxn modelId="{335E52B5-6DE4-4BCF-AB86-A34B5D5968A9}" type="presParOf" srcId="{C60B090E-A191-4823-BFCD-0FBA890918B1}" destId="{C6E65197-6A3D-4554-85F2-5EA311E8A5FB}" srcOrd="0" destOrd="0" presId="urn:microsoft.com/office/officeart/2005/8/layout/hierarchy3"/>
    <dgm:cxn modelId="{E4196104-147E-42F9-948D-E537C6CC181D}" type="presParOf" srcId="{C6E65197-6A3D-4554-85F2-5EA311E8A5FB}" destId="{CEAF944B-840E-4DC3-ADEA-40BB8EDA7B27}" srcOrd="0" destOrd="0" presId="urn:microsoft.com/office/officeart/2005/8/layout/hierarchy3"/>
    <dgm:cxn modelId="{B686C1E2-530A-4AD5-BD37-2009D9512604}" type="presParOf" srcId="{CEAF944B-840E-4DC3-ADEA-40BB8EDA7B27}" destId="{F612414B-D2B6-4F4B-9FD2-D13370B6077D}" srcOrd="0" destOrd="0" presId="urn:microsoft.com/office/officeart/2005/8/layout/hierarchy3"/>
    <dgm:cxn modelId="{6CF20564-927F-43FA-9466-D1F79B8F0EFE}" type="presParOf" srcId="{CEAF944B-840E-4DC3-ADEA-40BB8EDA7B27}" destId="{13447B26-14C1-4498-BC0B-1A2AD7A5325D}" srcOrd="1" destOrd="0" presId="urn:microsoft.com/office/officeart/2005/8/layout/hierarchy3"/>
    <dgm:cxn modelId="{A3577C2A-8876-4CB9-A22F-4FEA93A41225}" type="presParOf" srcId="{C6E65197-6A3D-4554-85F2-5EA311E8A5FB}" destId="{B43F61D7-46DF-4E39-8AD9-493DE6B90A13}" srcOrd="1" destOrd="0" presId="urn:microsoft.com/office/officeart/2005/8/layout/hierarchy3"/>
    <dgm:cxn modelId="{5164BDC8-DBAE-4D07-8432-5A9CE3DAF66E}" type="presParOf" srcId="{B43F61D7-46DF-4E39-8AD9-493DE6B90A13}" destId="{76538934-CBDE-47B8-B075-4659D8B0ED3F}" srcOrd="0" destOrd="0" presId="urn:microsoft.com/office/officeart/2005/8/layout/hierarchy3"/>
    <dgm:cxn modelId="{9850CD3C-6D98-4721-ACC3-DC6D12A874CF}" type="presParOf" srcId="{B43F61D7-46DF-4E39-8AD9-493DE6B90A13}" destId="{39645049-D6EF-47AE-8CE8-6B22CAE0824D}" srcOrd="1" destOrd="0" presId="urn:microsoft.com/office/officeart/2005/8/layout/hierarchy3"/>
    <dgm:cxn modelId="{C9158618-699D-43A3-92F9-311A261A6E29}" type="presParOf" srcId="{C60B090E-A191-4823-BFCD-0FBA890918B1}" destId="{A0BC03AA-6951-4D06-B25B-83BC7941323F}" srcOrd="1" destOrd="0" presId="urn:microsoft.com/office/officeart/2005/8/layout/hierarchy3"/>
    <dgm:cxn modelId="{145298D9-4FBE-4718-812B-94357C59A2FB}" type="presParOf" srcId="{A0BC03AA-6951-4D06-B25B-83BC7941323F}" destId="{2B861A85-2B93-4273-85ED-0B7A5F2E134F}" srcOrd="0" destOrd="0" presId="urn:microsoft.com/office/officeart/2005/8/layout/hierarchy3"/>
    <dgm:cxn modelId="{5B0C6314-6778-4EAE-B07E-61DACCB9281C}" type="presParOf" srcId="{2B861A85-2B93-4273-85ED-0B7A5F2E134F}" destId="{7876C947-A6E5-4916-BAB1-2F51920BD506}" srcOrd="0" destOrd="0" presId="urn:microsoft.com/office/officeart/2005/8/layout/hierarchy3"/>
    <dgm:cxn modelId="{4408F8DF-5A6E-4449-AC2B-D79B1FE64232}" type="presParOf" srcId="{2B861A85-2B93-4273-85ED-0B7A5F2E134F}" destId="{E388499E-781F-48E7-8C35-96351CB1385A}" srcOrd="1" destOrd="0" presId="urn:microsoft.com/office/officeart/2005/8/layout/hierarchy3"/>
    <dgm:cxn modelId="{872B8326-9D9E-41BD-B761-1381B606C275}" type="presParOf" srcId="{A0BC03AA-6951-4D06-B25B-83BC7941323F}" destId="{7C7530D2-BECA-4735-9507-B23352B2D80C}" srcOrd="1" destOrd="0" presId="urn:microsoft.com/office/officeart/2005/8/layout/hierarchy3"/>
    <dgm:cxn modelId="{6145CCC9-F02A-40DA-8498-85DA8902EF08}" type="presParOf" srcId="{7C7530D2-BECA-4735-9507-B23352B2D80C}" destId="{E8C97A77-2FE5-44B4-B0C5-CF7D869E8E71}" srcOrd="0" destOrd="0" presId="urn:microsoft.com/office/officeart/2005/8/layout/hierarchy3"/>
    <dgm:cxn modelId="{9C681D81-FF36-4B02-B81A-E4A450F6856F}" type="presParOf" srcId="{7C7530D2-BECA-4735-9507-B23352B2D80C}" destId="{1627B718-E1D0-4E69-9273-C3A98B0E2A1E}" srcOrd="1" destOrd="0" presId="urn:microsoft.com/office/officeart/2005/8/layout/hierarchy3"/>
    <dgm:cxn modelId="{7BACE036-BBB6-491D-8357-54EB2F4C6D14}" type="presParOf" srcId="{C60B090E-A191-4823-BFCD-0FBA890918B1}" destId="{069E098E-EDCF-46C4-8A89-E70D09E9AF5D}" srcOrd="2" destOrd="0" presId="urn:microsoft.com/office/officeart/2005/8/layout/hierarchy3"/>
    <dgm:cxn modelId="{A21D8412-4D59-425F-AEEC-3AE1FE449AC5}" type="presParOf" srcId="{069E098E-EDCF-46C4-8A89-E70D09E9AF5D}" destId="{7D260F24-75BA-4B0F-9F10-5D7899615F2E}" srcOrd="0" destOrd="0" presId="urn:microsoft.com/office/officeart/2005/8/layout/hierarchy3"/>
    <dgm:cxn modelId="{47CE69CA-6230-469B-AB49-9A4710FDA8A9}" type="presParOf" srcId="{7D260F24-75BA-4B0F-9F10-5D7899615F2E}" destId="{D2371A1D-3376-4C7E-8E30-CFE69B1AA4CA}" srcOrd="0" destOrd="0" presId="urn:microsoft.com/office/officeart/2005/8/layout/hierarchy3"/>
    <dgm:cxn modelId="{A00E88CF-187D-4EA2-8721-4C7DDFE4D306}" type="presParOf" srcId="{7D260F24-75BA-4B0F-9F10-5D7899615F2E}" destId="{6452F258-C1B1-4CD6-84BC-01EAF87727F8}" srcOrd="1" destOrd="0" presId="urn:microsoft.com/office/officeart/2005/8/layout/hierarchy3"/>
    <dgm:cxn modelId="{CA1C5218-1462-4EFF-8628-8146DCB67912}" type="presParOf" srcId="{069E098E-EDCF-46C4-8A89-E70D09E9AF5D}" destId="{8C51A327-00C6-4268-BC9F-62FE8697A966}" srcOrd="1" destOrd="0" presId="urn:microsoft.com/office/officeart/2005/8/layout/hierarchy3"/>
    <dgm:cxn modelId="{B7F09ACA-D835-4921-975B-C8297D4ED841}" type="presParOf" srcId="{8C51A327-00C6-4268-BC9F-62FE8697A966}" destId="{D4C9AC71-2EEF-451E-8B32-5CA419794DC7}" srcOrd="0" destOrd="0" presId="urn:microsoft.com/office/officeart/2005/8/layout/hierarchy3"/>
    <dgm:cxn modelId="{3653094C-266F-4449-A31F-46F71C353A20}" type="presParOf" srcId="{8C51A327-00C6-4268-BC9F-62FE8697A966}" destId="{5F5A901C-0489-48F8-8235-4D037C8D63C6}" srcOrd="1" destOrd="0" presId="urn:microsoft.com/office/officeart/2005/8/layout/hierarchy3"/>
  </dgm:cxnLst>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E38A30-1851-4BB7-82D7-A962FB060347}" type="doc">
      <dgm:prSet loTypeId="urn:microsoft.com/office/officeart/2005/8/layout/hList6" loCatId="list" qsTypeId="urn:microsoft.com/office/officeart/2005/8/quickstyle/3d2" qsCatId="3D" csTypeId="urn:microsoft.com/office/officeart/2005/8/colors/colorful2" csCatId="colorful" phldr="1"/>
      <dgm:spPr/>
      <dgm:t>
        <a:bodyPr/>
        <a:lstStyle/>
        <a:p>
          <a:endParaRPr lang="en-ZA"/>
        </a:p>
      </dgm:t>
    </dgm:pt>
    <dgm:pt modelId="{D60150DB-EFAB-41C7-BD4C-A78AF6EE3E89}">
      <dgm:prSet phldrT="[Text]" custT="1"/>
      <dgm:spPr>
        <a:solidFill>
          <a:srgbClr val="006600"/>
        </a:solidFill>
        <a:scene3d>
          <a:camera prst="orthographicFront"/>
          <a:lightRig rig="threePt" dir="t">
            <a:rot lat="0" lon="0" rev="7500000"/>
          </a:lightRig>
        </a:scene3d>
        <a:sp3d prstMaterial="plastic"/>
      </dgm:spPr>
      <dgm:t>
        <a:bodyPr/>
        <a:lstStyle/>
        <a:p>
          <a:pPr marR="0" eaLnBrk="1" fontAlgn="auto" latinLnBrk="0" hangingPunct="1">
            <a:buClrTx/>
            <a:buSzTx/>
            <a:buFontTx/>
            <a:buNone/>
            <a:tabLst/>
            <a:defRPr/>
          </a:pPr>
          <a:r>
            <a:rPr kumimoji="0" lang="en-GB" sz="2000" b="1" i="0" u="none" strike="noStrike" cap="none" spc="0" normalizeH="0" baseline="0" noProof="0" dirty="0">
              <a:ln>
                <a:noFill/>
              </a:ln>
              <a:solidFill>
                <a:prstClr val="white"/>
              </a:solidFill>
              <a:effectLst/>
              <a:uLnTx/>
              <a:uFillTx/>
              <a:latin typeface="+mn-lt"/>
            </a:rPr>
            <a:t>Assets </a:t>
          </a:r>
        </a:p>
        <a:p>
          <a:pPr marR="0" eaLnBrk="1" fontAlgn="auto" latinLnBrk="0" hangingPunct="1">
            <a:buClrTx/>
            <a:buSzTx/>
            <a:buFontTx/>
            <a:buNone/>
            <a:tabLst/>
            <a:defRPr/>
          </a:pPr>
          <a:r>
            <a:rPr kumimoji="0" lang="en-GB" sz="1600" b="1" i="0" u="none" strike="noStrike" cap="none" spc="0" normalizeH="0" baseline="30000" noProof="0" dirty="0">
              <a:ln>
                <a:noFill/>
              </a:ln>
              <a:solidFill>
                <a:prstClr val="white"/>
              </a:solidFill>
              <a:effectLst/>
              <a:uLnTx/>
              <a:uFillTx/>
              <a:latin typeface="+mn-lt"/>
            </a:rPr>
            <a:t>Increased by R14m</a:t>
          </a:r>
        </a:p>
        <a:p>
          <a:pPr marR="0" eaLnBrk="1" fontAlgn="auto" latinLnBrk="0" hangingPunct="1">
            <a:buClrTx/>
            <a:buSzTx/>
            <a:buFontTx/>
            <a:buNone/>
            <a:tabLst/>
            <a:defRPr/>
          </a:pPr>
          <a:r>
            <a:rPr kumimoji="0" lang="en-GB" sz="1600" b="1" i="0" u="none" strike="noStrike" cap="none" spc="0" normalizeH="0" baseline="30000" noProof="0" dirty="0">
              <a:ln>
                <a:noFill/>
              </a:ln>
              <a:solidFill>
                <a:prstClr val="white"/>
              </a:solidFill>
              <a:effectLst/>
              <a:uLnTx/>
              <a:uFillTx/>
              <a:latin typeface="+mn-lt"/>
            </a:rPr>
            <a:t>ROU assets R26m</a:t>
          </a:r>
        </a:p>
      </dgm:t>
    </dgm:pt>
    <dgm:pt modelId="{A917A9A9-1EA6-41ED-988F-9512C9E665AD}" type="parTrans" cxnId="{AC57CD2C-B9C9-483A-B842-19681BB7572B}">
      <dgm:prSet/>
      <dgm:spPr/>
      <dgm:t>
        <a:bodyPr/>
        <a:lstStyle/>
        <a:p>
          <a:endParaRPr lang="en-ZA"/>
        </a:p>
      </dgm:t>
    </dgm:pt>
    <dgm:pt modelId="{287821EE-C03E-43C8-A569-005AD36EC1AE}" type="sibTrans" cxnId="{AC57CD2C-B9C9-483A-B842-19681BB7572B}">
      <dgm:prSet/>
      <dgm:spPr/>
      <dgm:t>
        <a:bodyPr/>
        <a:lstStyle/>
        <a:p>
          <a:endParaRPr lang="en-ZA"/>
        </a:p>
      </dgm:t>
    </dgm:pt>
    <dgm:pt modelId="{AD610051-2DEE-4461-87E2-D9F3D696AA8D}" type="pres">
      <dgm:prSet presAssocID="{CBE38A30-1851-4BB7-82D7-A962FB060347}" presName="Name0" presStyleCnt="0">
        <dgm:presLayoutVars>
          <dgm:dir/>
          <dgm:resizeHandles val="exact"/>
        </dgm:presLayoutVars>
      </dgm:prSet>
      <dgm:spPr/>
      <dgm:t>
        <a:bodyPr/>
        <a:lstStyle/>
        <a:p>
          <a:endParaRPr lang="en-US"/>
        </a:p>
      </dgm:t>
    </dgm:pt>
    <dgm:pt modelId="{DA3813C1-B8F1-4D3D-A77E-F4202E0F3B71}" type="pres">
      <dgm:prSet presAssocID="{D60150DB-EFAB-41C7-BD4C-A78AF6EE3E89}" presName="node" presStyleLbl="node1" presStyleIdx="0" presStyleCnt="1" custAng="0" custLinFactY="13852" custLinFactNeighborY="100000">
        <dgm:presLayoutVars>
          <dgm:bulletEnabled val="1"/>
        </dgm:presLayoutVars>
      </dgm:prSet>
      <dgm:spPr>
        <a:prstGeom prst="verticalScroll">
          <a:avLst/>
        </a:prstGeom>
      </dgm:spPr>
      <dgm:t>
        <a:bodyPr/>
        <a:lstStyle/>
        <a:p>
          <a:endParaRPr lang="en-US"/>
        </a:p>
      </dgm:t>
    </dgm:pt>
  </dgm:ptLst>
  <dgm:cxnLst>
    <dgm:cxn modelId="{F0F96CBE-E263-4715-96A4-12D36BEF03AD}" type="presOf" srcId="{D60150DB-EFAB-41C7-BD4C-A78AF6EE3E89}" destId="{DA3813C1-B8F1-4D3D-A77E-F4202E0F3B71}" srcOrd="0" destOrd="0" presId="urn:microsoft.com/office/officeart/2005/8/layout/hList6"/>
    <dgm:cxn modelId="{E61E58A6-8917-48FB-B7AE-50C1E7A17B8F}" type="presOf" srcId="{CBE38A30-1851-4BB7-82D7-A962FB060347}" destId="{AD610051-2DEE-4461-87E2-D9F3D696AA8D}" srcOrd="0" destOrd="0" presId="urn:microsoft.com/office/officeart/2005/8/layout/hList6"/>
    <dgm:cxn modelId="{AC57CD2C-B9C9-483A-B842-19681BB7572B}" srcId="{CBE38A30-1851-4BB7-82D7-A962FB060347}" destId="{D60150DB-EFAB-41C7-BD4C-A78AF6EE3E89}" srcOrd="0" destOrd="0" parTransId="{A917A9A9-1EA6-41ED-988F-9512C9E665AD}" sibTransId="{287821EE-C03E-43C8-A569-005AD36EC1AE}"/>
    <dgm:cxn modelId="{16DA922B-8759-4F07-90D2-E93F5F5C71AA}" type="presParOf" srcId="{AD610051-2DEE-4461-87E2-D9F3D696AA8D}" destId="{DA3813C1-B8F1-4D3D-A77E-F4202E0F3B71}" srcOrd="0" destOrd="0" presId="urn:microsoft.com/office/officeart/2005/8/layout/hList6"/>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E38A30-1851-4BB7-82D7-A962FB060347}" type="doc">
      <dgm:prSet loTypeId="urn:microsoft.com/office/officeart/2005/8/layout/hList6" loCatId="list" qsTypeId="urn:microsoft.com/office/officeart/2005/8/quickstyle/3d2" qsCatId="3D" csTypeId="urn:microsoft.com/office/officeart/2005/8/colors/colorful2" csCatId="colorful" phldr="1"/>
      <dgm:spPr/>
      <dgm:t>
        <a:bodyPr/>
        <a:lstStyle/>
        <a:p>
          <a:endParaRPr lang="en-ZA"/>
        </a:p>
      </dgm:t>
    </dgm:pt>
    <dgm:pt modelId="{71FA93C9-2A95-42FD-87D1-0EBD785D1672}">
      <dgm:prSet phldrT="[Text]" custT="1"/>
      <dgm:spPr>
        <a:solidFill>
          <a:srgbClr val="9ED561"/>
        </a:solidFill>
        <a:scene3d>
          <a:camera prst="orthographicFront"/>
          <a:lightRig rig="threePt" dir="t">
            <a:rot lat="0" lon="0" rev="7500000"/>
          </a:lightRig>
        </a:scene3d>
        <a:sp3d prstMaterial="plastic"/>
      </dgm:spPr>
      <dgm: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mn-lt"/>
            </a:rPr>
            <a:t>Cash</a:t>
          </a:r>
        </a:p>
        <a:p>
          <a:pPr marL="0" lvl="0" indent="0" algn="ctr" defTabSz="457200">
            <a:lnSpc>
              <a:spcPct val="100000"/>
            </a:lnSpc>
            <a:spcBef>
              <a:spcPts val="0"/>
            </a:spcBef>
            <a:spcAft>
              <a:spcPts val="0"/>
            </a:spcAft>
            <a:buClrTx/>
            <a:buSzTx/>
            <a:buFontTx/>
            <a:buNone/>
          </a:pPr>
          <a:r>
            <a:rPr kumimoji="0" lang="en-GB" sz="1800" b="1" i="0" u="none" strike="noStrike" kern="0" cap="none" spc="0" normalizeH="0" baseline="30000" noProof="0" dirty="0">
              <a:ln>
                <a:noFill/>
              </a:ln>
              <a:solidFill>
                <a:prstClr val="white"/>
              </a:solidFill>
              <a:effectLst/>
              <a:uLnTx/>
              <a:uFillTx/>
              <a:latin typeface="+mn-lt"/>
            </a:rPr>
            <a:t>Maintained at R88 million. </a:t>
          </a:r>
          <a:endParaRPr lang="en-ZA" sz="2400" dirty="0">
            <a:latin typeface="+mn-lt"/>
          </a:endParaRPr>
        </a:p>
      </dgm:t>
    </dgm:pt>
    <dgm:pt modelId="{D98C9B29-B4C7-4E8F-B364-B3DD4A5F1651}" type="parTrans" cxnId="{1105F5A8-D900-4D92-8CF0-4BC21E4CDBAF}">
      <dgm:prSet/>
      <dgm:spPr/>
      <dgm:t>
        <a:bodyPr/>
        <a:lstStyle/>
        <a:p>
          <a:endParaRPr lang="en-ZA" sz="2000">
            <a:latin typeface="+mn-lt"/>
          </a:endParaRPr>
        </a:p>
      </dgm:t>
    </dgm:pt>
    <dgm:pt modelId="{B808FB34-D13D-49CB-BD51-E11F88404344}" type="sibTrans" cxnId="{1105F5A8-D900-4D92-8CF0-4BC21E4CDBAF}">
      <dgm:prSet/>
      <dgm:spPr/>
      <dgm:t>
        <a:bodyPr/>
        <a:lstStyle/>
        <a:p>
          <a:endParaRPr lang="en-ZA" sz="2000">
            <a:latin typeface="+mn-lt"/>
          </a:endParaRPr>
        </a:p>
      </dgm:t>
    </dgm:pt>
    <dgm:pt modelId="{AD610051-2DEE-4461-87E2-D9F3D696AA8D}" type="pres">
      <dgm:prSet presAssocID="{CBE38A30-1851-4BB7-82D7-A962FB060347}" presName="Name0" presStyleCnt="0">
        <dgm:presLayoutVars>
          <dgm:dir/>
          <dgm:resizeHandles val="exact"/>
        </dgm:presLayoutVars>
      </dgm:prSet>
      <dgm:spPr/>
      <dgm:t>
        <a:bodyPr/>
        <a:lstStyle/>
        <a:p>
          <a:endParaRPr lang="en-US"/>
        </a:p>
      </dgm:t>
    </dgm:pt>
    <dgm:pt modelId="{8127FB13-C0FA-4774-B1F6-1D4F8B66106B}" type="pres">
      <dgm:prSet presAssocID="{71FA93C9-2A95-42FD-87D1-0EBD785D1672}" presName="node" presStyleLbl="node1" presStyleIdx="0" presStyleCnt="1" custScaleX="100098" custScaleY="73608" custLinFactNeighborX="0" custLinFactNeighborY="-18496">
        <dgm:presLayoutVars>
          <dgm:bulletEnabled val="1"/>
        </dgm:presLayoutVars>
      </dgm:prSet>
      <dgm:spPr>
        <a:prstGeom prst="verticalScroll">
          <a:avLst/>
        </a:prstGeom>
      </dgm:spPr>
      <dgm:t>
        <a:bodyPr/>
        <a:lstStyle/>
        <a:p>
          <a:endParaRPr lang="en-US"/>
        </a:p>
      </dgm:t>
    </dgm:pt>
  </dgm:ptLst>
  <dgm:cxnLst>
    <dgm:cxn modelId="{E1953B51-8189-44F6-8F81-92E20653DA98}" type="presOf" srcId="{CBE38A30-1851-4BB7-82D7-A962FB060347}" destId="{AD610051-2DEE-4461-87E2-D9F3D696AA8D}" srcOrd="0" destOrd="0" presId="urn:microsoft.com/office/officeart/2005/8/layout/hList6"/>
    <dgm:cxn modelId="{E74F85E6-9F2C-4191-B74D-DE1CFB859821}" type="presOf" srcId="{71FA93C9-2A95-42FD-87D1-0EBD785D1672}" destId="{8127FB13-C0FA-4774-B1F6-1D4F8B66106B}" srcOrd="0" destOrd="0" presId="urn:microsoft.com/office/officeart/2005/8/layout/hList6"/>
    <dgm:cxn modelId="{1105F5A8-D900-4D92-8CF0-4BC21E4CDBAF}" srcId="{CBE38A30-1851-4BB7-82D7-A962FB060347}" destId="{71FA93C9-2A95-42FD-87D1-0EBD785D1672}" srcOrd="0" destOrd="0" parTransId="{D98C9B29-B4C7-4E8F-B364-B3DD4A5F1651}" sibTransId="{B808FB34-D13D-49CB-BD51-E11F88404344}"/>
    <dgm:cxn modelId="{15A1ADA8-C27C-4555-981B-F1775C1803E3}" type="presParOf" srcId="{AD610051-2DEE-4461-87E2-D9F3D696AA8D}" destId="{8127FB13-C0FA-4774-B1F6-1D4F8B66106B}" srcOrd="0" destOrd="0" presId="urn:microsoft.com/office/officeart/2005/8/layout/hList6"/>
  </dgm:cxnLst>
  <dgm:bg>
    <a:noFill/>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BE38A30-1851-4BB7-82D7-A962FB060347}" type="doc">
      <dgm:prSet loTypeId="urn:microsoft.com/office/officeart/2005/8/layout/hList6" loCatId="list" qsTypeId="urn:microsoft.com/office/officeart/2005/8/quickstyle/3d2" qsCatId="3D" csTypeId="urn:microsoft.com/office/officeart/2005/8/colors/colorful2" csCatId="colorful" phldr="1"/>
      <dgm:spPr/>
      <dgm:t>
        <a:bodyPr/>
        <a:lstStyle/>
        <a:p>
          <a:endParaRPr lang="en-ZA"/>
        </a:p>
      </dgm:t>
    </dgm:pt>
    <dgm:pt modelId="{71FA93C9-2A95-42FD-87D1-0EBD785D1672}">
      <dgm:prSet phldrT="[Text]" custT="1"/>
      <dgm:spPr>
        <a:solidFill>
          <a:srgbClr val="00B050"/>
        </a:solidFill>
        <a:scene3d>
          <a:camera prst="orthographicFront"/>
          <a:lightRig rig="threePt" dir="t">
            <a:rot lat="0" lon="0" rev="7500000"/>
          </a:lightRig>
        </a:scene3d>
        <a:sp3d prstMaterial="plastic"/>
      </dgm:spPr>
      <dgm: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mn-lt"/>
            </a:rPr>
            <a:t>Equity</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30000" noProof="0" dirty="0">
              <a:ln>
                <a:noFill/>
              </a:ln>
              <a:solidFill>
                <a:prstClr val="white"/>
              </a:solidFill>
              <a:effectLst/>
              <a:uLnTx/>
              <a:uFillTx/>
              <a:latin typeface="+mn-lt"/>
            </a:rPr>
            <a:t>Shareholders Loans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30000" noProof="0" dirty="0">
              <a:ln>
                <a:noFill/>
              </a:ln>
              <a:solidFill>
                <a:prstClr val="white"/>
              </a:solidFill>
              <a:effectLst/>
              <a:uLnTx/>
              <a:uFillTx/>
              <a:latin typeface="+mn-lt"/>
            </a:rPr>
            <a:t>Converted into equity in 2021 – Net asset value</a:t>
          </a:r>
          <a:endParaRPr lang="en-ZA" sz="2800" dirty="0">
            <a:latin typeface="+mn-lt"/>
          </a:endParaRPr>
        </a:p>
      </dgm:t>
    </dgm:pt>
    <dgm:pt modelId="{D98C9B29-B4C7-4E8F-B364-B3DD4A5F1651}" type="parTrans" cxnId="{1105F5A8-D900-4D92-8CF0-4BC21E4CDBAF}">
      <dgm:prSet/>
      <dgm:spPr/>
      <dgm:t>
        <a:bodyPr/>
        <a:lstStyle/>
        <a:p>
          <a:endParaRPr lang="en-ZA" sz="2000">
            <a:latin typeface="+mn-lt"/>
          </a:endParaRPr>
        </a:p>
      </dgm:t>
    </dgm:pt>
    <dgm:pt modelId="{B808FB34-D13D-49CB-BD51-E11F88404344}" type="sibTrans" cxnId="{1105F5A8-D900-4D92-8CF0-4BC21E4CDBAF}">
      <dgm:prSet/>
      <dgm:spPr/>
      <dgm:t>
        <a:bodyPr/>
        <a:lstStyle/>
        <a:p>
          <a:endParaRPr lang="en-ZA" sz="2000">
            <a:latin typeface="+mn-lt"/>
          </a:endParaRPr>
        </a:p>
      </dgm:t>
    </dgm:pt>
    <dgm:pt modelId="{AD610051-2DEE-4461-87E2-D9F3D696AA8D}" type="pres">
      <dgm:prSet presAssocID="{CBE38A30-1851-4BB7-82D7-A962FB060347}" presName="Name0" presStyleCnt="0">
        <dgm:presLayoutVars>
          <dgm:dir/>
          <dgm:resizeHandles val="exact"/>
        </dgm:presLayoutVars>
      </dgm:prSet>
      <dgm:spPr/>
      <dgm:t>
        <a:bodyPr/>
        <a:lstStyle/>
        <a:p>
          <a:endParaRPr lang="en-US"/>
        </a:p>
      </dgm:t>
    </dgm:pt>
    <dgm:pt modelId="{8127FB13-C0FA-4774-B1F6-1D4F8B66106B}" type="pres">
      <dgm:prSet presAssocID="{71FA93C9-2A95-42FD-87D1-0EBD785D1672}" presName="node" presStyleLbl="node1" presStyleIdx="0" presStyleCnt="1" custScaleX="100098" custScaleY="60664" custLinFactNeighborX="9" custLinFactNeighborY="-21672">
        <dgm:presLayoutVars>
          <dgm:bulletEnabled val="1"/>
        </dgm:presLayoutVars>
      </dgm:prSet>
      <dgm:spPr>
        <a:prstGeom prst="horizontalScroll">
          <a:avLst/>
        </a:prstGeom>
      </dgm:spPr>
      <dgm:t>
        <a:bodyPr/>
        <a:lstStyle/>
        <a:p>
          <a:endParaRPr lang="en-US"/>
        </a:p>
      </dgm:t>
    </dgm:pt>
  </dgm:ptLst>
  <dgm:cxnLst>
    <dgm:cxn modelId="{E1953B51-8189-44F6-8F81-92E20653DA98}" type="presOf" srcId="{CBE38A30-1851-4BB7-82D7-A962FB060347}" destId="{AD610051-2DEE-4461-87E2-D9F3D696AA8D}" srcOrd="0" destOrd="0" presId="urn:microsoft.com/office/officeart/2005/8/layout/hList6"/>
    <dgm:cxn modelId="{E74F85E6-9F2C-4191-B74D-DE1CFB859821}" type="presOf" srcId="{71FA93C9-2A95-42FD-87D1-0EBD785D1672}" destId="{8127FB13-C0FA-4774-B1F6-1D4F8B66106B}" srcOrd="0" destOrd="0" presId="urn:microsoft.com/office/officeart/2005/8/layout/hList6"/>
    <dgm:cxn modelId="{1105F5A8-D900-4D92-8CF0-4BC21E4CDBAF}" srcId="{CBE38A30-1851-4BB7-82D7-A962FB060347}" destId="{71FA93C9-2A95-42FD-87D1-0EBD785D1672}" srcOrd="0" destOrd="0" parTransId="{D98C9B29-B4C7-4E8F-B364-B3DD4A5F1651}" sibTransId="{B808FB34-D13D-49CB-BD51-E11F88404344}"/>
    <dgm:cxn modelId="{15A1ADA8-C27C-4555-981B-F1775C1803E3}" type="presParOf" srcId="{AD610051-2DEE-4461-87E2-D9F3D696AA8D}" destId="{8127FB13-C0FA-4774-B1F6-1D4F8B66106B}" srcOrd="0" destOrd="0" presId="urn:microsoft.com/office/officeart/2005/8/layout/hList6"/>
  </dgm:cxnLst>
  <dgm:bg>
    <a:noFill/>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24CF2A-72C3-42CE-B07C-B2708ECB84AC}">
      <dsp:nvSpPr>
        <dsp:cNvPr id="0" name=""/>
        <dsp:cNvSpPr/>
      </dsp:nvSpPr>
      <dsp:spPr>
        <a:xfrm>
          <a:off x="0" y="305786"/>
          <a:ext cx="8435974" cy="378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03CC4A-81E1-4F86-81D0-6356B45840C1}">
      <dsp:nvSpPr>
        <dsp:cNvPr id="0" name=""/>
        <dsp:cNvSpPr/>
      </dsp:nvSpPr>
      <dsp:spPr>
        <a:xfrm>
          <a:off x="431339" y="75814"/>
          <a:ext cx="7053090" cy="442800"/>
        </a:xfrm>
        <a:prstGeom prst="roundRect">
          <a:avLst/>
        </a:prstGeom>
        <a:solidFill>
          <a:srgbClr val="14E23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02" tIns="0" rIns="223202" bIns="0" numCol="1" spcCol="1270" anchor="ctr" anchorCtr="0">
          <a:noAutofit/>
        </a:bodyPr>
        <a:lstStyle/>
        <a:p>
          <a:pPr lvl="0" algn="l" defTabSz="711200">
            <a:lnSpc>
              <a:spcPct val="90000"/>
            </a:lnSpc>
            <a:spcBef>
              <a:spcPct val="0"/>
            </a:spcBef>
            <a:spcAft>
              <a:spcPct val="35000"/>
            </a:spcAft>
          </a:pPr>
          <a:r>
            <a:rPr lang="en-ZA" sz="1600" b="1" kern="1200" dirty="0">
              <a:solidFill>
                <a:schemeClr val="tx1"/>
              </a:solidFill>
              <a:latin typeface="Arial" panose="020B0604020202020204" pitchFamily="34" charset="0"/>
              <a:cs typeface="Arial" panose="020B0604020202020204" pitchFamily="34" charset="0"/>
            </a:rPr>
            <a:t>Sales</a:t>
          </a:r>
          <a:r>
            <a:rPr lang="en-ZA" sz="1600" kern="1200" dirty="0">
              <a:solidFill>
                <a:schemeClr val="tx1"/>
              </a:solidFill>
              <a:latin typeface="Arial" panose="020B0604020202020204" pitchFamily="34" charset="0"/>
              <a:cs typeface="Arial" panose="020B0604020202020204" pitchFamily="34" charset="0"/>
            </a:rPr>
            <a:t>:  </a:t>
          </a:r>
          <a:r>
            <a:rPr lang="en-ZA" sz="1600" kern="1200" dirty="0">
              <a:solidFill>
                <a:schemeClr val="tx1"/>
              </a:solidFill>
            </a:rPr>
            <a:t>R89 million new sales contracts against a target of   R350 million</a:t>
          </a:r>
          <a:r>
            <a:rPr lang="en-ZA" sz="1400" kern="1200" dirty="0">
              <a:solidFill>
                <a:schemeClr val="tx1"/>
              </a:solidFill>
              <a:latin typeface="Arial" panose="020B0604020202020204" pitchFamily="34" charset="0"/>
              <a:cs typeface="Arial" panose="020B0604020202020204" pitchFamily="34" charset="0"/>
            </a:rPr>
            <a:t> </a:t>
          </a:r>
        </a:p>
      </dsp:txBody>
      <dsp:txXfrm>
        <a:off x="431339" y="75814"/>
        <a:ext cx="7053090" cy="442800"/>
      </dsp:txXfrm>
    </dsp:sp>
    <dsp:sp modelId="{F76A9689-060C-4257-A514-727816B6B6B0}">
      <dsp:nvSpPr>
        <dsp:cNvPr id="0" name=""/>
        <dsp:cNvSpPr/>
      </dsp:nvSpPr>
      <dsp:spPr>
        <a:xfrm>
          <a:off x="0" y="973106"/>
          <a:ext cx="8435974" cy="378000"/>
        </a:xfrm>
        <a:prstGeom prst="rect">
          <a:avLst/>
        </a:prstGeom>
        <a:solidFill>
          <a:schemeClr val="lt1">
            <a:alpha val="90000"/>
            <a:hueOff val="0"/>
            <a:satOff val="0"/>
            <a:lumOff val="0"/>
            <a:alphaOff val="0"/>
          </a:schemeClr>
        </a:solidFill>
        <a:ln w="25400" cap="flat" cmpd="sng" algn="ctr">
          <a:solidFill>
            <a:schemeClr val="accent5">
              <a:hueOff val="542837"/>
              <a:satOff val="1866"/>
              <a:lumOff val="-8954"/>
              <a:alphaOff val="0"/>
            </a:schemeClr>
          </a:solidFill>
          <a:prstDash val="solid"/>
        </a:ln>
        <a:effectLst/>
      </dsp:spPr>
      <dsp:style>
        <a:lnRef idx="2">
          <a:scrgbClr r="0" g="0" b="0"/>
        </a:lnRef>
        <a:fillRef idx="1">
          <a:scrgbClr r="0" g="0" b="0"/>
        </a:fillRef>
        <a:effectRef idx="0">
          <a:scrgbClr r="0" g="0" b="0"/>
        </a:effectRef>
        <a:fontRef idx="minor"/>
      </dsp:style>
    </dsp:sp>
    <dsp:sp modelId="{E3900357-6C17-4B8E-A4F7-B2E99C2FFA14}">
      <dsp:nvSpPr>
        <dsp:cNvPr id="0" name=""/>
        <dsp:cNvSpPr/>
      </dsp:nvSpPr>
      <dsp:spPr>
        <a:xfrm>
          <a:off x="421798" y="751706"/>
          <a:ext cx="7077892" cy="442800"/>
        </a:xfrm>
        <a:prstGeom prst="roundRect">
          <a:avLst/>
        </a:prstGeom>
        <a:solidFill>
          <a:srgbClr val="4CBD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02" tIns="0" rIns="223202" bIns="0" numCol="1" spcCol="1270" anchor="ctr" anchorCtr="0">
          <a:noAutofit/>
        </a:bodyPr>
        <a:lstStyle/>
        <a:p>
          <a:pPr lvl="0" algn="l" defTabSz="711200">
            <a:lnSpc>
              <a:spcPct val="90000"/>
            </a:lnSpc>
            <a:spcBef>
              <a:spcPct val="0"/>
            </a:spcBef>
            <a:spcAft>
              <a:spcPct val="35000"/>
            </a:spcAft>
          </a:pPr>
          <a:r>
            <a:rPr lang="en-ZA" sz="1600" b="1" kern="1200" dirty="0">
              <a:solidFill>
                <a:schemeClr val="tx1"/>
              </a:solidFill>
              <a:latin typeface="Arial" panose="020B0604020202020204" pitchFamily="34" charset="0"/>
              <a:ea typeface="+mn-ea"/>
              <a:cs typeface="Arial" panose="020B0604020202020204" pitchFamily="34" charset="0"/>
            </a:rPr>
            <a:t>Revenue</a:t>
          </a:r>
          <a:r>
            <a:rPr lang="en-ZA" sz="1600" b="1" kern="1200" dirty="0">
              <a:solidFill>
                <a:srgbClr val="000000"/>
              </a:solidFill>
              <a:latin typeface="Arial" panose="020B0604020202020204" pitchFamily="34" charset="0"/>
              <a:ea typeface="+mn-ea"/>
              <a:cs typeface="Arial" panose="020B0604020202020204" pitchFamily="34" charset="0"/>
            </a:rPr>
            <a:t>: </a:t>
          </a:r>
          <a:r>
            <a:rPr lang="en-ZA" sz="1600" kern="1200" dirty="0">
              <a:solidFill>
                <a:schemeClr val="tx1"/>
              </a:solidFill>
              <a:latin typeface="+mn-lt"/>
              <a:ea typeface="+mn-ea"/>
              <a:cs typeface="+mn-cs"/>
            </a:rPr>
            <a:t>1% year-on-year decline against a target of an increase of 22% increase</a:t>
          </a:r>
          <a:r>
            <a:rPr lang="en-ZA" sz="1600" b="1" kern="1200" dirty="0">
              <a:solidFill>
                <a:schemeClr val="tx1"/>
              </a:solidFill>
              <a:latin typeface="Arial" panose="020B0604020202020204" pitchFamily="34" charset="0"/>
              <a:ea typeface="+mn-ea"/>
              <a:cs typeface="Arial" panose="020B0604020202020204" pitchFamily="34" charset="0"/>
            </a:rPr>
            <a:t> </a:t>
          </a:r>
        </a:p>
      </dsp:txBody>
      <dsp:txXfrm>
        <a:off x="421798" y="751706"/>
        <a:ext cx="7077892" cy="442800"/>
      </dsp:txXfrm>
    </dsp:sp>
    <dsp:sp modelId="{1E782092-AB68-4D97-88D5-B45EDA764E3D}">
      <dsp:nvSpPr>
        <dsp:cNvPr id="0" name=""/>
        <dsp:cNvSpPr/>
      </dsp:nvSpPr>
      <dsp:spPr>
        <a:xfrm>
          <a:off x="0" y="1653506"/>
          <a:ext cx="8435974" cy="378000"/>
        </a:xfrm>
        <a:prstGeom prst="rect">
          <a:avLst/>
        </a:prstGeom>
        <a:solidFill>
          <a:schemeClr val="lt1">
            <a:alpha val="90000"/>
            <a:hueOff val="0"/>
            <a:satOff val="0"/>
            <a:lumOff val="0"/>
            <a:alphaOff val="0"/>
          </a:schemeClr>
        </a:solidFill>
        <a:ln w="25400" cap="flat" cmpd="sng" algn="ctr">
          <a:solidFill>
            <a:schemeClr val="accent5">
              <a:hueOff val="1085675"/>
              <a:satOff val="3732"/>
              <a:lumOff val="-17909"/>
              <a:alphaOff val="0"/>
            </a:schemeClr>
          </a:solidFill>
          <a:prstDash val="solid"/>
        </a:ln>
        <a:effectLst/>
      </dsp:spPr>
      <dsp:style>
        <a:lnRef idx="2">
          <a:scrgbClr r="0" g="0" b="0"/>
        </a:lnRef>
        <a:fillRef idx="1">
          <a:scrgbClr r="0" g="0" b="0"/>
        </a:fillRef>
        <a:effectRef idx="0">
          <a:scrgbClr r="0" g="0" b="0"/>
        </a:effectRef>
        <a:fontRef idx="minor"/>
      </dsp:style>
    </dsp:sp>
    <dsp:sp modelId="{55B65276-D3E9-4173-A01E-A70715C6F99F}">
      <dsp:nvSpPr>
        <dsp:cNvPr id="0" name=""/>
        <dsp:cNvSpPr/>
      </dsp:nvSpPr>
      <dsp:spPr>
        <a:xfrm>
          <a:off x="421798" y="1432106"/>
          <a:ext cx="7057401" cy="442800"/>
        </a:xfrm>
        <a:prstGeom prst="roundRect">
          <a:avLst/>
        </a:prstGeom>
        <a:solidFill>
          <a:srgbClr val="36D22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02" tIns="0" rIns="223202" bIns="0" numCol="1" spcCol="1270" anchor="ctr" anchorCtr="0">
          <a:noAutofit/>
        </a:bodyPr>
        <a:lstStyle/>
        <a:p>
          <a:pPr marL="0" lvl="0" indent="0" algn="l" defTabSz="711200">
            <a:lnSpc>
              <a:spcPct val="90000"/>
            </a:lnSpc>
            <a:spcBef>
              <a:spcPct val="0"/>
            </a:spcBef>
            <a:spcAft>
              <a:spcPct val="35000"/>
            </a:spcAft>
            <a:buNone/>
          </a:pPr>
          <a:r>
            <a:rPr lang="en-ZA" sz="1600" b="1" kern="1200" dirty="0">
              <a:solidFill>
                <a:schemeClr val="tx1"/>
              </a:solidFill>
              <a:latin typeface="Arial" panose="020B0604020202020204" pitchFamily="34" charset="0"/>
              <a:ea typeface="+mn-ea"/>
              <a:cs typeface="Arial" panose="020B0604020202020204" pitchFamily="34" charset="0"/>
            </a:rPr>
            <a:t>Gearing Ratio</a:t>
          </a:r>
          <a:r>
            <a:rPr lang="en-ZA" sz="1600" kern="1200" dirty="0">
              <a:solidFill>
                <a:srgbClr val="000000"/>
              </a:solidFill>
              <a:latin typeface="Arial" panose="020B0604020202020204" pitchFamily="34" charset="0"/>
              <a:ea typeface="+mn-ea"/>
              <a:cs typeface="Arial" panose="020B0604020202020204" pitchFamily="34" charset="0"/>
            </a:rPr>
            <a:t>: </a:t>
          </a:r>
          <a:r>
            <a:rPr lang="en-ZA" sz="1600" kern="1200" dirty="0">
              <a:solidFill>
                <a:schemeClr val="tx1"/>
              </a:solidFill>
            </a:rPr>
            <a:t>11% Debt to Equity </a:t>
          </a:r>
          <a:r>
            <a:rPr lang="en-ZA" sz="1600" kern="1200" dirty="0">
              <a:solidFill>
                <a:srgbClr val="000000"/>
              </a:solidFill>
              <a:latin typeface="Arial"/>
              <a:ea typeface="+mn-ea"/>
              <a:cs typeface="+mn-cs"/>
            </a:rPr>
            <a:t>was achieved against a target of 154%.</a:t>
          </a:r>
        </a:p>
      </dsp:txBody>
      <dsp:txXfrm>
        <a:off x="421798" y="1432106"/>
        <a:ext cx="7057401" cy="442800"/>
      </dsp:txXfrm>
    </dsp:sp>
    <dsp:sp modelId="{1BF57D35-29C9-49DC-850A-41C21934EF27}">
      <dsp:nvSpPr>
        <dsp:cNvPr id="0" name=""/>
        <dsp:cNvSpPr/>
      </dsp:nvSpPr>
      <dsp:spPr>
        <a:xfrm>
          <a:off x="0" y="2333906"/>
          <a:ext cx="8435974" cy="378000"/>
        </a:xfrm>
        <a:prstGeom prst="rect">
          <a:avLst/>
        </a:prstGeom>
        <a:solidFill>
          <a:schemeClr val="lt1">
            <a:alpha val="90000"/>
            <a:hueOff val="0"/>
            <a:satOff val="0"/>
            <a:lumOff val="0"/>
            <a:alphaOff val="0"/>
          </a:schemeClr>
        </a:solidFill>
        <a:ln w="25400" cap="flat" cmpd="sng" algn="ctr">
          <a:solidFill>
            <a:schemeClr val="accent5">
              <a:hueOff val="1628512"/>
              <a:satOff val="5598"/>
              <a:lumOff val="-26863"/>
              <a:alphaOff val="0"/>
            </a:schemeClr>
          </a:solidFill>
          <a:prstDash val="solid"/>
        </a:ln>
        <a:effectLst/>
      </dsp:spPr>
      <dsp:style>
        <a:lnRef idx="2">
          <a:scrgbClr r="0" g="0" b="0"/>
        </a:lnRef>
        <a:fillRef idx="1">
          <a:scrgbClr r="0" g="0" b="0"/>
        </a:fillRef>
        <a:effectRef idx="0">
          <a:scrgbClr r="0" g="0" b="0"/>
        </a:effectRef>
        <a:fontRef idx="minor"/>
      </dsp:style>
    </dsp:sp>
    <dsp:sp modelId="{AAE4C978-2261-4533-9F41-D5DCE539F251}">
      <dsp:nvSpPr>
        <dsp:cNvPr id="0" name=""/>
        <dsp:cNvSpPr/>
      </dsp:nvSpPr>
      <dsp:spPr>
        <a:xfrm>
          <a:off x="414990" y="2101892"/>
          <a:ext cx="7091533" cy="44280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02" tIns="0" rIns="223202" bIns="0" numCol="1" spcCol="1270" anchor="ctr" anchorCtr="0">
          <a:noAutofit/>
        </a:bodyPr>
        <a:lstStyle/>
        <a:p>
          <a:pPr marL="0" lvl="0" indent="0" algn="l" defTabSz="711200">
            <a:lnSpc>
              <a:spcPct val="90000"/>
            </a:lnSpc>
            <a:spcBef>
              <a:spcPct val="0"/>
            </a:spcBef>
            <a:spcAft>
              <a:spcPct val="35000"/>
            </a:spcAft>
            <a:buNone/>
          </a:pPr>
          <a:r>
            <a:rPr lang="en-ZA" sz="1600" b="1" kern="1200" dirty="0">
              <a:solidFill>
                <a:schemeClr val="tx1"/>
              </a:solidFill>
              <a:latin typeface="Arial" panose="020B0604020202020204" pitchFamily="34" charset="0"/>
              <a:ea typeface="+mn-ea"/>
              <a:cs typeface="Arial" panose="020B0604020202020204" pitchFamily="34" charset="0"/>
            </a:rPr>
            <a:t>Cash Balance</a:t>
          </a:r>
          <a:r>
            <a:rPr lang="en-ZA" sz="1600" kern="1200" dirty="0">
              <a:solidFill>
                <a:srgbClr val="000000"/>
              </a:solidFill>
              <a:latin typeface="Arial" panose="020B0604020202020204" pitchFamily="34" charset="0"/>
              <a:ea typeface="+mn-ea"/>
              <a:cs typeface="Arial" panose="020B0604020202020204" pitchFamily="34" charset="0"/>
            </a:rPr>
            <a:t>: </a:t>
          </a:r>
          <a:r>
            <a:rPr lang="en-ZA" sz="1600" kern="1200" dirty="0">
              <a:solidFill>
                <a:srgbClr val="000000"/>
              </a:solidFill>
              <a:effectLst/>
              <a:latin typeface="Arial" panose="020B0604020202020204" pitchFamily="34" charset="0"/>
              <a:ea typeface="SimSun" panose="02010600030101010101" pitchFamily="2" charset="-122"/>
              <a:cs typeface="+mn-cs"/>
            </a:rPr>
            <a:t>R88 million </a:t>
          </a:r>
          <a:r>
            <a:rPr lang="en-GB" sz="1600" kern="1200" dirty="0">
              <a:solidFill>
                <a:srgbClr val="000000"/>
              </a:solidFill>
              <a:effectLst/>
              <a:latin typeface="Arial" panose="020B0604020202020204" pitchFamily="34" charset="0"/>
              <a:ea typeface="SimSun" panose="02010600030101010101" pitchFamily="2" charset="-122"/>
              <a:cs typeface="+mn-cs"/>
            </a:rPr>
            <a:t>positive cash balance was maintained against a target of R15 million</a:t>
          </a:r>
          <a:endParaRPr lang="en-ZA" sz="1600" kern="1200" dirty="0">
            <a:solidFill>
              <a:srgbClr val="000000"/>
            </a:solidFill>
            <a:effectLst/>
            <a:latin typeface="Arial" panose="020B0604020202020204" pitchFamily="34" charset="0"/>
            <a:ea typeface="SimSun" panose="02010600030101010101" pitchFamily="2" charset="-122"/>
            <a:cs typeface="+mn-cs"/>
          </a:endParaRPr>
        </a:p>
      </dsp:txBody>
      <dsp:txXfrm>
        <a:off x="414990" y="2101892"/>
        <a:ext cx="7091533" cy="442800"/>
      </dsp:txXfrm>
    </dsp:sp>
    <dsp:sp modelId="{493F4459-DF24-4202-A8B6-36B00D962ABA}">
      <dsp:nvSpPr>
        <dsp:cNvPr id="0" name=""/>
        <dsp:cNvSpPr/>
      </dsp:nvSpPr>
      <dsp:spPr>
        <a:xfrm>
          <a:off x="0" y="3014306"/>
          <a:ext cx="8435974" cy="378000"/>
        </a:xfrm>
        <a:prstGeom prst="rect">
          <a:avLst/>
        </a:prstGeom>
        <a:solidFill>
          <a:schemeClr val="lt1">
            <a:alpha val="90000"/>
            <a:hueOff val="0"/>
            <a:satOff val="0"/>
            <a:lumOff val="0"/>
            <a:alphaOff val="0"/>
          </a:schemeClr>
        </a:solidFill>
        <a:ln w="25400" cap="flat" cmpd="sng" algn="ctr">
          <a:solidFill>
            <a:schemeClr val="accent5">
              <a:hueOff val="2171350"/>
              <a:satOff val="7464"/>
              <a:lumOff val="-35817"/>
              <a:alphaOff val="0"/>
            </a:schemeClr>
          </a:solidFill>
          <a:prstDash val="solid"/>
        </a:ln>
        <a:effectLst/>
      </dsp:spPr>
      <dsp:style>
        <a:lnRef idx="2">
          <a:scrgbClr r="0" g="0" b="0"/>
        </a:lnRef>
        <a:fillRef idx="1">
          <a:scrgbClr r="0" g="0" b="0"/>
        </a:fillRef>
        <a:effectRef idx="0">
          <a:scrgbClr r="0" g="0" b="0"/>
        </a:effectRef>
        <a:fontRef idx="minor"/>
      </dsp:style>
    </dsp:sp>
    <dsp:sp modelId="{FDFA7583-4A74-40FA-8802-2E657AB22362}">
      <dsp:nvSpPr>
        <dsp:cNvPr id="0" name=""/>
        <dsp:cNvSpPr/>
      </dsp:nvSpPr>
      <dsp:spPr>
        <a:xfrm>
          <a:off x="421798" y="2792906"/>
          <a:ext cx="6981638" cy="442800"/>
        </a:xfrm>
        <a:prstGeom prst="roundRect">
          <a:avLst/>
        </a:prstGeom>
        <a:solidFill>
          <a:srgbClr val="4CBD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02" tIns="0" rIns="223202" bIns="0" numCol="1" spcCol="1270" anchor="ctr" anchorCtr="0">
          <a:noAutofit/>
        </a:bodyPr>
        <a:lstStyle/>
        <a:p>
          <a:pPr lvl="0" algn="l" defTabSz="711200">
            <a:lnSpc>
              <a:spcPct val="90000"/>
            </a:lnSpc>
            <a:spcBef>
              <a:spcPct val="0"/>
            </a:spcBef>
            <a:spcAft>
              <a:spcPct val="35000"/>
            </a:spcAft>
          </a:pPr>
          <a:r>
            <a:rPr lang="en-ZA" sz="1600" b="1" kern="1200" dirty="0">
              <a:solidFill>
                <a:schemeClr val="tx1"/>
              </a:solidFill>
              <a:latin typeface="Arial" panose="020B0604020202020204" pitchFamily="34" charset="0"/>
              <a:cs typeface="Arial" panose="020B0604020202020204" pitchFamily="34" charset="0"/>
            </a:rPr>
            <a:t>Improve Operating Profit: </a:t>
          </a:r>
          <a:r>
            <a:rPr lang="en-ZA" sz="1600" kern="1200" dirty="0">
              <a:solidFill>
                <a:schemeClr val="tx1"/>
              </a:solidFill>
            </a:rPr>
            <a:t>Improved by R3 million against a target of R12 million.</a:t>
          </a:r>
          <a:r>
            <a:rPr lang="en-ZA" sz="1600" b="1" kern="1200" dirty="0">
              <a:solidFill>
                <a:schemeClr val="tx1"/>
              </a:solidFill>
              <a:latin typeface="Arial" panose="020B0604020202020204" pitchFamily="34" charset="0"/>
              <a:cs typeface="Arial" panose="020B0604020202020204" pitchFamily="34" charset="0"/>
            </a:rPr>
            <a:t>  </a:t>
          </a:r>
        </a:p>
      </dsp:txBody>
      <dsp:txXfrm>
        <a:off x="421798" y="2792906"/>
        <a:ext cx="6981638" cy="442800"/>
      </dsp:txXfrm>
    </dsp:sp>
    <dsp:sp modelId="{F726D191-3D1D-428B-B2E6-E14D0D5CDBB5}">
      <dsp:nvSpPr>
        <dsp:cNvPr id="0" name=""/>
        <dsp:cNvSpPr/>
      </dsp:nvSpPr>
      <dsp:spPr>
        <a:xfrm>
          <a:off x="0" y="3694706"/>
          <a:ext cx="8435974" cy="378000"/>
        </a:xfrm>
        <a:prstGeom prst="rect">
          <a:avLst/>
        </a:prstGeom>
        <a:solidFill>
          <a:schemeClr val="lt1">
            <a:alpha val="90000"/>
            <a:hueOff val="0"/>
            <a:satOff val="0"/>
            <a:lumOff val="0"/>
            <a:alphaOff val="0"/>
          </a:schemeClr>
        </a:solidFill>
        <a:ln w="25400" cap="flat" cmpd="sng" algn="ctr">
          <a:solidFill>
            <a:schemeClr val="accent5">
              <a:hueOff val="2714187"/>
              <a:satOff val="9330"/>
              <a:lumOff val="-44772"/>
              <a:alphaOff val="0"/>
            </a:schemeClr>
          </a:solidFill>
          <a:prstDash val="solid"/>
        </a:ln>
        <a:effectLst/>
      </dsp:spPr>
      <dsp:style>
        <a:lnRef idx="2">
          <a:scrgbClr r="0" g="0" b="0"/>
        </a:lnRef>
        <a:fillRef idx="1">
          <a:scrgbClr r="0" g="0" b="0"/>
        </a:fillRef>
        <a:effectRef idx="0">
          <a:scrgbClr r="0" g="0" b="0"/>
        </a:effectRef>
        <a:fontRef idx="minor"/>
      </dsp:style>
    </dsp:sp>
    <dsp:sp modelId="{4EE043B2-96DC-49A2-ACBA-377B863EE006}">
      <dsp:nvSpPr>
        <dsp:cNvPr id="0" name=""/>
        <dsp:cNvSpPr/>
      </dsp:nvSpPr>
      <dsp:spPr>
        <a:xfrm>
          <a:off x="421798" y="3473306"/>
          <a:ext cx="7077892" cy="442800"/>
        </a:xfrm>
        <a:prstGeom prst="roundRect">
          <a:avLst/>
        </a:prstGeom>
        <a:solidFill>
          <a:srgbClr val="00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02" tIns="0" rIns="223202" bIns="0" numCol="1" spcCol="1270" anchor="ctr" anchorCtr="0">
          <a:noAutofit/>
        </a:bodyPr>
        <a:lstStyle/>
        <a:p>
          <a:pPr lvl="0" algn="l" defTabSz="711200">
            <a:lnSpc>
              <a:spcPct val="90000"/>
            </a:lnSpc>
            <a:spcBef>
              <a:spcPct val="0"/>
            </a:spcBef>
            <a:spcAft>
              <a:spcPct val="35000"/>
            </a:spcAft>
          </a:pPr>
          <a:r>
            <a:rPr lang="en-ZA" sz="1600" b="1" kern="1200" dirty="0">
              <a:solidFill>
                <a:schemeClr val="tx1"/>
              </a:solidFill>
              <a:latin typeface="Arial" panose="020B0604020202020204" pitchFamily="34" charset="0"/>
              <a:cs typeface="Arial" panose="020B0604020202020204" pitchFamily="34" charset="0"/>
            </a:rPr>
            <a:t>SMMEs payment</a:t>
          </a:r>
          <a:r>
            <a:rPr lang="en-ZA" sz="1600" kern="1200" dirty="0">
              <a:latin typeface="Arial" panose="020B0604020202020204" pitchFamily="34" charset="0"/>
              <a:cs typeface="Arial" panose="020B0604020202020204" pitchFamily="34" charset="0"/>
            </a:rPr>
            <a:t>: </a:t>
          </a:r>
          <a:r>
            <a:rPr lang="en-ZA" sz="1600" kern="1200" dirty="0">
              <a:solidFill>
                <a:srgbClr val="000000"/>
              </a:solidFill>
              <a:effectLst/>
              <a:latin typeface="Arial" panose="020B0604020202020204" pitchFamily="34" charset="0"/>
              <a:ea typeface="SimSun" panose="02010600030101010101" pitchFamily="2" charset="-122"/>
            </a:rPr>
            <a:t>SMME invoices were paid within 15 days against a target of 30 days.</a:t>
          </a:r>
          <a:r>
            <a:rPr lang="en-ZA" sz="1600" kern="1200" dirty="0">
              <a:latin typeface="Arial" panose="020B0604020202020204" pitchFamily="34" charset="0"/>
              <a:cs typeface="Arial" panose="020B0604020202020204" pitchFamily="34" charset="0"/>
            </a:rPr>
            <a:t> </a:t>
          </a:r>
        </a:p>
      </dsp:txBody>
      <dsp:txXfrm>
        <a:off x="421798" y="3473306"/>
        <a:ext cx="7077892" cy="442800"/>
      </dsp:txXfrm>
    </dsp:sp>
    <dsp:sp modelId="{1EDCE398-91EC-4F3C-9E11-42E5C212C3C7}">
      <dsp:nvSpPr>
        <dsp:cNvPr id="0" name=""/>
        <dsp:cNvSpPr/>
      </dsp:nvSpPr>
      <dsp:spPr>
        <a:xfrm>
          <a:off x="0" y="4375106"/>
          <a:ext cx="8435974" cy="378000"/>
        </a:xfrm>
        <a:prstGeom prst="rect">
          <a:avLst/>
        </a:prstGeom>
        <a:solidFill>
          <a:schemeClr val="lt1">
            <a:alpha val="90000"/>
            <a:hueOff val="0"/>
            <a:satOff val="0"/>
            <a:lumOff val="0"/>
            <a:alphaOff val="0"/>
          </a:schemeClr>
        </a:solidFill>
        <a:ln w="25400" cap="flat" cmpd="sng" algn="ctr">
          <a:solidFill>
            <a:schemeClr val="accent5">
              <a:hueOff val="3257024"/>
              <a:satOff val="11196"/>
              <a:lumOff val="-53726"/>
              <a:alphaOff val="0"/>
            </a:schemeClr>
          </a:solidFill>
          <a:prstDash val="solid"/>
        </a:ln>
        <a:effectLst/>
      </dsp:spPr>
      <dsp:style>
        <a:lnRef idx="2">
          <a:scrgbClr r="0" g="0" b="0"/>
        </a:lnRef>
        <a:fillRef idx="1">
          <a:scrgbClr r="0" g="0" b="0"/>
        </a:fillRef>
        <a:effectRef idx="0">
          <a:scrgbClr r="0" g="0" b="0"/>
        </a:effectRef>
        <a:fontRef idx="minor"/>
      </dsp:style>
    </dsp:sp>
    <dsp:sp modelId="{75F09A91-2D7A-4ACE-9134-B371DB4885F6}">
      <dsp:nvSpPr>
        <dsp:cNvPr id="0" name=""/>
        <dsp:cNvSpPr/>
      </dsp:nvSpPr>
      <dsp:spPr>
        <a:xfrm>
          <a:off x="421798" y="4153706"/>
          <a:ext cx="7057401" cy="442800"/>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02" tIns="0" rIns="223202" bIns="0" numCol="1" spcCol="1270" anchor="ctr" anchorCtr="0">
          <a:noAutofit/>
        </a:bodyPr>
        <a:lstStyle/>
        <a:p>
          <a:pPr lvl="0" algn="l" defTabSz="711200">
            <a:lnSpc>
              <a:spcPct val="90000"/>
            </a:lnSpc>
            <a:spcBef>
              <a:spcPct val="0"/>
            </a:spcBef>
            <a:spcAft>
              <a:spcPct val="35000"/>
            </a:spcAft>
          </a:pPr>
          <a:r>
            <a:rPr lang="en-ZA" sz="1600" b="1" kern="1200" dirty="0">
              <a:solidFill>
                <a:schemeClr val="tx1"/>
              </a:solidFill>
              <a:latin typeface="Arial" panose="020B0604020202020204" pitchFamily="34" charset="0"/>
              <a:cs typeface="Arial" panose="020B0604020202020204" pitchFamily="34" charset="0"/>
            </a:rPr>
            <a:t>Debtors days:  </a:t>
          </a:r>
          <a:r>
            <a:rPr lang="en-ZA" sz="1600" kern="1200" dirty="0">
              <a:solidFill>
                <a:srgbClr val="000000"/>
              </a:solidFill>
              <a:effectLst/>
              <a:latin typeface="Arial" panose="020B0604020202020204" pitchFamily="34" charset="0"/>
              <a:ea typeface="SimSun" panose="02010600030101010101" pitchFamily="2" charset="-122"/>
            </a:rPr>
            <a:t>Debtors’ days were at 45 days against a target of 60 days</a:t>
          </a:r>
          <a:endParaRPr lang="en-ZA" sz="1600" b="1" kern="1200" dirty="0">
            <a:solidFill>
              <a:schemeClr val="tx1"/>
            </a:solidFill>
            <a:latin typeface="Arial" panose="020B0604020202020204" pitchFamily="34" charset="0"/>
            <a:cs typeface="Arial" panose="020B0604020202020204" pitchFamily="34" charset="0"/>
          </a:endParaRPr>
        </a:p>
      </dsp:txBody>
      <dsp:txXfrm>
        <a:off x="421798" y="4153706"/>
        <a:ext cx="7057401" cy="4428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CF8EA3-DE55-4B9B-99EF-4A1801ACC8E9}">
      <dsp:nvSpPr>
        <dsp:cNvPr id="0" name=""/>
        <dsp:cNvSpPr/>
      </dsp:nvSpPr>
      <dsp:spPr>
        <a:xfrm>
          <a:off x="3120459" y="0"/>
          <a:ext cx="4680688" cy="1265039"/>
        </a:xfrm>
        <a:prstGeom prst="rightArrow">
          <a:avLst>
            <a:gd name="adj1" fmla="val 75000"/>
            <a:gd name="adj2" fmla="val 50000"/>
          </a:avLst>
        </a:prstGeom>
        <a:solidFill>
          <a:srgbClr val="92D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endParaRPr lang="en-ZA"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ZA" sz="1600" kern="1200" dirty="0"/>
            <a:t>713 SA Connect Sites connected to BBI network maintained against a target of 713 </a:t>
          </a:r>
          <a:endParaRPr lang="en-ZA" sz="1600" kern="1200" dirty="0">
            <a:latin typeface="Arial" panose="020B0604020202020204" pitchFamily="34" charset="0"/>
            <a:cs typeface="Arial" panose="020B0604020202020204" pitchFamily="34" charset="0"/>
          </a:endParaRPr>
        </a:p>
      </dsp:txBody>
      <dsp:txXfrm>
        <a:off x="3120459" y="0"/>
        <a:ext cx="4680688" cy="1265039"/>
      </dsp:txXfrm>
    </dsp:sp>
    <dsp:sp modelId="{9EB1F58F-4180-49B2-B249-88E908C1A06C}">
      <dsp:nvSpPr>
        <dsp:cNvPr id="0" name=""/>
        <dsp:cNvSpPr/>
      </dsp:nvSpPr>
      <dsp:spPr>
        <a:xfrm>
          <a:off x="0" y="0"/>
          <a:ext cx="3120459" cy="1265039"/>
        </a:xfrm>
        <a:prstGeom prst="roundRect">
          <a:avLst/>
        </a:prstGeom>
        <a:solidFill>
          <a:srgbClr val="00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ZA" sz="2400" kern="1200" dirty="0">
              <a:latin typeface="Arial" panose="020B0604020202020204" pitchFamily="34" charset="0"/>
              <a:cs typeface="Arial" panose="020B0604020202020204" pitchFamily="34" charset="0"/>
            </a:rPr>
            <a:t>SA Connect Sites</a:t>
          </a:r>
        </a:p>
      </dsp:txBody>
      <dsp:txXfrm>
        <a:off x="0" y="0"/>
        <a:ext cx="3120459" cy="1265039"/>
      </dsp:txXfrm>
    </dsp:sp>
    <dsp:sp modelId="{CB42503F-4901-4B31-99F5-28290FEBA7DA}">
      <dsp:nvSpPr>
        <dsp:cNvPr id="0" name=""/>
        <dsp:cNvSpPr/>
      </dsp:nvSpPr>
      <dsp:spPr>
        <a:xfrm>
          <a:off x="3120459" y="1383649"/>
          <a:ext cx="4680688" cy="1265039"/>
        </a:xfrm>
        <a:prstGeom prst="rightArrow">
          <a:avLst>
            <a:gd name="adj1" fmla="val 75000"/>
            <a:gd name="adj2" fmla="val 50000"/>
          </a:avLst>
        </a:prstGeom>
        <a:solidFill>
          <a:srgbClr val="4CBD3D">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endParaRPr lang="en-ZA" sz="1600" kern="120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ZA" sz="1600" kern="1200" dirty="0">
              <a:latin typeface="Arial" panose="020B0604020202020204" pitchFamily="34" charset="0"/>
              <a:cs typeface="Arial" panose="020B0604020202020204" pitchFamily="34" charset="0"/>
            </a:rPr>
            <a:t>6.70 hours to repair network faults against a target of 7.50 hours</a:t>
          </a:r>
        </a:p>
      </dsp:txBody>
      <dsp:txXfrm>
        <a:off x="3120459" y="1383649"/>
        <a:ext cx="4680688" cy="1265039"/>
      </dsp:txXfrm>
    </dsp:sp>
    <dsp:sp modelId="{9028527E-E1E4-4046-A0F8-4F6D2F9BE45C}">
      <dsp:nvSpPr>
        <dsp:cNvPr id="0" name=""/>
        <dsp:cNvSpPr/>
      </dsp:nvSpPr>
      <dsp:spPr>
        <a:xfrm>
          <a:off x="0" y="1391542"/>
          <a:ext cx="3120459" cy="1265039"/>
        </a:xfrm>
        <a:prstGeom prst="roundRect">
          <a:avLst/>
        </a:prstGeom>
        <a:solidFill>
          <a:srgbClr val="4CBD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ZA" sz="2000" kern="1200" dirty="0">
              <a:latin typeface="Arial" panose="020B0604020202020204" pitchFamily="34" charset="0"/>
              <a:cs typeface="Arial" panose="020B0604020202020204" pitchFamily="34" charset="0"/>
            </a:rPr>
            <a:t>Mean time to repair</a:t>
          </a:r>
        </a:p>
      </dsp:txBody>
      <dsp:txXfrm>
        <a:off x="0" y="1391542"/>
        <a:ext cx="3120459" cy="1265039"/>
      </dsp:txXfrm>
    </dsp:sp>
    <dsp:sp modelId="{F9906A4A-6E05-4F29-8DD1-A6B00A5E4D8D}">
      <dsp:nvSpPr>
        <dsp:cNvPr id="0" name=""/>
        <dsp:cNvSpPr/>
      </dsp:nvSpPr>
      <dsp:spPr>
        <a:xfrm>
          <a:off x="3120459" y="2783085"/>
          <a:ext cx="4680688" cy="1265039"/>
        </a:xfrm>
        <a:prstGeom prst="rightArrow">
          <a:avLst>
            <a:gd name="adj1" fmla="val 75000"/>
            <a:gd name="adj2" fmla="val 50000"/>
          </a:avLst>
        </a:prstGeom>
        <a:solidFill>
          <a:srgbClr val="14E23B">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endParaRPr lang="en-ZA"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GB" sz="1600" kern="1200" dirty="0">
              <a:latin typeface="Arial" panose="020B0604020202020204" pitchFamily="34" charset="0"/>
              <a:cs typeface="Arial" panose="020B0604020202020204" pitchFamily="34" charset="0"/>
            </a:rPr>
            <a:t>0.2% of gross profit paid for network rebates against a target of 0.3%</a:t>
          </a:r>
          <a:endParaRPr lang="en-ZA"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n-ZA" sz="1600" kern="1200" dirty="0">
            <a:latin typeface="Arial" panose="020B0604020202020204" pitchFamily="34" charset="0"/>
            <a:cs typeface="Arial" panose="020B0604020202020204" pitchFamily="34" charset="0"/>
          </a:endParaRPr>
        </a:p>
      </dsp:txBody>
      <dsp:txXfrm>
        <a:off x="3120459" y="2783085"/>
        <a:ext cx="4680688" cy="1265039"/>
      </dsp:txXfrm>
    </dsp:sp>
    <dsp:sp modelId="{A1F17F3B-6FF6-4BEB-9F6E-0FB6A8F47D54}">
      <dsp:nvSpPr>
        <dsp:cNvPr id="0" name=""/>
        <dsp:cNvSpPr/>
      </dsp:nvSpPr>
      <dsp:spPr>
        <a:xfrm>
          <a:off x="0" y="2783085"/>
          <a:ext cx="3120459" cy="1265039"/>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ZA" sz="2000" kern="1200" dirty="0">
              <a:latin typeface="Arial" panose="020B0604020202020204" pitchFamily="34" charset="0"/>
              <a:cs typeface="Arial" panose="020B0604020202020204" pitchFamily="34" charset="0"/>
            </a:rPr>
            <a:t>Network Rebates</a:t>
          </a:r>
        </a:p>
      </dsp:txBody>
      <dsp:txXfrm>
        <a:off x="0" y="2783085"/>
        <a:ext cx="3120459" cy="126503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375050-C4F1-40C2-945C-A1A4E36E3D96}">
      <dsp:nvSpPr>
        <dsp:cNvPr id="0" name=""/>
        <dsp:cNvSpPr/>
      </dsp:nvSpPr>
      <dsp:spPr>
        <a:xfrm rot="16200000">
          <a:off x="-990424" y="1266709"/>
          <a:ext cx="4102230" cy="1568811"/>
        </a:xfrm>
        <a:prstGeom prst="flowChartManualOperation">
          <a:avLst/>
        </a:prstGeom>
        <a:solidFill>
          <a:srgbClr val="24A430"/>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en-ZA" sz="2000" b="1" kern="1200" dirty="0">
              <a:latin typeface="Arial" panose="020B0604020202020204" pitchFamily="34" charset="0"/>
              <a:cs typeface="Arial" panose="020B0604020202020204" pitchFamily="34" charset="0"/>
            </a:rPr>
            <a:t>SMMEs</a:t>
          </a:r>
          <a:r>
            <a:rPr lang="en-ZA" sz="2000" kern="1200" dirty="0">
              <a:latin typeface="Arial" panose="020B0604020202020204" pitchFamily="34" charset="0"/>
              <a:cs typeface="Arial" panose="020B0604020202020204" pitchFamily="34" charset="0"/>
            </a:rPr>
            <a:t> </a:t>
          </a:r>
        </a:p>
        <a:p>
          <a:pPr lvl="0" algn="ctr" defTabSz="889000">
            <a:lnSpc>
              <a:spcPct val="90000"/>
            </a:lnSpc>
            <a:spcBef>
              <a:spcPct val="0"/>
            </a:spcBef>
            <a:spcAft>
              <a:spcPct val="35000"/>
            </a:spcAft>
          </a:pPr>
          <a:r>
            <a:rPr lang="en-ZA" sz="1600" kern="1200" dirty="0">
              <a:effectLst/>
              <a:latin typeface="Arial" panose="020B0604020202020204" pitchFamily="34" charset="0"/>
              <a:ea typeface="Times New Roman" panose="02020603050405020304" pitchFamily="18" charset="0"/>
              <a:cs typeface="Arial" panose="020B0604020202020204" pitchFamily="34" charset="0"/>
            </a:rPr>
            <a:t>6 SMMEs were allocated installation work</a:t>
          </a:r>
          <a:endParaRPr lang="en-ZA" sz="2000" kern="1200" dirty="0">
            <a:latin typeface="Arial" panose="020B0604020202020204" pitchFamily="34" charset="0"/>
            <a:cs typeface="Arial" panose="020B0604020202020204" pitchFamily="34" charset="0"/>
          </a:endParaRPr>
        </a:p>
      </dsp:txBody>
      <dsp:txXfrm rot="16200000">
        <a:off x="-990424" y="1266709"/>
        <a:ext cx="4102230" cy="1568811"/>
      </dsp:txXfrm>
    </dsp:sp>
    <dsp:sp modelId="{0AC52BE7-0846-4AF3-AF80-2C8E7D920CDD}">
      <dsp:nvSpPr>
        <dsp:cNvPr id="0" name=""/>
        <dsp:cNvSpPr/>
      </dsp:nvSpPr>
      <dsp:spPr>
        <a:xfrm rot="16200000">
          <a:off x="401893" y="1266709"/>
          <a:ext cx="4102230" cy="1568811"/>
        </a:xfrm>
        <a:prstGeom prst="flowChartManualOperation">
          <a:avLst/>
        </a:prstGeom>
        <a:solidFill>
          <a:srgbClr val="4CBD3D"/>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buNone/>
          </a:pPr>
          <a:r>
            <a:rPr lang="en-ZA" sz="2000" b="1" dirty="0">
              <a:latin typeface="Arial" panose="020B0604020202020204" pitchFamily="34" charset="0"/>
              <a:cs typeface="Arial" panose="020B0604020202020204" pitchFamily="34" charset="0"/>
            </a:rPr>
            <a:t>B-BBEE Spend </a:t>
          </a:r>
          <a:r>
            <a:rPr lang="en-ZA" sz="1600" kern="1200" dirty="0">
              <a:effectLst/>
              <a:latin typeface="Arial" panose="020B0604020202020204" pitchFamily="34" charset="0"/>
              <a:ea typeface="Times New Roman" panose="02020603050405020304" pitchFamily="18" charset="0"/>
              <a:cs typeface="Arial" panose="020B0604020202020204" pitchFamily="34" charset="0"/>
            </a:rPr>
            <a:t>127% of total discretionary budget to be spend on B-BBEE</a:t>
          </a:r>
          <a:endParaRPr lang="en-ZA" sz="2000" b="1" dirty="0">
            <a:latin typeface="Arial" panose="020B0604020202020204" pitchFamily="34" charset="0"/>
            <a:cs typeface="Arial" panose="020B0604020202020204" pitchFamily="34" charset="0"/>
          </a:endParaRPr>
        </a:p>
      </dsp:txBody>
      <dsp:txXfrm rot="16200000">
        <a:off x="401893" y="1266709"/>
        <a:ext cx="4102230" cy="1568811"/>
      </dsp:txXfrm>
    </dsp:sp>
    <dsp:sp modelId="{A6139F4F-0DCC-4D18-BEA8-5D88D11DF8CC}">
      <dsp:nvSpPr>
        <dsp:cNvPr id="0" name=""/>
        <dsp:cNvSpPr/>
      </dsp:nvSpPr>
      <dsp:spPr>
        <a:xfrm rot="16200000">
          <a:off x="2110204" y="1266709"/>
          <a:ext cx="4102230" cy="1568811"/>
        </a:xfrm>
        <a:prstGeom prst="flowChartManualOperation">
          <a:avLst/>
        </a:prstGeom>
        <a:solidFill>
          <a:srgbClr val="14E23B"/>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en-ZA" sz="2000" b="1" kern="1200" dirty="0">
              <a:latin typeface="Arial" panose="020B0604020202020204" pitchFamily="34" charset="0"/>
              <a:cs typeface="Arial" panose="020B0604020202020204" pitchFamily="34" charset="0"/>
            </a:rPr>
            <a:t>Black Owned Entities</a:t>
          </a:r>
        </a:p>
        <a:p>
          <a:pPr lvl="0" algn="ctr" defTabSz="889000">
            <a:lnSpc>
              <a:spcPct val="90000"/>
            </a:lnSpc>
            <a:spcBef>
              <a:spcPct val="0"/>
            </a:spcBef>
            <a:spcAft>
              <a:spcPct val="35000"/>
            </a:spcAft>
          </a:pPr>
          <a:r>
            <a:rPr lang="en-ZA" sz="2000" b="1" kern="1200" dirty="0">
              <a:latin typeface="Arial" panose="020B0604020202020204" pitchFamily="34" charset="0"/>
              <a:cs typeface="Arial" panose="020B0604020202020204" pitchFamily="34" charset="0"/>
            </a:rPr>
            <a:t> </a:t>
          </a:r>
          <a:r>
            <a:rPr lang="en-ZA" sz="1600" kern="1200" dirty="0">
              <a:latin typeface="Arial" panose="020B0604020202020204" pitchFamily="34" charset="0"/>
              <a:cs typeface="Arial" panose="020B0604020202020204" pitchFamily="34" charset="0"/>
            </a:rPr>
            <a:t>83% of total B-BBEE spend, spend on BOE</a:t>
          </a:r>
          <a:endParaRPr lang="en-ZA" sz="2000" b="1" kern="1200" dirty="0">
            <a:latin typeface="Arial" panose="020B0604020202020204" pitchFamily="34" charset="0"/>
            <a:cs typeface="Arial" panose="020B0604020202020204" pitchFamily="34" charset="0"/>
          </a:endParaRPr>
        </a:p>
      </dsp:txBody>
      <dsp:txXfrm rot="16200000">
        <a:off x="2110204" y="1266709"/>
        <a:ext cx="4102230" cy="1568811"/>
      </dsp:txXfrm>
    </dsp:sp>
    <dsp:sp modelId="{A5749B29-5A93-42EF-9A66-8150581354E2}">
      <dsp:nvSpPr>
        <dsp:cNvPr id="0" name=""/>
        <dsp:cNvSpPr/>
      </dsp:nvSpPr>
      <dsp:spPr>
        <a:xfrm rot="16200000">
          <a:off x="3796676" y="1266709"/>
          <a:ext cx="4102230" cy="1568811"/>
        </a:xfrm>
        <a:prstGeom prst="flowChartManualOperation">
          <a:avLst/>
        </a:prstGeom>
        <a:solidFill>
          <a:srgbClr val="4CBD3D"/>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0" tIns="0" rIns="127000" bIns="0" numCol="1" spcCol="1270" anchor="ctr" anchorCtr="0">
          <a:noAutofit/>
        </a:bodyPr>
        <a:lstStyle/>
        <a:p>
          <a:pPr marL="0" lvl="0" indent="0" algn="l" defTabSz="889000">
            <a:lnSpc>
              <a:spcPct val="90000"/>
            </a:lnSpc>
            <a:spcBef>
              <a:spcPct val="0"/>
            </a:spcBef>
            <a:spcAft>
              <a:spcPct val="35000"/>
            </a:spcAft>
            <a:buNone/>
          </a:pPr>
          <a:r>
            <a:rPr lang="en-ZA" sz="2000" b="1" kern="1200" dirty="0">
              <a:solidFill>
                <a:srgbClr val="000000"/>
              </a:solidFill>
              <a:latin typeface="Arial" panose="020B0604020202020204" pitchFamily="34" charset="0"/>
              <a:ea typeface="+mn-ea"/>
              <a:cs typeface="Arial" panose="020B0604020202020204" pitchFamily="34" charset="0"/>
            </a:rPr>
            <a:t>Black Women Owned</a:t>
          </a:r>
        </a:p>
        <a:p>
          <a:pPr marL="0" lvl="0" indent="0" algn="l" defTabSz="8890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44% spend of 40% spend on BWOE</a:t>
          </a:r>
          <a:endParaRPr lang="en-ZA" sz="2000" b="1" kern="1200" dirty="0">
            <a:solidFill>
              <a:srgbClr val="000000"/>
            </a:solidFill>
            <a:latin typeface="Arial" panose="020B0604020202020204" pitchFamily="34" charset="0"/>
            <a:ea typeface="+mn-ea"/>
            <a:cs typeface="Arial" panose="020B0604020202020204" pitchFamily="34" charset="0"/>
          </a:endParaRPr>
        </a:p>
      </dsp:txBody>
      <dsp:txXfrm rot="16200000">
        <a:off x="3796676" y="1266709"/>
        <a:ext cx="4102230" cy="1568811"/>
      </dsp:txXfrm>
    </dsp:sp>
    <dsp:sp modelId="{720521B8-FD5A-4CAF-ACA3-C3307AA5C4B9}">
      <dsp:nvSpPr>
        <dsp:cNvPr id="0" name=""/>
        <dsp:cNvSpPr/>
      </dsp:nvSpPr>
      <dsp:spPr>
        <a:xfrm rot="16200000">
          <a:off x="5483148" y="1266709"/>
          <a:ext cx="4102230" cy="1568811"/>
        </a:xfrm>
        <a:prstGeom prst="flowChartManualOperation">
          <a:avLst/>
        </a:prstGeom>
        <a:solidFill>
          <a:srgbClr val="006600"/>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en-ZA" sz="2000" b="1" kern="1200" dirty="0">
              <a:latin typeface="Arial" panose="020B0604020202020204" pitchFamily="34" charset="0"/>
              <a:cs typeface="Arial" panose="020B0604020202020204" pitchFamily="34" charset="0"/>
            </a:rPr>
            <a:t>B-BBEE Level</a:t>
          </a:r>
        </a:p>
        <a:p>
          <a:pPr lvl="0" algn="ctr" defTabSz="889000">
            <a:lnSpc>
              <a:spcPct val="90000"/>
            </a:lnSpc>
            <a:spcBef>
              <a:spcPct val="0"/>
            </a:spcBef>
            <a:spcAft>
              <a:spcPct val="35000"/>
            </a:spcAft>
          </a:pPr>
          <a:r>
            <a:rPr lang="en-ZA" sz="1600" kern="1200" dirty="0">
              <a:latin typeface="Arial" panose="020B0604020202020204" pitchFamily="34" charset="0"/>
              <a:cs typeface="Arial" panose="020B0604020202020204" pitchFamily="34" charset="0"/>
            </a:rPr>
            <a:t>B-BBEE Level 4 achieved against a target of Level 4</a:t>
          </a:r>
          <a:endParaRPr lang="en-ZA" sz="1600" b="1" kern="1200" dirty="0">
            <a:latin typeface="Arial" panose="020B0604020202020204" pitchFamily="34" charset="0"/>
            <a:cs typeface="Arial" panose="020B0604020202020204" pitchFamily="34" charset="0"/>
          </a:endParaRPr>
        </a:p>
      </dsp:txBody>
      <dsp:txXfrm rot="16200000">
        <a:off x="5483148" y="1266709"/>
        <a:ext cx="4102230" cy="1568811"/>
      </dsp:txXfrm>
    </dsp:sp>
    <dsp:sp modelId="{6A48E3AE-9EDF-4261-845F-B0402AA47E52}">
      <dsp:nvSpPr>
        <dsp:cNvPr id="0" name=""/>
        <dsp:cNvSpPr/>
      </dsp:nvSpPr>
      <dsp:spPr>
        <a:xfrm rot="16200000">
          <a:off x="6970679" y="1266709"/>
          <a:ext cx="4102230" cy="1568811"/>
        </a:xfrm>
        <a:prstGeom prst="flowChartManualOperation">
          <a:avLst/>
        </a:prstGeom>
        <a:solidFill>
          <a:srgbClr val="92D050"/>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0" tIns="0" rIns="127000" bIns="0" numCol="1" spcCol="1270" anchor="ctr" anchorCtr="0">
          <a:noAutofit/>
        </a:bodyPr>
        <a:lstStyle/>
        <a:p>
          <a:pPr marL="0" lvl="0" indent="0" algn="l" defTabSz="889000">
            <a:lnSpc>
              <a:spcPct val="90000"/>
            </a:lnSpc>
            <a:spcBef>
              <a:spcPct val="0"/>
            </a:spcBef>
            <a:spcAft>
              <a:spcPct val="35000"/>
            </a:spcAft>
            <a:buNone/>
          </a:pPr>
          <a:r>
            <a:rPr lang="en-ZA" sz="2000" b="1" kern="1200" dirty="0">
              <a:solidFill>
                <a:srgbClr val="000000"/>
              </a:solidFill>
              <a:latin typeface="Arial" panose="020B0604020202020204" pitchFamily="34" charset="0"/>
              <a:ea typeface="+mn-ea"/>
              <a:cs typeface="Arial" panose="020B0604020202020204" pitchFamily="34" charset="0"/>
            </a:rPr>
            <a:t>CSI</a:t>
          </a:r>
        </a:p>
        <a:p>
          <a:pPr marL="0" lvl="0" indent="0" algn="l" defTabSz="8890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No school and province were  identified </a:t>
          </a:r>
          <a:endParaRPr lang="en-ZA" sz="2000" b="1" kern="1200" dirty="0">
            <a:solidFill>
              <a:srgbClr val="000000"/>
            </a:solidFill>
            <a:latin typeface="Arial" panose="020B0604020202020204" pitchFamily="34" charset="0"/>
            <a:ea typeface="+mn-ea"/>
            <a:cs typeface="Arial" panose="020B0604020202020204" pitchFamily="34" charset="0"/>
          </a:endParaRPr>
        </a:p>
      </dsp:txBody>
      <dsp:txXfrm rot="16200000">
        <a:off x="6970679" y="1266709"/>
        <a:ext cx="4102230" cy="156881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12414B-D2B6-4F4B-9FD2-D13370B6077D}">
      <dsp:nvSpPr>
        <dsp:cNvPr id="0" name=""/>
        <dsp:cNvSpPr/>
      </dsp:nvSpPr>
      <dsp:spPr>
        <a:xfrm>
          <a:off x="847" y="372596"/>
          <a:ext cx="1982530" cy="991265"/>
        </a:xfrm>
        <a:prstGeom prst="roundRect">
          <a:avLst>
            <a:gd name="adj" fmla="val 10000"/>
          </a:avLst>
        </a:prstGeom>
        <a:solidFill>
          <a:srgbClr val="0066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ZA" sz="1600" kern="1200" dirty="0"/>
            <a:t>Training Spent</a:t>
          </a:r>
        </a:p>
      </dsp:txBody>
      <dsp:txXfrm>
        <a:off x="847" y="372596"/>
        <a:ext cx="1982530" cy="991265"/>
      </dsp:txXfrm>
    </dsp:sp>
    <dsp:sp modelId="{76538934-CBDE-47B8-B075-4659D8B0ED3F}">
      <dsp:nvSpPr>
        <dsp:cNvPr id="0" name=""/>
        <dsp:cNvSpPr/>
      </dsp:nvSpPr>
      <dsp:spPr>
        <a:xfrm>
          <a:off x="199100" y="1363861"/>
          <a:ext cx="198253" cy="743448"/>
        </a:xfrm>
        <a:custGeom>
          <a:avLst/>
          <a:gdLst/>
          <a:ahLst/>
          <a:cxnLst/>
          <a:rect l="0" t="0" r="0" b="0"/>
          <a:pathLst>
            <a:path>
              <a:moveTo>
                <a:pt x="0" y="0"/>
              </a:moveTo>
              <a:lnTo>
                <a:pt x="0" y="743448"/>
              </a:lnTo>
              <a:lnTo>
                <a:pt x="198253" y="743448"/>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9645049-D6EF-47AE-8CE8-6B22CAE0824D}">
      <dsp:nvSpPr>
        <dsp:cNvPr id="0" name=""/>
        <dsp:cNvSpPr/>
      </dsp:nvSpPr>
      <dsp:spPr>
        <a:xfrm>
          <a:off x="397353" y="1611677"/>
          <a:ext cx="1586024" cy="99126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ZA" sz="1600" kern="1200" dirty="0"/>
            <a:t>1.02% of payroll spent on training</a:t>
          </a:r>
        </a:p>
      </dsp:txBody>
      <dsp:txXfrm>
        <a:off x="397353" y="1611677"/>
        <a:ext cx="1586024" cy="991265"/>
      </dsp:txXfrm>
    </dsp:sp>
    <dsp:sp modelId="{7876C947-A6E5-4916-BAB1-2F51920BD506}">
      <dsp:nvSpPr>
        <dsp:cNvPr id="0" name=""/>
        <dsp:cNvSpPr/>
      </dsp:nvSpPr>
      <dsp:spPr>
        <a:xfrm>
          <a:off x="2479009" y="372596"/>
          <a:ext cx="1982530" cy="991265"/>
        </a:xfrm>
        <a:prstGeom prst="roundRect">
          <a:avLst>
            <a:gd name="adj" fmla="val 10000"/>
          </a:avLst>
        </a:prstGeom>
        <a:solidFill>
          <a:srgbClr val="0099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ZA" sz="1600" kern="1200" dirty="0"/>
            <a:t>SOC Rationalisation</a:t>
          </a:r>
        </a:p>
      </dsp:txBody>
      <dsp:txXfrm>
        <a:off x="2479009" y="372596"/>
        <a:ext cx="1982530" cy="991265"/>
      </dsp:txXfrm>
    </dsp:sp>
    <dsp:sp modelId="{E8C97A77-2FE5-44B4-B0C5-CF7D869E8E71}">
      <dsp:nvSpPr>
        <dsp:cNvPr id="0" name=""/>
        <dsp:cNvSpPr/>
      </dsp:nvSpPr>
      <dsp:spPr>
        <a:xfrm>
          <a:off x="2677262" y="1363861"/>
          <a:ext cx="198253" cy="743448"/>
        </a:xfrm>
        <a:custGeom>
          <a:avLst/>
          <a:gdLst/>
          <a:ahLst/>
          <a:cxnLst/>
          <a:rect l="0" t="0" r="0" b="0"/>
          <a:pathLst>
            <a:path>
              <a:moveTo>
                <a:pt x="0" y="0"/>
              </a:moveTo>
              <a:lnTo>
                <a:pt x="0" y="743448"/>
              </a:lnTo>
              <a:lnTo>
                <a:pt x="198253" y="743448"/>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627B718-E1D0-4E69-9273-C3A98B0E2A1E}">
      <dsp:nvSpPr>
        <dsp:cNvPr id="0" name=""/>
        <dsp:cNvSpPr/>
      </dsp:nvSpPr>
      <dsp:spPr>
        <a:xfrm>
          <a:off x="2875515" y="1611677"/>
          <a:ext cx="1586024" cy="99126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ZA" sz="1600" kern="1200" dirty="0"/>
            <a:t>Integration Plan submitted</a:t>
          </a:r>
        </a:p>
      </dsp:txBody>
      <dsp:txXfrm>
        <a:off x="2875515" y="1611677"/>
        <a:ext cx="1586024" cy="991265"/>
      </dsp:txXfrm>
    </dsp:sp>
    <dsp:sp modelId="{D2371A1D-3376-4C7E-8E30-CFE69B1AA4CA}">
      <dsp:nvSpPr>
        <dsp:cNvPr id="0" name=""/>
        <dsp:cNvSpPr/>
      </dsp:nvSpPr>
      <dsp:spPr>
        <a:xfrm>
          <a:off x="4958019" y="384194"/>
          <a:ext cx="1982530" cy="991265"/>
        </a:xfrm>
        <a:prstGeom prst="roundRect">
          <a:avLst>
            <a:gd name="adj" fmla="val 10000"/>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ZA" sz="1600" kern="1200" dirty="0"/>
            <a:t>External Audit Findings</a:t>
          </a:r>
        </a:p>
      </dsp:txBody>
      <dsp:txXfrm>
        <a:off x="4958019" y="384194"/>
        <a:ext cx="1982530" cy="991265"/>
      </dsp:txXfrm>
    </dsp:sp>
    <dsp:sp modelId="{D4C9AC71-2EEF-451E-8B32-5CA419794DC7}">
      <dsp:nvSpPr>
        <dsp:cNvPr id="0" name=""/>
        <dsp:cNvSpPr/>
      </dsp:nvSpPr>
      <dsp:spPr>
        <a:xfrm>
          <a:off x="5156272" y="1375459"/>
          <a:ext cx="197405" cy="731851"/>
        </a:xfrm>
        <a:custGeom>
          <a:avLst/>
          <a:gdLst/>
          <a:ahLst/>
          <a:cxnLst/>
          <a:rect l="0" t="0" r="0" b="0"/>
          <a:pathLst>
            <a:path>
              <a:moveTo>
                <a:pt x="0" y="0"/>
              </a:moveTo>
              <a:lnTo>
                <a:pt x="0" y="731851"/>
              </a:lnTo>
              <a:lnTo>
                <a:pt x="197405" y="731851"/>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F5A901C-0489-48F8-8235-4D037C8D63C6}">
      <dsp:nvSpPr>
        <dsp:cNvPr id="0" name=""/>
        <dsp:cNvSpPr/>
      </dsp:nvSpPr>
      <dsp:spPr>
        <a:xfrm>
          <a:off x="5353678" y="1611677"/>
          <a:ext cx="1586024" cy="99126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ZA" sz="1600" kern="1200" dirty="0"/>
            <a:t>4 Repeat external audit findings</a:t>
          </a:r>
        </a:p>
      </dsp:txBody>
      <dsp:txXfrm>
        <a:off x="5353678" y="1611677"/>
        <a:ext cx="1586024" cy="99126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C2047B96-45AF-464D-88AF-9843131128A8}"/>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ZA"/>
          </a:p>
        </p:txBody>
      </p:sp>
      <p:sp>
        <p:nvSpPr>
          <p:cNvPr id="3" name="Date Placeholder 2">
            <a:extLst>
              <a:ext uri="{FF2B5EF4-FFF2-40B4-BE49-F238E27FC236}">
                <a16:creationId xmlns:a16="http://schemas.microsoft.com/office/drawing/2014/main" xmlns="" id="{C7823940-2F45-4329-B438-81A60433F74A}"/>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3A439E9-F984-4101-AF34-4AABB50C00A5}" type="datetimeFigureOut">
              <a:rPr lang="en-ZA"/>
              <a:pPr>
                <a:defRPr/>
              </a:pPr>
              <a:t>2021/11/12</a:t>
            </a:fld>
            <a:endParaRPr lang="en-ZA" dirty="0"/>
          </a:p>
        </p:txBody>
      </p:sp>
      <p:sp>
        <p:nvSpPr>
          <p:cNvPr id="4" name="Slide Image Placeholder 3">
            <a:extLst>
              <a:ext uri="{FF2B5EF4-FFF2-40B4-BE49-F238E27FC236}">
                <a16:creationId xmlns:a16="http://schemas.microsoft.com/office/drawing/2014/main" xmlns="" id="{7113AA91-1D4A-4A8F-951F-0F489E5376A3}"/>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ZA" noProof="0" dirty="0"/>
          </a:p>
        </p:txBody>
      </p:sp>
      <p:sp>
        <p:nvSpPr>
          <p:cNvPr id="5" name="Notes Placeholder 4">
            <a:extLst>
              <a:ext uri="{FF2B5EF4-FFF2-40B4-BE49-F238E27FC236}">
                <a16:creationId xmlns:a16="http://schemas.microsoft.com/office/drawing/2014/main" xmlns="" id="{3C030138-A59E-4930-8E28-A9C08A1F3847}"/>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a:extLst>
              <a:ext uri="{FF2B5EF4-FFF2-40B4-BE49-F238E27FC236}">
                <a16:creationId xmlns:a16="http://schemas.microsoft.com/office/drawing/2014/main" xmlns="" id="{D2EB951A-B682-4391-98F4-9D966C666F49}"/>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ZA"/>
          </a:p>
        </p:txBody>
      </p:sp>
      <p:sp>
        <p:nvSpPr>
          <p:cNvPr id="7" name="Slide Number Placeholder 6">
            <a:extLst>
              <a:ext uri="{FF2B5EF4-FFF2-40B4-BE49-F238E27FC236}">
                <a16:creationId xmlns:a16="http://schemas.microsoft.com/office/drawing/2014/main" xmlns="" id="{ABE1D3BB-8265-4F18-80DA-2F00717B8631}"/>
              </a:ext>
            </a:extLst>
          </p:cNvPr>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F201564-15AA-48EE-9DD4-1EC823054C13}" type="slidenum">
              <a:rPr lang="en-ZA"/>
              <a:pPr>
                <a:defRPr/>
              </a:pPr>
              <a:t>‹#›</a:t>
            </a:fld>
            <a:endParaRPr lang="en-ZA"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xmlns="" val="1650075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40571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692150"/>
            <a:ext cx="2071688" cy="54340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92150"/>
            <a:ext cx="6067425" cy="543401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593142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EDDE4AEF-E356-4F72-8BA0-AA3F22DDD78A}"/>
              </a:ext>
            </a:extLst>
          </p:cNvPr>
          <p:cNvCxnSpPr/>
          <p:nvPr userDrawn="1"/>
        </p:nvCxnSpPr>
        <p:spPr>
          <a:xfrm>
            <a:off x="192088" y="823913"/>
            <a:ext cx="6996112" cy="0"/>
          </a:xfrm>
          <a:prstGeom prst="line">
            <a:avLst/>
          </a:prstGeom>
          <a:ln w="15875">
            <a:solidFill>
              <a:srgbClr val="0066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51520" y="1277471"/>
            <a:ext cx="8640960" cy="4867836"/>
          </a:xfrm>
          <a:prstGeom prst="rect">
            <a:avLst/>
          </a:prstGeom>
        </p:spPr>
        <p:txBody>
          <a:bodyPr/>
          <a:lstStyle>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251520" y="423339"/>
            <a:ext cx="6734611" cy="400595"/>
          </a:xfrm>
          <a:prstGeom prst="rect">
            <a:avLst/>
          </a:prstGeom>
        </p:spPr>
        <p:txBody>
          <a:bodyPr/>
          <a:lstStyle>
            <a:lvl1pPr marL="0" indent="0">
              <a:buNone/>
              <a:defRPr sz="2000" b="1">
                <a:solidFill>
                  <a:srgbClr val="006600"/>
                </a:solidFill>
              </a:defRPr>
            </a:lvl1pPr>
            <a:lvl2pPr>
              <a:defRPr sz="1600" b="1">
                <a:solidFill>
                  <a:srgbClr val="006600"/>
                </a:solidFill>
              </a:defRPr>
            </a:lvl2pPr>
            <a:lvl3pPr>
              <a:defRPr sz="1600" b="1">
                <a:solidFill>
                  <a:srgbClr val="006600"/>
                </a:solidFill>
              </a:defRPr>
            </a:lvl3pPr>
            <a:lvl4pPr>
              <a:defRPr sz="1600" b="1">
                <a:solidFill>
                  <a:srgbClr val="006600"/>
                </a:solidFill>
              </a:defRPr>
            </a:lvl4pPr>
            <a:lvl5pPr>
              <a:defRPr sz="1600" b="1">
                <a:solidFill>
                  <a:srgbClr val="006600"/>
                </a:solidFill>
              </a:defRPr>
            </a:lvl5pPr>
          </a:lstStyle>
          <a:p>
            <a:pPr lvl="0"/>
            <a:r>
              <a:rPr lang="en-US" dirty="0"/>
              <a:t>Click to edit Master text styles</a:t>
            </a:r>
          </a:p>
        </p:txBody>
      </p:sp>
      <p:sp>
        <p:nvSpPr>
          <p:cNvPr id="5" name="Slide Number Placeholder 3">
            <a:extLst>
              <a:ext uri="{FF2B5EF4-FFF2-40B4-BE49-F238E27FC236}">
                <a16:creationId xmlns:a16="http://schemas.microsoft.com/office/drawing/2014/main" xmlns="" id="{B79D5C54-646E-4FD5-8F5F-55F00EFB38C9}"/>
              </a:ext>
            </a:extLst>
          </p:cNvPr>
          <p:cNvSpPr>
            <a:spLocks noGrp="1"/>
          </p:cNvSpPr>
          <p:nvPr>
            <p:ph type="sldNum" sz="quarter" idx="12"/>
          </p:nvPr>
        </p:nvSpPr>
        <p:spPr/>
        <p:txBody>
          <a:bodyPr/>
          <a:lstStyle>
            <a:lvl1pPr fontAlgn="auto">
              <a:spcBef>
                <a:spcPts val="0"/>
              </a:spcBef>
              <a:spcAft>
                <a:spcPts val="0"/>
              </a:spcAft>
              <a:defRPr/>
            </a:lvl1pPr>
          </a:lstStyle>
          <a:p>
            <a:pPr>
              <a:defRPr/>
            </a:pPr>
            <a:r>
              <a:rPr lang="en-US"/>
              <a:t>Slide </a:t>
            </a:r>
            <a:fld id="{58E94CA5-87EB-4F7F-B2D6-84AFCE150736}" type="slidenum">
              <a:rPr lang="en-US" smtClean="0"/>
              <a:pPr>
                <a:defRPr/>
              </a:pPr>
              <a:t>‹#›</a:t>
            </a:fld>
            <a:endParaRPr lang="en-US"/>
          </a:p>
        </p:txBody>
      </p:sp>
    </p:spTree>
    <p:extLst>
      <p:ext uri="{BB962C8B-B14F-4D97-AF65-F5344CB8AC3E}">
        <p14:creationId xmlns:p14="http://schemas.microsoft.com/office/powerpoint/2010/main" xmlns="" val="2841116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xmlns="" val="571250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77471"/>
            <a:ext cx="8640960" cy="4867836"/>
          </a:xfrm>
          <a:prstGeom prst="rect">
            <a:avLst/>
          </a:prstGeom>
        </p:spPr>
        <p:txBody>
          <a:bodyPr/>
          <a:lstStyle>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251520" y="423339"/>
            <a:ext cx="6734611" cy="400595"/>
          </a:xfrm>
          <a:prstGeom prst="rect">
            <a:avLst/>
          </a:prstGeom>
        </p:spPr>
        <p:txBody>
          <a:bodyPr/>
          <a:lstStyle>
            <a:lvl1pPr marL="0" indent="0">
              <a:buNone/>
              <a:defRPr sz="2000" b="1">
                <a:solidFill>
                  <a:srgbClr val="006600"/>
                </a:solidFill>
              </a:defRPr>
            </a:lvl1pPr>
            <a:lvl2pPr>
              <a:defRPr sz="1600" b="1">
                <a:solidFill>
                  <a:srgbClr val="006600"/>
                </a:solidFill>
              </a:defRPr>
            </a:lvl2pPr>
            <a:lvl3pPr>
              <a:defRPr sz="1600" b="1">
                <a:solidFill>
                  <a:srgbClr val="006600"/>
                </a:solidFill>
              </a:defRPr>
            </a:lvl3pPr>
            <a:lvl4pPr>
              <a:defRPr sz="1600" b="1">
                <a:solidFill>
                  <a:srgbClr val="006600"/>
                </a:solidFill>
              </a:defRPr>
            </a:lvl4pPr>
            <a:lvl5pPr>
              <a:defRPr sz="1600" b="1">
                <a:solidFill>
                  <a:srgbClr val="006600"/>
                </a:solidFill>
              </a:defRPr>
            </a:lvl5pPr>
          </a:lstStyle>
          <a:p>
            <a:pPr lvl="0"/>
            <a:r>
              <a:rPr lang="en-US" dirty="0"/>
              <a:t>Click to edit Master text styles</a:t>
            </a:r>
          </a:p>
        </p:txBody>
      </p:sp>
      <p:sp>
        <p:nvSpPr>
          <p:cNvPr id="4" name="Slide Number Placeholder 3">
            <a:extLst>
              <a:ext uri="{FF2B5EF4-FFF2-40B4-BE49-F238E27FC236}">
                <a16:creationId xmlns:a16="http://schemas.microsoft.com/office/drawing/2014/main" xmlns="" id="{89334BFB-A5A1-4102-8D76-3A2405A172F9}"/>
              </a:ext>
            </a:extLst>
          </p:cNvPr>
          <p:cNvSpPr>
            <a:spLocks noGrp="1"/>
          </p:cNvSpPr>
          <p:nvPr>
            <p:ph type="sldNum" sz="quarter" idx="12"/>
          </p:nvPr>
        </p:nvSpPr>
        <p:spPr/>
        <p:txBody>
          <a:bodyPr/>
          <a:lstStyle>
            <a:lvl1pPr fontAlgn="auto">
              <a:spcBef>
                <a:spcPts val="0"/>
              </a:spcBef>
              <a:spcAft>
                <a:spcPts val="0"/>
              </a:spcAft>
              <a:defRPr/>
            </a:lvl1pPr>
          </a:lstStyle>
          <a:p>
            <a:pPr>
              <a:defRPr/>
            </a:pPr>
            <a:r>
              <a:rPr lang="en-US"/>
              <a:t>Slide </a:t>
            </a:r>
            <a:fld id="{CEC4F900-056B-4311-8AC5-32BCB03B84B1}" type="slidenum">
              <a:rPr lang="en-US" smtClean="0"/>
              <a:pPr>
                <a:defRPr/>
              </a:pPr>
              <a:t>‹#›</a:t>
            </a:fld>
            <a:endParaRPr lang="en-US"/>
          </a:p>
        </p:txBody>
      </p:sp>
    </p:spTree>
    <p:extLst>
      <p:ext uri="{BB962C8B-B14F-4D97-AF65-F5344CB8AC3E}">
        <p14:creationId xmlns:p14="http://schemas.microsoft.com/office/powerpoint/2010/main" xmlns="" val="1976318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1519513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560372"/>
            <a:ext cx="8229600" cy="725488"/>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55256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527403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359868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9922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314961"/>
            <a:ext cx="6725239" cy="725488"/>
          </a:xfrm>
        </p:spPr>
        <p:txBody>
          <a:bodyPr>
            <a:noAutofit/>
          </a:bodyPr>
          <a:lstStyle/>
          <a:p>
            <a:r>
              <a:rPr lang="en-US" dirty="0"/>
              <a:t>Click to edit Master title style</a:t>
            </a:r>
          </a:p>
        </p:txBody>
      </p:sp>
      <p:sp>
        <p:nvSpPr>
          <p:cNvPr id="3" name="Content Placeholder 2"/>
          <p:cNvSpPr>
            <a:spLocks noGrp="1"/>
          </p:cNvSpPr>
          <p:nvPr>
            <p:ph idx="1"/>
          </p:nvPr>
        </p:nvSpPr>
        <p:spPr>
          <a:xfrm>
            <a:off x="427757" y="1277471"/>
            <a:ext cx="8229600" cy="4867836"/>
          </a:xfrm>
          <a:prstGeom prst="rect">
            <a:avLst/>
          </a:prstGeom>
        </p:spPr>
        <p:txBody>
          <a:bodyPr/>
          <a:lstStyle>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xmlns="" id="{3814D265-990C-4263-9CA9-0FB52284930B}"/>
              </a:ext>
            </a:extLst>
          </p:cNvPr>
          <p:cNvSpPr>
            <a:spLocks noGrp="1"/>
          </p:cNvSpPr>
          <p:nvPr>
            <p:ph type="sldNum" sz="quarter" idx="10"/>
          </p:nvPr>
        </p:nvSpPr>
        <p:spPr/>
        <p:txBody>
          <a:bodyPr/>
          <a:lstStyle>
            <a:lvl1pPr fontAlgn="auto">
              <a:spcBef>
                <a:spcPts val="0"/>
              </a:spcBef>
              <a:spcAft>
                <a:spcPts val="0"/>
              </a:spcAft>
              <a:defRPr/>
            </a:lvl1pPr>
          </a:lstStyle>
          <a:p>
            <a:pPr>
              <a:defRPr/>
            </a:pPr>
            <a:r>
              <a:rPr lang="en-US"/>
              <a:t>Slide </a:t>
            </a:r>
            <a:fld id="{C5F24DC0-7D79-446C-9A14-E952B3D2C21B}" type="slidenum">
              <a:rPr lang="en-US" smtClean="0"/>
              <a:pPr>
                <a:defRPr/>
              </a:pPr>
              <a:t>‹#›</a:t>
            </a:fld>
            <a:endParaRPr lang="en-US"/>
          </a:p>
        </p:txBody>
      </p:sp>
    </p:spTree>
    <p:extLst>
      <p:ext uri="{BB962C8B-B14F-4D97-AF65-F5344CB8AC3E}">
        <p14:creationId xmlns:p14="http://schemas.microsoft.com/office/powerpoint/2010/main" xmlns="" val="1891902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3901071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4153458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175369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692150"/>
            <a:ext cx="2071688" cy="54340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92150"/>
            <a:ext cx="6067425" cy="543401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846428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314961"/>
            <a:ext cx="6725239" cy="725488"/>
          </a:xfrm>
        </p:spPr>
        <p:txBody>
          <a:bodyPr>
            <a:noAutofit/>
          </a:bodyPr>
          <a:lstStyle/>
          <a:p>
            <a:r>
              <a:rPr lang="en-US" dirty="0"/>
              <a:t>Click to edit Master title style</a:t>
            </a:r>
          </a:p>
        </p:txBody>
      </p:sp>
      <p:sp>
        <p:nvSpPr>
          <p:cNvPr id="3" name="Content Placeholder 2"/>
          <p:cNvSpPr>
            <a:spLocks noGrp="1"/>
          </p:cNvSpPr>
          <p:nvPr>
            <p:ph idx="1"/>
          </p:nvPr>
        </p:nvSpPr>
        <p:spPr>
          <a:xfrm>
            <a:off x="427757" y="1277471"/>
            <a:ext cx="8229600" cy="4867836"/>
          </a:xfrm>
          <a:prstGeom prst="rect">
            <a:avLst/>
          </a:prstGeom>
        </p:spPr>
        <p:txBody>
          <a:bodyPr/>
          <a:lstStyle>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xmlns="" id="{B4DD13FC-BB4B-42B9-A48E-4FF8AC6F24E3}"/>
              </a:ext>
            </a:extLst>
          </p:cNvPr>
          <p:cNvSpPr>
            <a:spLocks noGrp="1"/>
          </p:cNvSpPr>
          <p:nvPr>
            <p:ph type="sldNum" sz="quarter" idx="10"/>
          </p:nvPr>
        </p:nvSpPr>
        <p:spPr/>
        <p:txBody>
          <a:bodyPr/>
          <a:lstStyle>
            <a:lvl1pPr fontAlgn="auto">
              <a:spcBef>
                <a:spcPts val="0"/>
              </a:spcBef>
              <a:spcAft>
                <a:spcPts val="0"/>
              </a:spcAft>
              <a:defRPr>
                <a:solidFill>
                  <a:schemeClr val="bg1"/>
                </a:solidFill>
              </a:defRPr>
            </a:lvl1pPr>
          </a:lstStyle>
          <a:p>
            <a:pPr>
              <a:defRPr/>
            </a:pPr>
            <a:r>
              <a:rPr lang="en-US"/>
              <a:t>Slide </a:t>
            </a:r>
            <a:fld id="{F4EAA9A0-B399-4192-B8EC-31E4425125B1}" type="slidenum">
              <a:rPr lang="en-US" smtClean="0"/>
              <a:pPr>
                <a:defRPr/>
              </a:pPr>
              <a:t>‹#›</a:t>
            </a:fld>
            <a:endParaRPr lang="en-US"/>
          </a:p>
        </p:txBody>
      </p:sp>
    </p:spTree>
    <p:extLst>
      <p:ext uri="{BB962C8B-B14F-4D97-AF65-F5344CB8AC3E}">
        <p14:creationId xmlns:p14="http://schemas.microsoft.com/office/powerpoint/2010/main" xmlns="" val="3939973444"/>
      </p:ext>
    </p:extLst>
  </p:cSld>
  <p:clrMapOvr>
    <a:masterClrMapping/>
  </p:clrMapOvr>
  <p:transition spd="slow" advClick="0" advTm="2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1439835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560372"/>
            <a:ext cx="8229600" cy="725488"/>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16157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832185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332141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98078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304551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521632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jpeg"/><Relationship Id="rId2" Type="http://schemas.openxmlformats.org/officeDocument/2006/relationships/slideLayout" Target="../slideLayouts/slideLayout14.xml"/><Relationship Id="rId16"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74CC4637-1BCC-4C81-83EC-6AD2E5C0EB14}"/>
              </a:ext>
            </a:extLst>
          </p:cNvPr>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0" y="-15875"/>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14" descr="0003">
            <a:extLst>
              <a:ext uri="{FF2B5EF4-FFF2-40B4-BE49-F238E27FC236}">
                <a16:creationId xmlns:a16="http://schemas.microsoft.com/office/drawing/2014/main" xmlns="" id="{120D6687-C80D-4DC6-BDDA-03630DF254C7}"/>
              </a:ext>
            </a:extLst>
          </p:cNvPr>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7129463" y="280988"/>
            <a:ext cx="1800225"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
            <a:extLst>
              <a:ext uri="{FF2B5EF4-FFF2-40B4-BE49-F238E27FC236}">
                <a16:creationId xmlns:a16="http://schemas.microsoft.com/office/drawing/2014/main" xmlns="" id="{006D6941-0510-4198-A525-EE6295C37942}"/>
              </a:ext>
            </a:extLst>
          </p:cNvPr>
          <p:cNvSpPr>
            <a:spLocks noGrp="1" noChangeArrowheads="1"/>
          </p:cNvSpPr>
          <p:nvPr>
            <p:ph type="title"/>
          </p:nvPr>
        </p:nvSpPr>
        <p:spPr bwMode="auto">
          <a:xfrm>
            <a:off x="465138" y="336550"/>
            <a:ext cx="664845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 name="Slide Number Placeholder 4">
            <a:extLst>
              <a:ext uri="{FF2B5EF4-FFF2-40B4-BE49-F238E27FC236}">
                <a16:creationId xmlns:a16="http://schemas.microsoft.com/office/drawing/2014/main" xmlns="" id="{84497B84-39C3-440D-B703-A68939D738BB}"/>
              </a:ext>
            </a:extLst>
          </p:cNvPr>
          <p:cNvSpPr>
            <a:spLocks noGrp="1"/>
          </p:cNvSpPr>
          <p:nvPr>
            <p:ph type="sldNum" sz="quarter" idx="4"/>
          </p:nvPr>
        </p:nvSpPr>
        <p:spPr>
          <a:xfrm>
            <a:off x="6553200" y="6461125"/>
            <a:ext cx="2133600" cy="301625"/>
          </a:xfrm>
          <a:prstGeom prst="rect">
            <a:avLst/>
          </a:prstGeom>
        </p:spPr>
        <p:txBody>
          <a:bodyPr vert="horz" lIns="91440" tIns="45720" rIns="91440" bIns="45720" rtlCol="0" anchor="ctr"/>
          <a:lstStyle>
            <a:lvl1pPr algn="r" eaLnBrk="1" hangingPunct="1">
              <a:defRPr sz="1200">
                <a:solidFill>
                  <a:srgbClr val="FFFFFF"/>
                </a:solidFill>
                <a:latin typeface="+mn-lt"/>
              </a:defRPr>
            </a:lvl1pPr>
          </a:lstStyle>
          <a:p>
            <a:pPr>
              <a:defRPr/>
            </a:pPr>
            <a:r>
              <a:rPr lang="en-US"/>
              <a:t>Slide </a:t>
            </a:r>
            <a:fld id="{EB789559-2C04-4B03-8C8D-EA1F461806C5}"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Lst>
  <p:hf hdr="0" ftr="0" dt="0"/>
  <p:txStyles>
    <p:titleStyle>
      <a:lvl1pPr algn="l" rtl="0" eaLnBrk="0" fontAlgn="base" hangingPunct="0">
        <a:spcBef>
          <a:spcPct val="0"/>
        </a:spcBef>
        <a:spcAft>
          <a:spcPct val="0"/>
        </a:spcAft>
        <a:defRPr sz="2800" b="1">
          <a:solidFill>
            <a:srgbClr val="4AAF14"/>
          </a:solidFill>
          <a:latin typeface="+mj-lt"/>
          <a:ea typeface="+mj-ea"/>
          <a:cs typeface="+mj-cs"/>
        </a:defRPr>
      </a:lvl1pPr>
      <a:lvl2pPr algn="l" rtl="0" eaLnBrk="0" fontAlgn="base" hangingPunct="0">
        <a:spcBef>
          <a:spcPct val="0"/>
        </a:spcBef>
        <a:spcAft>
          <a:spcPct val="0"/>
        </a:spcAft>
        <a:defRPr sz="2800" b="1">
          <a:solidFill>
            <a:srgbClr val="4AAF14"/>
          </a:solidFill>
          <a:latin typeface="Helvetica" pitchFamily="34" charset="0"/>
        </a:defRPr>
      </a:lvl2pPr>
      <a:lvl3pPr algn="l" rtl="0" eaLnBrk="0" fontAlgn="base" hangingPunct="0">
        <a:spcBef>
          <a:spcPct val="0"/>
        </a:spcBef>
        <a:spcAft>
          <a:spcPct val="0"/>
        </a:spcAft>
        <a:defRPr sz="2800" b="1">
          <a:solidFill>
            <a:srgbClr val="4AAF14"/>
          </a:solidFill>
          <a:latin typeface="Helvetica" pitchFamily="34" charset="0"/>
        </a:defRPr>
      </a:lvl3pPr>
      <a:lvl4pPr algn="l" rtl="0" eaLnBrk="0" fontAlgn="base" hangingPunct="0">
        <a:spcBef>
          <a:spcPct val="0"/>
        </a:spcBef>
        <a:spcAft>
          <a:spcPct val="0"/>
        </a:spcAft>
        <a:defRPr sz="2800" b="1">
          <a:solidFill>
            <a:srgbClr val="4AAF14"/>
          </a:solidFill>
          <a:latin typeface="Helvetica" pitchFamily="34" charset="0"/>
        </a:defRPr>
      </a:lvl4pPr>
      <a:lvl5pPr algn="l" rtl="0" eaLnBrk="0" fontAlgn="base" hangingPunct="0">
        <a:spcBef>
          <a:spcPct val="0"/>
        </a:spcBef>
        <a:spcAft>
          <a:spcPct val="0"/>
        </a:spcAft>
        <a:defRPr sz="2800" b="1">
          <a:solidFill>
            <a:srgbClr val="4AAF14"/>
          </a:solidFill>
          <a:latin typeface="Helvetica" pitchFamily="34" charset="0"/>
        </a:defRPr>
      </a:lvl5pPr>
      <a:lvl6pPr marL="457200" algn="l" rtl="0" fontAlgn="base">
        <a:spcBef>
          <a:spcPct val="0"/>
        </a:spcBef>
        <a:spcAft>
          <a:spcPct val="0"/>
        </a:spcAft>
        <a:defRPr sz="2800" b="1">
          <a:solidFill>
            <a:srgbClr val="4AAF14"/>
          </a:solidFill>
          <a:latin typeface="Helvetica" pitchFamily="34" charset="0"/>
        </a:defRPr>
      </a:lvl6pPr>
      <a:lvl7pPr marL="914400" algn="l" rtl="0" fontAlgn="base">
        <a:spcBef>
          <a:spcPct val="0"/>
        </a:spcBef>
        <a:spcAft>
          <a:spcPct val="0"/>
        </a:spcAft>
        <a:defRPr sz="2800" b="1">
          <a:solidFill>
            <a:srgbClr val="4AAF14"/>
          </a:solidFill>
          <a:latin typeface="Helvetica" pitchFamily="34" charset="0"/>
        </a:defRPr>
      </a:lvl7pPr>
      <a:lvl8pPr marL="1371600" algn="l" rtl="0" fontAlgn="base">
        <a:spcBef>
          <a:spcPct val="0"/>
        </a:spcBef>
        <a:spcAft>
          <a:spcPct val="0"/>
        </a:spcAft>
        <a:defRPr sz="2800" b="1">
          <a:solidFill>
            <a:srgbClr val="4AAF14"/>
          </a:solidFill>
          <a:latin typeface="Helvetica" pitchFamily="34" charset="0"/>
        </a:defRPr>
      </a:lvl8pPr>
      <a:lvl9pPr marL="1828800" algn="l" rtl="0" fontAlgn="base">
        <a:spcBef>
          <a:spcPct val="0"/>
        </a:spcBef>
        <a:spcAft>
          <a:spcPct val="0"/>
        </a:spcAft>
        <a:defRPr sz="2800" b="1">
          <a:solidFill>
            <a:srgbClr val="4AAF14"/>
          </a:solidFill>
          <a:latin typeface="Helvetica" pitchFamily="34" charset="0"/>
        </a:defRPr>
      </a:lvl9pPr>
    </p:titleStyle>
    <p:bodyStyle>
      <a:lvl1pPr marL="342900" indent="-342900" algn="l" rtl="0" eaLnBrk="0" fontAlgn="base" hangingPunct="0">
        <a:spcBef>
          <a:spcPct val="20000"/>
        </a:spcBef>
        <a:spcAft>
          <a:spcPct val="0"/>
        </a:spcAft>
        <a:buBlip>
          <a:blip r:embed="rId16"/>
        </a:buBlip>
        <a:defRPr sz="2200">
          <a:solidFill>
            <a:srgbClr val="6D6F67"/>
          </a:solidFill>
          <a:latin typeface="+mn-lt"/>
          <a:ea typeface="+mn-ea"/>
          <a:cs typeface="+mn-cs"/>
        </a:defRPr>
      </a:lvl1pPr>
      <a:lvl2pPr marL="742950" indent="-285750" algn="l" rtl="0" eaLnBrk="0" fontAlgn="base" hangingPunct="0">
        <a:spcBef>
          <a:spcPct val="20000"/>
        </a:spcBef>
        <a:spcAft>
          <a:spcPct val="0"/>
        </a:spcAft>
        <a:buBlip>
          <a:blip r:embed="rId17"/>
        </a:buBlip>
        <a:defRPr sz="2200">
          <a:solidFill>
            <a:srgbClr val="6D6F67"/>
          </a:solidFill>
          <a:latin typeface="+mn-lt"/>
        </a:defRPr>
      </a:lvl2pPr>
      <a:lvl3pPr marL="1143000" indent="-228600" algn="l" rtl="0" eaLnBrk="0" fontAlgn="base" hangingPunct="0">
        <a:spcBef>
          <a:spcPct val="20000"/>
        </a:spcBef>
        <a:spcAft>
          <a:spcPct val="0"/>
        </a:spcAft>
        <a:buBlip>
          <a:blip r:embed="rId18"/>
        </a:buBlip>
        <a:defRPr sz="2200">
          <a:solidFill>
            <a:srgbClr val="6D6F67"/>
          </a:solidFill>
          <a:latin typeface="+mn-lt"/>
        </a:defRPr>
      </a:lvl3pPr>
      <a:lvl4pPr marL="1600200" indent="-228600" algn="l" rtl="0" eaLnBrk="0" fontAlgn="base" hangingPunct="0">
        <a:spcBef>
          <a:spcPct val="20000"/>
        </a:spcBef>
        <a:spcAft>
          <a:spcPct val="0"/>
        </a:spcAft>
        <a:buClr>
          <a:srgbClr val="4AAF14"/>
        </a:buClr>
        <a:buSzPct val="75000"/>
        <a:buFont typeface="Arial" panose="020B0604020202020204" pitchFamily="34" charset="0"/>
        <a:buChar char="−"/>
        <a:defRPr sz="2000">
          <a:solidFill>
            <a:srgbClr val="6D6F67"/>
          </a:solidFill>
          <a:latin typeface="+mn-lt"/>
        </a:defRPr>
      </a:lvl4pPr>
      <a:lvl5pPr marL="2057400" indent="-228600" algn="l" rtl="0" eaLnBrk="0" fontAlgn="base" hangingPunct="0">
        <a:spcBef>
          <a:spcPct val="20000"/>
        </a:spcBef>
        <a:spcAft>
          <a:spcPct val="0"/>
        </a:spcAft>
        <a:defRPr sz="2000">
          <a:solidFill>
            <a:srgbClr val="6D6F67"/>
          </a:solidFill>
          <a:latin typeface="+mn-lt"/>
        </a:defRPr>
      </a:lvl5pPr>
      <a:lvl6pPr marL="2514600" indent="-228600" algn="l" rtl="0" fontAlgn="base">
        <a:spcBef>
          <a:spcPct val="20000"/>
        </a:spcBef>
        <a:spcAft>
          <a:spcPct val="0"/>
        </a:spcAft>
        <a:defRPr sz="2000">
          <a:solidFill>
            <a:srgbClr val="6D6F67"/>
          </a:solidFill>
          <a:latin typeface="+mn-lt"/>
        </a:defRPr>
      </a:lvl6pPr>
      <a:lvl7pPr marL="2971800" indent="-228600" algn="l" rtl="0" fontAlgn="base">
        <a:spcBef>
          <a:spcPct val="20000"/>
        </a:spcBef>
        <a:spcAft>
          <a:spcPct val="0"/>
        </a:spcAft>
        <a:defRPr sz="2000">
          <a:solidFill>
            <a:srgbClr val="6D6F67"/>
          </a:solidFill>
          <a:latin typeface="+mn-lt"/>
        </a:defRPr>
      </a:lvl7pPr>
      <a:lvl8pPr marL="3429000" indent="-228600" algn="l" rtl="0" fontAlgn="base">
        <a:spcBef>
          <a:spcPct val="20000"/>
        </a:spcBef>
        <a:spcAft>
          <a:spcPct val="0"/>
        </a:spcAft>
        <a:defRPr sz="2000">
          <a:solidFill>
            <a:srgbClr val="6D6F67"/>
          </a:solidFill>
          <a:latin typeface="+mn-lt"/>
        </a:defRPr>
      </a:lvl8pPr>
      <a:lvl9pPr marL="3886200" indent="-228600" algn="l" rtl="0" fontAlgn="base">
        <a:spcBef>
          <a:spcPct val="20000"/>
        </a:spcBef>
        <a:spcAft>
          <a:spcPct val="0"/>
        </a:spcAft>
        <a:defRPr sz="2000">
          <a:solidFill>
            <a:srgbClr val="6D6F6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A0CA2360-9BE0-458B-A1D1-3CFA04DD09DE}"/>
              </a:ext>
            </a:extLst>
          </p:cNvPr>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Picture 14" descr="0003">
            <a:extLst>
              <a:ext uri="{FF2B5EF4-FFF2-40B4-BE49-F238E27FC236}">
                <a16:creationId xmlns:a16="http://schemas.microsoft.com/office/drawing/2014/main" xmlns="" id="{88A3DF5D-2A6B-4701-8B46-00560D04BD25}"/>
              </a:ext>
            </a:extLst>
          </p:cNvPr>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7145338" y="222250"/>
            <a:ext cx="1800225"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 name="Rectangle 2">
            <a:extLst>
              <a:ext uri="{FF2B5EF4-FFF2-40B4-BE49-F238E27FC236}">
                <a16:creationId xmlns:a16="http://schemas.microsoft.com/office/drawing/2014/main" xmlns="" id="{49567BE8-1D5A-4B61-8D39-5B3F19E1D070}"/>
              </a:ext>
            </a:extLst>
          </p:cNvPr>
          <p:cNvSpPr>
            <a:spLocks noGrp="1" noChangeArrowheads="1"/>
          </p:cNvSpPr>
          <p:nvPr>
            <p:ph type="title"/>
          </p:nvPr>
        </p:nvSpPr>
        <p:spPr bwMode="auto">
          <a:xfrm>
            <a:off x="465138" y="336550"/>
            <a:ext cx="664845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 name="Slide Number Placeholder 4">
            <a:extLst>
              <a:ext uri="{FF2B5EF4-FFF2-40B4-BE49-F238E27FC236}">
                <a16:creationId xmlns:a16="http://schemas.microsoft.com/office/drawing/2014/main" xmlns="" id="{0263C7FA-9A1D-450E-8E1A-6B9F802E78FD}"/>
              </a:ext>
            </a:extLst>
          </p:cNvPr>
          <p:cNvSpPr>
            <a:spLocks noGrp="1"/>
          </p:cNvSpPr>
          <p:nvPr>
            <p:ph type="sldNum" sz="quarter" idx="4"/>
          </p:nvPr>
        </p:nvSpPr>
        <p:spPr>
          <a:xfrm>
            <a:off x="6553200" y="6461125"/>
            <a:ext cx="2133600" cy="301625"/>
          </a:xfrm>
          <a:prstGeom prst="rect">
            <a:avLst/>
          </a:prstGeom>
        </p:spPr>
        <p:txBody>
          <a:bodyPr vert="horz" lIns="91440" tIns="45720" rIns="91440" bIns="45720" rtlCol="0" anchor="ctr"/>
          <a:lstStyle>
            <a:lvl1pPr algn="r" eaLnBrk="1" hangingPunct="1">
              <a:defRPr sz="1200">
                <a:solidFill>
                  <a:srgbClr val="FFFFFF"/>
                </a:solidFill>
                <a:latin typeface="+mn-lt"/>
              </a:defRPr>
            </a:lvl1pPr>
          </a:lstStyle>
          <a:p>
            <a:pPr>
              <a:defRPr/>
            </a:pPr>
            <a:r>
              <a:rPr lang="en-US"/>
              <a:t>Slide </a:t>
            </a:r>
            <a:fld id="{67A54AA1-5BC3-40C8-A966-47B428024CF5}"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Lst>
  <p:hf hdr="0" ftr="0" dt="0"/>
  <p:txStyles>
    <p:titleStyle>
      <a:lvl1pPr algn="l" rtl="0" eaLnBrk="0" fontAlgn="base" hangingPunct="0">
        <a:spcBef>
          <a:spcPct val="0"/>
        </a:spcBef>
        <a:spcAft>
          <a:spcPct val="0"/>
        </a:spcAft>
        <a:defRPr sz="2800" b="1">
          <a:solidFill>
            <a:srgbClr val="4AAF14"/>
          </a:solidFill>
          <a:latin typeface="+mj-lt"/>
          <a:ea typeface="+mj-ea"/>
          <a:cs typeface="+mj-cs"/>
        </a:defRPr>
      </a:lvl1pPr>
      <a:lvl2pPr algn="l" rtl="0" eaLnBrk="0" fontAlgn="base" hangingPunct="0">
        <a:spcBef>
          <a:spcPct val="0"/>
        </a:spcBef>
        <a:spcAft>
          <a:spcPct val="0"/>
        </a:spcAft>
        <a:defRPr sz="2800" b="1">
          <a:solidFill>
            <a:srgbClr val="4AAF14"/>
          </a:solidFill>
          <a:latin typeface="Helvetica" pitchFamily="34" charset="0"/>
        </a:defRPr>
      </a:lvl2pPr>
      <a:lvl3pPr algn="l" rtl="0" eaLnBrk="0" fontAlgn="base" hangingPunct="0">
        <a:spcBef>
          <a:spcPct val="0"/>
        </a:spcBef>
        <a:spcAft>
          <a:spcPct val="0"/>
        </a:spcAft>
        <a:defRPr sz="2800" b="1">
          <a:solidFill>
            <a:srgbClr val="4AAF14"/>
          </a:solidFill>
          <a:latin typeface="Helvetica" pitchFamily="34" charset="0"/>
        </a:defRPr>
      </a:lvl3pPr>
      <a:lvl4pPr algn="l" rtl="0" eaLnBrk="0" fontAlgn="base" hangingPunct="0">
        <a:spcBef>
          <a:spcPct val="0"/>
        </a:spcBef>
        <a:spcAft>
          <a:spcPct val="0"/>
        </a:spcAft>
        <a:defRPr sz="2800" b="1">
          <a:solidFill>
            <a:srgbClr val="4AAF14"/>
          </a:solidFill>
          <a:latin typeface="Helvetica" pitchFamily="34" charset="0"/>
        </a:defRPr>
      </a:lvl4pPr>
      <a:lvl5pPr algn="l" rtl="0" eaLnBrk="0" fontAlgn="base" hangingPunct="0">
        <a:spcBef>
          <a:spcPct val="0"/>
        </a:spcBef>
        <a:spcAft>
          <a:spcPct val="0"/>
        </a:spcAft>
        <a:defRPr sz="2800" b="1">
          <a:solidFill>
            <a:srgbClr val="4AAF14"/>
          </a:solidFill>
          <a:latin typeface="Helvetica" pitchFamily="34" charset="0"/>
        </a:defRPr>
      </a:lvl5pPr>
      <a:lvl6pPr marL="457200" algn="l" rtl="0" fontAlgn="base">
        <a:spcBef>
          <a:spcPct val="0"/>
        </a:spcBef>
        <a:spcAft>
          <a:spcPct val="0"/>
        </a:spcAft>
        <a:defRPr sz="2800" b="1">
          <a:solidFill>
            <a:srgbClr val="4AAF14"/>
          </a:solidFill>
          <a:latin typeface="Helvetica" pitchFamily="34" charset="0"/>
        </a:defRPr>
      </a:lvl6pPr>
      <a:lvl7pPr marL="914400" algn="l" rtl="0" fontAlgn="base">
        <a:spcBef>
          <a:spcPct val="0"/>
        </a:spcBef>
        <a:spcAft>
          <a:spcPct val="0"/>
        </a:spcAft>
        <a:defRPr sz="2800" b="1">
          <a:solidFill>
            <a:srgbClr val="4AAF14"/>
          </a:solidFill>
          <a:latin typeface="Helvetica" pitchFamily="34" charset="0"/>
        </a:defRPr>
      </a:lvl7pPr>
      <a:lvl8pPr marL="1371600" algn="l" rtl="0" fontAlgn="base">
        <a:spcBef>
          <a:spcPct val="0"/>
        </a:spcBef>
        <a:spcAft>
          <a:spcPct val="0"/>
        </a:spcAft>
        <a:defRPr sz="2800" b="1">
          <a:solidFill>
            <a:srgbClr val="4AAF14"/>
          </a:solidFill>
          <a:latin typeface="Helvetica" pitchFamily="34" charset="0"/>
        </a:defRPr>
      </a:lvl8pPr>
      <a:lvl9pPr marL="1828800" algn="l" rtl="0" fontAlgn="base">
        <a:spcBef>
          <a:spcPct val="0"/>
        </a:spcBef>
        <a:spcAft>
          <a:spcPct val="0"/>
        </a:spcAft>
        <a:defRPr sz="2800" b="1">
          <a:solidFill>
            <a:srgbClr val="4AAF14"/>
          </a:solidFill>
          <a:latin typeface="Helvetica" pitchFamily="34" charset="0"/>
        </a:defRPr>
      </a:lvl9pPr>
    </p:titleStyle>
    <p:bodyStyle>
      <a:lvl1pPr marL="342900" indent="-342900" algn="l" rtl="0" eaLnBrk="0" fontAlgn="base" hangingPunct="0">
        <a:spcBef>
          <a:spcPct val="20000"/>
        </a:spcBef>
        <a:spcAft>
          <a:spcPct val="0"/>
        </a:spcAft>
        <a:buBlip>
          <a:blip r:embed="rId16"/>
        </a:buBlip>
        <a:defRPr sz="2200">
          <a:solidFill>
            <a:srgbClr val="6D6F67"/>
          </a:solidFill>
          <a:latin typeface="+mn-lt"/>
          <a:ea typeface="+mn-ea"/>
          <a:cs typeface="+mn-cs"/>
        </a:defRPr>
      </a:lvl1pPr>
      <a:lvl2pPr marL="742950" indent="-285750" algn="l" rtl="0" eaLnBrk="0" fontAlgn="base" hangingPunct="0">
        <a:spcBef>
          <a:spcPct val="20000"/>
        </a:spcBef>
        <a:spcAft>
          <a:spcPct val="0"/>
        </a:spcAft>
        <a:buBlip>
          <a:blip r:embed="rId17"/>
        </a:buBlip>
        <a:defRPr sz="2200">
          <a:solidFill>
            <a:srgbClr val="6D6F67"/>
          </a:solidFill>
          <a:latin typeface="+mn-lt"/>
        </a:defRPr>
      </a:lvl2pPr>
      <a:lvl3pPr marL="1143000" indent="-228600" algn="l" rtl="0" eaLnBrk="0" fontAlgn="base" hangingPunct="0">
        <a:spcBef>
          <a:spcPct val="20000"/>
        </a:spcBef>
        <a:spcAft>
          <a:spcPct val="0"/>
        </a:spcAft>
        <a:buBlip>
          <a:blip r:embed="rId18"/>
        </a:buBlip>
        <a:defRPr sz="2200">
          <a:solidFill>
            <a:srgbClr val="6D6F67"/>
          </a:solidFill>
          <a:latin typeface="+mn-lt"/>
        </a:defRPr>
      </a:lvl3pPr>
      <a:lvl4pPr marL="1600200" indent="-228600" algn="l" rtl="0" eaLnBrk="0" fontAlgn="base" hangingPunct="0">
        <a:spcBef>
          <a:spcPct val="20000"/>
        </a:spcBef>
        <a:spcAft>
          <a:spcPct val="0"/>
        </a:spcAft>
        <a:buClr>
          <a:srgbClr val="4AAF14"/>
        </a:buClr>
        <a:buSzPct val="75000"/>
        <a:buFont typeface="Arial" panose="020B0604020202020204" pitchFamily="34" charset="0"/>
        <a:buChar char="−"/>
        <a:defRPr sz="2000">
          <a:solidFill>
            <a:srgbClr val="6D6F67"/>
          </a:solidFill>
          <a:latin typeface="+mn-lt"/>
        </a:defRPr>
      </a:lvl4pPr>
      <a:lvl5pPr marL="2057400" indent="-228600" algn="l" rtl="0" eaLnBrk="0" fontAlgn="base" hangingPunct="0">
        <a:spcBef>
          <a:spcPct val="20000"/>
        </a:spcBef>
        <a:spcAft>
          <a:spcPct val="0"/>
        </a:spcAft>
        <a:defRPr sz="2000">
          <a:solidFill>
            <a:srgbClr val="6D6F67"/>
          </a:solidFill>
          <a:latin typeface="+mn-lt"/>
        </a:defRPr>
      </a:lvl5pPr>
      <a:lvl6pPr marL="2514600" indent="-228600" algn="l" rtl="0" fontAlgn="base">
        <a:spcBef>
          <a:spcPct val="20000"/>
        </a:spcBef>
        <a:spcAft>
          <a:spcPct val="0"/>
        </a:spcAft>
        <a:defRPr sz="2000">
          <a:solidFill>
            <a:srgbClr val="6D6F67"/>
          </a:solidFill>
          <a:latin typeface="+mn-lt"/>
        </a:defRPr>
      </a:lvl6pPr>
      <a:lvl7pPr marL="2971800" indent="-228600" algn="l" rtl="0" fontAlgn="base">
        <a:spcBef>
          <a:spcPct val="20000"/>
        </a:spcBef>
        <a:spcAft>
          <a:spcPct val="0"/>
        </a:spcAft>
        <a:defRPr sz="2000">
          <a:solidFill>
            <a:srgbClr val="6D6F67"/>
          </a:solidFill>
          <a:latin typeface="+mn-lt"/>
        </a:defRPr>
      </a:lvl7pPr>
      <a:lvl8pPr marL="3429000" indent="-228600" algn="l" rtl="0" fontAlgn="base">
        <a:spcBef>
          <a:spcPct val="20000"/>
        </a:spcBef>
        <a:spcAft>
          <a:spcPct val="0"/>
        </a:spcAft>
        <a:defRPr sz="2000">
          <a:solidFill>
            <a:srgbClr val="6D6F67"/>
          </a:solidFill>
          <a:latin typeface="+mn-lt"/>
        </a:defRPr>
      </a:lvl8pPr>
      <a:lvl9pPr marL="3886200" indent="-228600" algn="l" rtl="0" fontAlgn="base">
        <a:spcBef>
          <a:spcPct val="20000"/>
        </a:spcBef>
        <a:spcAft>
          <a:spcPct val="0"/>
        </a:spcAft>
        <a:defRPr sz="2000">
          <a:solidFill>
            <a:srgbClr val="6D6F6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18" Type="http://schemas.openxmlformats.org/officeDocument/2006/relationships/chart" Target="../charts/chart3.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diagramData" Target="../diagrams/data8.xml"/><Relationship Id="rId17" Type="http://schemas.openxmlformats.org/officeDocument/2006/relationships/chart" Target="../charts/chart2.xml"/><Relationship Id="rId2" Type="http://schemas.openxmlformats.org/officeDocument/2006/relationships/diagramData" Target="../diagrams/data6.xml"/><Relationship Id="rId16" Type="http://schemas.microsoft.com/office/2007/relationships/diagramDrawing" Target="../diagrams/drawing8.xml"/><Relationship Id="rId1" Type="http://schemas.openxmlformats.org/officeDocument/2006/relationships/slideLayout" Target="../slideLayouts/slideLayout1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19" Type="http://schemas.openxmlformats.org/officeDocument/2006/relationships/image" Target="../media/image14.png"/><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chart" Target="../charts/chart5.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6.pn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diagramQuickStyle" Target="../diagrams/quickStyle5.xml"/><Relationship Id="rId3" Type="http://schemas.openxmlformats.org/officeDocument/2006/relationships/image" Target="../media/image5.jpeg"/><Relationship Id="rId7" Type="http://schemas.openxmlformats.org/officeDocument/2006/relationships/diagramColors" Target="../diagrams/colors4.xml"/><Relationship Id="rId12" Type="http://schemas.openxmlformats.org/officeDocument/2006/relationships/diagramLayout" Target="../diagrams/layout5.xml"/><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diagramQuickStyle" Target="../diagrams/quickStyle4.xml"/><Relationship Id="rId11" Type="http://schemas.openxmlformats.org/officeDocument/2006/relationships/diagramData" Target="../diagrams/data5.xml"/><Relationship Id="rId5" Type="http://schemas.openxmlformats.org/officeDocument/2006/relationships/diagramLayout" Target="../diagrams/layout4.xml"/><Relationship Id="rId15" Type="http://schemas.microsoft.com/office/2007/relationships/diagramDrawing" Target="../diagrams/drawing5.xml"/><Relationship Id="rId10" Type="http://schemas.openxmlformats.org/officeDocument/2006/relationships/image" Target="../media/image18.png"/><Relationship Id="rId4" Type="http://schemas.openxmlformats.org/officeDocument/2006/relationships/diagramData" Target="../diagrams/data4.xml"/><Relationship Id="rId9" Type="http://schemas.openxmlformats.org/officeDocument/2006/relationships/image" Target="../media/image17.png"/><Relationship Id="rId14" Type="http://schemas.openxmlformats.org/officeDocument/2006/relationships/diagramColors" Target="../diagrams/colors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1">
            <a:extLst>
              <a:ext uri="{FF2B5EF4-FFF2-40B4-BE49-F238E27FC236}">
                <a16:creationId xmlns:a16="http://schemas.microsoft.com/office/drawing/2014/main" xmlns="" id="{1B88A5D5-70BB-4B84-B715-AFA124F779C5}"/>
              </a:ext>
            </a:extLst>
          </p:cNvPr>
          <p:cNvGrpSpPr>
            <a:grpSpLocks/>
          </p:cNvGrpSpPr>
          <p:nvPr/>
        </p:nvGrpSpPr>
        <p:grpSpPr bwMode="auto">
          <a:xfrm>
            <a:off x="0" y="0"/>
            <a:ext cx="9144000" cy="6858000"/>
            <a:chOff x="0" y="0"/>
            <a:chExt cx="9144000" cy="6858000"/>
          </a:xfrm>
        </p:grpSpPr>
        <p:pic>
          <p:nvPicPr>
            <p:cNvPr id="28675" name="Picture 4" descr="A picture containing graphical user interface&#10;&#10;Description automatically generated">
              <a:extLst>
                <a:ext uri="{FF2B5EF4-FFF2-40B4-BE49-F238E27FC236}">
                  <a16:creationId xmlns:a16="http://schemas.microsoft.com/office/drawing/2014/main" xmlns="" id="{A9A397BC-4B8E-4CDA-AE1B-6661A062C89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76" name="Picture 8" descr="Graphical user interface, application&#10;&#10;Description automatically generated">
              <a:extLst>
                <a:ext uri="{FF2B5EF4-FFF2-40B4-BE49-F238E27FC236}">
                  <a16:creationId xmlns:a16="http://schemas.microsoft.com/office/drawing/2014/main" xmlns="" id="{CE1E2061-85B2-4860-86A9-54421D7C930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l="34280" t="39131" r="22751" b="40942"/>
            <a:stretch>
              <a:fillRect/>
            </a:stretch>
          </p:blipFill>
          <p:spPr bwMode="auto">
            <a:xfrm>
              <a:off x="467544" y="332656"/>
              <a:ext cx="2952328" cy="7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77" name="Picture 12" descr="A picture containing graphical user interface&#10;&#10;Description automatically generated">
              <a:extLst>
                <a:ext uri="{FF2B5EF4-FFF2-40B4-BE49-F238E27FC236}">
                  <a16:creationId xmlns:a16="http://schemas.microsoft.com/office/drawing/2014/main" xmlns="" id="{049C6A41-092E-4CDE-85C2-494E47688002}"/>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l="24847" t="13771" r="22749" b="31885"/>
            <a:stretch>
              <a:fillRect/>
            </a:stretch>
          </p:blipFill>
          <p:spPr bwMode="auto">
            <a:xfrm>
              <a:off x="5543600" y="44624"/>
              <a:ext cx="3600400" cy="2160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xmlns="" id="{52F86C42-F3B7-4A92-B6AE-BDE3B99AE3B7}"/>
              </a:ext>
            </a:extLst>
          </p:cNvPr>
          <p:cNvSpPr txBox="1"/>
          <p:nvPr/>
        </p:nvSpPr>
        <p:spPr>
          <a:xfrm>
            <a:off x="6573154" y="2446656"/>
            <a:ext cx="2340166" cy="1200329"/>
          </a:xfrm>
          <a:prstGeom prst="rect">
            <a:avLst/>
          </a:prstGeom>
          <a:noFill/>
        </p:spPr>
        <p:txBody>
          <a:bodyPr wrap="square" rtlCol="0">
            <a:spAutoFit/>
          </a:bodyPr>
          <a:lstStyle/>
          <a:p>
            <a:pPr algn="ctr"/>
            <a:r>
              <a:rPr lang="en-US" sz="2400" b="1" dirty="0">
                <a:solidFill>
                  <a:schemeClr val="bg1"/>
                </a:solidFill>
              </a:rPr>
              <a:t>2021 Annual </a:t>
            </a:r>
          </a:p>
          <a:p>
            <a:pPr algn="ctr"/>
            <a:r>
              <a:rPr lang="en-US" sz="2400" b="1" dirty="0">
                <a:solidFill>
                  <a:schemeClr val="bg1"/>
                </a:solidFill>
              </a:rPr>
              <a:t>Report Presentation</a:t>
            </a:r>
          </a:p>
        </p:txBody>
      </p:sp>
      <p:sp>
        <p:nvSpPr>
          <p:cNvPr id="7" name="Rectangle 6">
            <a:extLst>
              <a:ext uri="{FF2B5EF4-FFF2-40B4-BE49-F238E27FC236}">
                <a16:creationId xmlns:a16="http://schemas.microsoft.com/office/drawing/2014/main" xmlns="" id="{B71824D2-A900-41C4-B133-5745E95FDAD2}"/>
              </a:ext>
            </a:extLst>
          </p:cNvPr>
          <p:cNvSpPr/>
          <p:nvPr/>
        </p:nvSpPr>
        <p:spPr>
          <a:xfrm>
            <a:off x="6951546" y="3837241"/>
            <a:ext cx="1931340" cy="2862322"/>
          </a:xfrm>
          <a:prstGeom prst="rect">
            <a:avLst/>
          </a:prstGeom>
        </p:spPr>
        <p:txBody>
          <a:bodyPr wrap="square">
            <a:spAutoFit/>
          </a:bodyPr>
          <a:lstStyle/>
          <a:p>
            <a:pPr algn="ctr">
              <a:defRPr/>
            </a:pPr>
            <a:endParaRPr lang="en-US" sz="2000" b="1" dirty="0">
              <a:solidFill>
                <a:schemeClr val="bg1"/>
              </a:solidFill>
              <a:latin typeface="+mn-lt"/>
            </a:endParaRPr>
          </a:p>
          <a:p>
            <a:pPr algn="ctr">
              <a:defRPr/>
            </a:pPr>
            <a:r>
              <a:rPr lang="en-US" sz="2000" b="1" dirty="0">
                <a:solidFill>
                  <a:schemeClr val="bg1"/>
                </a:solidFill>
                <a:latin typeface="+mn-lt"/>
              </a:rPr>
              <a:t>Chairperson of the Board: Leah Khumalo</a:t>
            </a:r>
          </a:p>
          <a:p>
            <a:pPr algn="ctr">
              <a:defRPr/>
            </a:pPr>
            <a:endParaRPr lang="en-US" sz="2000" b="1" dirty="0">
              <a:solidFill>
                <a:schemeClr val="bg1"/>
              </a:solidFill>
            </a:endParaRPr>
          </a:p>
          <a:p>
            <a:pPr algn="ctr">
              <a:defRPr/>
            </a:pPr>
            <a:endParaRPr lang="en-US" sz="2000" b="1" dirty="0">
              <a:solidFill>
                <a:schemeClr val="bg1"/>
              </a:solidFill>
            </a:endParaRPr>
          </a:p>
          <a:p>
            <a:pPr algn="ctr">
              <a:defRPr/>
            </a:pPr>
            <a:endParaRPr lang="en-US" sz="2000" b="1" dirty="0">
              <a:solidFill>
                <a:schemeClr val="bg1"/>
              </a:solidFill>
              <a:latin typeface="+mn-lt"/>
            </a:endParaRPr>
          </a:p>
          <a:p>
            <a:pPr algn="ctr">
              <a:defRPr/>
            </a:pPr>
            <a:r>
              <a:rPr lang="en-US" sz="2000" b="1" dirty="0">
                <a:solidFill>
                  <a:schemeClr val="bg1"/>
                </a:solidFill>
                <a:latin typeface="+mn-lt"/>
              </a:rPr>
              <a:t>10 Nov 2021 </a:t>
            </a:r>
            <a:endParaRPr lang="en-US" sz="2000" dirty="0">
              <a:solidFill>
                <a:schemeClr val="bg1"/>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Placeholder 3">
            <a:extLst>
              <a:ext uri="{FF2B5EF4-FFF2-40B4-BE49-F238E27FC236}">
                <a16:creationId xmlns:a16="http://schemas.microsoft.com/office/drawing/2014/main" xmlns="" id="{11A92E59-EA88-4CC4-9676-05982E082036}"/>
              </a:ext>
            </a:extLst>
          </p:cNvPr>
          <p:cNvSpPr>
            <a:spLocks noGrp="1" noChangeArrowheads="1"/>
          </p:cNvSpPr>
          <p:nvPr>
            <p:ph type="body" sz="quarter" idx="11"/>
          </p:nvPr>
        </p:nvSpPr>
        <p:spPr bwMode="auto">
          <a:xfrm>
            <a:off x="1024781" y="404664"/>
            <a:ext cx="6859587" cy="400050"/>
          </a:xfrm>
          <a:noFill/>
          <a:ln w="9525">
            <a:noFill/>
            <a:miter lim="800000"/>
            <a:headEnd/>
            <a:tailEnd/>
          </a:ln>
        </p:spPr>
        <p:txBody>
          <a:bodyPr anchor="ctr"/>
          <a:lstStyle/>
          <a:p>
            <a:r>
              <a:rPr lang="en-GB" altLang="en-US" kern="1200" dirty="0"/>
              <a:t>SA Connect Sites maintained</a:t>
            </a:r>
          </a:p>
        </p:txBody>
      </p:sp>
      <p:sp>
        <p:nvSpPr>
          <p:cNvPr id="35860" name="TextBox 22">
            <a:extLst>
              <a:ext uri="{FF2B5EF4-FFF2-40B4-BE49-F238E27FC236}">
                <a16:creationId xmlns:a16="http://schemas.microsoft.com/office/drawing/2014/main" xmlns="" id="{55E04766-318F-4DDE-86FD-4B7E7424265B}"/>
              </a:ext>
            </a:extLst>
          </p:cNvPr>
          <p:cNvSpPr txBox="1">
            <a:spLocks noChangeArrowheads="1"/>
          </p:cNvSpPr>
          <p:nvPr/>
        </p:nvSpPr>
        <p:spPr bwMode="auto">
          <a:xfrm>
            <a:off x="3025913" y="3100834"/>
            <a:ext cx="1806575"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Helvetica" panose="020B0604020202020204" pitchFamily="34" charset="0"/>
              <a:buAutoNum type="arabicPeriod"/>
            </a:pPr>
            <a:r>
              <a:rPr lang="en-ZA" altLang="en-US" sz="800" dirty="0">
                <a:solidFill>
                  <a:schemeClr val="bg1"/>
                </a:solidFill>
                <a:cs typeface="Arial" panose="020B0604020202020204" pitchFamily="34" charset="0"/>
              </a:rPr>
              <a:t>Under-capitalisation of the Company. </a:t>
            </a:r>
          </a:p>
          <a:p>
            <a:pPr eaLnBrk="1" hangingPunct="1">
              <a:buFont typeface="Helvetica" panose="020B0604020202020204" pitchFamily="34" charset="0"/>
              <a:buAutoNum type="arabicPeriod"/>
            </a:pPr>
            <a:r>
              <a:rPr lang="en-ZA" altLang="en-US" sz="800" dirty="0">
                <a:solidFill>
                  <a:schemeClr val="bg1"/>
                </a:solidFill>
                <a:cs typeface="Arial" panose="020B0604020202020204" pitchFamily="34" charset="0"/>
              </a:rPr>
              <a:t>Difficulty in securing short to medium-term funding from external parties.</a:t>
            </a:r>
          </a:p>
          <a:p>
            <a:pPr eaLnBrk="1" hangingPunct="1">
              <a:buFont typeface="Helvetica" panose="020B0604020202020204" pitchFamily="34" charset="0"/>
              <a:buAutoNum type="arabicPeriod"/>
            </a:pPr>
            <a:r>
              <a:rPr lang="en-ZA" altLang="en-US" sz="800" dirty="0">
                <a:solidFill>
                  <a:schemeClr val="bg1"/>
                </a:solidFill>
                <a:cs typeface="Arial" panose="020B0604020202020204" pitchFamily="34" charset="0"/>
              </a:rPr>
              <a:t>Continued poor financial performance.</a:t>
            </a:r>
          </a:p>
        </p:txBody>
      </p:sp>
      <p:sp>
        <p:nvSpPr>
          <p:cNvPr id="29" name="Slide Number Placeholder 2">
            <a:extLst>
              <a:ext uri="{FF2B5EF4-FFF2-40B4-BE49-F238E27FC236}">
                <a16:creationId xmlns:a16="http://schemas.microsoft.com/office/drawing/2014/main" xmlns="" id="{2715F587-F78E-474D-B383-FD8E1560D8C4}"/>
              </a:ext>
            </a:extLst>
          </p:cNvPr>
          <p:cNvSpPr>
            <a:spLocks noGrp="1" noChangeArrowheads="1"/>
          </p:cNvSpPr>
          <p:nvPr>
            <p:ph type="sldNum" sz="quarter" idx="12"/>
          </p:nvPr>
        </p:nvSpPr>
        <p:spPr bwMode="auto">
          <a:xfrm>
            <a:off x="6551191" y="6400874"/>
            <a:ext cx="2133600" cy="30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FFFFFF"/>
                </a:solidFill>
              </a:rPr>
              <a:t>Slide </a:t>
            </a:r>
            <a:fld id="{896BDDAE-6BF7-47F1-95CA-ED1E09E75ECB}" type="slidenum">
              <a:rPr lang="en-US" altLang="en-US" smtClean="0">
                <a:solidFill>
                  <a:srgbClr val="FFFFFF"/>
                </a:solidFill>
              </a:rPr>
              <a:pPr fontAlgn="base">
                <a:spcBef>
                  <a:spcPct val="0"/>
                </a:spcBef>
                <a:spcAft>
                  <a:spcPct val="0"/>
                </a:spcAft>
              </a:pPr>
              <a:t>10</a:t>
            </a:fld>
            <a:endParaRPr lang="en-US" altLang="en-US" dirty="0">
              <a:solidFill>
                <a:srgbClr val="FFFFFF"/>
              </a:solidFill>
            </a:endParaRPr>
          </a:p>
        </p:txBody>
      </p:sp>
      <p:pic>
        <p:nvPicPr>
          <p:cNvPr id="8" name="Picture 5" descr="Icon&#10;&#10;Description automatically generated">
            <a:extLst>
              <a:ext uri="{FF2B5EF4-FFF2-40B4-BE49-F238E27FC236}">
                <a16:creationId xmlns:a16="http://schemas.microsoft.com/office/drawing/2014/main" xmlns="" id="{A21D3131-5613-4CC3-9A05-5B78AD119566}"/>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625" y="28575"/>
            <a:ext cx="995363" cy="99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6">
            <a:extLst>
              <a:ext uri="{FF2B5EF4-FFF2-40B4-BE49-F238E27FC236}">
                <a16:creationId xmlns:a16="http://schemas.microsoft.com/office/drawing/2014/main" xmlns="" id="{BB0103BE-AE0A-4E04-85F6-1589845D674C}"/>
              </a:ext>
            </a:extLst>
          </p:cNvPr>
          <p:cNvGrpSpPr/>
          <p:nvPr/>
        </p:nvGrpSpPr>
        <p:grpSpPr>
          <a:xfrm>
            <a:off x="323528" y="1484784"/>
            <a:ext cx="8568952" cy="4248472"/>
            <a:chOff x="238074" y="-89163"/>
            <a:chExt cx="11998563" cy="6751461"/>
          </a:xfrm>
        </p:grpSpPr>
        <p:pic>
          <p:nvPicPr>
            <p:cNvPr id="9" name="Picture 8" descr="Map&#10;&#10;Description automatically generated">
              <a:extLst>
                <a:ext uri="{FF2B5EF4-FFF2-40B4-BE49-F238E27FC236}">
                  <a16:creationId xmlns:a16="http://schemas.microsoft.com/office/drawing/2014/main" xmlns="" id="{2F38A95D-0D74-4555-B1AA-3B860E13BCB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8074" y="153740"/>
              <a:ext cx="11934825" cy="6508558"/>
            </a:xfrm>
            <a:prstGeom prst="rect">
              <a:avLst/>
            </a:prstGeom>
          </p:spPr>
        </p:pic>
        <p:sp>
          <p:nvSpPr>
            <p:cNvPr id="10" name="TextBox 9">
              <a:extLst>
                <a:ext uri="{FF2B5EF4-FFF2-40B4-BE49-F238E27FC236}">
                  <a16:creationId xmlns:a16="http://schemas.microsoft.com/office/drawing/2014/main" xmlns="" id="{214C7910-6B42-4367-90D2-E40E0EE763D1}"/>
                </a:ext>
              </a:extLst>
            </p:cNvPr>
            <p:cNvSpPr txBox="1"/>
            <p:nvPr/>
          </p:nvSpPr>
          <p:spPr>
            <a:xfrm>
              <a:off x="8113777" y="1042293"/>
              <a:ext cx="925759" cy="1213157"/>
            </a:xfrm>
            <a:prstGeom prst="rect">
              <a:avLst/>
            </a:prstGeom>
            <a:noFill/>
          </p:spPr>
          <p:txBody>
            <a:bodyPr wrap="square" rtlCol="0">
              <a:spAutoFit/>
            </a:bodyPr>
            <a:lstStyle/>
            <a:p>
              <a:pPr eaLnBrk="1" fontAlgn="auto" hangingPunct="1">
                <a:spcBef>
                  <a:spcPts val="0"/>
                </a:spcBef>
                <a:spcAft>
                  <a:spcPts val="0"/>
                </a:spcAft>
                <a:defRPr/>
              </a:pPr>
              <a:r>
                <a:rPr lang="en-ZA" sz="1400" b="1" dirty="0">
                  <a:solidFill>
                    <a:srgbClr val="FF0000"/>
                  </a:solidFill>
                  <a:latin typeface="Arial"/>
                </a:rPr>
                <a:t>51</a:t>
              </a:r>
            </a:p>
          </p:txBody>
        </p:sp>
        <p:sp>
          <p:nvSpPr>
            <p:cNvPr id="11" name="TextBox 10">
              <a:extLst>
                <a:ext uri="{FF2B5EF4-FFF2-40B4-BE49-F238E27FC236}">
                  <a16:creationId xmlns:a16="http://schemas.microsoft.com/office/drawing/2014/main" xmlns="" id="{BF8187BB-DA4C-45A9-A8E4-65AFE0197CC6}"/>
                </a:ext>
              </a:extLst>
            </p:cNvPr>
            <p:cNvSpPr txBox="1"/>
            <p:nvPr/>
          </p:nvSpPr>
          <p:spPr>
            <a:xfrm>
              <a:off x="4199137" y="5752729"/>
              <a:ext cx="559295" cy="713623"/>
            </a:xfrm>
            <a:prstGeom prst="rect">
              <a:avLst/>
            </a:prstGeom>
            <a:noFill/>
          </p:spPr>
          <p:txBody>
            <a:bodyPr wrap="square" rtlCol="0">
              <a:spAutoFit/>
            </a:bodyPr>
            <a:lstStyle/>
            <a:p>
              <a:pPr eaLnBrk="1" fontAlgn="auto" hangingPunct="1">
                <a:spcBef>
                  <a:spcPts val="0"/>
                </a:spcBef>
                <a:spcAft>
                  <a:spcPts val="0"/>
                </a:spcAft>
                <a:defRPr/>
              </a:pPr>
              <a:endParaRPr lang="en-ZA" sz="1400" b="1" dirty="0">
                <a:solidFill>
                  <a:srgbClr val="FF0000"/>
                </a:solidFill>
                <a:latin typeface="Arial"/>
              </a:endParaRPr>
            </a:p>
          </p:txBody>
        </p:sp>
        <p:sp>
          <p:nvSpPr>
            <p:cNvPr id="12" name="TextBox 11">
              <a:extLst>
                <a:ext uri="{FF2B5EF4-FFF2-40B4-BE49-F238E27FC236}">
                  <a16:creationId xmlns:a16="http://schemas.microsoft.com/office/drawing/2014/main" xmlns="" id="{3B4892F5-AB6E-4DA6-B0C5-19639CC98E5F}"/>
                </a:ext>
              </a:extLst>
            </p:cNvPr>
            <p:cNvSpPr txBox="1"/>
            <p:nvPr/>
          </p:nvSpPr>
          <p:spPr>
            <a:xfrm>
              <a:off x="8329573" y="2096609"/>
              <a:ext cx="966830" cy="713623"/>
            </a:xfrm>
            <a:prstGeom prst="rect">
              <a:avLst/>
            </a:prstGeom>
            <a:noFill/>
          </p:spPr>
          <p:txBody>
            <a:bodyPr wrap="square" rtlCol="0">
              <a:spAutoFit/>
            </a:bodyPr>
            <a:lstStyle/>
            <a:p>
              <a:pPr eaLnBrk="1" fontAlgn="auto" hangingPunct="1">
                <a:spcBef>
                  <a:spcPts val="0"/>
                </a:spcBef>
                <a:spcAft>
                  <a:spcPts val="0"/>
                </a:spcAft>
                <a:defRPr/>
              </a:pPr>
              <a:r>
                <a:rPr lang="en-ZA" sz="1400" b="1" dirty="0">
                  <a:solidFill>
                    <a:srgbClr val="FF0000"/>
                  </a:solidFill>
                  <a:latin typeface="Arial"/>
                </a:rPr>
                <a:t>77</a:t>
              </a:r>
            </a:p>
          </p:txBody>
        </p:sp>
        <p:sp>
          <p:nvSpPr>
            <p:cNvPr id="13" name="TextBox 12">
              <a:extLst>
                <a:ext uri="{FF2B5EF4-FFF2-40B4-BE49-F238E27FC236}">
                  <a16:creationId xmlns:a16="http://schemas.microsoft.com/office/drawing/2014/main" xmlns="" id="{50614F2F-6224-442D-972F-AC2524189C36}"/>
                </a:ext>
              </a:extLst>
            </p:cNvPr>
            <p:cNvSpPr txBox="1"/>
            <p:nvPr/>
          </p:nvSpPr>
          <p:spPr>
            <a:xfrm>
              <a:off x="7123413" y="5009418"/>
              <a:ext cx="1224965" cy="713623"/>
            </a:xfrm>
            <a:prstGeom prst="rect">
              <a:avLst/>
            </a:prstGeom>
            <a:noFill/>
          </p:spPr>
          <p:txBody>
            <a:bodyPr wrap="square" rtlCol="0">
              <a:spAutoFit/>
            </a:bodyPr>
            <a:lstStyle/>
            <a:p>
              <a:pPr eaLnBrk="1" fontAlgn="auto" hangingPunct="1">
                <a:spcBef>
                  <a:spcPts val="0"/>
                </a:spcBef>
                <a:spcAft>
                  <a:spcPts val="0"/>
                </a:spcAft>
                <a:defRPr/>
              </a:pPr>
              <a:r>
                <a:rPr lang="en-ZA" sz="1400" b="1" dirty="0">
                  <a:solidFill>
                    <a:srgbClr val="FF0000"/>
                  </a:solidFill>
                  <a:latin typeface="Arial"/>
                </a:rPr>
                <a:t>162</a:t>
              </a:r>
            </a:p>
          </p:txBody>
        </p:sp>
        <p:sp>
          <p:nvSpPr>
            <p:cNvPr id="14" name="TextBox 13">
              <a:extLst>
                <a:ext uri="{FF2B5EF4-FFF2-40B4-BE49-F238E27FC236}">
                  <a16:creationId xmlns:a16="http://schemas.microsoft.com/office/drawing/2014/main" xmlns="" id="{3825E118-A8E8-4739-88D3-C2DE1601F67C}"/>
                </a:ext>
              </a:extLst>
            </p:cNvPr>
            <p:cNvSpPr txBox="1"/>
            <p:nvPr/>
          </p:nvSpPr>
          <p:spPr>
            <a:xfrm>
              <a:off x="8329573" y="3216235"/>
              <a:ext cx="1203784" cy="713623"/>
            </a:xfrm>
            <a:prstGeom prst="rect">
              <a:avLst/>
            </a:prstGeom>
            <a:noFill/>
          </p:spPr>
          <p:txBody>
            <a:bodyPr wrap="square" rtlCol="0">
              <a:spAutoFit/>
            </a:bodyPr>
            <a:lstStyle/>
            <a:p>
              <a:pPr eaLnBrk="1" fontAlgn="auto" hangingPunct="1">
                <a:spcBef>
                  <a:spcPts val="0"/>
                </a:spcBef>
                <a:spcAft>
                  <a:spcPts val="0"/>
                </a:spcAft>
                <a:defRPr/>
              </a:pPr>
              <a:r>
                <a:rPr lang="en-ZA" sz="1400" b="1" dirty="0">
                  <a:solidFill>
                    <a:srgbClr val="FF0000"/>
                  </a:solidFill>
                  <a:latin typeface="Arial"/>
                </a:rPr>
                <a:t>122</a:t>
              </a:r>
            </a:p>
          </p:txBody>
        </p:sp>
        <p:sp>
          <p:nvSpPr>
            <p:cNvPr id="15" name="TextBox 14">
              <a:extLst>
                <a:ext uri="{FF2B5EF4-FFF2-40B4-BE49-F238E27FC236}">
                  <a16:creationId xmlns:a16="http://schemas.microsoft.com/office/drawing/2014/main" xmlns="" id="{7A03311B-F326-4938-81AE-1BFD1B35B1EF}"/>
                </a:ext>
              </a:extLst>
            </p:cNvPr>
            <p:cNvSpPr txBox="1"/>
            <p:nvPr/>
          </p:nvSpPr>
          <p:spPr>
            <a:xfrm>
              <a:off x="6040938" y="2281275"/>
              <a:ext cx="1203241" cy="713623"/>
            </a:xfrm>
            <a:prstGeom prst="rect">
              <a:avLst/>
            </a:prstGeom>
            <a:noFill/>
          </p:spPr>
          <p:txBody>
            <a:bodyPr wrap="square" rtlCol="0">
              <a:spAutoFit/>
            </a:bodyPr>
            <a:lstStyle/>
            <a:p>
              <a:pPr eaLnBrk="1" fontAlgn="auto" hangingPunct="1">
                <a:spcBef>
                  <a:spcPts val="0"/>
                </a:spcBef>
                <a:spcAft>
                  <a:spcPts val="0"/>
                </a:spcAft>
                <a:defRPr/>
              </a:pPr>
              <a:r>
                <a:rPr lang="en-ZA" sz="1400" b="1" dirty="0">
                  <a:solidFill>
                    <a:srgbClr val="FF0000"/>
                  </a:solidFill>
                  <a:latin typeface="Arial"/>
                </a:rPr>
                <a:t>125</a:t>
              </a:r>
            </a:p>
          </p:txBody>
        </p:sp>
        <p:sp>
          <p:nvSpPr>
            <p:cNvPr id="16" name="TextBox 15">
              <a:extLst>
                <a:ext uri="{FF2B5EF4-FFF2-40B4-BE49-F238E27FC236}">
                  <a16:creationId xmlns:a16="http://schemas.microsoft.com/office/drawing/2014/main" xmlns="" id="{A388F35C-CA0B-48D8-8EC8-32A5C03A2CC4}"/>
                </a:ext>
              </a:extLst>
            </p:cNvPr>
            <p:cNvSpPr txBox="1"/>
            <p:nvPr/>
          </p:nvSpPr>
          <p:spPr>
            <a:xfrm>
              <a:off x="4375013" y="3867677"/>
              <a:ext cx="1089371" cy="713623"/>
            </a:xfrm>
            <a:prstGeom prst="rect">
              <a:avLst/>
            </a:prstGeom>
            <a:noFill/>
          </p:spPr>
          <p:txBody>
            <a:bodyPr wrap="square" rtlCol="0">
              <a:spAutoFit/>
            </a:bodyPr>
            <a:lstStyle/>
            <a:p>
              <a:pPr eaLnBrk="1" fontAlgn="auto" hangingPunct="1">
                <a:spcBef>
                  <a:spcPts val="0"/>
                </a:spcBef>
                <a:spcAft>
                  <a:spcPts val="0"/>
                </a:spcAft>
                <a:defRPr/>
              </a:pPr>
              <a:r>
                <a:rPr lang="en-ZA" sz="1400" b="1" dirty="0">
                  <a:solidFill>
                    <a:srgbClr val="FF0000"/>
                  </a:solidFill>
                  <a:latin typeface="Arial"/>
                </a:rPr>
                <a:t>54</a:t>
              </a:r>
            </a:p>
          </p:txBody>
        </p:sp>
        <p:sp>
          <p:nvSpPr>
            <p:cNvPr id="17" name="TextBox 16">
              <a:extLst>
                <a:ext uri="{FF2B5EF4-FFF2-40B4-BE49-F238E27FC236}">
                  <a16:creationId xmlns:a16="http://schemas.microsoft.com/office/drawing/2014/main" xmlns="" id="{CF8759E1-1C55-448B-AE0F-D85DB717A9F7}"/>
                </a:ext>
              </a:extLst>
            </p:cNvPr>
            <p:cNvSpPr txBox="1"/>
            <p:nvPr/>
          </p:nvSpPr>
          <p:spPr>
            <a:xfrm>
              <a:off x="6549776" y="3347706"/>
              <a:ext cx="1148277" cy="1213157"/>
            </a:xfrm>
            <a:prstGeom prst="rect">
              <a:avLst/>
            </a:prstGeom>
            <a:noFill/>
          </p:spPr>
          <p:txBody>
            <a:bodyPr wrap="square" rtlCol="0">
              <a:spAutoFit/>
            </a:bodyPr>
            <a:lstStyle/>
            <a:p>
              <a:pPr eaLnBrk="1" fontAlgn="auto" hangingPunct="1">
                <a:spcBef>
                  <a:spcPts val="0"/>
                </a:spcBef>
                <a:spcAft>
                  <a:spcPts val="0"/>
                </a:spcAft>
                <a:defRPr/>
              </a:pPr>
              <a:r>
                <a:rPr lang="en-ZA" sz="1400" b="1" dirty="0">
                  <a:solidFill>
                    <a:srgbClr val="FF0000"/>
                  </a:solidFill>
                  <a:latin typeface="Arial"/>
                </a:rPr>
                <a:t>122</a:t>
              </a:r>
            </a:p>
          </p:txBody>
        </p:sp>
        <p:sp>
          <p:nvSpPr>
            <p:cNvPr id="18" name="TextBox 17">
              <a:extLst>
                <a:ext uri="{FF2B5EF4-FFF2-40B4-BE49-F238E27FC236}">
                  <a16:creationId xmlns:a16="http://schemas.microsoft.com/office/drawing/2014/main" xmlns="" id="{8B5FCD41-9FD0-47C2-99FB-F7659594D765}"/>
                </a:ext>
              </a:extLst>
            </p:cNvPr>
            <p:cNvSpPr txBox="1"/>
            <p:nvPr/>
          </p:nvSpPr>
          <p:spPr>
            <a:xfrm>
              <a:off x="7574132" y="2007833"/>
              <a:ext cx="559295" cy="713623"/>
            </a:xfrm>
            <a:prstGeom prst="rect">
              <a:avLst/>
            </a:prstGeom>
            <a:noFill/>
          </p:spPr>
          <p:txBody>
            <a:bodyPr wrap="square" rtlCol="0">
              <a:spAutoFit/>
            </a:bodyPr>
            <a:lstStyle/>
            <a:p>
              <a:pPr eaLnBrk="1" fontAlgn="auto" hangingPunct="1">
                <a:spcBef>
                  <a:spcPts val="0"/>
                </a:spcBef>
                <a:spcAft>
                  <a:spcPts val="0"/>
                </a:spcAft>
                <a:defRPr/>
              </a:pPr>
              <a:endParaRPr lang="en-ZA" sz="1400" b="1" dirty="0">
                <a:solidFill>
                  <a:srgbClr val="FF0000"/>
                </a:solidFill>
                <a:latin typeface="Arial"/>
              </a:endParaRPr>
            </a:p>
          </p:txBody>
        </p:sp>
        <p:sp>
          <p:nvSpPr>
            <p:cNvPr id="20" name="TextBox 19">
              <a:extLst>
                <a:ext uri="{FF2B5EF4-FFF2-40B4-BE49-F238E27FC236}">
                  <a16:creationId xmlns:a16="http://schemas.microsoft.com/office/drawing/2014/main" xmlns="" id="{408C0D9B-7B1A-4341-A853-79F5831A8263}"/>
                </a:ext>
              </a:extLst>
            </p:cNvPr>
            <p:cNvSpPr txBox="1"/>
            <p:nvPr/>
          </p:nvSpPr>
          <p:spPr>
            <a:xfrm>
              <a:off x="1937836" y="2415111"/>
              <a:ext cx="1968268" cy="1213157"/>
            </a:xfrm>
            <a:prstGeom prst="rect">
              <a:avLst/>
            </a:prstGeom>
            <a:noFill/>
          </p:spPr>
          <p:txBody>
            <a:bodyPr wrap="square" rtlCol="0">
              <a:spAutoFit/>
            </a:bodyPr>
            <a:lstStyle/>
            <a:p>
              <a:pPr eaLnBrk="1" fontAlgn="auto" hangingPunct="1">
                <a:spcBef>
                  <a:spcPts val="0"/>
                </a:spcBef>
                <a:spcAft>
                  <a:spcPts val="0"/>
                </a:spcAft>
                <a:defRPr/>
              </a:pPr>
              <a:r>
                <a:rPr lang="en-ZA" sz="1400" dirty="0">
                  <a:solidFill>
                    <a:srgbClr val="000000"/>
                  </a:solidFill>
                  <a:latin typeface="Arial"/>
                </a:rPr>
                <a:t>Namibia</a:t>
              </a:r>
            </a:p>
          </p:txBody>
        </p:sp>
        <p:sp>
          <p:nvSpPr>
            <p:cNvPr id="21" name="TextBox 20">
              <a:extLst>
                <a:ext uri="{FF2B5EF4-FFF2-40B4-BE49-F238E27FC236}">
                  <a16:creationId xmlns:a16="http://schemas.microsoft.com/office/drawing/2014/main" xmlns="" id="{3F2D9835-2581-4AA1-9A4D-6FFC3045876F}"/>
                </a:ext>
              </a:extLst>
            </p:cNvPr>
            <p:cNvSpPr txBox="1"/>
            <p:nvPr/>
          </p:nvSpPr>
          <p:spPr>
            <a:xfrm>
              <a:off x="4755651" y="1326184"/>
              <a:ext cx="2397511" cy="713623"/>
            </a:xfrm>
            <a:prstGeom prst="rect">
              <a:avLst/>
            </a:prstGeom>
            <a:noFill/>
          </p:spPr>
          <p:txBody>
            <a:bodyPr wrap="square" rtlCol="0">
              <a:spAutoFit/>
            </a:bodyPr>
            <a:lstStyle/>
            <a:p>
              <a:pPr eaLnBrk="1" fontAlgn="auto" hangingPunct="1">
                <a:spcBef>
                  <a:spcPts val="0"/>
                </a:spcBef>
                <a:spcAft>
                  <a:spcPts val="0"/>
                </a:spcAft>
                <a:defRPr/>
              </a:pPr>
              <a:r>
                <a:rPr lang="en-ZA" sz="1400" dirty="0">
                  <a:solidFill>
                    <a:srgbClr val="000000"/>
                  </a:solidFill>
                  <a:latin typeface="Arial"/>
                </a:rPr>
                <a:t>Botswana</a:t>
              </a:r>
            </a:p>
          </p:txBody>
        </p:sp>
        <p:sp>
          <p:nvSpPr>
            <p:cNvPr id="22" name="TextBox 21">
              <a:extLst>
                <a:ext uri="{FF2B5EF4-FFF2-40B4-BE49-F238E27FC236}">
                  <a16:creationId xmlns:a16="http://schemas.microsoft.com/office/drawing/2014/main" xmlns="" id="{81A00A1F-9576-4009-B885-DA83115CAEB2}"/>
                </a:ext>
              </a:extLst>
            </p:cNvPr>
            <p:cNvSpPr txBox="1"/>
            <p:nvPr/>
          </p:nvSpPr>
          <p:spPr>
            <a:xfrm>
              <a:off x="8045203" y="-89163"/>
              <a:ext cx="2991405" cy="713623"/>
            </a:xfrm>
            <a:prstGeom prst="rect">
              <a:avLst/>
            </a:prstGeom>
            <a:noFill/>
          </p:spPr>
          <p:txBody>
            <a:bodyPr wrap="square" rtlCol="0">
              <a:spAutoFit/>
            </a:bodyPr>
            <a:lstStyle/>
            <a:p>
              <a:pPr eaLnBrk="1" fontAlgn="auto" hangingPunct="1">
                <a:spcBef>
                  <a:spcPts val="0"/>
                </a:spcBef>
                <a:spcAft>
                  <a:spcPts val="0"/>
                </a:spcAft>
                <a:defRPr/>
              </a:pPr>
              <a:r>
                <a:rPr lang="en-ZA" sz="1400" dirty="0">
                  <a:solidFill>
                    <a:srgbClr val="000000"/>
                  </a:solidFill>
                  <a:latin typeface="Arial"/>
                </a:rPr>
                <a:t>Zimbabwe</a:t>
              </a:r>
            </a:p>
          </p:txBody>
        </p:sp>
        <p:sp>
          <p:nvSpPr>
            <p:cNvPr id="23" name="TextBox 22">
              <a:extLst>
                <a:ext uri="{FF2B5EF4-FFF2-40B4-BE49-F238E27FC236}">
                  <a16:creationId xmlns:a16="http://schemas.microsoft.com/office/drawing/2014/main" xmlns="" id="{8BEFDC28-EAA8-4434-B8CF-57C732C2BB0D}"/>
                </a:ext>
              </a:extLst>
            </p:cNvPr>
            <p:cNvSpPr txBox="1"/>
            <p:nvPr/>
          </p:nvSpPr>
          <p:spPr>
            <a:xfrm>
              <a:off x="9621911" y="1367161"/>
              <a:ext cx="2614726" cy="1213157"/>
            </a:xfrm>
            <a:prstGeom prst="rect">
              <a:avLst/>
            </a:prstGeom>
            <a:noFill/>
          </p:spPr>
          <p:txBody>
            <a:bodyPr wrap="square" rtlCol="0">
              <a:spAutoFit/>
            </a:bodyPr>
            <a:lstStyle/>
            <a:p>
              <a:pPr eaLnBrk="1" fontAlgn="auto" hangingPunct="1">
                <a:spcBef>
                  <a:spcPts val="0"/>
                </a:spcBef>
                <a:spcAft>
                  <a:spcPts val="0"/>
                </a:spcAft>
                <a:defRPr/>
              </a:pPr>
              <a:r>
                <a:rPr lang="en-ZA" sz="1400" dirty="0">
                  <a:solidFill>
                    <a:srgbClr val="000000"/>
                  </a:solidFill>
                  <a:latin typeface="Arial"/>
                </a:rPr>
                <a:t>Mozambique</a:t>
              </a:r>
            </a:p>
          </p:txBody>
        </p:sp>
        <p:sp>
          <p:nvSpPr>
            <p:cNvPr id="24" name="TextBox 23">
              <a:extLst>
                <a:ext uri="{FF2B5EF4-FFF2-40B4-BE49-F238E27FC236}">
                  <a16:creationId xmlns:a16="http://schemas.microsoft.com/office/drawing/2014/main" xmlns="" id="{E985BFC4-4BCB-4A34-9984-A61CA6D6EF23}"/>
                </a:ext>
              </a:extLst>
            </p:cNvPr>
            <p:cNvSpPr txBox="1"/>
            <p:nvPr/>
          </p:nvSpPr>
          <p:spPr>
            <a:xfrm>
              <a:off x="9039534" y="2173186"/>
              <a:ext cx="1513099" cy="489104"/>
            </a:xfrm>
            <a:prstGeom prst="rect">
              <a:avLst/>
            </a:prstGeom>
            <a:noFill/>
          </p:spPr>
          <p:txBody>
            <a:bodyPr wrap="square" rtlCol="0">
              <a:spAutoFit/>
            </a:bodyPr>
            <a:lstStyle/>
            <a:p>
              <a:pPr eaLnBrk="1" fontAlgn="auto" hangingPunct="1">
                <a:spcBef>
                  <a:spcPts val="0"/>
                </a:spcBef>
                <a:spcAft>
                  <a:spcPts val="0"/>
                </a:spcAft>
                <a:defRPr/>
              </a:pPr>
              <a:r>
                <a:rPr lang="en-ZA" sz="1400" dirty="0">
                  <a:solidFill>
                    <a:srgbClr val="000000"/>
                  </a:solidFill>
                  <a:latin typeface="Arial"/>
                </a:rPr>
                <a:t>eSwatini</a:t>
              </a:r>
            </a:p>
          </p:txBody>
        </p:sp>
        <p:sp>
          <p:nvSpPr>
            <p:cNvPr id="25" name="TextBox 24">
              <a:extLst>
                <a:ext uri="{FF2B5EF4-FFF2-40B4-BE49-F238E27FC236}">
                  <a16:creationId xmlns:a16="http://schemas.microsoft.com/office/drawing/2014/main" xmlns="" id="{94D43207-9875-4B74-8718-879BF10D88C8}"/>
                </a:ext>
              </a:extLst>
            </p:cNvPr>
            <p:cNvSpPr txBox="1"/>
            <p:nvPr/>
          </p:nvSpPr>
          <p:spPr>
            <a:xfrm>
              <a:off x="7470836" y="3676853"/>
              <a:ext cx="1148733" cy="1712694"/>
            </a:xfrm>
            <a:prstGeom prst="rect">
              <a:avLst/>
            </a:prstGeom>
            <a:noFill/>
          </p:spPr>
          <p:txBody>
            <a:bodyPr wrap="square" rtlCol="0">
              <a:spAutoFit/>
            </a:bodyPr>
            <a:lstStyle/>
            <a:p>
              <a:pPr eaLnBrk="1" fontAlgn="auto" hangingPunct="1">
                <a:spcBef>
                  <a:spcPts val="0"/>
                </a:spcBef>
                <a:spcAft>
                  <a:spcPts val="0"/>
                </a:spcAft>
                <a:defRPr/>
              </a:pPr>
              <a:r>
                <a:rPr lang="en-ZA" sz="1400" dirty="0">
                  <a:solidFill>
                    <a:srgbClr val="000000"/>
                  </a:solidFill>
                  <a:latin typeface="Arial"/>
                </a:rPr>
                <a:t>Lesotho</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xmlns="" id="{8388045B-1F76-431D-9816-4F270A067E97}"/>
              </a:ext>
            </a:extLst>
          </p:cNvPr>
          <p:cNvSpPr txBox="1">
            <a:spLocks/>
          </p:cNvSpPr>
          <p:nvPr/>
        </p:nvSpPr>
        <p:spPr bwMode="auto">
          <a:xfrm>
            <a:off x="192088" y="361950"/>
            <a:ext cx="6724650" cy="635000"/>
          </a:xfrm>
          <a:prstGeom prst="rect">
            <a:avLst/>
          </a:prstGeom>
          <a:noFill/>
          <a:ln w="9525">
            <a:noFill/>
            <a:miter lim="800000"/>
            <a:headEnd/>
            <a:tailEnd/>
          </a:ln>
        </p:spPr>
        <p:txBody>
          <a:bodyPr anchor="ctr"/>
          <a:lstStyle>
            <a:lvl1pPr marL="0" indent="0">
              <a:spcBef>
                <a:spcPct val="20000"/>
              </a:spcBef>
              <a:buNone/>
              <a:defRPr sz="1800" b="1">
                <a:solidFill>
                  <a:srgbClr val="006600"/>
                </a:solidFill>
                <a:latin typeface="+mn-lt"/>
              </a:defRPr>
            </a:lvl1pPr>
            <a:lvl2pPr marL="742950" indent="-285750">
              <a:spcBef>
                <a:spcPct val="20000"/>
              </a:spcBef>
              <a:buBlip>
                <a:blip r:embed="rId2"/>
              </a:buBlip>
              <a:defRPr sz="1600" b="1">
                <a:solidFill>
                  <a:srgbClr val="006600"/>
                </a:solidFill>
                <a:latin typeface="+mn-lt"/>
              </a:defRPr>
            </a:lvl2pPr>
            <a:lvl3pPr marL="1143000" indent="-228600">
              <a:spcBef>
                <a:spcPct val="20000"/>
              </a:spcBef>
              <a:buBlip>
                <a:blip r:embed="rId3"/>
              </a:buBlip>
              <a:defRPr sz="1600" b="1">
                <a:solidFill>
                  <a:srgbClr val="006600"/>
                </a:solidFill>
                <a:latin typeface="+mn-lt"/>
              </a:defRPr>
            </a:lvl3pPr>
            <a:lvl4pPr marL="1600200" indent="-228600">
              <a:spcBef>
                <a:spcPct val="20000"/>
              </a:spcBef>
              <a:buClr>
                <a:srgbClr val="4AAF14"/>
              </a:buClr>
              <a:buSzPct val="75000"/>
              <a:buFont typeface="Arial" panose="020B0604020202020204" pitchFamily="34" charset="0"/>
              <a:buChar char="−"/>
              <a:defRPr sz="1600" b="1">
                <a:solidFill>
                  <a:srgbClr val="006600"/>
                </a:solidFill>
                <a:latin typeface="+mn-lt"/>
              </a:defRPr>
            </a:lvl4pPr>
            <a:lvl5pPr marL="2057400" indent="-228600">
              <a:spcBef>
                <a:spcPct val="20000"/>
              </a:spcBef>
              <a:defRPr sz="1600" b="1">
                <a:solidFill>
                  <a:srgbClr val="006600"/>
                </a:solidFill>
                <a:latin typeface="+mn-lt"/>
              </a:defRPr>
            </a:lvl5pPr>
            <a:lvl6pPr marL="2514600" indent="-228600" fontAlgn="base">
              <a:spcBef>
                <a:spcPct val="20000"/>
              </a:spcBef>
              <a:spcAft>
                <a:spcPct val="0"/>
              </a:spcAft>
              <a:defRPr sz="2000">
                <a:solidFill>
                  <a:srgbClr val="6D6F67"/>
                </a:solidFill>
                <a:latin typeface="+mn-lt"/>
              </a:defRPr>
            </a:lvl6pPr>
            <a:lvl7pPr marL="2971800" indent="-228600" fontAlgn="base">
              <a:spcBef>
                <a:spcPct val="20000"/>
              </a:spcBef>
              <a:spcAft>
                <a:spcPct val="0"/>
              </a:spcAft>
              <a:defRPr sz="2000">
                <a:solidFill>
                  <a:srgbClr val="6D6F67"/>
                </a:solidFill>
                <a:latin typeface="+mn-lt"/>
              </a:defRPr>
            </a:lvl7pPr>
            <a:lvl8pPr marL="3429000" indent="-228600" fontAlgn="base">
              <a:spcBef>
                <a:spcPct val="20000"/>
              </a:spcBef>
              <a:spcAft>
                <a:spcPct val="0"/>
              </a:spcAft>
              <a:defRPr sz="2000">
                <a:solidFill>
                  <a:srgbClr val="6D6F67"/>
                </a:solidFill>
                <a:latin typeface="+mn-lt"/>
              </a:defRPr>
            </a:lvl8pPr>
            <a:lvl9pPr marL="3886200" indent="-228600" fontAlgn="base">
              <a:spcBef>
                <a:spcPct val="20000"/>
              </a:spcBef>
              <a:spcAft>
                <a:spcPct val="0"/>
              </a:spcAft>
              <a:defRPr sz="2000">
                <a:solidFill>
                  <a:srgbClr val="6D6F67"/>
                </a:solidFill>
                <a:latin typeface="+mn-lt"/>
              </a:defRPr>
            </a:lvl9pPr>
          </a:lstStyle>
          <a:p>
            <a:r>
              <a:rPr lang="en-ZA" sz="2000" dirty="0"/>
              <a:t>SOC Rationalisation</a:t>
            </a:r>
          </a:p>
        </p:txBody>
      </p:sp>
      <p:cxnSp>
        <p:nvCxnSpPr>
          <p:cNvPr id="53251" name="Straight Connector 4">
            <a:extLst>
              <a:ext uri="{FF2B5EF4-FFF2-40B4-BE49-F238E27FC236}">
                <a16:creationId xmlns:a16="http://schemas.microsoft.com/office/drawing/2014/main" xmlns="" id="{A9E78A92-DBDB-435A-A0E3-55B5703933BC}"/>
              </a:ext>
            </a:extLst>
          </p:cNvPr>
          <p:cNvCxnSpPr>
            <a:cxnSpLocks noChangeShapeType="1"/>
          </p:cNvCxnSpPr>
          <p:nvPr/>
        </p:nvCxnSpPr>
        <p:spPr bwMode="auto">
          <a:xfrm>
            <a:off x="192088" y="823913"/>
            <a:ext cx="6996112" cy="0"/>
          </a:xfrm>
          <a:prstGeom prst="line">
            <a:avLst/>
          </a:prstGeom>
          <a:noFill/>
          <a:ln w="15875" algn="ctr">
            <a:solidFill>
              <a:srgbClr val="006600"/>
            </a:solidFill>
            <a:round/>
            <a:headEnd/>
            <a:tailEnd/>
          </a:ln>
          <a:extLst>
            <a:ext uri="{909E8E84-426E-40DD-AFC4-6F175D3DCCD1}">
              <a14:hiddenFill xmlns:a14="http://schemas.microsoft.com/office/drawing/2010/main" xmlns="">
                <a:noFill/>
              </a14:hiddenFill>
            </a:ext>
          </a:extLst>
        </p:spPr>
      </p:cxnSp>
      <p:graphicFrame>
        <p:nvGraphicFramePr>
          <p:cNvPr id="7" name="Table 6">
            <a:extLst>
              <a:ext uri="{FF2B5EF4-FFF2-40B4-BE49-F238E27FC236}">
                <a16:creationId xmlns:a16="http://schemas.microsoft.com/office/drawing/2014/main" xmlns="" id="{297CC2DD-1130-41C0-A7E0-E800A279658A}"/>
              </a:ext>
            </a:extLst>
          </p:cNvPr>
          <p:cNvGraphicFramePr>
            <a:graphicFrameLocks noGrp="1"/>
          </p:cNvGraphicFramePr>
          <p:nvPr/>
        </p:nvGraphicFramePr>
        <p:xfrm>
          <a:off x="192088" y="1458913"/>
          <a:ext cx="8575675" cy="4418011"/>
        </p:xfrm>
        <a:graphic>
          <a:graphicData uri="http://schemas.openxmlformats.org/drawingml/2006/table">
            <a:tbl>
              <a:tblPr firstRow="1" bandRow="1">
                <a:tableStyleId>{E8034E78-7F5D-4C2E-B375-FC64B27BC917}</a:tableStyleId>
              </a:tblPr>
              <a:tblGrid>
                <a:gridCol w="5604048">
                  <a:extLst>
                    <a:ext uri="{9D8B030D-6E8A-4147-A177-3AD203B41FA5}">
                      <a16:colId xmlns:a16="http://schemas.microsoft.com/office/drawing/2014/main" xmlns="" val="20000"/>
                    </a:ext>
                  </a:extLst>
                </a:gridCol>
                <a:gridCol w="2971627">
                  <a:extLst>
                    <a:ext uri="{9D8B030D-6E8A-4147-A177-3AD203B41FA5}">
                      <a16:colId xmlns:a16="http://schemas.microsoft.com/office/drawing/2014/main" xmlns="" val="20001"/>
                    </a:ext>
                  </a:extLst>
                </a:gridCol>
              </a:tblGrid>
              <a:tr h="723755">
                <a:tc>
                  <a:txBody>
                    <a:bodyPr/>
                    <a:lstStyle/>
                    <a:p>
                      <a:r>
                        <a:rPr lang="en-ZA" sz="1800" dirty="0"/>
                        <a:t>Activities</a:t>
                      </a:r>
                    </a:p>
                  </a:txBody>
                  <a:tcPr marL="91434" marR="91434" marT="45722" marB="45722">
                    <a:solidFill>
                      <a:srgbClr val="008000"/>
                    </a:solidFill>
                  </a:tcPr>
                </a:tc>
                <a:tc>
                  <a:txBody>
                    <a:bodyPr/>
                    <a:lstStyle/>
                    <a:p>
                      <a:r>
                        <a:rPr lang="en-ZA" sz="1800" dirty="0"/>
                        <a:t>Date</a:t>
                      </a:r>
                    </a:p>
                  </a:txBody>
                  <a:tcPr marL="91434" marR="91434" marT="45722" marB="45722">
                    <a:solidFill>
                      <a:srgbClr val="008000"/>
                    </a:solidFill>
                  </a:tcPr>
                </a:tc>
                <a:extLst>
                  <a:ext uri="{0D108BD9-81ED-4DB2-BD59-A6C34878D82A}">
                    <a16:rowId xmlns:a16="http://schemas.microsoft.com/office/drawing/2014/main" xmlns="" val="10000"/>
                  </a:ext>
                </a:extLst>
              </a:tr>
              <a:tr h="79923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800" dirty="0">
                          <a:solidFill>
                            <a:schemeClr val="tx1"/>
                          </a:solidFill>
                        </a:rPr>
                        <a:t>Service Provider Tender Adjudication</a:t>
                      </a:r>
                    </a:p>
                  </a:txBody>
                  <a:tcPr marL="91434" marR="91434"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dirty="0">
                          <a:ln>
                            <a:noFill/>
                          </a:ln>
                          <a:solidFill>
                            <a:schemeClr val="tx1"/>
                          </a:solidFill>
                          <a:effectLst/>
                          <a:uLnTx/>
                          <a:uFillTx/>
                          <a:latin typeface="Arial" charset="0"/>
                          <a:ea typeface="+mn-ea"/>
                          <a:cs typeface="+mn-cs"/>
                        </a:rPr>
                        <a:t>16 &amp; 17 November 2020</a:t>
                      </a:r>
                    </a:p>
                  </a:txBody>
                  <a:tcPr marL="91434" marR="91434" marT="45722" marB="45722"/>
                </a:tc>
                <a:extLst>
                  <a:ext uri="{0D108BD9-81ED-4DB2-BD59-A6C34878D82A}">
                    <a16:rowId xmlns:a16="http://schemas.microsoft.com/office/drawing/2014/main" xmlns="" val="10001"/>
                  </a:ext>
                </a:extLst>
              </a:tr>
              <a:tr h="72375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800" dirty="0">
                          <a:solidFill>
                            <a:schemeClr val="tx1"/>
                          </a:solidFill>
                        </a:rPr>
                        <a:t>SDIC Strategy Development Entities Kick Off Workshops</a:t>
                      </a:r>
                    </a:p>
                  </a:txBody>
                  <a:tcPr marL="91434" marR="91434" marT="45722" marB="45722"/>
                </a:tc>
                <a:tc>
                  <a:txBody>
                    <a:bodyPr/>
                    <a:lstStyle/>
                    <a:p>
                      <a:r>
                        <a:rPr lang="en-ZA" sz="1800" dirty="0">
                          <a:solidFill>
                            <a:schemeClr val="tx1"/>
                          </a:solidFill>
                        </a:rPr>
                        <a:t>7 December 2020</a:t>
                      </a:r>
                    </a:p>
                  </a:txBody>
                  <a:tcPr marL="91434" marR="91434" marT="45722" marB="45722"/>
                </a:tc>
                <a:extLst>
                  <a:ext uri="{0D108BD9-81ED-4DB2-BD59-A6C34878D82A}">
                    <a16:rowId xmlns:a16="http://schemas.microsoft.com/office/drawing/2014/main" xmlns="" val="10002"/>
                  </a:ext>
                </a:extLst>
              </a:tr>
              <a:tr h="72375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800" dirty="0">
                          <a:solidFill>
                            <a:schemeClr val="tx1"/>
                          </a:solidFill>
                        </a:rPr>
                        <a:t>SDIC Strategy presented to entity Excos &amp; SMs</a:t>
                      </a:r>
                    </a:p>
                  </a:txBody>
                  <a:tcPr marL="91434" marR="91434" marT="45722" marB="45722"/>
                </a:tc>
                <a:tc>
                  <a:txBody>
                    <a:bodyPr/>
                    <a:lstStyle/>
                    <a:p>
                      <a:r>
                        <a:rPr lang="en-ZA" sz="1800" dirty="0">
                          <a:solidFill>
                            <a:schemeClr val="tx1"/>
                          </a:solidFill>
                        </a:rPr>
                        <a:t>29 January 2021</a:t>
                      </a:r>
                    </a:p>
                  </a:txBody>
                  <a:tcPr marL="91434" marR="91434" marT="45722" marB="45722"/>
                </a:tc>
                <a:extLst>
                  <a:ext uri="{0D108BD9-81ED-4DB2-BD59-A6C34878D82A}">
                    <a16:rowId xmlns:a16="http://schemas.microsoft.com/office/drawing/2014/main" xmlns="" val="10003"/>
                  </a:ext>
                </a:extLst>
              </a:tr>
              <a:tr h="72375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800" dirty="0">
                          <a:solidFill>
                            <a:schemeClr val="tx1"/>
                          </a:solidFill>
                        </a:rPr>
                        <a:t>SDIC Strategy presented to Boards </a:t>
                      </a:r>
                    </a:p>
                  </a:txBody>
                  <a:tcPr marL="91434" marR="91434" marT="45722" marB="45722"/>
                </a:tc>
                <a:tc>
                  <a:txBody>
                    <a:bodyPr/>
                    <a:lstStyle/>
                    <a:p>
                      <a:r>
                        <a:rPr lang="en-ZA" sz="1800" dirty="0">
                          <a:solidFill>
                            <a:schemeClr val="tx1"/>
                          </a:solidFill>
                        </a:rPr>
                        <a:t>2 February 2021</a:t>
                      </a:r>
                    </a:p>
                  </a:txBody>
                  <a:tcPr marL="91434" marR="91434" marT="45722" marB="45722"/>
                </a:tc>
                <a:extLst>
                  <a:ext uri="{0D108BD9-81ED-4DB2-BD59-A6C34878D82A}">
                    <a16:rowId xmlns:a16="http://schemas.microsoft.com/office/drawing/2014/main" xmlns="" val="10004"/>
                  </a:ext>
                </a:extLst>
              </a:tr>
              <a:tr h="72375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800" dirty="0">
                          <a:solidFill>
                            <a:schemeClr val="tx1"/>
                          </a:solidFill>
                        </a:rPr>
                        <a:t>SDIC Strategy presented to DCDT</a:t>
                      </a:r>
                    </a:p>
                  </a:txBody>
                  <a:tcPr marL="91434" marR="91434" marT="45722" marB="45722"/>
                </a:tc>
                <a:tc>
                  <a:txBody>
                    <a:bodyPr/>
                    <a:lstStyle/>
                    <a:p>
                      <a:r>
                        <a:rPr lang="en-ZA" sz="1800" dirty="0">
                          <a:solidFill>
                            <a:schemeClr val="tx1"/>
                          </a:solidFill>
                        </a:rPr>
                        <a:t>31 March 2021</a:t>
                      </a:r>
                    </a:p>
                  </a:txBody>
                  <a:tcPr marL="91434" marR="91434" marT="45722" marB="45722"/>
                </a:tc>
                <a:extLst>
                  <a:ext uri="{0D108BD9-81ED-4DB2-BD59-A6C34878D82A}">
                    <a16:rowId xmlns:a16="http://schemas.microsoft.com/office/drawing/2014/main" xmlns="" val="10005"/>
                  </a:ext>
                </a:extLst>
              </a:tr>
            </a:tbl>
          </a:graphicData>
        </a:graphic>
      </p:graphicFrame>
      <p:sp>
        <p:nvSpPr>
          <p:cNvPr id="6" name="Slide Number Placeholder 2">
            <a:extLst>
              <a:ext uri="{FF2B5EF4-FFF2-40B4-BE49-F238E27FC236}">
                <a16:creationId xmlns:a16="http://schemas.microsoft.com/office/drawing/2014/main" xmlns="" id="{D232DB9A-B372-4F82-9054-06604ECCE0E2}"/>
              </a:ext>
            </a:extLst>
          </p:cNvPr>
          <p:cNvSpPr txBox="1">
            <a:spLocks noChangeArrowheads="1"/>
          </p:cNvSpPr>
          <p:nvPr/>
        </p:nvSpPr>
        <p:spPr bwMode="auto">
          <a:xfrm>
            <a:off x="6551191" y="6439743"/>
            <a:ext cx="2133600" cy="3016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algn="r"/>
            <a:r>
              <a:rPr lang="en-US" altLang="en-US" sz="1200" dirty="0">
                <a:solidFill>
                  <a:srgbClr val="FFFFFF"/>
                </a:solidFill>
              </a:rPr>
              <a:t>Slide </a:t>
            </a:r>
            <a:fld id="{896BDDAE-6BF7-47F1-95CA-ED1E09E75ECB}" type="slidenum">
              <a:rPr lang="en-US" altLang="en-US" sz="1200" smtClean="0">
                <a:solidFill>
                  <a:srgbClr val="FFFFFF"/>
                </a:solidFill>
              </a:rPr>
              <a:pPr algn="r"/>
              <a:t>11</a:t>
            </a:fld>
            <a:endParaRPr lang="en-US" altLang="en-US" sz="1200" dirty="0">
              <a:solidFill>
                <a:srgbClr val="FFFFFF"/>
              </a:solidFill>
            </a:endParaRPr>
          </a:p>
        </p:txBody>
      </p:sp>
    </p:spTree>
    <p:extLst>
      <p:ext uri="{BB962C8B-B14F-4D97-AF65-F5344CB8AC3E}">
        <p14:creationId xmlns:p14="http://schemas.microsoft.com/office/powerpoint/2010/main" xmlns="" val="2818622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xmlns="" id="{9A171101-6037-49CD-ADD4-C81BA66C5007}"/>
              </a:ext>
            </a:extLst>
          </p:cNvPr>
          <p:cNvSpPr/>
          <p:nvPr/>
        </p:nvSpPr>
        <p:spPr>
          <a:xfrm>
            <a:off x="0" y="3014663"/>
            <a:ext cx="9144000" cy="619125"/>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58" tIns="45666" rIns="91258" bIns="45666" anchor="ctr"/>
          <a:lstStyle/>
          <a:p>
            <a:pPr algn="ctr" eaLnBrk="1" fontAlgn="auto" hangingPunct="1">
              <a:spcBef>
                <a:spcPts val="0"/>
              </a:spcBef>
              <a:spcAft>
                <a:spcPts val="0"/>
              </a:spcAft>
              <a:defRPr/>
            </a:pPr>
            <a:r>
              <a:rPr lang="en-ZA" sz="2000" b="1" dirty="0">
                <a:solidFill>
                  <a:srgbClr val="FFFFFF"/>
                </a:solidFill>
                <a:latin typeface="Helvetica"/>
              </a:rPr>
              <a:t>GOVERNANCE</a:t>
            </a:r>
            <a:endParaRPr lang="en-ZA" sz="2000" dirty="0">
              <a:solidFill>
                <a:srgbClr val="FFFFFF"/>
              </a:solidFill>
              <a:latin typeface="Helvetica"/>
            </a:endParaRPr>
          </a:p>
        </p:txBody>
      </p:sp>
      <p:sp>
        <p:nvSpPr>
          <p:cNvPr id="6" name="Slide Number Placeholder 2">
            <a:extLst>
              <a:ext uri="{FF2B5EF4-FFF2-40B4-BE49-F238E27FC236}">
                <a16:creationId xmlns:a16="http://schemas.microsoft.com/office/drawing/2014/main" xmlns="" id="{B2A843C8-3BFB-4C95-95B0-EF520B89D607}"/>
              </a:ext>
            </a:extLst>
          </p:cNvPr>
          <p:cNvSpPr txBox="1">
            <a:spLocks noChangeArrowheads="1"/>
          </p:cNvSpPr>
          <p:nvPr/>
        </p:nvSpPr>
        <p:spPr bwMode="auto">
          <a:xfrm>
            <a:off x="6551191" y="6439743"/>
            <a:ext cx="2133600" cy="3016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algn="r"/>
            <a:r>
              <a:rPr lang="en-US" altLang="en-US" sz="1200" dirty="0">
                <a:solidFill>
                  <a:srgbClr val="FFFFFF"/>
                </a:solidFill>
              </a:rPr>
              <a:t>Slide </a:t>
            </a:r>
            <a:fld id="{896BDDAE-6BF7-47F1-95CA-ED1E09E75ECB}" type="slidenum">
              <a:rPr lang="en-US" altLang="en-US" sz="1200" smtClean="0">
                <a:solidFill>
                  <a:srgbClr val="FFFFFF"/>
                </a:solidFill>
              </a:rPr>
              <a:pPr algn="r"/>
              <a:t>12</a:t>
            </a:fld>
            <a:endParaRPr lang="en-US" altLang="en-US" sz="1200" dirty="0">
              <a:solidFill>
                <a:srgbClr val="FFFFFF"/>
              </a:solidFill>
            </a:endParaRPr>
          </a:p>
        </p:txBody>
      </p:sp>
    </p:spTree>
    <p:extLst>
      <p:ext uri="{BB962C8B-B14F-4D97-AF65-F5344CB8AC3E}">
        <p14:creationId xmlns:p14="http://schemas.microsoft.com/office/powerpoint/2010/main" xmlns="" val="65013777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Placeholder 3">
            <a:extLst>
              <a:ext uri="{FF2B5EF4-FFF2-40B4-BE49-F238E27FC236}">
                <a16:creationId xmlns:a16="http://schemas.microsoft.com/office/drawing/2014/main" xmlns="" id="{11A92E59-EA88-4CC4-9676-05982E082036}"/>
              </a:ext>
            </a:extLst>
          </p:cNvPr>
          <p:cNvSpPr>
            <a:spLocks noGrp="1" noChangeArrowheads="1"/>
          </p:cNvSpPr>
          <p:nvPr>
            <p:ph type="body" sz="quarter" idx="11"/>
          </p:nvPr>
        </p:nvSpPr>
        <p:spPr bwMode="auto">
          <a:xfrm>
            <a:off x="1024781" y="404664"/>
            <a:ext cx="6859587" cy="400050"/>
          </a:xfrm>
          <a:noFill/>
          <a:ln w="9525">
            <a:noFill/>
            <a:miter lim="800000"/>
            <a:headEnd/>
            <a:tailEnd/>
          </a:ln>
        </p:spPr>
        <p:txBody>
          <a:bodyPr anchor="ctr"/>
          <a:lstStyle/>
          <a:p>
            <a:r>
              <a:rPr lang="en-GB" altLang="en-US" kern="1200" dirty="0"/>
              <a:t>Top Strategic Risks: p48- 51 </a:t>
            </a:r>
          </a:p>
        </p:txBody>
      </p:sp>
      <p:sp>
        <p:nvSpPr>
          <p:cNvPr id="35859" name="TextBox 21">
            <a:extLst>
              <a:ext uri="{FF2B5EF4-FFF2-40B4-BE49-F238E27FC236}">
                <a16:creationId xmlns:a16="http://schemas.microsoft.com/office/drawing/2014/main" xmlns="" id="{94DF9F5C-40D2-4D4D-B329-0C7F82B002A2}"/>
              </a:ext>
            </a:extLst>
          </p:cNvPr>
          <p:cNvSpPr txBox="1">
            <a:spLocks noChangeArrowheads="1"/>
          </p:cNvSpPr>
          <p:nvPr/>
        </p:nvSpPr>
        <p:spPr bwMode="auto">
          <a:xfrm>
            <a:off x="2969765" y="2384483"/>
            <a:ext cx="1800571"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Helvetica" panose="020B0604020202020204" pitchFamily="34" charset="0"/>
              <a:buAutoNum type="arabicPeriod"/>
            </a:pPr>
            <a:r>
              <a:rPr lang="en-ZA" altLang="en-US" sz="800" dirty="0">
                <a:solidFill>
                  <a:schemeClr val="bg1"/>
                </a:solidFill>
                <a:latin typeface="FoundrySterling-Light"/>
              </a:rPr>
              <a:t>Dependency on long governance processes.</a:t>
            </a:r>
          </a:p>
          <a:p>
            <a:pPr eaLnBrk="1" hangingPunct="1">
              <a:buFont typeface="Helvetica" panose="020B0604020202020204" pitchFamily="34" charset="0"/>
              <a:buAutoNum type="arabicPeriod"/>
            </a:pPr>
            <a:r>
              <a:rPr lang="en-ZA" altLang="en-US" sz="800" dirty="0">
                <a:solidFill>
                  <a:schemeClr val="bg1"/>
                </a:solidFill>
                <a:latin typeface="FoundrySterling-Light"/>
              </a:rPr>
              <a:t>Lack of buy in from stakeholders.</a:t>
            </a:r>
          </a:p>
        </p:txBody>
      </p:sp>
      <p:sp>
        <p:nvSpPr>
          <p:cNvPr id="35860" name="TextBox 22">
            <a:extLst>
              <a:ext uri="{FF2B5EF4-FFF2-40B4-BE49-F238E27FC236}">
                <a16:creationId xmlns:a16="http://schemas.microsoft.com/office/drawing/2014/main" xmlns="" id="{55E04766-318F-4DDE-86FD-4B7E7424265B}"/>
              </a:ext>
            </a:extLst>
          </p:cNvPr>
          <p:cNvSpPr txBox="1">
            <a:spLocks noChangeArrowheads="1"/>
          </p:cNvSpPr>
          <p:nvPr/>
        </p:nvSpPr>
        <p:spPr bwMode="auto">
          <a:xfrm>
            <a:off x="3025913" y="3100834"/>
            <a:ext cx="1806575"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Helvetica" panose="020B0604020202020204" pitchFamily="34" charset="0"/>
              <a:buAutoNum type="arabicPeriod"/>
            </a:pPr>
            <a:r>
              <a:rPr lang="en-ZA" altLang="en-US" sz="800" dirty="0">
                <a:solidFill>
                  <a:schemeClr val="bg1"/>
                </a:solidFill>
                <a:cs typeface="Arial" panose="020B0604020202020204" pitchFamily="34" charset="0"/>
              </a:rPr>
              <a:t>Under-capitalisation of the Company. </a:t>
            </a:r>
          </a:p>
          <a:p>
            <a:pPr eaLnBrk="1" hangingPunct="1">
              <a:buFont typeface="Helvetica" panose="020B0604020202020204" pitchFamily="34" charset="0"/>
              <a:buAutoNum type="arabicPeriod"/>
            </a:pPr>
            <a:r>
              <a:rPr lang="en-ZA" altLang="en-US" sz="800" dirty="0">
                <a:solidFill>
                  <a:schemeClr val="bg1"/>
                </a:solidFill>
                <a:cs typeface="Arial" panose="020B0604020202020204" pitchFamily="34" charset="0"/>
              </a:rPr>
              <a:t>Difficulty in securing short to medium-term funding from external parties.</a:t>
            </a:r>
          </a:p>
          <a:p>
            <a:pPr eaLnBrk="1" hangingPunct="1">
              <a:buFont typeface="Helvetica" panose="020B0604020202020204" pitchFamily="34" charset="0"/>
              <a:buAutoNum type="arabicPeriod"/>
            </a:pPr>
            <a:r>
              <a:rPr lang="en-ZA" altLang="en-US" sz="800" dirty="0">
                <a:solidFill>
                  <a:schemeClr val="bg1"/>
                </a:solidFill>
                <a:cs typeface="Arial" panose="020B0604020202020204" pitchFamily="34" charset="0"/>
              </a:rPr>
              <a:t>Continued poor financial performance.</a:t>
            </a:r>
          </a:p>
        </p:txBody>
      </p:sp>
      <p:pic>
        <p:nvPicPr>
          <p:cNvPr id="35867" name="Picture 29" descr="A picture containing logo&#10;&#10;Description automatically generated">
            <a:extLst>
              <a:ext uri="{FF2B5EF4-FFF2-40B4-BE49-F238E27FC236}">
                <a16:creationId xmlns:a16="http://schemas.microsoft.com/office/drawing/2014/main" xmlns="" id="{C5BA831D-7583-4EF0-A1CC-C5C761290A2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213" y="-136525"/>
            <a:ext cx="1198563"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Slide Number Placeholder 2">
            <a:extLst>
              <a:ext uri="{FF2B5EF4-FFF2-40B4-BE49-F238E27FC236}">
                <a16:creationId xmlns:a16="http://schemas.microsoft.com/office/drawing/2014/main" xmlns="" id="{2715F587-F78E-474D-B383-FD8E1560D8C4}"/>
              </a:ext>
            </a:extLst>
          </p:cNvPr>
          <p:cNvSpPr>
            <a:spLocks noGrp="1" noChangeArrowheads="1"/>
          </p:cNvSpPr>
          <p:nvPr>
            <p:ph type="sldNum" sz="quarter" idx="12"/>
          </p:nvPr>
        </p:nvSpPr>
        <p:spPr bwMode="auto">
          <a:xfrm>
            <a:off x="6551191" y="6400874"/>
            <a:ext cx="2133600" cy="30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FFFFFF"/>
                </a:solidFill>
              </a:rPr>
              <a:t>Slide </a:t>
            </a:r>
            <a:fld id="{896BDDAE-6BF7-47F1-95CA-ED1E09E75ECB}" type="slidenum">
              <a:rPr lang="en-US" altLang="en-US" smtClean="0">
                <a:solidFill>
                  <a:srgbClr val="FFFFFF"/>
                </a:solidFill>
              </a:rPr>
              <a:pPr fontAlgn="base">
                <a:spcBef>
                  <a:spcPct val="0"/>
                </a:spcBef>
                <a:spcAft>
                  <a:spcPct val="0"/>
                </a:spcAft>
              </a:pPr>
              <a:t>13</a:t>
            </a:fld>
            <a:endParaRPr lang="en-US" altLang="en-US" dirty="0">
              <a:solidFill>
                <a:srgbClr val="FFFFFF"/>
              </a:solidFill>
            </a:endParaRPr>
          </a:p>
        </p:txBody>
      </p:sp>
      <p:graphicFrame>
        <p:nvGraphicFramePr>
          <p:cNvPr id="5" name="Table 4">
            <a:extLst>
              <a:ext uri="{FF2B5EF4-FFF2-40B4-BE49-F238E27FC236}">
                <a16:creationId xmlns:a16="http://schemas.microsoft.com/office/drawing/2014/main" xmlns="" id="{ABB2691C-CB66-4DAE-B7A3-99C4099A644A}"/>
              </a:ext>
            </a:extLst>
          </p:cNvPr>
          <p:cNvGraphicFramePr>
            <a:graphicFrameLocks noGrp="1"/>
          </p:cNvGraphicFramePr>
          <p:nvPr>
            <p:extLst>
              <p:ext uri="{D42A27DB-BD31-4B8C-83A1-F6EECF244321}">
                <p14:modId xmlns:p14="http://schemas.microsoft.com/office/powerpoint/2010/main" xmlns="" val="3275889101"/>
              </p:ext>
            </p:extLst>
          </p:nvPr>
        </p:nvGraphicFramePr>
        <p:xfrm>
          <a:off x="190723" y="1522271"/>
          <a:ext cx="8762554" cy="4554120"/>
        </p:xfrm>
        <a:graphic>
          <a:graphicData uri="http://schemas.openxmlformats.org/drawingml/2006/table">
            <a:tbl>
              <a:tblPr firstRow="1" firstCol="1" bandRow="1"/>
              <a:tblGrid>
                <a:gridCol w="1386437">
                  <a:extLst>
                    <a:ext uri="{9D8B030D-6E8A-4147-A177-3AD203B41FA5}">
                      <a16:colId xmlns:a16="http://schemas.microsoft.com/office/drawing/2014/main" xmlns="" val="2608526453"/>
                    </a:ext>
                  </a:extLst>
                </a:gridCol>
                <a:gridCol w="1399453">
                  <a:extLst>
                    <a:ext uri="{9D8B030D-6E8A-4147-A177-3AD203B41FA5}">
                      <a16:colId xmlns:a16="http://schemas.microsoft.com/office/drawing/2014/main" xmlns="" val="979492127"/>
                    </a:ext>
                  </a:extLst>
                </a:gridCol>
                <a:gridCol w="1728192">
                  <a:extLst>
                    <a:ext uri="{9D8B030D-6E8A-4147-A177-3AD203B41FA5}">
                      <a16:colId xmlns:a16="http://schemas.microsoft.com/office/drawing/2014/main" xmlns="" val="712080462"/>
                    </a:ext>
                  </a:extLst>
                </a:gridCol>
                <a:gridCol w="936104">
                  <a:extLst>
                    <a:ext uri="{9D8B030D-6E8A-4147-A177-3AD203B41FA5}">
                      <a16:colId xmlns:a16="http://schemas.microsoft.com/office/drawing/2014/main" xmlns="" val="4221589610"/>
                    </a:ext>
                  </a:extLst>
                </a:gridCol>
                <a:gridCol w="1008112">
                  <a:extLst>
                    <a:ext uri="{9D8B030D-6E8A-4147-A177-3AD203B41FA5}">
                      <a16:colId xmlns:a16="http://schemas.microsoft.com/office/drawing/2014/main" xmlns="" val="2046833327"/>
                    </a:ext>
                  </a:extLst>
                </a:gridCol>
                <a:gridCol w="2304256">
                  <a:extLst>
                    <a:ext uri="{9D8B030D-6E8A-4147-A177-3AD203B41FA5}">
                      <a16:colId xmlns:a16="http://schemas.microsoft.com/office/drawing/2014/main" xmlns="" val="3525383627"/>
                    </a:ext>
                  </a:extLst>
                </a:gridCol>
              </a:tblGrid>
              <a:tr h="282676">
                <a:tc>
                  <a:txBody>
                    <a:bodyPr/>
                    <a:lstStyle/>
                    <a:p>
                      <a:pPr algn="ctr">
                        <a:lnSpc>
                          <a:spcPct val="100000"/>
                        </a:lnSpc>
                        <a:spcBef>
                          <a:spcPts val="0"/>
                        </a:spcBef>
                        <a:spcAft>
                          <a:spcPts val="0"/>
                        </a:spcAft>
                      </a:pPr>
                      <a:r>
                        <a:rPr lang="en-ZA" sz="1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Strategic Objective</a:t>
                      </a:r>
                      <a:endPar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3752" marR="43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802C"/>
                    </a:solidFill>
                  </a:tcPr>
                </a:tc>
                <a:tc>
                  <a:txBody>
                    <a:bodyPr/>
                    <a:lstStyle/>
                    <a:p>
                      <a:pPr algn="ctr">
                        <a:lnSpc>
                          <a:spcPct val="100000"/>
                        </a:lnSpc>
                        <a:spcBef>
                          <a:spcPts val="0"/>
                        </a:spcBef>
                        <a:spcAft>
                          <a:spcPts val="0"/>
                        </a:spcAft>
                      </a:pPr>
                      <a:r>
                        <a:rPr lang="en-ZA" sz="1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Risk Description</a:t>
                      </a:r>
                      <a:endPar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3752" marR="43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802C"/>
                    </a:solidFill>
                  </a:tcPr>
                </a:tc>
                <a:tc>
                  <a:txBody>
                    <a:bodyPr/>
                    <a:lstStyle/>
                    <a:p>
                      <a:pPr algn="ctr">
                        <a:lnSpc>
                          <a:spcPct val="100000"/>
                        </a:lnSpc>
                        <a:spcBef>
                          <a:spcPts val="0"/>
                        </a:spcBef>
                        <a:spcAft>
                          <a:spcPts val="0"/>
                        </a:spcAft>
                      </a:pPr>
                      <a:r>
                        <a:rPr lang="en-ZA"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Root causes</a:t>
                      </a:r>
                      <a:endParaRPr lang="en-ZA"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3752" marR="43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802C"/>
                    </a:solidFill>
                  </a:tcPr>
                </a:tc>
                <a:tc>
                  <a:txBody>
                    <a:bodyPr/>
                    <a:lstStyle/>
                    <a:p>
                      <a:pPr algn="ctr">
                        <a:lnSpc>
                          <a:spcPct val="100000"/>
                        </a:lnSpc>
                        <a:spcBef>
                          <a:spcPts val="0"/>
                        </a:spcBef>
                        <a:spcAft>
                          <a:spcPts val="0"/>
                        </a:spcAft>
                      </a:pPr>
                      <a:r>
                        <a:rPr lang="en-ZA"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Inherent Risk Rating</a:t>
                      </a:r>
                      <a:endParaRPr lang="en-ZA"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3752" marR="43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802C"/>
                    </a:solidFill>
                  </a:tcPr>
                </a:tc>
                <a:tc>
                  <a:txBody>
                    <a:bodyPr/>
                    <a:lstStyle/>
                    <a:p>
                      <a:pPr algn="ctr">
                        <a:lnSpc>
                          <a:spcPct val="100000"/>
                        </a:lnSpc>
                        <a:spcBef>
                          <a:spcPts val="0"/>
                        </a:spcBef>
                        <a:spcAft>
                          <a:spcPts val="0"/>
                        </a:spcAft>
                      </a:pPr>
                      <a:r>
                        <a:rPr lang="en-ZA"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Residual Risk Rating</a:t>
                      </a:r>
                      <a:endParaRPr lang="en-ZA"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3752" marR="43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802C"/>
                    </a:solidFill>
                  </a:tcPr>
                </a:tc>
                <a:tc>
                  <a:txBody>
                    <a:bodyPr/>
                    <a:lstStyle/>
                    <a:p>
                      <a:pPr algn="ctr">
                        <a:lnSpc>
                          <a:spcPct val="100000"/>
                        </a:lnSpc>
                        <a:spcBef>
                          <a:spcPts val="0"/>
                        </a:spcBef>
                        <a:spcAft>
                          <a:spcPts val="0"/>
                        </a:spcAft>
                      </a:pPr>
                      <a:r>
                        <a:rPr lang="en-ZA"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Management Action Plan</a:t>
                      </a:r>
                      <a:endParaRPr lang="en-ZA"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3752" marR="43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802C"/>
                    </a:solidFill>
                  </a:tcPr>
                </a:tc>
                <a:extLst>
                  <a:ext uri="{0D108BD9-81ED-4DB2-BD59-A6C34878D82A}">
                    <a16:rowId xmlns:a16="http://schemas.microsoft.com/office/drawing/2014/main" xmlns="" val="422497098"/>
                  </a:ext>
                </a:extLst>
              </a:tr>
              <a:tr h="706690">
                <a:tc>
                  <a:txBody>
                    <a:bodyPr/>
                    <a:lstStyle/>
                    <a:p>
                      <a:pPr>
                        <a:lnSpc>
                          <a:spcPct val="100000"/>
                        </a:lnSpc>
                        <a:spcBef>
                          <a:spcPts val="0"/>
                        </a:spcBef>
                        <a:spcAft>
                          <a:spcPts val="0"/>
                        </a:spcAft>
                      </a:pP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strengthen BBI's financial position for growth and sustainability.</a:t>
                      </a:r>
                      <a:endParaRPr lang="en-ZA"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3752" marR="43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spcBef>
                          <a:spcPts val="0"/>
                        </a:spcBef>
                        <a:spcAft>
                          <a:spcPts val="0"/>
                        </a:spcAft>
                      </a:pP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Delay in conversion of the Shareholder loan to Equity.</a:t>
                      </a:r>
                      <a:endParaRPr lang="en-ZA"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3752" marR="43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a:lnSpc>
                          <a:spcPct val="100000"/>
                        </a:lnSpc>
                        <a:spcBef>
                          <a:spcPts val="0"/>
                        </a:spcBef>
                        <a:spcAft>
                          <a:spcPts val="0"/>
                        </a:spcAft>
                        <a:buFont typeface="+mj-lt"/>
                        <a:buAutoNum type="arabicPeriod"/>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Dependency on long governance processes.</a:t>
                      </a:r>
                    </a:p>
                    <a:p>
                      <a:pPr marL="342900" lvl="0" indent="-342900">
                        <a:lnSpc>
                          <a:spcPct val="100000"/>
                        </a:lnSpc>
                        <a:spcBef>
                          <a:spcPts val="0"/>
                        </a:spcBef>
                        <a:spcAft>
                          <a:spcPts val="0"/>
                        </a:spcAft>
                        <a:buFont typeface="+mj-lt"/>
                        <a:buAutoNum type="arabicPeriod"/>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Lack of buy in from stakeholders.</a:t>
                      </a:r>
                      <a:endPar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3752" marR="43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0"/>
                        </a:spcBef>
                        <a:spcAft>
                          <a:spcPts val="0"/>
                        </a:spcAft>
                      </a:pP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Level 1</a:t>
                      </a:r>
                      <a:b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Very High</a:t>
                      </a:r>
                      <a:endParaRPr lang="en-ZA"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3752" marR="43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0000"/>
                        </a:lnSpc>
                        <a:spcBef>
                          <a:spcPts val="0"/>
                        </a:spcBef>
                        <a:spcAft>
                          <a:spcPts val="0"/>
                        </a:spcAft>
                      </a:pP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Level 3</a:t>
                      </a:r>
                      <a:b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Medium</a:t>
                      </a:r>
                      <a:endParaRPr lang="en-ZA"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3752" marR="43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ZA" altLang="en-US" sz="1000" kern="1200" noProof="0" dirty="0">
                          <a:solidFill>
                            <a:srgbClr val="000000"/>
                          </a:solidFill>
                          <a:effectLst/>
                          <a:latin typeface="Arial" panose="020B0604020202020204" pitchFamily="34" charset="0"/>
                          <a:ea typeface="+mn-ea"/>
                          <a:cs typeface="Arial" panose="020B0604020202020204" pitchFamily="34" charset="0"/>
                        </a:rPr>
                        <a:t>Minister and IDC  intervention to convert the Shareholders loans</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ZA" sz="1000" kern="1200" dirty="0">
                          <a:solidFill>
                            <a:srgbClr val="000000"/>
                          </a:solidFill>
                          <a:effectLst/>
                          <a:latin typeface="Arial" panose="020B0604020202020204" pitchFamily="34" charset="0"/>
                          <a:ea typeface="+mn-ea"/>
                          <a:cs typeface="Arial" panose="020B0604020202020204" pitchFamily="34" charset="0"/>
                        </a:rPr>
                        <a:t>Implementing conversion of</a:t>
                      </a:r>
                    </a:p>
                    <a:p>
                      <a:pPr marL="0" marR="0" lvl="0" indent="0" algn="l" defTabSz="914400" rtl="0" eaLnBrk="1" fontAlgn="base" latinLnBrk="0" hangingPunct="1">
                        <a:lnSpc>
                          <a:spcPct val="100000"/>
                        </a:lnSpc>
                        <a:spcBef>
                          <a:spcPct val="0"/>
                        </a:spcBef>
                        <a:spcAft>
                          <a:spcPct val="0"/>
                        </a:spcAft>
                        <a:buClrTx/>
                        <a:buSzTx/>
                        <a:buFont typeface="+mj-lt"/>
                        <a:buNone/>
                        <a:tabLst/>
                        <a:defRPr/>
                      </a:pPr>
                      <a:r>
                        <a:rPr lang="en-ZA" sz="1000" kern="1200" dirty="0">
                          <a:solidFill>
                            <a:srgbClr val="000000"/>
                          </a:solidFill>
                          <a:effectLst/>
                          <a:latin typeface="Arial" panose="020B0604020202020204" pitchFamily="34" charset="0"/>
                          <a:ea typeface="+mn-ea"/>
                          <a:cs typeface="Arial" panose="020B0604020202020204" pitchFamily="34" charset="0"/>
                        </a:rPr>
                        <a:t>      Shareholders loans</a:t>
                      </a:r>
                      <a:endParaRPr lang="en-ZA" altLang="en-US" sz="1000" kern="1200" noProof="0" dirty="0">
                        <a:solidFill>
                          <a:srgbClr val="000000"/>
                        </a:solidFill>
                        <a:effectLst/>
                        <a:latin typeface="Arial" panose="020B0604020202020204" pitchFamily="34" charset="0"/>
                        <a:ea typeface="+mn-ea"/>
                        <a:cs typeface="Arial" panose="020B0604020202020204" pitchFamily="34" charset="0"/>
                      </a:endParaRPr>
                    </a:p>
                    <a:p>
                      <a:pPr marL="228600" indent="-228600">
                        <a:lnSpc>
                          <a:spcPct val="100000"/>
                        </a:lnSpc>
                        <a:spcBef>
                          <a:spcPts val="0"/>
                        </a:spcBef>
                        <a:spcAft>
                          <a:spcPts val="0"/>
                        </a:spcAft>
                        <a:buFont typeface="+mj-lt"/>
                        <a:buAutoNum type="arabicPeriod"/>
                      </a:pPr>
                      <a:endPar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3752" marR="43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919281384"/>
                  </a:ext>
                </a:extLst>
              </a:tr>
              <a:tr h="1554717">
                <a:tc>
                  <a:txBody>
                    <a:bodyPr/>
                    <a:lstStyle/>
                    <a:p>
                      <a:pPr>
                        <a:lnSpc>
                          <a:spcPct val="100000"/>
                        </a:lnSpc>
                        <a:spcBef>
                          <a:spcPts val="0"/>
                        </a:spcBef>
                        <a:spcAft>
                          <a:spcPts val="0"/>
                        </a:spcAf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strengthen BBI's financial position for growth and sustainability.</a:t>
                      </a:r>
                      <a:endPar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 increased base achieved through customer fulfilment and state of the art infrastructure and services.</a:t>
                      </a:r>
                      <a:endPar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3752" marR="43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Possible failure to continue as a going concern.</a:t>
                      </a:r>
                      <a:endParaRPr lang="en-ZA"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3752" marR="43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a:lnSpc>
                          <a:spcPct val="100000"/>
                        </a:lnSpc>
                        <a:spcBef>
                          <a:spcPts val="0"/>
                        </a:spcBef>
                        <a:spcAft>
                          <a:spcPts val="0"/>
                        </a:spcAft>
                        <a:buFont typeface="+mj-lt"/>
                        <a:buAutoNum type="arabicPeriod"/>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Under-capitalisation of the Company. </a:t>
                      </a:r>
                      <a:endPar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Font typeface="+mj-lt"/>
                        <a:buAutoNum type="arabicPeriod"/>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Difficulty in securing short to medium-term funding from external parties.</a:t>
                      </a:r>
                      <a:endPar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Font typeface="+mj-lt"/>
                        <a:buAutoNum type="arabicPeriod"/>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Continued poor financial performance.</a:t>
                      </a:r>
                      <a:endPar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3752" marR="43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Level 1</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Very High</a:t>
                      </a:r>
                      <a:endPar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3752" marR="43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0000"/>
                        </a:lnSpc>
                        <a:spcBef>
                          <a:spcPts val="0"/>
                        </a:spcBef>
                        <a:spcAft>
                          <a:spcPts val="0"/>
                        </a:spcAft>
                      </a:pP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Level 2</a:t>
                      </a:r>
                      <a:b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High</a:t>
                      </a:r>
                      <a:endParaRPr lang="en-ZA"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3752" marR="43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228600" indent="-228600">
                        <a:lnSpc>
                          <a:spcPct val="100000"/>
                        </a:lnSpc>
                        <a:spcBef>
                          <a:spcPts val="0"/>
                        </a:spcBef>
                        <a:spcAft>
                          <a:spcPts val="0"/>
                        </a:spcAft>
                        <a:buFont typeface="+mj-lt"/>
                        <a:buAutoNum type="arabicPeriod"/>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Embed and continue to optimise pricing strategy.</a:t>
                      </a:r>
                      <a:endPar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228600" indent="-228600">
                        <a:lnSpc>
                          <a:spcPct val="100000"/>
                        </a:lnSpc>
                        <a:spcBef>
                          <a:spcPts val="0"/>
                        </a:spcBef>
                        <a:spcAft>
                          <a:spcPts val="0"/>
                        </a:spcAft>
                        <a:buFont typeface="+mj-lt"/>
                        <a:buAutoNum type="arabicPeriod"/>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Renegotiation of key suppliers’ contracts. (Single supplier sourcing)</a:t>
                      </a:r>
                      <a:endPar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228600" indent="-228600">
                        <a:lnSpc>
                          <a:spcPct val="100000"/>
                        </a:lnSpc>
                        <a:spcBef>
                          <a:spcPts val="0"/>
                        </a:spcBef>
                        <a:spcAft>
                          <a:spcPts val="0"/>
                        </a:spcAft>
                        <a:buFont typeface="+mj-lt"/>
                        <a:buAutoNum type="arabicPeriod"/>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Rigorous cash management.</a:t>
                      </a:r>
                      <a:endPar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228600" indent="-228600">
                        <a:lnSpc>
                          <a:spcPct val="100000"/>
                        </a:lnSpc>
                        <a:spcBef>
                          <a:spcPts val="0"/>
                        </a:spcBef>
                        <a:spcAft>
                          <a:spcPts val="0"/>
                        </a:spcAft>
                        <a:buFont typeface="+mj-lt"/>
                        <a:buAutoNum type="arabicPeriod"/>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Continue to apply for funding from third parties. </a:t>
                      </a:r>
                      <a:endPar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228600" indent="-228600">
                        <a:lnSpc>
                          <a:spcPct val="100000"/>
                        </a:lnSpc>
                        <a:spcBef>
                          <a:spcPts val="0"/>
                        </a:spcBef>
                        <a:spcAft>
                          <a:spcPts val="0"/>
                        </a:spcAft>
                        <a:buFont typeface="+mj-lt"/>
                        <a:buAutoNum type="arabicPeriod"/>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Faster execution or implementation of projects which are billable or fundable</a:t>
                      </a:r>
                      <a:endPar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3752" marR="43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832454702"/>
                  </a:ext>
                </a:extLst>
              </a:tr>
              <a:tr h="1810920">
                <a:tc>
                  <a:txBody>
                    <a:bodyPr/>
                    <a:lstStyle/>
                    <a:p>
                      <a:pPr>
                        <a:lnSpc>
                          <a:spcPct val="100000"/>
                        </a:lnSpc>
                        <a:spcBef>
                          <a:spcPts val="0"/>
                        </a:spcBef>
                        <a:spcAft>
                          <a:spcPts val="0"/>
                        </a:spcAf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enable the organisation to deliver upon the mandate.</a:t>
                      </a:r>
                      <a:endPar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Moratorium on filling of vacancies</a:t>
                      </a:r>
                      <a:endPar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a:lnSpc>
                          <a:spcPct val="100000"/>
                        </a:lnSpc>
                        <a:spcBef>
                          <a:spcPts val="0"/>
                        </a:spcBef>
                        <a:spcAft>
                          <a:spcPts val="0"/>
                        </a:spcAft>
                        <a:buFont typeface="+mj-lt"/>
                        <a:buAutoNum type="arabicPeriod"/>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Intention to minimise job losses in preparation for the merger between BBI and Sentech.</a:t>
                      </a:r>
                      <a:endPar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Font typeface="+mj-lt"/>
                        <a:buAutoNum type="arabicPeriod"/>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Cost containment strategy aiming at reducing employment cost within SOCs environment.</a:t>
                      </a:r>
                      <a:endPar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Level 1</a:t>
                      </a:r>
                      <a:b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Very High</a:t>
                      </a:r>
                      <a:endPar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0000"/>
                        </a:lnSpc>
                        <a:spcBef>
                          <a:spcPts val="0"/>
                        </a:spcBef>
                        <a:spcAft>
                          <a:spcPts val="0"/>
                        </a:spcAf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Level 1</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Very High</a:t>
                      </a:r>
                      <a:endPar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228600" lvl="0" indent="-228600" algn="l" defTabSz="914400" rtl="0" eaLnBrk="1" latinLnBrk="0" hangingPunct="1">
                        <a:lnSpc>
                          <a:spcPct val="100000"/>
                        </a:lnSpc>
                        <a:spcBef>
                          <a:spcPts val="0"/>
                        </a:spcBef>
                        <a:spcAft>
                          <a:spcPts val="0"/>
                        </a:spcAft>
                        <a:buFont typeface="+mj-lt"/>
                        <a:buAutoNum type="arabicPeriod"/>
                      </a:pPr>
                      <a:r>
                        <a:rPr lang="en-ZA"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Submission to the shareholder to lift the moratorium.</a:t>
                      </a:r>
                      <a:endParaRPr lang="en-ZA"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228600" lvl="0" indent="-228600" algn="l" defTabSz="914400" rtl="0" eaLnBrk="1" latinLnBrk="0" hangingPunct="1">
                        <a:lnSpc>
                          <a:spcPct val="100000"/>
                        </a:lnSpc>
                        <a:spcBef>
                          <a:spcPts val="0"/>
                        </a:spcBef>
                        <a:spcAft>
                          <a:spcPts val="0"/>
                        </a:spcAft>
                        <a:buFont typeface="+mj-lt"/>
                        <a:buAutoNum type="arabicPeriod"/>
                      </a:pPr>
                      <a:r>
                        <a:rPr lang="en-ZA"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 sourcing.</a:t>
                      </a:r>
                      <a:endParaRPr lang="en-ZA"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228600" lvl="0" indent="-228600" algn="l" defTabSz="914400" rtl="0" eaLnBrk="1" latinLnBrk="0" hangingPunct="1">
                        <a:lnSpc>
                          <a:spcPct val="100000"/>
                        </a:lnSpc>
                        <a:spcBef>
                          <a:spcPts val="0"/>
                        </a:spcBef>
                        <a:spcAft>
                          <a:spcPts val="0"/>
                        </a:spcAft>
                        <a:buFont typeface="+mj-lt"/>
                        <a:buAutoNum type="arabicPeriod"/>
                      </a:pPr>
                      <a:r>
                        <a:rPr lang="en-ZA"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Internal redeployment of staff through secondment and rotation.</a:t>
                      </a:r>
                      <a:endParaRPr lang="en-ZA"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688314226"/>
                  </a:ext>
                </a:extLst>
              </a:tr>
            </a:tbl>
          </a:graphicData>
        </a:graphic>
      </p:graphicFrame>
      <p:sp>
        <p:nvSpPr>
          <p:cNvPr id="2" name="TextBox 1">
            <a:extLst>
              <a:ext uri="{FF2B5EF4-FFF2-40B4-BE49-F238E27FC236}">
                <a16:creationId xmlns:a16="http://schemas.microsoft.com/office/drawing/2014/main" xmlns="" id="{DC31D14C-AFC7-4627-A661-763AC4917B14}"/>
              </a:ext>
            </a:extLst>
          </p:cNvPr>
          <p:cNvSpPr txBox="1"/>
          <p:nvPr/>
        </p:nvSpPr>
        <p:spPr>
          <a:xfrm>
            <a:off x="550068" y="932815"/>
            <a:ext cx="2232248" cy="369332"/>
          </a:xfrm>
          <a:prstGeom prst="rect">
            <a:avLst/>
          </a:prstGeom>
          <a:noFill/>
          <a:ln w="38100">
            <a:solidFill>
              <a:srgbClr val="006600"/>
            </a:solidFill>
          </a:ln>
        </p:spPr>
        <p:txBody>
          <a:bodyPr wrap="square" rtlCol="0">
            <a:spAutoFit/>
          </a:bodyPr>
          <a:lstStyle/>
          <a:p>
            <a:r>
              <a:rPr lang="en-ZA" b="1" dirty="0">
                <a:solidFill>
                  <a:srgbClr val="006600"/>
                </a:solidFill>
              </a:rPr>
              <a:t>Key Risks</a:t>
            </a:r>
          </a:p>
        </p:txBody>
      </p:sp>
    </p:spTree>
    <p:extLst>
      <p:ext uri="{BB962C8B-B14F-4D97-AF65-F5344CB8AC3E}">
        <p14:creationId xmlns:p14="http://schemas.microsoft.com/office/powerpoint/2010/main" xmlns="" val="2967099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Placeholder 3">
            <a:extLst>
              <a:ext uri="{FF2B5EF4-FFF2-40B4-BE49-F238E27FC236}">
                <a16:creationId xmlns:a16="http://schemas.microsoft.com/office/drawing/2014/main" xmlns="" id="{11A92E59-EA88-4CC4-9676-05982E082036}"/>
              </a:ext>
            </a:extLst>
          </p:cNvPr>
          <p:cNvSpPr>
            <a:spLocks noGrp="1" noChangeArrowheads="1"/>
          </p:cNvSpPr>
          <p:nvPr>
            <p:ph type="body" sz="quarter" idx="11"/>
          </p:nvPr>
        </p:nvSpPr>
        <p:spPr bwMode="auto">
          <a:xfrm>
            <a:off x="1024781" y="404664"/>
            <a:ext cx="6859587" cy="400050"/>
          </a:xfrm>
          <a:noFill/>
          <a:ln w="9525">
            <a:noFill/>
            <a:miter lim="800000"/>
            <a:headEnd/>
            <a:tailEnd/>
          </a:ln>
        </p:spPr>
        <p:txBody>
          <a:bodyPr anchor="ctr"/>
          <a:lstStyle/>
          <a:p>
            <a:r>
              <a:rPr lang="en-GB" altLang="en-US" kern="1200" dirty="0"/>
              <a:t>Top Strategic Risks: p48- 51 </a:t>
            </a:r>
          </a:p>
        </p:txBody>
      </p:sp>
      <p:sp>
        <p:nvSpPr>
          <p:cNvPr id="35859" name="TextBox 21">
            <a:extLst>
              <a:ext uri="{FF2B5EF4-FFF2-40B4-BE49-F238E27FC236}">
                <a16:creationId xmlns:a16="http://schemas.microsoft.com/office/drawing/2014/main" xmlns="" id="{94DF9F5C-40D2-4D4D-B329-0C7F82B002A2}"/>
              </a:ext>
            </a:extLst>
          </p:cNvPr>
          <p:cNvSpPr txBox="1">
            <a:spLocks noChangeArrowheads="1"/>
          </p:cNvSpPr>
          <p:nvPr/>
        </p:nvSpPr>
        <p:spPr bwMode="auto">
          <a:xfrm>
            <a:off x="2969765" y="2384483"/>
            <a:ext cx="1800571"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Helvetica" panose="020B0604020202020204" pitchFamily="34" charset="0"/>
              <a:buAutoNum type="arabicPeriod"/>
            </a:pPr>
            <a:r>
              <a:rPr lang="en-ZA" altLang="en-US" sz="800" dirty="0">
                <a:solidFill>
                  <a:schemeClr val="bg1"/>
                </a:solidFill>
                <a:latin typeface="FoundrySterling-Light"/>
              </a:rPr>
              <a:t>Dependency on long governance processes.</a:t>
            </a:r>
          </a:p>
          <a:p>
            <a:pPr eaLnBrk="1" hangingPunct="1">
              <a:buFont typeface="Helvetica" panose="020B0604020202020204" pitchFamily="34" charset="0"/>
              <a:buAutoNum type="arabicPeriod"/>
            </a:pPr>
            <a:r>
              <a:rPr lang="en-ZA" altLang="en-US" sz="800" dirty="0">
                <a:solidFill>
                  <a:schemeClr val="bg1"/>
                </a:solidFill>
                <a:latin typeface="FoundrySterling-Light"/>
              </a:rPr>
              <a:t>Lack of buy in from stakeholders.</a:t>
            </a:r>
          </a:p>
        </p:txBody>
      </p:sp>
      <p:sp>
        <p:nvSpPr>
          <p:cNvPr id="35860" name="TextBox 22">
            <a:extLst>
              <a:ext uri="{FF2B5EF4-FFF2-40B4-BE49-F238E27FC236}">
                <a16:creationId xmlns:a16="http://schemas.microsoft.com/office/drawing/2014/main" xmlns="" id="{55E04766-318F-4DDE-86FD-4B7E7424265B}"/>
              </a:ext>
            </a:extLst>
          </p:cNvPr>
          <p:cNvSpPr txBox="1">
            <a:spLocks noChangeArrowheads="1"/>
          </p:cNvSpPr>
          <p:nvPr/>
        </p:nvSpPr>
        <p:spPr bwMode="auto">
          <a:xfrm>
            <a:off x="3025913" y="3100834"/>
            <a:ext cx="1806575"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Helvetica" panose="020B0604020202020204" pitchFamily="34" charset="0"/>
              <a:buAutoNum type="arabicPeriod"/>
            </a:pPr>
            <a:r>
              <a:rPr lang="en-ZA" altLang="en-US" sz="800" dirty="0">
                <a:solidFill>
                  <a:schemeClr val="bg1"/>
                </a:solidFill>
                <a:cs typeface="Arial" panose="020B0604020202020204" pitchFamily="34" charset="0"/>
              </a:rPr>
              <a:t>Under-capitalisation of the Company. </a:t>
            </a:r>
          </a:p>
          <a:p>
            <a:pPr eaLnBrk="1" hangingPunct="1">
              <a:buFont typeface="Helvetica" panose="020B0604020202020204" pitchFamily="34" charset="0"/>
              <a:buAutoNum type="arabicPeriod"/>
            </a:pPr>
            <a:r>
              <a:rPr lang="en-ZA" altLang="en-US" sz="800" dirty="0">
                <a:solidFill>
                  <a:schemeClr val="bg1"/>
                </a:solidFill>
                <a:cs typeface="Arial" panose="020B0604020202020204" pitchFamily="34" charset="0"/>
              </a:rPr>
              <a:t>Difficulty in securing short to medium-term funding from external parties.</a:t>
            </a:r>
          </a:p>
          <a:p>
            <a:pPr eaLnBrk="1" hangingPunct="1">
              <a:buFont typeface="Helvetica" panose="020B0604020202020204" pitchFamily="34" charset="0"/>
              <a:buAutoNum type="arabicPeriod"/>
            </a:pPr>
            <a:r>
              <a:rPr lang="en-ZA" altLang="en-US" sz="800" dirty="0">
                <a:solidFill>
                  <a:schemeClr val="bg1"/>
                </a:solidFill>
                <a:cs typeface="Arial" panose="020B0604020202020204" pitchFamily="34" charset="0"/>
              </a:rPr>
              <a:t>Continued poor financial performance.</a:t>
            </a:r>
          </a:p>
        </p:txBody>
      </p:sp>
      <p:pic>
        <p:nvPicPr>
          <p:cNvPr id="35867" name="Picture 29" descr="A picture containing logo&#10;&#10;Description automatically generated">
            <a:extLst>
              <a:ext uri="{FF2B5EF4-FFF2-40B4-BE49-F238E27FC236}">
                <a16:creationId xmlns:a16="http://schemas.microsoft.com/office/drawing/2014/main" xmlns="" id="{C5BA831D-7583-4EF0-A1CC-C5C761290A2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213" y="-136525"/>
            <a:ext cx="1198563"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Slide Number Placeholder 2">
            <a:extLst>
              <a:ext uri="{FF2B5EF4-FFF2-40B4-BE49-F238E27FC236}">
                <a16:creationId xmlns:a16="http://schemas.microsoft.com/office/drawing/2014/main" xmlns="" id="{2715F587-F78E-474D-B383-FD8E1560D8C4}"/>
              </a:ext>
            </a:extLst>
          </p:cNvPr>
          <p:cNvSpPr>
            <a:spLocks noGrp="1" noChangeArrowheads="1"/>
          </p:cNvSpPr>
          <p:nvPr>
            <p:ph type="sldNum" sz="quarter" idx="12"/>
          </p:nvPr>
        </p:nvSpPr>
        <p:spPr bwMode="auto">
          <a:xfrm>
            <a:off x="6551191" y="6400874"/>
            <a:ext cx="2133600" cy="30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FFFFFF"/>
                </a:solidFill>
              </a:rPr>
              <a:t>Slide </a:t>
            </a:r>
            <a:fld id="{896BDDAE-6BF7-47F1-95CA-ED1E09E75ECB}" type="slidenum">
              <a:rPr lang="en-US" altLang="en-US" smtClean="0">
                <a:solidFill>
                  <a:srgbClr val="FFFFFF"/>
                </a:solidFill>
              </a:rPr>
              <a:pPr fontAlgn="base">
                <a:spcBef>
                  <a:spcPct val="0"/>
                </a:spcBef>
                <a:spcAft>
                  <a:spcPct val="0"/>
                </a:spcAft>
              </a:pPr>
              <a:t>14</a:t>
            </a:fld>
            <a:endParaRPr lang="en-US" altLang="en-US" dirty="0">
              <a:solidFill>
                <a:srgbClr val="FFFFFF"/>
              </a:solidFill>
            </a:endParaRPr>
          </a:p>
        </p:txBody>
      </p:sp>
      <p:graphicFrame>
        <p:nvGraphicFramePr>
          <p:cNvPr id="2" name="Table 1">
            <a:extLst>
              <a:ext uri="{FF2B5EF4-FFF2-40B4-BE49-F238E27FC236}">
                <a16:creationId xmlns:a16="http://schemas.microsoft.com/office/drawing/2014/main" xmlns="" id="{E98A71AB-396C-43EE-AE7B-2EE62A3CE5E7}"/>
              </a:ext>
            </a:extLst>
          </p:cNvPr>
          <p:cNvGraphicFramePr>
            <a:graphicFrameLocks noGrp="1"/>
          </p:cNvGraphicFramePr>
          <p:nvPr>
            <p:extLst>
              <p:ext uri="{D42A27DB-BD31-4B8C-83A1-F6EECF244321}">
                <p14:modId xmlns:p14="http://schemas.microsoft.com/office/powerpoint/2010/main" xmlns="" val="2907349276"/>
              </p:ext>
            </p:extLst>
          </p:nvPr>
        </p:nvGraphicFramePr>
        <p:xfrm>
          <a:off x="251520" y="1601639"/>
          <a:ext cx="8640960" cy="4423843"/>
        </p:xfrm>
        <a:graphic>
          <a:graphicData uri="http://schemas.openxmlformats.org/drawingml/2006/table">
            <a:tbl>
              <a:tblPr firstRow="1" firstCol="1" bandRow="1"/>
              <a:tblGrid>
                <a:gridCol w="1486542">
                  <a:extLst>
                    <a:ext uri="{9D8B030D-6E8A-4147-A177-3AD203B41FA5}">
                      <a16:colId xmlns:a16="http://schemas.microsoft.com/office/drawing/2014/main" xmlns="" val="2477298339"/>
                    </a:ext>
                  </a:extLst>
                </a:gridCol>
                <a:gridCol w="1495736">
                  <a:extLst>
                    <a:ext uri="{9D8B030D-6E8A-4147-A177-3AD203B41FA5}">
                      <a16:colId xmlns:a16="http://schemas.microsoft.com/office/drawing/2014/main" xmlns="" val="4094085006"/>
                    </a:ext>
                  </a:extLst>
                </a:gridCol>
                <a:gridCol w="1880099">
                  <a:extLst>
                    <a:ext uri="{9D8B030D-6E8A-4147-A177-3AD203B41FA5}">
                      <a16:colId xmlns:a16="http://schemas.microsoft.com/office/drawing/2014/main" xmlns="" val="3860200789"/>
                    </a:ext>
                  </a:extLst>
                </a:gridCol>
                <a:gridCol w="962795">
                  <a:extLst>
                    <a:ext uri="{9D8B030D-6E8A-4147-A177-3AD203B41FA5}">
                      <a16:colId xmlns:a16="http://schemas.microsoft.com/office/drawing/2014/main" xmlns="" val="3188462480"/>
                    </a:ext>
                  </a:extLst>
                </a:gridCol>
                <a:gridCol w="1006010">
                  <a:extLst>
                    <a:ext uri="{9D8B030D-6E8A-4147-A177-3AD203B41FA5}">
                      <a16:colId xmlns:a16="http://schemas.microsoft.com/office/drawing/2014/main" xmlns="" val="2167130346"/>
                    </a:ext>
                  </a:extLst>
                </a:gridCol>
                <a:gridCol w="1809778">
                  <a:extLst>
                    <a:ext uri="{9D8B030D-6E8A-4147-A177-3AD203B41FA5}">
                      <a16:colId xmlns:a16="http://schemas.microsoft.com/office/drawing/2014/main" xmlns="" val="14392930"/>
                    </a:ext>
                  </a:extLst>
                </a:gridCol>
              </a:tblGrid>
              <a:tr h="336532">
                <a:tc>
                  <a:txBody>
                    <a:bodyPr/>
                    <a:lstStyle/>
                    <a:p>
                      <a:pPr algn="ctr">
                        <a:lnSpc>
                          <a:spcPct val="100000"/>
                        </a:lnSpc>
                        <a:spcBef>
                          <a:spcPts val="0"/>
                        </a:spcBef>
                        <a:spcAft>
                          <a:spcPts val="0"/>
                        </a:spcAft>
                      </a:pPr>
                      <a:r>
                        <a:rPr lang="en-ZA"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Strategic Objective</a:t>
                      </a:r>
                      <a:endPar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900" marR="28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802C"/>
                    </a:solidFill>
                  </a:tcPr>
                </a:tc>
                <a:tc>
                  <a:txBody>
                    <a:bodyPr/>
                    <a:lstStyle/>
                    <a:p>
                      <a:pPr algn="ctr">
                        <a:lnSpc>
                          <a:spcPct val="100000"/>
                        </a:lnSpc>
                        <a:spcBef>
                          <a:spcPts val="0"/>
                        </a:spcBef>
                        <a:spcAft>
                          <a:spcPts val="0"/>
                        </a:spcAft>
                      </a:pPr>
                      <a:r>
                        <a:rPr lang="en-ZA"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Risk Description</a:t>
                      </a:r>
                      <a:endPar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900" marR="28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802C"/>
                    </a:solidFill>
                  </a:tcPr>
                </a:tc>
                <a:tc>
                  <a:txBody>
                    <a:bodyPr/>
                    <a:lstStyle/>
                    <a:p>
                      <a:pPr algn="ctr">
                        <a:lnSpc>
                          <a:spcPct val="100000"/>
                        </a:lnSpc>
                        <a:spcBef>
                          <a:spcPts val="0"/>
                        </a:spcBef>
                        <a:spcAft>
                          <a:spcPts val="0"/>
                        </a:spcAft>
                      </a:pPr>
                      <a:r>
                        <a:rPr lang="en-ZA"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Root causes</a:t>
                      </a:r>
                      <a:endPar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900" marR="28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802C"/>
                    </a:solidFill>
                  </a:tcPr>
                </a:tc>
                <a:tc>
                  <a:txBody>
                    <a:bodyPr/>
                    <a:lstStyle/>
                    <a:p>
                      <a:pPr algn="ctr">
                        <a:lnSpc>
                          <a:spcPct val="100000"/>
                        </a:lnSpc>
                        <a:spcBef>
                          <a:spcPts val="0"/>
                        </a:spcBef>
                        <a:spcAft>
                          <a:spcPts val="0"/>
                        </a:spcAft>
                      </a:pPr>
                      <a:r>
                        <a:rPr lang="en-ZA"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Inherent Risk Rating</a:t>
                      </a:r>
                      <a:endPar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900" marR="28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802C"/>
                    </a:solidFill>
                  </a:tcPr>
                </a:tc>
                <a:tc>
                  <a:txBody>
                    <a:bodyPr/>
                    <a:lstStyle/>
                    <a:p>
                      <a:pPr algn="ctr">
                        <a:lnSpc>
                          <a:spcPct val="100000"/>
                        </a:lnSpc>
                        <a:spcBef>
                          <a:spcPts val="0"/>
                        </a:spcBef>
                        <a:spcAft>
                          <a:spcPts val="0"/>
                        </a:spcAft>
                      </a:pPr>
                      <a:r>
                        <a:rPr lang="en-ZA"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Residual Risk Rating</a:t>
                      </a:r>
                      <a:endPar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900" marR="28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802C"/>
                    </a:solidFill>
                  </a:tcPr>
                </a:tc>
                <a:tc>
                  <a:txBody>
                    <a:bodyPr/>
                    <a:lstStyle/>
                    <a:p>
                      <a:pPr algn="ctr">
                        <a:lnSpc>
                          <a:spcPct val="100000"/>
                        </a:lnSpc>
                        <a:spcBef>
                          <a:spcPts val="0"/>
                        </a:spcBef>
                        <a:spcAft>
                          <a:spcPts val="0"/>
                        </a:spcAft>
                      </a:pPr>
                      <a:r>
                        <a:rPr lang="en-ZA"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Management Action Plan</a:t>
                      </a:r>
                      <a:endPar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900" marR="28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802C"/>
                    </a:solidFill>
                  </a:tcPr>
                </a:tc>
                <a:extLst>
                  <a:ext uri="{0D108BD9-81ED-4DB2-BD59-A6C34878D82A}">
                    <a16:rowId xmlns:a16="http://schemas.microsoft.com/office/drawing/2014/main" xmlns="" val="3714854706"/>
                  </a:ext>
                </a:extLst>
              </a:tr>
              <a:tr h="1682659">
                <a:tc>
                  <a:txBody>
                    <a:bodyPr/>
                    <a:lstStyle/>
                    <a:p>
                      <a:pPr>
                        <a:lnSpc>
                          <a:spcPct val="100000"/>
                        </a:lnSpc>
                        <a:spcBef>
                          <a:spcPts val="0"/>
                        </a:spcBef>
                        <a:spcAft>
                          <a:spcPts val="0"/>
                        </a:spcAft>
                      </a:pP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strengthen BBI's financial position for growth and sustainability.</a:t>
                      </a:r>
                      <a:endParaRPr lang="en-ZA"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900" marR="28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Difficulty to raise funds.</a:t>
                      </a:r>
                      <a:endParaRPr lang="en-ZA"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900" marR="28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a:lnSpc>
                          <a:spcPct val="100000"/>
                        </a:lnSpc>
                        <a:spcBef>
                          <a:spcPts val="0"/>
                        </a:spcBef>
                        <a:spcAft>
                          <a:spcPts val="0"/>
                        </a:spcAft>
                        <a:buFont typeface="+mj-lt"/>
                        <a:buAutoNum type="arabicPeriod"/>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track record of historical debt. </a:t>
                      </a:r>
                      <a:endPar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Font typeface="+mj-lt"/>
                        <a:buAutoNum type="arabicPeriod"/>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Risk Adversity of Banks to fund technically insolvent institutions. </a:t>
                      </a:r>
                      <a:endPar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Font typeface="+mj-lt"/>
                        <a:buAutoNum type="arabicPeriod"/>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Delay in conversion of shareholders loan into equity.</a:t>
                      </a:r>
                      <a:endPar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Font typeface="+mj-lt"/>
                        <a:buAutoNum type="arabicPeriod"/>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Lack of shareholder support on issuing of required guarantees to access funding.                               </a:t>
                      </a:r>
                      <a:endPar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900" marR="28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Level 1</a:t>
                      </a:r>
                      <a:b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Very High</a:t>
                      </a:r>
                      <a:endParaRPr lang="en-ZA"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900" marR="28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0000"/>
                        </a:lnSpc>
                        <a:spcBef>
                          <a:spcPts val="0"/>
                        </a:spcBef>
                        <a:spcAft>
                          <a:spcPts val="0"/>
                        </a:spcAft>
                      </a:pP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Level 2</a:t>
                      </a:r>
                      <a:b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High</a:t>
                      </a:r>
                      <a:endParaRPr lang="en-ZA"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900" marR="28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228600" lvl="0" indent="-228600">
                        <a:lnSpc>
                          <a:spcPct val="100000"/>
                        </a:lnSpc>
                        <a:spcBef>
                          <a:spcPts val="0"/>
                        </a:spcBef>
                        <a:spcAft>
                          <a:spcPts val="0"/>
                        </a:spcAft>
                        <a:buFont typeface="+mj-lt"/>
                        <a:buAutoNum type="arabicPeriod"/>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Extended credit terms with major suppliers (rated and international suppliers).</a:t>
                      </a:r>
                      <a:endPar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228600" lvl="0" indent="-228600">
                        <a:lnSpc>
                          <a:spcPct val="100000"/>
                        </a:lnSpc>
                        <a:spcBef>
                          <a:spcPts val="0"/>
                        </a:spcBef>
                        <a:spcAft>
                          <a:spcPts val="0"/>
                        </a:spcAft>
                        <a:buFont typeface="+mj-lt"/>
                        <a:buAutoNum type="arabicPeriod"/>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Continue to apply for funding from external parties.</a:t>
                      </a:r>
                      <a:endPar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900" marR="28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843233579"/>
                  </a:ext>
                </a:extLst>
              </a:tr>
              <a:tr h="2229283">
                <a:tc>
                  <a:txBody>
                    <a:bodyPr/>
                    <a:lstStyle/>
                    <a:p>
                      <a:pPr>
                        <a:lnSpc>
                          <a:spcPct val="100000"/>
                        </a:lnSpc>
                        <a:spcBef>
                          <a:spcPts val="0"/>
                        </a:spcBef>
                        <a:spcAft>
                          <a:spcPts val="0"/>
                        </a:spcAft>
                      </a:pP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strengthen BBI's financial position for growth and sustainability.</a:t>
                      </a:r>
                      <a:endParaRPr lang="en-ZA"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preferred partner of Government in enabling the digital transformation.</a:t>
                      </a:r>
                      <a:endParaRPr lang="en-ZA"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900" marR="28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Lack of access to state-owned fibre infrastructure.</a:t>
                      </a:r>
                      <a:endPar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900" marR="28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spcBef>
                          <a:spcPts val="0"/>
                        </a:spcBef>
                        <a:spcAft>
                          <a:spcPts val="0"/>
                        </a:spcAft>
                        <a:buFont typeface="+mj-lt"/>
                        <a:buAutoNum type="arabicPeriod"/>
                      </a:pP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Non-approval and lack of support from relevant Government structures to consolidate state owned infrastructure. Includes the process of changing relevant legislation and policies.</a:t>
                      </a:r>
                      <a:endParaRPr lang="en-ZA"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Font typeface="+mj-lt"/>
                        <a:buAutoNum type="arabicPeriod"/>
                      </a:pP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Internal ability to influence national policy decision.</a:t>
                      </a:r>
                      <a:endParaRPr lang="en-ZA"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Font typeface="+mj-lt"/>
                        <a:buAutoNum type="arabicPeriod"/>
                      </a:pP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Lack of understanding of the BBI Act.</a:t>
                      </a:r>
                      <a:endParaRPr lang="en-ZA"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900" marR="28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Level 1</a:t>
                      </a:r>
                      <a:b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Very High</a:t>
                      </a:r>
                      <a:endParaRPr lang="en-ZA"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900" marR="28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0000"/>
                        </a:lnSpc>
                        <a:spcBef>
                          <a:spcPts val="0"/>
                        </a:spcBef>
                        <a:spcAft>
                          <a:spcPts val="0"/>
                        </a:spcAft>
                      </a:pP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Level 2</a:t>
                      </a:r>
                      <a:b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High</a:t>
                      </a:r>
                      <a:endParaRPr lang="en-ZA"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900" marR="28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342900" lvl="0" indent="-342900">
                        <a:lnSpc>
                          <a:spcPct val="100000"/>
                        </a:lnSpc>
                        <a:spcBef>
                          <a:spcPts val="0"/>
                        </a:spcBef>
                        <a:spcAft>
                          <a:spcPts val="0"/>
                        </a:spcAft>
                        <a:buFont typeface="+mj-lt"/>
                        <a:buAutoNum type="arabicPeriod"/>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Draft a business case for Minister to intervene on behalf of BBI.</a:t>
                      </a:r>
                      <a:endPar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8900" marR="28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75788623"/>
                  </a:ext>
                </a:extLst>
              </a:tr>
            </a:tbl>
          </a:graphicData>
        </a:graphic>
      </p:graphicFrame>
      <p:sp>
        <p:nvSpPr>
          <p:cNvPr id="8" name="TextBox 7">
            <a:extLst>
              <a:ext uri="{FF2B5EF4-FFF2-40B4-BE49-F238E27FC236}">
                <a16:creationId xmlns:a16="http://schemas.microsoft.com/office/drawing/2014/main" xmlns="" id="{5D5B50EF-5BA9-41B0-8734-9C5A9A6E9F75}"/>
              </a:ext>
            </a:extLst>
          </p:cNvPr>
          <p:cNvSpPr txBox="1"/>
          <p:nvPr/>
        </p:nvSpPr>
        <p:spPr>
          <a:xfrm>
            <a:off x="550068" y="932815"/>
            <a:ext cx="2232248" cy="369332"/>
          </a:xfrm>
          <a:prstGeom prst="rect">
            <a:avLst/>
          </a:prstGeom>
          <a:noFill/>
          <a:ln w="38100">
            <a:solidFill>
              <a:srgbClr val="006600"/>
            </a:solidFill>
          </a:ln>
        </p:spPr>
        <p:txBody>
          <a:bodyPr wrap="square" rtlCol="0">
            <a:spAutoFit/>
          </a:bodyPr>
          <a:lstStyle/>
          <a:p>
            <a:r>
              <a:rPr lang="en-ZA" b="1" dirty="0">
                <a:solidFill>
                  <a:srgbClr val="006600"/>
                </a:solidFill>
              </a:rPr>
              <a:t>Key Risks</a:t>
            </a:r>
          </a:p>
        </p:txBody>
      </p:sp>
    </p:spTree>
    <p:extLst>
      <p:ext uri="{BB962C8B-B14F-4D97-AF65-F5344CB8AC3E}">
        <p14:creationId xmlns:p14="http://schemas.microsoft.com/office/powerpoint/2010/main" xmlns="" val="3851975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Placeholder 3">
            <a:extLst>
              <a:ext uri="{FF2B5EF4-FFF2-40B4-BE49-F238E27FC236}">
                <a16:creationId xmlns:a16="http://schemas.microsoft.com/office/drawing/2014/main" xmlns="" id="{589A9B28-9B68-4A6C-8448-FA38F9F209C3}"/>
              </a:ext>
            </a:extLst>
          </p:cNvPr>
          <p:cNvSpPr>
            <a:spLocks noGrp="1" noChangeArrowheads="1"/>
          </p:cNvSpPr>
          <p:nvPr>
            <p:ph type="body" sz="quarter" idx="11"/>
          </p:nvPr>
        </p:nvSpPr>
        <p:spPr bwMode="auto">
          <a:xfrm>
            <a:off x="1043608" y="392774"/>
            <a:ext cx="6051550" cy="400050"/>
          </a:xfrm>
          <a:noFill/>
          <a:ln w="9525">
            <a:noFill/>
            <a:miter lim="800000"/>
            <a:headEnd/>
            <a:tailEnd/>
          </a:ln>
        </p:spPr>
        <p:txBody>
          <a:bodyPr anchor="ctr"/>
          <a:lstStyle/>
          <a:p>
            <a:r>
              <a:rPr lang="en-GB" altLang="en-US" kern="1200" dirty="0"/>
              <a:t>Governance: Board Meetings - p89</a:t>
            </a:r>
          </a:p>
        </p:txBody>
      </p:sp>
      <p:sp>
        <p:nvSpPr>
          <p:cNvPr id="7" name="TextBox 6">
            <a:extLst>
              <a:ext uri="{FF2B5EF4-FFF2-40B4-BE49-F238E27FC236}">
                <a16:creationId xmlns:a16="http://schemas.microsoft.com/office/drawing/2014/main" xmlns="" id="{F20B5EF5-FEFB-4E9F-B4C8-005D2B3ADAC6}"/>
              </a:ext>
            </a:extLst>
          </p:cNvPr>
          <p:cNvSpPr txBox="1"/>
          <p:nvPr/>
        </p:nvSpPr>
        <p:spPr>
          <a:xfrm>
            <a:off x="250825" y="5822950"/>
            <a:ext cx="4572000" cy="460375"/>
          </a:xfrm>
          <a:prstGeom prst="rect">
            <a:avLst/>
          </a:prstGeom>
          <a:noFill/>
        </p:spPr>
        <p:txBody>
          <a:bodyPr>
            <a:spAutoFit/>
          </a:bodyPr>
          <a:lstStyle/>
          <a:p>
            <a:pPr marL="171450" indent="-171450" algn="just" eaLnBrk="1" fontAlgn="auto" hangingPunct="1">
              <a:spcBef>
                <a:spcPts val="0"/>
              </a:spcBef>
              <a:spcAft>
                <a:spcPts val="0"/>
              </a:spcAft>
              <a:buFont typeface="Arial" panose="020B0604020202020204" pitchFamily="34" charset="0"/>
              <a:buChar char="•"/>
              <a:defRPr/>
            </a:pPr>
            <a:r>
              <a:rPr lang="en-GB" sz="1200" b="1" dirty="0">
                <a:ea typeface="Times New Roman" panose="02020603050405020304" pitchFamily="18" charset="0"/>
                <a:cs typeface="Arial" panose="020B0604020202020204" pitchFamily="34" charset="0"/>
              </a:rPr>
              <a:t>Chairperson</a:t>
            </a:r>
          </a:p>
          <a:p>
            <a:pPr algn="just" eaLnBrk="1" fontAlgn="auto" hangingPunct="1">
              <a:spcBef>
                <a:spcPts val="0"/>
              </a:spcBef>
              <a:spcAft>
                <a:spcPts val="0"/>
              </a:spcAft>
              <a:defRPr/>
            </a:pPr>
            <a:r>
              <a:rPr lang="en-GB" sz="1200" b="1" dirty="0">
                <a:ea typeface="Times New Roman" panose="02020603050405020304" pitchFamily="18" charset="0"/>
                <a:cs typeface="Arial" panose="020B0604020202020204" pitchFamily="34" charset="0"/>
              </a:rPr>
              <a:t>N/A Not a Member  </a:t>
            </a:r>
            <a:endParaRPr lang="en-ZA" sz="1200" dirty="0">
              <a:ea typeface="Calibri" panose="020F0502020204030204" pitchFamily="34" charset="0"/>
              <a:cs typeface="Times New Roman" panose="02020603050405020304" pitchFamily="18" charset="0"/>
            </a:endParaRPr>
          </a:p>
        </p:txBody>
      </p:sp>
      <p:pic>
        <p:nvPicPr>
          <p:cNvPr id="39941" name="Picture 7" descr="A picture containing logo&#10;&#10;Description automatically generated">
            <a:extLst>
              <a:ext uri="{FF2B5EF4-FFF2-40B4-BE49-F238E27FC236}">
                <a16:creationId xmlns:a16="http://schemas.microsoft.com/office/drawing/2014/main" xmlns="" id="{A97A705D-F23A-4F14-B183-E57663E5CB6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225" y="-150813"/>
            <a:ext cx="1198563" cy="1196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9" name="Table 8">
            <a:extLst>
              <a:ext uri="{FF2B5EF4-FFF2-40B4-BE49-F238E27FC236}">
                <a16:creationId xmlns:a16="http://schemas.microsoft.com/office/drawing/2014/main" xmlns="" id="{DE6027E1-FAC0-423E-8E01-B43A1EA1EBD4}"/>
              </a:ext>
            </a:extLst>
          </p:cNvPr>
          <p:cNvGraphicFramePr>
            <a:graphicFrameLocks noGrp="1"/>
          </p:cNvGraphicFramePr>
          <p:nvPr/>
        </p:nvGraphicFramePr>
        <p:xfrm>
          <a:off x="250825" y="1412875"/>
          <a:ext cx="8353424" cy="4319592"/>
        </p:xfrm>
        <a:graphic>
          <a:graphicData uri="http://schemas.openxmlformats.org/drawingml/2006/table">
            <a:tbl>
              <a:tblPr firstRow="1" firstCol="1" bandRow="1"/>
              <a:tblGrid>
                <a:gridCol w="1983736">
                  <a:extLst>
                    <a:ext uri="{9D8B030D-6E8A-4147-A177-3AD203B41FA5}">
                      <a16:colId xmlns:a16="http://schemas.microsoft.com/office/drawing/2014/main" xmlns="" val="20000"/>
                    </a:ext>
                  </a:extLst>
                </a:gridCol>
                <a:gridCol w="796211">
                  <a:extLst>
                    <a:ext uri="{9D8B030D-6E8A-4147-A177-3AD203B41FA5}">
                      <a16:colId xmlns:a16="http://schemas.microsoft.com/office/drawing/2014/main" xmlns="" val="20001"/>
                    </a:ext>
                  </a:extLst>
                </a:gridCol>
                <a:gridCol w="796211">
                  <a:extLst>
                    <a:ext uri="{9D8B030D-6E8A-4147-A177-3AD203B41FA5}">
                      <a16:colId xmlns:a16="http://schemas.microsoft.com/office/drawing/2014/main" xmlns="" val="20002"/>
                    </a:ext>
                  </a:extLst>
                </a:gridCol>
                <a:gridCol w="796211">
                  <a:extLst>
                    <a:ext uri="{9D8B030D-6E8A-4147-A177-3AD203B41FA5}">
                      <a16:colId xmlns:a16="http://schemas.microsoft.com/office/drawing/2014/main" xmlns="" val="20003"/>
                    </a:ext>
                  </a:extLst>
                </a:gridCol>
                <a:gridCol w="796211">
                  <a:extLst>
                    <a:ext uri="{9D8B030D-6E8A-4147-A177-3AD203B41FA5}">
                      <a16:colId xmlns:a16="http://schemas.microsoft.com/office/drawing/2014/main" xmlns="" val="20004"/>
                    </a:ext>
                  </a:extLst>
                </a:gridCol>
                <a:gridCol w="796211">
                  <a:extLst>
                    <a:ext uri="{9D8B030D-6E8A-4147-A177-3AD203B41FA5}">
                      <a16:colId xmlns:a16="http://schemas.microsoft.com/office/drawing/2014/main" xmlns="" val="20005"/>
                    </a:ext>
                  </a:extLst>
                </a:gridCol>
                <a:gridCol w="796211">
                  <a:extLst>
                    <a:ext uri="{9D8B030D-6E8A-4147-A177-3AD203B41FA5}">
                      <a16:colId xmlns:a16="http://schemas.microsoft.com/office/drawing/2014/main" xmlns="" val="20006"/>
                    </a:ext>
                  </a:extLst>
                </a:gridCol>
                <a:gridCol w="796211">
                  <a:extLst>
                    <a:ext uri="{9D8B030D-6E8A-4147-A177-3AD203B41FA5}">
                      <a16:colId xmlns:a16="http://schemas.microsoft.com/office/drawing/2014/main" xmlns="" val="20007"/>
                    </a:ext>
                  </a:extLst>
                </a:gridCol>
                <a:gridCol w="796211">
                  <a:extLst>
                    <a:ext uri="{9D8B030D-6E8A-4147-A177-3AD203B41FA5}">
                      <a16:colId xmlns:a16="http://schemas.microsoft.com/office/drawing/2014/main" xmlns="" val="20008"/>
                    </a:ext>
                  </a:extLst>
                </a:gridCol>
              </a:tblGrid>
              <a:tr h="359966">
                <a:tc rowSpan="2">
                  <a:txBody>
                    <a:bodyPr/>
                    <a:lstStyle/>
                    <a:p>
                      <a:pPr algn="just">
                        <a:lnSpc>
                          <a:spcPct val="150000"/>
                        </a:lnSpc>
                        <a:spcBef>
                          <a:spcPts val="600"/>
                        </a:spcBef>
                        <a:spcAft>
                          <a:spcPts val="600"/>
                        </a:spcAft>
                      </a:pPr>
                      <a:r>
                        <a:rPr lang="en-ZA" sz="1100" b="1">
                          <a:solidFill>
                            <a:schemeClr val="tx1"/>
                          </a:solidFill>
                          <a:effectLst/>
                          <a:latin typeface="Arial" panose="020B0604020202020204" pitchFamily="34" charset="0"/>
                          <a:ea typeface="Calibri" panose="020F0502020204030204" pitchFamily="34" charset="0"/>
                          <a:cs typeface="Arial" panose="020B0604020202020204" pitchFamily="34" charset="0"/>
                        </a:rPr>
                        <a:t>Number of Meetings</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gridSpan="2">
                  <a:txBody>
                    <a:bodyPr/>
                    <a:lstStyle/>
                    <a:p>
                      <a:pPr algn="ctr">
                        <a:lnSpc>
                          <a:spcPct val="150000"/>
                        </a:lnSpc>
                        <a:spcBef>
                          <a:spcPts val="600"/>
                        </a:spcBef>
                        <a:spcAft>
                          <a:spcPts val="600"/>
                        </a:spcAft>
                      </a:pPr>
                      <a:r>
                        <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2017/18</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9050" cap="flat" cmpd="sng" algn="ctr">
                      <a:solidFill>
                        <a:srgbClr val="A8D08D"/>
                      </a:solidFill>
                      <a:prstDash val="solid"/>
                      <a:round/>
                      <a:headEnd type="none" w="med" len="med"/>
                      <a:tailEnd type="none" w="med" len="med"/>
                    </a:lnB>
                  </a:tcPr>
                </a:tc>
                <a:tc hMerge="1">
                  <a:txBody>
                    <a:bodyPr/>
                    <a:lstStyle/>
                    <a:p>
                      <a:endParaRPr lang="en-ZA"/>
                    </a:p>
                  </a:txBody>
                  <a:tcPr/>
                </a:tc>
                <a:tc gridSpan="2">
                  <a:txBody>
                    <a:bodyPr/>
                    <a:lstStyle/>
                    <a:p>
                      <a:pPr algn="ctr">
                        <a:lnSpc>
                          <a:spcPct val="150000"/>
                        </a:lnSpc>
                        <a:spcBef>
                          <a:spcPts val="600"/>
                        </a:spcBef>
                        <a:spcAft>
                          <a:spcPts val="600"/>
                        </a:spcAft>
                      </a:pPr>
                      <a:r>
                        <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2018/19</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9050" cap="flat" cmpd="sng" algn="ctr">
                      <a:solidFill>
                        <a:srgbClr val="A8D08D"/>
                      </a:solidFill>
                      <a:prstDash val="solid"/>
                      <a:round/>
                      <a:headEnd type="none" w="med" len="med"/>
                      <a:tailEnd type="none" w="med" len="med"/>
                    </a:lnB>
                  </a:tcPr>
                </a:tc>
                <a:tc hMerge="1">
                  <a:txBody>
                    <a:bodyPr/>
                    <a:lstStyle/>
                    <a:p>
                      <a:endParaRPr lang="en-ZA"/>
                    </a:p>
                  </a:txBody>
                  <a:tcPr/>
                </a:tc>
                <a:tc gridSpan="2">
                  <a:txBody>
                    <a:bodyPr/>
                    <a:lstStyle/>
                    <a:p>
                      <a:pPr algn="ctr">
                        <a:lnSpc>
                          <a:spcPct val="150000"/>
                        </a:lnSpc>
                        <a:spcBef>
                          <a:spcPts val="600"/>
                        </a:spcBef>
                        <a:spcAft>
                          <a:spcPts val="600"/>
                        </a:spcAft>
                      </a:pPr>
                      <a:r>
                        <a:rPr lang="en-ZA" sz="1200" b="1">
                          <a:solidFill>
                            <a:schemeClr val="tx1"/>
                          </a:solidFill>
                          <a:effectLst/>
                          <a:latin typeface="Arial" panose="020B0604020202020204" pitchFamily="34" charset="0"/>
                          <a:ea typeface="Calibri" panose="020F0502020204030204" pitchFamily="34" charset="0"/>
                          <a:cs typeface="Arial" panose="020B0604020202020204" pitchFamily="34" charset="0"/>
                        </a:rPr>
                        <a:t>2019/20</a:t>
                      </a:r>
                      <a:endParaRPr lang="en-ZA" sz="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9050" cap="flat" cmpd="sng" algn="ctr">
                      <a:solidFill>
                        <a:srgbClr val="A8D08D"/>
                      </a:solidFill>
                      <a:prstDash val="solid"/>
                      <a:round/>
                      <a:headEnd type="none" w="med" len="med"/>
                      <a:tailEnd type="none" w="med" len="med"/>
                    </a:lnB>
                  </a:tcPr>
                </a:tc>
                <a:tc hMerge="1">
                  <a:txBody>
                    <a:bodyPr/>
                    <a:lstStyle/>
                    <a:p>
                      <a:endParaRPr lang="en-ZA"/>
                    </a:p>
                  </a:txBody>
                  <a:tcPr/>
                </a:tc>
                <a:tc gridSpan="2">
                  <a:txBody>
                    <a:bodyPr/>
                    <a:lstStyle/>
                    <a:p>
                      <a:pPr algn="ctr">
                        <a:lnSpc>
                          <a:spcPct val="150000"/>
                        </a:lnSpc>
                        <a:spcBef>
                          <a:spcPts val="600"/>
                        </a:spcBef>
                        <a:spcAft>
                          <a:spcPts val="600"/>
                        </a:spcAft>
                      </a:pPr>
                      <a:r>
                        <a:rPr lang="en-ZA"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2020/21</a:t>
                      </a: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9050" cap="flat" cmpd="sng" algn="ctr">
                      <a:solidFill>
                        <a:srgbClr val="A8D08D"/>
                      </a:solidFill>
                      <a:prstDash val="solid"/>
                      <a:round/>
                      <a:headEnd type="none" w="med" len="med"/>
                      <a:tailEnd type="none" w="med" len="med"/>
                    </a:lnB>
                  </a:tcPr>
                </a:tc>
                <a:tc hMerge="1">
                  <a:txBody>
                    <a:bodyPr/>
                    <a:lstStyle/>
                    <a:p>
                      <a:pPr algn="ctr">
                        <a:lnSpc>
                          <a:spcPct val="150000"/>
                        </a:lnSpc>
                        <a:spcBef>
                          <a:spcPts val="600"/>
                        </a:spcBef>
                        <a:spcAft>
                          <a:spcPts val="600"/>
                        </a:spcAft>
                      </a:pPr>
                      <a:endPar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9050" cap="flat" cmpd="sng" algn="ctr">
                      <a:solidFill>
                        <a:srgbClr val="A8D08D"/>
                      </a:solidFill>
                      <a:prstDash val="solid"/>
                      <a:round/>
                      <a:headEnd type="none" w="med" len="med"/>
                      <a:tailEnd type="none" w="med" len="med"/>
                    </a:lnB>
                  </a:tcPr>
                </a:tc>
                <a:extLst>
                  <a:ext uri="{0D108BD9-81ED-4DB2-BD59-A6C34878D82A}">
                    <a16:rowId xmlns:a16="http://schemas.microsoft.com/office/drawing/2014/main" xmlns="" val="10000"/>
                  </a:ext>
                </a:extLst>
              </a:tr>
              <a:tr h="359966">
                <a:tc vMerge="1">
                  <a:txBody>
                    <a:bodyPr/>
                    <a:lstStyle/>
                    <a:p>
                      <a:endParaRPr lang="en-ZA"/>
                    </a:p>
                  </a:txBody>
                  <a:tcPr/>
                </a:tc>
                <a:tc>
                  <a:txBody>
                    <a:bodyPr/>
                    <a:lstStyle/>
                    <a:p>
                      <a:pPr algn="ctr">
                        <a:lnSpc>
                          <a:spcPct val="150000"/>
                        </a:lnSpc>
                        <a:spcBef>
                          <a:spcPts val="600"/>
                        </a:spcBef>
                        <a:spcAft>
                          <a:spcPts val="600"/>
                        </a:spcAft>
                      </a:pPr>
                      <a:r>
                        <a:rPr lang="en-ZA" sz="1200">
                          <a:solidFill>
                            <a:schemeClr val="tx1"/>
                          </a:solidFill>
                          <a:effectLst/>
                          <a:latin typeface="Arial" panose="020B0604020202020204" pitchFamily="34" charset="0"/>
                          <a:ea typeface="Calibri" panose="020F0502020204030204" pitchFamily="34" charset="0"/>
                          <a:cs typeface="Arial" panose="020B0604020202020204" pitchFamily="34" charset="0"/>
                        </a:rPr>
                        <a:t>No</a:t>
                      </a:r>
                      <a:endParaRPr lang="en-ZA" sz="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No</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No</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No</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xmlns="" val="10001"/>
                  </a:ext>
                </a:extLst>
              </a:tr>
              <a:tr h="359966">
                <a:tc>
                  <a:txBody>
                    <a:bodyPr/>
                    <a:lstStyle/>
                    <a:p>
                      <a:pPr algn="just">
                        <a:lnSpc>
                          <a:spcPct val="150000"/>
                        </a:lnSpc>
                        <a:spcBef>
                          <a:spcPts val="600"/>
                        </a:spcBef>
                        <a:spcAft>
                          <a:spcPts val="600"/>
                        </a:spcAft>
                      </a:pPr>
                      <a:r>
                        <a:rPr lang="en-GB"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Members</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xmlns="" val="10002"/>
                  </a:ext>
                </a:extLst>
              </a:tr>
              <a:tr h="359966">
                <a:tc>
                  <a:txBody>
                    <a:bodyPr/>
                    <a:lstStyle/>
                    <a:p>
                      <a:pPr algn="just">
                        <a:lnSpc>
                          <a:spcPct val="150000"/>
                        </a:lnSpc>
                        <a:spcBef>
                          <a:spcPts val="600"/>
                        </a:spcBef>
                        <a:spcAft>
                          <a:spcPts val="600"/>
                        </a:spcAft>
                      </a:pPr>
                      <a:r>
                        <a:rPr lang="en-GB"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M Ngcobo*</a:t>
                      </a:r>
                      <a:r>
                        <a:rPr lang="en-GB" sz="1100" b="1" i="1">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7/8</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85</a:t>
                      </a:r>
                      <a:endPar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7/8</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85</a:t>
                      </a:r>
                      <a:endPar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GB"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7/7</a:t>
                      </a:r>
                      <a:endPar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100</a:t>
                      </a:r>
                      <a:endPar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7/7</a:t>
                      </a: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100</a:t>
                      </a: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xmlns="" val="10003"/>
                  </a:ext>
                </a:extLst>
              </a:tr>
              <a:tr h="359966">
                <a:tc>
                  <a:txBody>
                    <a:bodyPr/>
                    <a:lstStyle/>
                    <a:p>
                      <a:pPr algn="just">
                        <a:lnSpc>
                          <a:spcPct val="150000"/>
                        </a:lnSpc>
                        <a:spcBef>
                          <a:spcPts val="600"/>
                        </a:spcBef>
                        <a:spcAft>
                          <a:spcPts val="600"/>
                        </a:spcAft>
                      </a:pPr>
                      <a:r>
                        <a:rPr lang="en-GB"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Z Kabini</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N/A</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N/A</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GB"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6/7</a:t>
                      </a:r>
                      <a:endPar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86</a:t>
                      </a:r>
                      <a:endPar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7/7</a:t>
                      </a: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100</a:t>
                      </a: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xmlns="" val="10004"/>
                  </a:ext>
                </a:extLst>
              </a:tr>
              <a:tr h="359966">
                <a:tc>
                  <a:txBody>
                    <a:bodyPr/>
                    <a:lstStyle/>
                    <a:p>
                      <a:pPr algn="just">
                        <a:lnSpc>
                          <a:spcPct val="150000"/>
                        </a:lnSpc>
                        <a:spcBef>
                          <a:spcPts val="600"/>
                        </a:spcBef>
                        <a:spcAft>
                          <a:spcPts val="600"/>
                        </a:spcAft>
                      </a:pPr>
                      <a:r>
                        <a:rPr lang="en-GB"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S Mabalayo</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5/8</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61</a:t>
                      </a:r>
                      <a:endPar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5/8</a:t>
                      </a:r>
                      <a:endPar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62</a:t>
                      </a:r>
                      <a:endPar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GB"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5/7</a:t>
                      </a:r>
                      <a:endPar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71</a:t>
                      </a:r>
                      <a:endPar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7/7</a:t>
                      </a: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100</a:t>
                      </a: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xmlns="" val="10005"/>
                  </a:ext>
                </a:extLst>
              </a:tr>
              <a:tr h="359966">
                <a:tc>
                  <a:txBody>
                    <a:bodyPr/>
                    <a:lstStyle/>
                    <a:p>
                      <a:pPr algn="just">
                        <a:lnSpc>
                          <a:spcPct val="150000"/>
                        </a:lnSpc>
                        <a:spcBef>
                          <a:spcPts val="600"/>
                        </a:spcBef>
                        <a:spcAft>
                          <a:spcPts val="600"/>
                        </a:spcAft>
                      </a:pPr>
                      <a:r>
                        <a:rPr lang="en-GB"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L Mabece</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N/A</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N/A</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GB"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7/7</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100</a:t>
                      </a:r>
                      <a:endPar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6/7</a:t>
                      </a: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86</a:t>
                      </a: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xmlns="" val="10006"/>
                  </a:ext>
                </a:extLst>
              </a:tr>
              <a:tr h="359966">
                <a:tc>
                  <a:txBody>
                    <a:bodyPr/>
                    <a:lstStyle/>
                    <a:p>
                      <a:pPr algn="just">
                        <a:lnSpc>
                          <a:spcPct val="150000"/>
                        </a:lnSpc>
                        <a:spcBef>
                          <a:spcPts val="600"/>
                        </a:spcBef>
                        <a:spcAft>
                          <a:spcPts val="600"/>
                        </a:spcAft>
                      </a:pPr>
                      <a:r>
                        <a:rPr lang="en-GB"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G Mphefu</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N/A</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N/A</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GB"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7/7</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100</a:t>
                      </a:r>
                      <a:endPar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6/7</a:t>
                      </a: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86</a:t>
                      </a: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xmlns="" val="10007"/>
                  </a:ext>
                </a:extLst>
              </a:tr>
              <a:tr h="359966">
                <a:tc>
                  <a:txBody>
                    <a:bodyPr/>
                    <a:lstStyle/>
                    <a:p>
                      <a:pPr algn="just">
                        <a:lnSpc>
                          <a:spcPct val="150000"/>
                        </a:lnSpc>
                        <a:spcBef>
                          <a:spcPts val="600"/>
                        </a:spcBef>
                        <a:spcAft>
                          <a:spcPts val="600"/>
                        </a:spcAft>
                      </a:pPr>
                      <a:r>
                        <a:rPr lang="en-GB"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 Selamolela</a:t>
                      </a:r>
                      <a:endPar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7/8</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85</a:t>
                      </a:r>
                      <a:endPar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7/8</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85</a:t>
                      </a:r>
                      <a:endPar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GB"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6/7</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86</a:t>
                      </a:r>
                      <a:endPar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5/7</a:t>
                      </a: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71</a:t>
                      </a: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xmlns="" val="10008"/>
                  </a:ext>
                </a:extLst>
              </a:tr>
              <a:tr h="359966">
                <a:tc>
                  <a:txBody>
                    <a:bodyPr/>
                    <a:lstStyle/>
                    <a:p>
                      <a:pPr algn="just">
                        <a:lnSpc>
                          <a:spcPct val="150000"/>
                        </a:lnSpc>
                        <a:spcBef>
                          <a:spcPts val="600"/>
                        </a:spcBef>
                        <a:spcAft>
                          <a:spcPts val="600"/>
                        </a:spcAft>
                      </a:pPr>
                      <a:r>
                        <a:rPr lang="en-GB"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J Schreiner</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N/A</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N/A</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GB"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6/7</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86</a:t>
                      </a:r>
                      <a:endPar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6/7</a:t>
                      </a: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86</a:t>
                      </a: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xmlns="" val="10009"/>
                  </a:ext>
                </a:extLst>
              </a:tr>
              <a:tr h="359966">
                <a:tc>
                  <a:txBody>
                    <a:bodyPr/>
                    <a:lstStyle/>
                    <a:p>
                      <a:pPr algn="just">
                        <a:lnSpc>
                          <a:spcPct val="150000"/>
                        </a:lnSpc>
                        <a:spcBef>
                          <a:spcPts val="600"/>
                        </a:spcBef>
                        <a:spcAft>
                          <a:spcPts val="600"/>
                        </a:spcAft>
                      </a:pPr>
                      <a:r>
                        <a:rPr lang="en-GB"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Mr A Matseke</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2/2</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100</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2/2</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100</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GB"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7/7</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100</a:t>
                      </a:r>
                      <a:endPar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7/7</a:t>
                      </a:r>
                    </a:p>
                  </a:txBody>
                  <a:tcPr marL="68584" marR="68584"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100</a:t>
                      </a:r>
                    </a:p>
                  </a:txBody>
                  <a:tcPr marL="68584" marR="68584" marT="0" marB="0">
                    <a:lnL w="12700" cap="flat" cmpd="sng" algn="ctr">
                      <a:solidFill>
                        <a:srgbClr val="92D050"/>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xmlns="" val="10010"/>
                  </a:ext>
                </a:extLst>
              </a:tr>
              <a:tr h="359966">
                <a:tc>
                  <a:txBody>
                    <a:bodyPr/>
                    <a:lstStyle/>
                    <a:p>
                      <a:pPr algn="just">
                        <a:lnSpc>
                          <a:spcPct val="150000"/>
                        </a:lnSpc>
                        <a:spcBef>
                          <a:spcPts val="600"/>
                        </a:spcBef>
                        <a:spcAft>
                          <a:spcPts val="600"/>
                        </a:spcAft>
                      </a:pPr>
                      <a:r>
                        <a:rPr lang="en-GB"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Mr I van Niekerk</a:t>
                      </a:r>
                      <a:endPar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8/8</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100</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8/8</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a:solidFill>
                            <a:schemeClr val="tx1"/>
                          </a:solidFill>
                          <a:effectLst/>
                          <a:latin typeface="Arial" panose="020B0604020202020204" pitchFamily="34" charset="0"/>
                          <a:ea typeface="Calibri" panose="020F0502020204030204" pitchFamily="34" charset="0"/>
                          <a:cs typeface="Arial" panose="020B0604020202020204" pitchFamily="34" charset="0"/>
                        </a:rPr>
                        <a:t>100</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GB"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7/7</a:t>
                      </a:r>
                      <a:endParaRPr lang="en-ZA"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A8D08D"/>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100</a:t>
                      </a:r>
                      <a:endPar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7/7</a:t>
                      </a:r>
                    </a:p>
                  </a:txBody>
                  <a:tcPr marL="68584" marR="68584"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lnSpc>
                          <a:spcPct val="150000"/>
                        </a:lnSpc>
                        <a:spcBef>
                          <a:spcPts val="600"/>
                        </a:spcBef>
                        <a:spcAft>
                          <a:spcPts val="600"/>
                        </a:spcAft>
                      </a:pPr>
                      <a:r>
                        <a:rPr lang="en-ZA"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100</a:t>
                      </a:r>
                    </a:p>
                  </a:txBody>
                  <a:tcPr marL="68584" marR="68584" marT="0" marB="0">
                    <a:lnL w="12700" cap="flat" cmpd="sng" algn="ctr">
                      <a:solidFill>
                        <a:srgbClr val="92D050"/>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xmlns="" val="10011"/>
                  </a:ext>
                </a:extLst>
              </a:tr>
            </a:tbl>
          </a:graphicData>
        </a:graphic>
      </p:graphicFrame>
      <p:sp>
        <p:nvSpPr>
          <p:cNvPr id="8" name="Slide Number Placeholder 2">
            <a:extLst>
              <a:ext uri="{FF2B5EF4-FFF2-40B4-BE49-F238E27FC236}">
                <a16:creationId xmlns:a16="http://schemas.microsoft.com/office/drawing/2014/main" xmlns="" id="{E4D9A592-FD64-4A4A-8B55-01369AD65006}"/>
              </a:ext>
            </a:extLst>
          </p:cNvPr>
          <p:cNvSpPr>
            <a:spLocks noGrp="1" noChangeArrowheads="1"/>
          </p:cNvSpPr>
          <p:nvPr>
            <p:ph type="sldNum" sz="quarter" idx="12"/>
          </p:nvPr>
        </p:nvSpPr>
        <p:spPr bwMode="auto">
          <a:xfrm>
            <a:off x="6551191" y="6400874"/>
            <a:ext cx="2133600" cy="30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FFFFFF"/>
                </a:solidFill>
              </a:rPr>
              <a:t>Slide </a:t>
            </a:r>
            <a:fld id="{896BDDAE-6BF7-47F1-95CA-ED1E09E75ECB}" type="slidenum">
              <a:rPr lang="en-US" altLang="en-US" smtClean="0">
                <a:solidFill>
                  <a:srgbClr val="FFFFFF"/>
                </a:solidFill>
              </a:rPr>
              <a:pPr fontAlgn="base">
                <a:spcBef>
                  <a:spcPct val="0"/>
                </a:spcBef>
                <a:spcAft>
                  <a:spcPct val="0"/>
                </a:spcAft>
              </a:pPr>
              <a:t>15</a:t>
            </a:fld>
            <a:endParaRPr lang="en-US" altLang="en-US" dirty="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2">
            <a:extLst>
              <a:ext uri="{FF2B5EF4-FFF2-40B4-BE49-F238E27FC236}">
                <a16:creationId xmlns:a16="http://schemas.microsoft.com/office/drawing/2014/main" xmlns="" id="{5ACEBA4E-218B-4876-9440-34C7A1C9FDEF}"/>
              </a:ext>
            </a:extLst>
          </p:cNvPr>
          <p:cNvSpPr>
            <a:spLocks noGrp="1" noChangeArrowheads="1"/>
          </p:cNvSpPr>
          <p:nvPr>
            <p:ph type="sldNum" sz="quarter" idx="12"/>
          </p:nvPr>
        </p:nvSpPr>
        <p:spPr bwMode="auto">
          <a:xfrm>
            <a:off x="6570774" y="6446837"/>
            <a:ext cx="2133600" cy="27289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ZA" altLang="en-US" dirty="0">
                <a:solidFill>
                  <a:schemeClr val="bg1"/>
                </a:solidFill>
              </a:rPr>
              <a:t>Slide </a:t>
            </a:r>
            <a:fld id="{34A7DD11-4DC7-4124-8E13-713285041276}" type="slidenum">
              <a:rPr lang="en-ZA" altLang="en-US" smtClean="0">
                <a:solidFill>
                  <a:schemeClr val="bg1"/>
                </a:solidFill>
              </a:rPr>
              <a:pPr fontAlgn="base">
                <a:spcBef>
                  <a:spcPct val="0"/>
                </a:spcBef>
                <a:spcAft>
                  <a:spcPct val="0"/>
                </a:spcAft>
              </a:pPr>
              <a:t>16</a:t>
            </a:fld>
            <a:endParaRPr lang="en-ZA" altLang="en-US" dirty="0">
              <a:solidFill>
                <a:schemeClr val="bg1"/>
              </a:solidFill>
            </a:endParaRPr>
          </a:p>
        </p:txBody>
      </p:sp>
      <p:sp>
        <p:nvSpPr>
          <p:cNvPr id="27651" name="Text Placeholder 3">
            <a:extLst>
              <a:ext uri="{FF2B5EF4-FFF2-40B4-BE49-F238E27FC236}">
                <a16:creationId xmlns:a16="http://schemas.microsoft.com/office/drawing/2014/main" xmlns="" id="{AF68053F-57D3-4CCA-85ED-BDD316CF9892}"/>
              </a:ext>
            </a:extLst>
          </p:cNvPr>
          <p:cNvSpPr>
            <a:spLocks noGrp="1" noChangeArrowheads="1"/>
          </p:cNvSpPr>
          <p:nvPr>
            <p:ph type="body" sz="quarter" idx="11"/>
          </p:nvPr>
        </p:nvSpPr>
        <p:spPr bwMode="auto">
          <a:xfrm>
            <a:off x="1176338" y="411163"/>
            <a:ext cx="6086475" cy="4000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Status of addressing audit findings 2020/21</a:t>
            </a:r>
          </a:p>
          <a:p>
            <a:endParaRPr lang="en-GB" altLang="en-US" dirty="0"/>
          </a:p>
        </p:txBody>
      </p:sp>
      <p:sp>
        <p:nvSpPr>
          <p:cNvPr id="27652" name="TextBox 8">
            <a:extLst>
              <a:ext uri="{FF2B5EF4-FFF2-40B4-BE49-F238E27FC236}">
                <a16:creationId xmlns:a16="http://schemas.microsoft.com/office/drawing/2014/main" xmlns="" id="{A3BEBB95-BD0B-4796-ADA1-C8755768CBF8}"/>
              </a:ext>
            </a:extLst>
          </p:cNvPr>
          <p:cNvSpPr txBox="1">
            <a:spLocks noChangeArrowheads="1"/>
          </p:cNvSpPr>
          <p:nvPr/>
        </p:nvSpPr>
        <p:spPr bwMode="auto">
          <a:xfrm>
            <a:off x="236538" y="1089025"/>
            <a:ext cx="8496300"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ZA" altLang="en-US" dirty="0"/>
              <a:t>The Audit Report received was Unqualified with findings</a:t>
            </a:r>
          </a:p>
          <a:p>
            <a:pPr eaLnBrk="1" hangingPunct="1">
              <a:buFont typeface="Arial" panose="020B0604020202020204" pitchFamily="34" charset="0"/>
              <a:buChar char="•"/>
            </a:pPr>
            <a:r>
              <a:rPr lang="en-ZA" altLang="en-US" dirty="0"/>
              <a:t>The findings on the report related to:</a:t>
            </a:r>
          </a:p>
          <a:p>
            <a:pPr lvl="1" eaLnBrk="1" hangingPunct="1">
              <a:buFont typeface="Arial" panose="020B0604020202020204" pitchFamily="34" charset="0"/>
              <a:buChar char="•"/>
            </a:pPr>
            <a:r>
              <a:rPr lang="en-ZA" altLang="en-US" dirty="0"/>
              <a:t>Going concern</a:t>
            </a:r>
          </a:p>
          <a:p>
            <a:pPr lvl="1" eaLnBrk="1" hangingPunct="1">
              <a:buFont typeface="Arial" panose="020B0604020202020204" pitchFamily="34" charset="0"/>
              <a:buChar char="•"/>
            </a:pPr>
            <a:r>
              <a:rPr lang="en-ZA" altLang="en-US" dirty="0"/>
              <a:t>Irregular Expenditure</a:t>
            </a:r>
          </a:p>
          <a:p>
            <a:pPr lvl="1" eaLnBrk="1" hangingPunct="1">
              <a:buFont typeface="Arial" panose="020B0604020202020204" pitchFamily="34" charset="0"/>
              <a:buChar char="•"/>
            </a:pPr>
            <a:r>
              <a:rPr lang="en-ZA" altLang="en-US" dirty="0"/>
              <a:t>Assets, and financial information</a:t>
            </a:r>
          </a:p>
        </p:txBody>
      </p:sp>
      <p:pic>
        <p:nvPicPr>
          <p:cNvPr id="27653" name="Picture 7" descr="A picture containing logo&#10;&#10;Description automatically generated">
            <a:extLst>
              <a:ext uri="{FF2B5EF4-FFF2-40B4-BE49-F238E27FC236}">
                <a16:creationId xmlns:a16="http://schemas.microsoft.com/office/drawing/2014/main" xmlns="" id="{7EBBD64A-0D1C-4223-806E-47968763E12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225" y="-150813"/>
            <a:ext cx="1198563" cy="1196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7" name="Chart 6">
            <a:extLst>
              <a:ext uri="{FF2B5EF4-FFF2-40B4-BE49-F238E27FC236}">
                <a16:creationId xmlns:a16="http://schemas.microsoft.com/office/drawing/2014/main" xmlns="" id="{A818A752-DD2E-4369-AE0D-2994FBB1B2BE}"/>
              </a:ext>
            </a:extLst>
          </p:cNvPr>
          <p:cNvGraphicFramePr>
            <a:graphicFrameLocks/>
          </p:cNvGraphicFramePr>
          <p:nvPr>
            <p:extLst>
              <p:ext uri="{D42A27DB-BD31-4B8C-83A1-F6EECF244321}">
                <p14:modId xmlns:p14="http://schemas.microsoft.com/office/powerpoint/2010/main" xmlns="" val="1880313657"/>
              </p:ext>
            </p:extLst>
          </p:nvPr>
        </p:nvGraphicFramePr>
        <p:xfrm>
          <a:off x="755576" y="2919077"/>
          <a:ext cx="5815198" cy="31044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46CBE63F-1D49-442A-868D-47B07D79D8BA}"/>
              </a:ext>
            </a:extLst>
          </p:cNvPr>
          <p:cNvGraphicFramePr>
            <a:graphicFrameLocks noGrp="1"/>
          </p:cNvGraphicFramePr>
          <p:nvPr>
            <p:extLst>
              <p:ext uri="{D42A27DB-BD31-4B8C-83A1-F6EECF244321}">
                <p14:modId xmlns:p14="http://schemas.microsoft.com/office/powerpoint/2010/main" xmlns="" val="1837265661"/>
              </p:ext>
            </p:extLst>
          </p:nvPr>
        </p:nvGraphicFramePr>
        <p:xfrm>
          <a:off x="273844" y="1242219"/>
          <a:ext cx="8596311" cy="4968874"/>
        </p:xfrm>
        <a:graphic>
          <a:graphicData uri="http://schemas.openxmlformats.org/drawingml/2006/table">
            <a:tbl>
              <a:tblPr firstRow="1" bandRow="1">
                <a:tableStyleId>{5C22544A-7EE6-4342-B048-85BDC9FD1C3A}</a:tableStyleId>
              </a:tblPr>
              <a:tblGrid>
                <a:gridCol w="985788">
                  <a:extLst>
                    <a:ext uri="{9D8B030D-6E8A-4147-A177-3AD203B41FA5}">
                      <a16:colId xmlns:a16="http://schemas.microsoft.com/office/drawing/2014/main" xmlns="" val="20000"/>
                    </a:ext>
                  </a:extLst>
                </a:gridCol>
                <a:gridCol w="1654993">
                  <a:extLst>
                    <a:ext uri="{9D8B030D-6E8A-4147-A177-3AD203B41FA5}">
                      <a16:colId xmlns:a16="http://schemas.microsoft.com/office/drawing/2014/main" xmlns="" val="20001"/>
                    </a:ext>
                  </a:extLst>
                </a:gridCol>
                <a:gridCol w="3962769">
                  <a:extLst>
                    <a:ext uri="{9D8B030D-6E8A-4147-A177-3AD203B41FA5}">
                      <a16:colId xmlns:a16="http://schemas.microsoft.com/office/drawing/2014/main" xmlns="" val="20002"/>
                    </a:ext>
                  </a:extLst>
                </a:gridCol>
                <a:gridCol w="1992761">
                  <a:extLst>
                    <a:ext uri="{9D8B030D-6E8A-4147-A177-3AD203B41FA5}">
                      <a16:colId xmlns:a16="http://schemas.microsoft.com/office/drawing/2014/main" xmlns="" val="20003"/>
                    </a:ext>
                  </a:extLst>
                </a:gridCol>
              </a:tblGrid>
              <a:tr h="944941">
                <a:tc>
                  <a:txBody>
                    <a:bodyPr/>
                    <a:lstStyle/>
                    <a:p>
                      <a:pPr algn="ctr">
                        <a:spcBef>
                          <a:spcPts val="600"/>
                        </a:spcBef>
                        <a:spcAft>
                          <a:spcPts val="600"/>
                        </a:spcAft>
                      </a:pPr>
                      <a:r>
                        <a:rPr lang="en-ZA" sz="1400" dirty="0">
                          <a:solidFill>
                            <a:schemeClr val="bg1"/>
                          </a:solidFill>
                          <a:latin typeface="+mn-lt"/>
                          <a:cs typeface="Arial" panose="020B0604020202020204" pitchFamily="34" charset="0"/>
                        </a:rPr>
                        <a:t>Area of Audit Findings</a:t>
                      </a:r>
                    </a:p>
                  </a:txBody>
                  <a:tcPr marL="91430" marR="9143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spcBef>
                          <a:spcPts val="600"/>
                        </a:spcBef>
                        <a:spcAft>
                          <a:spcPts val="600"/>
                        </a:spcAft>
                      </a:pPr>
                      <a:r>
                        <a:rPr lang="en-ZA" sz="1400" dirty="0">
                          <a:solidFill>
                            <a:schemeClr val="bg1"/>
                          </a:solidFill>
                          <a:latin typeface="+mn-lt"/>
                          <a:cs typeface="Arial" panose="020B0604020202020204" pitchFamily="34" charset="0"/>
                        </a:rPr>
                        <a:t>Details of Findings</a:t>
                      </a:r>
                    </a:p>
                  </a:txBody>
                  <a:tcPr marL="91430" marR="9143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spcBef>
                          <a:spcPts val="600"/>
                        </a:spcBef>
                        <a:spcAft>
                          <a:spcPts val="600"/>
                        </a:spcAft>
                      </a:pPr>
                      <a:r>
                        <a:rPr lang="en-ZA" sz="1400" dirty="0">
                          <a:solidFill>
                            <a:schemeClr val="bg1"/>
                          </a:solidFill>
                          <a:latin typeface="+mn-lt"/>
                          <a:cs typeface="Arial" panose="020B0604020202020204" pitchFamily="34" charset="0"/>
                        </a:rPr>
                        <a:t>Action</a:t>
                      </a:r>
                      <a:r>
                        <a:rPr lang="en-ZA" sz="1400" baseline="0" dirty="0">
                          <a:solidFill>
                            <a:schemeClr val="bg1"/>
                          </a:solidFill>
                          <a:latin typeface="+mn-lt"/>
                          <a:cs typeface="Arial" panose="020B0604020202020204" pitchFamily="34" charset="0"/>
                        </a:rPr>
                        <a:t> Plan to Address Audit Findings</a:t>
                      </a:r>
                      <a:endParaRPr lang="en-ZA" sz="1400" dirty="0">
                        <a:solidFill>
                          <a:schemeClr val="bg1"/>
                        </a:solidFill>
                        <a:latin typeface="+mn-lt"/>
                        <a:cs typeface="Arial" panose="020B0604020202020204" pitchFamily="34" charset="0"/>
                      </a:endParaRPr>
                    </a:p>
                  </a:txBody>
                  <a:tcPr marL="91430" marR="9143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spcBef>
                          <a:spcPts val="600"/>
                        </a:spcBef>
                        <a:spcAft>
                          <a:spcPts val="600"/>
                        </a:spcAft>
                      </a:pPr>
                      <a:r>
                        <a:rPr lang="en-ZA" sz="1400" dirty="0">
                          <a:solidFill>
                            <a:schemeClr val="bg1"/>
                          </a:solidFill>
                          <a:latin typeface="+mn-lt"/>
                          <a:cs typeface="Arial" panose="020B0604020202020204" pitchFamily="34" charset="0"/>
                        </a:rPr>
                        <a:t>Progress on implementation of Action Plan</a:t>
                      </a:r>
                    </a:p>
                  </a:txBody>
                  <a:tcPr marL="91430" marR="9143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extLst>
                  <a:ext uri="{0D108BD9-81ED-4DB2-BD59-A6C34878D82A}">
                    <a16:rowId xmlns:a16="http://schemas.microsoft.com/office/drawing/2014/main" xmlns="" val="10000"/>
                  </a:ext>
                </a:extLst>
              </a:tr>
              <a:tr h="1583579">
                <a:tc rowSpan="3">
                  <a:txBody>
                    <a:bodyPr/>
                    <a:lstStyle/>
                    <a:p>
                      <a:pPr>
                        <a:lnSpc>
                          <a:spcPct val="107000"/>
                        </a:lnSpc>
                        <a:spcAft>
                          <a:spcPts val="800"/>
                        </a:spcAft>
                      </a:pPr>
                      <a:r>
                        <a:rPr lang="en-ZA" sz="1200" dirty="0">
                          <a:effectLst/>
                          <a:latin typeface="+mn-lt"/>
                          <a:ea typeface="Calibri" panose="020F0502020204030204" pitchFamily="34" charset="0"/>
                          <a:cs typeface="Times New Roman" panose="02020603050405020304" pitchFamily="18" charset="0"/>
                        </a:rPr>
                        <a:t>Finance</a:t>
                      </a:r>
                    </a:p>
                    <a:p>
                      <a:pPr marL="0" marR="0" lvl="0" indent="0" algn="l" defTabSz="914400" rtl="0" eaLnBrk="1" fontAlgn="ctr" latinLnBrk="0" hangingPunct="1">
                        <a:lnSpc>
                          <a:spcPct val="100000"/>
                        </a:lnSpc>
                        <a:spcBef>
                          <a:spcPts val="0"/>
                        </a:spcBef>
                        <a:spcAft>
                          <a:spcPts val="0"/>
                        </a:spcAft>
                        <a:buClrTx/>
                        <a:buSzTx/>
                        <a:buFontTx/>
                        <a:buNone/>
                        <a:tabLst/>
                        <a:defRPr/>
                      </a:pPr>
                      <a:endParaRPr lang="en-ZA" sz="1200" dirty="0">
                        <a:effectLst/>
                        <a:latin typeface="+mn-lt"/>
                        <a:cs typeface="Times New Roman" panose="02020603050405020304" pitchFamily="18" charset="0"/>
                      </a:endParaRPr>
                    </a:p>
                  </a:txBody>
                  <a:tcPr marL="68573" marR="685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ZA" sz="1200" dirty="0">
                          <a:effectLst/>
                          <a:latin typeface="+mn-lt"/>
                          <a:ea typeface="Times New Roman" panose="02020603050405020304" pitchFamily="18" charset="0"/>
                          <a:cs typeface="Times New Roman" panose="02020603050405020304" pitchFamily="18" charset="0"/>
                        </a:rPr>
                        <a:t>Material uncertainty related to going concern</a:t>
                      </a:r>
                      <a:endParaRPr lang="en-ZA" sz="1200" dirty="0">
                        <a:effectLst/>
                        <a:latin typeface="+mn-lt"/>
                        <a:ea typeface="Calibri" panose="020F0502020204030204" pitchFamily="34" charset="0"/>
                        <a:cs typeface="Times New Roman" panose="02020603050405020304" pitchFamily="18" charset="0"/>
                      </a:endParaRPr>
                    </a:p>
                  </a:txBody>
                  <a:tcPr marL="1413" marR="1413" marT="14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200" kern="1200" dirty="0">
                          <a:solidFill>
                            <a:schemeClr val="dk1"/>
                          </a:solidFill>
                          <a:effectLst/>
                          <a:latin typeface="+mn-lt"/>
                          <a:ea typeface="+mn-ea"/>
                          <a:cs typeface="+mn-cs"/>
                        </a:rPr>
                        <a:t>The Company is in discussion with funders for specific ring-fenced projects that would generate sufficient revenue to service the loans and add to the overall profitability of the Company.</a:t>
                      </a:r>
                      <a:br>
                        <a:rPr lang="en-ZA" sz="1200" kern="1200" dirty="0">
                          <a:solidFill>
                            <a:schemeClr val="dk1"/>
                          </a:solidFill>
                          <a:effectLst/>
                          <a:latin typeface="+mn-lt"/>
                          <a:ea typeface="+mn-ea"/>
                          <a:cs typeface="+mn-cs"/>
                        </a:rPr>
                      </a:br>
                      <a:r>
                        <a:rPr lang="en-ZA" sz="1200" kern="1200" dirty="0">
                          <a:solidFill>
                            <a:schemeClr val="dk1"/>
                          </a:solidFill>
                          <a:effectLst/>
                          <a:latin typeface="+mn-lt"/>
                          <a:ea typeface="+mn-ea"/>
                          <a:cs typeface="+mn-cs"/>
                        </a:rPr>
                        <a:t>Management further notes the recommendations made by the auditors and which to direct the auditors to the action plan that was developed and being implemented as part of the turnaround strategy of Company.</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1413" marR="1413" marT="1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n-lt"/>
                          <a:ea typeface="+mn-ea"/>
                          <a:cs typeface="+mn-cs"/>
                        </a:rPr>
                        <a:t>This is ongoing</a:t>
                      </a:r>
                    </a:p>
                  </a:txBody>
                  <a:tcPr marL="2462" marR="2462" marT="24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157620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ZA" sz="1200" dirty="0">
                          <a:effectLst/>
                          <a:latin typeface="+mn-lt"/>
                          <a:ea typeface="Calibri" panose="020F0502020204030204" pitchFamily="34" charset="0"/>
                          <a:cs typeface="Times New Roman" panose="02020603050405020304" pitchFamily="18" charset="0"/>
                        </a:rPr>
                        <a:t>SCM</a:t>
                      </a:r>
                    </a:p>
                  </a:txBody>
                  <a:tcPr marL="2462" marR="2462" marT="24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ZA" sz="1200" kern="1200" dirty="0">
                          <a:solidFill>
                            <a:schemeClr val="dk1"/>
                          </a:solidFill>
                          <a:effectLst/>
                          <a:latin typeface="+mn-lt"/>
                          <a:ea typeface="+mn-ea"/>
                          <a:cs typeface="+mn-cs"/>
                        </a:rPr>
                        <a:t>Irregular expenditure incurred</a:t>
                      </a:r>
                      <a:endParaRPr lang="en-ZA" sz="1200" b="0" i="0" kern="1200" dirty="0">
                        <a:solidFill>
                          <a:schemeClr val="dk1"/>
                        </a:solidFill>
                        <a:effectLst/>
                        <a:latin typeface="+mn-lt"/>
                        <a:ea typeface="+mn-ea"/>
                        <a:cs typeface="Arial" panose="020B0604020202020204" pitchFamily="34" charset="0"/>
                      </a:endParaRPr>
                    </a:p>
                  </a:txBody>
                  <a:tcPr marL="2462" marR="2462" marT="24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ZA" sz="1200" kern="1200" dirty="0">
                          <a:solidFill>
                            <a:schemeClr val="dk1"/>
                          </a:solidFill>
                          <a:effectLst/>
                          <a:latin typeface="+mn-lt"/>
                          <a:ea typeface="+mn-ea"/>
                          <a:cs typeface="+mn-cs"/>
                        </a:rPr>
                        <a:t>BBI implemented the new Framework, setup a Loss Control Steering Committee and complies to the relevant legislation. Management is presenting previous reported irregular expenditure to National Treasury to request condonation. Once this avenue is completely exhausted, with the Accounting Authority (the Board of Directors) be approached to request the write off of the irregular expenditure, per the framework and BBI’s policy.</a:t>
                      </a:r>
                      <a:endParaRPr lang="en-ZA" sz="1200" i="0" kern="1200" dirty="0">
                        <a:solidFill>
                          <a:schemeClr val="dk1"/>
                        </a:solidFill>
                        <a:effectLst/>
                        <a:latin typeface="+mn-lt"/>
                        <a:ea typeface="+mn-ea"/>
                        <a:cs typeface="Arial" panose="020B0604020202020204" pitchFamily="34" charset="0"/>
                      </a:endParaRPr>
                    </a:p>
                  </a:txBody>
                  <a:tcPr marL="2462" marR="2462" marT="24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This is ongoing</a:t>
                      </a:r>
                    </a:p>
                  </a:txBody>
                  <a:tcPr marL="2462" marR="2462" marT="24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86415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ZA" sz="1200" dirty="0">
                        <a:effectLst/>
                        <a:latin typeface="+mn-lt"/>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ZA" sz="1200" kern="1200" dirty="0">
                          <a:solidFill>
                            <a:schemeClr val="dk1"/>
                          </a:solidFill>
                          <a:effectLst/>
                          <a:latin typeface="+mn-lt"/>
                          <a:ea typeface="+mn-ea"/>
                          <a:cs typeface="+mn-cs"/>
                        </a:rPr>
                        <a:t>Creditors with debit balances not reclassified</a:t>
                      </a:r>
                      <a:endParaRPr lang="en-ZA" sz="1200" b="0" i="0" kern="1200" dirty="0">
                        <a:solidFill>
                          <a:schemeClr val="dk1"/>
                        </a:solidFill>
                        <a:effectLst/>
                        <a:latin typeface="+mn-lt"/>
                        <a:ea typeface="+mn-ea"/>
                        <a:cs typeface="Arial" panose="020B0604020202020204" pitchFamily="34" charset="0"/>
                      </a:endParaRPr>
                    </a:p>
                  </a:txBody>
                  <a:tcPr marL="2462" marR="2462" marT="24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ZA" sz="1200" kern="1200" dirty="0">
                          <a:solidFill>
                            <a:schemeClr val="dk1"/>
                          </a:solidFill>
                          <a:effectLst/>
                          <a:latin typeface="+mn-lt"/>
                          <a:ea typeface="+mn-ea"/>
                          <a:cs typeface="+mn-cs"/>
                        </a:rPr>
                        <a:t>Reallocation of Creditors with Debit balances and Debtors with Credit balances are always the last correction made to the AFS and is merely an administrative action. It is not a reflection on any internal control deficiencies.</a:t>
                      </a:r>
                      <a:endParaRPr lang="en-ZA" sz="1200" i="0" kern="1200" dirty="0">
                        <a:solidFill>
                          <a:schemeClr val="dk1"/>
                        </a:solidFill>
                        <a:effectLst/>
                        <a:latin typeface="+mn-lt"/>
                        <a:ea typeface="+mn-ea"/>
                        <a:cs typeface="Arial" panose="020B0604020202020204" pitchFamily="34" charset="0"/>
                      </a:endParaRPr>
                    </a:p>
                  </a:txBody>
                  <a:tcPr marL="2462" marR="2462" marT="24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Completed</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txBody>
                  <a:tcPr marL="2462" marR="2462" marT="24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bl>
          </a:graphicData>
        </a:graphic>
      </p:graphicFrame>
      <p:sp>
        <p:nvSpPr>
          <p:cNvPr id="28699" name="Slide Number Placeholder 2">
            <a:extLst>
              <a:ext uri="{FF2B5EF4-FFF2-40B4-BE49-F238E27FC236}">
                <a16:creationId xmlns:a16="http://schemas.microsoft.com/office/drawing/2014/main" xmlns="" id="{4D9CF45D-7A12-4D8E-B57A-190D213A30EC}"/>
              </a:ext>
            </a:extLst>
          </p:cNvPr>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ZA" altLang="en-US" dirty="0">
                <a:solidFill>
                  <a:schemeClr val="bg1"/>
                </a:solidFill>
              </a:rPr>
              <a:t>Slide </a:t>
            </a:r>
            <a:fld id="{E0D5254B-89D1-40D4-8BF9-7317CB338C94}" type="slidenum">
              <a:rPr lang="en-ZA" altLang="en-US" smtClean="0">
                <a:solidFill>
                  <a:schemeClr val="bg1"/>
                </a:solidFill>
              </a:rPr>
              <a:pPr fontAlgn="base">
                <a:spcBef>
                  <a:spcPct val="0"/>
                </a:spcBef>
                <a:spcAft>
                  <a:spcPct val="0"/>
                </a:spcAft>
              </a:pPr>
              <a:t>17</a:t>
            </a:fld>
            <a:endParaRPr lang="en-ZA" altLang="en-US" dirty="0">
              <a:solidFill>
                <a:schemeClr val="bg1"/>
              </a:solidFill>
            </a:endParaRPr>
          </a:p>
        </p:txBody>
      </p:sp>
      <p:sp>
        <p:nvSpPr>
          <p:cNvPr id="28700" name="Text Placeholder 3">
            <a:extLst>
              <a:ext uri="{FF2B5EF4-FFF2-40B4-BE49-F238E27FC236}">
                <a16:creationId xmlns:a16="http://schemas.microsoft.com/office/drawing/2014/main" xmlns="" id="{F87C7D52-7477-4DC8-BFE2-4D6EB23127B7}"/>
              </a:ext>
            </a:extLst>
          </p:cNvPr>
          <p:cNvSpPr>
            <a:spLocks noGrp="1" noChangeArrowheads="1"/>
          </p:cNvSpPr>
          <p:nvPr>
            <p:ph type="body" sz="quarter" idx="11"/>
          </p:nvPr>
        </p:nvSpPr>
        <p:spPr bwMode="auto">
          <a:xfrm>
            <a:off x="1042988" y="439738"/>
            <a:ext cx="6086475" cy="4000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Status on addressing audit findings</a:t>
            </a:r>
          </a:p>
        </p:txBody>
      </p:sp>
      <p:pic>
        <p:nvPicPr>
          <p:cNvPr id="28701" name="Picture 7" descr="A picture containing logo&#10;&#10;Description automatically generated">
            <a:extLst>
              <a:ext uri="{FF2B5EF4-FFF2-40B4-BE49-F238E27FC236}">
                <a16:creationId xmlns:a16="http://schemas.microsoft.com/office/drawing/2014/main" xmlns="" id="{81D52E30-8254-40EF-9685-B9D5BBC11A0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225" y="-150813"/>
            <a:ext cx="1198563" cy="1196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BDBD181E-1225-4DEB-B945-662F220A1648}"/>
              </a:ext>
            </a:extLst>
          </p:cNvPr>
          <p:cNvGraphicFramePr>
            <a:graphicFrameLocks noGrp="1"/>
          </p:cNvGraphicFramePr>
          <p:nvPr>
            <p:extLst>
              <p:ext uri="{D42A27DB-BD31-4B8C-83A1-F6EECF244321}">
                <p14:modId xmlns:p14="http://schemas.microsoft.com/office/powerpoint/2010/main" xmlns="" val="3695098443"/>
              </p:ext>
            </p:extLst>
          </p:nvPr>
        </p:nvGraphicFramePr>
        <p:xfrm>
          <a:off x="143668" y="1433509"/>
          <a:ext cx="8856663" cy="4456764"/>
        </p:xfrm>
        <a:graphic>
          <a:graphicData uri="http://schemas.openxmlformats.org/drawingml/2006/table">
            <a:tbl>
              <a:tblPr firstRow="1" bandRow="1">
                <a:tableStyleId>{5C22544A-7EE6-4342-B048-85BDC9FD1C3A}</a:tableStyleId>
              </a:tblPr>
              <a:tblGrid>
                <a:gridCol w="1191648">
                  <a:extLst>
                    <a:ext uri="{9D8B030D-6E8A-4147-A177-3AD203B41FA5}">
                      <a16:colId xmlns:a16="http://schemas.microsoft.com/office/drawing/2014/main" xmlns="" val="20000"/>
                    </a:ext>
                  </a:extLst>
                </a:gridCol>
                <a:gridCol w="1872140">
                  <a:extLst>
                    <a:ext uri="{9D8B030D-6E8A-4147-A177-3AD203B41FA5}">
                      <a16:colId xmlns:a16="http://schemas.microsoft.com/office/drawing/2014/main" xmlns="" val="20001"/>
                    </a:ext>
                  </a:extLst>
                </a:gridCol>
                <a:gridCol w="3888291">
                  <a:extLst>
                    <a:ext uri="{9D8B030D-6E8A-4147-A177-3AD203B41FA5}">
                      <a16:colId xmlns:a16="http://schemas.microsoft.com/office/drawing/2014/main" xmlns="" val="20002"/>
                    </a:ext>
                  </a:extLst>
                </a:gridCol>
                <a:gridCol w="1904584">
                  <a:extLst>
                    <a:ext uri="{9D8B030D-6E8A-4147-A177-3AD203B41FA5}">
                      <a16:colId xmlns:a16="http://schemas.microsoft.com/office/drawing/2014/main" xmlns="" val="20003"/>
                    </a:ext>
                  </a:extLst>
                </a:gridCol>
              </a:tblGrid>
              <a:tr h="731371">
                <a:tc>
                  <a:txBody>
                    <a:bodyPr/>
                    <a:lstStyle/>
                    <a:p>
                      <a:pPr algn="ctr">
                        <a:spcBef>
                          <a:spcPts val="600"/>
                        </a:spcBef>
                        <a:spcAft>
                          <a:spcPts val="600"/>
                        </a:spcAft>
                      </a:pPr>
                      <a:r>
                        <a:rPr lang="en-ZA" sz="1400" dirty="0">
                          <a:solidFill>
                            <a:schemeClr val="bg1"/>
                          </a:solidFill>
                          <a:latin typeface="+mn-lt"/>
                          <a:cs typeface="Arial" panose="020B0604020202020204" pitchFamily="34" charset="0"/>
                        </a:rPr>
                        <a:t>Area of Audit Findings</a:t>
                      </a:r>
                    </a:p>
                  </a:txBody>
                  <a:tcPr marL="91437" marR="91437"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spcBef>
                          <a:spcPts val="600"/>
                        </a:spcBef>
                        <a:spcAft>
                          <a:spcPts val="600"/>
                        </a:spcAft>
                      </a:pPr>
                      <a:r>
                        <a:rPr lang="en-ZA" sz="1400" dirty="0">
                          <a:solidFill>
                            <a:schemeClr val="bg1"/>
                          </a:solidFill>
                          <a:latin typeface="+mn-lt"/>
                          <a:cs typeface="Arial" panose="020B0604020202020204" pitchFamily="34" charset="0"/>
                        </a:rPr>
                        <a:t>Details of Findings</a:t>
                      </a:r>
                    </a:p>
                  </a:txBody>
                  <a:tcPr marL="91437" marR="91437"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spcBef>
                          <a:spcPts val="600"/>
                        </a:spcBef>
                        <a:spcAft>
                          <a:spcPts val="600"/>
                        </a:spcAft>
                      </a:pPr>
                      <a:r>
                        <a:rPr lang="en-ZA" sz="1400" dirty="0">
                          <a:solidFill>
                            <a:schemeClr val="bg1"/>
                          </a:solidFill>
                          <a:latin typeface="+mn-lt"/>
                          <a:cs typeface="Arial" panose="020B0604020202020204" pitchFamily="34" charset="0"/>
                        </a:rPr>
                        <a:t>Action</a:t>
                      </a:r>
                      <a:r>
                        <a:rPr lang="en-ZA" sz="1400" baseline="0" dirty="0">
                          <a:solidFill>
                            <a:schemeClr val="bg1"/>
                          </a:solidFill>
                          <a:latin typeface="+mn-lt"/>
                          <a:cs typeface="Arial" panose="020B0604020202020204" pitchFamily="34" charset="0"/>
                        </a:rPr>
                        <a:t> Plan to Address Audit Findings</a:t>
                      </a:r>
                      <a:endParaRPr lang="en-ZA" sz="1400" dirty="0">
                        <a:solidFill>
                          <a:schemeClr val="bg1"/>
                        </a:solidFill>
                        <a:latin typeface="+mn-lt"/>
                        <a:cs typeface="Arial" panose="020B0604020202020204" pitchFamily="34" charset="0"/>
                      </a:endParaRPr>
                    </a:p>
                  </a:txBody>
                  <a:tcPr marL="91437" marR="91437"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spcBef>
                          <a:spcPts val="600"/>
                        </a:spcBef>
                        <a:spcAft>
                          <a:spcPts val="600"/>
                        </a:spcAft>
                      </a:pPr>
                      <a:r>
                        <a:rPr lang="en-ZA" sz="1400" dirty="0">
                          <a:solidFill>
                            <a:schemeClr val="bg1"/>
                          </a:solidFill>
                          <a:latin typeface="+mn-lt"/>
                          <a:cs typeface="Arial" panose="020B0604020202020204" pitchFamily="34" charset="0"/>
                        </a:rPr>
                        <a:t>Progress on implementation of Action Plan</a:t>
                      </a:r>
                    </a:p>
                  </a:txBody>
                  <a:tcPr marL="91437" marR="91437"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extLst>
                  <a:ext uri="{0D108BD9-81ED-4DB2-BD59-A6C34878D82A}">
                    <a16:rowId xmlns:a16="http://schemas.microsoft.com/office/drawing/2014/main" xmlns="" val="10000"/>
                  </a:ext>
                </a:extLst>
              </a:tr>
              <a:tr h="733833">
                <a:tc rowSpan="4">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Finance</a:t>
                      </a:r>
                    </a:p>
                  </a:txBody>
                  <a:tcPr marL="2462" marR="2462" marT="2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ZA" sz="1200" kern="1200" dirty="0">
                          <a:solidFill>
                            <a:schemeClr val="dk1"/>
                          </a:solidFill>
                          <a:effectLst/>
                          <a:latin typeface="+mn-lt"/>
                          <a:ea typeface="+mn-ea"/>
                          <a:cs typeface="+mn-cs"/>
                        </a:rPr>
                        <a:t>Non cashflow items included on the cash flow statement.</a:t>
                      </a:r>
                      <a:endParaRPr lang="en-GB" sz="1200" b="0" i="0" u="none" strike="noStrike" dirty="0">
                        <a:solidFill>
                          <a:srgbClr val="000000"/>
                        </a:solidFill>
                        <a:effectLst/>
                        <a:latin typeface="+mn-lt"/>
                        <a:cs typeface="Arial" panose="020B0604020202020204" pitchFamily="34" charset="0"/>
                      </a:endParaRPr>
                    </a:p>
                  </a:txBody>
                  <a:tcPr marL="1413" marR="1413" marT="14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ZA" sz="1200" kern="1200" dirty="0">
                          <a:solidFill>
                            <a:schemeClr val="dk1"/>
                          </a:solidFill>
                          <a:effectLst/>
                          <a:latin typeface="+mn-lt"/>
                          <a:ea typeface="+mn-ea"/>
                          <a:cs typeface="+mn-cs"/>
                        </a:rPr>
                        <a:t>The reversal of the day one gain was mistakenly shown on the cash flow, and later corrected. There was not breakdown in controls, as it was the accounting for the conversion of the Shareholders’ loan into equity.</a:t>
                      </a:r>
                      <a:endParaRPr lang="en-ZA" sz="1200" kern="1200" noProof="0" dirty="0">
                        <a:solidFill>
                          <a:schemeClr val="dk1"/>
                        </a:solidFill>
                        <a:effectLst/>
                        <a:latin typeface="+mn-lt"/>
                        <a:ea typeface="+mn-ea"/>
                        <a:cs typeface="Arial" panose="020B0604020202020204" pitchFamily="34" charset="0"/>
                      </a:endParaRPr>
                    </a:p>
                  </a:txBody>
                  <a:tcPr marL="2462" marR="2462" marT="24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rPr>
                        <a:t>Completed</a:t>
                      </a:r>
                    </a:p>
                  </a:txBody>
                  <a:tcPr marL="2462" marR="2462" marT="24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xmlns="" val="10001"/>
                  </a:ext>
                </a:extLst>
              </a:tr>
              <a:tr h="572880">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txBody>
                  <a:tcPr marL="2462" marR="2462" marT="24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ZA" sz="1200" kern="1200" dirty="0">
                          <a:solidFill>
                            <a:schemeClr val="dk1"/>
                          </a:solidFill>
                          <a:effectLst/>
                          <a:latin typeface="+mn-lt"/>
                          <a:ea typeface="+mn-ea"/>
                          <a:cs typeface="+mn-cs"/>
                        </a:rPr>
                        <a:t>Assets carried at R1 net book value or less.</a:t>
                      </a:r>
                      <a:endParaRPr lang="en-ZA" sz="1200" b="0" i="0" kern="1200" dirty="0">
                        <a:solidFill>
                          <a:schemeClr val="dk1"/>
                        </a:solidFill>
                        <a:effectLst/>
                        <a:latin typeface="+mn-lt"/>
                        <a:ea typeface="+mn-ea"/>
                        <a:cs typeface="Arial" panose="020B0604020202020204" pitchFamily="34" charset="0"/>
                      </a:endParaRPr>
                    </a:p>
                  </a:txBody>
                  <a:tcPr marL="2462" marR="2462" marT="24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ZA" sz="1200" kern="1200" dirty="0">
                          <a:solidFill>
                            <a:schemeClr val="dk1"/>
                          </a:solidFill>
                          <a:effectLst/>
                          <a:latin typeface="+mn-lt"/>
                          <a:ea typeface="+mn-ea"/>
                          <a:cs typeface="+mn-cs"/>
                        </a:rPr>
                        <a:t>The fully depreciated assets will continue being in operation until the asset replacement plan is fully implemented.</a:t>
                      </a:r>
                      <a:endParaRPr lang="en-ZA" sz="1200" i="0" kern="1200" dirty="0">
                        <a:solidFill>
                          <a:schemeClr val="dk1"/>
                        </a:solidFill>
                        <a:effectLst/>
                        <a:latin typeface="+mn-lt"/>
                        <a:ea typeface="+mn-ea"/>
                        <a:cs typeface="Arial" panose="020B0604020202020204" pitchFamily="34" charset="0"/>
                      </a:endParaRPr>
                    </a:p>
                  </a:txBody>
                  <a:tcPr marL="2462" marR="2462" marT="2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mn-ea"/>
                          <a:cs typeface="+mn-cs"/>
                        </a:rPr>
                        <a:t>Not Yet Due</a:t>
                      </a: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a:txBody>
                  <a:tcPr marL="2462" marR="2462" marT="2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xmlns="" val="10002"/>
                  </a:ext>
                </a:extLst>
              </a:tr>
              <a:tr h="915627">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txBody>
                  <a:tcPr marL="1413" marR="1413" marT="1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ZA" sz="1200" kern="1200" dirty="0">
                          <a:solidFill>
                            <a:schemeClr val="dk1"/>
                          </a:solidFill>
                          <a:effectLst/>
                          <a:latin typeface="+mn-lt"/>
                          <a:ea typeface="+mn-ea"/>
                          <a:cs typeface="+mn-cs"/>
                        </a:rPr>
                        <a:t>Asset attributable costs not capitalized to the main asset.</a:t>
                      </a:r>
                      <a:endParaRPr lang="en-GB" sz="1200" b="0" i="0" u="none" strike="noStrike" dirty="0">
                        <a:solidFill>
                          <a:srgbClr val="000000"/>
                        </a:solidFill>
                        <a:effectLst/>
                        <a:latin typeface="+mn-lt"/>
                        <a:cs typeface="Arial" panose="020B0604020202020204" pitchFamily="34" charset="0"/>
                      </a:endParaRPr>
                    </a:p>
                  </a:txBody>
                  <a:tcPr marL="1413" marR="1413" marT="14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ZA" sz="1200" kern="1200" dirty="0">
                          <a:solidFill>
                            <a:schemeClr val="dk1"/>
                          </a:solidFill>
                          <a:effectLst/>
                          <a:latin typeface="+mn-lt"/>
                          <a:ea typeface="+mn-ea"/>
                          <a:cs typeface="+mn-cs"/>
                        </a:rPr>
                        <a:t>For the last number of years, all individual capital expenses relating to specific asset have been capitalised as part of that specific PPE item, as an example project management costs. It is only historical individual capital costs that remain.</a:t>
                      </a:r>
                      <a:endParaRPr lang="en-GB" sz="1200" b="0" i="0" u="none" strike="noStrike" dirty="0">
                        <a:solidFill>
                          <a:srgbClr val="000000"/>
                        </a:solidFill>
                        <a:effectLst/>
                        <a:latin typeface="+mn-lt"/>
                        <a:cs typeface="Arial" panose="020B0604020202020204" pitchFamily="34" charset="0"/>
                      </a:endParaRPr>
                    </a:p>
                  </a:txBody>
                  <a:tcPr marL="1413" marR="1413" marT="14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mn-ea"/>
                          <a:cs typeface="+mn-cs"/>
                        </a:rPr>
                        <a:t>Not Yet Due</a:t>
                      </a: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a:txBody>
                  <a:tcPr marL="1413" marR="1413" marT="1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xmlns="" val="10003"/>
                  </a:ext>
                </a:extLst>
              </a:tr>
              <a:tr h="915627">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txBody>
                  <a:tcPr marL="1413" marR="1413" marT="1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ZA" sz="1200" kern="1200" dirty="0">
                          <a:solidFill>
                            <a:schemeClr val="dk1"/>
                          </a:solidFill>
                          <a:effectLst/>
                          <a:latin typeface="+mn-lt"/>
                          <a:ea typeface="+mn-ea"/>
                          <a:cs typeface="+mn-cs"/>
                        </a:rPr>
                        <a:t>Lack of descriptive information on fixed asset register Analysis</a:t>
                      </a:r>
                      <a:endParaRPr lang="en-GB" sz="1200" b="0" i="0" u="none" strike="noStrike" dirty="0">
                        <a:solidFill>
                          <a:srgbClr val="000000"/>
                        </a:solidFill>
                        <a:effectLst/>
                        <a:latin typeface="+mn-lt"/>
                        <a:cs typeface="Arial" panose="020B0604020202020204" pitchFamily="34" charset="0"/>
                      </a:endParaRPr>
                    </a:p>
                  </a:txBody>
                  <a:tcPr marL="1413" marR="1413" marT="14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ZA" sz="1200" kern="1200" dirty="0">
                          <a:solidFill>
                            <a:schemeClr val="dk1"/>
                          </a:solidFill>
                          <a:effectLst/>
                          <a:latin typeface="+mn-lt"/>
                          <a:ea typeface="+mn-ea"/>
                          <a:cs typeface="+mn-cs"/>
                        </a:rPr>
                        <a:t>Management will engage with the OEM that supplies most of the infrastructure equipment and request the database of licenses and other software information pertaining to our intangible assets so that the fixed asset register can be updated accordingly.</a:t>
                      </a:r>
                      <a:endParaRPr lang="en-GB" sz="1200" b="0" i="0" u="none" strike="noStrike" dirty="0">
                        <a:solidFill>
                          <a:srgbClr val="000000"/>
                        </a:solidFill>
                        <a:effectLst/>
                        <a:latin typeface="+mn-lt"/>
                        <a:cs typeface="Arial" panose="020B0604020202020204" pitchFamily="34" charset="0"/>
                      </a:endParaRPr>
                    </a:p>
                  </a:txBody>
                  <a:tcPr marL="1413" marR="1413" marT="14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31 March 2022</a:t>
                      </a:r>
                    </a:p>
                  </a:txBody>
                  <a:tcPr marL="1413" marR="1413" marT="1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xmlns="" val="10004"/>
                  </a:ext>
                </a:extLst>
              </a:tr>
              <a:tr h="58677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SCM</a:t>
                      </a:r>
                    </a:p>
                  </a:txBody>
                  <a:tcPr marL="2462" marR="2462" marT="24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ZA" sz="1200" kern="1200" dirty="0">
                          <a:solidFill>
                            <a:schemeClr val="dk1"/>
                          </a:solidFill>
                          <a:effectLst/>
                          <a:latin typeface="+mn-lt"/>
                          <a:ea typeface="+mn-ea"/>
                          <a:cs typeface="+mn-cs"/>
                        </a:rPr>
                        <a:t>Discrepancies identified in the supply chain management policy</a:t>
                      </a:r>
                      <a:endParaRPr lang="en-GB" sz="1200" b="0" i="0" u="none" strike="noStrike" dirty="0">
                        <a:solidFill>
                          <a:srgbClr val="000000"/>
                        </a:solidFill>
                        <a:effectLst/>
                        <a:latin typeface="+mn-lt"/>
                        <a:cs typeface="Arial" panose="020B0604020202020204" pitchFamily="34" charset="0"/>
                      </a:endParaRPr>
                    </a:p>
                  </a:txBody>
                  <a:tcPr marL="1413" marR="1413" marT="14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ZA" sz="1200" kern="1200" dirty="0">
                          <a:solidFill>
                            <a:schemeClr val="dk1"/>
                          </a:solidFill>
                          <a:effectLst/>
                          <a:latin typeface="+mn-lt"/>
                          <a:ea typeface="+mn-ea"/>
                          <a:cs typeface="+mn-cs"/>
                        </a:rPr>
                        <a:t>The above comment is noted. Management will correct this discrepancy during the next SCM policy review. </a:t>
                      </a:r>
                      <a:endParaRPr lang="en-GB" sz="1200" dirty="0"/>
                    </a:p>
                  </a:txBody>
                  <a:tcPr marL="1413" marR="1413" marT="14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n-lt"/>
                          <a:ea typeface="+mn-ea"/>
                          <a:cs typeface="+mn-cs"/>
                        </a:rPr>
                        <a:t>Due 31 December 2021.</a:t>
                      </a:r>
                    </a:p>
                  </a:txBody>
                  <a:tcPr marL="6350" marR="6350" marT="634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xmlns="" val="10005"/>
                  </a:ext>
                </a:extLst>
              </a:tr>
            </a:tbl>
          </a:graphicData>
        </a:graphic>
      </p:graphicFrame>
      <p:sp>
        <p:nvSpPr>
          <p:cNvPr id="29732" name="Slide Number Placeholder 2">
            <a:extLst>
              <a:ext uri="{FF2B5EF4-FFF2-40B4-BE49-F238E27FC236}">
                <a16:creationId xmlns:a16="http://schemas.microsoft.com/office/drawing/2014/main" xmlns="" id="{BB6CF769-2D9E-415D-970E-BA3D09E4A8F2}"/>
              </a:ext>
            </a:extLst>
          </p:cNvPr>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ZA" altLang="en-US" dirty="0">
                <a:solidFill>
                  <a:schemeClr val="bg1"/>
                </a:solidFill>
              </a:rPr>
              <a:t>Slide </a:t>
            </a:r>
            <a:fld id="{16D7D868-6892-47F3-8CAD-463AFB53FB23}" type="slidenum">
              <a:rPr lang="en-ZA" altLang="en-US" smtClean="0">
                <a:solidFill>
                  <a:schemeClr val="bg1"/>
                </a:solidFill>
              </a:rPr>
              <a:pPr fontAlgn="base">
                <a:spcBef>
                  <a:spcPct val="0"/>
                </a:spcBef>
                <a:spcAft>
                  <a:spcPct val="0"/>
                </a:spcAft>
              </a:pPr>
              <a:t>18</a:t>
            </a:fld>
            <a:endParaRPr lang="en-ZA" altLang="en-US" dirty="0">
              <a:solidFill>
                <a:schemeClr val="bg1"/>
              </a:solidFill>
            </a:endParaRPr>
          </a:p>
        </p:txBody>
      </p:sp>
      <p:sp>
        <p:nvSpPr>
          <p:cNvPr id="29733" name="Text Placeholder 3">
            <a:extLst>
              <a:ext uri="{FF2B5EF4-FFF2-40B4-BE49-F238E27FC236}">
                <a16:creationId xmlns:a16="http://schemas.microsoft.com/office/drawing/2014/main" xmlns="" id="{CB945E87-7931-446A-86AC-5D7F6CF1B3BC}"/>
              </a:ext>
            </a:extLst>
          </p:cNvPr>
          <p:cNvSpPr>
            <a:spLocks noGrp="1" noChangeArrowheads="1"/>
          </p:cNvSpPr>
          <p:nvPr>
            <p:ph type="body" sz="quarter" idx="11"/>
          </p:nvPr>
        </p:nvSpPr>
        <p:spPr bwMode="auto">
          <a:xfrm>
            <a:off x="1174750" y="420688"/>
            <a:ext cx="6086475" cy="4000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Status on addressing audit findings</a:t>
            </a:r>
          </a:p>
        </p:txBody>
      </p:sp>
      <p:pic>
        <p:nvPicPr>
          <p:cNvPr id="29734" name="Picture 7" descr="A picture containing logo&#10;&#10;Description automatically generated">
            <a:extLst>
              <a:ext uri="{FF2B5EF4-FFF2-40B4-BE49-F238E27FC236}">
                <a16:creationId xmlns:a16="http://schemas.microsoft.com/office/drawing/2014/main" xmlns="" id="{5C20A771-9BA9-4CF3-83B6-F7F2D820367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225" y="-150813"/>
            <a:ext cx="1198563" cy="1196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xmlns="" id="{9A171101-6037-49CD-ADD4-C81BA66C5007}"/>
              </a:ext>
            </a:extLst>
          </p:cNvPr>
          <p:cNvSpPr/>
          <p:nvPr/>
        </p:nvSpPr>
        <p:spPr>
          <a:xfrm>
            <a:off x="0" y="3014663"/>
            <a:ext cx="9144000" cy="619125"/>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58" tIns="45666" rIns="91258" bIns="45666" anchor="ctr"/>
          <a:lstStyle/>
          <a:p>
            <a:pPr algn="ctr" eaLnBrk="1" fontAlgn="auto" hangingPunct="1">
              <a:spcBef>
                <a:spcPts val="0"/>
              </a:spcBef>
              <a:spcAft>
                <a:spcPts val="0"/>
              </a:spcAft>
              <a:defRPr/>
            </a:pPr>
            <a:r>
              <a:rPr lang="en-ZA" sz="2000" b="1" dirty="0">
                <a:solidFill>
                  <a:srgbClr val="FFFFFF"/>
                </a:solidFill>
                <a:latin typeface="Helvetica"/>
              </a:rPr>
              <a:t>ANNUAL FINANCIAL STATEMENTS</a:t>
            </a:r>
            <a:endParaRPr lang="en-ZA" sz="2000" dirty="0">
              <a:solidFill>
                <a:srgbClr val="FFFFFF"/>
              </a:solidFill>
              <a:latin typeface="Helvetica"/>
            </a:endParaRPr>
          </a:p>
        </p:txBody>
      </p:sp>
      <p:sp>
        <p:nvSpPr>
          <p:cNvPr id="6" name="Slide Number Placeholder 2">
            <a:extLst>
              <a:ext uri="{FF2B5EF4-FFF2-40B4-BE49-F238E27FC236}">
                <a16:creationId xmlns:a16="http://schemas.microsoft.com/office/drawing/2014/main" xmlns="" id="{B2A843C8-3BFB-4C95-95B0-EF520B89D607}"/>
              </a:ext>
            </a:extLst>
          </p:cNvPr>
          <p:cNvSpPr txBox="1">
            <a:spLocks noChangeArrowheads="1"/>
          </p:cNvSpPr>
          <p:nvPr/>
        </p:nvSpPr>
        <p:spPr bwMode="auto">
          <a:xfrm>
            <a:off x="6551191" y="6439743"/>
            <a:ext cx="2133600" cy="3016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algn="r"/>
            <a:r>
              <a:rPr lang="en-US" altLang="en-US" sz="1200" dirty="0">
                <a:solidFill>
                  <a:srgbClr val="FFFFFF"/>
                </a:solidFill>
              </a:rPr>
              <a:t>Slide </a:t>
            </a:r>
            <a:fld id="{896BDDAE-6BF7-47F1-95CA-ED1E09E75ECB}" type="slidenum">
              <a:rPr lang="en-US" altLang="en-US" sz="1200" smtClean="0">
                <a:solidFill>
                  <a:srgbClr val="FFFFFF"/>
                </a:solidFill>
              </a:rPr>
              <a:pPr algn="r"/>
              <a:t>19</a:t>
            </a:fld>
            <a:endParaRPr lang="en-US" altLang="en-US" sz="1200" dirty="0">
              <a:solidFill>
                <a:srgbClr val="FFFFFF"/>
              </a:solidFil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2">
            <a:extLst>
              <a:ext uri="{FF2B5EF4-FFF2-40B4-BE49-F238E27FC236}">
                <a16:creationId xmlns:a16="http://schemas.microsoft.com/office/drawing/2014/main" xmlns="" id="{52D3FBCC-DAC3-4024-9B7D-234D6DD03EDB}"/>
              </a:ext>
            </a:extLst>
          </p:cNvPr>
          <p:cNvSpPr>
            <a:spLocks noGrp="1" noChangeArrowheads="1"/>
          </p:cNvSpPr>
          <p:nvPr>
            <p:ph type="sldNum" sz="quarter" idx="12"/>
          </p:nvPr>
        </p:nvSpPr>
        <p:spPr bwMode="auto">
          <a:xfrm>
            <a:off x="6551191" y="6400874"/>
            <a:ext cx="2133600" cy="30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FFFFFF"/>
                </a:solidFill>
              </a:rPr>
              <a:t>Slide </a:t>
            </a:r>
            <a:fld id="{896BDDAE-6BF7-47F1-95CA-ED1E09E75ECB}" type="slidenum">
              <a:rPr lang="en-US" altLang="en-US" smtClean="0">
                <a:solidFill>
                  <a:srgbClr val="FFFFFF"/>
                </a:solidFill>
              </a:rPr>
              <a:pPr fontAlgn="base">
                <a:spcBef>
                  <a:spcPct val="0"/>
                </a:spcBef>
                <a:spcAft>
                  <a:spcPct val="0"/>
                </a:spcAft>
              </a:pPr>
              <a:t>2</a:t>
            </a:fld>
            <a:endParaRPr lang="en-US" altLang="en-US" dirty="0">
              <a:solidFill>
                <a:srgbClr val="FFFFFF"/>
              </a:solidFill>
            </a:endParaRPr>
          </a:p>
        </p:txBody>
      </p:sp>
      <p:sp>
        <p:nvSpPr>
          <p:cNvPr id="29700" name="Text Placeholder 3">
            <a:extLst>
              <a:ext uri="{FF2B5EF4-FFF2-40B4-BE49-F238E27FC236}">
                <a16:creationId xmlns:a16="http://schemas.microsoft.com/office/drawing/2014/main" xmlns="" id="{896CD2E4-AD8A-41C6-A3A2-B53CBEFA1518}"/>
              </a:ext>
            </a:extLst>
          </p:cNvPr>
          <p:cNvSpPr>
            <a:spLocks noGrp="1" noChangeArrowheads="1"/>
          </p:cNvSpPr>
          <p:nvPr>
            <p:ph type="body" sz="quarter" idx="11"/>
          </p:nvPr>
        </p:nvSpPr>
        <p:spPr bwMode="auto">
          <a:xfrm>
            <a:off x="250825" y="423863"/>
            <a:ext cx="6735763" cy="4000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cs typeface="Arial" panose="020B0604020202020204" pitchFamily="34" charset="0"/>
              </a:rPr>
              <a:t>Agenda</a:t>
            </a:r>
          </a:p>
        </p:txBody>
      </p:sp>
      <p:grpSp>
        <p:nvGrpSpPr>
          <p:cNvPr id="29703" name="Group 22">
            <a:extLst>
              <a:ext uri="{FF2B5EF4-FFF2-40B4-BE49-F238E27FC236}">
                <a16:creationId xmlns:a16="http://schemas.microsoft.com/office/drawing/2014/main" xmlns="" id="{279B9209-CBBB-4BEC-9692-CAE5E5D1B628}"/>
              </a:ext>
            </a:extLst>
          </p:cNvPr>
          <p:cNvGrpSpPr>
            <a:grpSpLocks/>
          </p:cNvGrpSpPr>
          <p:nvPr/>
        </p:nvGrpSpPr>
        <p:grpSpPr bwMode="auto">
          <a:xfrm>
            <a:off x="1579563" y="5083224"/>
            <a:ext cx="6530975" cy="1259231"/>
            <a:chOff x="1858260" y="4479763"/>
            <a:chExt cx="6530164" cy="1492396"/>
          </a:xfrm>
        </p:grpSpPr>
        <p:sp>
          <p:nvSpPr>
            <p:cNvPr id="14" name="Rectangle 13">
              <a:extLst>
                <a:ext uri="{FF2B5EF4-FFF2-40B4-BE49-F238E27FC236}">
                  <a16:creationId xmlns:a16="http://schemas.microsoft.com/office/drawing/2014/main" xmlns="" id="{919C64B9-3255-46F8-879B-97DC69423549}"/>
                </a:ext>
              </a:extLst>
            </p:cNvPr>
            <p:cNvSpPr/>
            <p:nvPr/>
          </p:nvSpPr>
          <p:spPr>
            <a:xfrm>
              <a:off x="1859848" y="4479763"/>
              <a:ext cx="6528576" cy="149239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Rectangle 18">
              <a:extLst>
                <a:ext uri="{FF2B5EF4-FFF2-40B4-BE49-F238E27FC236}">
                  <a16:creationId xmlns:a16="http://schemas.microsoft.com/office/drawing/2014/main" xmlns="" id="{29F38E90-5799-4E88-9FFF-C714D223B8AF}"/>
                </a:ext>
              </a:extLst>
            </p:cNvPr>
            <p:cNvSpPr/>
            <p:nvPr/>
          </p:nvSpPr>
          <p:spPr>
            <a:xfrm>
              <a:off x="1858260" y="4479763"/>
              <a:ext cx="6528577" cy="858977"/>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92D050"/>
                </a:solidFill>
              </a:endParaRPr>
            </a:p>
          </p:txBody>
        </p:sp>
      </p:grpSp>
      <p:sp>
        <p:nvSpPr>
          <p:cNvPr id="29704" name="Rectangle 12">
            <a:extLst>
              <a:ext uri="{FF2B5EF4-FFF2-40B4-BE49-F238E27FC236}">
                <a16:creationId xmlns:a16="http://schemas.microsoft.com/office/drawing/2014/main" xmlns="" id="{49A5BDC1-0D4C-4E09-836A-4947E4A79C41}"/>
              </a:ext>
            </a:extLst>
          </p:cNvPr>
          <p:cNvSpPr>
            <a:spLocks noChangeArrowheads="1"/>
          </p:cNvSpPr>
          <p:nvPr/>
        </p:nvSpPr>
        <p:spPr bwMode="auto">
          <a:xfrm>
            <a:off x="2409032" y="5176886"/>
            <a:ext cx="3800475" cy="1072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800100">
              <a:defRPr>
                <a:solidFill>
                  <a:schemeClr val="tx1"/>
                </a:solidFill>
                <a:latin typeface="Arial" panose="020B0604020202020204" pitchFamily="34" charset="0"/>
              </a:defRPr>
            </a:lvl1pPr>
            <a:lvl2pPr marL="742950" indent="-285750" defTabSz="800100">
              <a:defRPr>
                <a:solidFill>
                  <a:schemeClr val="tx1"/>
                </a:solidFill>
                <a:latin typeface="Arial" panose="020B0604020202020204" pitchFamily="34" charset="0"/>
              </a:defRPr>
            </a:lvl2pPr>
            <a:lvl3pPr marL="1143000" indent="-228600" defTabSz="800100">
              <a:defRPr>
                <a:solidFill>
                  <a:schemeClr val="tx1"/>
                </a:solidFill>
                <a:latin typeface="Arial" panose="020B0604020202020204" pitchFamily="34" charset="0"/>
              </a:defRPr>
            </a:lvl3pPr>
            <a:lvl4pPr marL="1600200" indent="-228600" defTabSz="800100">
              <a:defRPr>
                <a:solidFill>
                  <a:schemeClr val="tx1"/>
                </a:solidFill>
                <a:latin typeface="Arial" panose="020B0604020202020204" pitchFamily="34" charset="0"/>
              </a:defRPr>
            </a:lvl4pPr>
            <a:lvl5pPr marL="2057400" indent="-228600" defTabSz="800100">
              <a:defRPr>
                <a:solidFill>
                  <a:schemeClr val="tx1"/>
                </a:solidFill>
                <a:latin typeface="Arial" panose="020B0604020202020204" pitchFamily="34" charset="0"/>
              </a:defRPr>
            </a:lvl5pPr>
            <a:lvl6pPr marL="2514600" indent="-228600" defTabSz="800100" eaLnBrk="0" fontAlgn="base" hangingPunct="0">
              <a:spcBef>
                <a:spcPct val="0"/>
              </a:spcBef>
              <a:spcAft>
                <a:spcPct val="0"/>
              </a:spcAft>
              <a:defRPr>
                <a:solidFill>
                  <a:schemeClr val="tx1"/>
                </a:solidFill>
                <a:latin typeface="Arial" panose="020B0604020202020204" pitchFamily="34" charset="0"/>
              </a:defRPr>
            </a:lvl6pPr>
            <a:lvl7pPr marL="2971800" indent="-228600" defTabSz="800100" eaLnBrk="0" fontAlgn="base" hangingPunct="0">
              <a:spcBef>
                <a:spcPct val="0"/>
              </a:spcBef>
              <a:spcAft>
                <a:spcPct val="0"/>
              </a:spcAft>
              <a:defRPr>
                <a:solidFill>
                  <a:schemeClr val="tx1"/>
                </a:solidFill>
                <a:latin typeface="Arial" panose="020B0604020202020204" pitchFamily="34" charset="0"/>
              </a:defRPr>
            </a:lvl7pPr>
            <a:lvl8pPr marL="3429000" indent="-228600" defTabSz="800100" eaLnBrk="0" fontAlgn="base" hangingPunct="0">
              <a:spcBef>
                <a:spcPct val="0"/>
              </a:spcBef>
              <a:spcAft>
                <a:spcPct val="0"/>
              </a:spcAft>
              <a:defRPr>
                <a:solidFill>
                  <a:schemeClr val="tx1"/>
                </a:solidFill>
                <a:latin typeface="Arial" panose="020B0604020202020204" pitchFamily="34" charset="0"/>
              </a:defRPr>
            </a:lvl8pPr>
            <a:lvl9pPr marL="3886200" indent="-228600" defTabSz="8001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Aft>
                <a:spcPct val="35000"/>
              </a:spcAft>
            </a:pPr>
            <a:r>
              <a:rPr lang="en-ZA" altLang="en-US" b="1" dirty="0">
                <a:solidFill>
                  <a:srgbClr val="006600"/>
                </a:solidFill>
              </a:rPr>
              <a:t>Future Outlook</a:t>
            </a:r>
          </a:p>
          <a:p>
            <a:pPr algn="ctr" eaLnBrk="1" hangingPunct="1">
              <a:lnSpc>
                <a:spcPct val="90000"/>
              </a:lnSpc>
              <a:spcAft>
                <a:spcPct val="35000"/>
              </a:spcAft>
            </a:pPr>
            <a:endParaRPr lang="en-ZA" altLang="en-US" sz="2000" dirty="0">
              <a:solidFill>
                <a:srgbClr val="006600"/>
              </a:solidFill>
            </a:endParaRPr>
          </a:p>
          <a:p>
            <a:pPr algn="ctr" eaLnBrk="1" hangingPunct="1">
              <a:lnSpc>
                <a:spcPct val="90000"/>
              </a:lnSpc>
              <a:spcAft>
                <a:spcPct val="35000"/>
              </a:spcAft>
            </a:pPr>
            <a:r>
              <a:rPr lang="en-ZA" altLang="en-US" dirty="0"/>
              <a:t>Andrew Matseke (CEO)</a:t>
            </a:r>
          </a:p>
        </p:txBody>
      </p:sp>
      <p:grpSp>
        <p:nvGrpSpPr>
          <p:cNvPr id="29705" name="Group 20">
            <a:extLst>
              <a:ext uri="{FF2B5EF4-FFF2-40B4-BE49-F238E27FC236}">
                <a16:creationId xmlns:a16="http://schemas.microsoft.com/office/drawing/2014/main" xmlns="" id="{462EC138-19C3-47CE-8143-35B2E65927E3}"/>
              </a:ext>
            </a:extLst>
          </p:cNvPr>
          <p:cNvGrpSpPr>
            <a:grpSpLocks/>
          </p:cNvGrpSpPr>
          <p:nvPr/>
        </p:nvGrpSpPr>
        <p:grpSpPr bwMode="auto">
          <a:xfrm>
            <a:off x="1626270" y="3610140"/>
            <a:ext cx="6498804" cy="1473083"/>
            <a:chOff x="1858260" y="2852936"/>
            <a:chExt cx="6530164" cy="1492396"/>
          </a:xfrm>
        </p:grpSpPr>
        <p:sp>
          <p:nvSpPr>
            <p:cNvPr id="15" name="Rectangle 14">
              <a:extLst>
                <a:ext uri="{FF2B5EF4-FFF2-40B4-BE49-F238E27FC236}">
                  <a16:creationId xmlns:a16="http://schemas.microsoft.com/office/drawing/2014/main" xmlns="" id="{01F6A4D2-BB55-42E3-926B-B3AEB0920657}"/>
                </a:ext>
              </a:extLst>
            </p:cNvPr>
            <p:cNvSpPr/>
            <p:nvPr/>
          </p:nvSpPr>
          <p:spPr>
            <a:xfrm>
              <a:off x="1859848" y="2852936"/>
              <a:ext cx="6528576" cy="149239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Rectangle 19">
              <a:extLst>
                <a:ext uri="{FF2B5EF4-FFF2-40B4-BE49-F238E27FC236}">
                  <a16:creationId xmlns:a16="http://schemas.microsoft.com/office/drawing/2014/main" xmlns="" id="{91E7E736-B892-40E4-B902-CB7CD1A9AFA4}"/>
                </a:ext>
              </a:extLst>
            </p:cNvPr>
            <p:cNvSpPr/>
            <p:nvPr/>
          </p:nvSpPr>
          <p:spPr>
            <a:xfrm>
              <a:off x="1858260" y="2863202"/>
              <a:ext cx="6528576" cy="859764"/>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92D050"/>
                </a:solidFill>
              </a:endParaRPr>
            </a:p>
          </p:txBody>
        </p:sp>
      </p:grpSp>
      <p:sp>
        <p:nvSpPr>
          <p:cNvPr id="29706" name="Rectangle 11">
            <a:extLst>
              <a:ext uri="{FF2B5EF4-FFF2-40B4-BE49-F238E27FC236}">
                <a16:creationId xmlns:a16="http://schemas.microsoft.com/office/drawing/2014/main" xmlns="" id="{6FA5EE9D-CAB7-4117-8378-D6BC34A1BE81}"/>
              </a:ext>
            </a:extLst>
          </p:cNvPr>
          <p:cNvSpPr>
            <a:spLocks noChangeArrowheads="1"/>
          </p:cNvSpPr>
          <p:nvPr/>
        </p:nvSpPr>
        <p:spPr bwMode="auto">
          <a:xfrm>
            <a:off x="2046287" y="3832770"/>
            <a:ext cx="5051425" cy="1100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800100">
              <a:defRPr>
                <a:solidFill>
                  <a:schemeClr val="tx1"/>
                </a:solidFill>
                <a:latin typeface="Arial" panose="020B0604020202020204" pitchFamily="34" charset="0"/>
              </a:defRPr>
            </a:lvl1pPr>
            <a:lvl2pPr marL="742950" indent="-285750" defTabSz="800100">
              <a:defRPr>
                <a:solidFill>
                  <a:schemeClr val="tx1"/>
                </a:solidFill>
                <a:latin typeface="Arial" panose="020B0604020202020204" pitchFamily="34" charset="0"/>
              </a:defRPr>
            </a:lvl2pPr>
            <a:lvl3pPr marL="1143000" indent="-228600" defTabSz="800100">
              <a:defRPr>
                <a:solidFill>
                  <a:schemeClr val="tx1"/>
                </a:solidFill>
                <a:latin typeface="Arial" panose="020B0604020202020204" pitchFamily="34" charset="0"/>
              </a:defRPr>
            </a:lvl3pPr>
            <a:lvl4pPr marL="1600200" indent="-228600" defTabSz="800100">
              <a:defRPr>
                <a:solidFill>
                  <a:schemeClr val="tx1"/>
                </a:solidFill>
                <a:latin typeface="Arial" panose="020B0604020202020204" pitchFamily="34" charset="0"/>
              </a:defRPr>
            </a:lvl4pPr>
            <a:lvl5pPr marL="2057400" indent="-228600" defTabSz="800100">
              <a:defRPr>
                <a:solidFill>
                  <a:schemeClr val="tx1"/>
                </a:solidFill>
                <a:latin typeface="Arial" panose="020B0604020202020204" pitchFamily="34" charset="0"/>
              </a:defRPr>
            </a:lvl5pPr>
            <a:lvl6pPr marL="2514600" indent="-228600" defTabSz="800100" eaLnBrk="0" fontAlgn="base" hangingPunct="0">
              <a:spcBef>
                <a:spcPct val="0"/>
              </a:spcBef>
              <a:spcAft>
                <a:spcPct val="0"/>
              </a:spcAft>
              <a:defRPr>
                <a:solidFill>
                  <a:schemeClr val="tx1"/>
                </a:solidFill>
                <a:latin typeface="Arial" panose="020B0604020202020204" pitchFamily="34" charset="0"/>
              </a:defRPr>
            </a:lvl6pPr>
            <a:lvl7pPr marL="2971800" indent="-228600" defTabSz="800100" eaLnBrk="0" fontAlgn="base" hangingPunct="0">
              <a:spcBef>
                <a:spcPct val="0"/>
              </a:spcBef>
              <a:spcAft>
                <a:spcPct val="0"/>
              </a:spcAft>
              <a:defRPr>
                <a:solidFill>
                  <a:schemeClr val="tx1"/>
                </a:solidFill>
                <a:latin typeface="Arial" panose="020B0604020202020204" pitchFamily="34" charset="0"/>
              </a:defRPr>
            </a:lvl7pPr>
            <a:lvl8pPr marL="3429000" indent="-228600" defTabSz="800100" eaLnBrk="0" fontAlgn="base" hangingPunct="0">
              <a:spcBef>
                <a:spcPct val="0"/>
              </a:spcBef>
              <a:spcAft>
                <a:spcPct val="0"/>
              </a:spcAft>
              <a:defRPr>
                <a:solidFill>
                  <a:schemeClr val="tx1"/>
                </a:solidFill>
                <a:latin typeface="Arial" panose="020B0604020202020204" pitchFamily="34" charset="0"/>
              </a:defRPr>
            </a:lvl8pPr>
            <a:lvl9pPr marL="3886200" indent="-228600" defTabSz="8001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Aft>
                <a:spcPct val="35000"/>
              </a:spcAft>
            </a:pPr>
            <a:r>
              <a:rPr lang="en-ZA" altLang="en-US" b="1" dirty="0">
                <a:solidFill>
                  <a:srgbClr val="006600"/>
                </a:solidFill>
              </a:rPr>
              <a:t>Audited Annual Financial Statements</a:t>
            </a:r>
          </a:p>
          <a:p>
            <a:pPr algn="ctr" eaLnBrk="1" hangingPunct="1">
              <a:lnSpc>
                <a:spcPct val="90000"/>
              </a:lnSpc>
              <a:spcAft>
                <a:spcPct val="35000"/>
              </a:spcAft>
            </a:pPr>
            <a:endParaRPr lang="en-ZA" altLang="en-US" sz="2000" dirty="0">
              <a:solidFill>
                <a:srgbClr val="006600"/>
              </a:solidFill>
            </a:endParaRPr>
          </a:p>
          <a:p>
            <a:pPr algn="ctr" eaLnBrk="1" hangingPunct="1">
              <a:lnSpc>
                <a:spcPct val="90000"/>
              </a:lnSpc>
              <a:spcAft>
                <a:spcPct val="35000"/>
              </a:spcAft>
            </a:pPr>
            <a:r>
              <a:rPr lang="en-ZA" altLang="en-US" sz="2000" dirty="0"/>
              <a:t> </a:t>
            </a:r>
            <a:r>
              <a:rPr lang="en-ZA" altLang="en-US" dirty="0"/>
              <a:t>Ian van Niekerk (CFO) </a:t>
            </a:r>
            <a:endParaRPr lang="en-ZA" altLang="en-US" sz="2000" dirty="0"/>
          </a:p>
        </p:txBody>
      </p:sp>
      <p:pic>
        <p:nvPicPr>
          <p:cNvPr id="29707" name="Picture 15" descr="A person in a suit and tie&#10;&#10;Description automatically generated with medium confidence">
            <a:extLst>
              <a:ext uri="{FF2B5EF4-FFF2-40B4-BE49-F238E27FC236}">
                <a16:creationId xmlns:a16="http://schemas.microsoft.com/office/drawing/2014/main" xmlns="" id="{6AB8EF52-1AC7-4FF6-9BBA-A9A078FF1D3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0825" y="2321559"/>
            <a:ext cx="1374651" cy="130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8" name="Picture 23" descr="A person in a suit and tie&#10;&#10;Description automatically generated with medium confidence">
            <a:extLst>
              <a:ext uri="{FF2B5EF4-FFF2-40B4-BE49-F238E27FC236}">
                <a16:creationId xmlns:a16="http://schemas.microsoft.com/office/drawing/2014/main" xmlns="" id="{1C2D3D17-D5B8-4DF9-8ABF-707DC4BCF1E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5023" y="5083224"/>
            <a:ext cx="1374650" cy="1370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9" name="Picture 24" descr="A person in a suit and tie&#10;&#10;Description automatically generated with medium confidence">
            <a:extLst>
              <a:ext uri="{FF2B5EF4-FFF2-40B4-BE49-F238E27FC236}">
                <a16:creationId xmlns:a16="http://schemas.microsoft.com/office/drawing/2014/main" xmlns="" id="{522B57BF-2906-4669-BD8E-D9398D9737C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825" y="3590291"/>
            <a:ext cx="1356983" cy="1492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1" name="Group 22">
            <a:extLst>
              <a:ext uri="{FF2B5EF4-FFF2-40B4-BE49-F238E27FC236}">
                <a16:creationId xmlns:a16="http://schemas.microsoft.com/office/drawing/2014/main" xmlns="" id="{BC79FA6F-1121-4913-81AB-8B2043414250}"/>
              </a:ext>
            </a:extLst>
          </p:cNvPr>
          <p:cNvGrpSpPr>
            <a:grpSpLocks/>
          </p:cNvGrpSpPr>
          <p:nvPr/>
        </p:nvGrpSpPr>
        <p:grpSpPr bwMode="auto">
          <a:xfrm>
            <a:off x="1594098" y="2321560"/>
            <a:ext cx="6530975" cy="1327150"/>
            <a:chOff x="1858260" y="4479763"/>
            <a:chExt cx="6530164" cy="1492396"/>
          </a:xfrm>
        </p:grpSpPr>
        <p:sp>
          <p:nvSpPr>
            <p:cNvPr id="22" name="Rectangle 21">
              <a:extLst>
                <a:ext uri="{FF2B5EF4-FFF2-40B4-BE49-F238E27FC236}">
                  <a16:creationId xmlns:a16="http://schemas.microsoft.com/office/drawing/2014/main" xmlns="" id="{0635337F-4767-416F-8FC6-A09B3A6F39C7}"/>
                </a:ext>
              </a:extLst>
            </p:cNvPr>
            <p:cNvSpPr/>
            <p:nvPr/>
          </p:nvSpPr>
          <p:spPr>
            <a:xfrm>
              <a:off x="1859848" y="4479763"/>
              <a:ext cx="6528576" cy="149239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Rectangle 22">
              <a:extLst>
                <a:ext uri="{FF2B5EF4-FFF2-40B4-BE49-F238E27FC236}">
                  <a16:creationId xmlns:a16="http://schemas.microsoft.com/office/drawing/2014/main" xmlns="" id="{E71AC4DF-408A-479E-A513-9ECC2450899D}"/>
                </a:ext>
              </a:extLst>
            </p:cNvPr>
            <p:cNvSpPr/>
            <p:nvPr/>
          </p:nvSpPr>
          <p:spPr>
            <a:xfrm>
              <a:off x="1858260" y="4479763"/>
              <a:ext cx="6528577" cy="858977"/>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92D050"/>
                </a:solidFill>
              </a:endParaRPr>
            </a:p>
          </p:txBody>
        </p:sp>
      </p:grpSp>
      <p:sp>
        <p:nvSpPr>
          <p:cNvPr id="24" name="TextBox 23">
            <a:extLst>
              <a:ext uri="{FF2B5EF4-FFF2-40B4-BE49-F238E27FC236}">
                <a16:creationId xmlns:a16="http://schemas.microsoft.com/office/drawing/2014/main" xmlns="" id="{1E148EE5-E2E5-4FD5-9CFD-73E06FEFCF8E}"/>
              </a:ext>
            </a:extLst>
          </p:cNvPr>
          <p:cNvSpPr txBox="1"/>
          <p:nvPr/>
        </p:nvSpPr>
        <p:spPr>
          <a:xfrm>
            <a:off x="2195736" y="2552790"/>
            <a:ext cx="4572000" cy="341632"/>
          </a:xfrm>
          <a:prstGeom prst="rect">
            <a:avLst/>
          </a:prstGeom>
          <a:noFill/>
        </p:spPr>
        <p:txBody>
          <a:bodyPr wrap="square">
            <a:spAutoFit/>
          </a:bodyPr>
          <a:lstStyle/>
          <a:p>
            <a:pPr algn="ctr" eaLnBrk="1" hangingPunct="1">
              <a:lnSpc>
                <a:spcPct val="90000"/>
              </a:lnSpc>
              <a:spcAft>
                <a:spcPct val="35000"/>
              </a:spcAft>
            </a:pPr>
            <a:r>
              <a:rPr lang="en-ZA" altLang="en-US" b="1" dirty="0">
                <a:solidFill>
                  <a:srgbClr val="006600"/>
                </a:solidFill>
              </a:rPr>
              <a:t>Performance Overview / Governance</a:t>
            </a:r>
            <a:endParaRPr lang="en-ZA" altLang="en-US" sz="1800" b="1" dirty="0">
              <a:solidFill>
                <a:srgbClr val="006600"/>
              </a:solidFill>
            </a:endParaRPr>
          </a:p>
        </p:txBody>
      </p:sp>
      <p:sp>
        <p:nvSpPr>
          <p:cNvPr id="26" name="TextBox 25">
            <a:extLst>
              <a:ext uri="{FF2B5EF4-FFF2-40B4-BE49-F238E27FC236}">
                <a16:creationId xmlns:a16="http://schemas.microsoft.com/office/drawing/2014/main" xmlns="" id="{3949D43D-2269-4E70-9913-23D85653AB9D}"/>
              </a:ext>
            </a:extLst>
          </p:cNvPr>
          <p:cNvSpPr txBox="1"/>
          <p:nvPr/>
        </p:nvSpPr>
        <p:spPr>
          <a:xfrm>
            <a:off x="2286000" y="3248659"/>
            <a:ext cx="4572000" cy="341632"/>
          </a:xfrm>
          <a:prstGeom prst="rect">
            <a:avLst/>
          </a:prstGeom>
          <a:noFill/>
        </p:spPr>
        <p:txBody>
          <a:bodyPr wrap="square">
            <a:spAutoFit/>
          </a:bodyPr>
          <a:lstStyle/>
          <a:p>
            <a:pPr algn="ctr" eaLnBrk="1" hangingPunct="1">
              <a:lnSpc>
                <a:spcPct val="90000"/>
              </a:lnSpc>
              <a:spcAft>
                <a:spcPct val="35000"/>
              </a:spcAft>
            </a:pPr>
            <a:r>
              <a:rPr lang="en-ZA" altLang="en-US" sz="1800" dirty="0"/>
              <a:t>Andrew Matseke (CEO)</a:t>
            </a:r>
          </a:p>
        </p:txBody>
      </p:sp>
      <p:grpSp>
        <p:nvGrpSpPr>
          <p:cNvPr id="27" name="Group 22">
            <a:extLst>
              <a:ext uri="{FF2B5EF4-FFF2-40B4-BE49-F238E27FC236}">
                <a16:creationId xmlns:a16="http://schemas.microsoft.com/office/drawing/2014/main" xmlns="" id="{EBFBE564-F8F0-430C-AE5D-A8422B25BF41}"/>
              </a:ext>
            </a:extLst>
          </p:cNvPr>
          <p:cNvGrpSpPr>
            <a:grpSpLocks/>
          </p:cNvGrpSpPr>
          <p:nvPr/>
        </p:nvGrpSpPr>
        <p:grpSpPr bwMode="auto">
          <a:xfrm>
            <a:off x="1609394" y="987188"/>
            <a:ext cx="6529387" cy="1327150"/>
            <a:chOff x="1858260" y="4479763"/>
            <a:chExt cx="6530164" cy="1492396"/>
          </a:xfrm>
        </p:grpSpPr>
        <p:sp>
          <p:nvSpPr>
            <p:cNvPr id="28" name="Rectangle 27">
              <a:extLst>
                <a:ext uri="{FF2B5EF4-FFF2-40B4-BE49-F238E27FC236}">
                  <a16:creationId xmlns:a16="http://schemas.microsoft.com/office/drawing/2014/main" xmlns="" id="{4CE244EA-4DCA-4751-A621-4F0070755B48}"/>
                </a:ext>
              </a:extLst>
            </p:cNvPr>
            <p:cNvSpPr/>
            <p:nvPr/>
          </p:nvSpPr>
          <p:spPr>
            <a:xfrm>
              <a:off x="1859848" y="4479763"/>
              <a:ext cx="6528576" cy="149239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9" name="Rectangle 28">
              <a:extLst>
                <a:ext uri="{FF2B5EF4-FFF2-40B4-BE49-F238E27FC236}">
                  <a16:creationId xmlns:a16="http://schemas.microsoft.com/office/drawing/2014/main" xmlns="" id="{2D9F982F-C113-431A-B6F2-32511DDDB512}"/>
                </a:ext>
              </a:extLst>
            </p:cNvPr>
            <p:cNvSpPr/>
            <p:nvPr/>
          </p:nvSpPr>
          <p:spPr>
            <a:xfrm>
              <a:off x="1858260" y="4479763"/>
              <a:ext cx="6528577" cy="858977"/>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rgbClr val="006600"/>
                  </a:solidFill>
                </a:rPr>
                <a:t>Introduction and Performance Highlights</a:t>
              </a:r>
            </a:p>
          </p:txBody>
        </p:sp>
      </p:grpSp>
      <p:sp>
        <p:nvSpPr>
          <p:cNvPr id="31" name="TextBox 30">
            <a:extLst>
              <a:ext uri="{FF2B5EF4-FFF2-40B4-BE49-F238E27FC236}">
                <a16:creationId xmlns:a16="http://schemas.microsoft.com/office/drawing/2014/main" xmlns="" id="{D785715F-E8DC-4C77-8B54-A315B95979B7}"/>
              </a:ext>
            </a:extLst>
          </p:cNvPr>
          <p:cNvSpPr txBox="1"/>
          <p:nvPr/>
        </p:nvSpPr>
        <p:spPr>
          <a:xfrm>
            <a:off x="2195736" y="1914287"/>
            <a:ext cx="4572000" cy="341632"/>
          </a:xfrm>
          <a:prstGeom prst="rect">
            <a:avLst/>
          </a:prstGeom>
          <a:noFill/>
        </p:spPr>
        <p:txBody>
          <a:bodyPr wrap="square">
            <a:spAutoFit/>
          </a:bodyPr>
          <a:lstStyle/>
          <a:p>
            <a:pPr algn="ctr" eaLnBrk="1" hangingPunct="1">
              <a:lnSpc>
                <a:spcPct val="90000"/>
              </a:lnSpc>
              <a:spcAft>
                <a:spcPct val="35000"/>
              </a:spcAft>
            </a:pPr>
            <a:r>
              <a:rPr lang="en-ZA" altLang="en-US" dirty="0"/>
              <a:t>Leah Khumalo (Chairperson)</a:t>
            </a:r>
          </a:p>
        </p:txBody>
      </p:sp>
      <p:pic>
        <p:nvPicPr>
          <p:cNvPr id="1026" name="46c5c36b-75e4-4482-aebd-d8f7f314a216" descr="Image">
            <a:extLst>
              <a:ext uri="{FF2B5EF4-FFF2-40B4-BE49-F238E27FC236}">
                <a16:creationId xmlns:a16="http://schemas.microsoft.com/office/drawing/2014/main" xmlns="" id="{2AFD5775-FA9F-40E9-A3BD-FBB94DDBEB67}"/>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3156" y="983081"/>
            <a:ext cx="1374651" cy="1333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3">
            <a:extLst>
              <a:ext uri="{FF2B5EF4-FFF2-40B4-BE49-F238E27FC236}">
                <a16:creationId xmlns:a16="http://schemas.microsoft.com/office/drawing/2014/main" xmlns="" id="{EF4A4233-FC64-4852-AD91-2C798B660344}"/>
              </a:ext>
            </a:extLst>
          </p:cNvPr>
          <p:cNvSpPr>
            <a:spLocks noGrp="1" noChangeArrowheads="1"/>
          </p:cNvSpPr>
          <p:nvPr>
            <p:ph type="body" sz="quarter" idx="11"/>
          </p:nvPr>
        </p:nvSpPr>
        <p:spPr bwMode="auto">
          <a:xfrm>
            <a:off x="651595" y="417256"/>
            <a:ext cx="6045571" cy="400050"/>
          </a:xfrm>
          <a:noFill/>
          <a:ln w="9525">
            <a:noFill/>
            <a:miter lim="800000"/>
            <a:headEnd/>
            <a:tailEnd/>
          </a:ln>
        </p:spPr>
        <p:txBody>
          <a:bodyPr anchor="ctr"/>
          <a:lstStyle/>
          <a:p>
            <a:r>
              <a:rPr lang="en-GB" altLang="en-US" kern="1200" dirty="0"/>
              <a:t>Financial Position - p108</a:t>
            </a:r>
          </a:p>
        </p:txBody>
      </p:sp>
      <p:graphicFrame>
        <p:nvGraphicFramePr>
          <p:cNvPr id="10" name="Diagram 9">
            <a:extLst>
              <a:ext uri="{FF2B5EF4-FFF2-40B4-BE49-F238E27FC236}">
                <a16:creationId xmlns:a16="http://schemas.microsoft.com/office/drawing/2014/main" xmlns="" id="{7489DB4A-704B-43D5-9176-5D626B3E4922}"/>
              </a:ext>
            </a:extLst>
          </p:cNvPr>
          <p:cNvGraphicFramePr/>
          <p:nvPr/>
        </p:nvGraphicFramePr>
        <p:xfrm>
          <a:off x="6850637" y="1078986"/>
          <a:ext cx="2217939" cy="1417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a:extLst>
              <a:ext uri="{FF2B5EF4-FFF2-40B4-BE49-F238E27FC236}">
                <a16:creationId xmlns:a16="http://schemas.microsoft.com/office/drawing/2014/main" xmlns="" id="{3721AEFA-B855-4A8B-AC98-C22D6921B702}"/>
              </a:ext>
            </a:extLst>
          </p:cNvPr>
          <p:cNvGraphicFramePr/>
          <p:nvPr/>
        </p:nvGraphicFramePr>
        <p:xfrm>
          <a:off x="6812732" y="2334754"/>
          <a:ext cx="2293748" cy="20035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Diagram 13">
            <a:extLst>
              <a:ext uri="{FF2B5EF4-FFF2-40B4-BE49-F238E27FC236}">
                <a16:creationId xmlns:a16="http://schemas.microsoft.com/office/drawing/2014/main" xmlns="" id="{BE7B67E9-C9B0-49F4-B6EE-1FB36C42F017}"/>
              </a:ext>
            </a:extLst>
          </p:cNvPr>
          <p:cNvGraphicFramePr/>
          <p:nvPr/>
        </p:nvGraphicFramePr>
        <p:xfrm>
          <a:off x="6764705" y="3881206"/>
          <a:ext cx="2341740" cy="200351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5" name="Chart 14">
            <a:extLst>
              <a:ext uri="{FF2B5EF4-FFF2-40B4-BE49-F238E27FC236}">
                <a16:creationId xmlns:a16="http://schemas.microsoft.com/office/drawing/2014/main" xmlns="" id="{A262A746-438B-489C-A226-A1D35DEF053F}"/>
              </a:ext>
            </a:extLst>
          </p:cNvPr>
          <p:cNvGraphicFramePr>
            <a:graphicFrameLocks/>
          </p:cNvGraphicFramePr>
          <p:nvPr/>
        </p:nvGraphicFramePr>
        <p:xfrm>
          <a:off x="101490" y="1078986"/>
          <a:ext cx="6630750" cy="2722618"/>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16" name="Chart 15">
            <a:extLst>
              <a:ext uri="{FF2B5EF4-FFF2-40B4-BE49-F238E27FC236}">
                <a16:creationId xmlns:a16="http://schemas.microsoft.com/office/drawing/2014/main" xmlns="" id="{0040D09B-C4F4-487D-8F40-50A55A11662C}"/>
              </a:ext>
            </a:extLst>
          </p:cNvPr>
          <p:cNvGraphicFramePr>
            <a:graphicFrameLocks/>
          </p:cNvGraphicFramePr>
          <p:nvPr/>
        </p:nvGraphicFramePr>
        <p:xfrm>
          <a:off x="143644" y="3753894"/>
          <a:ext cx="6553522" cy="2411410"/>
        </p:xfrm>
        <a:graphic>
          <a:graphicData uri="http://schemas.openxmlformats.org/drawingml/2006/chart">
            <c:chart xmlns:c="http://schemas.openxmlformats.org/drawingml/2006/chart" xmlns:r="http://schemas.openxmlformats.org/officeDocument/2006/relationships" r:id="rId18"/>
          </a:graphicData>
        </a:graphic>
      </p:graphicFrame>
      <p:grpSp>
        <p:nvGrpSpPr>
          <p:cNvPr id="17" name="Group 16">
            <a:extLst>
              <a:ext uri="{FF2B5EF4-FFF2-40B4-BE49-F238E27FC236}">
                <a16:creationId xmlns:a16="http://schemas.microsoft.com/office/drawing/2014/main" xmlns="" id="{6311AE17-E524-4145-806A-E5E7BFF8DE01}"/>
              </a:ext>
            </a:extLst>
          </p:cNvPr>
          <p:cNvGrpSpPr/>
          <p:nvPr/>
        </p:nvGrpSpPr>
        <p:grpSpPr>
          <a:xfrm>
            <a:off x="6841437" y="5188103"/>
            <a:ext cx="2341740" cy="1121217"/>
            <a:chOff x="0" y="12035"/>
            <a:chExt cx="2291511" cy="1198231"/>
          </a:xfrm>
          <a:scene3d>
            <a:camera prst="orthographicFront"/>
            <a:lightRig rig="threePt" dir="t">
              <a:rot lat="0" lon="0" rev="7500000"/>
            </a:lightRig>
          </a:scene3d>
        </p:grpSpPr>
        <p:sp>
          <p:nvSpPr>
            <p:cNvPr id="18" name="Scroll: Horizontal 17">
              <a:extLst>
                <a:ext uri="{FF2B5EF4-FFF2-40B4-BE49-F238E27FC236}">
                  <a16:creationId xmlns:a16="http://schemas.microsoft.com/office/drawing/2014/main" xmlns="" id="{39D1320F-5104-415F-BBA3-2574EE915BD8}"/>
                </a:ext>
              </a:extLst>
            </p:cNvPr>
            <p:cNvSpPr/>
            <p:nvPr/>
          </p:nvSpPr>
          <p:spPr>
            <a:xfrm rot="16200000">
              <a:off x="546640" y="-534605"/>
              <a:ext cx="1198231" cy="2291511"/>
            </a:xfrm>
            <a:prstGeom prst="horizontalScroll">
              <a:avLst/>
            </a:prstGeom>
            <a:solidFill>
              <a:srgbClr val="00B050"/>
            </a:solidFill>
            <a:sp3d prstMaterial="plastic"/>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9" name="Scroll: Horizontal 4">
              <a:extLst>
                <a:ext uri="{FF2B5EF4-FFF2-40B4-BE49-F238E27FC236}">
                  <a16:creationId xmlns:a16="http://schemas.microsoft.com/office/drawing/2014/main" xmlns="" id="{1DAD67DD-5FE1-4555-90BD-1CFC81E19BE8}"/>
                </a:ext>
              </a:extLst>
            </p:cNvPr>
            <p:cNvSpPr txBox="1"/>
            <p:nvPr/>
          </p:nvSpPr>
          <p:spPr>
            <a:xfrm>
              <a:off x="184343" y="92291"/>
              <a:ext cx="1991602" cy="1117975"/>
            </a:xfrm>
            <a:prstGeom prst="rect">
              <a:avLst/>
            </a:prstGeom>
            <a:solidFill>
              <a:srgbClr val="00DA63"/>
            </a:solidFill>
            <a:sp3d/>
          </p:spPr>
          <p:style>
            <a:lnRef idx="0">
              <a:scrgbClr r="0" g="0" b="0"/>
            </a:lnRef>
            <a:fillRef idx="0">
              <a:scrgbClr r="0" g="0" b="0"/>
            </a:fillRef>
            <a:effectRef idx="0">
              <a:scrgbClr r="0" g="0" b="0"/>
            </a:effectRef>
            <a:fontRef idx="minor">
              <a:schemeClr val="lt1"/>
            </a:fontRef>
          </p:style>
          <p:txBody>
            <a:bodyPr lIns="127000" tIns="0" rIns="127000" bIns="0" spcCol="1270" anchor="ctr"/>
            <a:lstStyle/>
            <a:p>
              <a:pPr algn="ctr" defTabSz="457200" eaLnBrk="1" fontAlgn="auto" hangingPunct="1">
                <a:spcAft>
                  <a:spcPts val="0"/>
                </a:spcAft>
                <a:defRPr/>
              </a:pPr>
              <a:r>
                <a:rPr lang="en-GB" sz="2000" b="1" kern="0" dirty="0">
                  <a:solidFill>
                    <a:prstClr val="white"/>
                  </a:solidFill>
                </a:rPr>
                <a:t>Non-current Liabilities</a:t>
              </a:r>
            </a:p>
            <a:p>
              <a:pPr algn="ctr" defTabSz="457200" eaLnBrk="1" fontAlgn="auto" hangingPunct="1">
                <a:spcAft>
                  <a:spcPts val="0"/>
                </a:spcAft>
                <a:defRPr/>
              </a:pPr>
              <a:endParaRPr lang="en-GB" sz="1600" b="1" kern="0" baseline="30000" dirty="0">
                <a:solidFill>
                  <a:prstClr val="white"/>
                </a:solidFill>
              </a:endParaRPr>
            </a:p>
            <a:p>
              <a:pPr algn="ctr" defTabSz="457200" eaLnBrk="1" fontAlgn="auto" hangingPunct="1">
                <a:spcAft>
                  <a:spcPts val="0"/>
                </a:spcAft>
                <a:defRPr/>
              </a:pPr>
              <a:r>
                <a:rPr lang="en-GB" sz="1600" b="1" kern="0" baseline="30000" dirty="0">
                  <a:solidFill>
                    <a:prstClr val="white"/>
                  </a:solidFill>
                </a:rPr>
                <a:t>Lease Labilities – R30m</a:t>
              </a:r>
            </a:p>
          </p:txBody>
        </p:sp>
      </p:grpSp>
      <p:pic>
        <p:nvPicPr>
          <p:cNvPr id="41994" name="Picture 12" descr="Icon&#10;&#10;Description automatically generated">
            <a:extLst>
              <a:ext uri="{FF2B5EF4-FFF2-40B4-BE49-F238E27FC236}">
                <a16:creationId xmlns:a16="http://schemas.microsoft.com/office/drawing/2014/main" xmlns="" id="{0FC766F3-B3F3-42CF-992B-48BCBF60D111}"/>
              </a:ext>
            </a:extLst>
          </p:cNvPr>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74613" y="31750"/>
            <a:ext cx="923926"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Slide Number Placeholder 2">
            <a:extLst>
              <a:ext uri="{FF2B5EF4-FFF2-40B4-BE49-F238E27FC236}">
                <a16:creationId xmlns:a16="http://schemas.microsoft.com/office/drawing/2014/main" xmlns="" id="{D5103191-6073-4A6F-B152-DFF400D039D6}"/>
              </a:ext>
            </a:extLst>
          </p:cNvPr>
          <p:cNvSpPr>
            <a:spLocks noGrp="1" noChangeArrowheads="1"/>
          </p:cNvSpPr>
          <p:nvPr>
            <p:ph type="sldNum" sz="quarter" idx="12"/>
          </p:nvPr>
        </p:nvSpPr>
        <p:spPr bwMode="auto">
          <a:xfrm>
            <a:off x="6551191" y="6400874"/>
            <a:ext cx="2133600" cy="30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FFFFFF"/>
                </a:solidFill>
              </a:rPr>
              <a:t>Slide </a:t>
            </a:r>
            <a:fld id="{896BDDAE-6BF7-47F1-95CA-ED1E09E75ECB}" type="slidenum">
              <a:rPr lang="en-US" altLang="en-US" smtClean="0">
                <a:solidFill>
                  <a:srgbClr val="FFFFFF"/>
                </a:solidFill>
              </a:rPr>
              <a:pPr fontAlgn="base">
                <a:spcBef>
                  <a:spcPct val="0"/>
                </a:spcBef>
                <a:spcAft>
                  <a:spcPct val="0"/>
                </a:spcAft>
              </a:pPr>
              <a:t>20</a:t>
            </a:fld>
            <a:endParaRPr lang="en-US" altLang="en-US" dirty="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Placeholder 3">
            <a:extLst>
              <a:ext uri="{FF2B5EF4-FFF2-40B4-BE49-F238E27FC236}">
                <a16:creationId xmlns:a16="http://schemas.microsoft.com/office/drawing/2014/main" xmlns="" id="{6C2CDE97-2505-40F9-9EBB-82C829F4DA68}"/>
              </a:ext>
            </a:extLst>
          </p:cNvPr>
          <p:cNvSpPr>
            <a:spLocks noGrp="1" noChangeArrowheads="1"/>
          </p:cNvSpPr>
          <p:nvPr>
            <p:ph type="body" sz="quarter" idx="11"/>
          </p:nvPr>
        </p:nvSpPr>
        <p:spPr bwMode="auto">
          <a:xfrm>
            <a:off x="683568" y="403841"/>
            <a:ext cx="6107112" cy="400050"/>
          </a:xfrm>
          <a:noFill/>
          <a:ln w="9525">
            <a:noFill/>
            <a:miter lim="800000"/>
            <a:headEnd/>
            <a:tailEnd/>
          </a:ln>
        </p:spPr>
        <p:txBody>
          <a:bodyPr anchor="ctr"/>
          <a:lstStyle/>
          <a:p>
            <a:r>
              <a:rPr lang="en-GB" altLang="en-US" kern="1200" dirty="0"/>
              <a:t>Statement of Profit or Loss – p109</a:t>
            </a:r>
          </a:p>
        </p:txBody>
      </p:sp>
      <p:graphicFrame>
        <p:nvGraphicFramePr>
          <p:cNvPr id="7" name="Content Placeholder 4">
            <a:extLst>
              <a:ext uri="{FF2B5EF4-FFF2-40B4-BE49-F238E27FC236}">
                <a16:creationId xmlns:a16="http://schemas.microsoft.com/office/drawing/2014/main" xmlns="" id="{4407338A-25F5-4B19-8DB7-F7A5FDB5A01A}"/>
              </a:ext>
            </a:extLst>
          </p:cNvPr>
          <p:cNvGraphicFramePr>
            <a:graphicFrameLocks noGrp="1"/>
          </p:cNvGraphicFramePr>
          <p:nvPr>
            <p:ph idx="1"/>
            <p:extLst>
              <p:ext uri="{D42A27DB-BD31-4B8C-83A1-F6EECF244321}">
                <p14:modId xmlns:p14="http://schemas.microsoft.com/office/powerpoint/2010/main" xmlns="" val="1974900347"/>
              </p:ext>
            </p:extLst>
          </p:nvPr>
        </p:nvGraphicFramePr>
        <p:xfrm>
          <a:off x="198438" y="914401"/>
          <a:ext cx="6054723" cy="5339733"/>
        </p:xfrm>
        <a:graphic>
          <a:graphicData uri="http://schemas.openxmlformats.org/drawingml/2006/table">
            <a:tbl>
              <a:tblPr>
                <a:tableStyleId>{BDBED569-4797-4DF1-A0F4-6AAB3CD982D8}</a:tableStyleId>
              </a:tblPr>
              <a:tblGrid>
                <a:gridCol w="1597308">
                  <a:extLst>
                    <a:ext uri="{9D8B030D-6E8A-4147-A177-3AD203B41FA5}">
                      <a16:colId xmlns:a16="http://schemas.microsoft.com/office/drawing/2014/main" xmlns="" val="20000"/>
                    </a:ext>
                  </a:extLst>
                </a:gridCol>
                <a:gridCol w="891483">
                  <a:extLst>
                    <a:ext uri="{9D8B030D-6E8A-4147-A177-3AD203B41FA5}">
                      <a16:colId xmlns:a16="http://schemas.microsoft.com/office/drawing/2014/main" xmlns="" val="20001"/>
                    </a:ext>
                  </a:extLst>
                </a:gridCol>
                <a:gridCol w="891483">
                  <a:extLst>
                    <a:ext uri="{9D8B030D-6E8A-4147-A177-3AD203B41FA5}">
                      <a16:colId xmlns:a16="http://schemas.microsoft.com/office/drawing/2014/main" xmlns="" val="20002"/>
                    </a:ext>
                  </a:extLst>
                </a:gridCol>
                <a:gridCol w="891483">
                  <a:extLst>
                    <a:ext uri="{9D8B030D-6E8A-4147-A177-3AD203B41FA5}">
                      <a16:colId xmlns:a16="http://schemas.microsoft.com/office/drawing/2014/main" xmlns="" val="20003"/>
                    </a:ext>
                  </a:extLst>
                </a:gridCol>
                <a:gridCol w="891483">
                  <a:extLst>
                    <a:ext uri="{9D8B030D-6E8A-4147-A177-3AD203B41FA5}">
                      <a16:colId xmlns:a16="http://schemas.microsoft.com/office/drawing/2014/main" xmlns="" val="20004"/>
                    </a:ext>
                  </a:extLst>
                </a:gridCol>
                <a:gridCol w="891483">
                  <a:extLst>
                    <a:ext uri="{9D8B030D-6E8A-4147-A177-3AD203B41FA5}">
                      <a16:colId xmlns:a16="http://schemas.microsoft.com/office/drawing/2014/main" xmlns="" val="20005"/>
                    </a:ext>
                  </a:extLst>
                </a:gridCol>
              </a:tblGrid>
              <a:tr h="736781">
                <a:tc>
                  <a:txBody>
                    <a:bodyPr/>
                    <a:lstStyle/>
                    <a:p>
                      <a:pPr algn="l" rtl="0" fontAlgn="t"/>
                      <a:endParaRPr lang="en-ZA" sz="1600" b="1" u="none" strike="noStrike" dirty="0">
                        <a:solidFill>
                          <a:schemeClr val="bg1"/>
                        </a:solidFill>
                        <a:latin typeface="Arial" panose="020B0604020202020204" pitchFamily="34" charset="0"/>
                        <a:cs typeface="Arial" panose="020B0604020202020204" pitchFamily="34" charset="0"/>
                      </a:endParaRPr>
                    </a:p>
                    <a:p>
                      <a:pPr algn="l" rtl="0" fontAlgn="t"/>
                      <a:r>
                        <a:rPr lang="en-ZA" sz="1600" b="1" u="none" strike="noStrike" dirty="0" err="1">
                          <a:solidFill>
                            <a:schemeClr val="bg1"/>
                          </a:solidFill>
                          <a:latin typeface="Arial" panose="020B0604020202020204" pitchFamily="34" charset="0"/>
                          <a:cs typeface="Arial" panose="020B0604020202020204" pitchFamily="34" charset="0"/>
                        </a:rPr>
                        <a:t>R’m</a:t>
                      </a:r>
                      <a:endParaRPr lang="en-ZA" sz="1600" b="1" i="0" u="none" strike="noStrike" dirty="0">
                        <a:solidFill>
                          <a:schemeClr val="bg1"/>
                        </a:solidFill>
                        <a:latin typeface="Arial" panose="020B0604020202020204" pitchFamily="34" charset="0"/>
                        <a:cs typeface="Arial" panose="020B0604020202020204" pitchFamily="34" charset="0"/>
                      </a:endParaRPr>
                    </a:p>
                  </a:txBody>
                  <a:tcPr marL="72007" marR="9526" marT="9526" marB="0">
                    <a:solidFill>
                      <a:srgbClr val="006600"/>
                    </a:solidFill>
                  </a:tcPr>
                </a:tc>
                <a:tc>
                  <a:txBody>
                    <a:bodyPr/>
                    <a:lstStyle/>
                    <a:p>
                      <a:pPr algn="ctr" rtl="0" fontAlgn="t"/>
                      <a:r>
                        <a:rPr lang="en-ZA" sz="1600" b="1" u="none" strike="noStrike" dirty="0">
                          <a:solidFill>
                            <a:schemeClr val="bg1"/>
                          </a:solidFill>
                          <a:latin typeface="Arial" panose="020B0604020202020204" pitchFamily="34" charset="0"/>
                          <a:cs typeface="Arial" panose="020B0604020202020204" pitchFamily="34" charset="0"/>
                        </a:rPr>
                        <a:t>Audited  March 2017 </a:t>
                      </a:r>
                      <a:endParaRPr lang="en-ZA" sz="1600" b="1" i="0" u="none" strike="noStrike" dirty="0">
                        <a:solidFill>
                          <a:schemeClr val="bg1"/>
                        </a:solidFill>
                        <a:latin typeface="Arial" panose="020B0604020202020204" pitchFamily="34" charset="0"/>
                        <a:cs typeface="Arial" panose="020B0604020202020204" pitchFamily="34" charset="0"/>
                      </a:endParaRPr>
                    </a:p>
                  </a:txBody>
                  <a:tcPr marL="9526" marR="9526" marT="9526" marB="0">
                    <a:solidFill>
                      <a:srgbClr val="006600"/>
                    </a:solidFill>
                  </a:tcPr>
                </a:tc>
                <a:tc>
                  <a:txBody>
                    <a:bodyPr/>
                    <a:lstStyle/>
                    <a:p>
                      <a:pPr algn="ctr" rtl="0" fontAlgn="t"/>
                      <a:r>
                        <a:rPr lang="en-ZA" sz="1600" b="1" u="none" strike="noStrike" dirty="0">
                          <a:solidFill>
                            <a:schemeClr val="bg1"/>
                          </a:solidFill>
                          <a:latin typeface="Arial" panose="020B0604020202020204" pitchFamily="34" charset="0"/>
                          <a:cs typeface="Arial" panose="020B0604020202020204" pitchFamily="34" charset="0"/>
                        </a:rPr>
                        <a:t>Audited  March 2018</a:t>
                      </a:r>
                      <a:endParaRPr lang="en-ZA" sz="1600" b="1" i="0" u="none" strike="noStrike" dirty="0">
                        <a:solidFill>
                          <a:schemeClr val="bg1"/>
                        </a:solidFill>
                        <a:latin typeface="Arial" panose="020B0604020202020204" pitchFamily="34" charset="0"/>
                        <a:cs typeface="Arial" panose="020B0604020202020204" pitchFamily="34" charset="0"/>
                      </a:endParaRPr>
                    </a:p>
                  </a:txBody>
                  <a:tcPr marL="9526" marR="9526" marT="9526" marB="0">
                    <a:solidFill>
                      <a:srgbClr val="006600"/>
                    </a:solidFill>
                  </a:tcPr>
                </a:tc>
                <a:tc>
                  <a:txBody>
                    <a:bodyPr/>
                    <a:lstStyle/>
                    <a:p>
                      <a:pPr algn="ctr" rtl="0" fontAlgn="t"/>
                      <a:r>
                        <a:rPr lang="en-ZA" sz="1600" b="1" u="none" strike="noStrike" dirty="0">
                          <a:solidFill>
                            <a:schemeClr val="bg1"/>
                          </a:solidFill>
                          <a:latin typeface="Arial" panose="020B0604020202020204" pitchFamily="34" charset="0"/>
                          <a:cs typeface="Arial" panose="020B0604020202020204" pitchFamily="34" charset="0"/>
                        </a:rPr>
                        <a:t>Audited  March 2019</a:t>
                      </a:r>
                      <a:endParaRPr lang="en-ZA" sz="1600" b="1" i="0" u="none" strike="noStrike" dirty="0">
                        <a:solidFill>
                          <a:schemeClr val="bg1"/>
                        </a:solidFill>
                        <a:latin typeface="Arial" panose="020B0604020202020204" pitchFamily="34" charset="0"/>
                        <a:cs typeface="Arial" panose="020B0604020202020204" pitchFamily="34" charset="0"/>
                      </a:endParaRPr>
                    </a:p>
                  </a:txBody>
                  <a:tcPr marL="9526" marR="9526" marT="9526" marB="0">
                    <a:solidFill>
                      <a:srgbClr val="006600"/>
                    </a:solidFill>
                  </a:tcPr>
                </a:tc>
                <a:tc>
                  <a:txBody>
                    <a:bodyPr/>
                    <a:lstStyle/>
                    <a:p>
                      <a:pPr algn="ctr" rtl="0" fontAlgn="t"/>
                      <a:r>
                        <a:rPr lang="en-ZA" sz="1600" b="1" u="none" strike="noStrike" dirty="0">
                          <a:solidFill>
                            <a:schemeClr val="bg1"/>
                          </a:solidFill>
                          <a:latin typeface="Arial" panose="020B0604020202020204" pitchFamily="34" charset="0"/>
                          <a:cs typeface="Arial" panose="020B0604020202020204" pitchFamily="34" charset="0"/>
                        </a:rPr>
                        <a:t>Audited  March 2020</a:t>
                      </a:r>
                      <a:endParaRPr lang="en-ZA" sz="1600" b="1" i="0" u="none" strike="noStrike" dirty="0">
                        <a:solidFill>
                          <a:schemeClr val="bg1"/>
                        </a:solidFill>
                        <a:latin typeface="Arial" panose="020B0604020202020204" pitchFamily="34" charset="0"/>
                        <a:cs typeface="Arial" panose="020B0604020202020204" pitchFamily="34" charset="0"/>
                      </a:endParaRPr>
                    </a:p>
                  </a:txBody>
                  <a:tcPr marL="9526" marR="9526" marT="9526" marB="0">
                    <a:solidFill>
                      <a:srgbClr val="006600"/>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600" b="1" u="none" strike="noStrike" dirty="0">
                          <a:solidFill>
                            <a:schemeClr val="bg1"/>
                          </a:solidFill>
                          <a:latin typeface="Arial" panose="020B0604020202020204" pitchFamily="34" charset="0"/>
                          <a:cs typeface="Arial" panose="020B0604020202020204" pitchFamily="34" charset="0"/>
                        </a:rPr>
                        <a:t>Audited  March 2021</a:t>
                      </a:r>
                      <a:endParaRPr lang="en-ZA" sz="1600" b="1" i="0" u="none" strike="noStrike" dirty="0">
                        <a:solidFill>
                          <a:schemeClr val="bg1"/>
                        </a:solidFill>
                        <a:latin typeface="Arial" panose="020B0604020202020204" pitchFamily="34" charset="0"/>
                        <a:cs typeface="Arial" panose="020B0604020202020204" pitchFamily="34" charset="0"/>
                      </a:endParaRPr>
                    </a:p>
                  </a:txBody>
                  <a:tcPr marL="9526" marR="9526" marT="9526" marB="0">
                    <a:solidFill>
                      <a:srgbClr val="006600"/>
                    </a:solidFill>
                  </a:tcPr>
                </a:tc>
                <a:extLst>
                  <a:ext uri="{0D108BD9-81ED-4DB2-BD59-A6C34878D82A}">
                    <a16:rowId xmlns:a16="http://schemas.microsoft.com/office/drawing/2014/main" xmlns="" val="10000"/>
                  </a:ext>
                </a:extLst>
              </a:tr>
              <a:tr h="345351">
                <a:tc>
                  <a:txBody>
                    <a:bodyPr/>
                    <a:lstStyle/>
                    <a:p>
                      <a:pPr algn="l" rtl="0" fontAlgn="b"/>
                      <a:r>
                        <a:rPr lang="en-ZA" sz="1400" u="none" strike="noStrike" dirty="0">
                          <a:latin typeface="Arial" panose="020B0604020202020204" pitchFamily="34" charset="0"/>
                          <a:cs typeface="Arial" panose="020B0604020202020204" pitchFamily="34" charset="0"/>
                        </a:rPr>
                        <a:t>Revenue  </a:t>
                      </a:r>
                      <a:endParaRPr lang="en-ZA" sz="1400" b="0" i="0" u="none" strike="noStrike" dirty="0">
                        <a:solidFill>
                          <a:srgbClr val="000000"/>
                        </a:solidFill>
                        <a:latin typeface="Arial" panose="020B0604020202020204" pitchFamily="34" charset="0"/>
                        <a:cs typeface="Arial" panose="020B0604020202020204" pitchFamily="34" charset="0"/>
                      </a:endParaRPr>
                    </a:p>
                  </a:txBody>
                  <a:tcPr marL="72007" marR="9526" marT="9526" marB="0" anchor="b"/>
                </a:tc>
                <a:tc>
                  <a:txBody>
                    <a:bodyPr/>
                    <a:lstStyle/>
                    <a:p>
                      <a:pPr algn="r" rtl="0" fontAlgn="b"/>
                      <a:r>
                        <a:rPr lang="en-ZA" sz="1400" b="0" i="0" u="none" strike="noStrike" dirty="0">
                          <a:solidFill>
                            <a:srgbClr val="000000"/>
                          </a:solidFill>
                          <a:latin typeface="Arial" panose="020B0604020202020204" pitchFamily="34" charset="0"/>
                          <a:cs typeface="Arial" panose="020B0604020202020204" pitchFamily="34" charset="0"/>
                        </a:rPr>
                        <a:t>397</a:t>
                      </a:r>
                    </a:p>
                  </a:txBody>
                  <a:tcPr marL="9526" marR="9526" marT="9526" marB="0" anchor="b"/>
                </a:tc>
                <a:tc>
                  <a:txBody>
                    <a:bodyPr/>
                    <a:lstStyle/>
                    <a:p>
                      <a:pPr algn="r" rtl="0" fontAlgn="b"/>
                      <a:r>
                        <a:rPr lang="en-ZA" sz="1400" b="0" i="0" u="none" strike="noStrike" dirty="0">
                          <a:solidFill>
                            <a:srgbClr val="000000"/>
                          </a:solidFill>
                          <a:latin typeface="Arial" panose="020B0604020202020204" pitchFamily="34" charset="0"/>
                          <a:cs typeface="Arial" panose="020B0604020202020204" pitchFamily="34" charset="0"/>
                        </a:rPr>
                        <a:t>379</a:t>
                      </a:r>
                    </a:p>
                  </a:txBody>
                  <a:tcPr marL="9526" marR="9526" marT="9526" marB="0" anchor="b"/>
                </a:tc>
                <a:tc>
                  <a:txBody>
                    <a:bodyPr/>
                    <a:lstStyle/>
                    <a:p>
                      <a:pPr algn="r" rtl="0" fontAlgn="b"/>
                      <a:r>
                        <a:rPr lang="en-ZA" sz="1400" b="0" i="0" u="none" strike="noStrike" dirty="0">
                          <a:solidFill>
                            <a:srgbClr val="000000"/>
                          </a:solidFill>
                          <a:latin typeface="Arial" panose="020B0604020202020204" pitchFamily="34" charset="0"/>
                          <a:cs typeface="Arial" panose="020B0604020202020204" pitchFamily="34" charset="0"/>
                        </a:rPr>
                        <a:t>411</a:t>
                      </a:r>
                    </a:p>
                  </a:txBody>
                  <a:tcPr marL="9526" marR="9526" marT="9526" marB="0" anchor="b"/>
                </a:tc>
                <a:tc>
                  <a:txBody>
                    <a:bodyPr/>
                    <a:lstStyle/>
                    <a:p>
                      <a:pPr algn="r" rtl="0" fontAlgn="b"/>
                      <a:r>
                        <a:rPr lang="en-ZA" sz="1400" b="0" i="0" u="none" strike="noStrike" dirty="0">
                          <a:solidFill>
                            <a:srgbClr val="000000"/>
                          </a:solidFill>
                          <a:latin typeface="Arial" panose="020B0604020202020204" pitchFamily="34" charset="0"/>
                          <a:cs typeface="Arial" panose="020B0604020202020204" pitchFamily="34" charset="0"/>
                        </a:rPr>
                        <a:t>469</a:t>
                      </a:r>
                    </a:p>
                  </a:txBody>
                  <a:tcPr marL="9526" marR="9526" marT="9526" marB="0" anchor="b"/>
                </a:tc>
                <a:tc>
                  <a:txBody>
                    <a:bodyPr/>
                    <a:lstStyle/>
                    <a:p>
                      <a:pPr algn="r" rtl="0" fontAlgn="b"/>
                      <a:r>
                        <a:rPr lang="en-ZA" sz="1400" b="0" i="0" u="none" strike="noStrike" dirty="0">
                          <a:solidFill>
                            <a:srgbClr val="000000"/>
                          </a:solidFill>
                          <a:latin typeface="Arial" panose="020B0604020202020204" pitchFamily="34" charset="0"/>
                          <a:cs typeface="Arial" panose="020B0604020202020204" pitchFamily="34" charset="0"/>
                        </a:rPr>
                        <a:t>463</a:t>
                      </a:r>
                    </a:p>
                  </a:txBody>
                  <a:tcPr marL="9526" marR="9526" marT="9526" marB="0" anchor="b"/>
                </a:tc>
                <a:extLst>
                  <a:ext uri="{0D108BD9-81ED-4DB2-BD59-A6C34878D82A}">
                    <a16:rowId xmlns:a16="http://schemas.microsoft.com/office/drawing/2014/main" xmlns="" val="10001"/>
                  </a:ext>
                </a:extLst>
              </a:tr>
              <a:tr h="345351">
                <a:tc>
                  <a:txBody>
                    <a:bodyPr/>
                    <a:lstStyle/>
                    <a:p>
                      <a:pPr algn="l" rtl="0" fontAlgn="b"/>
                      <a:r>
                        <a:rPr lang="en-ZA" sz="1400" u="none" strike="noStrike" dirty="0">
                          <a:latin typeface="Arial" panose="020B0604020202020204" pitchFamily="34" charset="0"/>
                          <a:cs typeface="Arial" panose="020B0604020202020204" pitchFamily="34" charset="0"/>
                        </a:rPr>
                        <a:t>Cost of sales  </a:t>
                      </a:r>
                      <a:endParaRPr lang="en-ZA" sz="1400" b="0" i="0" u="none" strike="noStrike" dirty="0">
                        <a:solidFill>
                          <a:srgbClr val="000000"/>
                        </a:solidFill>
                        <a:latin typeface="Arial" panose="020B0604020202020204" pitchFamily="34" charset="0"/>
                        <a:cs typeface="Arial" panose="020B0604020202020204" pitchFamily="34" charset="0"/>
                      </a:endParaRPr>
                    </a:p>
                  </a:txBody>
                  <a:tcPr marL="72007" marR="9526" marT="9526" marB="0" anchor="b"/>
                </a:tc>
                <a:tc>
                  <a:txBody>
                    <a:bodyPr/>
                    <a:lstStyle/>
                    <a:p>
                      <a:pPr algn="r" rtl="0" fontAlgn="b"/>
                      <a:r>
                        <a:rPr lang="en-ZA" sz="1400" b="0" i="0" u="none" strike="noStrike" dirty="0">
                          <a:solidFill>
                            <a:srgbClr val="000000"/>
                          </a:solidFill>
                          <a:latin typeface="Arial" panose="020B0604020202020204" pitchFamily="34" charset="0"/>
                          <a:cs typeface="Arial" panose="020B0604020202020204" pitchFamily="34" charset="0"/>
                        </a:rPr>
                        <a:t>(222)</a:t>
                      </a:r>
                    </a:p>
                  </a:txBody>
                  <a:tcPr marL="9526" marR="9526" marT="9526" marB="0" anchor="b"/>
                </a:tc>
                <a:tc>
                  <a:txBody>
                    <a:bodyPr/>
                    <a:lstStyle/>
                    <a:p>
                      <a:pPr algn="r" rtl="0" fontAlgn="b"/>
                      <a:r>
                        <a:rPr lang="en-ZA" sz="1400" b="0" i="0" u="none" strike="noStrike" dirty="0">
                          <a:solidFill>
                            <a:srgbClr val="000000"/>
                          </a:solidFill>
                          <a:latin typeface="Arial" panose="020B0604020202020204" pitchFamily="34" charset="0"/>
                          <a:cs typeface="Arial" panose="020B0604020202020204" pitchFamily="34" charset="0"/>
                        </a:rPr>
                        <a:t>(187)</a:t>
                      </a:r>
                    </a:p>
                  </a:txBody>
                  <a:tcPr marL="9526" marR="9526" marT="9526" marB="0" anchor="b"/>
                </a:tc>
                <a:tc>
                  <a:txBody>
                    <a:bodyPr/>
                    <a:lstStyle/>
                    <a:p>
                      <a:pPr algn="r" rtl="0" fontAlgn="b"/>
                      <a:r>
                        <a:rPr lang="en-ZA" sz="1400" b="0" i="0" u="none" strike="noStrike" dirty="0">
                          <a:solidFill>
                            <a:srgbClr val="000000"/>
                          </a:solidFill>
                          <a:latin typeface="Arial" panose="020B0604020202020204" pitchFamily="34" charset="0"/>
                          <a:cs typeface="Arial" panose="020B0604020202020204" pitchFamily="34" charset="0"/>
                        </a:rPr>
                        <a:t>(181)</a:t>
                      </a:r>
                    </a:p>
                  </a:txBody>
                  <a:tcPr marL="9526" marR="9526" marT="9526" marB="0" anchor="b"/>
                </a:tc>
                <a:tc>
                  <a:txBody>
                    <a:bodyPr/>
                    <a:lstStyle/>
                    <a:p>
                      <a:pPr algn="r" rtl="0" fontAlgn="b"/>
                      <a:r>
                        <a:rPr lang="en-ZA" sz="1400" b="0" i="0" u="none" strike="noStrike" dirty="0">
                          <a:solidFill>
                            <a:srgbClr val="000000"/>
                          </a:solidFill>
                          <a:latin typeface="Arial" panose="020B0604020202020204" pitchFamily="34" charset="0"/>
                          <a:cs typeface="Arial" panose="020B0604020202020204" pitchFamily="34" charset="0"/>
                        </a:rPr>
                        <a:t>(217)</a:t>
                      </a:r>
                    </a:p>
                  </a:txBody>
                  <a:tcPr marL="9526" marR="9526" marT="9526" marB="0" anchor="b"/>
                </a:tc>
                <a:tc>
                  <a:txBody>
                    <a:bodyPr/>
                    <a:lstStyle/>
                    <a:p>
                      <a:pPr algn="r" rtl="0" fontAlgn="b"/>
                      <a:r>
                        <a:rPr lang="en-ZA" sz="1400" b="0" i="0" u="none" strike="noStrike" dirty="0">
                          <a:solidFill>
                            <a:srgbClr val="000000"/>
                          </a:solidFill>
                          <a:latin typeface="Arial" panose="020B0604020202020204" pitchFamily="34" charset="0"/>
                          <a:cs typeface="Arial" panose="020B0604020202020204" pitchFamily="34" charset="0"/>
                        </a:rPr>
                        <a:t>(222)</a:t>
                      </a:r>
                    </a:p>
                  </a:txBody>
                  <a:tcPr marL="9526" marR="9526" marT="9526" marB="0" anchor="b"/>
                </a:tc>
                <a:extLst>
                  <a:ext uri="{0D108BD9-81ED-4DB2-BD59-A6C34878D82A}">
                    <a16:rowId xmlns:a16="http://schemas.microsoft.com/office/drawing/2014/main" xmlns="" val="10002"/>
                  </a:ext>
                </a:extLst>
              </a:tr>
              <a:tr h="345351">
                <a:tc>
                  <a:txBody>
                    <a:bodyPr/>
                    <a:lstStyle/>
                    <a:p>
                      <a:pPr algn="l" rtl="0" fontAlgn="b"/>
                      <a:r>
                        <a:rPr lang="en-ZA" sz="1400" b="1" u="none" strike="noStrike">
                          <a:latin typeface="Arial" panose="020B0604020202020204" pitchFamily="34" charset="0"/>
                          <a:cs typeface="Arial" panose="020B0604020202020204" pitchFamily="34" charset="0"/>
                        </a:rPr>
                        <a:t>Gross profit  </a:t>
                      </a:r>
                      <a:endParaRPr lang="en-ZA" sz="1400" b="1" i="0" u="none" strike="noStrike">
                        <a:solidFill>
                          <a:srgbClr val="000000"/>
                        </a:solidFill>
                        <a:latin typeface="Arial" panose="020B0604020202020204" pitchFamily="34" charset="0"/>
                        <a:cs typeface="Arial" panose="020B0604020202020204" pitchFamily="34" charset="0"/>
                      </a:endParaRPr>
                    </a:p>
                  </a:txBody>
                  <a:tcPr marL="72007" marR="9526" marT="9526" marB="0" anchor="b">
                    <a:solidFill>
                      <a:schemeClr val="bg1">
                        <a:lumMod val="95000"/>
                      </a:schemeClr>
                    </a:solidFill>
                  </a:tcPr>
                </a:tc>
                <a:tc>
                  <a:txBody>
                    <a:bodyPr/>
                    <a:lstStyle/>
                    <a:p>
                      <a:pPr algn="r" rtl="0" fontAlgn="b"/>
                      <a:r>
                        <a:rPr lang="en-ZA" sz="1400" b="1" i="0" u="none" strike="noStrike" dirty="0">
                          <a:solidFill>
                            <a:srgbClr val="000000"/>
                          </a:solidFill>
                          <a:latin typeface="Arial" panose="020B0604020202020204" pitchFamily="34" charset="0"/>
                          <a:cs typeface="Arial" panose="020B0604020202020204" pitchFamily="34" charset="0"/>
                        </a:rPr>
                        <a:t>175</a:t>
                      </a:r>
                    </a:p>
                  </a:txBody>
                  <a:tcPr marL="9526" marR="9526" marT="9526" marB="0" anchor="b">
                    <a:solidFill>
                      <a:schemeClr val="bg1">
                        <a:lumMod val="95000"/>
                      </a:schemeClr>
                    </a:solidFill>
                  </a:tcPr>
                </a:tc>
                <a:tc>
                  <a:txBody>
                    <a:bodyPr/>
                    <a:lstStyle/>
                    <a:p>
                      <a:pPr algn="r" rtl="0" fontAlgn="b"/>
                      <a:r>
                        <a:rPr lang="en-ZA" sz="1400" b="1" i="0" u="none" strike="noStrike" dirty="0">
                          <a:solidFill>
                            <a:srgbClr val="000000"/>
                          </a:solidFill>
                          <a:latin typeface="Arial" panose="020B0604020202020204" pitchFamily="34" charset="0"/>
                          <a:cs typeface="Arial" panose="020B0604020202020204" pitchFamily="34" charset="0"/>
                        </a:rPr>
                        <a:t>192</a:t>
                      </a:r>
                    </a:p>
                  </a:txBody>
                  <a:tcPr marL="9526" marR="9526" marT="9526" marB="0" anchor="b">
                    <a:solidFill>
                      <a:schemeClr val="bg1">
                        <a:lumMod val="95000"/>
                      </a:schemeClr>
                    </a:solidFill>
                  </a:tcPr>
                </a:tc>
                <a:tc>
                  <a:txBody>
                    <a:bodyPr/>
                    <a:lstStyle/>
                    <a:p>
                      <a:pPr algn="r" rtl="0" fontAlgn="b"/>
                      <a:r>
                        <a:rPr lang="en-ZA" sz="1400" b="1" i="0" u="none" strike="noStrike" dirty="0">
                          <a:solidFill>
                            <a:srgbClr val="000000"/>
                          </a:solidFill>
                          <a:latin typeface="Arial" panose="020B0604020202020204" pitchFamily="34" charset="0"/>
                          <a:cs typeface="Arial" panose="020B0604020202020204" pitchFamily="34" charset="0"/>
                        </a:rPr>
                        <a:t>230</a:t>
                      </a:r>
                    </a:p>
                  </a:txBody>
                  <a:tcPr marL="9526" marR="9526" marT="9526" marB="0" anchor="b">
                    <a:solidFill>
                      <a:schemeClr val="bg1">
                        <a:lumMod val="95000"/>
                      </a:schemeClr>
                    </a:solidFill>
                  </a:tcPr>
                </a:tc>
                <a:tc>
                  <a:txBody>
                    <a:bodyPr/>
                    <a:lstStyle/>
                    <a:p>
                      <a:pPr algn="r" rtl="0" fontAlgn="b"/>
                      <a:r>
                        <a:rPr lang="en-ZA" sz="1400" b="1" i="0" u="none" strike="noStrike" dirty="0">
                          <a:solidFill>
                            <a:srgbClr val="000000"/>
                          </a:solidFill>
                          <a:latin typeface="Arial" panose="020B0604020202020204" pitchFamily="34" charset="0"/>
                          <a:cs typeface="Arial" panose="020B0604020202020204" pitchFamily="34" charset="0"/>
                        </a:rPr>
                        <a:t>252</a:t>
                      </a:r>
                    </a:p>
                  </a:txBody>
                  <a:tcPr marL="9526" marR="9526" marT="9526" marB="0" anchor="b">
                    <a:solidFill>
                      <a:schemeClr val="bg1">
                        <a:lumMod val="95000"/>
                      </a:schemeClr>
                    </a:solidFill>
                  </a:tcPr>
                </a:tc>
                <a:tc>
                  <a:txBody>
                    <a:bodyPr/>
                    <a:lstStyle/>
                    <a:p>
                      <a:pPr algn="r" rtl="0" fontAlgn="b"/>
                      <a:r>
                        <a:rPr lang="en-ZA" sz="1400" b="1" i="0" u="none" strike="noStrike" dirty="0">
                          <a:solidFill>
                            <a:srgbClr val="000000"/>
                          </a:solidFill>
                          <a:latin typeface="Arial" panose="020B0604020202020204" pitchFamily="34" charset="0"/>
                          <a:cs typeface="Arial" panose="020B0604020202020204" pitchFamily="34" charset="0"/>
                        </a:rPr>
                        <a:t>241</a:t>
                      </a:r>
                    </a:p>
                  </a:txBody>
                  <a:tcPr marL="9526" marR="9526" marT="9526" marB="0" anchor="b">
                    <a:solidFill>
                      <a:schemeClr val="bg1">
                        <a:lumMod val="95000"/>
                      </a:schemeClr>
                    </a:solidFill>
                  </a:tcPr>
                </a:tc>
                <a:extLst>
                  <a:ext uri="{0D108BD9-81ED-4DB2-BD59-A6C34878D82A}">
                    <a16:rowId xmlns:a16="http://schemas.microsoft.com/office/drawing/2014/main" xmlns="" val="10003"/>
                  </a:ext>
                </a:extLst>
              </a:tr>
              <a:tr h="345351">
                <a:tc>
                  <a:txBody>
                    <a:bodyPr/>
                    <a:lstStyle/>
                    <a:p>
                      <a:pPr algn="l" rtl="0" fontAlgn="b"/>
                      <a:r>
                        <a:rPr lang="en-ZA" sz="1400" b="0" i="0" u="none" strike="noStrike" dirty="0">
                          <a:solidFill>
                            <a:srgbClr val="000000"/>
                          </a:solidFill>
                          <a:latin typeface="Arial" panose="020B0604020202020204" pitchFamily="34" charset="0"/>
                          <a:cs typeface="Arial" panose="020B0604020202020204" pitchFamily="34" charset="0"/>
                        </a:rPr>
                        <a:t>Other Income</a:t>
                      </a:r>
                    </a:p>
                  </a:txBody>
                  <a:tcPr marL="72007" marR="9526" marT="9526" marB="0" anchor="b"/>
                </a:tc>
                <a:tc>
                  <a:txBody>
                    <a:bodyPr/>
                    <a:lstStyle/>
                    <a:p>
                      <a:pPr algn="r" rtl="0" fontAlgn="b"/>
                      <a:r>
                        <a:rPr lang="en-ZA" sz="1400" b="0" i="0" u="none" strike="noStrike" dirty="0">
                          <a:solidFill>
                            <a:srgbClr val="000000"/>
                          </a:solidFill>
                          <a:latin typeface="Arial" panose="020B0604020202020204" pitchFamily="34" charset="0"/>
                          <a:cs typeface="Arial" panose="020B0604020202020204" pitchFamily="34" charset="0"/>
                        </a:rPr>
                        <a:t>83</a:t>
                      </a:r>
                    </a:p>
                  </a:txBody>
                  <a:tcPr marL="9526" marR="9526" marT="9526" marB="0" anchor="b"/>
                </a:tc>
                <a:tc>
                  <a:txBody>
                    <a:bodyPr/>
                    <a:lstStyle/>
                    <a:p>
                      <a:pPr algn="r" rtl="0" fontAlgn="b"/>
                      <a:r>
                        <a:rPr lang="en-ZA" sz="1400" b="0" i="0" u="none" strike="noStrike" dirty="0">
                          <a:solidFill>
                            <a:srgbClr val="000000"/>
                          </a:solidFill>
                          <a:latin typeface="Arial" panose="020B0604020202020204" pitchFamily="34" charset="0"/>
                          <a:cs typeface="Arial" panose="020B0604020202020204" pitchFamily="34" charset="0"/>
                        </a:rPr>
                        <a:t>90</a:t>
                      </a:r>
                    </a:p>
                  </a:txBody>
                  <a:tcPr marL="9526" marR="9526" marT="9526" marB="0" anchor="b"/>
                </a:tc>
                <a:tc>
                  <a:txBody>
                    <a:bodyPr/>
                    <a:lstStyle/>
                    <a:p>
                      <a:pPr algn="r" rtl="0" fontAlgn="b"/>
                      <a:r>
                        <a:rPr lang="en-ZA" sz="1400" b="0" i="0" u="none" strike="noStrike" dirty="0">
                          <a:solidFill>
                            <a:srgbClr val="000000"/>
                          </a:solidFill>
                          <a:latin typeface="Arial" panose="020B0604020202020204" pitchFamily="34" charset="0"/>
                          <a:cs typeface="Arial" panose="020B0604020202020204" pitchFamily="34" charset="0"/>
                        </a:rPr>
                        <a:t>178</a:t>
                      </a:r>
                    </a:p>
                  </a:txBody>
                  <a:tcPr marL="9526" marR="9526" marT="9526" marB="0" anchor="b"/>
                </a:tc>
                <a:tc>
                  <a:txBody>
                    <a:bodyPr/>
                    <a:lstStyle/>
                    <a:p>
                      <a:pPr algn="r" rtl="0" fontAlgn="b"/>
                      <a:r>
                        <a:rPr lang="en-ZA" sz="1400" b="0" i="0" u="none" strike="noStrike" dirty="0">
                          <a:solidFill>
                            <a:srgbClr val="000000"/>
                          </a:solidFill>
                          <a:latin typeface="Arial" panose="020B0604020202020204" pitchFamily="34" charset="0"/>
                          <a:cs typeface="Arial" panose="020B0604020202020204" pitchFamily="34" charset="0"/>
                        </a:rPr>
                        <a:t>103</a:t>
                      </a:r>
                    </a:p>
                  </a:txBody>
                  <a:tcPr marL="9526" marR="9526" marT="9526" marB="0" anchor="b"/>
                </a:tc>
                <a:tc>
                  <a:txBody>
                    <a:bodyPr/>
                    <a:lstStyle/>
                    <a:p>
                      <a:pPr algn="r" rtl="0" fontAlgn="b"/>
                      <a:r>
                        <a:rPr lang="en-ZA" sz="1400" b="0" i="0" u="none" strike="noStrike" dirty="0">
                          <a:solidFill>
                            <a:srgbClr val="000000"/>
                          </a:solidFill>
                          <a:latin typeface="Arial" panose="020B0604020202020204" pitchFamily="34" charset="0"/>
                          <a:cs typeface="Arial" panose="020B0604020202020204" pitchFamily="34" charset="0"/>
                        </a:rPr>
                        <a:t>1</a:t>
                      </a:r>
                    </a:p>
                  </a:txBody>
                  <a:tcPr marL="9526" marR="9526" marT="9526" marB="0" anchor="b"/>
                </a:tc>
                <a:extLst>
                  <a:ext uri="{0D108BD9-81ED-4DB2-BD59-A6C34878D82A}">
                    <a16:rowId xmlns:a16="http://schemas.microsoft.com/office/drawing/2014/main" xmlns="" val="10004"/>
                  </a:ext>
                </a:extLst>
              </a:tr>
              <a:tr h="433735">
                <a:tc>
                  <a:txBody>
                    <a:bodyPr/>
                    <a:lstStyle/>
                    <a:p>
                      <a:pPr algn="l" rtl="0" fontAlgn="b"/>
                      <a:r>
                        <a:rPr lang="en-ZA" sz="1400" u="none" strike="noStrike" dirty="0">
                          <a:latin typeface="Arial" panose="020B0604020202020204" pitchFamily="34" charset="0"/>
                          <a:cs typeface="Arial" panose="020B0604020202020204" pitchFamily="34" charset="0"/>
                        </a:rPr>
                        <a:t>Operating expenses  </a:t>
                      </a:r>
                      <a:endParaRPr lang="en-ZA" sz="1400" b="0" i="0" u="none" strike="noStrike" dirty="0">
                        <a:solidFill>
                          <a:srgbClr val="000000"/>
                        </a:solidFill>
                        <a:latin typeface="Arial" panose="020B0604020202020204" pitchFamily="34" charset="0"/>
                        <a:cs typeface="Arial" panose="020B0604020202020204" pitchFamily="34" charset="0"/>
                      </a:endParaRPr>
                    </a:p>
                  </a:txBody>
                  <a:tcPr marL="72007" marR="9526" marT="9526" marB="0" anchor="b"/>
                </a:tc>
                <a:tc>
                  <a:txBody>
                    <a:bodyPr/>
                    <a:lstStyle/>
                    <a:p>
                      <a:pPr algn="r" rtl="0" fontAlgn="b"/>
                      <a:r>
                        <a:rPr lang="en-ZA" sz="1400" b="0" i="0" u="none" strike="noStrike" dirty="0">
                          <a:solidFill>
                            <a:srgbClr val="000000"/>
                          </a:solidFill>
                          <a:latin typeface="Arial" panose="020B0604020202020204" pitchFamily="34" charset="0"/>
                          <a:cs typeface="Arial" panose="020B0604020202020204" pitchFamily="34" charset="0"/>
                        </a:rPr>
                        <a:t>(303)</a:t>
                      </a:r>
                    </a:p>
                  </a:txBody>
                  <a:tcPr marL="9526" marR="9526" marT="9526" marB="0" anchor="b"/>
                </a:tc>
                <a:tc>
                  <a:txBody>
                    <a:bodyPr/>
                    <a:lstStyle/>
                    <a:p>
                      <a:pPr algn="r" rtl="0" fontAlgn="b"/>
                      <a:r>
                        <a:rPr lang="en-ZA" sz="1400" b="0" i="0" u="none" strike="noStrike" dirty="0">
                          <a:solidFill>
                            <a:srgbClr val="000000"/>
                          </a:solidFill>
                          <a:latin typeface="Arial" panose="020B0604020202020204" pitchFamily="34" charset="0"/>
                          <a:cs typeface="Arial" panose="020B0604020202020204" pitchFamily="34" charset="0"/>
                        </a:rPr>
                        <a:t>(304)</a:t>
                      </a:r>
                    </a:p>
                  </a:txBody>
                  <a:tcPr marL="9526" marR="9526" marT="9526" marB="0" anchor="b"/>
                </a:tc>
                <a:tc>
                  <a:txBody>
                    <a:bodyPr/>
                    <a:lstStyle/>
                    <a:p>
                      <a:pPr algn="r" rtl="0" fontAlgn="b"/>
                      <a:r>
                        <a:rPr lang="en-ZA" sz="1400" b="0" i="0" u="none" strike="noStrike" dirty="0">
                          <a:solidFill>
                            <a:srgbClr val="000000"/>
                          </a:solidFill>
                          <a:latin typeface="Arial" panose="020B0604020202020204" pitchFamily="34" charset="0"/>
                          <a:cs typeface="Arial" panose="020B0604020202020204" pitchFamily="34" charset="0"/>
                        </a:rPr>
                        <a:t>(320)</a:t>
                      </a:r>
                    </a:p>
                  </a:txBody>
                  <a:tcPr marL="9526" marR="9526" marT="9526" marB="0" anchor="b"/>
                </a:tc>
                <a:tc>
                  <a:txBody>
                    <a:bodyPr/>
                    <a:lstStyle/>
                    <a:p>
                      <a:pPr algn="r" rtl="0" fontAlgn="b"/>
                      <a:r>
                        <a:rPr lang="en-ZA" sz="1400" b="0" i="0" u="none" strike="noStrike" dirty="0">
                          <a:solidFill>
                            <a:srgbClr val="000000"/>
                          </a:solidFill>
                          <a:latin typeface="Arial" panose="020B0604020202020204" pitchFamily="34" charset="0"/>
                          <a:cs typeface="Arial" panose="020B0604020202020204" pitchFamily="34" charset="0"/>
                        </a:rPr>
                        <a:t>(351)</a:t>
                      </a:r>
                    </a:p>
                  </a:txBody>
                  <a:tcPr marL="9526" marR="9526" marT="9526" marB="0" anchor="b"/>
                </a:tc>
                <a:tc>
                  <a:txBody>
                    <a:bodyPr/>
                    <a:lstStyle/>
                    <a:p>
                      <a:pPr algn="r" rtl="0" fontAlgn="b"/>
                      <a:r>
                        <a:rPr lang="en-ZA" sz="1400" b="0" i="0" u="none" strike="noStrike" dirty="0">
                          <a:solidFill>
                            <a:srgbClr val="000000"/>
                          </a:solidFill>
                          <a:latin typeface="Arial" panose="020B0604020202020204" pitchFamily="34" charset="0"/>
                          <a:cs typeface="Arial" panose="020B0604020202020204" pitchFamily="34" charset="0"/>
                        </a:rPr>
                        <a:t>(334)</a:t>
                      </a:r>
                    </a:p>
                  </a:txBody>
                  <a:tcPr marL="9526" marR="9526" marT="9526" marB="0" anchor="b"/>
                </a:tc>
                <a:extLst>
                  <a:ext uri="{0D108BD9-81ED-4DB2-BD59-A6C34878D82A}">
                    <a16:rowId xmlns:a16="http://schemas.microsoft.com/office/drawing/2014/main" xmlns="" val="10005"/>
                  </a:ext>
                </a:extLst>
              </a:tr>
              <a:tr h="433735">
                <a:tc>
                  <a:txBody>
                    <a:bodyPr/>
                    <a:lstStyle/>
                    <a:p>
                      <a:pPr algn="l" rtl="0" fontAlgn="b"/>
                      <a:r>
                        <a:rPr lang="en-ZA" sz="1400" b="1" u="none" strike="noStrike" dirty="0">
                          <a:latin typeface="Arial" panose="020B0604020202020204" pitchFamily="34" charset="0"/>
                          <a:cs typeface="Arial" panose="020B0604020202020204" pitchFamily="34" charset="0"/>
                        </a:rPr>
                        <a:t>Results from operations  </a:t>
                      </a:r>
                      <a:endParaRPr lang="en-ZA" sz="1400" b="1" i="0" u="none" strike="noStrike" dirty="0">
                        <a:solidFill>
                          <a:srgbClr val="000000"/>
                        </a:solidFill>
                        <a:latin typeface="Arial" panose="020B0604020202020204" pitchFamily="34" charset="0"/>
                        <a:cs typeface="Arial" panose="020B0604020202020204" pitchFamily="34" charset="0"/>
                      </a:endParaRPr>
                    </a:p>
                  </a:txBody>
                  <a:tcPr marL="72007" marR="9526" marT="9526" marB="0" anchor="b">
                    <a:solidFill>
                      <a:schemeClr val="bg1">
                        <a:lumMod val="95000"/>
                      </a:schemeClr>
                    </a:solidFill>
                  </a:tcPr>
                </a:tc>
                <a:tc>
                  <a:txBody>
                    <a:bodyPr/>
                    <a:lstStyle/>
                    <a:p>
                      <a:pPr algn="r" rtl="0" fontAlgn="b"/>
                      <a:r>
                        <a:rPr lang="en-ZA" sz="1400" b="1" i="0" u="none" strike="noStrike" dirty="0">
                          <a:solidFill>
                            <a:srgbClr val="000000"/>
                          </a:solidFill>
                          <a:latin typeface="Arial" panose="020B0604020202020204" pitchFamily="34" charset="0"/>
                          <a:cs typeface="Arial" panose="020B0604020202020204" pitchFamily="34" charset="0"/>
                        </a:rPr>
                        <a:t>(46)</a:t>
                      </a:r>
                    </a:p>
                  </a:txBody>
                  <a:tcPr marL="9526" marR="9526" marT="9526" marB="0" anchor="b">
                    <a:solidFill>
                      <a:schemeClr val="bg1">
                        <a:lumMod val="95000"/>
                      </a:schemeClr>
                    </a:solidFill>
                  </a:tcPr>
                </a:tc>
                <a:tc>
                  <a:txBody>
                    <a:bodyPr/>
                    <a:lstStyle/>
                    <a:p>
                      <a:pPr algn="r" rtl="0" fontAlgn="b"/>
                      <a:r>
                        <a:rPr lang="en-ZA" sz="1400" b="1" i="0" u="none" strike="noStrike" dirty="0">
                          <a:solidFill>
                            <a:srgbClr val="000000"/>
                          </a:solidFill>
                          <a:latin typeface="Arial" panose="020B0604020202020204" pitchFamily="34" charset="0"/>
                          <a:cs typeface="Arial" panose="020B0604020202020204" pitchFamily="34" charset="0"/>
                        </a:rPr>
                        <a:t>(23)</a:t>
                      </a:r>
                    </a:p>
                  </a:txBody>
                  <a:tcPr marL="9526" marR="9526" marT="9526" marB="0" anchor="b">
                    <a:solidFill>
                      <a:schemeClr val="bg1">
                        <a:lumMod val="95000"/>
                      </a:schemeClr>
                    </a:solidFill>
                  </a:tcPr>
                </a:tc>
                <a:tc>
                  <a:txBody>
                    <a:bodyPr/>
                    <a:lstStyle/>
                    <a:p>
                      <a:pPr algn="r" rtl="0" fontAlgn="b"/>
                      <a:r>
                        <a:rPr lang="en-ZA" sz="1400" b="1" i="0" u="none" strike="noStrike" dirty="0">
                          <a:solidFill>
                            <a:srgbClr val="000000"/>
                          </a:solidFill>
                          <a:latin typeface="Arial" panose="020B0604020202020204" pitchFamily="34" charset="0"/>
                          <a:cs typeface="Arial" panose="020B0604020202020204" pitchFamily="34" charset="0"/>
                        </a:rPr>
                        <a:t>87</a:t>
                      </a:r>
                    </a:p>
                  </a:txBody>
                  <a:tcPr marL="9526" marR="9526" marT="9526" marB="0" anchor="b">
                    <a:solidFill>
                      <a:schemeClr val="bg1">
                        <a:lumMod val="95000"/>
                      </a:schemeClr>
                    </a:solidFill>
                  </a:tcPr>
                </a:tc>
                <a:tc>
                  <a:txBody>
                    <a:bodyPr/>
                    <a:lstStyle/>
                    <a:p>
                      <a:pPr algn="r" rtl="0" fontAlgn="b"/>
                      <a:r>
                        <a:rPr lang="en-ZA" sz="1400" b="1" i="0" u="none" strike="noStrike" dirty="0">
                          <a:solidFill>
                            <a:srgbClr val="000000"/>
                          </a:solidFill>
                          <a:latin typeface="Arial" panose="020B0604020202020204" pitchFamily="34" charset="0"/>
                          <a:cs typeface="Arial" panose="020B0604020202020204" pitchFamily="34" charset="0"/>
                        </a:rPr>
                        <a:t>4</a:t>
                      </a:r>
                    </a:p>
                  </a:txBody>
                  <a:tcPr marL="9526" marR="9526" marT="9526" marB="0" anchor="b">
                    <a:solidFill>
                      <a:schemeClr val="bg1">
                        <a:lumMod val="95000"/>
                      </a:schemeClr>
                    </a:solidFill>
                  </a:tcPr>
                </a:tc>
                <a:tc>
                  <a:txBody>
                    <a:bodyPr/>
                    <a:lstStyle/>
                    <a:p>
                      <a:pPr algn="r" rtl="0" fontAlgn="b"/>
                      <a:r>
                        <a:rPr lang="en-ZA" sz="1400" b="1" i="0" u="none" strike="noStrike" dirty="0">
                          <a:solidFill>
                            <a:srgbClr val="000000"/>
                          </a:solidFill>
                          <a:latin typeface="Arial" panose="020B0604020202020204" pitchFamily="34" charset="0"/>
                          <a:cs typeface="Arial" panose="020B0604020202020204" pitchFamily="34" charset="0"/>
                        </a:rPr>
                        <a:t>(93)</a:t>
                      </a:r>
                    </a:p>
                  </a:txBody>
                  <a:tcPr marL="9526" marR="9526" marT="9526" marB="0" anchor="b">
                    <a:solidFill>
                      <a:schemeClr val="bg1">
                        <a:lumMod val="95000"/>
                      </a:schemeClr>
                    </a:solidFill>
                  </a:tcPr>
                </a:tc>
                <a:extLst>
                  <a:ext uri="{0D108BD9-81ED-4DB2-BD59-A6C34878D82A}">
                    <a16:rowId xmlns:a16="http://schemas.microsoft.com/office/drawing/2014/main" xmlns="" val="10006"/>
                  </a:ext>
                </a:extLst>
              </a:tr>
              <a:tr h="345351">
                <a:tc>
                  <a:txBody>
                    <a:bodyPr/>
                    <a:lstStyle/>
                    <a:p>
                      <a:pPr algn="l" rtl="0" fontAlgn="b"/>
                      <a:r>
                        <a:rPr lang="en-ZA" sz="1400" u="none" strike="noStrike" dirty="0">
                          <a:latin typeface="Arial" panose="020B0604020202020204" pitchFamily="34" charset="0"/>
                          <a:cs typeface="Arial" panose="020B0604020202020204" pitchFamily="34" charset="0"/>
                        </a:rPr>
                        <a:t>Finance income  </a:t>
                      </a:r>
                      <a:endParaRPr lang="en-ZA" sz="1400" b="0" i="0" u="none" strike="noStrike" dirty="0">
                        <a:solidFill>
                          <a:srgbClr val="000000"/>
                        </a:solidFill>
                        <a:latin typeface="Arial" panose="020B0604020202020204" pitchFamily="34" charset="0"/>
                        <a:cs typeface="Arial" panose="020B0604020202020204" pitchFamily="34" charset="0"/>
                      </a:endParaRPr>
                    </a:p>
                  </a:txBody>
                  <a:tcPr marL="72007" marR="9526" marT="9526" marB="0" anchor="b"/>
                </a:tc>
                <a:tc>
                  <a:txBody>
                    <a:bodyPr/>
                    <a:lstStyle/>
                    <a:p>
                      <a:pPr algn="r" rtl="0" fontAlgn="b"/>
                      <a:r>
                        <a:rPr lang="en-ZA" sz="1400" b="0" i="0" u="none" strike="noStrike" dirty="0">
                          <a:solidFill>
                            <a:srgbClr val="000000"/>
                          </a:solidFill>
                          <a:latin typeface="Arial" panose="020B0604020202020204" pitchFamily="34" charset="0"/>
                          <a:cs typeface="Arial" panose="020B0604020202020204" pitchFamily="34" charset="0"/>
                        </a:rPr>
                        <a:t>6</a:t>
                      </a:r>
                    </a:p>
                  </a:txBody>
                  <a:tcPr marL="9526" marR="9526" marT="9526" marB="0" anchor="b"/>
                </a:tc>
                <a:tc>
                  <a:txBody>
                    <a:bodyPr/>
                    <a:lstStyle/>
                    <a:p>
                      <a:pPr algn="r" rtl="0" fontAlgn="b"/>
                      <a:r>
                        <a:rPr lang="en-ZA" sz="1400" b="0" i="0" u="none" strike="noStrike" dirty="0">
                          <a:solidFill>
                            <a:srgbClr val="000000"/>
                          </a:solidFill>
                          <a:latin typeface="Arial" panose="020B0604020202020204" pitchFamily="34" charset="0"/>
                          <a:cs typeface="Arial" panose="020B0604020202020204" pitchFamily="34" charset="0"/>
                        </a:rPr>
                        <a:t>3</a:t>
                      </a:r>
                    </a:p>
                  </a:txBody>
                  <a:tcPr marL="9526" marR="9526" marT="9526" marB="0" anchor="b"/>
                </a:tc>
                <a:tc>
                  <a:txBody>
                    <a:bodyPr/>
                    <a:lstStyle/>
                    <a:p>
                      <a:pPr algn="r" rtl="0" fontAlgn="b"/>
                      <a:r>
                        <a:rPr lang="en-ZA" sz="1400" b="0" i="0" u="none" strike="noStrike" dirty="0">
                          <a:solidFill>
                            <a:srgbClr val="000000"/>
                          </a:solidFill>
                          <a:latin typeface="Arial" panose="020B0604020202020204" pitchFamily="34" charset="0"/>
                          <a:cs typeface="Arial" panose="020B0604020202020204" pitchFamily="34" charset="0"/>
                        </a:rPr>
                        <a:t>4</a:t>
                      </a:r>
                    </a:p>
                  </a:txBody>
                  <a:tcPr marL="9526" marR="9526" marT="9526" marB="0" anchor="b"/>
                </a:tc>
                <a:tc>
                  <a:txBody>
                    <a:bodyPr/>
                    <a:lstStyle/>
                    <a:p>
                      <a:pPr algn="r" rtl="0" fontAlgn="b"/>
                      <a:r>
                        <a:rPr lang="en-ZA" sz="1400" b="0" i="0" u="none" strike="noStrike" dirty="0">
                          <a:solidFill>
                            <a:srgbClr val="000000"/>
                          </a:solidFill>
                          <a:latin typeface="Arial" panose="020B0604020202020204" pitchFamily="34" charset="0"/>
                          <a:cs typeface="Arial" panose="020B0604020202020204" pitchFamily="34" charset="0"/>
                        </a:rPr>
                        <a:t>7</a:t>
                      </a:r>
                    </a:p>
                  </a:txBody>
                  <a:tcPr marL="9526" marR="9526" marT="9526" marB="0" anchor="b"/>
                </a:tc>
                <a:tc>
                  <a:txBody>
                    <a:bodyPr/>
                    <a:lstStyle/>
                    <a:p>
                      <a:pPr algn="r" rtl="0" fontAlgn="b"/>
                      <a:r>
                        <a:rPr lang="en-ZA" sz="1400" b="0" i="0" u="none" strike="noStrike" dirty="0">
                          <a:solidFill>
                            <a:srgbClr val="000000"/>
                          </a:solidFill>
                          <a:latin typeface="Arial" panose="020B0604020202020204" pitchFamily="34" charset="0"/>
                          <a:cs typeface="Arial" panose="020B0604020202020204" pitchFamily="34" charset="0"/>
                        </a:rPr>
                        <a:t>3</a:t>
                      </a:r>
                    </a:p>
                  </a:txBody>
                  <a:tcPr marL="9526" marR="9526" marT="9526" marB="0" anchor="b"/>
                </a:tc>
                <a:extLst>
                  <a:ext uri="{0D108BD9-81ED-4DB2-BD59-A6C34878D82A}">
                    <a16:rowId xmlns:a16="http://schemas.microsoft.com/office/drawing/2014/main" xmlns="" val="10007"/>
                  </a:ext>
                </a:extLst>
              </a:tr>
              <a:tr h="345351">
                <a:tc>
                  <a:txBody>
                    <a:bodyPr/>
                    <a:lstStyle/>
                    <a:p>
                      <a:pPr algn="l" rtl="0" fontAlgn="b"/>
                      <a:r>
                        <a:rPr lang="en-ZA" sz="1400" u="none" strike="noStrike" dirty="0">
                          <a:latin typeface="Arial" panose="020B0604020202020204" pitchFamily="34" charset="0"/>
                          <a:cs typeface="Arial" panose="020B0604020202020204" pitchFamily="34" charset="0"/>
                        </a:rPr>
                        <a:t>Finance costs  </a:t>
                      </a:r>
                      <a:endParaRPr lang="en-ZA" sz="1400" b="0" i="0" u="none" strike="noStrike" dirty="0">
                        <a:solidFill>
                          <a:srgbClr val="000000"/>
                        </a:solidFill>
                        <a:latin typeface="Arial" panose="020B0604020202020204" pitchFamily="34" charset="0"/>
                        <a:cs typeface="Arial" panose="020B0604020202020204" pitchFamily="34" charset="0"/>
                      </a:endParaRPr>
                    </a:p>
                  </a:txBody>
                  <a:tcPr marL="72007" marR="9526" marT="9526" marB="0" anchor="b"/>
                </a:tc>
                <a:tc>
                  <a:txBody>
                    <a:bodyPr/>
                    <a:lstStyle/>
                    <a:p>
                      <a:pPr algn="r" rtl="0" fontAlgn="b"/>
                      <a:r>
                        <a:rPr lang="en-ZA" sz="1400" b="0" i="0" u="none" strike="noStrike" dirty="0">
                          <a:solidFill>
                            <a:srgbClr val="000000"/>
                          </a:solidFill>
                          <a:latin typeface="Arial" panose="020B0604020202020204" pitchFamily="34" charset="0"/>
                          <a:cs typeface="Arial" panose="020B0604020202020204" pitchFamily="34" charset="0"/>
                        </a:rPr>
                        <a:t>(85)</a:t>
                      </a:r>
                    </a:p>
                  </a:txBody>
                  <a:tcPr marL="9526" marR="9526" marT="9526" marB="0" anchor="b"/>
                </a:tc>
                <a:tc>
                  <a:txBody>
                    <a:bodyPr/>
                    <a:lstStyle/>
                    <a:p>
                      <a:pPr algn="r" rtl="0" fontAlgn="b"/>
                      <a:r>
                        <a:rPr lang="en-ZA" sz="1400" b="0" i="0" u="none" strike="noStrike" dirty="0">
                          <a:solidFill>
                            <a:srgbClr val="000000"/>
                          </a:solidFill>
                          <a:latin typeface="Arial" panose="020B0604020202020204" pitchFamily="34" charset="0"/>
                          <a:cs typeface="Arial" panose="020B0604020202020204" pitchFamily="34" charset="0"/>
                        </a:rPr>
                        <a:t>(94)</a:t>
                      </a:r>
                    </a:p>
                  </a:txBody>
                  <a:tcPr marL="9526" marR="9526" marT="9526" marB="0" anchor="b"/>
                </a:tc>
                <a:tc>
                  <a:txBody>
                    <a:bodyPr/>
                    <a:lstStyle/>
                    <a:p>
                      <a:pPr algn="r" rtl="0" fontAlgn="b"/>
                      <a:r>
                        <a:rPr lang="en-ZA" sz="1400" b="0" i="0" u="none" strike="noStrike" dirty="0">
                          <a:solidFill>
                            <a:srgbClr val="000000"/>
                          </a:solidFill>
                          <a:latin typeface="Arial" panose="020B0604020202020204" pitchFamily="34" charset="0"/>
                          <a:cs typeface="Arial" panose="020B0604020202020204" pitchFamily="34" charset="0"/>
                        </a:rPr>
                        <a:t>(106)</a:t>
                      </a:r>
                    </a:p>
                  </a:txBody>
                  <a:tcPr marL="9526" marR="9526" marT="9526" marB="0" anchor="b"/>
                </a:tc>
                <a:tc>
                  <a:txBody>
                    <a:bodyPr/>
                    <a:lstStyle/>
                    <a:p>
                      <a:pPr algn="r" rtl="0" fontAlgn="b"/>
                      <a:r>
                        <a:rPr lang="en-ZA" sz="1400" b="0" i="0" u="none" strike="noStrike" dirty="0">
                          <a:solidFill>
                            <a:srgbClr val="000000"/>
                          </a:solidFill>
                          <a:latin typeface="Arial" panose="020B0604020202020204" pitchFamily="34" charset="0"/>
                          <a:cs typeface="Arial" panose="020B0604020202020204" pitchFamily="34" charset="0"/>
                        </a:rPr>
                        <a:t>(122)</a:t>
                      </a:r>
                    </a:p>
                  </a:txBody>
                  <a:tcPr marL="9526" marR="9526" marT="9526" marB="0" anchor="b"/>
                </a:tc>
                <a:tc>
                  <a:txBody>
                    <a:bodyPr/>
                    <a:lstStyle/>
                    <a:p>
                      <a:pPr algn="r" rtl="0" fontAlgn="b"/>
                      <a:r>
                        <a:rPr lang="en-ZA" sz="1400" b="0" i="0" u="none" strike="noStrike" dirty="0">
                          <a:solidFill>
                            <a:srgbClr val="000000"/>
                          </a:solidFill>
                          <a:latin typeface="Arial" panose="020B0604020202020204" pitchFamily="34" charset="0"/>
                          <a:cs typeface="Arial" panose="020B0604020202020204" pitchFamily="34" charset="0"/>
                        </a:rPr>
                        <a:t>(16)</a:t>
                      </a:r>
                    </a:p>
                  </a:txBody>
                  <a:tcPr marL="9526" marR="9526" marT="9526" marB="0" anchor="b"/>
                </a:tc>
                <a:extLst>
                  <a:ext uri="{0D108BD9-81ED-4DB2-BD59-A6C34878D82A}">
                    <a16:rowId xmlns:a16="http://schemas.microsoft.com/office/drawing/2014/main" xmlns="" val="10008"/>
                  </a:ext>
                </a:extLst>
              </a:tr>
              <a:tr h="433735">
                <a:tc>
                  <a:txBody>
                    <a:bodyPr/>
                    <a:lstStyle/>
                    <a:p>
                      <a:pPr algn="l" rtl="0" fontAlgn="b"/>
                      <a:r>
                        <a:rPr lang="en-ZA" sz="1400" b="1" u="none" strike="noStrike" dirty="0">
                          <a:latin typeface="Arial" panose="020B0604020202020204" pitchFamily="34" charset="0"/>
                          <a:cs typeface="Arial" panose="020B0604020202020204" pitchFamily="34" charset="0"/>
                        </a:rPr>
                        <a:t>Profit/ (Loss) before taxation  </a:t>
                      </a:r>
                      <a:endParaRPr lang="en-ZA" sz="1400" b="1" i="0" u="none" strike="noStrike" dirty="0">
                        <a:solidFill>
                          <a:srgbClr val="000000"/>
                        </a:solidFill>
                        <a:latin typeface="Arial" panose="020B0604020202020204" pitchFamily="34" charset="0"/>
                        <a:cs typeface="Arial" panose="020B0604020202020204" pitchFamily="34" charset="0"/>
                      </a:endParaRPr>
                    </a:p>
                  </a:txBody>
                  <a:tcPr marL="72007" marR="9526" marT="9526" marB="0" anchor="b">
                    <a:solidFill>
                      <a:schemeClr val="bg1">
                        <a:lumMod val="95000"/>
                      </a:schemeClr>
                    </a:solidFill>
                  </a:tcPr>
                </a:tc>
                <a:tc>
                  <a:txBody>
                    <a:bodyPr/>
                    <a:lstStyle/>
                    <a:p>
                      <a:pPr algn="r" rtl="0" fontAlgn="b"/>
                      <a:r>
                        <a:rPr lang="en-ZA" sz="1400" b="1" i="0" u="none" strike="noStrike" dirty="0">
                          <a:solidFill>
                            <a:srgbClr val="000000"/>
                          </a:solidFill>
                          <a:latin typeface="Arial" panose="020B0604020202020204" pitchFamily="34" charset="0"/>
                          <a:cs typeface="Arial" panose="020B0604020202020204" pitchFamily="34" charset="0"/>
                        </a:rPr>
                        <a:t>(124)</a:t>
                      </a:r>
                    </a:p>
                  </a:txBody>
                  <a:tcPr marL="9526" marR="9526" marT="9526" marB="0" anchor="b">
                    <a:solidFill>
                      <a:schemeClr val="bg1">
                        <a:lumMod val="95000"/>
                      </a:schemeClr>
                    </a:solidFill>
                  </a:tcPr>
                </a:tc>
                <a:tc>
                  <a:txBody>
                    <a:bodyPr/>
                    <a:lstStyle/>
                    <a:p>
                      <a:pPr algn="r" rtl="0" fontAlgn="b"/>
                      <a:r>
                        <a:rPr lang="en-ZA" sz="1400" b="1" i="0" u="none" strike="noStrike" dirty="0">
                          <a:solidFill>
                            <a:srgbClr val="000000"/>
                          </a:solidFill>
                          <a:latin typeface="Arial" panose="020B0604020202020204" pitchFamily="34" charset="0"/>
                          <a:cs typeface="Arial" panose="020B0604020202020204" pitchFamily="34" charset="0"/>
                        </a:rPr>
                        <a:t>(113)</a:t>
                      </a:r>
                    </a:p>
                  </a:txBody>
                  <a:tcPr marL="9526" marR="9526" marT="9526" marB="0" anchor="b">
                    <a:solidFill>
                      <a:schemeClr val="bg1">
                        <a:lumMod val="95000"/>
                      </a:schemeClr>
                    </a:solidFill>
                  </a:tcPr>
                </a:tc>
                <a:tc>
                  <a:txBody>
                    <a:bodyPr/>
                    <a:lstStyle/>
                    <a:p>
                      <a:pPr algn="r" rtl="0" fontAlgn="b"/>
                      <a:r>
                        <a:rPr lang="en-ZA" sz="1400" b="1" i="0" u="none" strike="noStrike" dirty="0">
                          <a:solidFill>
                            <a:srgbClr val="000000"/>
                          </a:solidFill>
                          <a:latin typeface="Arial" panose="020B0604020202020204" pitchFamily="34" charset="0"/>
                          <a:cs typeface="Arial" panose="020B0604020202020204" pitchFamily="34" charset="0"/>
                        </a:rPr>
                        <a:t>(14)</a:t>
                      </a:r>
                    </a:p>
                  </a:txBody>
                  <a:tcPr marL="9526" marR="9526" marT="9526" marB="0" anchor="b">
                    <a:solidFill>
                      <a:schemeClr val="bg1">
                        <a:lumMod val="95000"/>
                      </a:schemeClr>
                    </a:solidFill>
                  </a:tcPr>
                </a:tc>
                <a:tc>
                  <a:txBody>
                    <a:bodyPr/>
                    <a:lstStyle/>
                    <a:p>
                      <a:pPr algn="r" rtl="0" fontAlgn="b"/>
                      <a:r>
                        <a:rPr lang="en-ZA" sz="1400" b="1" i="0" u="none" strike="noStrike" dirty="0">
                          <a:solidFill>
                            <a:srgbClr val="000000"/>
                          </a:solidFill>
                          <a:latin typeface="Arial" panose="020B0604020202020204" pitchFamily="34" charset="0"/>
                          <a:cs typeface="Arial" panose="020B0604020202020204" pitchFamily="34" charset="0"/>
                        </a:rPr>
                        <a:t>(111)</a:t>
                      </a:r>
                    </a:p>
                  </a:txBody>
                  <a:tcPr marL="9526" marR="9526" marT="9526" marB="0" anchor="b">
                    <a:solidFill>
                      <a:schemeClr val="bg1">
                        <a:lumMod val="95000"/>
                      </a:schemeClr>
                    </a:solidFill>
                  </a:tcPr>
                </a:tc>
                <a:tc>
                  <a:txBody>
                    <a:bodyPr/>
                    <a:lstStyle/>
                    <a:p>
                      <a:pPr algn="r" rtl="0" fontAlgn="b"/>
                      <a:r>
                        <a:rPr lang="en-ZA" sz="1400" b="1" i="0" u="none" strike="noStrike" dirty="0">
                          <a:solidFill>
                            <a:srgbClr val="000000"/>
                          </a:solidFill>
                          <a:latin typeface="Arial" panose="020B0604020202020204" pitchFamily="34" charset="0"/>
                          <a:cs typeface="Arial" panose="020B0604020202020204" pitchFamily="34" charset="0"/>
                        </a:rPr>
                        <a:t>(106)</a:t>
                      </a:r>
                    </a:p>
                  </a:txBody>
                  <a:tcPr marL="9526" marR="9526" marT="9526" marB="0" anchor="b">
                    <a:solidFill>
                      <a:schemeClr val="bg1">
                        <a:lumMod val="95000"/>
                      </a:schemeClr>
                    </a:solidFill>
                  </a:tcPr>
                </a:tc>
                <a:extLst>
                  <a:ext uri="{0D108BD9-81ED-4DB2-BD59-A6C34878D82A}">
                    <a16:rowId xmlns:a16="http://schemas.microsoft.com/office/drawing/2014/main" xmlns="" val="10009"/>
                  </a:ext>
                </a:extLst>
              </a:tr>
              <a:tr h="433735">
                <a:tc>
                  <a:txBody>
                    <a:bodyPr/>
                    <a:lstStyle/>
                    <a:p>
                      <a:pPr algn="l" rtl="0" fontAlgn="b"/>
                      <a:r>
                        <a:rPr lang="en-ZA" sz="1400" u="none" strike="noStrike" dirty="0">
                          <a:latin typeface="Arial" panose="020B0604020202020204" pitchFamily="34" charset="0"/>
                          <a:cs typeface="Arial" panose="020B0604020202020204" pitchFamily="34" charset="0"/>
                        </a:rPr>
                        <a:t>Income tax expense  </a:t>
                      </a:r>
                      <a:endParaRPr lang="en-ZA" sz="1400" b="0" i="0" u="none" strike="noStrike" dirty="0">
                        <a:solidFill>
                          <a:srgbClr val="000000"/>
                        </a:solidFill>
                        <a:latin typeface="Arial" panose="020B0604020202020204" pitchFamily="34" charset="0"/>
                        <a:cs typeface="Arial" panose="020B0604020202020204" pitchFamily="34" charset="0"/>
                      </a:endParaRPr>
                    </a:p>
                  </a:txBody>
                  <a:tcPr marL="72007" marR="9526" marT="9526" marB="0" anchor="b"/>
                </a:tc>
                <a:tc>
                  <a:txBody>
                    <a:bodyPr/>
                    <a:lstStyle/>
                    <a:p>
                      <a:pPr algn="r" rtl="0" fontAlgn="b"/>
                      <a:r>
                        <a:rPr lang="en-ZA" sz="1400" b="0" i="0" u="none" strike="noStrike" dirty="0">
                          <a:solidFill>
                            <a:srgbClr val="000000"/>
                          </a:solidFill>
                          <a:latin typeface="Arial" panose="020B0604020202020204" pitchFamily="34" charset="0"/>
                          <a:cs typeface="Arial" panose="020B0604020202020204" pitchFamily="34" charset="0"/>
                        </a:rPr>
                        <a:t>(3)</a:t>
                      </a:r>
                    </a:p>
                  </a:txBody>
                  <a:tcPr marL="9526" marR="9526" marT="9526" marB="0" anchor="b"/>
                </a:tc>
                <a:tc>
                  <a:txBody>
                    <a:bodyPr/>
                    <a:lstStyle/>
                    <a:p>
                      <a:pPr algn="r" rtl="0" fontAlgn="b"/>
                      <a:r>
                        <a:rPr lang="en-ZA" sz="1400" b="0" i="0" u="none" strike="noStrike" dirty="0">
                          <a:solidFill>
                            <a:srgbClr val="000000"/>
                          </a:solidFill>
                          <a:latin typeface="Arial" panose="020B0604020202020204" pitchFamily="34" charset="0"/>
                          <a:cs typeface="Arial" panose="020B0604020202020204" pitchFamily="34" charset="0"/>
                        </a:rPr>
                        <a:t>(0)</a:t>
                      </a:r>
                    </a:p>
                  </a:txBody>
                  <a:tcPr marL="9526" marR="9526" marT="9526" marB="0" anchor="b"/>
                </a:tc>
                <a:tc>
                  <a:txBody>
                    <a:bodyPr/>
                    <a:lstStyle/>
                    <a:p>
                      <a:pPr algn="r" rtl="0" fontAlgn="b"/>
                      <a:r>
                        <a:rPr lang="en-ZA" sz="1400" b="0" i="0" u="none" strike="noStrike" dirty="0">
                          <a:solidFill>
                            <a:srgbClr val="000000"/>
                          </a:solidFill>
                          <a:latin typeface="Arial" panose="020B0604020202020204" pitchFamily="34" charset="0"/>
                          <a:cs typeface="Arial" panose="020B0604020202020204" pitchFamily="34" charset="0"/>
                        </a:rPr>
                        <a:t>(0)</a:t>
                      </a:r>
                    </a:p>
                  </a:txBody>
                  <a:tcPr marL="9526" marR="9526" marT="9526" marB="0" anchor="b"/>
                </a:tc>
                <a:tc>
                  <a:txBody>
                    <a:bodyPr/>
                    <a:lstStyle/>
                    <a:p>
                      <a:pPr algn="r" rtl="0" fontAlgn="b"/>
                      <a:r>
                        <a:rPr lang="en-ZA" sz="1400" b="0" i="0" u="none" strike="noStrike" dirty="0">
                          <a:solidFill>
                            <a:srgbClr val="000000"/>
                          </a:solidFill>
                          <a:latin typeface="Arial" panose="020B0604020202020204" pitchFamily="34" charset="0"/>
                          <a:cs typeface="Arial" panose="020B0604020202020204" pitchFamily="34" charset="0"/>
                        </a:rPr>
                        <a:t>(0)</a:t>
                      </a:r>
                    </a:p>
                  </a:txBody>
                  <a:tcPr marL="9526" marR="9526" marT="9526" marB="0" anchor="b"/>
                </a:tc>
                <a:tc>
                  <a:txBody>
                    <a:bodyPr/>
                    <a:lstStyle/>
                    <a:p>
                      <a:pPr algn="r" rtl="0" fontAlgn="b"/>
                      <a:r>
                        <a:rPr lang="en-ZA" sz="1400" b="0" i="0" u="none" strike="noStrike" dirty="0">
                          <a:solidFill>
                            <a:srgbClr val="000000"/>
                          </a:solidFill>
                          <a:latin typeface="Arial" panose="020B0604020202020204" pitchFamily="34" charset="0"/>
                          <a:cs typeface="Arial" panose="020B0604020202020204" pitchFamily="34" charset="0"/>
                        </a:rPr>
                        <a:t>0</a:t>
                      </a:r>
                    </a:p>
                  </a:txBody>
                  <a:tcPr marL="9526" marR="9526" marT="9526" marB="0" anchor="b"/>
                </a:tc>
                <a:extLst>
                  <a:ext uri="{0D108BD9-81ED-4DB2-BD59-A6C34878D82A}">
                    <a16:rowId xmlns:a16="http://schemas.microsoft.com/office/drawing/2014/main" xmlns="" val="10010"/>
                  </a:ext>
                </a:extLst>
              </a:tr>
              <a:tr h="433735">
                <a:tc>
                  <a:txBody>
                    <a:bodyPr/>
                    <a:lstStyle/>
                    <a:p>
                      <a:pPr algn="l" rtl="0" fontAlgn="b"/>
                      <a:r>
                        <a:rPr lang="en-ZA" sz="1400" b="1" u="none" strike="noStrike" dirty="0">
                          <a:latin typeface="Arial" panose="020B0604020202020204" pitchFamily="34" charset="0"/>
                          <a:cs typeface="Arial" panose="020B0604020202020204" pitchFamily="34" charset="0"/>
                        </a:rPr>
                        <a:t>Profit/ (Loss) for the year  </a:t>
                      </a:r>
                      <a:endParaRPr lang="en-ZA" sz="1400" b="1" i="0" u="none" strike="noStrike" dirty="0">
                        <a:solidFill>
                          <a:srgbClr val="000000"/>
                        </a:solidFill>
                        <a:latin typeface="Arial" panose="020B0604020202020204" pitchFamily="34" charset="0"/>
                        <a:cs typeface="Arial" panose="020B0604020202020204" pitchFamily="34" charset="0"/>
                      </a:endParaRPr>
                    </a:p>
                  </a:txBody>
                  <a:tcPr marL="72007" marR="9526" marT="9526" marB="0" anchor="b">
                    <a:solidFill>
                      <a:schemeClr val="bg1">
                        <a:lumMod val="95000"/>
                      </a:schemeClr>
                    </a:solidFill>
                  </a:tcPr>
                </a:tc>
                <a:tc>
                  <a:txBody>
                    <a:bodyPr/>
                    <a:lstStyle/>
                    <a:p>
                      <a:pPr algn="r" rtl="0" fontAlgn="b"/>
                      <a:r>
                        <a:rPr lang="en-ZA" sz="1400" b="1" i="0" u="none" strike="noStrike" dirty="0">
                          <a:solidFill>
                            <a:srgbClr val="000000"/>
                          </a:solidFill>
                          <a:latin typeface="Arial" panose="020B0604020202020204" pitchFamily="34" charset="0"/>
                          <a:cs typeface="Arial" panose="020B0604020202020204" pitchFamily="34" charset="0"/>
                        </a:rPr>
                        <a:t>(127)</a:t>
                      </a:r>
                    </a:p>
                  </a:txBody>
                  <a:tcPr marL="9526" marR="9526" marT="9526" marB="0" anchor="b">
                    <a:solidFill>
                      <a:schemeClr val="bg1">
                        <a:lumMod val="95000"/>
                      </a:schemeClr>
                    </a:solidFill>
                  </a:tcPr>
                </a:tc>
                <a:tc>
                  <a:txBody>
                    <a:bodyPr/>
                    <a:lstStyle/>
                    <a:p>
                      <a:pPr algn="r" rtl="0" fontAlgn="b"/>
                      <a:r>
                        <a:rPr lang="en-ZA" sz="1400" b="1" i="0" u="none" strike="noStrike" dirty="0">
                          <a:solidFill>
                            <a:srgbClr val="000000"/>
                          </a:solidFill>
                          <a:latin typeface="Arial" panose="020B0604020202020204" pitchFamily="34" charset="0"/>
                          <a:cs typeface="Arial" panose="020B0604020202020204" pitchFamily="34" charset="0"/>
                        </a:rPr>
                        <a:t>(113)</a:t>
                      </a:r>
                    </a:p>
                  </a:txBody>
                  <a:tcPr marL="9526" marR="9526" marT="9526" marB="0" anchor="b">
                    <a:solidFill>
                      <a:schemeClr val="bg1">
                        <a:lumMod val="95000"/>
                      </a:schemeClr>
                    </a:solidFill>
                  </a:tcPr>
                </a:tc>
                <a:tc>
                  <a:txBody>
                    <a:bodyPr/>
                    <a:lstStyle/>
                    <a:p>
                      <a:pPr algn="r" rtl="0" fontAlgn="b"/>
                      <a:r>
                        <a:rPr lang="en-ZA" sz="1400" b="1" i="0" u="none" strike="noStrike" dirty="0">
                          <a:solidFill>
                            <a:srgbClr val="000000"/>
                          </a:solidFill>
                          <a:latin typeface="Arial" panose="020B0604020202020204" pitchFamily="34" charset="0"/>
                          <a:cs typeface="Arial" panose="020B0604020202020204" pitchFamily="34" charset="0"/>
                        </a:rPr>
                        <a:t>(14)</a:t>
                      </a:r>
                    </a:p>
                  </a:txBody>
                  <a:tcPr marL="9526" marR="9526" marT="9526" marB="0" anchor="b">
                    <a:solidFill>
                      <a:schemeClr val="bg1">
                        <a:lumMod val="95000"/>
                      </a:schemeClr>
                    </a:solidFill>
                  </a:tcPr>
                </a:tc>
                <a:tc>
                  <a:txBody>
                    <a:bodyPr/>
                    <a:lstStyle/>
                    <a:p>
                      <a:pPr algn="r" rtl="0" fontAlgn="b"/>
                      <a:r>
                        <a:rPr lang="en-ZA" sz="1400" b="1" i="0" u="none" strike="noStrike" dirty="0">
                          <a:solidFill>
                            <a:srgbClr val="000000"/>
                          </a:solidFill>
                          <a:latin typeface="Arial" panose="020B0604020202020204" pitchFamily="34" charset="0"/>
                          <a:cs typeface="Arial" panose="020B0604020202020204" pitchFamily="34" charset="0"/>
                        </a:rPr>
                        <a:t>(111)</a:t>
                      </a:r>
                    </a:p>
                  </a:txBody>
                  <a:tcPr marL="9526" marR="9526" marT="9526" marB="0" anchor="b">
                    <a:solidFill>
                      <a:schemeClr val="bg1">
                        <a:lumMod val="95000"/>
                      </a:schemeClr>
                    </a:solidFill>
                  </a:tcPr>
                </a:tc>
                <a:tc>
                  <a:txBody>
                    <a:bodyPr/>
                    <a:lstStyle/>
                    <a:p>
                      <a:pPr algn="r" rtl="0" fontAlgn="b"/>
                      <a:r>
                        <a:rPr lang="en-ZA" sz="1400" b="1" i="0" u="none" strike="noStrike" dirty="0">
                          <a:solidFill>
                            <a:srgbClr val="000000"/>
                          </a:solidFill>
                          <a:latin typeface="Arial" panose="020B0604020202020204" pitchFamily="34" charset="0"/>
                          <a:cs typeface="Arial" panose="020B0604020202020204" pitchFamily="34" charset="0"/>
                        </a:rPr>
                        <a:t>(106)</a:t>
                      </a:r>
                    </a:p>
                  </a:txBody>
                  <a:tcPr marL="9526" marR="9526" marT="9526" marB="0" anchor="b">
                    <a:solidFill>
                      <a:schemeClr val="bg1">
                        <a:lumMod val="95000"/>
                      </a:schemeClr>
                    </a:solidFill>
                  </a:tcPr>
                </a:tc>
                <a:extLst>
                  <a:ext uri="{0D108BD9-81ED-4DB2-BD59-A6C34878D82A}">
                    <a16:rowId xmlns:a16="http://schemas.microsoft.com/office/drawing/2014/main" xmlns="" val="10011"/>
                  </a:ext>
                </a:extLst>
              </a:tr>
              <a:tr h="345351">
                <a:tc>
                  <a:txBody>
                    <a:bodyPr/>
                    <a:lstStyle/>
                    <a:p>
                      <a:pPr algn="l" rtl="0" fontAlgn="b"/>
                      <a:r>
                        <a:rPr lang="en-ZA" sz="1400" b="1" i="0" u="none" strike="noStrike" dirty="0">
                          <a:solidFill>
                            <a:srgbClr val="000000"/>
                          </a:solidFill>
                          <a:latin typeface="Arial" panose="020B0604020202020204" pitchFamily="34" charset="0"/>
                          <a:cs typeface="Arial" panose="020B0604020202020204" pitchFamily="34" charset="0"/>
                        </a:rPr>
                        <a:t>EBITDA</a:t>
                      </a:r>
                    </a:p>
                  </a:txBody>
                  <a:tcPr marL="72007" marR="9526" marT="9526" marB="0" anchor="b">
                    <a:solidFill>
                      <a:srgbClr val="D4F9AF"/>
                    </a:solidFill>
                  </a:tcPr>
                </a:tc>
                <a:tc>
                  <a:txBody>
                    <a:bodyPr/>
                    <a:lstStyle/>
                    <a:p>
                      <a:pPr algn="r" rtl="0" fontAlgn="b"/>
                      <a:r>
                        <a:rPr lang="en-ZA" sz="1400" b="1" i="0" u="none" strike="noStrike" dirty="0">
                          <a:solidFill>
                            <a:srgbClr val="000000"/>
                          </a:solidFill>
                          <a:latin typeface="Arial" panose="020B0604020202020204" pitchFamily="34" charset="0"/>
                          <a:cs typeface="Arial" panose="020B0604020202020204" pitchFamily="34" charset="0"/>
                        </a:rPr>
                        <a:t>35</a:t>
                      </a:r>
                    </a:p>
                  </a:txBody>
                  <a:tcPr marL="9526" marR="9526" marT="9526" marB="0" anchor="b">
                    <a:solidFill>
                      <a:srgbClr val="D4F9AF"/>
                    </a:solidFill>
                  </a:tcPr>
                </a:tc>
                <a:tc>
                  <a:txBody>
                    <a:bodyPr/>
                    <a:lstStyle/>
                    <a:p>
                      <a:pPr algn="r" rtl="0" fontAlgn="b"/>
                      <a:r>
                        <a:rPr lang="en-ZA" sz="1400" b="1" i="0" u="none" strike="noStrike" dirty="0">
                          <a:solidFill>
                            <a:srgbClr val="000000"/>
                          </a:solidFill>
                          <a:latin typeface="Arial" panose="020B0604020202020204" pitchFamily="34" charset="0"/>
                          <a:cs typeface="Arial" panose="020B0604020202020204" pitchFamily="34" charset="0"/>
                        </a:rPr>
                        <a:t>36</a:t>
                      </a:r>
                    </a:p>
                  </a:txBody>
                  <a:tcPr marL="9526" marR="9526" marT="9526" marB="0" anchor="b">
                    <a:solidFill>
                      <a:srgbClr val="D4F9AF"/>
                    </a:solidFill>
                  </a:tcPr>
                </a:tc>
                <a:tc>
                  <a:txBody>
                    <a:bodyPr/>
                    <a:lstStyle/>
                    <a:p>
                      <a:pPr algn="r" rtl="0" fontAlgn="b"/>
                      <a:r>
                        <a:rPr lang="en-ZA" sz="1400" b="1" i="0" u="none" strike="noStrike" dirty="0">
                          <a:solidFill>
                            <a:srgbClr val="000000"/>
                          </a:solidFill>
                          <a:latin typeface="Arial" panose="020B0604020202020204" pitchFamily="34" charset="0"/>
                          <a:cs typeface="Arial" panose="020B0604020202020204" pitchFamily="34" charset="0"/>
                        </a:rPr>
                        <a:t>102</a:t>
                      </a:r>
                    </a:p>
                  </a:txBody>
                  <a:tcPr marL="9526" marR="9526" marT="9526" marB="0" anchor="b">
                    <a:solidFill>
                      <a:srgbClr val="D4F9AF"/>
                    </a:solidFill>
                  </a:tcPr>
                </a:tc>
                <a:tc>
                  <a:txBody>
                    <a:bodyPr/>
                    <a:lstStyle/>
                    <a:p>
                      <a:pPr algn="r" rtl="0" fontAlgn="b"/>
                      <a:r>
                        <a:rPr lang="en-ZA" sz="1400" b="1" i="0" u="none" strike="noStrike" dirty="0">
                          <a:solidFill>
                            <a:srgbClr val="000000"/>
                          </a:solidFill>
                          <a:latin typeface="Arial" panose="020B0604020202020204" pitchFamily="34" charset="0"/>
                          <a:cs typeface="Arial" panose="020B0604020202020204" pitchFamily="34" charset="0"/>
                        </a:rPr>
                        <a:t>71</a:t>
                      </a:r>
                    </a:p>
                  </a:txBody>
                  <a:tcPr marL="9526" marR="9526" marT="9526" marB="0" anchor="b">
                    <a:solidFill>
                      <a:srgbClr val="D4F9AF"/>
                    </a:solidFill>
                  </a:tcPr>
                </a:tc>
                <a:tc>
                  <a:txBody>
                    <a:bodyPr/>
                    <a:lstStyle/>
                    <a:p>
                      <a:pPr algn="r" rtl="0" fontAlgn="b"/>
                      <a:r>
                        <a:rPr lang="en-ZA" sz="1400" b="1" i="0" u="none" strike="noStrike" dirty="0">
                          <a:solidFill>
                            <a:srgbClr val="000000"/>
                          </a:solidFill>
                          <a:latin typeface="Arial" panose="020B0604020202020204" pitchFamily="34" charset="0"/>
                          <a:cs typeface="Arial" panose="020B0604020202020204" pitchFamily="34" charset="0"/>
                        </a:rPr>
                        <a:t>78</a:t>
                      </a:r>
                    </a:p>
                  </a:txBody>
                  <a:tcPr marL="9526" marR="9526" marT="9526" marB="0" anchor="b">
                    <a:solidFill>
                      <a:srgbClr val="D4F9AF"/>
                    </a:solidFill>
                  </a:tcPr>
                </a:tc>
                <a:extLst>
                  <a:ext uri="{0D108BD9-81ED-4DB2-BD59-A6C34878D82A}">
                    <a16:rowId xmlns:a16="http://schemas.microsoft.com/office/drawing/2014/main" xmlns="" val="10012"/>
                  </a:ext>
                </a:extLst>
              </a:tr>
            </a:tbl>
          </a:graphicData>
        </a:graphic>
      </p:graphicFrame>
      <p:grpSp>
        <p:nvGrpSpPr>
          <p:cNvPr id="43112" name="Group 8">
            <a:extLst>
              <a:ext uri="{FF2B5EF4-FFF2-40B4-BE49-F238E27FC236}">
                <a16:creationId xmlns:a16="http://schemas.microsoft.com/office/drawing/2014/main" xmlns="" id="{7E9BAF87-F461-4DD8-BCC7-EF5C54768325}"/>
              </a:ext>
            </a:extLst>
          </p:cNvPr>
          <p:cNvGrpSpPr>
            <a:grpSpLocks/>
          </p:cNvGrpSpPr>
          <p:nvPr/>
        </p:nvGrpSpPr>
        <p:grpSpPr bwMode="auto">
          <a:xfrm>
            <a:off x="6253163" y="2436813"/>
            <a:ext cx="2481262" cy="2590800"/>
            <a:chOff x="7201621" y="1534421"/>
            <a:chExt cx="2481606" cy="3104617"/>
          </a:xfrm>
        </p:grpSpPr>
        <p:sp>
          <p:nvSpPr>
            <p:cNvPr id="43117" name="Rectangle 9">
              <a:extLst>
                <a:ext uri="{FF2B5EF4-FFF2-40B4-BE49-F238E27FC236}">
                  <a16:creationId xmlns:a16="http://schemas.microsoft.com/office/drawing/2014/main" xmlns="" id="{03659471-A6C5-441A-BC73-6C9BB8059868}"/>
                </a:ext>
              </a:extLst>
            </p:cNvPr>
            <p:cNvSpPr>
              <a:spLocks noChangeArrowheads="1"/>
            </p:cNvSpPr>
            <p:nvPr/>
          </p:nvSpPr>
          <p:spPr bwMode="auto">
            <a:xfrm>
              <a:off x="7201621" y="3557645"/>
              <a:ext cx="1848397" cy="1081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ZA" altLang="en-US"/>
            </a:p>
          </p:txBody>
        </p:sp>
        <p:sp>
          <p:nvSpPr>
            <p:cNvPr id="11" name="Freeform 4">
              <a:extLst>
                <a:ext uri="{FF2B5EF4-FFF2-40B4-BE49-F238E27FC236}">
                  <a16:creationId xmlns:a16="http://schemas.microsoft.com/office/drawing/2014/main" xmlns="" id="{B1961F18-5A7B-474D-8D5D-42CE7C638E4F}"/>
                </a:ext>
              </a:extLst>
            </p:cNvPr>
            <p:cNvSpPr/>
            <p:nvPr/>
          </p:nvSpPr>
          <p:spPr>
            <a:xfrm>
              <a:off x="7315854" y="3142921"/>
              <a:ext cx="2367373" cy="1211242"/>
            </a:xfrm>
            <a:custGeom>
              <a:avLst/>
              <a:gdLst>
                <a:gd name="connsiteX0" fmla="*/ 0 w 1081393"/>
                <a:gd name="connsiteY0" fmla="*/ 0 h 1848397"/>
                <a:gd name="connsiteX1" fmla="*/ 1081393 w 1081393"/>
                <a:gd name="connsiteY1" fmla="*/ 0 h 1848397"/>
                <a:gd name="connsiteX2" fmla="*/ 1081393 w 1081393"/>
                <a:gd name="connsiteY2" fmla="*/ 1848397 h 1848397"/>
                <a:gd name="connsiteX3" fmla="*/ 0 w 1081393"/>
                <a:gd name="connsiteY3" fmla="*/ 1848397 h 1848397"/>
                <a:gd name="connsiteX4" fmla="*/ 0 w 1081393"/>
                <a:gd name="connsiteY4" fmla="*/ 0 h 1848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393" h="1848397">
                  <a:moveTo>
                    <a:pt x="0" y="1848397"/>
                  </a:moveTo>
                  <a:lnTo>
                    <a:pt x="0" y="0"/>
                  </a:lnTo>
                  <a:lnTo>
                    <a:pt x="1081393" y="0"/>
                  </a:lnTo>
                  <a:lnTo>
                    <a:pt x="1081393" y="1848397"/>
                  </a:lnTo>
                  <a:lnTo>
                    <a:pt x="0" y="1848397"/>
                  </a:lnTo>
                  <a:close/>
                </a:path>
              </a:pathLst>
            </a:custGeom>
            <a:solidFill>
              <a:srgbClr val="33CC33"/>
            </a:solidFill>
            <a:scene3d>
              <a:camera prst="orthographicFront"/>
              <a:lightRig rig="threePt" dir="t">
                <a:rot lat="0" lon="0" rev="7500000"/>
              </a:lightRig>
            </a:scene3d>
            <a:sp3d prstMaterial="plastic"/>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lIns="101599" tIns="-1" rIns="101600" bIns="0" spcCol="1270" anchor="ctr"/>
            <a:lstStyle/>
            <a:p>
              <a:pPr algn="ctr" defTabSz="457200" eaLnBrk="1" fontAlgn="auto" hangingPunct="1">
                <a:spcAft>
                  <a:spcPts val="0"/>
                </a:spcAft>
                <a:defRPr/>
              </a:pPr>
              <a:r>
                <a:rPr lang="en-GB" sz="2000" b="1" kern="0" dirty="0">
                  <a:solidFill>
                    <a:prstClr val="white"/>
                  </a:solidFill>
                </a:rPr>
                <a:t>Operational Expenses</a:t>
              </a:r>
            </a:p>
            <a:p>
              <a:pPr algn="ctr" defTabSz="457200" eaLnBrk="1" fontAlgn="auto" hangingPunct="1">
                <a:spcAft>
                  <a:spcPts val="0"/>
                </a:spcAft>
                <a:defRPr/>
              </a:pPr>
              <a:endParaRPr lang="en-GB" sz="1100" b="1" kern="0" dirty="0">
                <a:solidFill>
                  <a:prstClr val="white"/>
                </a:solidFill>
              </a:endParaRPr>
            </a:p>
            <a:p>
              <a:pPr algn="ctr" defTabSz="457200" eaLnBrk="1" fontAlgn="auto" hangingPunct="1">
                <a:spcAft>
                  <a:spcPts val="0"/>
                </a:spcAft>
                <a:defRPr/>
              </a:pPr>
              <a:r>
                <a:rPr lang="en-GB" sz="1600" b="1" kern="0" baseline="30000" dirty="0">
                  <a:solidFill>
                    <a:prstClr val="white"/>
                  </a:solidFill>
                </a:rPr>
                <a:t>Decreased by 5% year on year </a:t>
              </a:r>
            </a:p>
          </p:txBody>
        </p:sp>
        <p:sp>
          <p:nvSpPr>
            <p:cNvPr id="12" name="Freeform 26">
              <a:extLst>
                <a:ext uri="{FF2B5EF4-FFF2-40B4-BE49-F238E27FC236}">
                  <a16:creationId xmlns:a16="http://schemas.microsoft.com/office/drawing/2014/main" xmlns="" id="{AD77EF68-6FE0-4057-811E-BC38B1AC821A}"/>
                </a:ext>
              </a:extLst>
            </p:cNvPr>
            <p:cNvSpPr/>
            <p:nvPr/>
          </p:nvSpPr>
          <p:spPr>
            <a:xfrm>
              <a:off x="7315854" y="1534421"/>
              <a:ext cx="2367371" cy="1158681"/>
            </a:xfrm>
            <a:custGeom>
              <a:avLst/>
              <a:gdLst>
                <a:gd name="connsiteX0" fmla="*/ 0 w 1081393"/>
                <a:gd name="connsiteY0" fmla="*/ 0 h 1848397"/>
                <a:gd name="connsiteX1" fmla="*/ 1081393 w 1081393"/>
                <a:gd name="connsiteY1" fmla="*/ 0 h 1848397"/>
                <a:gd name="connsiteX2" fmla="*/ 1081393 w 1081393"/>
                <a:gd name="connsiteY2" fmla="*/ 1848397 h 1848397"/>
                <a:gd name="connsiteX3" fmla="*/ 0 w 1081393"/>
                <a:gd name="connsiteY3" fmla="*/ 1848397 h 1848397"/>
                <a:gd name="connsiteX4" fmla="*/ 0 w 1081393"/>
                <a:gd name="connsiteY4" fmla="*/ 0 h 1848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393" h="1848397">
                  <a:moveTo>
                    <a:pt x="0" y="1848397"/>
                  </a:moveTo>
                  <a:lnTo>
                    <a:pt x="0" y="0"/>
                  </a:lnTo>
                  <a:lnTo>
                    <a:pt x="1081393" y="0"/>
                  </a:lnTo>
                  <a:lnTo>
                    <a:pt x="1081393" y="1848397"/>
                  </a:lnTo>
                  <a:lnTo>
                    <a:pt x="0" y="1848397"/>
                  </a:lnTo>
                  <a:close/>
                </a:path>
              </a:pathLst>
            </a:custGeom>
            <a:solidFill>
              <a:srgbClr val="00B050"/>
            </a:solidFill>
            <a:scene3d>
              <a:camera prst="orthographicFront"/>
              <a:lightRig rig="threePt" dir="t">
                <a:rot lat="0" lon="0" rev="7500000"/>
              </a:lightRig>
            </a:scene3d>
            <a:sp3d prstMaterial="plastic"/>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lIns="101599" tIns="-1" rIns="101600" bIns="0" spcCol="1270" anchor="ctr"/>
            <a:lstStyle/>
            <a:p>
              <a:pPr algn="ctr" defTabSz="457200" eaLnBrk="1" fontAlgn="auto" hangingPunct="1">
                <a:spcBef>
                  <a:spcPts val="0"/>
                </a:spcBef>
                <a:spcAft>
                  <a:spcPts val="0"/>
                </a:spcAft>
                <a:defRPr/>
              </a:pPr>
              <a:r>
                <a:rPr lang="en-GB" sz="2000" b="1" kern="0" dirty="0">
                  <a:solidFill>
                    <a:prstClr val="white"/>
                  </a:solidFill>
                </a:rPr>
                <a:t>Cost of Sales </a:t>
              </a:r>
            </a:p>
            <a:p>
              <a:pPr algn="ctr" defTabSz="457200" eaLnBrk="1" fontAlgn="auto" hangingPunct="1">
                <a:spcBef>
                  <a:spcPts val="0"/>
                </a:spcBef>
                <a:spcAft>
                  <a:spcPts val="0"/>
                </a:spcAft>
                <a:defRPr/>
              </a:pPr>
              <a:r>
                <a:rPr lang="en-GB" sz="1600" b="1" kern="0" baseline="30000" dirty="0">
                  <a:solidFill>
                    <a:prstClr val="white"/>
                  </a:solidFill>
                </a:rPr>
                <a:t>Increased by 2% year on year</a:t>
              </a:r>
              <a:endParaRPr lang="en-ZA" sz="2800" dirty="0"/>
            </a:p>
          </p:txBody>
        </p:sp>
      </p:grpSp>
      <p:grpSp>
        <p:nvGrpSpPr>
          <p:cNvPr id="13" name="Group 12">
            <a:extLst>
              <a:ext uri="{FF2B5EF4-FFF2-40B4-BE49-F238E27FC236}">
                <a16:creationId xmlns:a16="http://schemas.microsoft.com/office/drawing/2014/main" xmlns="" id="{EC396A5C-A191-47B2-A508-287A2124C525}"/>
              </a:ext>
            </a:extLst>
          </p:cNvPr>
          <p:cNvGrpSpPr/>
          <p:nvPr/>
        </p:nvGrpSpPr>
        <p:grpSpPr>
          <a:xfrm>
            <a:off x="6367835" y="1298841"/>
            <a:ext cx="2367371" cy="900456"/>
            <a:chOff x="-1" y="1"/>
            <a:chExt cx="2147514" cy="900456"/>
          </a:xfrm>
          <a:scene3d>
            <a:camera prst="orthographicFront"/>
            <a:lightRig rig="threePt" dir="t">
              <a:rot lat="0" lon="0" rev="7500000"/>
            </a:lightRig>
          </a:scene3d>
        </p:grpSpPr>
        <p:sp>
          <p:nvSpPr>
            <p:cNvPr id="14" name="Rectangle 13">
              <a:extLst>
                <a:ext uri="{FF2B5EF4-FFF2-40B4-BE49-F238E27FC236}">
                  <a16:creationId xmlns:a16="http://schemas.microsoft.com/office/drawing/2014/main" xmlns="" id="{80DC19FD-DAE7-477F-82B0-9D93F5B23095}"/>
                </a:ext>
              </a:extLst>
            </p:cNvPr>
            <p:cNvSpPr/>
            <p:nvPr/>
          </p:nvSpPr>
          <p:spPr>
            <a:xfrm rot="16200000">
              <a:off x="623528" y="-623528"/>
              <a:ext cx="900456" cy="2147514"/>
            </a:xfrm>
            <a:prstGeom prst="rect">
              <a:avLst/>
            </a:prstGeom>
            <a:solidFill>
              <a:srgbClr val="006600"/>
            </a:solidFill>
            <a:sp3d prstMaterial="plastic"/>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5" name="TextBox 14">
              <a:extLst>
                <a:ext uri="{FF2B5EF4-FFF2-40B4-BE49-F238E27FC236}">
                  <a16:creationId xmlns:a16="http://schemas.microsoft.com/office/drawing/2014/main" xmlns="" id="{AD7CC2BF-59CA-4B5E-9861-73BC4758BF46}"/>
                </a:ext>
              </a:extLst>
            </p:cNvPr>
            <p:cNvSpPr txBox="1"/>
            <p:nvPr/>
          </p:nvSpPr>
          <p:spPr>
            <a:xfrm>
              <a:off x="-1" y="1"/>
              <a:ext cx="2147514" cy="900456"/>
            </a:xfrm>
            <a:prstGeom prst="rect">
              <a:avLst/>
            </a:prstGeom>
            <a:sp3d/>
          </p:spPr>
          <p:style>
            <a:lnRef idx="0">
              <a:scrgbClr r="0" g="0" b="0"/>
            </a:lnRef>
            <a:fillRef idx="0">
              <a:scrgbClr r="0" g="0" b="0"/>
            </a:fillRef>
            <a:effectRef idx="0">
              <a:scrgbClr r="0" g="0" b="0"/>
            </a:effectRef>
            <a:fontRef idx="minor">
              <a:schemeClr val="lt1"/>
            </a:fontRef>
          </p:style>
          <p:txBody>
            <a:bodyPr lIns="101600" tIns="0" rIns="101600" bIns="0" spcCol="1270" anchor="ctr"/>
            <a:lstStyle/>
            <a:p>
              <a:pPr algn="ctr" defTabSz="711200" eaLnBrk="1" fontAlgn="auto" hangingPunct="1">
                <a:lnSpc>
                  <a:spcPct val="90000"/>
                </a:lnSpc>
                <a:spcAft>
                  <a:spcPct val="35000"/>
                </a:spcAft>
                <a:defRPr/>
              </a:pPr>
              <a:r>
                <a:rPr lang="en-GB" sz="2000" b="1" dirty="0">
                  <a:solidFill>
                    <a:prstClr val="white"/>
                  </a:solidFill>
                </a:rPr>
                <a:t>Revenue</a:t>
              </a:r>
              <a:r>
                <a:rPr lang="en-GB" sz="1600" b="1" dirty="0">
                  <a:solidFill>
                    <a:prstClr val="white"/>
                  </a:solidFill>
                </a:rPr>
                <a:t> </a:t>
              </a:r>
            </a:p>
            <a:p>
              <a:pPr algn="ctr" defTabSz="711200" eaLnBrk="1" fontAlgn="auto" hangingPunct="1">
                <a:lnSpc>
                  <a:spcPct val="90000"/>
                </a:lnSpc>
                <a:spcAft>
                  <a:spcPct val="35000"/>
                </a:spcAft>
                <a:defRPr/>
              </a:pPr>
              <a:r>
                <a:rPr lang="en-GB" sz="1600" b="1" baseline="30000" dirty="0">
                  <a:solidFill>
                    <a:prstClr val="white"/>
                  </a:solidFill>
                </a:rPr>
                <a:t>Decreased by 1% year on year</a:t>
              </a:r>
              <a:endParaRPr lang="en-ZA" sz="1600" dirty="0"/>
            </a:p>
          </p:txBody>
        </p:sp>
      </p:grpSp>
      <p:grpSp>
        <p:nvGrpSpPr>
          <p:cNvPr id="16" name="Group 15">
            <a:extLst>
              <a:ext uri="{FF2B5EF4-FFF2-40B4-BE49-F238E27FC236}">
                <a16:creationId xmlns:a16="http://schemas.microsoft.com/office/drawing/2014/main" xmlns="" id="{EE6B8780-19FC-4D3B-BB68-342DE8D6CD6B}"/>
              </a:ext>
            </a:extLst>
          </p:cNvPr>
          <p:cNvGrpSpPr/>
          <p:nvPr/>
        </p:nvGrpSpPr>
        <p:grpSpPr>
          <a:xfrm>
            <a:off x="6367834" y="5191936"/>
            <a:ext cx="2367373" cy="1087058"/>
            <a:chOff x="-1" y="1"/>
            <a:chExt cx="2367373" cy="926667"/>
          </a:xfrm>
          <a:scene3d>
            <a:camera prst="orthographicFront"/>
            <a:lightRig rig="threePt" dir="t">
              <a:rot lat="0" lon="0" rev="7500000"/>
            </a:lightRig>
          </a:scene3d>
        </p:grpSpPr>
        <p:sp>
          <p:nvSpPr>
            <p:cNvPr id="17" name="Rectangle 16">
              <a:extLst>
                <a:ext uri="{FF2B5EF4-FFF2-40B4-BE49-F238E27FC236}">
                  <a16:creationId xmlns:a16="http://schemas.microsoft.com/office/drawing/2014/main" xmlns="" id="{EFB00F10-898F-49D8-8CAF-F6A8D45C115B}"/>
                </a:ext>
              </a:extLst>
            </p:cNvPr>
            <p:cNvSpPr/>
            <p:nvPr/>
          </p:nvSpPr>
          <p:spPr>
            <a:xfrm rot="16200000">
              <a:off x="720352" y="-720352"/>
              <a:ext cx="926667" cy="2367373"/>
            </a:xfrm>
            <a:prstGeom prst="rect">
              <a:avLst/>
            </a:prstGeom>
            <a:solidFill>
              <a:srgbClr val="4AAF14"/>
            </a:solidFill>
            <a:sp3d prstMaterial="plastic"/>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8" name="TextBox 17">
              <a:extLst>
                <a:ext uri="{FF2B5EF4-FFF2-40B4-BE49-F238E27FC236}">
                  <a16:creationId xmlns:a16="http://schemas.microsoft.com/office/drawing/2014/main" xmlns="" id="{5B281448-479C-4E45-8A49-0CD1F1FF5F27}"/>
                </a:ext>
              </a:extLst>
            </p:cNvPr>
            <p:cNvSpPr txBox="1"/>
            <p:nvPr/>
          </p:nvSpPr>
          <p:spPr>
            <a:xfrm>
              <a:off x="-1" y="1"/>
              <a:ext cx="2367373" cy="926667"/>
            </a:xfrm>
            <a:prstGeom prst="rect">
              <a:avLst/>
            </a:prstGeom>
            <a:sp3d/>
          </p:spPr>
          <p:style>
            <a:lnRef idx="0">
              <a:scrgbClr r="0" g="0" b="0"/>
            </a:lnRef>
            <a:fillRef idx="0">
              <a:scrgbClr r="0" g="0" b="0"/>
            </a:fillRef>
            <a:effectRef idx="0">
              <a:scrgbClr r="0" g="0" b="0"/>
            </a:effectRef>
            <a:fontRef idx="minor">
              <a:schemeClr val="lt1"/>
            </a:fontRef>
          </p:style>
          <p:txBody>
            <a:bodyPr lIns="101600" tIns="0" rIns="101600" bIns="0" spcCol="1270" anchor="ctr"/>
            <a:lstStyle/>
            <a:p>
              <a:pPr algn="ctr" defTabSz="711200" eaLnBrk="1" fontAlgn="auto" hangingPunct="1">
                <a:lnSpc>
                  <a:spcPct val="90000"/>
                </a:lnSpc>
                <a:spcBef>
                  <a:spcPts val="0"/>
                </a:spcBef>
                <a:spcAft>
                  <a:spcPct val="35000"/>
                </a:spcAft>
                <a:defRPr/>
              </a:pPr>
              <a:r>
                <a:rPr lang="en-GB" sz="2000" b="1" dirty="0">
                  <a:solidFill>
                    <a:prstClr val="white"/>
                  </a:solidFill>
                </a:rPr>
                <a:t>Operational Loss </a:t>
              </a:r>
            </a:p>
            <a:p>
              <a:pPr algn="ctr" defTabSz="711200" eaLnBrk="1" fontAlgn="auto" hangingPunct="1">
                <a:lnSpc>
                  <a:spcPct val="90000"/>
                </a:lnSpc>
                <a:spcBef>
                  <a:spcPts val="0"/>
                </a:spcBef>
                <a:spcAft>
                  <a:spcPct val="35000"/>
                </a:spcAft>
                <a:defRPr/>
              </a:pPr>
              <a:r>
                <a:rPr lang="en-GB" sz="1600" b="1" baseline="30000" dirty="0">
                  <a:solidFill>
                    <a:prstClr val="white"/>
                  </a:solidFill>
                </a:rPr>
                <a:t>Decreased by R5m to R106m</a:t>
              </a:r>
            </a:p>
            <a:p>
              <a:pPr algn="ctr" defTabSz="711200" eaLnBrk="1" fontAlgn="auto" hangingPunct="1">
                <a:lnSpc>
                  <a:spcPct val="90000"/>
                </a:lnSpc>
                <a:spcBef>
                  <a:spcPts val="0"/>
                </a:spcBef>
                <a:spcAft>
                  <a:spcPct val="35000"/>
                </a:spcAft>
                <a:defRPr/>
              </a:pPr>
              <a:r>
                <a:rPr lang="en-GB" sz="1600" b="1" baseline="30000" dirty="0">
                  <a:solidFill>
                    <a:prstClr val="white"/>
                  </a:solidFill>
                </a:rPr>
                <a:t>(normalised loss in 2019 – R114m)</a:t>
              </a:r>
              <a:endParaRPr lang="en-ZA" sz="1600" dirty="0"/>
            </a:p>
          </p:txBody>
        </p:sp>
      </p:grpSp>
      <p:pic>
        <p:nvPicPr>
          <p:cNvPr id="43116" name="Picture 19" descr="Icon&#10;&#10;Description automatically generated">
            <a:extLst>
              <a:ext uri="{FF2B5EF4-FFF2-40B4-BE49-F238E27FC236}">
                <a16:creationId xmlns:a16="http://schemas.microsoft.com/office/drawing/2014/main" xmlns="" id="{6AF144F6-A779-4B10-888F-74B929BB781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613" y="31750"/>
            <a:ext cx="923926"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Slide Number Placeholder 2">
            <a:extLst>
              <a:ext uri="{FF2B5EF4-FFF2-40B4-BE49-F238E27FC236}">
                <a16:creationId xmlns:a16="http://schemas.microsoft.com/office/drawing/2014/main" xmlns="" id="{32CFAA04-7736-4D43-88CD-D494AB8C8D7F}"/>
              </a:ext>
            </a:extLst>
          </p:cNvPr>
          <p:cNvSpPr>
            <a:spLocks noGrp="1" noChangeArrowheads="1"/>
          </p:cNvSpPr>
          <p:nvPr>
            <p:ph type="sldNum" sz="quarter" idx="12"/>
          </p:nvPr>
        </p:nvSpPr>
        <p:spPr bwMode="auto">
          <a:xfrm>
            <a:off x="6551191" y="6400874"/>
            <a:ext cx="2133600" cy="30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FFFFFF"/>
                </a:solidFill>
              </a:rPr>
              <a:t>Slide </a:t>
            </a:r>
            <a:fld id="{896BDDAE-6BF7-47F1-95CA-ED1E09E75ECB}" type="slidenum">
              <a:rPr lang="en-US" altLang="en-US" smtClean="0">
                <a:solidFill>
                  <a:srgbClr val="FFFFFF"/>
                </a:solidFill>
              </a:rPr>
              <a:pPr fontAlgn="base">
                <a:spcBef>
                  <a:spcPct val="0"/>
                </a:spcBef>
                <a:spcAft>
                  <a:spcPct val="0"/>
                </a:spcAft>
              </a:pPr>
              <a:t>21</a:t>
            </a:fld>
            <a:endParaRPr lang="en-US" altLang="en-US" dirty="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Placeholder 3">
            <a:extLst>
              <a:ext uri="{FF2B5EF4-FFF2-40B4-BE49-F238E27FC236}">
                <a16:creationId xmlns:a16="http://schemas.microsoft.com/office/drawing/2014/main" xmlns="" id="{34B2EBD3-7ECA-4F63-A20C-6F20CBD86E27}"/>
              </a:ext>
            </a:extLst>
          </p:cNvPr>
          <p:cNvSpPr>
            <a:spLocks noGrp="1" noChangeArrowheads="1"/>
          </p:cNvSpPr>
          <p:nvPr>
            <p:ph type="body" sz="quarter" idx="11"/>
          </p:nvPr>
        </p:nvSpPr>
        <p:spPr bwMode="auto">
          <a:xfrm>
            <a:off x="683568" y="388480"/>
            <a:ext cx="6159500" cy="400050"/>
          </a:xfrm>
          <a:noFill/>
          <a:ln w="9525">
            <a:noFill/>
            <a:miter lim="800000"/>
            <a:headEnd/>
            <a:tailEnd/>
          </a:ln>
        </p:spPr>
        <p:txBody>
          <a:bodyPr anchor="ctr"/>
          <a:lstStyle/>
          <a:p>
            <a:r>
              <a:rPr lang="en-ZA" altLang="en-US" kern="1200" dirty="0"/>
              <a:t>Financial Performance</a:t>
            </a:r>
            <a:endParaRPr lang="en-US" altLang="en-US" kern="1200" dirty="0"/>
          </a:p>
        </p:txBody>
      </p:sp>
      <p:graphicFrame>
        <p:nvGraphicFramePr>
          <p:cNvPr id="7" name="Chart 6">
            <a:extLst>
              <a:ext uri="{FF2B5EF4-FFF2-40B4-BE49-F238E27FC236}">
                <a16:creationId xmlns:a16="http://schemas.microsoft.com/office/drawing/2014/main" xmlns="" id="{7BECD3CF-7676-4146-9EBC-EE1C1EA4C663}"/>
              </a:ext>
            </a:extLst>
          </p:cNvPr>
          <p:cNvGraphicFramePr>
            <a:graphicFrameLocks/>
          </p:cNvGraphicFramePr>
          <p:nvPr>
            <p:extLst>
              <p:ext uri="{D42A27DB-BD31-4B8C-83A1-F6EECF244321}">
                <p14:modId xmlns:p14="http://schemas.microsoft.com/office/powerpoint/2010/main" xmlns="" val="4260884241"/>
              </p:ext>
            </p:extLst>
          </p:nvPr>
        </p:nvGraphicFramePr>
        <p:xfrm>
          <a:off x="347134" y="1275223"/>
          <a:ext cx="8339666" cy="5059892"/>
        </p:xfrm>
        <a:graphic>
          <a:graphicData uri="http://schemas.openxmlformats.org/drawingml/2006/chart">
            <c:chart xmlns:c="http://schemas.openxmlformats.org/drawingml/2006/chart" xmlns:r="http://schemas.openxmlformats.org/officeDocument/2006/relationships" r:id="rId2"/>
          </a:graphicData>
        </a:graphic>
      </p:graphicFrame>
      <p:pic>
        <p:nvPicPr>
          <p:cNvPr id="44038" name="Picture 8" descr="Icon&#10;&#10;Description automatically generated">
            <a:extLst>
              <a:ext uri="{FF2B5EF4-FFF2-40B4-BE49-F238E27FC236}">
                <a16:creationId xmlns:a16="http://schemas.microsoft.com/office/drawing/2014/main" xmlns="" id="{7DE9476D-FE42-4F77-AF4C-0BE6640AE71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13" y="31750"/>
            <a:ext cx="923926"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Placeholder 2">
            <a:extLst>
              <a:ext uri="{FF2B5EF4-FFF2-40B4-BE49-F238E27FC236}">
                <a16:creationId xmlns:a16="http://schemas.microsoft.com/office/drawing/2014/main" xmlns="" id="{62086A6F-FE59-4FA8-8494-5FD4EC87462A}"/>
              </a:ext>
            </a:extLst>
          </p:cNvPr>
          <p:cNvSpPr>
            <a:spLocks noGrp="1" noChangeArrowheads="1"/>
          </p:cNvSpPr>
          <p:nvPr>
            <p:ph type="sldNum" sz="quarter" idx="12"/>
          </p:nvPr>
        </p:nvSpPr>
        <p:spPr bwMode="auto">
          <a:xfrm>
            <a:off x="6551191" y="6400874"/>
            <a:ext cx="2133600" cy="30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FFFFFF"/>
                </a:solidFill>
              </a:rPr>
              <a:t>Slide </a:t>
            </a:r>
            <a:fld id="{896BDDAE-6BF7-47F1-95CA-ED1E09E75ECB}" type="slidenum">
              <a:rPr lang="en-US" altLang="en-US" smtClean="0">
                <a:solidFill>
                  <a:srgbClr val="FFFFFF"/>
                </a:solidFill>
              </a:rPr>
              <a:pPr fontAlgn="base">
                <a:spcBef>
                  <a:spcPct val="0"/>
                </a:spcBef>
                <a:spcAft>
                  <a:spcPct val="0"/>
                </a:spcAft>
              </a:pPr>
              <a:t>22</a:t>
            </a:fld>
            <a:endParaRPr lang="en-US" altLang="en-US" dirty="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Content Placeholder 5" descr="A picture containing text, green, screenshot&#10;&#10;Description automatically generated">
            <a:extLst>
              <a:ext uri="{FF2B5EF4-FFF2-40B4-BE49-F238E27FC236}">
                <a16:creationId xmlns:a16="http://schemas.microsoft.com/office/drawing/2014/main" xmlns="" id="{D2C21586-4FEC-450E-AE43-04AB9F552E31}"/>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27563" y="3429000"/>
            <a:ext cx="3949700" cy="27051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60" name="Text Placeholder 3">
            <a:extLst>
              <a:ext uri="{FF2B5EF4-FFF2-40B4-BE49-F238E27FC236}">
                <a16:creationId xmlns:a16="http://schemas.microsoft.com/office/drawing/2014/main" xmlns="" id="{79CB475B-8EE4-445B-B830-D8AAEEC98A9E}"/>
              </a:ext>
            </a:extLst>
          </p:cNvPr>
          <p:cNvSpPr>
            <a:spLocks noGrp="1" noChangeArrowheads="1"/>
          </p:cNvSpPr>
          <p:nvPr>
            <p:ph type="body" sz="quarter" idx="11"/>
          </p:nvPr>
        </p:nvSpPr>
        <p:spPr bwMode="auto">
          <a:xfrm>
            <a:off x="724780" y="392076"/>
            <a:ext cx="6002338" cy="400050"/>
          </a:xfrm>
          <a:noFill/>
          <a:ln w="9525">
            <a:noFill/>
            <a:miter lim="800000"/>
            <a:headEnd/>
            <a:tailEnd/>
          </a:ln>
        </p:spPr>
        <p:txBody>
          <a:bodyPr anchor="ctr"/>
          <a:lstStyle/>
          <a:p>
            <a:r>
              <a:rPr lang="en-ZA" altLang="en-US" kern="1200" dirty="0"/>
              <a:t>Financial Performance</a:t>
            </a:r>
            <a:endParaRPr lang="en-US" altLang="en-US" kern="1200" dirty="0"/>
          </a:p>
        </p:txBody>
      </p:sp>
      <p:pic>
        <p:nvPicPr>
          <p:cNvPr id="45061" name="Picture 7" descr="Graphical user interface, application&#10;&#10;Description automatically generated">
            <a:extLst>
              <a:ext uri="{FF2B5EF4-FFF2-40B4-BE49-F238E27FC236}">
                <a16:creationId xmlns:a16="http://schemas.microsoft.com/office/drawing/2014/main" xmlns="" id="{BA2AFCB6-3515-4DA1-B11C-9994AF9E1DF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0663" y="3429000"/>
            <a:ext cx="3949700" cy="278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2" name="Picture 9" descr="A picture containing text, monitor, black&#10;&#10;Description automatically generated">
            <a:extLst>
              <a:ext uri="{FF2B5EF4-FFF2-40B4-BE49-F238E27FC236}">
                <a16:creationId xmlns:a16="http://schemas.microsoft.com/office/drawing/2014/main" xmlns="" id="{98F90240-3CAC-4896-A2B5-FB9F240B063D}"/>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8288" y="706438"/>
            <a:ext cx="3949700" cy="330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3" name="Picture 11" descr="Graphical user interface&#10;&#10;Description automatically generated">
            <a:extLst>
              <a:ext uri="{FF2B5EF4-FFF2-40B4-BE49-F238E27FC236}">
                <a16:creationId xmlns:a16="http://schemas.microsoft.com/office/drawing/2014/main" xmlns="" id="{8B43F49C-C124-4E8B-A052-0D729A03B0B1}"/>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87900" y="1125538"/>
            <a:ext cx="3949700" cy="246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4" name="Picture 10" descr="Icon&#10;&#10;Description automatically generated">
            <a:extLst>
              <a:ext uri="{FF2B5EF4-FFF2-40B4-BE49-F238E27FC236}">
                <a16:creationId xmlns:a16="http://schemas.microsoft.com/office/drawing/2014/main" xmlns="" id="{2D652F67-389C-4727-8573-85ED696F98A4}"/>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613" y="31750"/>
            <a:ext cx="923926"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xmlns="" id="{9451BF5D-B2DB-419B-829C-4CEF19223564}"/>
              </a:ext>
            </a:extLst>
          </p:cNvPr>
          <p:cNvSpPr>
            <a:spLocks noGrp="1" noChangeArrowheads="1"/>
          </p:cNvSpPr>
          <p:nvPr>
            <p:ph type="sldNum" sz="quarter" idx="12"/>
          </p:nvPr>
        </p:nvSpPr>
        <p:spPr bwMode="auto">
          <a:xfrm>
            <a:off x="6551191" y="6400874"/>
            <a:ext cx="2133600" cy="30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FFFFFF"/>
                </a:solidFill>
              </a:rPr>
              <a:t>Slide </a:t>
            </a:r>
            <a:fld id="{896BDDAE-6BF7-47F1-95CA-ED1E09E75ECB}" type="slidenum">
              <a:rPr lang="en-US" altLang="en-US" smtClean="0">
                <a:solidFill>
                  <a:srgbClr val="FFFFFF"/>
                </a:solidFill>
              </a:rPr>
              <a:pPr fontAlgn="base">
                <a:spcBef>
                  <a:spcPct val="0"/>
                </a:spcBef>
                <a:spcAft>
                  <a:spcPct val="0"/>
                </a:spcAft>
              </a:pPr>
              <a:t>23</a:t>
            </a:fld>
            <a:endParaRPr lang="en-US" altLang="en-US" dirty="0">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Placeholder 3">
            <a:extLst>
              <a:ext uri="{FF2B5EF4-FFF2-40B4-BE49-F238E27FC236}">
                <a16:creationId xmlns:a16="http://schemas.microsoft.com/office/drawing/2014/main" xmlns="" id="{F9596D8D-00E1-40A0-95B5-A595A497CF1E}"/>
              </a:ext>
            </a:extLst>
          </p:cNvPr>
          <p:cNvSpPr>
            <a:spLocks noGrp="1" noChangeArrowheads="1"/>
          </p:cNvSpPr>
          <p:nvPr>
            <p:ph type="body" sz="quarter" idx="11"/>
          </p:nvPr>
        </p:nvSpPr>
        <p:spPr bwMode="auto">
          <a:xfrm>
            <a:off x="683568" y="230187"/>
            <a:ext cx="5891213" cy="725488"/>
          </a:xfrm>
          <a:noFill/>
          <a:ln w="9525">
            <a:noFill/>
            <a:miter lim="800000"/>
            <a:headEnd/>
            <a:tailEnd/>
          </a:ln>
        </p:spPr>
        <p:txBody>
          <a:bodyPr anchor="ctr"/>
          <a:lstStyle/>
          <a:p>
            <a:r>
              <a:rPr lang="en-GB" altLang="en-US" kern="1200" dirty="0"/>
              <a:t>Internal Control: Irregular Expenditure - p139</a:t>
            </a:r>
          </a:p>
        </p:txBody>
      </p:sp>
      <p:graphicFrame>
        <p:nvGraphicFramePr>
          <p:cNvPr id="8" name="Content Placeholder 4">
            <a:extLst>
              <a:ext uri="{FF2B5EF4-FFF2-40B4-BE49-F238E27FC236}">
                <a16:creationId xmlns:a16="http://schemas.microsoft.com/office/drawing/2014/main" xmlns="" id="{AA84317C-CF93-4654-A76E-CCF6FDAFE9BD}"/>
              </a:ext>
            </a:extLst>
          </p:cNvPr>
          <p:cNvGraphicFramePr>
            <a:graphicFrameLocks/>
          </p:cNvGraphicFramePr>
          <p:nvPr>
            <p:extLst>
              <p:ext uri="{D42A27DB-BD31-4B8C-83A1-F6EECF244321}">
                <p14:modId xmlns:p14="http://schemas.microsoft.com/office/powerpoint/2010/main" xmlns="" val="3849399912"/>
              </p:ext>
            </p:extLst>
          </p:nvPr>
        </p:nvGraphicFramePr>
        <p:xfrm>
          <a:off x="107504" y="1124744"/>
          <a:ext cx="8826500" cy="5048249"/>
        </p:xfrm>
        <a:graphic>
          <a:graphicData uri="http://schemas.openxmlformats.org/drawingml/2006/table">
            <a:tbl>
              <a:tblPr>
                <a:tableStyleId>{BDBED569-4797-4DF1-A0F4-6AAB3CD982D8}</a:tableStyleId>
              </a:tblPr>
              <a:tblGrid>
                <a:gridCol w="4724004">
                  <a:extLst>
                    <a:ext uri="{9D8B030D-6E8A-4147-A177-3AD203B41FA5}">
                      <a16:colId xmlns:a16="http://schemas.microsoft.com/office/drawing/2014/main" xmlns="" val="20000"/>
                    </a:ext>
                  </a:extLst>
                </a:gridCol>
                <a:gridCol w="1025624">
                  <a:extLst>
                    <a:ext uri="{9D8B030D-6E8A-4147-A177-3AD203B41FA5}">
                      <a16:colId xmlns:a16="http://schemas.microsoft.com/office/drawing/2014/main" xmlns="" val="20001"/>
                    </a:ext>
                  </a:extLst>
                </a:gridCol>
                <a:gridCol w="1025624">
                  <a:extLst>
                    <a:ext uri="{9D8B030D-6E8A-4147-A177-3AD203B41FA5}">
                      <a16:colId xmlns:a16="http://schemas.microsoft.com/office/drawing/2014/main" xmlns="" val="20002"/>
                    </a:ext>
                  </a:extLst>
                </a:gridCol>
                <a:gridCol w="1025624">
                  <a:extLst>
                    <a:ext uri="{9D8B030D-6E8A-4147-A177-3AD203B41FA5}">
                      <a16:colId xmlns:a16="http://schemas.microsoft.com/office/drawing/2014/main" xmlns="" val="20003"/>
                    </a:ext>
                  </a:extLst>
                </a:gridCol>
                <a:gridCol w="1025624">
                  <a:extLst>
                    <a:ext uri="{9D8B030D-6E8A-4147-A177-3AD203B41FA5}">
                      <a16:colId xmlns:a16="http://schemas.microsoft.com/office/drawing/2014/main" xmlns="" val="20004"/>
                    </a:ext>
                  </a:extLst>
                </a:gridCol>
              </a:tblGrid>
              <a:tr h="612673">
                <a:tc>
                  <a:txBody>
                    <a:bodyPr/>
                    <a:lstStyle/>
                    <a:p>
                      <a:pPr algn="l" rtl="0" fontAlgn="t"/>
                      <a:endParaRPr lang="en-ZA" sz="1400" b="1" u="none" strike="noStrike" dirty="0">
                        <a:solidFill>
                          <a:schemeClr val="bg1"/>
                        </a:solidFill>
                        <a:latin typeface="Arial" panose="020B0604020202020204" pitchFamily="34" charset="0"/>
                        <a:cs typeface="Arial" panose="020B0604020202020204" pitchFamily="34" charset="0"/>
                      </a:endParaRPr>
                    </a:p>
                    <a:p>
                      <a:pPr algn="l" rtl="0" fontAlgn="t"/>
                      <a:r>
                        <a:rPr lang="en-ZA" sz="1400" b="1" i="0" u="none" strike="noStrike" dirty="0">
                          <a:solidFill>
                            <a:schemeClr val="bg1"/>
                          </a:solidFill>
                          <a:latin typeface="Arial" panose="020B0604020202020204" pitchFamily="34" charset="0"/>
                          <a:cs typeface="Arial" panose="020B0604020202020204" pitchFamily="34" charset="0"/>
                        </a:rPr>
                        <a:t>R’000</a:t>
                      </a:r>
                    </a:p>
                  </a:txBody>
                  <a:tcPr marL="9524" marR="9524"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rtl="0" fontAlgn="t"/>
                      <a:r>
                        <a:rPr lang="en-ZA" sz="1400" b="1" u="none" strike="noStrike" dirty="0">
                          <a:solidFill>
                            <a:schemeClr val="bg1"/>
                          </a:solidFill>
                          <a:latin typeface="Arial" panose="020B0604020202020204" pitchFamily="34" charset="0"/>
                          <a:cs typeface="Arial" panose="020B0604020202020204" pitchFamily="34" charset="0"/>
                        </a:rPr>
                        <a:t>Audited  March 2018</a:t>
                      </a:r>
                      <a:endParaRPr lang="en-ZA" sz="1400" b="1" i="0" u="none" strike="noStrike" dirty="0">
                        <a:solidFill>
                          <a:schemeClr val="bg1"/>
                        </a:solidFill>
                        <a:latin typeface="Arial" panose="020B0604020202020204" pitchFamily="34" charset="0"/>
                        <a:cs typeface="Arial" panose="020B0604020202020204" pitchFamily="34" charset="0"/>
                      </a:endParaRPr>
                    </a:p>
                  </a:txBody>
                  <a:tcPr marL="9524" marR="9524"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rtl="0" fontAlgn="t"/>
                      <a:r>
                        <a:rPr lang="en-ZA" sz="1400" b="1" u="none" strike="noStrike" dirty="0">
                          <a:solidFill>
                            <a:schemeClr val="bg1"/>
                          </a:solidFill>
                          <a:latin typeface="Arial" panose="020B0604020202020204" pitchFamily="34" charset="0"/>
                          <a:cs typeface="Arial" panose="020B0604020202020204" pitchFamily="34" charset="0"/>
                        </a:rPr>
                        <a:t>Audited  </a:t>
                      </a:r>
                    </a:p>
                    <a:p>
                      <a:pPr algn="ctr" rtl="0" fontAlgn="t"/>
                      <a:r>
                        <a:rPr lang="en-ZA" sz="1400" b="1" u="none" strike="noStrike" dirty="0">
                          <a:solidFill>
                            <a:schemeClr val="bg1"/>
                          </a:solidFill>
                          <a:latin typeface="Arial" panose="020B0604020202020204" pitchFamily="34" charset="0"/>
                          <a:cs typeface="Arial" panose="020B0604020202020204" pitchFamily="34" charset="0"/>
                        </a:rPr>
                        <a:t>March 2019</a:t>
                      </a:r>
                      <a:endParaRPr lang="en-ZA" sz="1400" b="1" i="0" u="none" strike="noStrike" dirty="0">
                        <a:solidFill>
                          <a:schemeClr val="bg1"/>
                        </a:solidFill>
                        <a:latin typeface="Arial" panose="020B0604020202020204" pitchFamily="34" charset="0"/>
                        <a:cs typeface="Arial" panose="020B0604020202020204" pitchFamily="34" charset="0"/>
                      </a:endParaRPr>
                    </a:p>
                  </a:txBody>
                  <a:tcPr marL="9524" marR="9524"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400" b="1" u="none" strike="noStrike" dirty="0">
                          <a:solidFill>
                            <a:schemeClr val="bg1"/>
                          </a:solidFill>
                          <a:latin typeface="Arial" panose="020B0604020202020204" pitchFamily="34" charset="0"/>
                          <a:cs typeface="Arial" panose="020B0604020202020204" pitchFamily="34" charset="0"/>
                        </a:rPr>
                        <a:t>Audited  March 2020</a:t>
                      </a:r>
                      <a:endParaRPr lang="en-ZA" sz="1400" b="1" i="0" u="none" strike="noStrike" dirty="0">
                        <a:solidFill>
                          <a:schemeClr val="bg1"/>
                        </a:solidFill>
                        <a:latin typeface="Arial" panose="020B0604020202020204" pitchFamily="34" charset="0"/>
                        <a:cs typeface="Arial" panose="020B0604020202020204" pitchFamily="34" charset="0"/>
                      </a:endParaRPr>
                    </a:p>
                  </a:txBody>
                  <a:tcPr marL="9524" marR="9524"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400" b="1" u="none" strike="noStrike" dirty="0">
                          <a:solidFill>
                            <a:schemeClr val="bg1"/>
                          </a:solidFill>
                          <a:latin typeface="Arial" panose="020B0604020202020204" pitchFamily="34" charset="0"/>
                          <a:cs typeface="Arial" panose="020B0604020202020204" pitchFamily="34" charset="0"/>
                        </a:rPr>
                        <a:t>Audited  March 2021</a:t>
                      </a:r>
                      <a:endParaRPr lang="en-ZA" sz="1400" b="1" i="0" u="none" strike="noStrike" dirty="0">
                        <a:solidFill>
                          <a:schemeClr val="bg1"/>
                        </a:solidFill>
                        <a:latin typeface="Arial" panose="020B0604020202020204" pitchFamily="34" charset="0"/>
                        <a:cs typeface="Arial" panose="020B0604020202020204" pitchFamily="34" charset="0"/>
                      </a:endParaRPr>
                    </a:p>
                  </a:txBody>
                  <a:tcPr marL="9524" marR="9524"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extLst>
                  <a:ext uri="{0D108BD9-81ED-4DB2-BD59-A6C34878D82A}">
                    <a16:rowId xmlns:a16="http://schemas.microsoft.com/office/drawing/2014/main" xmlns="" val="10000"/>
                  </a:ext>
                </a:extLst>
              </a:tr>
              <a:tr h="245411">
                <a:tc>
                  <a:txBody>
                    <a:bodyPr/>
                    <a:lstStyle/>
                    <a:p>
                      <a:pPr algn="just">
                        <a:lnSpc>
                          <a:spcPct val="100000"/>
                        </a:lnSpc>
                        <a:spcBef>
                          <a:spcPts val="600"/>
                        </a:spcBef>
                        <a:spcAft>
                          <a:spcPts val="600"/>
                        </a:spcAft>
                        <a:tabLst>
                          <a:tab pos="4429760" algn="l"/>
                        </a:tabLst>
                      </a:pPr>
                      <a:r>
                        <a:rPr lang="en-GB" sz="1400" i="0" dirty="0">
                          <a:effectLst/>
                          <a:latin typeface="Arial" panose="020B0604020202020204" pitchFamily="34" charset="0"/>
                          <a:cs typeface="Arial" panose="020B0604020202020204" pitchFamily="34" charset="0"/>
                        </a:rPr>
                        <a:t>Opening balance</a:t>
                      </a:r>
                      <a:endParaRPr lang="en-ZA" sz="1400" i="0" dirty="0">
                        <a:solidFill>
                          <a:srgbClr val="000000"/>
                        </a:solidFill>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hangingPunct="0">
                        <a:lnSpc>
                          <a:spcPct val="100000"/>
                        </a:lnSpc>
                        <a:spcBef>
                          <a:spcPts val="600"/>
                        </a:spcBef>
                        <a:spcAft>
                          <a:spcPts val="600"/>
                        </a:spcAft>
                        <a:tabLst>
                          <a:tab pos="820420" algn="dec"/>
                        </a:tabLst>
                      </a:pPr>
                      <a:r>
                        <a:rPr lang="en-ZA" sz="1400" b="0" i="0" dirty="0">
                          <a:effectLst/>
                          <a:latin typeface="Arial" panose="020B0604020202020204" pitchFamily="34" charset="0"/>
                          <a:ea typeface="Times New Roman"/>
                          <a:cs typeface="Arial" panose="020B0604020202020204" pitchFamily="34" charset="0"/>
                        </a:rPr>
                        <a:t>0</a:t>
                      </a: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0">
                        <a:lnSpc>
                          <a:spcPct val="100000"/>
                        </a:lnSpc>
                        <a:spcBef>
                          <a:spcPts val="600"/>
                        </a:spcBef>
                        <a:spcAft>
                          <a:spcPts val="600"/>
                        </a:spcAft>
                        <a:tabLst>
                          <a:tab pos="820420" algn="dec"/>
                        </a:tabLst>
                      </a:pPr>
                      <a:r>
                        <a:rPr lang="en-ZA" sz="1400" i="0" kern="1200" dirty="0">
                          <a:effectLst/>
                          <a:latin typeface="Arial" panose="020B0604020202020204" pitchFamily="34" charset="0"/>
                          <a:cs typeface="Arial" panose="020B0604020202020204" pitchFamily="34" charset="0"/>
                        </a:rPr>
                        <a:t>1 603</a:t>
                      </a: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ctr" latinLnBrk="0" hangingPunct="0">
                        <a:lnSpc>
                          <a:spcPct val="100000"/>
                        </a:lnSpc>
                        <a:spcBef>
                          <a:spcPts val="600"/>
                        </a:spcBef>
                        <a:spcAft>
                          <a:spcPts val="600"/>
                        </a:spcAft>
                        <a:buClrTx/>
                        <a:buSzTx/>
                        <a:buFontTx/>
                        <a:buNone/>
                        <a:tabLst>
                          <a:tab pos="820420" algn="dec"/>
                        </a:tabLst>
                        <a:defRPr/>
                      </a:pPr>
                      <a:r>
                        <a:rPr lang="en-ZA" sz="1400" i="0" kern="1200" dirty="0">
                          <a:solidFill>
                            <a:schemeClr val="tx1"/>
                          </a:solidFill>
                          <a:effectLst/>
                          <a:latin typeface="Arial" panose="020B0604020202020204" pitchFamily="34" charset="0"/>
                          <a:ea typeface="+mn-ea"/>
                          <a:cs typeface="Arial" panose="020B0604020202020204" pitchFamily="34" charset="0"/>
                        </a:rPr>
                        <a:t>53 935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ctr" latinLnBrk="0" hangingPunct="0">
                        <a:lnSpc>
                          <a:spcPct val="100000"/>
                        </a:lnSpc>
                        <a:spcBef>
                          <a:spcPts val="600"/>
                        </a:spcBef>
                        <a:spcAft>
                          <a:spcPts val="600"/>
                        </a:spcAft>
                        <a:buClrTx/>
                        <a:buSzTx/>
                        <a:buFontTx/>
                        <a:buNone/>
                        <a:tabLst>
                          <a:tab pos="820420" algn="dec"/>
                        </a:tabLst>
                        <a:defRPr/>
                      </a:pPr>
                      <a:r>
                        <a:rPr lang="en-ZA" sz="1400" i="0" kern="1200" dirty="0">
                          <a:solidFill>
                            <a:schemeClr val="tx1"/>
                          </a:solidFill>
                          <a:effectLst/>
                          <a:latin typeface="Arial" panose="020B0604020202020204" pitchFamily="34" charset="0"/>
                          <a:ea typeface="+mn-ea"/>
                          <a:cs typeface="Arial" panose="020B0604020202020204" pitchFamily="34" charset="0"/>
                        </a:rPr>
                        <a:t>82 747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13359">
                <a:tc>
                  <a:txBody>
                    <a:bodyPr/>
                    <a:lstStyle/>
                    <a:p>
                      <a:pPr algn="just">
                        <a:lnSpc>
                          <a:spcPct val="100000"/>
                        </a:lnSpc>
                        <a:spcBef>
                          <a:spcPts val="600"/>
                        </a:spcBef>
                        <a:spcAft>
                          <a:spcPts val="600"/>
                        </a:spcAft>
                        <a:tabLst>
                          <a:tab pos="4429760" algn="l"/>
                        </a:tabLst>
                      </a:pPr>
                      <a:endParaRPr lang="en-ZA" sz="1400" b="1" i="0" dirty="0">
                        <a:solidFill>
                          <a:srgbClr val="000000"/>
                        </a:solidFill>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45411">
                <a:tc>
                  <a:txBody>
                    <a:bodyPr/>
                    <a:lstStyle/>
                    <a:p>
                      <a:pPr algn="just">
                        <a:lnSpc>
                          <a:spcPct val="100000"/>
                        </a:lnSpc>
                        <a:spcBef>
                          <a:spcPts val="600"/>
                        </a:spcBef>
                        <a:spcAft>
                          <a:spcPts val="600"/>
                        </a:spcAft>
                        <a:tabLst>
                          <a:tab pos="4429760" algn="l"/>
                        </a:tabLst>
                      </a:pPr>
                      <a:r>
                        <a:rPr lang="en-ZA" sz="1400" b="1" i="0" dirty="0">
                          <a:solidFill>
                            <a:srgbClr val="000000"/>
                          </a:solidFill>
                          <a:effectLst/>
                          <a:latin typeface="Arial" panose="020B0604020202020204" pitchFamily="34" charset="0"/>
                          <a:ea typeface="Times New Roman"/>
                          <a:cs typeface="Arial" panose="020B0604020202020204" pitchFamily="34" charset="0"/>
                        </a:rPr>
                        <a:t>Incurred and identified in current year</a:t>
                      </a: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hangingPunct="0">
                        <a:lnSpc>
                          <a:spcPct val="100000"/>
                        </a:lnSpc>
                        <a:spcBef>
                          <a:spcPts val="600"/>
                        </a:spcBef>
                        <a:spcAft>
                          <a:spcPts val="600"/>
                        </a:spcAft>
                        <a:tabLst>
                          <a:tab pos="820420" algn="dec"/>
                        </a:tabLst>
                      </a:pPr>
                      <a:endParaRPr lang="en-ZA" sz="1400" b="1"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1"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1"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1"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245411">
                <a:tc>
                  <a:txBody>
                    <a:bodyPr/>
                    <a:lstStyle/>
                    <a:p>
                      <a:pPr algn="just">
                        <a:lnSpc>
                          <a:spcPct val="100000"/>
                        </a:lnSpc>
                        <a:spcBef>
                          <a:spcPts val="600"/>
                        </a:spcBef>
                        <a:spcAft>
                          <a:spcPts val="600"/>
                        </a:spcAft>
                        <a:tabLst>
                          <a:tab pos="4429760" algn="l"/>
                        </a:tabLst>
                      </a:pPr>
                      <a:r>
                        <a:rPr lang="en-GB" sz="1400" b="0" i="0" dirty="0">
                          <a:solidFill>
                            <a:srgbClr val="000000"/>
                          </a:solidFill>
                          <a:effectLst/>
                          <a:latin typeface="Arial" panose="020B0604020202020204" pitchFamily="34" charset="0"/>
                          <a:ea typeface="Times New Roman"/>
                          <a:cs typeface="Arial" panose="020B0604020202020204" pitchFamily="34" charset="0"/>
                        </a:rPr>
                        <a:t>Continued to utilise services after contract expired</a:t>
                      </a:r>
                      <a:endParaRPr lang="en-ZA" sz="1400" b="0" i="0" dirty="0">
                        <a:solidFill>
                          <a:srgbClr val="000000"/>
                        </a:solidFill>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247</a:t>
                      </a: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245411">
                <a:tc>
                  <a:txBody>
                    <a:bodyPr/>
                    <a:lstStyle/>
                    <a:p>
                      <a:pPr algn="just">
                        <a:lnSpc>
                          <a:spcPct val="100000"/>
                        </a:lnSpc>
                        <a:spcBef>
                          <a:spcPts val="600"/>
                        </a:spcBef>
                        <a:spcAft>
                          <a:spcPts val="600"/>
                        </a:spcAft>
                        <a:tabLst>
                          <a:tab pos="4429760" algn="l"/>
                        </a:tabLst>
                      </a:pPr>
                      <a:r>
                        <a:rPr lang="en-GB" sz="1400" b="0" i="0" dirty="0">
                          <a:solidFill>
                            <a:srgbClr val="000000"/>
                          </a:solidFill>
                          <a:effectLst/>
                          <a:latin typeface="Arial" panose="020B0604020202020204" pitchFamily="34" charset="0"/>
                          <a:ea typeface="Times New Roman"/>
                          <a:cs typeface="Arial" panose="020B0604020202020204" pitchFamily="34" charset="0"/>
                        </a:rPr>
                        <a:t>Contract renewal not approved by NT</a:t>
                      </a:r>
                      <a:endParaRPr lang="en-ZA" sz="1400" b="0" i="0" dirty="0">
                        <a:solidFill>
                          <a:srgbClr val="000000"/>
                        </a:solidFill>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51</a:t>
                      </a: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13359">
                <a:tc>
                  <a:txBody>
                    <a:bodyPr/>
                    <a:lstStyle/>
                    <a:p>
                      <a:pPr algn="just">
                        <a:lnSpc>
                          <a:spcPct val="100000"/>
                        </a:lnSpc>
                        <a:spcBef>
                          <a:spcPts val="600"/>
                        </a:spcBef>
                        <a:spcAft>
                          <a:spcPts val="600"/>
                        </a:spcAft>
                        <a:tabLst>
                          <a:tab pos="4429760" algn="l"/>
                        </a:tabLst>
                      </a:pPr>
                      <a:endParaRPr lang="en-ZA" sz="1400" b="1" i="0" dirty="0">
                        <a:solidFill>
                          <a:srgbClr val="000000"/>
                        </a:solidFill>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245411">
                <a:tc>
                  <a:txBody>
                    <a:bodyPr/>
                    <a:lstStyle/>
                    <a:p>
                      <a:pPr algn="just">
                        <a:lnSpc>
                          <a:spcPct val="100000"/>
                        </a:lnSpc>
                        <a:spcBef>
                          <a:spcPts val="600"/>
                        </a:spcBef>
                        <a:spcAft>
                          <a:spcPts val="600"/>
                        </a:spcAft>
                        <a:tabLst>
                          <a:tab pos="4429760" algn="l"/>
                        </a:tabLst>
                      </a:pPr>
                      <a:r>
                        <a:rPr lang="en-GB" sz="1400" b="1" i="0" dirty="0">
                          <a:effectLst/>
                          <a:latin typeface="Arial" panose="020B0604020202020204" pitchFamily="34" charset="0"/>
                          <a:cs typeface="Arial" panose="020B0604020202020204" pitchFamily="34" charset="0"/>
                        </a:rPr>
                        <a:t>Incurred in previous years incurred in the current year</a:t>
                      </a:r>
                      <a:endParaRPr lang="en-ZA" sz="1400" b="1" i="0" dirty="0">
                        <a:solidFill>
                          <a:srgbClr val="000000"/>
                        </a:solidFill>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490821">
                <a:tc>
                  <a:txBody>
                    <a:bodyPr/>
                    <a:lstStyle/>
                    <a:p>
                      <a:pPr marL="171450" indent="-171450" algn="just">
                        <a:lnSpc>
                          <a:spcPct val="100000"/>
                        </a:lnSpc>
                        <a:spcBef>
                          <a:spcPts val="600"/>
                        </a:spcBef>
                        <a:spcAft>
                          <a:spcPts val="600"/>
                        </a:spcAft>
                        <a:buFont typeface="Arial" panose="020B0604020202020204" pitchFamily="34" charset="0"/>
                        <a:buChar char="•"/>
                        <a:tabLst>
                          <a:tab pos="4429760" algn="l"/>
                        </a:tabLst>
                      </a:pPr>
                      <a:r>
                        <a:rPr lang="en-ZA" sz="1400" i="0" dirty="0">
                          <a:solidFill>
                            <a:srgbClr val="000000"/>
                          </a:solidFill>
                          <a:effectLst/>
                          <a:latin typeface="Arial" panose="020B0604020202020204" pitchFamily="34" charset="0"/>
                          <a:ea typeface="Times New Roman"/>
                          <a:cs typeface="Arial" panose="020B0604020202020204" pitchFamily="34" charset="0"/>
                        </a:rPr>
                        <a:t>Non-compliance to cost containment instructions issued by National Treasury</a:t>
                      </a: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hangingPunct="0">
                        <a:lnSpc>
                          <a:spcPct val="100000"/>
                        </a:lnSpc>
                        <a:spcBef>
                          <a:spcPts val="600"/>
                        </a:spcBef>
                        <a:spcAft>
                          <a:spcPts val="600"/>
                        </a:spcAft>
                        <a:tabLst>
                          <a:tab pos="820420" algn="dec"/>
                        </a:tabLst>
                      </a:pPr>
                      <a:r>
                        <a:rPr lang="en-ZA" sz="1400" b="0" i="0" dirty="0">
                          <a:effectLst/>
                          <a:latin typeface="Arial" panose="020B0604020202020204" pitchFamily="34" charset="0"/>
                          <a:ea typeface="Times New Roman"/>
                          <a:cs typeface="Arial" panose="020B0604020202020204" pitchFamily="34" charset="0"/>
                        </a:rPr>
                        <a:t>202</a:t>
                      </a: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245411">
                <a:tc>
                  <a:txBody>
                    <a:bodyPr/>
                    <a:lstStyle/>
                    <a:p>
                      <a:pPr marL="171450" indent="-171450" algn="just">
                        <a:lnSpc>
                          <a:spcPct val="100000"/>
                        </a:lnSpc>
                        <a:spcBef>
                          <a:spcPts val="600"/>
                        </a:spcBef>
                        <a:spcAft>
                          <a:spcPts val="600"/>
                        </a:spcAft>
                        <a:buFont typeface="Arial" panose="020B0604020202020204" pitchFamily="34" charset="0"/>
                        <a:buChar char="•"/>
                        <a:tabLst>
                          <a:tab pos="4429760" algn="l"/>
                        </a:tabLst>
                      </a:pPr>
                      <a:r>
                        <a:rPr lang="en-ZA" sz="1400" i="0" dirty="0">
                          <a:solidFill>
                            <a:srgbClr val="000000"/>
                          </a:solidFill>
                          <a:effectLst/>
                          <a:latin typeface="Arial" panose="020B0604020202020204" pitchFamily="34" charset="0"/>
                          <a:ea typeface="Times New Roman"/>
                          <a:cs typeface="Arial" panose="020B0604020202020204" pitchFamily="34" charset="0"/>
                        </a:rPr>
                        <a:t>Non-compliance to a provision of legislation (Co Act)</a:t>
                      </a: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hangingPunct="0">
                        <a:lnSpc>
                          <a:spcPct val="100000"/>
                        </a:lnSpc>
                        <a:spcBef>
                          <a:spcPts val="600"/>
                        </a:spcBef>
                        <a:spcAft>
                          <a:spcPts val="600"/>
                        </a:spcAft>
                        <a:tabLst>
                          <a:tab pos="820420" algn="dec"/>
                        </a:tabLst>
                      </a:pPr>
                      <a:r>
                        <a:rPr lang="en-ZA" sz="1400" b="0" i="0" dirty="0">
                          <a:effectLst/>
                          <a:latin typeface="Arial" panose="020B0604020202020204" pitchFamily="34" charset="0"/>
                          <a:ea typeface="Times New Roman"/>
                          <a:cs typeface="Arial" panose="020B0604020202020204" pitchFamily="34" charset="0"/>
                        </a:rPr>
                        <a:t>1 401</a:t>
                      </a: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490821">
                <a:tc>
                  <a:txBody>
                    <a:bodyPr/>
                    <a:lstStyle/>
                    <a:p>
                      <a:pPr marL="171450" indent="-171450" algn="just">
                        <a:lnSpc>
                          <a:spcPct val="100000"/>
                        </a:lnSpc>
                        <a:spcBef>
                          <a:spcPts val="600"/>
                        </a:spcBef>
                        <a:spcAft>
                          <a:spcPts val="600"/>
                        </a:spcAft>
                        <a:buFont typeface="Arial" panose="020B0604020202020204" pitchFamily="34" charset="0"/>
                        <a:buChar char="•"/>
                        <a:tabLst>
                          <a:tab pos="4429760" algn="l"/>
                        </a:tabLst>
                      </a:pPr>
                      <a:r>
                        <a:rPr lang="en-ZA" sz="1400" i="0" dirty="0">
                          <a:solidFill>
                            <a:srgbClr val="000000"/>
                          </a:solidFill>
                          <a:effectLst/>
                          <a:latin typeface="Arial" panose="020B0604020202020204" pitchFamily="34" charset="0"/>
                          <a:ea typeface="Times New Roman"/>
                          <a:cs typeface="Arial" panose="020B0604020202020204" pitchFamily="34" charset="0"/>
                        </a:rPr>
                        <a:t>Continued to utilise services after contract negotiations failed</a:t>
                      </a: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6 398</a:t>
                      </a: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245411">
                <a:tc>
                  <a:txBody>
                    <a:bodyPr/>
                    <a:lstStyle/>
                    <a:p>
                      <a:pPr marL="171450" indent="-171450" algn="just">
                        <a:lnSpc>
                          <a:spcPct val="100000"/>
                        </a:lnSpc>
                        <a:spcBef>
                          <a:spcPts val="600"/>
                        </a:spcBef>
                        <a:spcAft>
                          <a:spcPts val="600"/>
                        </a:spcAft>
                        <a:buFont typeface="Arial" panose="020B0604020202020204" pitchFamily="34" charset="0"/>
                        <a:buChar char="•"/>
                        <a:tabLst>
                          <a:tab pos="4429760" algn="l"/>
                        </a:tabLst>
                      </a:pPr>
                      <a:r>
                        <a:rPr lang="en-ZA" sz="1400" i="0" dirty="0">
                          <a:solidFill>
                            <a:srgbClr val="000000"/>
                          </a:solidFill>
                          <a:effectLst/>
                          <a:latin typeface="Arial" panose="020B0604020202020204" pitchFamily="34" charset="0"/>
                          <a:ea typeface="Times New Roman"/>
                          <a:cs typeface="Arial" panose="020B0604020202020204" pitchFamily="34" charset="0"/>
                        </a:rPr>
                        <a:t>Website Hosting</a:t>
                      </a: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31</a:t>
                      </a: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245411">
                <a:tc>
                  <a:txBody>
                    <a:bodyPr/>
                    <a:lstStyle/>
                    <a:p>
                      <a:pPr marL="171450" indent="-171450" algn="just">
                        <a:lnSpc>
                          <a:spcPct val="100000"/>
                        </a:lnSpc>
                        <a:spcBef>
                          <a:spcPts val="600"/>
                        </a:spcBef>
                        <a:spcAft>
                          <a:spcPts val="600"/>
                        </a:spcAft>
                        <a:buFont typeface="Arial" panose="020B0604020202020204" pitchFamily="34" charset="0"/>
                        <a:buChar char="•"/>
                        <a:tabLst>
                          <a:tab pos="4429760" algn="l"/>
                        </a:tabLst>
                      </a:pPr>
                      <a:r>
                        <a:rPr lang="en-ZA" sz="1400" i="0" dirty="0">
                          <a:solidFill>
                            <a:srgbClr val="000000"/>
                          </a:solidFill>
                          <a:effectLst/>
                          <a:latin typeface="Arial" panose="020B0604020202020204" pitchFamily="34" charset="0"/>
                          <a:ea typeface="Times New Roman"/>
                          <a:cs typeface="Arial" panose="020B0604020202020204" pitchFamily="34" charset="0"/>
                        </a:rPr>
                        <a:t>Tender not advertised for 21 working days</a:t>
                      </a: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5 974</a:t>
                      </a: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15 095</a:t>
                      </a: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245411">
                <a:tc>
                  <a:txBody>
                    <a:bodyPr/>
                    <a:lstStyle/>
                    <a:p>
                      <a:pPr marL="171450" indent="-171450" algn="just">
                        <a:lnSpc>
                          <a:spcPct val="100000"/>
                        </a:lnSpc>
                        <a:spcBef>
                          <a:spcPts val="600"/>
                        </a:spcBef>
                        <a:spcAft>
                          <a:spcPts val="600"/>
                        </a:spcAft>
                        <a:buFont typeface="Arial" panose="020B0604020202020204" pitchFamily="34" charset="0"/>
                        <a:buChar char="•"/>
                        <a:tabLst>
                          <a:tab pos="4429760" algn="l"/>
                        </a:tabLst>
                      </a:pPr>
                      <a:r>
                        <a:rPr lang="en-ZA" sz="1400" i="0" dirty="0">
                          <a:solidFill>
                            <a:srgbClr val="000000"/>
                          </a:solidFill>
                          <a:effectLst/>
                          <a:latin typeface="Arial" panose="020B0604020202020204" pitchFamily="34" charset="0"/>
                          <a:ea typeface="Times New Roman"/>
                          <a:cs typeface="Arial" panose="020B0604020202020204" pitchFamily="34" charset="0"/>
                        </a:rPr>
                        <a:t>Continued to utilise services after contract expired</a:t>
                      </a: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874</a:t>
                      </a: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858</a:t>
                      </a: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793</a:t>
                      </a: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3"/>
                  </a:ext>
                </a:extLst>
              </a:tr>
              <a:tr h="245411">
                <a:tc>
                  <a:txBody>
                    <a:bodyPr/>
                    <a:lstStyle/>
                    <a:p>
                      <a:pPr marL="171450" indent="-171450" algn="just">
                        <a:lnSpc>
                          <a:spcPct val="100000"/>
                        </a:lnSpc>
                        <a:spcBef>
                          <a:spcPts val="600"/>
                        </a:spcBef>
                        <a:spcAft>
                          <a:spcPts val="600"/>
                        </a:spcAft>
                        <a:buFont typeface="Arial" panose="020B0604020202020204" pitchFamily="34" charset="0"/>
                        <a:buChar char="•"/>
                        <a:tabLst>
                          <a:tab pos="4429760" algn="l"/>
                        </a:tabLst>
                      </a:pPr>
                      <a:r>
                        <a:rPr lang="en-ZA" sz="1400" i="0" dirty="0">
                          <a:solidFill>
                            <a:srgbClr val="000000"/>
                          </a:solidFill>
                          <a:effectLst/>
                          <a:latin typeface="Arial" panose="020B0604020202020204" pitchFamily="34" charset="0"/>
                          <a:ea typeface="Times New Roman"/>
                          <a:cs typeface="Arial" panose="020B0604020202020204" pitchFamily="34" charset="0"/>
                        </a:rPr>
                        <a:t>Contract renewal not approved by NT</a:t>
                      </a: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0</a:t>
                      </a: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5 467</a:t>
                      </a: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4 984</a:t>
                      </a: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4"/>
                  </a:ext>
                </a:extLst>
              </a:tr>
              <a:tr h="213359">
                <a:tc>
                  <a:txBody>
                    <a:bodyPr/>
                    <a:lstStyle/>
                    <a:p>
                      <a:pPr algn="just" hangingPunct="0">
                        <a:lnSpc>
                          <a:spcPct val="100000"/>
                        </a:lnSpc>
                        <a:spcBef>
                          <a:spcPts val="600"/>
                        </a:spcBef>
                        <a:spcAft>
                          <a:spcPts val="600"/>
                        </a:spcAft>
                      </a:pPr>
                      <a:endParaRPr lang="en-ZA" sz="1400" b="1" i="0" dirty="0">
                        <a:effectLst/>
                        <a:latin typeface="+mn-lt"/>
                        <a:ea typeface="Times New Roman"/>
                        <a:cs typeface="Arial" panose="020B0604020202020204" pitchFamily="34" charset="0"/>
                      </a:endParaRPr>
                    </a:p>
                  </a:txBody>
                  <a:tcPr marL="43175" marR="431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1" i="0" kern="1200" dirty="0">
                        <a:ln>
                          <a:noFill/>
                        </a:ln>
                        <a:solidFill>
                          <a:schemeClr val="dk1"/>
                        </a:solidFill>
                        <a:effectLst/>
                        <a:latin typeface="+mn-lt"/>
                        <a:ea typeface="+mn-ea"/>
                        <a:cs typeface="Arial" panose="020B0604020202020204" pitchFamily="34" charset="0"/>
                      </a:endParaRPr>
                    </a:p>
                  </a:txBody>
                  <a:tcPr marL="0" marR="719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1" i="0" kern="1200" dirty="0">
                        <a:solidFill>
                          <a:schemeClr val="tx1"/>
                        </a:solidFill>
                        <a:effectLst/>
                        <a:latin typeface="+mn-lt"/>
                        <a:ea typeface="+mn-ea"/>
                        <a:cs typeface="Arial" panose="020B0604020202020204" pitchFamily="34" charset="0"/>
                      </a:endParaRPr>
                    </a:p>
                  </a:txBody>
                  <a:tcPr marL="35996" marR="719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1" i="0" kern="1200" dirty="0">
                        <a:solidFill>
                          <a:schemeClr val="dk1"/>
                        </a:solidFill>
                        <a:effectLst/>
                        <a:latin typeface="+mn-lt"/>
                        <a:ea typeface="+mn-ea"/>
                        <a:cs typeface="Arial" panose="020B0604020202020204" pitchFamily="34" charset="0"/>
                      </a:endParaRPr>
                    </a:p>
                  </a:txBody>
                  <a:tcPr marL="71992" marR="719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endParaRPr lang="en-ZA" sz="1400" b="1" i="0" kern="1200" dirty="0">
                        <a:solidFill>
                          <a:schemeClr val="dk1"/>
                        </a:solidFill>
                        <a:effectLst/>
                        <a:latin typeface="+mn-lt"/>
                        <a:ea typeface="+mn-ea"/>
                        <a:cs typeface="Arial" panose="020B0604020202020204" pitchFamily="34" charset="0"/>
                      </a:endParaRPr>
                    </a:p>
                  </a:txBody>
                  <a:tcPr marL="43175" marR="431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5"/>
                  </a:ext>
                </a:extLst>
              </a:tr>
              <a:tr h="359744">
                <a:tc>
                  <a:txBody>
                    <a:bodyPr/>
                    <a:lstStyle/>
                    <a:p>
                      <a:pPr algn="just" hangingPunct="0">
                        <a:lnSpc>
                          <a:spcPct val="100000"/>
                        </a:lnSpc>
                        <a:spcBef>
                          <a:spcPts val="600"/>
                        </a:spcBef>
                        <a:spcAft>
                          <a:spcPts val="600"/>
                        </a:spcAft>
                      </a:pPr>
                      <a:r>
                        <a:rPr lang="en-GB" sz="1400" b="1" i="0" dirty="0">
                          <a:effectLst/>
                          <a:latin typeface="+mn-lt"/>
                        </a:rPr>
                        <a:t>Carried forward</a:t>
                      </a:r>
                      <a:endParaRPr lang="en-ZA" sz="1400" b="1" i="0" dirty="0">
                        <a:effectLst/>
                        <a:latin typeface="+mn-lt"/>
                        <a:ea typeface="Times New Roman"/>
                        <a:cs typeface="Arial" panose="020B0604020202020204" pitchFamily="34" charset="0"/>
                      </a:endParaRPr>
                    </a:p>
                  </a:txBody>
                  <a:tcPr marL="43175" marR="431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r" defTabSz="914400" rtl="0" eaLnBrk="1" latinLnBrk="0" hangingPunct="0">
                        <a:lnSpc>
                          <a:spcPct val="100000"/>
                        </a:lnSpc>
                        <a:spcBef>
                          <a:spcPts val="600"/>
                        </a:spcBef>
                        <a:spcAft>
                          <a:spcPts val="600"/>
                        </a:spcAft>
                        <a:tabLst>
                          <a:tab pos="820420" algn="dec"/>
                        </a:tabLst>
                      </a:pPr>
                      <a:r>
                        <a:rPr lang="en-ZA" sz="1400" b="1" i="0" kern="1200" dirty="0">
                          <a:ln>
                            <a:noFill/>
                          </a:ln>
                          <a:effectLst/>
                          <a:latin typeface="+mn-lt"/>
                        </a:rPr>
                        <a:t>1 603</a:t>
                      </a:r>
                      <a:endParaRPr lang="en-ZA" sz="1400" b="1" i="0" kern="1200" dirty="0">
                        <a:ln>
                          <a:noFill/>
                        </a:ln>
                        <a:solidFill>
                          <a:schemeClr val="dk1"/>
                        </a:solidFill>
                        <a:effectLst/>
                        <a:latin typeface="+mn-lt"/>
                        <a:ea typeface="+mn-ea"/>
                        <a:cs typeface="Arial" panose="020B0604020202020204" pitchFamily="34" charset="0"/>
                      </a:endParaRPr>
                    </a:p>
                  </a:txBody>
                  <a:tcPr marL="0" marR="719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r" defTabSz="914400" rtl="0" eaLnBrk="1" latinLnBrk="0" hangingPunct="0">
                        <a:lnSpc>
                          <a:spcPct val="100000"/>
                        </a:lnSpc>
                        <a:spcBef>
                          <a:spcPts val="600"/>
                        </a:spcBef>
                        <a:spcAft>
                          <a:spcPts val="600"/>
                        </a:spcAft>
                        <a:tabLst>
                          <a:tab pos="820420" algn="dec"/>
                        </a:tabLst>
                      </a:pPr>
                      <a:r>
                        <a:rPr lang="en-ZA" sz="1400" b="1" i="0" kern="1200" dirty="0">
                          <a:solidFill>
                            <a:schemeClr val="tx1"/>
                          </a:solidFill>
                          <a:effectLst/>
                          <a:latin typeface="+mn-lt"/>
                          <a:ea typeface="+mn-ea"/>
                          <a:cs typeface="Arial" panose="020B0604020202020204" pitchFamily="34" charset="0"/>
                        </a:rPr>
                        <a:t>14 879</a:t>
                      </a:r>
                    </a:p>
                  </a:txBody>
                  <a:tcPr marL="35996" marR="719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r" defTabSz="914400" rtl="0" eaLnBrk="1" latinLnBrk="0" hangingPunct="0">
                        <a:lnSpc>
                          <a:spcPct val="100000"/>
                        </a:lnSpc>
                        <a:spcBef>
                          <a:spcPts val="600"/>
                        </a:spcBef>
                        <a:spcAft>
                          <a:spcPts val="600"/>
                        </a:spcAft>
                        <a:tabLst>
                          <a:tab pos="820420" algn="dec"/>
                        </a:tabLst>
                      </a:pPr>
                      <a:r>
                        <a:rPr lang="en-ZA" sz="1400" b="1" i="0" kern="1200" dirty="0">
                          <a:solidFill>
                            <a:schemeClr val="dk1"/>
                          </a:solidFill>
                          <a:effectLst/>
                          <a:latin typeface="+mn-lt"/>
                          <a:ea typeface="+mn-ea"/>
                          <a:cs typeface="Arial" panose="020B0604020202020204" pitchFamily="34" charset="0"/>
                        </a:rPr>
                        <a:t>75 355</a:t>
                      </a:r>
                    </a:p>
                  </a:txBody>
                  <a:tcPr marL="71992" marR="719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r" defTabSz="914400" rtl="0" eaLnBrk="1" fontAlgn="ctr" latinLnBrk="0" hangingPunct="0">
                        <a:lnSpc>
                          <a:spcPct val="100000"/>
                        </a:lnSpc>
                        <a:spcBef>
                          <a:spcPts val="600"/>
                        </a:spcBef>
                        <a:spcAft>
                          <a:spcPts val="600"/>
                        </a:spcAft>
                        <a:buClrTx/>
                        <a:buSzTx/>
                        <a:buFontTx/>
                        <a:buNone/>
                        <a:tabLst>
                          <a:tab pos="820420" algn="dec"/>
                        </a:tabLst>
                        <a:defRPr/>
                      </a:pPr>
                      <a:r>
                        <a:rPr lang="en-ZA" sz="1400" b="1" i="0" kern="1200" dirty="0">
                          <a:solidFill>
                            <a:schemeClr val="dk1"/>
                          </a:solidFill>
                          <a:effectLst/>
                          <a:latin typeface="+mn-lt"/>
                          <a:ea typeface="+mn-ea"/>
                          <a:cs typeface="Arial" panose="020B0604020202020204" pitchFamily="34" charset="0"/>
                        </a:rPr>
                        <a:t>88 822</a:t>
                      </a:r>
                    </a:p>
                  </a:txBody>
                  <a:tcPr marL="43175" marR="431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16"/>
                  </a:ext>
                </a:extLst>
              </a:tr>
            </a:tbl>
          </a:graphicData>
        </a:graphic>
      </p:graphicFrame>
      <p:pic>
        <p:nvPicPr>
          <p:cNvPr id="46194" name="Picture 5" descr="Icon&#10;&#10;Description automatically generated">
            <a:extLst>
              <a:ext uri="{FF2B5EF4-FFF2-40B4-BE49-F238E27FC236}">
                <a16:creationId xmlns:a16="http://schemas.microsoft.com/office/drawing/2014/main" xmlns="" id="{969C2A57-5810-4F8D-AABF-FA592658215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613" y="31750"/>
            <a:ext cx="923926"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2">
            <a:extLst>
              <a:ext uri="{FF2B5EF4-FFF2-40B4-BE49-F238E27FC236}">
                <a16:creationId xmlns:a16="http://schemas.microsoft.com/office/drawing/2014/main" xmlns="" id="{FC3DFE32-F863-43A9-9240-1D6E584CF411}"/>
              </a:ext>
            </a:extLst>
          </p:cNvPr>
          <p:cNvSpPr>
            <a:spLocks noGrp="1" noChangeArrowheads="1"/>
          </p:cNvSpPr>
          <p:nvPr>
            <p:ph type="sldNum" sz="quarter" idx="12"/>
          </p:nvPr>
        </p:nvSpPr>
        <p:spPr bwMode="auto">
          <a:xfrm>
            <a:off x="6551191" y="6400874"/>
            <a:ext cx="2133600" cy="30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FFFFFF"/>
                </a:solidFill>
              </a:rPr>
              <a:t>Slide </a:t>
            </a:r>
            <a:fld id="{896BDDAE-6BF7-47F1-95CA-ED1E09E75ECB}" type="slidenum">
              <a:rPr lang="en-US" altLang="en-US" smtClean="0">
                <a:solidFill>
                  <a:srgbClr val="FFFFFF"/>
                </a:solidFill>
              </a:rPr>
              <a:pPr fontAlgn="base">
                <a:spcBef>
                  <a:spcPct val="0"/>
                </a:spcBef>
                <a:spcAft>
                  <a:spcPct val="0"/>
                </a:spcAft>
              </a:pPr>
              <a:t>24</a:t>
            </a:fld>
            <a:endParaRPr lang="en-US" altLang="en-US" dirty="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a:extLst>
              <a:ext uri="{FF2B5EF4-FFF2-40B4-BE49-F238E27FC236}">
                <a16:creationId xmlns:a16="http://schemas.microsoft.com/office/drawing/2014/main" xmlns="" id="{C13797F4-4828-4FA0-887B-E2A9040E9DD9}"/>
              </a:ext>
            </a:extLst>
          </p:cNvPr>
          <p:cNvGraphicFramePr>
            <a:graphicFrameLocks/>
          </p:cNvGraphicFramePr>
          <p:nvPr>
            <p:extLst>
              <p:ext uri="{D42A27DB-BD31-4B8C-83A1-F6EECF244321}">
                <p14:modId xmlns:p14="http://schemas.microsoft.com/office/powerpoint/2010/main" xmlns="" val="1398497414"/>
              </p:ext>
            </p:extLst>
          </p:nvPr>
        </p:nvGraphicFramePr>
        <p:xfrm>
          <a:off x="158750" y="1125538"/>
          <a:ext cx="8826499" cy="3708417"/>
        </p:xfrm>
        <a:graphic>
          <a:graphicData uri="http://schemas.openxmlformats.org/drawingml/2006/table">
            <a:tbl>
              <a:tblPr>
                <a:tableStyleId>{BDBED569-4797-4DF1-A0F4-6AAB3CD982D8}</a:tableStyleId>
              </a:tblPr>
              <a:tblGrid>
                <a:gridCol w="4338703">
                  <a:extLst>
                    <a:ext uri="{9D8B030D-6E8A-4147-A177-3AD203B41FA5}">
                      <a16:colId xmlns:a16="http://schemas.microsoft.com/office/drawing/2014/main" xmlns="" val="20000"/>
                    </a:ext>
                  </a:extLst>
                </a:gridCol>
                <a:gridCol w="1098475">
                  <a:extLst>
                    <a:ext uri="{9D8B030D-6E8A-4147-A177-3AD203B41FA5}">
                      <a16:colId xmlns:a16="http://schemas.microsoft.com/office/drawing/2014/main" xmlns="" val="20001"/>
                    </a:ext>
                  </a:extLst>
                </a:gridCol>
                <a:gridCol w="1163091">
                  <a:extLst>
                    <a:ext uri="{9D8B030D-6E8A-4147-A177-3AD203B41FA5}">
                      <a16:colId xmlns:a16="http://schemas.microsoft.com/office/drawing/2014/main" xmlns="" val="20002"/>
                    </a:ext>
                  </a:extLst>
                </a:gridCol>
                <a:gridCol w="1113115">
                  <a:extLst>
                    <a:ext uri="{9D8B030D-6E8A-4147-A177-3AD203B41FA5}">
                      <a16:colId xmlns:a16="http://schemas.microsoft.com/office/drawing/2014/main" xmlns="" val="20003"/>
                    </a:ext>
                  </a:extLst>
                </a:gridCol>
                <a:gridCol w="1113115">
                  <a:extLst>
                    <a:ext uri="{9D8B030D-6E8A-4147-A177-3AD203B41FA5}">
                      <a16:colId xmlns:a16="http://schemas.microsoft.com/office/drawing/2014/main" xmlns="" val="20004"/>
                    </a:ext>
                  </a:extLst>
                </a:gridCol>
              </a:tblGrid>
              <a:tr h="655609">
                <a:tc>
                  <a:txBody>
                    <a:bodyPr/>
                    <a:lstStyle/>
                    <a:p>
                      <a:pPr algn="l" rtl="0" fontAlgn="t"/>
                      <a:endParaRPr lang="en-ZA" sz="1400" b="1" u="none" strike="noStrike" dirty="0">
                        <a:solidFill>
                          <a:schemeClr val="bg1"/>
                        </a:solidFill>
                        <a:latin typeface="Arial" panose="020B0604020202020204" pitchFamily="34" charset="0"/>
                        <a:cs typeface="Arial" panose="020B0604020202020204" pitchFamily="34" charset="0"/>
                      </a:endParaRPr>
                    </a:p>
                    <a:p>
                      <a:pPr algn="l" rtl="0" fontAlgn="t"/>
                      <a:r>
                        <a:rPr lang="en-ZA" sz="1400" b="1" i="0" u="none" strike="noStrike" dirty="0">
                          <a:solidFill>
                            <a:schemeClr val="bg1"/>
                          </a:solidFill>
                          <a:latin typeface="Arial" panose="020B0604020202020204" pitchFamily="34" charset="0"/>
                          <a:cs typeface="Arial" panose="020B0604020202020204" pitchFamily="34" charset="0"/>
                        </a:rPr>
                        <a:t>R’000</a:t>
                      </a:r>
                    </a:p>
                  </a:txBody>
                  <a:tcPr marL="9524" marR="9524" marT="9522" marB="0">
                    <a:solidFill>
                      <a:srgbClr val="006600"/>
                    </a:solidFill>
                  </a:tcPr>
                </a:tc>
                <a:tc>
                  <a:txBody>
                    <a:bodyPr/>
                    <a:lstStyle/>
                    <a:p>
                      <a:pPr algn="ctr" rtl="0" fontAlgn="t"/>
                      <a:r>
                        <a:rPr lang="en-ZA" sz="1400" b="1" u="none" strike="noStrike" dirty="0">
                          <a:solidFill>
                            <a:schemeClr val="bg1"/>
                          </a:solidFill>
                          <a:latin typeface="Arial" panose="020B0604020202020204" pitchFamily="34" charset="0"/>
                          <a:cs typeface="Arial" panose="020B0604020202020204" pitchFamily="34" charset="0"/>
                        </a:rPr>
                        <a:t>Audited  March 2018</a:t>
                      </a:r>
                      <a:endParaRPr lang="en-ZA" sz="1400" b="1" i="0" u="none" strike="noStrike" dirty="0">
                        <a:solidFill>
                          <a:schemeClr val="bg1"/>
                        </a:solidFill>
                        <a:latin typeface="Arial" panose="020B0604020202020204" pitchFamily="34" charset="0"/>
                        <a:cs typeface="Arial" panose="020B0604020202020204" pitchFamily="34" charset="0"/>
                      </a:endParaRPr>
                    </a:p>
                  </a:txBody>
                  <a:tcPr marL="9524" marR="9524" marT="9522" marB="0">
                    <a:solidFill>
                      <a:srgbClr val="006600"/>
                    </a:solidFill>
                  </a:tcPr>
                </a:tc>
                <a:tc>
                  <a:txBody>
                    <a:bodyPr/>
                    <a:lstStyle/>
                    <a:p>
                      <a:pPr algn="ctr" rtl="0" fontAlgn="t"/>
                      <a:r>
                        <a:rPr lang="en-ZA" sz="1400" b="1" u="none" strike="noStrike" dirty="0">
                          <a:solidFill>
                            <a:schemeClr val="bg1"/>
                          </a:solidFill>
                          <a:latin typeface="Arial" panose="020B0604020202020204" pitchFamily="34" charset="0"/>
                          <a:cs typeface="Arial" panose="020B0604020202020204" pitchFamily="34" charset="0"/>
                        </a:rPr>
                        <a:t>Audited  </a:t>
                      </a:r>
                    </a:p>
                    <a:p>
                      <a:pPr algn="ctr" rtl="0" fontAlgn="t"/>
                      <a:r>
                        <a:rPr lang="en-ZA" sz="1400" b="1" u="none" strike="noStrike" dirty="0">
                          <a:solidFill>
                            <a:schemeClr val="bg1"/>
                          </a:solidFill>
                          <a:latin typeface="Arial" panose="020B0604020202020204" pitchFamily="34" charset="0"/>
                          <a:cs typeface="Arial" panose="020B0604020202020204" pitchFamily="34" charset="0"/>
                        </a:rPr>
                        <a:t>March 2019</a:t>
                      </a:r>
                      <a:endParaRPr lang="en-ZA" sz="1400" b="1" i="0" u="none" strike="noStrike" dirty="0">
                        <a:solidFill>
                          <a:schemeClr val="bg1"/>
                        </a:solidFill>
                        <a:latin typeface="Arial" panose="020B0604020202020204" pitchFamily="34" charset="0"/>
                        <a:cs typeface="Arial" panose="020B0604020202020204" pitchFamily="34" charset="0"/>
                      </a:endParaRPr>
                    </a:p>
                  </a:txBody>
                  <a:tcPr marL="9524" marR="9524" marT="9522" marB="0">
                    <a:solidFill>
                      <a:srgbClr val="006600"/>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400" b="1" u="none" strike="noStrike" dirty="0">
                          <a:solidFill>
                            <a:schemeClr val="bg1"/>
                          </a:solidFill>
                          <a:latin typeface="Arial" panose="020B0604020202020204" pitchFamily="34" charset="0"/>
                          <a:cs typeface="Arial" panose="020B0604020202020204" pitchFamily="34" charset="0"/>
                        </a:rPr>
                        <a:t>Audited  March 2020</a:t>
                      </a:r>
                      <a:endParaRPr lang="en-ZA" sz="1400" b="1" i="0" u="none" strike="noStrike" dirty="0">
                        <a:solidFill>
                          <a:schemeClr val="bg1"/>
                        </a:solidFill>
                        <a:latin typeface="Arial" panose="020B0604020202020204" pitchFamily="34" charset="0"/>
                        <a:cs typeface="Arial" panose="020B0604020202020204" pitchFamily="34" charset="0"/>
                      </a:endParaRPr>
                    </a:p>
                  </a:txBody>
                  <a:tcPr marL="9524" marR="9524" marT="9522" marB="0">
                    <a:solidFill>
                      <a:srgbClr val="006600"/>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ZA" sz="1400" b="1" u="none" strike="noStrike" dirty="0">
                          <a:solidFill>
                            <a:schemeClr val="bg1"/>
                          </a:solidFill>
                          <a:latin typeface="Arial" panose="020B0604020202020204" pitchFamily="34" charset="0"/>
                          <a:cs typeface="Arial" panose="020B0604020202020204" pitchFamily="34" charset="0"/>
                        </a:rPr>
                        <a:t>Audited  </a:t>
                      </a:r>
                    </a:p>
                    <a:p>
                      <a:pPr marL="0" marR="0" lvl="0" indent="0" algn="ctr" defTabSz="914400" rtl="0" eaLnBrk="1" fontAlgn="t" latinLnBrk="0" hangingPunct="1">
                        <a:lnSpc>
                          <a:spcPct val="100000"/>
                        </a:lnSpc>
                        <a:spcBef>
                          <a:spcPts val="0"/>
                        </a:spcBef>
                        <a:spcAft>
                          <a:spcPts val="0"/>
                        </a:spcAft>
                        <a:buClrTx/>
                        <a:buSzTx/>
                        <a:buFontTx/>
                        <a:buNone/>
                        <a:tabLst/>
                        <a:defRPr/>
                      </a:pPr>
                      <a:r>
                        <a:rPr lang="en-ZA" sz="1400" b="1" u="none" strike="noStrike" dirty="0">
                          <a:solidFill>
                            <a:schemeClr val="bg1"/>
                          </a:solidFill>
                          <a:latin typeface="Arial" panose="020B0604020202020204" pitchFamily="34" charset="0"/>
                          <a:cs typeface="Arial" panose="020B0604020202020204" pitchFamily="34" charset="0"/>
                        </a:rPr>
                        <a:t>March  2021</a:t>
                      </a:r>
                      <a:endParaRPr lang="en-ZA" sz="1400" b="1" i="0" u="none" strike="noStrike" dirty="0">
                        <a:solidFill>
                          <a:schemeClr val="bg1"/>
                        </a:solidFill>
                        <a:latin typeface="Arial" panose="020B0604020202020204" pitchFamily="34" charset="0"/>
                        <a:cs typeface="Arial" panose="020B0604020202020204" pitchFamily="34" charset="0"/>
                      </a:endParaRPr>
                    </a:p>
                  </a:txBody>
                  <a:tcPr marL="9524" marR="9524" marT="9522" marB="0">
                    <a:solidFill>
                      <a:srgbClr val="006600"/>
                    </a:solidFill>
                  </a:tcPr>
                </a:tc>
                <a:extLst>
                  <a:ext uri="{0D108BD9-81ED-4DB2-BD59-A6C34878D82A}">
                    <a16:rowId xmlns:a16="http://schemas.microsoft.com/office/drawing/2014/main" xmlns="" val="10000"/>
                  </a:ext>
                </a:extLst>
              </a:tr>
              <a:tr h="262609">
                <a:tc>
                  <a:txBody>
                    <a:bodyPr/>
                    <a:lstStyle/>
                    <a:p>
                      <a:pPr algn="just" hangingPunct="0">
                        <a:lnSpc>
                          <a:spcPct val="100000"/>
                        </a:lnSpc>
                        <a:spcBef>
                          <a:spcPts val="600"/>
                        </a:spcBef>
                        <a:spcAft>
                          <a:spcPts val="600"/>
                        </a:spcAft>
                      </a:pPr>
                      <a:r>
                        <a:rPr lang="en-GB" sz="1400" b="1" i="0" dirty="0">
                          <a:effectLst/>
                          <a:latin typeface="+mn-lt"/>
                        </a:rPr>
                        <a:t>Brought forward</a:t>
                      </a:r>
                      <a:endParaRPr lang="en-ZA" sz="1400" b="1" i="0" dirty="0">
                        <a:effectLst/>
                        <a:latin typeface="+mn-lt"/>
                        <a:ea typeface="Times New Roman"/>
                        <a:cs typeface="Arial" panose="020B0604020202020204" pitchFamily="34" charset="0"/>
                      </a:endParaRPr>
                    </a:p>
                  </a:txBody>
                  <a:tcPr marL="43175" marR="43175"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rgbClr val="92D050"/>
                    </a:solidFill>
                  </a:tcPr>
                </a:tc>
                <a:tc>
                  <a:txBody>
                    <a:bodyPr/>
                    <a:lstStyle/>
                    <a:p>
                      <a:pPr marL="0" algn="r" defTabSz="914400" rtl="0" eaLnBrk="1" latinLnBrk="0" hangingPunct="0">
                        <a:lnSpc>
                          <a:spcPct val="100000"/>
                        </a:lnSpc>
                        <a:spcBef>
                          <a:spcPts val="600"/>
                        </a:spcBef>
                        <a:spcAft>
                          <a:spcPts val="600"/>
                        </a:spcAft>
                        <a:tabLst>
                          <a:tab pos="820420" algn="dec"/>
                        </a:tabLst>
                      </a:pPr>
                      <a:r>
                        <a:rPr lang="en-ZA" sz="1400" b="1" i="0" kern="1200" dirty="0">
                          <a:effectLst/>
                          <a:latin typeface="+mn-lt"/>
                        </a:rPr>
                        <a:t>1 603</a:t>
                      </a:r>
                      <a:endParaRPr lang="en-ZA" sz="1400" b="1" i="0" kern="1200" dirty="0">
                        <a:solidFill>
                          <a:schemeClr val="dk1"/>
                        </a:solidFill>
                        <a:effectLst/>
                        <a:latin typeface="+mn-lt"/>
                        <a:ea typeface="+mn-ea"/>
                        <a:cs typeface="Arial" panose="020B0604020202020204" pitchFamily="34" charset="0"/>
                      </a:endParaRPr>
                    </a:p>
                  </a:txBody>
                  <a:tcPr marL="0" marR="71992"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rgbClr val="92D050"/>
                    </a:solidFill>
                  </a:tcPr>
                </a:tc>
                <a:tc>
                  <a:txBody>
                    <a:bodyPr/>
                    <a:lstStyle/>
                    <a:p>
                      <a:pPr marL="0" algn="r" defTabSz="914400" rtl="0" eaLnBrk="1" latinLnBrk="0" hangingPunct="0">
                        <a:lnSpc>
                          <a:spcPct val="100000"/>
                        </a:lnSpc>
                        <a:spcBef>
                          <a:spcPts val="600"/>
                        </a:spcBef>
                        <a:spcAft>
                          <a:spcPts val="600"/>
                        </a:spcAft>
                        <a:tabLst>
                          <a:tab pos="820420" algn="dec"/>
                        </a:tabLst>
                      </a:pPr>
                      <a:r>
                        <a:rPr lang="en-ZA" sz="1400" b="1" i="0" kern="1200" dirty="0">
                          <a:solidFill>
                            <a:schemeClr val="dk1"/>
                          </a:solidFill>
                          <a:effectLst/>
                          <a:latin typeface="+mn-lt"/>
                          <a:ea typeface="+mn-ea"/>
                          <a:cs typeface="Arial" panose="020B0604020202020204" pitchFamily="34" charset="0"/>
                        </a:rPr>
                        <a:t>14 879</a:t>
                      </a:r>
                    </a:p>
                  </a:txBody>
                  <a:tcPr marL="0" marR="71992"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rgbClr val="92D050"/>
                    </a:solidFill>
                  </a:tcPr>
                </a:tc>
                <a:tc>
                  <a:txBody>
                    <a:bodyPr/>
                    <a:lstStyle/>
                    <a:p>
                      <a:pPr marL="0" algn="r" defTabSz="914400" rtl="0" eaLnBrk="1" latinLnBrk="0" hangingPunct="0">
                        <a:lnSpc>
                          <a:spcPct val="100000"/>
                        </a:lnSpc>
                        <a:spcBef>
                          <a:spcPts val="600"/>
                        </a:spcBef>
                        <a:spcAft>
                          <a:spcPts val="600"/>
                        </a:spcAft>
                        <a:tabLst>
                          <a:tab pos="820420" algn="dec"/>
                        </a:tabLst>
                      </a:pPr>
                      <a:r>
                        <a:rPr lang="en-ZA" sz="1400" b="1" i="0" kern="1200" dirty="0">
                          <a:solidFill>
                            <a:schemeClr val="dk1"/>
                          </a:solidFill>
                          <a:effectLst/>
                          <a:latin typeface="+mn-lt"/>
                          <a:ea typeface="+mn-ea"/>
                          <a:cs typeface="Arial" panose="020B0604020202020204" pitchFamily="34" charset="0"/>
                        </a:rPr>
                        <a:t>75 355</a:t>
                      </a:r>
                    </a:p>
                  </a:txBody>
                  <a:tcPr marL="0" marR="71992"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rgbClr val="92D050"/>
                    </a:solidFill>
                  </a:tcPr>
                </a:tc>
                <a:tc>
                  <a:txBody>
                    <a:bodyPr/>
                    <a:lstStyle/>
                    <a:p>
                      <a:pPr marL="0" marR="0" lvl="0" indent="0" algn="r" defTabSz="914400" rtl="0" eaLnBrk="1" fontAlgn="auto" latinLnBrk="0" hangingPunct="0">
                        <a:lnSpc>
                          <a:spcPct val="100000"/>
                        </a:lnSpc>
                        <a:spcBef>
                          <a:spcPts val="600"/>
                        </a:spcBef>
                        <a:spcAft>
                          <a:spcPts val="600"/>
                        </a:spcAft>
                        <a:buClrTx/>
                        <a:buSzTx/>
                        <a:buFontTx/>
                        <a:buNone/>
                        <a:tabLst>
                          <a:tab pos="820420" algn="dec"/>
                        </a:tabLst>
                        <a:defRPr/>
                      </a:pPr>
                      <a:r>
                        <a:rPr lang="en-ZA" sz="1400" b="1" i="0" kern="1200" dirty="0">
                          <a:solidFill>
                            <a:schemeClr val="dk1"/>
                          </a:solidFill>
                          <a:effectLst/>
                          <a:latin typeface="+mn-lt"/>
                          <a:ea typeface="+mn-ea"/>
                          <a:cs typeface="Arial" panose="020B0604020202020204" pitchFamily="34" charset="0"/>
                        </a:rPr>
                        <a:t>88 822</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rgbClr val="92D050"/>
                    </a:solidFill>
                  </a:tcPr>
                </a:tc>
                <a:extLst>
                  <a:ext uri="{0D108BD9-81ED-4DB2-BD59-A6C34878D82A}">
                    <a16:rowId xmlns:a16="http://schemas.microsoft.com/office/drawing/2014/main" xmlns="" val="10001"/>
                  </a:ext>
                </a:extLst>
              </a:tr>
              <a:tr h="262609">
                <a:tc>
                  <a:txBody>
                    <a:bodyPr/>
                    <a:lstStyle/>
                    <a:p>
                      <a:pPr algn="just">
                        <a:lnSpc>
                          <a:spcPct val="100000"/>
                        </a:lnSpc>
                        <a:spcBef>
                          <a:spcPts val="600"/>
                        </a:spcBef>
                        <a:spcAft>
                          <a:spcPts val="600"/>
                        </a:spcAft>
                        <a:tabLst>
                          <a:tab pos="4429760" algn="l"/>
                        </a:tabLst>
                      </a:pPr>
                      <a:endParaRPr lang="en-ZA" sz="1400" b="1" i="0" dirty="0">
                        <a:solidFill>
                          <a:srgbClr val="000000"/>
                        </a:solidFill>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xmlns="" val="10002"/>
                  </a:ext>
                </a:extLst>
              </a:tr>
              <a:tr h="426702">
                <a:tc>
                  <a:txBody>
                    <a:bodyPr/>
                    <a:lstStyle/>
                    <a:p>
                      <a:pPr algn="just">
                        <a:lnSpc>
                          <a:spcPct val="100000"/>
                        </a:lnSpc>
                        <a:spcBef>
                          <a:spcPts val="600"/>
                        </a:spcBef>
                        <a:spcAft>
                          <a:spcPts val="600"/>
                        </a:spcAft>
                        <a:tabLst>
                          <a:tab pos="4429760" algn="l"/>
                        </a:tabLst>
                      </a:pPr>
                      <a:r>
                        <a:rPr lang="en-GB" sz="1400" b="1" i="0" dirty="0">
                          <a:effectLst/>
                          <a:latin typeface="Arial" panose="020B0604020202020204" pitchFamily="34" charset="0"/>
                          <a:cs typeface="Arial" panose="020B0604020202020204" pitchFamily="34" charset="0"/>
                        </a:rPr>
                        <a:t>Incurred in prior year, identified in the current year</a:t>
                      </a:r>
                      <a:endParaRPr lang="en-ZA" sz="1400" b="1" i="0" dirty="0">
                        <a:solidFill>
                          <a:srgbClr val="000000"/>
                        </a:solidFill>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xmlns="" val="10003"/>
                  </a:ext>
                </a:extLst>
              </a:tr>
              <a:tr h="525216">
                <a:tc>
                  <a:txBody>
                    <a:bodyPr/>
                    <a:lstStyle/>
                    <a:p>
                      <a:pPr marL="171450" indent="-171450" algn="just">
                        <a:lnSpc>
                          <a:spcPct val="100000"/>
                        </a:lnSpc>
                        <a:spcBef>
                          <a:spcPts val="600"/>
                        </a:spcBef>
                        <a:spcAft>
                          <a:spcPts val="600"/>
                        </a:spcAft>
                        <a:buFont typeface="Arial" panose="020B0604020202020204" pitchFamily="34" charset="0"/>
                        <a:buChar char="•"/>
                        <a:tabLst>
                          <a:tab pos="4429760" algn="l"/>
                        </a:tabLst>
                      </a:pPr>
                      <a:r>
                        <a:rPr lang="en-ZA" sz="1400" i="0" dirty="0">
                          <a:solidFill>
                            <a:srgbClr val="000000"/>
                          </a:solidFill>
                          <a:effectLst/>
                          <a:latin typeface="Arial" panose="020B0604020202020204" pitchFamily="34" charset="0"/>
                          <a:ea typeface="Times New Roman"/>
                          <a:cs typeface="Arial" panose="020B0604020202020204" pitchFamily="34" charset="0"/>
                        </a:rPr>
                        <a:t>Continued to utilise services after contract negotiations failed</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26 324</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xmlns="" val="10004"/>
                  </a:ext>
                </a:extLst>
              </a:tr>
              <a:tr h="262609">
                <a:tc>
                  <a:txBody>
                    <a:bodyPr/>
                    <a:lstStyle/>
                    <a:p>
                      <a:pPr marL="171450" indent="-171450" algn="just">
                        <a:lnSpc>
                          <a:spcPct val="100000"/>
                        </a:lnSpc>
                        <a:spcBef>
                          <a:spcPts val="600"/>
                        </a:spcBef>
                        <a:spcAft>
                          <a:spcPts val="600"/>
                        </a:spcAft>
                        <a:buFont typeface="Arial" panose="020B0604020202020204" pitchFamily="34" charset="0"/>
                        <a:buChar char="•"/>
                        <a:tabLst>
                          <a:tab pos="4429760" algn="l"/>
                        </a:tabLst>
                      </a:pPr>
                      <a:r>
                        <a:rPr lang="en-ZA" sz="1400" i="0" dirty="0">
                          <a:solidFill>
                            <a:srgbClr val="000000"/>
                          </a:solidFill>
                          <a:effectLst/>
                          <a:latin typeface="Arial" panose="020B0604020202020204" pitchFamily="34" charset="0"/>
                          <a:ea typeface="Times New Roman"/>
                          <a:cs typeface="Arial" panose="020B0604020202020204" pitchFamily="34" charset="0"/>
                        </a:rPr>
                        <a:t>Tender not advertised for 21 working days</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3 885</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7 392</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xmlns="" val="10005"/>
                  </a:ext>
                </a:extLst>
              </a:tr>
              <a:tr h="262609">
                <a:tc>
                  <a:txBody>
                    <a:bodyPr/>
                    <a:lstStyle/>
                    <a:p>
                      <a:pPr marL="171450" indent="-171450" algn="just">
                        <a:lnSpc>
                          <a:spcPct val="100000"/>
                        </a:lnSpc>
                        <a:spcBef>
                          <a:spcPts val="600"/>
                        </a:spcBef>
                        <a:spcAft>
                          <a:spcPts val="600"/>
                        </a:spcAft>
                        <a:buFont typeface="Arial" panose="020B0604020202020204" pitchFamily="34" charset="0"/>
                        <a:buChar char="•"/>
                        <a:tabLst>
                          <a:tab pos="4429760" algn="l"/>
                        </a:tabLst>
                      </a:pPr>
                      <a:r>
                        <a:rPr lang="en-ZA" sz="1400" i="0" dirty="0">
                          <a:solidFill>
                            <a:srgbClr val="000000"/>
                          </a:solidFill>
                          <a:effectLst/>
                          <a:latin typeface="Arial" panose="020B0604020202020204" pitchFamily="34" charset="0"/>
                          <a:ea typeface="Times New Roman"/>
                          <a:cs typeface="Arial" panose="020B0604020202020204" pitchFamily="34" charset="0"/>
                        </a:rPr>
                        <a:t>Continued to utilise services after contract expired</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9 049</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xmlns="" val="10006"/>
                  </a:ext>
                </a:extLst>
              </a:tr>
              <a:tr h="262609">
                <a:tc>
                  <a:txBody>
                    <a:bodyPr/>
                    <a:lstStyle/>
                    <a:p>
                      <a:pPr algn="just">
                        <a:lnSpc>
                          <a:spcPct val="100000"/>
                        </a:lnSpc>
                        <a:spcBef>
                          <a:spcPts val="600"/>
                        </a:spcBef>
                        <a:spcAft>
                          <a:spcPts val="600"/>
                        </a:spcAft>
                        <a:tabLst>
                          <a:tab pos="4429760" algn="l"/>
                        </a:tabLst>
                      </a:pPr>
                      <a:r>
                        <a:rPr lang="en-GB" sz="1400" i="0" dirty="0">
                          <a:effectLst/>
                          <a:latin typeface="Arial" panose="020B0604020202020204" pitchFamily="34" charset="0"/>
                          <a:cs typeface="Arial" panose="020B0604020202020204" pitchFamily="34" charset="0"/>
                        </a:rPr>
                        <a:t>Removal from register</a:t>
                      </a:r>
                      <a:endParaRPr lang="en-ZA" sz="1400" i="0" dirty="0">
                        <a:solidFill>
                          <a:srgbClr val="000000"/>
                        </a:solidFill>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(202)</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latinLnBrk="0" hangingPunct="0">
                        <a:lnSpc>
                          <a:spcPct val="100000"/>
                        </a:lnSpc>
                        <a:spcBef>
                          <a:spcPts val="600"/>
                        </a:spcBef>
                        <a:spcAft>
                          <a:spcPts val="600"/>
                        </a:spcAft>
                        <a:tabLst>
                          <a:tab pos="820420" algn="dec"/>
                        </a:tabLst>
                      </a:pPr>
                      <a:r>
                        <a:rPr lang="en-ZA" sz="1400" b="0" i="0" kern="1200" dirty="0">
                          <a:solidFill>
                            <a:schemeClr val="dk1"/>
                          </a:solidFill>
                          <a:effectLst/>
                          <a:latin typeface="Arial" panose="020B0604020202020204" pitchFamily="34" charset="0"/>
                          <a:ea typeface="+mn-ea"/>
                          <a:cs typeface="Arial" panose="020B0604020202020204" pitchFamily="34" charset="0"/>
                        </a:rPr>
                        <a:t>(32 346)</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xmlns="" val="10007"/>
                  </a:ext>
                </a:extLst>
              </a:tr>
              <a:tr h="262609">
                <a:tc>
                  <a:txBody>
                    <a:bodyPr/>
                    <a:lstStyle/>
                    <a:p>
                      <a:pPr algn="just">
                        <a:lnSpc>
                          <a:spcPct val="100000"/>
                        </a:lnSpc>
                        <a:spcBef>
                          <a:spcPts val="600"/>
                        </a:spcBef>
                        <a:spcAft>
                          <a:spcPts val="600"/>
                        </a:spcAft>
                        <a:tabLst>
                          <a:tab pos="4429760" algn="l"/>
                        </a:tabLst>
                      </a:pPr>
                      <a:r>
                        <a:rPr lang="en-GB" sz="1400" i="0" dirty="0">
                          <a:effectLst/>
                          <a:latin typeface="Arial" panose="020B0604020202020204" pitchFamily="34" charset="0"/>
                          <a:cs typeface="Arial" panose="020B0604020202020204" pitchFamily="34" charset="0"/>
                        </a:rPr>
                        <a:t>Condoned during the year </a:t>
                      </a:r>
                      <a:endParaRPr lang="en-ZA" sz="1400" i="0" dirty="0">
                        <a:solidFill>
                          <a:srgbClr val="000000"/>
                        </a:solidFill>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r" hangingPunct="0">
                        <a:lnSpc>
                          <a:spcPct val="100000"/>
                        </a:lnSpc>
                        <a:spcBef>
                          <a:spcPts val="600"/>
                        </a:spcBef>
                        <a:spcAft>
                          <a:spcPts val="600"/>
                        </a:spcAft>
                        <a:tabLst>
                          <a:tab pos="820420" algn="dec"/>
                        </a:tabLst>
                      </a:pPr>
                      <a:endParaRPr lang="en-ZA" sz="1400" b="0"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fontAlgn="b"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fontAlgn="b"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r" defTabSz="914400" rtl="0" eaLnBrk="1" fontAlgn="b" latinLnBrk="0" hangingPunct="0">
                        <a:lnSpc>
                          <a:spcPct val="100000"/>
                        </a:lnSpc>
                        <a:spcBef>
                          <a:spcPts val="600"/>
                        </a:spcBef>
                        <a:spcAft>
                          <a:spcPts val="600"/>
                        </a:spcAft>
                        <a:tabLst>
                          <a:tab pos="820420" algn="dec"/>
                        </a:tabLst>
                      </a:pPr>
                      <a:endParaRPr lang="en-ZA" sz="1400" b="0" i="0" kern="1200" dirty="0">
                        <a:solidFill>
                          <a:schemeClr val="dk1"/>
                        </a:solidFill>
                        <a:effectLst/>
                        <a:latin typeface="Arial" panose="020B0604020202020204" pitchFamily="34" charset="0"/>
                        <a:ea typeface="+mn-ea"/>
                        <a:cs typeface="Arial" panose="020B0604020202020204" pitchFamily="34" charset="0"/>
                      </a:endParaRP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xmlns="" val="10008"/>
                  </a:ext>
                </a:extLst>
              </a:tr>
              <a:tr h="262609">
                <a:tc>
                  <a:txBody>
                    <a:bodyPr/>
                    <a:lstStyle/>
                    <a:p>
                      <a:pPr algn="just" hangingPunct="0">
                        <a:lnSpc>
                          <a:spcPct val="100000"/>
                        </a:lnSpc>
                        <a:spcBef>
                          <a:spcPts val="600"/>
                        </a:spcBef>
                        <a:spcAft>
                          <a:spcPts val="600"/>
                        </a:spcAft>
                      </a:pPr>
                      <a:r>
                        <a:rPr lang="en-GB" sz="1400" b="1" i="0" dirty="0">
                          <a:effectLst/>
                          <a:latin typeface="Arial" panose="020B0604020202020204" pitchFamily="34" charset="0"/>
                          <a:cs typeface="Arial" panose="020B0604020202020204" pitchFamily="34" charset="0"/>
                        </a:rPr>
                        <a:t>Amount not condoned carried over*</a:t>
                      </a:r>
                      <a:endParaRPr lang="en-ZA" sz="1400" b="1" i="0" dirty="0">
                        <a:effectLst/>
                        <a:latin typeface="Arial" panose="020B0604020202020204" pitchFamily="34" charset="0"/>
                        <a:ea typeface="Times New Roman"/>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rgbClr val="92D050"/>
                    </a:solidFill>
                  </a:tcPr>
                </a:tc>
                <a:tc>
                  <a:txBody>
                    <a:bodyPr/>
                    <a:lstStyle/>
                    <a:p>
                      <a:pPr algn="r" fontAlgn="ctr">
                        <a:lnSpc>
                          <a:spcPct val="100000"/>
                        </a:lnSpc>
                      </a:pPr>
                      <a:r>
                        <a:rPr lang="en-ZA" sz="1400" b="1" i="0" u="none" strike="noStrike" dirty="0">
                          <a:solidFill>
                            <a:srgbClr val="000000"/>
                          </a:solidFill>
                          <a:effectLst/>
                          <a:latin typeface="Arial" panose="020B0604020202020204" pitchFamily="34" charset="0"/>
                          <a:cs typeface="Arial" panose="020B0604020202020204" pitchFamily="34" charset="0"/>
                        </a:rPr>
                        <a:t>R1 603</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rgbClr val="92D050"/>
                    </a:solidFill>
                  </a:tcPr>
                </a:tc>
                <a:tc>
                  <a:txBody>
                    <a:bodyPr/>
                    <a:lstStyle/>
                    <a:p>
                      <a:pPr marL="0" algn="r" defTabSz="914400" rtl="0" eaLnBrk="1" latinLnBrk="0" hangingPunct="0">
                        <a:lnSpc>
                          <a:spcPct val="100000"/>
                        </a:lnSpc>
                        <a:spcBef>
                          <a:spcPts val="600"/>
                        </a:spcBef>
                        <a:spcAft>
                          <a:spcPts val="600"/>
                        </a:spcAft>
                        <a:tabLst>
                          <a:tab pos="820420" algn="dec"/>
                        </a:tabLst>
                      </a:pPr>
                      <a:r>
                        <a:rPr lang="en-ZA" sz="1400" b="1" i="0" kern="1200" dirty="0">
                          <a:effectLst/>
                          <a:latin typeface="Arial" panose="020B0604020202020204" pitchFamily="34" charset="0"/>
                          <a:cs typeface="Arial" panose="020B0604020202020204" pitchFamily="34" charset="0"/>
                        </a:rPr>
                        <a:t>R53 935</a:t>
                      </a:r>
                      <a:endParaRPr lang="en-ZA" sz="1400" b="1" i="0"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rgbClr val="92D050"/>
                    </a:solidFill>
                  </a:tcPr>
                </a:tc>
                <a:tc>
                  <a:txBody>
                    <a:bodyPr/>
                    <a:lstStyle/>
                    <a:p>
                      <a:pPr marL="0" algn="r" defTabSz="914400" rtl="0" eaLnBrk="1" latinLnBrk="0" hangingPunct="0">
                        <a:lnSpc>
                          <a:spcPct val="100000"/>
                        </a:lnSpc>
                        <a:spcBef>
                          <a:spcPts val="600"/>
                        </a:spcBef>
                        <a:spcAft>
                          <a:spcPts val="600"/>
                        </a:spcAft>
                        <a:tabLst>
                          <a:tab pos="820420" algn="dec"/>
                        </a:tabLst>
                      </a:pPr>
                      <a:r>
                        <a:rPr lang="en-ZA" sz="1400" b="1" i="0" kern="1200" dirty="0">
                          <a:solidFill>
                            <a:schemeClr val="dk1"/>
                          </a:solidFill>
                          <a:effectLst/>
                          <a:latin typeface="Arial" panose="020B0604020202020204" pitchFamily="34" charset="0"/>
                          <a:ea typeface="+mn-ea"/>
                          <a:cs typeface="Arial" panose="020B0604020202020204" pitchFamily="34" charset="0"/>
                        </a:rPr>
                        <a:t>R82 747</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rgbClr val="92D050"/>
                    </a:solidFill>
                  </a:tcPr>
                </a:tc>
                <a:tc>
                  <a:txBody>
                    <a:bodyPr/>
                    <a:lstStyle/>
                    <a:p>
                      <a:pPr marL="0" algn="r" defTabSz="914400" rtl="0" eaLnBrk="1" latinLnBrk="0" hangingPunct="0">
                        <a:lnSpc>
                          <a:spcPct val="100000"/>
                        </a:lnSpc>
                        <a:spcBef>
                          <a:spcPts val="600"/>
                        </a:spcBef>
                        <a:spcAft>
                          <a:spcPts val="600"/>
                        </a:spcAft>
                        <a:tabLst>
                          <a:tab pos="820420" algn="dec"/>
                        </a:tabLst>
                      </a:pPr>
                      <a:r>
                        <a:rPr lang="en-ZA" sz="1400" b="1" i="0" kern="1200" dirty="0">
                          <a:solidFill>
                            <a:schemeClr val="dk1"/>
                          </a:solidFill>
                          <a:effectLst/>
                          <a:latin typeface="Arial" panose="020B0604020202020204" pitchFamily="34" charset="0"/>
                          <a:ea typeface="+mn-ea"/>
                          <a:cs typeface="Arial" panose="020B0604020202020204" pitchFamily="34" charset="0"/>
                        </a:rPr>
                        <a:t>R56 476 </a:t>
                      </a:r>
                    </a:p>
                  </a:txBody>
                  <a:tcPr marL="43175" marR="43175"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solidFill>
                      <a:srgbClr val="92D050"/>
                    </a:solidFill>
                  </a:tcPr>
                </a:tc>
                <a:extLst>
                  <a:ext uri="{0D108BD9-81ED-4DB2-BD59-A6C34878D82A}">
                    <a16:rowId xmlns:a16="http://schemas.microsoft.com/office/drawing/2014/main" xmlns="" val="10009"/>
                  </a:ext>
                </a:extLst>
              </a:tr>
              <a:tr h="262609">
                <a:tc>
                  <a:txBody>
                    <a:bodyPr/>
                    <a:lstStyle/>
                    <a:p>
                      <a:pPr algn="just" hangingPunct="0">
                        <a:lnSpc>
                          <a:spcPct val="100000"/>
                        </a:lnSpc>
                        <a:spcBef>
                          <a:spcPts val="600"/>
                        </a:spcBef>
                        <a:spcAft>
                          <a:spcPts val="600"/>
                        </a:spcAft>
                      </a:pPr>
                      <a:r>
                        <a:rPr lang="en-ZA" sz="1400" dirty="0">
                          <a:effectLst/>
                          <a:latin typeface="Arial" panose="020B0604020202020204" pitchFamily="34" charset="0"/>
                          <a:cs typeface="Arial" panose="020B0604020202020204" pitchFamily="34" charset="0"/>
                        </a:rPr>
                        <a:t>*Internal processes in progress</a:t>
                      </a:r>
                      <a:endParaRPr lang="en-ZA" sz="1400" i="1" dirty="0">
                        <a:effectLst/>
                        <a:latin typeface="Arial" panose="020B0604020202020204" pitchFamily="34" charset="0"/>
                        <a:ea typeface="Times New Roman"/>
                        <a:cs typeface="Arial" panose="020B0604020202020204" pitchFamily="34" charset="0"/>
                      </a:endParaRPr>
                    </a:p>
                  </a:txBody>
                  <a:tcPr marL="43175" marR="43175" marT="0" marB="0" anchor="b"/>
                </a:tc>
                <a:tc>
                  <a:txBody>
                    <a:bodyPr/>
                    <a:lstStyle/>
                    <a:p>
                      <a:pPr marL="0" algn="r" defTabSz="914400" rtl="0" eaLnBrk="1" latinLnBrk="0" hangingPunct="0">
                        <a:lnSpc>
                          <a:spcPct val="100000"/>
                        </a:lnSpc>
                        <a:spcBef>
                          <a:spcPts val="600"/>
                        </a:spcBef>
                        <a:spcAft>
                          <a:spcPts val="600"/>
                        </a:spcAft>
                        <a:tabLst>
                          <a:tab pos="820420" algn="dec"/>
                        </a:tabLst>
                      </a:pPr>
                      <a:endParaRPr lang="en-ZA" sz="1400" b="1"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tc>
                <a:tc>
                  <a:txBody>
                    <a:bodyPr/>
                    <a:lstStyle/>
                    <a:p>
                      <a:pPr marL="0" algn="r" defTabSz="914400" rtl="0" eaLnBrk="1" latinLnBrk="0" hangingPunct="0">
                        <a:lnSpc>
                          <a:spcPct val="100000"/>
                        </a:lnSpc>
                        <a:spcBef>
                          <a:spcPts val="600"/>
                        </a:spcBef>
                        <a:spcAft>
                          <a:spcPts val="600"/>
                        </a:spcAft>
                        <a:tabLst>
                          <a:tab pos="820420" algn="dec"/>
                        </a:tabLst>
                      </a:pPr>
                      <a:endParaRPr lang="en-ZA" sz="1400" b="1" kern="1200" dirty="0">
                        <a:solidFill>
                          <a:schemeClr val="dk1"/>
                        </a:solidFill>
                        <a:effectLst/>
                        <a:latin typeface="Arial" panose="020B0604020202020204" pitchFamily="34" charset="0"/>
                        <a:ea typeface="+mn-ea"/>
                        <a:cs typeface="Arial" panose="020B0604020202020204" pitchFamily="34" charset="0"/>
                      </a:endParaRPr>
                    </a:p>
                  </a:txBody>
                  <a:tcPr marL="43175" marR="43175" marT="0" marB="0" anchor="b"/>
                </a:tc>
                <a:tc>
                  <a:txBody>
                    <a:bodyPr/>
                    <a:lstStyle/>
                    <a:p>
                      <a:pPr algn="r" fontAlgn="ctr">
                        <a:lnSpc>
                          <a:spcPct val="100000"/>
                        </a:lnSpc>
                      </a:pP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43175" marR="43175" marT="0" marB="0" anchor="b"/>
                </a:tc>
                <a:tc>
                  <a:txBody>
                    <a:bodyPr/>
                    <a:lstStyle/>
                    <a:p>
                      <a:pPr algn="r" fontAlgn="ctr">
                        <a:lnSpc>
                          <a:spcPct val="100000"/>
                        </a:lnSpc>
                      </a:pP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43175" marR="43175" marT="0" marB="0" anchor="b"/>
                </a:tc>
                <a:extLst>
                  <a:ext uri="{0D108BD9-81ED-4DB2-BD59-A6C34878D82A}">
                    <a16:rowId xmlns:a16="http://schemas.microsoft.com/office/drawing/2014/main" xmlns="" val="10010"/>
                  </a:ext>
                </a:extLst>
              </a:tr>
            </a:tbl>
          </a:graphicData>
        </a:graphic>
      </p:graphicFrame>
      <p:sp>
        <p:nvSpPr>
          <p:cNvPr id="9" name="Rectangle 8">
            <a:extLst>
              <a:ext uri="{FF2B5EF4-FFF2-40B4-BE49-F238E27FC236}">
                <a16:creationId xmlns:a16="http://schemas.microsoft.com/office/drawing/2014/main" xmlns="" id="{46BE0218-4774-4841-91E4-834CDAE5140E}"/>
              </a:ext>
            </a:extLst>
          </p:cNvPr>
          <p:cNvSpPr/>
          <p:nvPr/>
        </p:nvSpPr>
        <p:spPr>
          <a:xfrm>
            <a:off x="158750" y="5016500"/>
            <a:ext cx="8755063" cy="1169988"/>
          </a:xfrm>
          <a:prstGeom prst="rect">
            <a:avLst/>
          </a:prstGeom>
        </p:spPr>
        <p:txBody>
          <a:bodyPr>
            <a:spAutoFit/>
          </a:bodyPr>
          <a:lstStyle/>
          <a:p>
            <a:pPr eaLnBrk="1" hangingPunct="1">
              <a:buFont typeface="Arial" panose="020B0604020202020204" pitchFamily="34" charset="0"/>
              <a:buChar char="•"/>
              <a:defRPr/>
            </a:pPr>
            <a:r>
              <a:rPr lang="en-ZA" altLang="en-US" sz="1400" kern="0" dirty="0">
                <a:solidFill>
                  <a:srgbClr val="000000"/>
                </a:solidFill>
                <a:cs typeface="Arial" panose="020B0604020202020204" pitchFamily="34" charset="0"/>
              </a:rPr>
              <a:t>Note that the irregular expenditure relating to the tender that was not advertised for 21 days has now been removed from the register. We received confirmation from the AG in terms of the new framework on irregular expenditure, transgressions of own policies are still a non-compliance, but no longer seen to be irregular expenditure. </a:t>
            </a:r>
          </a:p>
          <a:p>
            <a:pPr eaLnBrk="1" hangingPunct="1">
              <a:buFont typeface="Arial" panose="020B0604020202020204" pitchFamily="34" charset="0"/>
              <a:buChar char="•"/>
              <a:defRPr/>
            </a:pPr>
            <a:r>
              <a:rPr lang="en-ZA" altLang="en-US" sz="1400" kern="0" dirty="0">
                <a:solidFill>
                  <a:srgbClr val="000000"/>
                </a:solidFill>
                <a:cs typeface="Arial" panose="020B0604020202020204" pitchFamily="34" charset="0"/>
              </a:rPr>
              <a:t>We are in process of requesting condonation through the process for the rest of the irregular expenditure.</a:t>
            </a:r>
          </a:p>
        </p:txBody>
      </p:sp>
      <p:pic>
        <p:nvPicPr>
          <p:cNvPr id="47195" name="Picture 6" descr="Icon&#10;&#10;Description automatically generated">
            <a:extLst>
              <a:ext uri="{FF2B5EF4-FFF2-40B4-BE49-F238E27FC236}">
                <a16:creationId xmlns:a16="http://schemas.microsoft.com/office/drawing/2014/main" xmlns="" id="{6BB490BF-DD44-4266-AD6E-48864153ADB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613" y="31750"/>
            <a:ext cx="923926"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Placeholder 3">
            <a:extLst>
              <a:ext uri="{FF2B5EF4-FFF2-40B4-BE49-F238E27FC236}">
                <a16:creationId xmlns:a16="http://schemas.microsoft.com/office/drawing/2014/main" xmlns="" id="{558E065A-5092-4C16-A7C5-F20F2F7C60A3}"/>
              </a:ext>
            </a:extLst>
          </p:cNvPr>
          <p:cNvSpPr>
            <a:spLocks noGrp="1" noChangeArrowheads="1"/>
          </p:cNvSpPr>
          <p:nvPr>
            <p:ph type="body" sz="quarter" idx="11"/>
          </p:nvPr>
        </p:nvSpPr>
        <p:spPr bwMode="auto">
          <a:xfrm>
            <a:off x="683568" y="230187"/>
            <a:ext cx="5891213" cy="725488"/>
          </a:xfrm>
          <a:noFill/>
          <a:ln w="9525">
            <a:noFill/>
            <a:miter lim="800000"/>
            <a:headEnd/>
            <a:tailEnd/>
          </a:ln>
        </p:spPr>
        <p:txBody>
          <a:bodyPr anchor="ctr"/>
          <a:lstStyle/>
          <a:p>
            <a:r>
              <a:rPr lang="en-GB" altLang="en-US" kern="1200" dirty="0"/>
              <a:t>Internal Control: Irregular Expenditure - p139</a:t>
            </a:r>
          </a:p>
        </p:txBody>
      </p:sp>
      <p:sp>
        <p:nvSpPr>
          <p:cNvPr id="12" name="Slide Number Placeholder 2">
            <a:extLst>
              <a:ext uri="{FF2B5EF4-FFF2-40B4-BE49-F238E27FC236}">
                <a16:creationId xmlns:a16="http://schemas.microsoft.com/office/drawing/2014/main" xmlns="" id="{FD1C34B2-5968-4050-A70A-99968213BEA8}"/>
              </a:ext>
            </a:extLst>
          </p:cNvPr>
          <p:cNvSpPr>
            <a:spLocks noGrp="1" noChangeArrowheads="1"/>
          </p:cNvSpPr>
          <p:nvPr>
            <p:ph type="sldNum" sz="quarter" idx="12"/>
          </p:nvPr>
        </p:nvSpPr>
        <p:spPr bwMode="auto">
          <a:xfrm>
            <a:off x="6551191" y="6400874"/>
            <a:ext cx="2133600" cy="30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FFFFFF"/>
                </a:solidFill>
              </a:rPr>
              <a:t>Slide </a:t>
            </a:r>
            <a:fld id="{896BDDAE-6BF7-47F1-95CA-ED1E09E75ECB}" type="slidenum">
              <a:rPr lang="en-US" altLang="en-US" smtClean="0">
                <a:solidFill>
                  <a:srgbClr val="FFFFFF"/>
                </a:solidFill>
              </a:rPr>
              <a:pPr fontAlgn="base">
                <a:spcBef>
                  <a:spcPct val="0"/>
                </a:spcBef>
                <a:spcAft>
                  <a:spcPct val="0"/>
                </a:spcAft>
              </a:pPr>
              <a:t>25</a:t>
            </a:fld>
            <a:endParaRPr lang="en-US" altLang="en-US" dirty="0">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Placeholder 3">
            <a:extLst>
              <a:ext uri="{FF2B5EF4-FFF2-40B4-BE49-F238E27FC236}">
                <a16:creationId xmlns:a16="http://schemas.microsoft.com/office/drawing/2014/main" xmlns="" id="{59506FF9-7195-4EA4-A815-2E95E80ADE8C}"/>
              </a:ext>
            </a:extLst>
          </p:cNvPr>
          <p:cNvSpPr>
            <a:spLocks noGrp="1" noChangeArrowheads="1"/>
          </p:cNvSpPr>
          <p:nvPr>
            <p:ph type="body" sz="quarter" idx="11"/>
          </p:nvPr>
        </p:nvSpPr>
        <p:spPr bwMode="auto">
          <a:xfrm>
            <a:off x="1160990" y="348655"/>
            <a:ext cx="6086475" cy="400050"/>
          </a:xfrm>
          <a:noFill/>
          <a:ln w="9525">
            <a:noFill/>
            <a:miter lim="800000"/>
            <a:headEnd/>
            <a:tailEnd/>
          </a:ln>
        </p:spPr>
        <p:txBody>
          <a:bodyPr anchor="ctr"/>
          <a:lstStyle/>
          <a:p>
            <a:r>
              <a:rPr lang="en-GB" altLang="en-US" sz="1800" kern="1200" dirty="0"/>
              <a:t>Five Years External Audit Findings - p100 - p103 </a:t>
            </a:r>
          </a:p>
        </p:txBody>
      </p:sp>
      <p:graphicFrame>
        <p:nvGraphicFramePr>
          <p:cNvPr id="5" name="Content Placeholder 4">
            <a:extLst>
              <a:ext uri="{FF2B5EF4-FFF2-40B4-BE49-F238E27FC236}">
                <a16:creationId xmlns:a16="http://schemas.microsoft.com/office/drawing/2014/main" xmlns="" id="{87650600-DCCC-4BDA-87C3-03436A8A0060}"/>
              </a:ext>
            </a:extLst>
          </p:cNvPr>
          <p:cNvGraphicFramePr>
            <a:graphicFrameLocks/>
          </p:cNvGraphicFramePr>
          <p:nvPr/>
        </p:nvGraphicFramePr>
        <p:xfrm>
          <a:off x="179512" y="1095499"/>
          <a:ext cx="8856984" cy="5213821"/>
        </p:xfrm>
        <a:graphic>
          <a:graphicData uri="http://schemas.openxmlformats.org/drawingml/2006/table">
            <a:tbl>
              <a:tblPr firstRow="1" bandRow="1"/>
              <a:tblGrid>
                <a:gridCol w="1089195">
                  <a:extLst>
                    <a:ext uri="{9D8B030D-6E8A-4147-A177-3AD203B41FA5}">
                      <a16:colId xmlns:a16="http://schemas.microsoft.com/office/drawing/2014/main" xmlns="" val="20000"/>
                    </a:ext>
                  </a:extLst>
                </a:gridCol>
                <a:gridCol w="1982179">
                  <a:extLst>
                    <a:ext uri="{9D8B030D-6E8A-4147-A177-3AD203B41FA5}">
                      <a16:colId xmlns:a16="http://schemas.microsoft.com/office/drawing/2014/main" xmlns="" val="20001"/>
                    </a:ext>
                  </a:extLst>
                </a:gridCol>
                <a:gridCol w="1157122">
                  <a:extLst>
                    <a:ext uri="{9D8B030D-6E8A-4147-A177-3AD203B41FA5}">
                      <a16:colId xmlns:a16="http://schemas.microsoft.com/office/drawing/2014/main" xmlns="" val="20002"/>
                    </a:ext>
                  </a:extLst>
                </a:gridCol>
                <a:gridCol w="1157122">
                  <a:extLst>
                    <a:ext uri="{9D8B030D-6E8A-4147-A177-3AD203B41FA5}">
                      <a16:colId xmlns:a16="http://schemas.microsoft.com/office/drawing/2014/main" xmlns="" val="20003"/>
                    </a:ext>
                  </a:extLst>
                </a:gridCol>
                <a:gridCol w="1157122">
                  <a:extLst>
                    <a:ext uri="{9D8B030D-6E8A-4147-A177-3AD203B41FA5}">
                      <a16:colId xmlns:a16="http://schemas.microsoft.com/office/drawing/2014/main" xmlns="" val="20004"/>
                    </a:ext>
                  </a:extLst>
                </a:gridCol>
                <a:gridCol w="1157122">
                  <a:extLst>
                    <a:ext uri="{9D8B030D-6E8A-4147-A177-3AD203B41FA5}">
                      <a16:colId xmlns:a16="http://schemas.microsoft.com/office/drawing/2014/main" xmlns="" val="20005"/>
                    </a:ext>
                  </a:extLst>
                </a:gridCol>
                <a:gridCol w="1157122">
                  <a:extLst>
                    <a:ext uri="{9D8B030D-6E8A-4147-A177-3AD203B41FA5}">
                      <a16:colId xmlns:a16="http://schemas.microsoft.com/office/drawing/2014/main" xmlns="" val="20006"/>
                    </a:ext>
                  </a:extLst>
                </a:gridCol>
              </a:tblGrid>
              <a:tr h="801927">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algn="l">
                        <a:lnSpc>
                          <a:spcPct val="115000"/>
                        </a:lnSpc>
                        <a:spcAft>
                          <a:spcPts val="0"/>
                        </a:spcAft>
                      </a:pPr>
                      <a:r>
                        <a:rPr lang="en-US" sz="1200" kern="1200" dirty="0">
                          <a:effectLst/>
                          <a:latin typeface="+mn-lt"/>
                          <a:cs typeface="Arial" panose="020B0604020202020204" pitchFamily="34" charset="0"/>
                        </a:rPr>
                        <a:t>Department</a:t>
                      </a:r>
                      <a:endParaRPr lang="en-ZA" sz="1200" dirty="0">
                        <a:effectLst/>
                        <a:latin typeface="+mn-lt"/>
                        <a:ea typeface="Calibri"/>
                        <a:cs typeface="Arial" panose="020B0604020202020204" pitchFamily="34" charset="0"/>
                      </a:endParaRPr>
                    </a:p>
                  </a:txBody>
                  <a:tcPr marL="77903" marR="77903" marT="38948" marB="389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indent="91440" algn="l">
                        <a:lnSpc>
                          <a:spcPct val="115000"/>
                        </a:lnSpc>
                        <a:spcAft>
                          <a:spcPts val="0"/>
                        </a:spcAft>
                      </a:pPr>
                      <a:r>
                        <a:rPr lang="en-US" sz="1200" kern="1200" dirty="0">
                          <a:effectLst/>
                          <a:latin typeface="+mn-lt"/>
                          <a:cs typeface="Arial" panose="020B0604020202020204" pitchFamily="34" charset="0"/>
                        </a:rPr>
                        <a:t>Finding Category</a:t>
                      </a:r>
                      <a:endParaRPr lang="en-ZA" sz="1200" dirty="0">
                        <a:effectLst/>
                        <a:latin typeface="+mn-lt"/>
                        <a:cs typeface="Arial" panose="020B0604020202020204" pitchFamily="34" charset="0"/>
                      </a:endParaRPr>
                    </a:p>
                    <a:p>
                      <a:pPr indent="91440" algn="l">
                        <a:lnSpc>
                          <a:spcPct val="115000"/>
                        </a:lnSpc>
                        <a:spcAft>
                          <a:spcPts val="0"/>
                        </a:spcAft>
                      </a:pPr>
                      <a:r>
                        <a:rPr lang="en-US" sz="1200" kern="1200" dirty="0">
                          <a:effectLst/>
                          <a:latin typeface="+mn-lt"/>
                          <a:cs typeface="Arial" panose="020B0604020202020204" pitchFamily="34" charset="0"/>
                        </a:rPr>
                        <a:t> </a:t>
                      </a:r>
                      <a:endParaRPr lang="en-ZA" sz="1200" dirty="0">
                        <a:effectLst/>
                        <a:latin typeface="+mn-lt"/>
                        <a:ea typeface="Calibri"/>
                        <a:cs typeface="Arial" panose="020B0604020202020204" pitchFamily="34" charset="0"/>
                      </a:endParaRPr>
                    </a:p>
                  </a:txBody>
                  <a:tcPr marL="8115" marR="8115" marT="8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cs typeface="Arial" panose="020B0604020202020204" pitchFamily="34" charset="0"/>
                        </a:rPr>
                        <a:t>Total number of findings</a:t>
                      </a:r>
                      <a:endParaRPr kumimoji="0" lang="en-ZA" sz="1200" b="1" i="0" u="none" strike="noStrike" kern="1200" cap="none" spc="0" normalizeH="0" baseline="0" noProof="0" dirty="0">
                        <a:ln>
                          <a:noFill/>
                        </a:ln>
                        <a:solidFill>
                          <a:srgbClr val="FFFFFF"/>
                        </a:solidFill>
                        <a:effectLst/>
                        <a:uLnTx/>
                        <a:uFillTx/>
                        <a:latin typeface="+mn-lt"/>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FFFFFF"/>
                          </a:solidFill>
                          <a:effectLst/>
                          <a:uLnTx/>
                          <a:uFillTx/>
                          <a:latin typeface="+mn-lt"/>
                          <a:cs typeface="Arial" panose="020B0604020202020204" pitchFamily="34" charset="0"/>
                        </a:rPr>
                        <a:t>2016/17</a:t>
                      </a:r>
                      <a:endParaRPr lang="en-ZA" sz="1200" dirty="0">
                        <a:effectLst/>
                        <a:latin typeface="+mn-lt"/>
                        <a:ea typeface="Calibri"/>
                        <a:cs typeface="Arial" panose="020B0604020202020204" pitchFamily="34" charset="0"/>
                      </a:endParaRPr>
                    </a:p>
                  </a:txBody>
                  <a:tcPr marL="77903" marR="77903" marT="38948" marB="389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cs typeface="Arial" panose="020B0604020202020204" pitchFamily="34" charset="0"/>
                        </a:rPr>
                        <a:t>Total number of findings</a:t>
                      </a:r>
                      <a:endParaRPr kumimoji="0" lang="en-ZA" sz="1200" b="1" i="0" u="none" strike="noStrike" kern="1200" cap="none" spc="0" normalizeH="0" baseline="0" noProof="0" dirty="0">
                        <a:ln>
                          <a:noFill/>
                        </a:ln>
                        <a:solidFill>
                          <a:srgbClr val="FFFFFF"/>
                        </a:solidFill>
                        <a:effectLst/>
                        <a:uLnTx/>
                        <a:uFillTx/>
                        <a:latin typeface="+mn-lt"/>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FFFFFF"/>
                          </a:solidFill>
                          <a:effectLst/>
                          <a:uLnTx/>
                          <a:uFillTx/>
                          <a:latin typeface="+mn-lt"/>
                          <a:cs typeface="Arial" panose="020B0604020202020204" pitchFamily="34" charset="0"/>
                        </a:rPr>
                        <a:t>2017/18</a:t>
                      </a:r>
                      <a:endParaRPr lang="en-ZA" sz="1200" dirty="0">
                        <a:effectLst/>
                        <a:latin typeface="+mn-lt"/>
                        <a:ea typeface="Calibri"/>
                        <a:cs typeface="Arial" panose="020B0604020202020204" pitchFamily="34" charset="0"/>
                      </a:endParaRPr>
                    </a:p>
                  </a:txBody>
                  <a:tcPr marL="77903" marR="77903" marT="38948" marB="389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Total number of findings</a:t>
                      </a:r>
                      <a:endParaRPr kumimoji="0" lang="en-ZA" sz="1200" b="1" i="0"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2018/19</a:t>
                      </a:r>
                      <a:endParaRPr kumimoji="0" lang="en-ZA" sz="1200" b="0" i="0" u="none" strike="noStrike" kern="1200" cap="none" spc="0" normalizeH="0" baseline="0" noProof="0" dirty="0">
                        <a:ln>
                          <a:noFill/>
                        </a:ln>
                        <a:solidFill>
                          <a:prstClr val="black"/>
                        </a:solidFill>
                        <a:effectLst/>
                        <a:uLnTx/>
                        <a:uFillTx/>
                        <a:latin typeface="+mn-lt"/>
                        <a:ea typeface="Calibri"/>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Total number of findings</a:t>
                      </a:r>
                      <a:endParaRPr kumimoji="0" lang="en-ZA" sz="1200" b="1" i="0"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2019/20</a:t>
                      </a:r>
                      <a:endParaRPr kumimoji="0" lang="en-ZA" sz="1200" b="0" i="0" u="none" strike="noStrike" kern="1200" cap="none" spc="0" normalizeH="0" baseline="0" noProof="0" dirty="0">
                        <a:ln>
                          <a:noFill/>
                        </a:ln>
                        <a:solidFill>
                          <a:prstClr val="black"/>
                        </a:solidFill>
                        <a:effectLst/>
                        <a:uLnTx/>
                        <a:uFillTx/>
                        <a:latin typeface="+mn-lt"/>
                        <a:ea typeface="Calibri"/>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Total number of findings</a:t>
                      </a:r>
                      <a:endParaRPr kumimoji="0" lang="en-ZA" sz="1200" b="1" i="0"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2020/21</a:t>
                      </a:r>
                      <a:endParaRPr kumimoji="0" lang="en-ZA" sz="1200" b="0" i="0" u="none" strike="noStrike" kern="1200" cap="none" spc="0" normalizeH="0" baseline="0" noProof="0" dirty="0">
                        <a:ln>
                          <a:noFill/>
                        </a:ln>
                        <a:solidFill>
                          <a:prstClr val="black"/>
                        </a:solidFill>
                        <a:effectLst/>
                        <a:uLnTx/>
                        <a:uFillTx/>
                        <a:latin typeface="+mn-lt"/>
                        <a:ea typeface="Calibri"/>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10000"/>
                  </a:ext>
                </a:extLst>
              </a:tr>
              <a:tr h="262551">
                <a:tc rowSpan="5">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8900" indent="0" algn="l" fontAlgn="b">
                        <a:lnSpc>
                          <a:spcPct val="115000"/>
                        </a:lnSpc>
                        <a:spcAft>
                          <a:spcPts val="0"/>
                        </a:spcAft>
                      </a:pPr>
                      <a:r>
                        <a:rPr lang="en-ZA" sz="1200" kern="1200" dirty="0">
                          <a:effectLst/>
                          <a:latin typeface="+mn-lt"/>
                          <a:cs typeface="Arial" panose="020B0604020202020204" pitchFamily="34" charset="0"/>
                        </a:rPr>
                        <a:t>Finance</a:t>
                      </a:r>
                      <a:endParaRPr lang="en-ZA" sz="1200" dirty="0">
                        <a:effectLst/>
                        <a:latin typeface="+mn-lt"/>
                        <a:ea typeface="Calibri"/>
                        <a:cs typeface="Arial" panose="020B0604020202020204" pitchFamily="34" charset="0"/>
                      </a:endParaRPr>
                    </a:p>
                  </a:txBody>
                  <a:tcPr marL="6492" marR="6492" marT="64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8900" indent="0" algn="l" defTabSz="914400" rtl="0" eaLnBrk="1" fontAlgn="b" latinLnBrk="0" hangingPunct="1">
                        <a:lnSpc>
                          <a:spcPct val="115000"/>
                        </a:lnSpc>
                        <a:spcAft>
                          <a:spcPts val="0"/>
                        </a:spcAft>
                      </a:pPr>
                      <a:r>
                        <a:rPr lang="en-ZA" sz="1200" kern="1200" dirty="0">
                          <a:solidFill>
                            <a:schemeClr val="dk1"/>
                          </a:solidFill>
                          <a:effectLst/>
                          <a:latin typeface="+mn-lt"/>
                          <a:cs typeface="Arial" panose="020B0604020202020204" pitchFamily="34" charset="0"/>
                        </a:rPr>
                        <a:t>Going Concern (Repeat 1)</a:t>
                      </a:r>
                      <a:endParaRPr lang="en-ZA" sz="1200" kern="1200" dirty="0">
                        <a:solidFill>
                          <a:schemeClr val="dk1"/>
                        </a:solidFill>
                        <a:effectLst/>
                        <a:latin typeface="+mn-lt"/>
                        <a:ea typeface="Calibri"/>
                        <a:cs typeface="Arial" panose="020B0604020202020204" pitchFamily="34" charset="0"/>
                      </a:endParaRPr>
                    </a:p>
                  </a:txBody>
                  <a:tcPr marL="8115" marR="8115" marT="81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ct val="115000"/>
                        </a:lnSpc>
                        <a:spcAft>
                          <a:spcPts val="0"/>
                        </a:spcAft>
                      </a:pPr>
                      <a:r>
                        <a:rPr lang="en-ZA" sz="1200" dirty="0">
                          <a:solidFill>
                            <a:schemeClr val="tx1"/>
                          </a:solidFill>
                          <a:effectLst/>
                          <a:latin typeface="+mn-lt"/>
                          <a:ea typeface="Calibri"/>
                          <a:cs typeface="Arial" panose="020B0604020202020204" pitchFamily="34" charset="0"/>
                        </a:rPr>
                        <a:t>1</a:t>
                      </a:r>
                    </a:p>
                  </a:txBody>
                  <a:tcPr marL="77903" marR="77903" marT="38948" marB="389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solidFill>
                            <a:schemeClr val="tx1"/>
                          </a:solidFill>
                          <a:effectLst/>
                          <a:latin typeface="+mn-lt"/>
                          <a:ea typeface="Calibri"/>
                          <a:cs typeface="Arial" panose="020B0604020202020204" pitchFamily="34" charset="0"/>
                        </a:rPr>
                        <a:t>1</a:t>
                      </a:r>
                      <a:endParaRPr lang="en-ZA" sz="1200" dirty="0">
                        <a:solidFill>
                          <a:schemeClr val="tx1"/>
                        </a:solidFill>
                        <a:effectLst/>
                        <a:latin typeface="+mn-lt"/>
                        <a:ea typeface="Calibri"/>
                        <a:cs typeface="Arial" panose="020B0604020202020204" pitchFamily="34" charset="0"/>
                      </a:endParaRPr>
                    </a:p>
                  </a:txBody>
                  <a:tcPr marL="77903" marR="77903" marT="38948" marB="389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86481">
                <a:tc vMerge="1">
                  <a:txBody>
                    <a:bodyPr/>
                    <a:lstStyle/>
                    <a:p>
                      <a:endParaRPr lang="en-ZA"/>
                    </a:p>
                  </a:txBody>
                  <a:tcPr>
                    <a:lnT w="12700" cap="flat" cmpd="sng" algn="ctr">
                      <a:solidFill>
                        <a:srgbClr val="000000"/>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8900" indent="0" algn="l" defTabSz="914400" rtl="0" eaLnBrk="1" fontAlgn="b" latinLnBrk="0" hangingPunct="1">
                        <a:lnSpc>
                          <a:spcPct val="115000"/>
                        </a:lnSpc>
                        <a:spcAft>
                          <a:spcPts val="0"/>
                        </a:spcAft>
                      </a:pPr>
                      <a:r>
                        <a:rPr lang="en-ZA" sz="1200" kern="1200" dirty="0">
                          <a:solidFill>
                            <a:schemeClr val="dk1"/>
                          </a:solidFill>
                          <a:effectLst/>
                          <a:latin typeface="+mn-lt"/>
                          <a:cs typeface="Arial" panose="020B0604020202020204" pitchFamily="34" charset="0"/>
                        </a:rPr>
                        <a:t>Commitments; Provisions and    Revenue, Financial Classifications </a:t>
                      </a:r>
                      <a:r>
                        <a:rPr lang="en-ZA" sz="1200" kern="1200" dirty="0">
                          <a:solidFill>
                            <a:schemeClr val="dk1"/>
                          </a:solidFill>
                          <a:effectLst/>
                          <a:latin typeface="+mn-lt"/>
                          <a:ea typeface=""/>
                          <a:cs typeface="Arial" panose="020B0604020202020204" pitchFamily="34" charset="0"/>
                        </a:rPr>
                        <a:t>(Repeat 1)</a:t>
                      </a:r>
                      <a:endParaRPr lang="en-ZA" sz="1200" kern="1200" dirty="0">
                        <a:solidFill>
                          <a:schemeClr val="dk1"/>
                        </a:solidFill>
                        <a:effectLst/>
                        <a:latin typeface="+mn-lt"/>
                        <a:ea typeface="Calibri"/>
                        <a:cs typeface="Arial" panose="020B0604020202020204" pitchFamily="34" charset="0"/>
                      </a:endParaRPr>
                    </a:p>
                  </a:txBody>
                  <a:tcPr marL="8115" marR="8115" marT="8115"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ct val="115000"/>
                        </a:lnSpc>
                        <a:spcAft>
                          <a:spcPts val="0"/>
                        </a:spcAft>
                      </a:pPr>
                      <a:r>
                        <a:rPr lang="en-ZA" sz="1200" dirty="0">
                          <a:solidFill>
                            <a:schemeClr val="tx1"/>
                          </a:solidFill>
                          <a:effectLst/>
                          <a:latin typeface="+mn-lt"/>
                          <a:ea typeface="Calibri"/>
                          <a:cs typeface="Arial" panose="020B0604020202020204" pitchFamily="34" charset="0"/>
                        </a:rPr>
                        <a:t>4</a:t>
                      </a:r>
                    </a:p>
                  </a:txBody>
                  <a:tcPr marL="77903" marR="77903" marT="38948" marB="389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solidFill>
                            <a:schemeClr val="tx1"/>
                          </a:solidFill>
                          <a:effectLst/>
                          <a:latin typeface="+mn-lt"/>
                          <a:ea typeface="Calibri"/>
                          <a:cs typeface="Arial" panose="020B0604020202020204" pitchFamily="34" charset="0"/>
                        </a:rPr>
                        <a:t>5</a:t>
                      </a:r>
                      <a:endParaRPr lang="en-ZA" sz="1200" dirty="0">
                        <a:solidFill>
                          <a:schemeClr val="tx1"/>
                        </a:solidFill>
                        <a:effectLst/>
                        <a:latin typeface="+mn-lt"/>
                        <a:ea typeface="Calibri"/>
                        <a:cs typeface="Arial" panose="020B0604020202020204" pitchFamily="34" charset="0"/>
                      </a:endParaRPr>
                    </a:p>
                  </a:txBody>
                  <a:tcPr marL="77903" marR="77903" marT="38948" marB="389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a:solidFill>
                            <a:schemeClr val="tx1"/>
                          </a:solidFill>
                          <a:effectLst/>
                          <a:latin typeface="+mn-lt"/>
                        </a:rPr>
                        <a:t>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82248">
                <a:tc vMerge="1">
                  <a:txBody>
                    <a:bodyPr/>
                    <a:lstStyle/>
                    <a:p>
                      <a:endParaRPr lang="en-ZA"/>
                    </a:p>
                  </a:txBody>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8900" indent="0" algn="l" defTabSz="914400" rtl="0" eaLnBrk="1" fontAlgn="b" latinLnBrk="0" hangingPunct="1">
                        <a:lnSpc>
                          <a:spcPct val="115000"/>
                        </a:lnSpc>
                        <a:spcAft>
                          <a:spcPts val="0"/>
                        </a:spcAft>
                      </a:pPr>
                      <a:r>
                        <a:rPr lang="en-ZA" sz="1200" kern="1200" dirty="0">
                          <a:solidFill>
                            <a:schemeClr val="dk1"/>
                          </a:solidFill>
                          <a:effectLst/>
                          <a:latin typeface="+mn-lt"/>
                          <a:cs typeface="Arial" panose="020B0604020202020204" pitchFamily="34" charset="0"/>
                        </a:rPr>
                        <a:t>Property Plant and Equipment </a:t>
                      </a:r>
                      <a:r>
                        <a:rPr lang="en-ZA" sz="1200" kern="1200" dirty="0">
                          <a:solidFill>
                            <a:schemeClr val="dk1"/>
                          </a:solidFill>
                          <a:effectLst/>
                          <a:latin typeface="+mn-lt"/>
                          <a:ea typeface=""/>
                          <a:cs typeface="Arial" panose="020B0604020202020204" pitchFamily="34" charset="0"/>
                        </a:rPr>
                        <a:t>(Repeat 1)</a:t>
                      </a:r>
                      <a:endParaRPr lang="en-ZA" sz="1200" kern="1200" dirty="0">
                        <a:solidFill>
                          <a:schemeClr val="dk1"/>
                        </a:solidFill>
                        <a:effectLst/>
                        <a:latin typeface="+mn-lt"/>
                        <a:ea typeface="Calibri"/>
                        <a:cs typeface="Arial" panose="020B0604020202020204" pitchFamily="34" charset="0"/>
                      </a:endParaRPr>
                    </a:p>
                  </a:txBody>
                  <a:tcPr marL="8115" marR="8115" marT="81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ct val="150000"/>
                        </a:lnSpc>
                        <a:spcAft>
                          <a:spcPts val="0"/>
                        </a:spcAft>
                      </a:pPr>
                      <a:endParaRPr lang="en-ZA" sz="1200" dirty="0">
                        <a:solidFill>
                          <a:schemeClr val="tx1"/>
                        </a:solidFill>
                        <a:effectLst/>
                        <a:latin typeface="+mn-lt"/>
                        <a:ea typeface="Calibri"/>
                        <a:cs typeface="Arial" panose="020B0604020202020204" pitchFamily="34" charset="0"/>
                      </a:endParaRPr>
                    </a:p>
                  </a:txBody>
                  <a:tcPr marL="77903" marR="77903" marT="38948" marB="389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200" dirty="0">
                          <a:solidFill>
                            <a:schemeClr val="tx1"/>
                          </a:solidFill>
                          <a:effectLst/>
                          <a:latin typeface="+mn-lt"/>
                          <a:ea typeface="Calibri"/>
                          <a:cs typeface="Arial" panose="020B0604020202020204" pitchFamily="34" charset="0"/>
                        </a:rPr>
                        <a:t>3</a:t>
                      </a:r>
                      <a:endParaRPr lang="en-ZA" sz="1200" dirty="0">
                        <a:solidFill>
                          <a:schemeClr val="tx1"/>
                        </a:solidFill>
                        <a:effectLst/>
                        <a:latin typeface="+mn-lt"/>
                        <a:ea typeface="Calibri"/>
                        <a:cs typeface="Arial" panose="020B0604020202020204" pitchFamily="34" charset="0"/>
                      </a:endParaRPr>
                    </a:p>
                  </a:txBody>
                  <a:tcPr marL="77903" marR="77903" marT="38948" marB="389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82248">
                <a:tc vMerge="1">
                  <a:txBody>
                    <a:bodyPr/>
                    <a:lstStyle/>
                    <a:p>
                      <a:endParaRPr lang="en-ZA"/>
                    </a:p>
                  </a:txBody>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8900" indent="0" algn="l" defTabSz="914400" rtl="0" eaLnBrk="1" fontAlgn="b" latinLnBrk="0" hangingPunct="1">
                        <a:lnSpc>
                          <a:spcPct val="115000"/>
                        </a:lnSpc>
                        <a:spcAft>
                          <a:spcPts val="0"/>
                        </a:spcAft>
                      </a:pPr>
                      <a:r>
                        <a:rPr lang="en-ZA" sz="1200" kern="1200" dirty="0">
                          <a:solidFill>
                            <a:schemeClr val="dk1"/>
                          </a:solidFill>
                          <a:effectLst/>
                          <a:latin typeface="+mn-lt"/>
                          <a:cs typeface="Arial" panose="020B0604020202020204" pitchFamily="34" charset="0"/>
                        </a:rPr>
                        <a:t>Trade and other payables </a:t>
                      </a:r>
                      <a:r>
                        <a:rPr lang="en-ZA" sz="1200" kern="1200" dirty="0">
                          <a:solidFill>
                            <a:schemeClr val="dk1"/>
                          </a:solidFill>
                          <a:effectLst/>
                          <a:latin typeface="+mn-lt"/>
                          <a:ea typeface=""/>
                          <a:cs typeface="Arial" panose="020B0604020202020204" pitchFamily="34" charset="0"/>
                        </a:rPr>
                        <a:t>(Repeat 1)</a:t>
                      </a:r>
                      <a:endParaRPr lang="en-ZA" sz="1200" kern="1200" dirty="0">
                        <a:solidFill>
                          <a:schemeClr val="dk1"/>
                        </a:solidFill>
                        <a:effectLst/>
                        <a:latin typeface="+mn-lt"/>
                        <a:ea typeface="Calibri"/>
                        <a:cs typeface="Arial" panose="020B0604020202020204" pitchFamily="34" charset="0"/>
                      </a:endParaRPr>
                    </a:p>
                  </a:txBody>
                  <a:tcPr marL="8115" marR="8115" marT="81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ct val="150000"/>
                        </a:lnSpc>
                        <a:spcAft>
                          <a:spcPts val="0"/>
                        </a:spcAft>
                      </a:pPr>
                      <a:r>
                        <a:rPr lang="en-ZA" sz="1200" dirty="0">
                          <a:solidFill>
                            <a:schemeClr val="tx1"/>
                          </a:solidFill>
                          <a:effectLst/>
                          <a:latin typeface="+mn-lt"/>
                          <a:ea typeface="Calibri"/>
                          <a:cs typeface="Arial" panose="020B0604020202020204" pitchFamily="34" charset="0"/>
                        </a:rPr>
                        <a:t>1</a:t>
                      </a:r>
                    </a:p>
                  </a:txBody>
                  <a:tcPr marL="77903" marR="77903" marT="38948" marB="389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endParaRPr lang="en-ZA" sz="1200" dirty="0">
                        <a:solidFill>
                          <a:schemeClr val="tx1"/>
                        </a:solidFill>
                        <a:effectLst/>
                        <a:latin typeface="+mn-lt"/>
                        <a:ea typeface="Calibri"/>
                        <a:cs typeface="Arial" panose="020B0604020202020204" pitchFamily="34" charset="0"/>
                      </a:endParaRPr>
                    </a:p>
                  </a:txBody>
                  <a:tcPr marL="77903" marR="77903" marT="38948" marB="389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82248">
                <a:tc vMerge="1">
                  <a:txBody>
                    <a:bodyPr/>
                    <a:lstStyle/>
                    <a:p>
                      <a:endParaRPr lang="en-ZA"/>
                    </a:p>
                  </a:txBody>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8900" indent="0" algn="l" defTabSz="914400" rtl="0" eaLnBrk="1" fontAlgn="b" latinLnBrk="0" hangingPunct="1">
                        <a:lnSpc>
                          <a:spcPct val="115000"/>
                        </a:lnSpc>
                        <a:spcAft>
                          <a:spcPts val="0"/>
                        </a:spcAft>
                      </a:pPr>
                      <a:r>
                        <a:rPr lang="en-ZA" sz="1200" kern="1200" dirty="0">
                          <a:solidFill>
                            <a:schemeClr val="dk1"/>
                          </a:solidFill>
                          <a:effectLst/>
                          <a:latin typeface="+mn-lt"/>
                          <a:cs typeface="Arial" panose="020B0604020202020204" pitchFamily="34" charset="0"/>
                        </a:rPr>
                        <a:t>Irregular, fruitless and wasteful expenditure</a:t>
                      </a:r>
                      <a:endParaRPr lang="en-ZA" sz="1200" kern="1200" dirty="0">
                        <a:solidFill>
                          <a:schemeClr val="dk1"/>
                        </a:solidFill>
                        <a:effectLst/>
                        <a:latin typeface="+mn-lt"/>
                        <a:ea typeface="Calibri"/>
                        <a:cs typeface="Arial" panose="020B0604020202020204" pitchFamily="34" charset="0"/>
                      </a:endParaRPr>
                    </a:p>
                  </a:txBody>
                  <a:tcPr marL="8115" marR="8115" marT="81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ct val="150000"/>
                        </a:lnSpc>
                        <a:spcAft>
                          <a:spcPts val="0"/>
                        </a:spcAft>
                      </a:pPr>
                      <a:endParaRPr lang="en-ZA" sz="1200" dirty="0">
                        <a:solidFill>
                          <a:schemeClr val="tx1"/>
                        </a:solidFill>
                        <a:effectLst/>
                        <a:latin typeface="+mn-lt"/>
                        <a:ea typeface="Calibri"/>
                        <a:cs typeface="Arial" panose="020B0604020202020204" pitchFamily="34" charset="0"/>
                      </a:endParaRPr>
                    </a:p>
                  </a:txBody>
                  <a:tcPr marL="77903" marR="77903" marT="38948" marB="389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200" dirty="0">
                          <a:solidFill>
                            <a:schemeClr val="tx1"/>
                          </a:solidFill>
                          <a:effectLst/>
                          <a:latin typeface="+mn-lt"/>
                          <a:ea typeface="Calibri"/>
                          <a:cs typeface="Arial" panose="020B0604020202020204" pitchFamily="34" charset="0"/>
                        </a:rPr>
                        <a:t>1</a:t>
                      </a:r>
                      <a:endParaRPr lang="en-ZA" sz="1200" dirty="0">
                        <a:solidFill>
                          <a:schemeClr val="tx1"/>
                        </a:solidFill>
                        <a:effectLst/>
                        <a:latin typeface="+mn-lt"/>
                        <a:ea typeface="Calibri"/>
                        <a:cs typeface="Arial" panose="020B0604020202020204" pitchFamily="34" charset="0"/>
                      </a:endParaRPr>
                    </a:p>
                  </a:txBody>
                  <a:tcPr marL="77903" marR="77903" marT="38948" marB="389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62551">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8900" indent="0" algn="l" defTabSz="914400" rtl="0" eaLnBrk="1" fontAlgn="b" latinLnBrk="0" hangingPunct="1">
                        <a:lnSpc>
                          <a:spcPct val="115000"/>
                        </a:lnSpc>
                        <a:spcAft>
                          <a:spcPts val="0"/>
                        </a:spcAft>
                      </a:pPr>
                      <a:r>
                        <a:rPr lang="en-ZA" sz="1200" kern="1200" dirty="0">
                          <a:solidFill>
                            <a:schemeClr val="dk1"/>
                          </a:solidFill>
                          <a:effectLst/>
                          <a:latin typeface="+mn-lt"/>
                          <a:cs typeface="Arial" panose="020B0604020202020204" pitchFamily="34" charset="0"/>
                        </a:rPr>
                        <a:t>SCM</a:t>
                      </a:r>
                      <a:endParaRPr lang="en-ZA" sz="1200" kern="1200" dirty="0">
                        <a:solidFill>
                          <a:schemeClr val="dk1"/>
                        </a:solidFill>
                        <a:effectLst/>
                        <a:latin typeface="+mn-lt"/>
                        <a:ea typeface="Calibri"/>
                        <a:cs typeface="Arial" panose="020B0604020202020204" pitchFamily="34" charset="0"/>
                      </a:endParaRPr>
                    </a:p>
                  </a:txBody>
                  <a:tcPr marL="6492" marR="6492" marT="64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8900" indent="0" algn="l" defTabSz="914400" rtl="0" eaLnBrk="1" fontAlgn="b" latinLnBrk="0" hangingPunct="1">
                        <a:lnSpc>
                          <a:spcPct val="115000"/>
                        </a:lnSpc>
                        <a:spcAft>
                          <a:spcPts val="0"/>
                        </a:spcAft>
                      </a:pPr>
                      <a:r>
                        <a:rPr lang="en-ZA" sz="1200" kern="1200" dirty="0">
                          <a:solidFill>
                            <a:schemeClr val="dk1"/>
                          </a:solidFill>
                          <a:effectLst/>
                          <a:latin typeface="+mn-lt"/>
                          <a:cs typeface="Arial" panose="020B0604020202020204" pitchFamily="34" charset="0"/>
                        </a:rPr>
                        <a:t>Compliance</a:t>
                      </a:r>
                      <a:endParaRPr lang="en-ZA" sz="1200" kern="1200" dirty="0">
                        <a:solidFill>
                          <a:schemeClr val="dk1"/>
                        </a:solidFill>
                        <a:effectLst/>
                        <a:latin typeface="+mn-lt"/>
                        <a:ea typeface="Calibri"/>
                        <a:cs typeface="Arial" panose="020B0604020202020204" pitchFamily="34" charset="0"/>
                      </a:endParaRPr>
                    </a:p>
                  </a:txBody>
                  <a:tcPr marL="8115" marR="8115" marT="81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ct val="115000"/>
                        </a:lnSpc>
                        <a:spcAft>
                          <a:spcPts val="0"/>
                        </a:spcAft>
                      </a:pPr>
                      <a:endParaRPr lang="en-ZA" sz="1200" dirty="0">
                        <a:solidFill>
                          <a:schemeClr val="tx1"/>
                        </a:solidFill>
                        <a:effectLst/>
                        <a:latin typeface="+mn-lt"/>
                        <a:ea typeface="Calibri"/>
                        <a:cs typeface="Arial" panose="020B0604020202020204" pitchFamily="34" charset="0"/>
                      </a:endParaRPr>
                    </a:p>
                  </a:txBody>
                  <a:tcPr marL="77903" marR="77903" marT="38948" marB="389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solidFill>
                            <a:schemeClr val="tx1"/>
                          </a:solidFill>
                          <a:effectLst/>
                          <a:latin typeface="+mn-lt"/>
                          <a:ea typeface="Calibri"/>
                          <a:cs typeface="Arial" panose="020B0604020202020204" pitchFamily="34" charset="0"/>
                        </a:rPr>
                        <a:t>2</a:t>
                      </a:r>
                      <a:endParaRPr lang="en-ZA" sz="1200" dirty="0">
                        <a:solidFill>
                          <a:schemeClr val="tx1"/>
                        </a:solidFill>
                        <a:effectLst/>
                        <a:latin typeface="+mn-lt"/>
                        <a:ea typeface="Calibri"/>
                        <a:cs typeface="Arial" panose="020B0604020202020204" pitchFamily="34" charset="0"/>
                      </a:endParaRPr>
                    </a:p>
                  </a:txBody>
                  <a:tcPr marL="77903" marR="77903" marT="38948" marB="389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 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 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62551">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8900" indent="0" algn="l" defTabSz="914400" rtl="0" eaLnBrk="1" fontAlgn="b" latinLnBrk="0" hangingPunct="1">
                        <a:lnSpc>
                          <a:spcPct val="115000"/>
                        </a:lnSpc>
                        <a:spcAft>
                          <a:spcPts val="0"/>
                        </a:spcAft>
                      </a:pPr>
                      <a:r>
                        <a:rPr lang="en-ZA" sz="1200" kern="1200" dirty="0">
                          <a:solidFill>
                            <a:schemeClr val="dk1"/>
                          </a:solidFill>
                          <a:effectLst/>
                          <a:latin typeface="+mn-lt"/>
                          <a:cs typeface="Arial" panose="020B0604020202020204" pitchFamily="34" charset="0"/>
                        </a:rPr>
                        <a:t>HRM</a:t>
                      </a:r>
                      <a:endParaRPr lang="en-ZA" sz="1200" kern="1200" dirty="0">
                        <a:solidFill>
                          <a:schemeClr val="dk1"/>
                        </a:solidFill>
                        <a:effectLst/>
                        <a:latin typeface="+mn-lt"/>
                        <a:ea typeface="Calibri"/>
                        <a:cs typeface="Arial" panose="020B0604020202020204" pitchFamily="34" charset="0"/>
                      </a:endParaRPr>
                    </a:p>
                  </a:txBody>
                  <a:tcPr marL="6492" marR="6492" marT="64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8900" indent="0" algn="l" defTabSz="914400" rtl="0" eaLnBrk="1" fontAlgn="b" latinLnBrk="0" hangingPunct="1">
                        <a:lnSpc>
                          <a:spcPct val="115000"/>
                        </a:lnSpc>
                        <a:spcAft>
                          <a:spcPts val="0"/>
                        </a:spcAft>
                      </a:pPr>
                      <a:r>
                        <a:rPr lang="en-ZA" sz="1200" kern="1200" dirty="0">
                          <a:solidFill>
                            <a:schemeClr val="dk1"/>
                          </a:solidFill>
                          <a:effectLst/>
                          <a:latin typeface="+mn-lt"/>
                          <a:cs typeface="Arial" panose="020B0604020202020204" pitchFamily="34" charset="0"/>
                        </a:rPr>
                        <a:t>Compliance</a:t>
                      </a:r>
                      <a:endParaRPr lang="en-ZA" sz="1200" kern="1200" dirty="0">
                        <a:solidFill>
                          <a:schemeClr val="dk1"/>
                        </a:solidFill>
                        <a:effectLst/>
                        <a:latin typeface="+mn-lt"/>
                        <a:ea typeface="Calibri"/>
                        <a:cs typeface="Arial" panose="020B0604020202020204" pitchFamily="34" charset="0"/>
                      </a:endParaRPr>
                    </a:p>
                  </a:txBody>
                  <a:tcPr marL="8115" marR="8115" marT="81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ct val="115000"/>
                        </a:lnSpc>
                        <a:spcAft>
                          <a:spcPts val="0"/>
                        </a:spcAft>
                      </a:pPr>
                      <a:endParaRPr lang="en-ZA" sz="1200" dirty="0">
                        <a:solidFill>
                          <a:schemeClr val="tx1"/>
                        </a:solidFill>
                        <a:effectLst/>
                        <a:latin typeface="+mn-lt"/>
                        <a:ea typeface="Calibri"/>
                        <a:cs typeface="Arial" panose="020B0604020202020204" pitchFamily="34" charset="0"/>
                      </a:endParaRPr>
                    </a:p>
                  </a:txBody>
                  <a:tcPr marL="77903" marR="77903" marT="38948" marB="389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solidFill>
                            <a:schemeClr val="tx1"/>
                          </a:solidFill>
                          <a:effectLst/>
                          <a:latin typeface="+mn-lt"/>
                          <a:ea typeface="Calibri"/>
                          <a:cs typeface="Arial" panose="020B0604020202020204" pitchFamily="34" charset="0"/>
                        </a:rPr>
                        <a:t>1</a:t>
                      </a:r>
                      <a:endParaRPr lang="en-ZA" sz="1200" dirty="0">
                        <a:solidFill>
                          <a:schemeClr val="tx1"/>
                        </a:solidFill>
                        <a:effectLst/>
                        <a:latin typeface="+mn-lt"/>
                        <a:ea typeface="Calibri"/>
                        <a:cs typeface="Arial" panose="020B0604020202020204" pitchFamily="34" charset="0"/>
                      </a:endParaRPr>
                    </a:p>
                  </a:txBody>
                  <a:tcPr marL="77903" marR="77903" marT="38948" marB="389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ZA" sz="1200" b="0" i="0" u="none" strike="noStrike" dirty="0">
                        <a:solidFill>
                          <a:schemeClr val="tx1"/>
                        </a:solidFill>
                        <a:effectLst/>
                        <a:latin typeface="+mn-lt"/>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82248">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8900" indent="0" algn="l" defTabSz="914400" rtl="0" eaLnBrk="1" fontAlgn="b" latinLnBrk="0" hangingPunct="1">
                        <a:lnSpc>
                          <a:spcPct val="115000"/>
                        </a:lnSpc>
                        <a:spcAft>
                          <a:spcPts val="0"/>
                        </a:spcAft>
                      </a:pPr>
                      <a:r>
                        <a:rPr lang="en-ZA" sz="1200" kern="1200" dirty="0">
                          <a:solidFill>
                            <a:schemeClr val="dk1"/>
                          </a:solidFill>
                          <a:effectLst/>
                          <a:latin typeface="+mn-lt"/>
                          <a:cs typeface="Arial" panose="020B0604020202020204" pitchFamily="34" charset="0"/>
                        </a:rPr>
                        <a:t>CEO Office</a:t>
                      </a:r>
                      <a:endParaRPr lang="en-ZA" sz="1200" kern="1200" dirty="0">
                        <a:solidFill>
                          <a:schemeClr val="dk1"/>
                        </a:solidFill>
                        <a:effectLst/>
                        <a:latin typeface="+mn-lt"/>
                        <a:ea typeface="Calibri"/>
                        <a:cs typeface="Arial" panose="020B0604020202020204" pitchFamily="34" charset="0"/>
                      </a:endParaRPr>
                    </a:p>
                  </a:txBody>
                  <a:tcPr marL="6492" marR="6492" marT="64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8900" indent="0" algn="l" defTabSz="914400" rtl="0" eaLnBrk="1" fontAlgn="b" latinLnBrk="0" hangingPunct="1">
                        <a:lnSpc>
                          <a:spcPct val="115000"/>
                        </a:lnSpc>
                        <a:spcAft>
                          <a:spcPts val="0"/>
                        </a:spcAft>
                      </a:pPr>
                      <a:r>
                        <a:rPr lang="en-ZA" sz="1200" kern="1200" dirty="0">
                          <a:solidFill>
                            <a:schemeClr val="dk1"/>
                          </a:solidFill>
                          <a:effectLst/>
                          <a:latin typeface="+mn-lt"/>
                          <a:cs typeface="Arial" panose="020B0604020202020204" pitchFamily="34" charset="0"/>
                        </a:rPr>
                        <a:t>Compliance :Performance Information</a:t>
                      </a:r>
                      <a:endParaRPr lang="en-ZA" sz="1200" kern="1200" dirty="0">
                        <a:solidFill>
                          <a:schemeClr val="dk1"/>
                        </a:solidFill>
                        <a:effectLst/>
                        <a:latin typeface="+mn-lt"/>
                        <a:ea typeface="Calibri"/>
                        <a:cs typeface="Arial" panose="020B0604020202020204" pitchFamily="34" charset="0"/>
                      </a:endParaRPr>
                    </a:p>
                  </a:txBody>
                  <a:tcPr marL="8115" marR="8115" marT="81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ct val="115000"/>
                        </a:lnSpc>
                        <a:spcAft>
                          <a:spcPts val="0"/>
                        </a:spcAft>
                      </a:pPr>
                      <a:r>
                        <a:rPr lang="en-ZA" sz="1200" dirty="0">
                          <a:solidFill>
                            <a:schemeClr val="tx1"/>
                          </a:solidFill>
                          <a:effectLst/>
                          <a:latin typeface="+mn-lt"/>
                          <a:ea typeface="Calibri"/>
                          <a:cs typeface="Arial" panose="020B0604020202020204" pitchFamily="34" charset="0"/>
                        </a:rPr>
                        <a:t>5</a:t>
                      </a:r>
                    </a:p>
                  </a:txBody>
                  <a:tcPr marL="77903" marR="77903" marT="38948" marB="389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solidFill>
                            <a:schemeClr val="tx1"/>
                          </a:solidFill>
                          <a:effectLst/>
                          <a:latin typeface="+mn-lt"/>
                          <a:ea typeface="Calibri"/>
                          <a:cs typeface="Arial" panose="020B0604020202020204" pitchFamily="34" charset="0"/>
                        </a:rPr>
                        <a:t>2</a:t>
                      </a:r>
                      <a:endParaRPr lang="en-ZA" sz="1200" dirty="0">
                        <a:solidFill>
                          <a:schemeClr val="tx1"/>
                        </a:solidFill>
                        <a:effectLst/>
                        <a:latin typeface="+mn-lt"/>
                        <a:ea typeface="Calibri"/>
                        <a:cs typeface="Arial" panose="020B0604020202020204" pitchFamily="34" charset="0"/>
                      </a:endParaRPr>
                    </a:p>
                  </a:txBody>
                  <a:tcPr marL="77903" marR="77903" marT="38948" marB="389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a:solidFill>
                            <a:schemeClr val="tx1"/>
                          </a:solidFill>
                          <a:effectLst/>
                          <a:latin typeface="+mn-lt"/>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 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ZA" sz="1200" b="0" i="0" u="none" strike="noStrike" dirty="0">
                        <a:solidFill>
                          <a:schemeClr val="tx1"/>
                        </a:solidFill>
                        <a:effectLst/>
                        <a:latin typeface="+mn-lt"/>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309170">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8900" indent="0" algn="l" defTabSz="914400" rtl="0" eaLnBrk="1" fontAlgn="b" latinLnBrk="0" hangingPunct="1">
                        <a:lnSpc>
                          <a:spcPct val="115000"/>
                        </a:lnSpc>
                        <a:spcAft>
                          <a:spcPts val="0"/>
                        </a:spcAft>
                      </a:pPr>
                      <a:r>
                        <a:rPr lang="en-ZA" sz="1200" kern="1200" dirty="0">
                          <a:solidFill>
                            <a:schemeClr val="dk1"/>
                          </a:solidFill>
                          <a:effectLst/>
                          <a:latin typeface="+mn-lt"/>
                          <a:cs typeface="Arial" panose="020B0604020202020204" pitchFamily="34" charset="0"/>
                        </a:rPr>
                        <a:t>Shareholder</a:t>
                      </a:r>
                      <a:endParaRPr lang="en-ZA" sz="1200" kern="1200" dirty="0">
                        <a:solidFill>
                          <a:schemeClr val="dk1"/>
                        </a:solidFill>
                        <a:effectLst/>
                        <a:latin typeface="+mn-lt"/>
                        <a:ea typeface="Calibri"/>
                        <a:cs typeface="Arial" panose="020B0604020202020204" pitchFamily="34" charset="0"/>
                      </a:endParaRPr>
                    </a:p>
                  </a:txBody>
                  <a:tcPr marL="6492" marR="6492" marT="64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8900" indent="0" algn="l" defTabSz="914400" rtl="0" eaLnBrk="1" fontAlgn="b" latinLnBrk="0" hangingPunct="1">
                        <a:lnSpc>
                          <a:spcPct val="115000"/>
                        </a:lnSpc>
                        <a:spcAft>
                          <a:spcPts val="0"/>
                        </a:spcAft>
                      </a:pPr>
                      <a:r>
                        <a:rPr lang="en-ZA" sz="1200" kern="1200" dirty="0">
                          <a:solidFill>
                            <a:schemeClr val="dk1"/>
                          </a:solidFill>
                          <a:effectLst/>
                          <a:latin typeface="+mn-lt"/>
                          <a:cs typeface="Arial" panose="020B0604020202020204" pitchFamily="34" charset="0"/>
                        </a:rPr>
                        <a:t>Compliance (Repeat) (MOI)</a:t>
                      </a:r>
                      <a:endParaRPr lang="en-ZA" sz="1200" kern="1200" dirty="0">
                        <a:solidFill>
                          <a:schemeClr val="dk1"/>
                        </a:solidFill>
                        <a:effectLst/>
                        <a:latin typeface="+mn-lt"/>
                        <a:ea typeface="Calibri"/>
                        <a:cs typeface="Arial" panose="020B0604020202020204" pitchFamily="34" charset="0"/>
                      </a:endParaRPr>
                    </a:p>
                  </a:txBody>
                  <a:tcPr marL="8115" marR="8115" marT="81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ct val="150000"/>
                        </a:lnSpc>
                        <a:spcAft>
                          <a:spcPts val="0"/>
                        </a:spcAft>
                      </a:pPr>
                      <a:r>
                        <a:rPr lang="en-ZA" sz="1200" dirty="0">
                          <a:solidFill>
                            <a:schemeClr val="tx1"/>
                          </a:solidFill>
                          <a:effectLst/>
                          <a:latin typeface="+mn-lt"/>
                          <a:ea typeface="Calibri"/>
                          <a:cs typeface="Arial" panose="020B0604020202020204" pitchFamily="34" charset="0"/>
                        </a:rPr>
                        <a:t>1</a:t>
                      </a:r>
                    </a:p>
                  </a:txBody>
                  <a:tcPr marL="77903" marR="77903" marT="38948" marB="389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endParaRPr lang="en-ZA" sz="1200" dirty="0">
                        <a:solidFill>
                          <a:schemeClr val="tx1"/>
                        </a:solidFill>
                        <a:effectLst/>
                        <a:latin typeface="+mn-lt"/>
                        <a:ea typeface="Calibri"/>
                        <a:cs typeface="Arial" panose="020B0604020202020204" pitchFamily="34" charset="0"/>
                      </a:endParaRPr>
                    </a:p>
                  </a:txBody>
                  <a:tcPr marL="77903" marR="77903" marT="38948" marB="389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ZA" sz="1200" b="0" i="0" u="none" strike="noStrike" dirty="0">
                        <a:solidFill>
                          <a:schemeClr val="tx1"/>
                        </a:solidFill>
                        <a:effectLst/>
                        <a:latin typeface="+mn-lt"/>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382248">
                <a:tc>
                  <a:txBody>
                    <a:bodyPr/>
                    <a:lstStyle/>
                    <a:p>
                      <a:pPr marL="88900" indent="0" algn="l" defTabSz="914400" rtl="0" eaLnBrk="1" fontAlgn="b" latinLnBrk="0" hangingPunct="1">
                        <a:lnSpc>
                          <a:spcPct val="115000"/>
                        </a:lnSpc>
                        <a:spcAft>
                          <a:spcPts val="0"/>
                        </a:spcAft>
                      </a:pPr>
                      <a:r>
                        <a:rPr lang="en-US" sz="1200" kern="1200" dirty="0">
                          <a:solidFill>
                            <a:schemeClr val="dk1"/>
                          </a:solidFill>
                          <a:effectLst/>
                          <a:latin typeface="+mn-lt"/>
                          <a:ea typeface="Calibri"/>
                          <a:cs typeface="Arial" panose="020B0604020202020204" pitchFamily="34" charset="0"/>
                        </a:rPr>
                        <a:t>IT</a:t>
                      </a:r>
                      <a:endParaRPr lang="en-ZA" sz="1200" kern="1200" dirty="0">
                        <a:solidFill>
                          <a:schemeClr val="dk1"/>
                        </a:solidFill>
                        <a:effectLst/>
                        <a:latin typeface="+mn-lt"/>
                        <a:ea typeface="Calibri"/>
                        <a:cs typeface="Arial" panose="020B0604020202020204" pitchFamily="34" charset="0"/>
                      </a:endParaRPr>
                    </a:p>
                  </a:txBody>
                  <a:tcPr marL="6492" marR="6492" marT="64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0" algn="l" defTabSz="914400" rtl="0" eaLnBrk="1" fontAlgn="b" latinLnBrk="0" hangingPunct="1">
                        <a:lnSpc>
                          <a:spcPct val="115000"/>
                        </a:lnSpc>
                        <a:spcBef>
                          <a:spcPts val="0"/>
                        </a:spcBef>
                        <a:spcAft>
                          <a:spcPts val="0"/>
                        </a:spcAft>
                        <a:buClrTx/>
                        <a:buSzTx/>
                        <a:buFontTx/>
                        <a:buNone/>
                        <a:tabLst/>
                        <a:defRPr/>
                      </a:pPr>
                      <a:r>
                        <a:rPr lang="en-US" sz="1200" kern="1200" dirty="0">
                          <a:solidFill>
                            <a:schemeClr val="dk1"/>
                          </a:solidFill>
                          <a:effectLst/>
                          <a:latin typeface="+mn-lt"/>
                          <a:ea typeface="Calibri"/>
                          <a:cs typeface="Arial" panose="020B0604020202020204" pitchFamily="34" charset="0"/>
                        </a:rPr>
                        <a:t>User Access; General and Application controls</a:t>
                      </a:r>
                      <a:endParaRPr lang="en-ZA" sz="1200" kern="1200" dirty="0">
                        <a:solidFill>
                          <a:schemeClr val="dk1"/>
                        </a:solidFill>
                        <a:effectLst/>
                        <a:latin typeface="+mn-lt"/>
                        <a:ea typeface="Calibri"/>
                        <a:cs typeface="Arial" panose="020B0604020202020204" pitchFamily="34" charset="0"/>
                      </a:endParaRPr>
                    </a:p>
                  </a:txBody>
                  <a:tcPr marL="8115" marR="8115" marT="81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endParaRPr lang="en-ZA" sz="1200" dirty="0">
                        <a:solidFill>
                          <a:schemeClr val="tx1"/>
                        </a:solidFill>
                        <a:effectLst/>
                        <a:latin typeface="+mn-lt"/>
                        <a:ea typeface="Calibri"/>
                        <a:cs typeface="Arial" panose="020B0604020202020204" pitchFamily="34" charset="0"/>
                      </a:endParaRPr>
                    </a:p>
                  </a:txBody>
                  <a:tcPr marL="77903" marR="77903" marT="38948" marB="389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200" dirty="0">
                          <a:solidFill>
                            <a:schemeClr val="tx1"/>
                          </a:solidFill>
                          <a:effectLst/>
                          <a:latin typeface="+mn-lt"/>
                          <a:ea typeface="Calibri"/>
                          <a:cs typeface="Arial" panose="020B0604020202020204" pitchFamily="34" charset="0"/>
                        </a:rPr>
                        <a:t>7</a:t>
                      </a:r>
                      <a:endParaRPr lang="en-ZA" sz="1200" dirty="0">
                        <a:solidFill>
                          <a:schemeClr val="tx1"/>
                        </a:solidFill>
                        <a:effectLst/>
                        <a:latin typeface="+mn-lt"/>
                        <a:ea typeface="Calibri"/>
                        <a:cs typeface="Arial" panose="020B0604020202020204" pitchFamily="34" charset="0"/>
                      </a:endParaRPr>
                    </a:p>
                  </a:txBody>
                  <a:tcPr marL="77903" marR="77903" marT="38948" marB="389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ZA" sz="1200" b="0" i="0" u="none" strike="noStrike" dirty="0">
                        <a:solidFill>
                          <a:schemeClr val="tx1"/>
                        </a:solidFill>
                        <a:effectLst/>
                        <a:latin typeface="+mn-lt"/>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380672">
                <a:tc>
                  <a:txBody>
                    <a:bodyPr/>
                    <a:lstStyle/>
                    <a:p>
                      <a:pPr marL="88900" indent="0" algn="l" defTabSz="914400" rtl="0" eaLnBrk="1" fontAlgn="b" latinLnBrk="0" hangingPunct="1">
                        <a:lnSpc>
                          <a:spcPct val="115000"/>
                        </a:lnSpc>
                        <a:spcAft>
                          <a:spcPts val="0"/>
                        </a:spcAft>
                      </a:pPr>
                      <a:r>
                        <a:rPr lang="en-US" sz="1200" kern="1200" dirty="0">
                          <a:solidFill>
                            <a:schemeClr val="dk1"/>
                          </a:solidFill>
                          <a:effectLst/>
                          <a:latin typeface="+mn-lt"/>
                          <a:ea typeface="Calibri"/>
                          <a:cs typeface="Arial" panose="020B0604020202020204" pitchFamily="34" charset="0"/>
                        </a:rPr>
                        <a:t>Company  secretariat</a:t>
                      </a:r>
                      <a:endParaRPr lang="en-ZA" sz="1200" kern="1200" dirty="0">
                        <a:solidFill>
                          <a:schemeClr val="dk1"/>
                        </a:solidFill>
                        <a:effectLst/>
                        <a:latin typeface="+mn-lt"/>
                        <a:ea typeface="Calibri"/>
                        <a:cs typeface="Arial" panose="020B0604020202020204" pitchFamily="34" charset="0"/>
                      </a:endParaRPr>
                    </a:p>
                  </a:txBody>
                  <a:tcPr marL="6492" marR="6492" marT="64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0" algn="l" defTabSz="914400" rtl="0" eaLnBrk="1" fontAlgn="b" latinLnBrk="0" hangingPunct="1">
                        <a:lnSpc>
                          <a:spcPct val="115000"/>
                        </a:lnSpc>
                        <a:spcBef>
                          <a:spcPts val="0"/>
                        </a:spcBef>
                        <a:spcAft>
                          <a:spcPts val="0"/>
                        </a:spcAft>
                        <a:buClrTx/>
                        <a:buSzTx/>
                        <a:buFontTx/>
                        <a:buNone/>
                        <a:tabLst/>
                        <a:defRPr/>
                      </a:pPr>
                      <a:r>
                        <a:rPr lang="en-US" sz="1200" kern="1200" dirty="0">
                          <a:solidFill>
                            <a:schemeClr val="dk1"/>
                          </a:solidFill>
                          <a:effectLst/>
                          <a:latin typeface="+mn-lt"/>
                          <a:ea typeface="Calibri"/>
                          <a:cs typeface="Arial" panose="020B0604020202020204" pitchFamily="34" charset="0"/>
                        </a:rPr>
                        <a:t>Compliance</a:t>
                      </a:r>
                      <a:endParaRPr lang="en-ZA" sz="1200" kern="1200" dirty="0">
                        <a:solidFill>
                          <a:schemeClr val="dk1"/>
                        </a:solidFill>
                        <a:effectLst/>
                        <a:latin typeface="+mn-lt"/>
                        <a:ea typeface="Calibri"/>
                        <a:cs typeface="Arial" panose="020B0604020202020204" pitchFamily="34" charset="0"/>
                      </a:endParaRPr>
                    </a:p>
                  </a:txBody>
                  <a:tcPr marL="8115" marR="8115" marT="81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endParaRPr lang="en-ZA" sz="1200" dirty="0">
                        <a:solidFill>
                          <a:schemeClr val="tx1"/>
                        </a:solidFill>
                        <a:effectLst/>
                        <a:latin typeface="+mn-lt"/>
                        <a:ea typeface="Calibri"/>
                        <a:cs typeface="Arial" panose="020B0604020202020204" pitchFamily="34" charset="0"/>
                      </a:endParaRPr>
                    </a:p>
                  </a:txBody>
                  <a:tcPr marL="77903" marR="77903" marT="38948" marB="389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200" dirty="0">
                          <a:solidFill>
                            <a:schemeClr val="tx1"/>
                          </a:solidFill>
                          <a:effectLst/>
                          <a:latin typeface="+mn-lt"/>
                          <a:ea typeface="Calibri"/>
                          <a:cs typeface="Arial" panose="020B0604020202020204" pitchFamily="34" charset="0"/>
                        </a:rPr>
                        <a:t>2</a:t>
                      </a:r>
                      <a:endParaRPr lang="en-ZA" sz="1200" dirty="0">
                        <a:solidFill>
                          <a:schemeClr val="tx1"/>
                        </a:solidFill>
                        <a:effectLst/>
                        <a:latin typeface="+mn-lt"/>
                        <a:ea typeface="Calibri"/>
                        <a:cs typeface="Arial" panose="020B0604020202020204" pitchFamily="34" charset="0"/>
                      </a:endParaRPr>
                    </a:p>
                  </a:txBody>
                  <a:tcPr marL="77903" marR="77903" marT="38948" marB="389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200" b="0" i="0" u="none" strike="noStrike" dirty="0">
                          <a:solidFill>
                            <a:schemeClr val="tx1"/>
                          </a:solidFill>
                          <a:effectLst/>
                          <a:latin typeface="+mn-lt"/>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ZA" sz="1200" b="0" i="0" u="none" strike="noStrike" dirty="0">
                        <a:solidFill>
                          <a:schemeClr val="tx1"/>
                        </a:solidFill>
                        <a:effectLst/>
                        <a:latin typeface="+mn-lt"/>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309170">
                <a:tc gridSpan="2">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l" fontAlgn="b">
                        <a:lnSpc>
                          <a:spcPct val="150000"/>
                        </a:lnSpc>
                        <a:spcAft>
                          <a:spcPts val="0"/>
                        </a:spcAft>
                      </a:pPr>
                      <a:r>
                        <a:rPr lang="en-US" sz="1200" b="1" kern="1200" dirty="0">
                          <a:solidFill>
                            <a:schemeClr val="tx1"/>
                          </a:solidFill>
                          <a:effectLst/>
                          <a:latin typeface="+mn-lt"/>
                          <a:cs typeface="Arial" panose="020B0604020202020204" pitchFamily="34" charset="0"/>
                        </a:rPr>
                        <a:t>Total</a:t>
                      </a:r>
                      <a:endParaRPr lang="en-ZA" sz="1200" b="1" dirty="0">
                        <a:solidFill>
                          <a:schemeClr val="tx1"/>
                        </a:solidFill>
                        <a:effectLst/>
                        <a:latin typeface="+mn-lt"/>
                        <a:ea typeface="Calibri"/>
                        <a:cs typeface="Arial" panose="020B0604020202020204" pitchFamily="34" charset="0"/>
                      </a:endParaRPr>
                    </a:p>
                  </a:txBody>
                  <a:tcPr marL="108002" marR="6492" marT="64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endParaRPr lang="en-ZA"/>
                    </a:p>
                  </a:txBody>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ct val="150000"/>
                        </a:lnSpc>
                        <a:spcAft>
                          <a:spcPts val="0"/>
                        </a:spcAft>
                      </a:pPr>
                      <a:r>
                        <a:rPr lang="en-ZA" sz="1200" b="1" dirty="0">
                          <a:solidFill>
                            <a:schemeClr val="tx1"/>
                          </a:solidFill>
                          <a:effectLst/>
                          <a:latin typeface="+mn-lt"/>
                          <a:ea typeface="Calibri"/>
                          <a:cs typeface="Arial" panose="020B0604020202020204" pitchFamily="34" charset="0"/>
                        </a:rPr>
                        <a:t>12</a:t>
                      </a:r>
                    </a:p>
                  </a:txBody>
                  <a:tcPr marL="108002" marR="77903" marT="38948" marB="389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lnSpc>
                          <a:spcPct val="150000"/>
                        </a:lnSpc>
                        <a:spcAft>
                          <a:spcPts val="0"/>
                        </a:spcAft>
                      </a:pPr>
                      <a:r>
                        <a:rPr lang="en-US" sz="1200" b="1" dirty="0">
                          <a:solidFill>
                            <a:schemeClr val="tx1"/>
                          </a:solidFill>
                          <a:effectLst/>
                          <a:latin typeface="+mn-lt"/>
                          <a:ea typeface="Calibri"/>
                          <a:cs typeface="Arial" panose="020B0604020202020204" pitchFamily="34" charset="0"/>
                        </a:rPr>
                        <a:t>24</a:t>
                      </a:r>
                      <a:endParaRPr lang="en-ZA" sz="1200" b="1" dirty="0">
                        <a:solidFill>
                          <a:schemeClr val="tx1"/>
                        </a:solidFill>
                        <a:effectLst/>
                        <a:latin typeface="+mn-lt"/>
                        <a:ea typeface="Calibri"/>
                        <a:cs typeface="Arial" panose="020B0604020202020204" pitchFamily="34" charset="0"/>
                      </a:endParaRPr>
                    </a:p>
                  </a:txBody>
                  <a:tcPr marL="108002" marR="77903" marT="38948" marB="389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en-ZA" sz="1200" b="1" i="0" u="none" strike="noStrike" dirty="0">
                          <a:solidFill>
                            <a:srgbClr val="000000"/>
                          </a:solidFill>
                          <a:effectLst/>
                          <a:latin typeface="+mn-lt"/>
                        </a:rPr>
                        <a:t>13</a:t>
                      </a:r>
                    </a:p>
                  </a:txBody>
                  <a:tcPr marL="108002"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en-US" sz="1200" b="1" i="0" u="none" strike="noStrike" dirty="0">
                          <a:solidFill>
                            <a:srgbClr val="000000"/>
                          </a:solidFill>
                          <a:effectLst/>
                          <a:latin typeface="+mn-lt"/>
                        </a:rPr>
                        <a:t>15</a:t>
                      </a:r>
                    </a:p>
                  </a:txBody>
                  <a:tcPr marL="108002"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en-US" sz="1200" b="1" i="0" u="none" strike="noStrike" dirty="0">
                          <a:solidFill>
                            <a:schemeClr val="tx1"/>
                          </a:solidFill>
                          <a:effectLst/>
                          <a:latin typeface="+mn-lt"/>
                        </a:rPr>
                        <a:t>8</a:t>
                      </a:r>
                    </a:p>
                  </a:txBody>
                  <a:tcPr marL="108002"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xmlns="" val="10012"/>
                  </a:ext>
                </a:extLst>
              </a:tr>
            </a:tbl>
          </a:graphicData>
        </a:graphic>
      </p:graphicFrame>
      <p:sp>
        <p:nvSpPr>
          <p:cNvPr id="6" name="Slide Number Placeholder 2">
            <a:extLst>
              <a:ext uri="{FF2B5EF4-FFF2-40B4-BE49-F238E27FC236}">
                <a16:creationId xmlns:a16="http://schemas.microsoft.com/office/drawing/2014/main" xmlns="" id="{391023F3-5D56-4716-82AA-6CE40AE469B7}"/>
              </a:ext>
            </a:extLst>
          </p:cNvPr>
          <p:cNvSpPr>
            <a:spLocks noGrp="1" noChangeArrowheads="1"/>
          </p:cNvSpPr>
          <p:nvPr>
            <p:ph type="sldNum" sz="quarter" idx="12"/>
          </p:nvPr>
        </p:nvSpPr>
        <p:spPr bwMode="auto">
          <a:xfrm>
            <a:off x="6551191" y="6400874"/>
            <a:ext cx="2133600" cy="30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FFFFFF"/>
                </a:solidFill>
              </a:rPr>
              <a:t>Slide </a:t>
            </a:r>
            <a:fld id="{896BDDAE-6BF7-47F1-95CA-ED1E09E75ECB}" type="slidenum">
              <a:rPr lang="en-US" altLang="en-US" smtClean="0">
                <a:solidFill>
                  <a:srgbClr val="FFFFFF"/>
                </a:solidFill>
              </a:rPr>
              <a:pPr fontAlgn="base">
                <a:spcBef>
                  <a:spcPct val="0"/>
                </a:spcBef>
                <a:spcAft>
                  <a:spcPct val="0"/>
                </a:spcAft>
              </a:pPr>
              <a:t>26</a:t>
            </a:fld>
            <a:endParaRPr lang="en-US" altLang="en-US" dirty="0">
              <a:solidFill>
                <a:srgbClr val="FFFFFF"/>
              </a:solidFill>
            </a:endParaRPr>
          </a:p>
        </p:txBody>
      </p:sp>
      <p:pic>
        <p:nvPicPr>
          <p:cNvPr id="7" name="Picture 7" descr="A picture containing logo&#10;&#10;Description automatically generated">
            <a:extLst>
              <a:ext uri="{FF2B5EF4-FFF2-40B4-BE49-F238E27FC236}">
                <a16:creationId xmlns:a16="http://schemas.microsoft.com/office/drawing/2014/main" xmlns="" id="{4C8D4B33-CA4E-4EDC-952F-10334C32002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225" y="-150813"/>
            <a:ext cx="1198563" cy="1196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50312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xmlns="" id="{7AA90911-7F5B-43E1-A877-655A6CBADBEE}"/>
              </a:ext>
            </a:extLst>
          </p:cNvPr>
          <p:cNvSpPr/>
          <p:nvPr/>
        </p:nvSpPr>
        <p:spPr>
          <a:xfrm>
            <a:off x="0" y="3014663"/>
            <a:ext cx="9144000" cy="619125"/>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58" tIns="45666" rIns="91258" bIns="45666" anchor="ctr"/>
          <a:lstStyle/>
          <a:p>
            <a:pPr algn="ctr" eaLnBrk="1" fontAlgn="auto" hangingPunct="1">
              <a:spcBef>
                <a:spcPts val="0"/>
              </a:spcBef>
              <a:spcAft>
                <a:spcPts val="0"/>
              </a:spcAft>
              <a:defRPr/>
            </a:pPr>
            <a:r>
              <a:rPr lang="en-ZA" sz="2000" b="1" dirty="0">
                <a:solidFill>
                  <a:srgbClr val="FFFFFF"/>
                </a:solidFill>
                <a:latin typeface="Helvetica"/>
              </a:rPr>
              <a:t>FUTURE OUTLOOK</a:t>
            </a:r>
            <a:endParaRPr lang="en-ZA" sz="2000" dirty="0">
              <a:solidFill>
                <a:srgbClr val="FFFFFF"/>
              </a:solidFill>
              <a:latin typeface="Helvetica"/>
            </a:endParaRPr>
          </a:p>
        </p:txBody>
      </p:sp>
      <p:sp>
        <p:nvSpPr>
          <p:cNvPr id="5" name="Slide Number Placeholder 2">
            <a:extLst>
              <a:ext uri="{FF2B5EF4-FFF2-40B4-BE49-F238E27FC236}">
                <a16:creationId xmlns:a16="http://schemas.microsoft.com/office/drawing/2014/main" xmlns="" id="{F6F5AD1E-71D0-4959-A85B-E38179ACC776}"/>
              </a:ext>
            </a:extLst>
          </p:cNvPr>
          <p:cNvSpPr txBox="1">
            <a:spLocks noChangeArrowheads="1"/>
          </p:cNvSpPr>
          <p:nvPr/>
        </p:nvSpPr>
        <p:spPr bwMode="auto">
          <a:xfrm>
            <a:off x="6551191" y="6439743"/>
            <a:ext cx="2133600" cy="3016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algn="r"/>
            <a:r>
              <a:rPr lang="en-US" altLang="en-US" sz="1200" dirty="0">
                <a:solidFill>
                  <a:srgbClr val="FFFFFF"/>
                </a:solidFill>
              </a:rPr>
              <a:t>Slide </a:t>
            </a:r>
            <a:fld id="{896BDDAE-6BF7-47F1-95CA-ED1E09E75ECB}" type="slidenum">
              <a:rPr lang="en-US" altLang="en-US" sz="1200" smtClean="0">
                <a:solidFill>
                  <a:srgbClr val="FFFFFF"/>
                </a:solidFill>
              </a:rPr>
              <a:pPr algn="r"/>
              <a:t>27</a:t>
            </a:fld>
            <a:endParaRPr lang="en-US" altLang="en-US" sz="1200" dirty="0">
              <a:solidFill>
                <a:srgbClr val="FFFFFF"/>
              </a:solidFil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Graphical user interface&#10;&#10;Description automatically generated">
            <a:extLst>
              <a:ext uri="{FF2B5EF4-FFF2-40B4-BE49-F238E27FC236}">
                <a16:creationId xmlns:a16="http://schemas.microsoft.com/office/drawing/2014/main" xmlns="" id="{CF263F0B-F3D5-4D0B-9BE6-D262D97D7DF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l="5453" r="3813"/>
          <a:stretch>
            <a:fillRect/>
          </a:stretch>
        </p:blipFill>
        <p:spPr bwMode="auto">
          <a:xfrm>
            <a:off x="192088" y="1262063"/>
            <a:ext cx="8961437" cy="433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80" name="Text Placeholder 3">
            <a:extLst>
              <a:ext uri="{FF2B5EF4-FFF2-40B4-BE49-F238E27FC236}">
                <a16:creationId xmlns:a16="http://schemas.microsoft.com/office/drawing/2014/main" xmlns="" id="{D0A4B3C6-B067-484D-9CC2-E8B553E0AB80}"/>
              </a:ext>
            </a:extLst>
          </p:cNvPr>
          <p:cNvSpPr>
            <a:spLocks noGrp="1" noChangeArrowheads="1"/>
          </p:cNvSpPr>
          <p:nvPr>
            <p:ph type="body" sz="quarter" idx="11"/>
          </p:nvPr>
        </p:nvSpPr>
        <p:spPr bwMode="auto">
          <a:xfrm>
            <a:off x="128588" y="451928"/>
            <a:ext cx="6302375" cy="400050"/>
          </a:xfrm>
          <a:noFill/>
          <a:ln w="9525">
            <a:noFill/>
            <a:miter lim="800000"/>
            <a:headEnd/>
            <a:tailEnd/>
          </a:ln>
        </p:spPr>
        <p:txBody>
          <a:bodyPr anchor="ctr"/>
          <a:lstStyle/>
          <a:p>
            <a:r>
              <a:rPr lang="en-GB" altLang="en-US" kern="1200" dirty="0"/>
              <a:t>Review 2030 strategy</a:t>
            </a:r>
          </a:p>
        </p:txBody>
      </p:sp>
      <p:sp>
        <p:nvSpPr>
          <p:cNvPr id="50181" name="TextBox 7">
            <a:extLst>
              <a:ext uri="{FF2B5EF4-FFF2-40B4-BE49-F238E27FC236}">
                <a16:creationId xmlns:a16="http://schemas.microsoft.com/office/drawing/2014/main" xmlns="" id="{B1030E54-1026-4512-AB4E-A4C865A3A436}"/>
              </a:ext>
            </a:extLst>
          </p:cNvPr>
          <p:cNvSpPr txBox="1">
            <a:spLocks noChangeArrowheads="1"/>
          </p:cNvSpPr>
          <p:nvPr/>
        </p:nvSpPr>
        <p:spPr bwMode="auto">
          <a:xfrm>
            <a:off x="1835150" y="1916113"/>
            <a:ext cx="881063"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Enable</a:t>
            </a:r>
          </a:p>
          <a:p>
            <a:pPr eaLnBrk="1" hangingPunct="1"/>
            <a:r>
              <a:rPr lang="en-US" altLang="en-US" sz="1000">
                <a:solidFill>
                  <a:schemeClr val="bg1"/>
                </a:solidFill>
                <a:cs typeface="Arial" panose="020B0604020202020204" pitchFamily="34" charset="0"/>
              </a:rPr>
              <a:t>Last Mile </a:t>
            </a:r>
          </a:p>
          <a:p>
            <a:pPr eaLnBrk="1" hangingPunct="1"/>
            <a:r>
              <a:rPr lang="en-US" altLang="en-US" sz="1000">
                <a:solidFill>
                  <a:schemeClr val="bg1"/>
                </a:solidFill>
                <a:cs typeface="Arial" panose="020B0604020202020204" pitchFamily="34" charset="0"/>
              </a:rPr>
              <a:t>Connectivity</a:t>
            </a:r>
          </a:p>
        </p:txBody>
      </p:sp>
      <p:sp>
        <p:nvSpPr>
          <p:cNvPr id="50182" name="TextBox 32">
            <a:extLst>
              <a:ext uri="{FF2B5EF4-FFF2-40B4-BE49-F238E27FC236}">
                <a16:creationId xmlns:a16="http://schemas.microsoft.com/office/drawing/2014/main" xmlns="" id="{B658E32E-AB4C-4880-A67F-ADE1B1123A02}"/>
              </a:ext>
            </a:extLst>
          </p:cNvPr>
          <p:cNvSpPr txBox="1">
            <a:spLocks noChangeArrowheads="1"/>
          </p:cNvSpPr>
          <p:nvPr/>
        </p:nvSpPr>
        <p:spPr bwMode="auto">
          <a:xfrm>
            <a:off x="1835150" y="2921000"/>
            <a:ext cx="107950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Enable Digital </a:t>
            </a:r>
          </a:p>
          <a:p>
            <a:pPr eaLnBrk="1" hangingPunct="1"/>
            <a:r>
              <a:rPr lang="en-US" altLang="en-US" sz="1000">
                <a:solidFill>
                  <a:schemeClr val="bg1"/>
                </a:solidFill>
                <a:cs typeface="Arial" panose="020B0604020202020204" pitchFamily="34" charset="0"/>
              </a:rPr>
              <a:t>Transformation </a:t>
            </a:r>
          </a:p>
          <a:p>
            <a:pPr eaLnBrk="1" hangingPunct="1"/>
            <a:r>
              <a:rPr lang="en-US" altLang="en-US" sz="1000">
                <a:solidFill>
                  <a:schemeClr val="bg1"/>
                </a:solidFill>
                <a:cs typeface="Arial" panose="020B0604020202020204" pitchFamily="34" charset="0"/>
              </a:rPr>
              <a:t>&amp; Infrastructure</a:t>
            </a:r>
          </a:p>
        </p:txBody>
      </p:sp>
      <p:sp>
        <p:nvSpPr>
          <p:cNvPr id="50183" name="TextBox 33">
            <a:extLst>
              <a:ext uri="{FF2B5EF4-FFF2-40B4-BE49-F238E27FC236}">
                <a16:creationId xmlns:a16="http://schemas.microsoft.com/office/drawing/2014/main" xmlns="" id="{C6BB44B8-6112-476D-8B62-40F111779631}"/>
              </a:ext>
            </a:extLst>
          </p:cNvPr>
          <p:cNvSpPr txBox="1">
            <a:spLocks noChangeArrowheads="1"/>
          </p:cNvSpPr>
          <p:nvPr/>
        </p:nvSpPr>
        <p:spPr bwMode="auto">
          <a:xfrm>
            <a:off x="1822450" y="3535363"/>
            <a:ext cx="11636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Enable Last Mile </a:t>
            </a:r>
          </a:p>
          <a:p>
            <a:pPr eaLnBrk="1" hangingPunct="1"/>
            <a:r>
              <a:rPr lang="en-US" altLang="en-US" sz="1000">
                <a:solidFill>
                  <a:schemeClr val="bg1"/>
                </a:solidFill>
                <a:cs typeface="Arial" panose="020B0604020202020204" pitchFamily="34" charset="0"/>
              </a:rPr>
              <a:t>Connectivity</a:t>
            </a:r>
          </a:p>
        </p:txBody>
      </p:sp>
      <p:sp>
        <p:nvSpPr>
          <p:cNvPr id="50184" name="TextBox 34">
            <a:extLst>
              <a:ext uri="{FF2B5EF4-FFF2-40B4-BE49-F238E27FC236}">
                <a16:creationId xmlns:a16="http://schemas.microsoft.com/office/drawing/2014/main" xmlns="" id="{723EBDBF-0056-4BB6-90D2-CB39D4071AB6}"/>
              </a:ext>
            </a:extLst>
          </p:cNvPr>
          <p:cNvSpPr txBox="1">
            <a:spLocks noChangeArrowheads="1"/>
          </p:cNvSpPr>
          <p:nvPr/>
        </p:nvSpPr>
        <p:spPr bwMode="auto">
          <a:xfrm>
            <a:off x="1825625" y="3959225"/>
            <a:ext cx="1160463"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dirty="0">
                <a:solidFill>
                  <a:schemeClr val="bg1"/>
                </a:solidFill>
                <a:cs typeface="Arial" panose="020B0604020202020204" pitchFamily="34" charset="0"/>
              </a:rPr>
              <a:t>Financial &amp; </a:t>
            </a:r>
          </a:p>
          <a:p>
            <a:pPr eaLnBrk="1" hangingPunct="1"/>
            <a:r>
              <a:rPr lang="en-US" altLang="en-US" sz="1000" dirty="0">
                <a:solidFill>
                  <a:schemeClr val="bg1"/>
                </a:solidFill>
                <a:cs typeface="Arial" panose="020B0604020202020204" pitchFamily="34" charset="0"/>
              </a:rPr>
              <a:t>Operational</a:t>
            </a:r>
          </a:p>
          <a:p>
            <a:pPr eaLnBrk="1" hangingPunct="1"/>
            <a:r>
              <a:rPr lang="en-US" altLang="en-US" sz="1000" dirty="0">
                <a:solidFill>
                  <a:schemeClr val="bg1"/>
                </a:solidFill>
                <a:cs typeface="Arial" panose="020B0604020202020204" pitchFamily="34" charset="0"/>
              </a:rPr>
              <a:t>Sustainability</a:t>
            </a:r>
          </a:p>
        </p:txBody>
      </p:sp>
      <p:sp>
        <p:nvSpPr>
          <p:cNvPr id="50185" name="TextBox 35">
            <a:extLst>
              <a:ext uri="{FF2B5EF4-FFF2-40B4-BE49-F238E27FC236}">
                <a16:creationId xmlns:a16="http://schemas.microsoft.com/office/drawing/2014/main" xmlns="" id="{0B42901D-98BD-44C3-9A89-20283BE686AF}"/>
              </a:ext>
            </a:extLst>
          </p:cNvPr>
          <p:cNvSpPr txBox="1">
            <a:spLocks noChangeArrowheads="1"/>
          </p:cNvSpPr>
          <p:nvPr/>
        </p:nvSpPr>
        <p:spPr bwMode="auto">
          <a:xfrm>
            <a:off x="1825625" y="4467225"/>
            <a:ext cx="10683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Organisational </a:t>
            </a:r>
          </a:p>
          <a:p>
            <a:pPr eaLnBrk="1" hangingPunct="1"/>
            <a:r>
              <a:rPr lang="en-US" altLang="en-US" sz="900">
                <a:solidFill>
                  <a:schemeClr val="bg1"/>
                </a:solidFill>
                <a:cs typeface="Arial" panose="020B0604020202020204" pitchFamily="34" charset="0"/>
              </a:rPr>
              <a:t>Enablement</a:t>
            </a:r>
          </a:p>
        </p:txBody>
      </p:sp>
      <p:sp>
        <p:nvSpPr>
          <p:cNvPr id="37" name="TextBox 36">
            <a:extLst>
              <a:ext uri="{FF2B5EF4-FFF2-40B4-BE49-F238E27FC236}">
                <a16:creationId xmlns:a16="http://schemas.microsoft.com/office/drawing/2014/main" xmlns="" id="{20BB18C1-F31D-46EE-94A7-BFC6C487E5C3}"/>
              </a:ext>
            </a:extLst>
          </p:cNvPr>
          <p:cNvSpPr txBox="1"/>
          <p:nvPr/>
        </p:nvSpPr>
        <p:spPr>
          <a:xfrm>
            <a:off x="2987675" y="4437063"/>
            <a:ext cx="2160588" cy="369887"/>
          </a:xfrm>
          <a:prstGeom prst="rect">
            <a:avLst/>
          </a:prstGeom>
          <a:noFill/>
        </p:spPr>
        <p:txBody>
          <a:bodyPr>
            <a:spAutoFit/>
          </a:bodyPr>
          <a:lstStyle/>
          <a:p>
            <a:pPr eaLnBrk="1" fontAlgn="auto" hangingPunct="1">
              <a:spcBef>
                <a:spcPts val="0"/>
              </a:spcBef>
              <a:spcAft>
                <a:spcPts val="0"/>
              </a:spcAft>
              <a:defRPr/>
            </a:pPr>
            <a:r>
              <a:rPr lang="en-US" sz="900" dirty="0">
                <a:solidFill>
                  <a:srgbClr val="006600"/>
                </a:solidFill>
                <a:cs typeface="Arial" panose="020B0604020202020204" pitchFamily="34" charset="0"/>
              </a:rPr>
              <a:t>2. To enable the organisation to deliver upon the mandate</a:t>
            </a:r>
          </a:p>
        </p:txBody>
      </p:sp>
      <p:sp>
        <p:nvSpPr>
          <p:cNvPr id="50187" name="TextBox 37">
            <a:extLst>
              <a:ext uri="{FF2B5EF4-FFF2-40B4-BE49-F238E27FC236}">
                <a16:creationId xmlns:a16="http://schemas.microsoft.com/office/drawing/2014/main" xmlns="" id="{87FDBB04-F405-4E57-BFEB-B27B689EAE87}"/>
              </a:ext>
            </a:extLst>
          </p:cNvPr>
          <p:cNvSpPr txBox="1">
            <a:spLocks noChangeArrowheads="1"/>
          </p:cNvSpPr>
          <p:nvPr/>
        </p:nvSpPr>
        <p:spPr bwMode="auto">
          <a:xfrm>
            <a:off x="2987675" y="4043363"/>
            <a:ext cx="21605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latin typeface="FoundrySterling-Medium"/>
              </a:rPr>
              <a:t>1. To strengthen BBI’s financial position</a:t>
            </a:r>
          </a:p>
          <a:p>
            <a:pPr eaLnBrk="1" hangingPunct="1"/>
            <a:r>
              <a:rPr lang="en-US" altLang="en-US" sz="900">
                <a:solidFill>
                  <a:schemeClr val="bg1"/>
                </a:solidFill>
                <a:latin typeface="FoundrySterling-Medium"/>
              </a:rPr>
              <a:t>    for growth and sustainability</a:t>
            </a:r>
          </a:p>
        </p:txBody>
      </p:sp>
      <p:sp>
        <p:nvSpPr>
          <p:cNvPr id="39" name="TextBox 38">
            <a:extLst>
              <a:ext uri="{FF2B5EF4-FFF2-40B4-BE49-F238E27FC236}">
                <a16:creationId xmlns:a16="http://schemas.microsoft.com/office/drawing/2014/main" xmlns="" id="{2E0C9C35-983D-4BB7-8B05-8504DA22B4DC}"/>
              </a:ext>
            </a:extLst>
          </p:cNvPr>
          <p:cNvSpPr txBox="1"/>
          <p:nvPr/>
        </p:nvSpPr>
        <p:spPr>
          <a:xfrm>
            <a:off x="2987675" y="3232150"/>
            <a:ext cx="4105275" cy="231775"/>
          </a:xfrm>
          <a:prstGeom prst="rect">
            <a:avLst/>
          </a:prstGeom>
          <a:noFill/>
        </p:spPr>
        <p:txBody>
          <a:bodyPr>
            <a:spAutoFit/>
          </a:bodyPr>
          <a:lstStyle/>
          <a:p>
            <a:pPr eaLnBrk="1" fontAlgn="auto" hangingPunct="1">
              <a:spcBef>
                <a:spcPts val="0"/>
              </a:spcBef>
              <a:spcAft>
                <a:spcPts val="0"/>
              </a:spcAft>
              <a:defRPr/>
            </a:pPr>
            <a:r>
              <a:rPr lang="en-US" sz="900" dirty="0">
                <a:solidFill>
                  <a:srgbClr val="006600"/>
                </a:solidFill>
                <a:cs typeface="Arial" panose="020B0604020202020204" pitchFamily="34" charset="0"/>
              </a:rPr>
              <a:t>4. The preferred partner of Government in enabling the digital transformation</a:t>
            </a:r>
          </a:p>
        </p:txBody>
      </p:sp>
      <p:sp>
        <p:nvSpPr>
          <p:cNvPr id="50189" name="TextBox 39">
            <a:extLst>
              <a:ext uri="{FF2B5EF4-FFF2-40B4-BE49-F238E27FC236}">
                <a16:creationId xmlns:a16="http://schemas.microsoft.com/office/drawing/2014/main" xmlns="" id="{D095EC54-C5BF-4E71-A3F7-344DF2B73BC3}"/>
              </a:ext>
            </a:extLst>
          </p:cNvPr>
          <p:cNvSpPr txBox="1">
            <a:spLocks noChangeArrowheads="1"/>
          </p:cNvSpPr>
          <p:nvPr/>
        </p:nvSpPr>
        <p:spPr bwMode="auto">
          <a:xfrm>
            <a:off x="2994025" y="2960688"/>
            <a:ext cx="57594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3. An increased base achieved through customer fulfillment and state-of-the-art infrastructure and services</a:t>
            </a:r>
          </a:p>
        </p:txBody>
      </p:sp>
      <p:sp>
        <p:nvSpPr>
          <p:cNvPr id="50190" name="TextBox 40">
            <a:extLst>
              <a:ext uri="{FF2B5EF4-FFF2-40B4-BE49-F238E27FC236}">
                <a16:creationId xmlns:a16="http://schemas.microsoft.com/office/drawing/2014/main" xmlns="" id="{932CA536-3266-45B0-9C0E-B6E3BC9DBF73}"/>
              </a:ext>
            </a:extLst>
          </p:cNvPr>
          <p:cNvSpPr txBox="1">
            <a:spLocks noChangeArrowheads="1"/>
          </p:cNvSpPr>
          <p:nvPr/>
        </p:nvSpPr>
        <p:spPr bwMode="auto">
          <a:xfrm>
            <a:off x="2994025" y="1938338"/>
            <a:ext cx="35591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5. The preferred partner of Government in enabling the digital transformation</a:t>
            </a:r>
          </a:p>
        </p:txBody>
      </p:sp>
      <p:sp>
        <p:nvSpPr>
          <p:cNvPr id="42" name="TextBox 41">
            <a:extLst>
              <a:ext uri="{FF2B5EF4-FFF2-40B4-BE49-F238E27FC236}">
                <a16:creationId xmlns:a16="http://schemas.microsoft.com/office/drawing/2014/main" xmlns="" id="{755DFA09-A63D-4099-8D47-82F472B17698}"/>
              </a:ext>
            </a:extLst>
          </p:cNvPr>
          <p:cNvSpPr txBox="1"/>
          <p:nvPr/>
        </p:nvSpPr>
        <p:spPr>
          <a:xfrm>
            <a:off x="3095625" y="2338388"/>
            <a:ext cx="4105275" cy="230187"/>
          </a:xfrm>
          <a:prstGeom prst="rect">
            <a:avLst/>
          </a:prstGeom>
          <a:noFill/>
        </p:spPr>
        <p:txBody>
          <a:bodyPr>
            <a:spAutoFit/>
          </a:bodyPr>
          <a:lstStyle/>
          <a:p>
            <a:pPr eaLnBrk="1" fontAlgn="auto" hangingPunct="1">
              <a:spcBef>
                <a:spcPts val="0"/>
              </a:spcBef>
              <a:spcAft>
                <a:spcPts val="0"/>
              </a:spcAft>
              <a:defRPr/>
            </a:pPr>
            <a:r>
              <a:rPr lang="en-US" sz="900" dirty="0">
                <a:solidFill>
                  <a:srgbClr val="006600"/>
                </a:solidFill>
                <a:cs typeface="Arial" panose="020B0604020202020204" pitchFamily="34" charset="0"/>
              </a:rPr>
              <a:t>6. Facilitated Socio-Economic Transformation</a:t>
            </a:r>
          </a:p>
        </p:txBody>
      </p:sp>
      <p:sp>
        <p:nvSpPr>
          <p:cNvPr id="43" name="TextBox 42">
            <a:extLst>
              <a:ext uri="{FF2B5EF4-FFF2-40B4-BE49-F238E27FC236}">
                <a16:creationId xmlns:a16="http://schemas.microsoft.com/office/drawing/2014/main" xmlns="" id="{5A6395DA-2E69-49CE-A7D7-02380AA97A1A}"/>
              </a:ext>
            </a:extLst>
          </p:cNvPr>
          <p:cNvSpPr txBox="1"/>
          <p:nvPr/>
        </p:nvSpPr>
        <p:spPr>
          <a:xfrm>
            <a:off x="6743700" y="1890713"/>
            <a:ext cx="1943100" cy="646112"/>
          </a:xfrm>
          <a:prstGeom prst="rect">
            <a:avLst/>
          </a:prstGeom>
          <a:noFill/>
        </p:spPr>
        <p:txBody>
          <a:bodyPr>
            <a:spAutoFit/>
          </a:bodyPr>
          <a:lstStyle/>
          <a:p>
            <a:pPr eaLnBrk="1" fontAlgn="auto" hangingPunct="1">
              <a:spcBef>
                <a:spcPts val="0"/>
              </a:spcBef>
              <a:spcAft>
                <a:spcPts val="0"/>
              </a:spcAft>
              <a:defRPr/>
            </a:pPr>
            <a:r>
              <a:rPr lang="en-US" sz="900" dirty="0">
                <a:solidFill>
                  <a:srgbClr val="006600"/>
                </a:solidFill>
                <a:cs typeface="Arial" panose="020B0604020202020204" pitchFamily="34" charset="0"/>
              </a:rPr>
              <a:t>Phase 3 considers growth beyond the infrastructure core mandate that will enable the digital transformation of the State </a:t>
            </a:r>
          </a:p>
        </p:txBody>
      </p:sp>
      <p:sp>
        <p:nvSpPr>
          <p:cNvPr id="50193" name="TextBox 1">
            <a:extLst>
              <a:ext uri="{FF2B5EF4-FFF2-40B4-BE49-F238E27FC236}">
                <a16:creationId xmlns:a16="http://schemas.microsoft.com/office/drawing/2014/main" xmlns="" id="{D4C94D93-EC1A-4AC4-ABF1-A8C3E57FDD0E}"/>
              </a:ext>
            </a:extLst>
          </p:cNvPr>
          <p:cNvSpPr txBox="1">
            <a:spLocks noChangeArrowheads="1"/>
          </p:cNvSpPr>
          <p:nvPr/>
        </p:nvSpPr>
        <p:spPr bwMode="auto">
          <a:xfrm>
            <a:off x="827088" y="5157788"/>
            <a:ext cx="74930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solidFill>
                  <a:srgbClr val="005962"/>
                </a:solidFill>
                <a:cs typeface="Arial" panose="020B0604020202020204" pitchFamily="34" charset="0"/>
              </a:rPr>
              <a:t>FY2020/21</a:t>
            </a:r>
          </a:p>
        </p:txBody>
      </p:sp>
      <p:sp>
        <p:nvSpPr>
          <p:cNvPr id="50194" name="TextBox 17">
            <a:extLst>
              <a:ext uri="{FF2B5EF4-FFF2-40B4-BE49-F238E27FC236}">
                <a16:creationId xmlns:a16="http://schemas.microsoft.com/office/drawing/2014/main" xmlns="" id="{ABE3DDEB-8B5E-419C-98D1-4ECC93416195}"/>
              </a:ext>
            </a:extLst>
          </p:cNvPr>
          <p:cNvSpPr txBox="1">
            <a:spLocks noChangeArrowheads="1"/>
          </p:cNvSpPr>
          <p:nvPr/>
        </p:nvSpPr>
        <p:spPr bwMode="auto">
          <a:xfrm>
            <a:off x="4295775" y="5157788"/>
            <a:ext cx="74930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dirty="0">
                <a:solidFill>
                  <a:srgbClr val="005962"/>
                </a:solidFill>
                <a:cs typeface="Arial" panose="020B0604020202020204" pitchFamily="34" charset="0"/>
              </a:rPr>
              <a:t>FY2024/25</a:t>
            </a:r>
          </a:p>
        </p:txBody>
      </p:sp>
      <p:sp>
        <p:nvSpPr>
          <p:cNvPr id="50195" name="TextBox 18">
            <a:extLst>
              <a:ext uri="{FF2B5EF4-FFF2-40B4-BE49-F238E27FC236}">
                <a16:creationId xmlns:a16="http://schemas.microsoft.com/office/drawing/2014/main" xmlns="" id="{6BC56F11-857A-4D25-9330-81BD405D00DB}"/>
              </a:ext>
            </a:extLst>
          </p:cNvPr>
          <p:cNvSpPr txBox="1">
            <a:spLocks noChangeArrowheads="1"/>
          </p:cNvSpPr>
          <p:nvPr/>
        </p:nvSpPr>
        <p:spPr bwMode="auto">
          <a:xfrm>
            <a:off x="7732713" y="5157788"/>
            <a:ext cx="74930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solidFill>
                  <a:srgbClr val="005962"/>
                </a:solidFill>
                <a:cs typeface="Arial" panose="020B0604020202020204" pitchFamily="34" charset="0"/>
              </a:rPr>
              <a:t>FY2029/30</a:t>
            </a:r>
          </a:p>
        </p:txBody>
      </p:sp>
      <p:sp>
        <p:nvSpPr>
          <p:cNvPr id="50196" name="TextBox 19">
            <a:extLst>
              <a:ext uri="{FF2B5EF4-FFF2-40B4-BE49-F238E27FC236}">
                <a16:creationId xmlns:a16="http://schemas.microsoft.com/office/drawing/2014/main" xmlns="" id="{BE5A273E-C6B8-4FA1-B274-B14D2A64B6AA}"/>
              </a:ext>
            </a:extLst>
          </p:cNvPr>
          <p:cNvSpPr txBox="1">
            <a:spLocks noChangeArrowheads="1"/>
          </p:cNvSpPr>
          <p:nvPr/>
        </p:nvSpPr>
        <p:spPr bwMode="auto">
          <a:xfrm>
            <a:off x="1835150" y="1449388"/>
            <a:ext cx="1293813"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solidFill>
                  <a:srgbClr val="005962"/>
                </a:solidFill>
                <a:cs typeface="Arial" panose="020B0604020202020204" pitchFamily="34" charset="0"/>
              </a:rPr>
              <a:t>Focus Area</a:t>
            </a:r>
          </a:p>
        </p:txBody>
      </p:sp>
      <p:sp>
        <p:nvSpPr>
          <p:cNvPr id="50197" name="TextBox 20">
            <a:extLst>
              <a:ext uri="{FF2B5EF4-FFF2-40B4-BE49-F238E27FC236}">
                <a16:creationId xmlns:a16="http://schemas.microsoft.com/office/drawing/2014/main" xmlns="" id="{D0C0E1BC-CBCD-4299-8C39-6B529ACAC4C5}"/>
              </a:ext>
            </a:extLst>
          </p:cNvPr>
          <p:cNvSpPr txBox="1">
            <a:spLocks noChangeArrowheads="1"/>
          </p:cNvSpPr>
          <p:nvPr/>
        </p:nvSpPr>
        <p:spPr bwMode="auto">
          <a:xfrm>
            <a:off x="4905375" y="1468438"/>
            <a:ext cx="107473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solidFill>
                  <a:srgbClr val="005962"/>
                </a:solidFill>
                <a:cs typeface="Arial" panose="020B0604020202020204" pitchFamily="34" charset="0"/>
              </a:rPr>
              <a:t>Outcome</a:t>
            </a:r>
          </a:p>
        </p:txBody>
      </p:sp>
      <p:sp>
        <p:nvSpPr>
          <p:cNvPr id="50198" name="TextBox 23">
            <a:extLst>
              <a:ext uri="{FF2B5EF4-FFF2-40B4-BE49-F238E27FC236}">
                <a16:creationId xmlns:a16="http://schemas.microsoft.com/office/drawing/2014/main" xmlns="" id="{27AD75C6-FCF5-4C82-99ED-9D8D1182BCEF}"/>
              </a:ext>
            </a:extLst>
          </p:cNvPr>
          <p:cNvSpPr txBox="1">
            <a:spLocks noChangeArrowheads="1"/>
          </p:cNvSpPr>
          <p:nvPr/>
        </p:nvSpPr>
        <p:spPr bwMode="auto">
          <a:xfrm>
            <a:off x="484188" y="4168775"/>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Stabilise &amp; Mobilise</a:t>
            </a:r>
          </a:p>
        </p:txBody>
      </p:sp>
      <p:sp>
        <p:nvSpPr>
          <p:cNvPr id="50199" name="TextBox 24">
            <a:extLst>
              <a:ext uri="{FF2B5EF4-FFF2-40B4-BE49-F238E27FC236}">
                <a16:creationId xmlns:a16="http://schemas.microsoft.com/office/drawing/2014/main" xmlns="" id="{05299643-1622-4E90-889D-20230CEE2454}"/>
              </a:ext>
            </a:extLst>
          </p:cNvPr>
          <p:cNvSpPr txBox="1">
            <a:spLocks noChangeArrowheads="1"/>
          </p:cNvSpPr>
          <p:nvPr/>
        </p:nvSpPr>
        <p:spPr bwMode="auto">
          <a:xfrm>
            <a:off x="490538" y="2981325"/>
            <a:ext cx="116205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Build Infrastructure </a:t>
            </a:r>
          </a:p>
          <a:p>
            <a:pPr eaLnBrk="1" hangingPunct="1"/>
            <a:r>
              <a:rPr lang="en-US" altLang="en-US" sz="900">
                <a:solidFill>
                  <a:schemeClr val="bg1"/>
                </a:solidFill>
                <a:cs typeface="Arial" panose="020B0604020202020204" pitchFamily="34" charset="0"/>
              </a:rPr>
              <a:t>&amp; Grow Customer </a:t>
            </a:r>
          </a:p>
          <a:p>
            <a:pPr eaLnBrk="1" hangingPunct="1"/>
            <a:r>
              <a:rPr lang="en-US" altLang="en-US" sz="900">
                <a:solidFill>
                  <a:schemeClr val="bg1"/>
                </a:solidFill>
                <a:cs typeface="Arial" panose="020B0604020202020204" pitchFamily="34" charset="0"/>
              </a:rPr>
              <a:t>Base</a:t>
            </a:r>
          </a:p>
        </p:txBody>
      </p:sp>
      <p:sp>
        <p:nvSpPr>
          <p:cNvPr id="50200" name="TextBox 25">
            <a:extLst>
              <a:ext uri="{FF2B5EF4-FFF2-40B4-BE49-F238E27FC236}">
                <a16:creationId xmlns:a16="http://schemas.microsoft.com/office/drawing/2014/main" xmlns="" id="{931512C5-152F-4E65-94C3-EAD0952FE2BC}"/>
              </a:ext>
            </a:extLst>
          </p:cNvPr>
          <p:cNvSpPr txBox="1">
            <a:spLocks noChangeArrowheads="1"/>
          </p:cNvSpPr>
          <p:nvPr/>
        </p:nvSpPr>
        <p:spPr bwMode="auto">
          <a:xfrm>
            <a:off x="511175" y="1857375"/>
            <a:ext cx="1068388"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Grow Services to </a:t>
            </a:r>
          </a:p>
          <a:p>
            <a:pPr eaLnBrk="1" hangingPunct="1"/>
            <a:r>
              <a:rPr lang="en-US" altLang="en-US" sz="900">
                <a:solidFill>
                  <a:schemeClr val="bg1"/>
                </a:solidFill>
                <a:cs typeface="Arial" panose="020B0604020202020204" pitchFamily="34" charset="0"/>
              </a:rPr>
              <a:t>Enable Digital </a:t>
            </a:r>
          </a:p>
          <a:p>
            <a:pPr eaLnBrk="1" hangingPunct="1"/>
            <a:r>
              <a:rPr lang="en-US" altLang="en-US" sz="900">
                <a:solidFill>
                  <a:schemeClr val="bg1"/>
                </a:solidFill>
                <a:cs typeface="Arial" panose="020B0604020202020204" pitchFamily="34" charset="0"/>
              </a:rPr>
              <a:t>Transformation</a:t>
            </a:r>
          </a:p>
        </p:txBody>
      </p:sp>
      <p:sp>
        <p:nvSpPr>
          <p:cNvPr id="50201" name="TextBox 26">
            <a:extLst>
              <a:ext uri="{FF2B5EF4-FFF2-40B4-BE49-F238E27FC236}">
                <a16:creationId xmlns:a16="http://schemas.microsoft.com/office/drawing/2014/main" xmlns="" id="{D13891A5-BBA6-4798-B65F-6902010ADD52}"/>
              </a:ext>
            </a:extLst>
          </p:cNvPr>
          <p:cNvSpPr txBox="1">
            <a:spLocks noChangeArrowheads="1"/>
          </p:cNvSpPr>
          <p:nvPr/>
        </p:nvSpPr>
        <p:spPr bwMode="auto">
          <a:xfrm>
            <a:off x="6156325" y="3975100"/>
            <a:ext cx="8667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Supports the attainment of key DCDT </a:t>
            </a:r>
          </a:p>
          <a:p>
            <a:pPr eaLnBrk="1" hangingPunct="1"/>
            <a:r>
              <a:rPr lang="en-US" altLang="en-US" sz="900">
                <a:solidFill>
                  <a:schemeClr val="bg1"/>
                </a:solidFill>
                <a:cs typeface="Arial" panose="020B0604020202020204" pitchFamily="34" charset="0"/>
              </a:rPr>
              <a:t>Focus Areas as well as NDP targets</a:t>
            </a:r>
          </a:p>
        </p:txBody>
      </p:sp>
      <p:sp>
        <p:nvSpPr>
          <p:cNvPr id="50202" name="TextBox 27">
            <a:extLst>
              <a:ext uri="{FF2B5EF4-FFF2-40B4-BE49-F238E27FC236}">
                <a16:creationId xmlns:a16="http://schemas.microsoft.com/office/drawing/2014/main" xmlns="" id="{53DFD02D-356F-420B-AC5E-29AE0E9A4F33}"/>
              </a:ext>
            </a:extLst>
          </p:cNvPr>
          <p:cNvSpPr txBox="1">
            <a:spLocks noChangeArrowheads="1"/>
          </p:cNvSpPr>
          <p:nvPr/>
        </p:nvSpPr>
        <p:spPr bwMode="auto">
          <a:xfrm>
            <a:off x="7092950" y="3989388"/>
            <a:ext cx="159861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latin typeface="FoundrySterling-Medium"/>
              </a:rPr>
              <a:t>DIGITAL TRANSFORMATION</a:t>
            </a:r>
            <a:endParaRPr lang="en-US" altLang="en-US" sz="900">
              <a:solidFill>
                <a:schemeClr val="bg1"/>
              </a:solidFill>
              <a:cs typeface="Arial" panose="020B0604020202020204" pitchFamily="34" charset="0"/>
            </a:endParaRPr>
          </a:p>
        </p:txBody>
      </p:sp>
      <p:sp>
        <p:nvSpPr>
          <p:cNvPr id="50203" name="TextBox 28">
            <a:extLst>
              <a:ext uri="{FF2B5EF4-FFF2-40B4-BE49-F238E27FC236}">
                <a16:creationId xmlns:a16="http://schemas.microsoft.com/office/drawing/2014/main" xmlns="" id="{692E487D-3943-4CF1-9A1B-0C443C62155F}"/>
              </a:ext>
            </a:extLst>
          </p:cNvPr>
          <p:cNvSpPr txBox="1">
            <a:spLocks noChangeArrowheads="1"/>
          </p:cNvSpPr>
          <p:nvPr/>
        </p:nvSpPr>
        <p:spPr bwMode="auto">
          <a:xfrm>
            <a:off x="6958013" y="4297363"/>
            <a:ext cx="20415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solidFill>
                  <a:schemeClr val="bg1"/>
                </a:solidFill>
                <a:cs typeface="Arial" panose="020B0604020202020204" pitchFamily="34" charset="0"/>
              </a:rPr>
              <a:t>ENABLING DIGITAL ENVIRONMENT</a:t>
            </a:r>
          </a:p>
        </p:txBody>
      </p:sp>
      <p:sp>
        <p:nvSpPr>
          <p:cNvPr id="50204" name="TextBox 29">
            <a:extLst>
              <a:ext uri="{FF2B5EF4-FFF2-40B4-BE49-F238E27FC236}">
                <a16:creationId xmlns:a16="http://schemas.microsoft.com/office/drawing/2014/main" xmlns="" id="{FEBADF44-1C83-4D9E-BB5A-429280B2081C}"/>
              </a:ext>
            </a:extLst>
          </p:cNvPr>
          <p:cNvSpPr txBox="1">
            <a:spLocks noChangeArrowheads="1"/>
          </p:cNvSpPr>
          <p:nvPr/>
        </p:nvSpPr>
        <p:spPr bwMode="auto">
          <a:xfrm>
            <a:off x="6870700" y="4598988"/>
            <a:ext cx="204152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DIGITAL INFRASTRUCTURE</a:t>
            </a:r>
          </a:p>
        </p:txBody>
      </p:sp>
      <p:sp>
        <p:nvSpPr>
          <p:cNvPr id="50205" name="TextBox 30">
            <a:extLst>
              <a:ext uri="{FF2B5EF4-FFF2-40B4-BE49-F238E27FC236}">
                <a16:creationId xmlns:a16="http://schemas.microsoft.com/office/drawing/2014/main" xmlns="" id="{91946655-180C-4CEF-A7E1-62193AC411EA}"/>
              </a:ext>
            </a:extLst>
          </p:cNvPr>
          <p:cNvSpPr txBox="1">
            <a:spLocks noChangeArrowheads="1"/>
          </p:cNvSpPr>
          <p:nvPr/>
        </p:nvSpPr>
        <p:spPr bwMode="auto">
          <a:xfrm>
            <a:off x="192088" y="4760913"/>
            <a:ext cx="127158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1</a:t>
            </a:r>
          </a:p>
        </p:txBody>
      </p:sp>
      <p:sp>
        <p:nvSpPr>
          <p:cNvPr id="50206" name="TextBox 31">
            <a:extLst>
              <a:ext uri="{FF2B5EF4-FFF2-40B4-BE49-F238E27FC236}">
                <a16:creationId xmlns:a16="http://schemas.microsoft.com/office/drawing/2014/main" xmlns="" id="{5F62E729-54DB-4331-B73F-AF9143B8E5BA}"/>
              </a:ext>
            </a:extLst>
          </p:cNvPr>
          <p:cNvSpPr txBox="1">
            <a:spLocks noChangeArrowheads="1"/>
          </p:cNvSpPr>
          <p:nvPr/>
        </p:nvSpPr>
        <p:spPr bwMode="auto">
          <a:xfrm>
            <a:off x="128588" y="3656013"/>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2</a:t>
            </a:r>
          </a:p>
        </p:txBody>
      </p:sp>
      <p:sp>
        <p:nvSpPr>
          <p:cNvPr id="50207" name="TextBox 43">
            <a:extLst>
              <a:ext uri="{FF2B5EF4-FFF2-40B4-BE49-F238E27FC236}">
                <a16:creationId xmlns:a16="http://schemas.microsoft.com/office/drawing/2014/main" xmlns="" id="{7E7C5888-A11B-47CC-A589-C5D31046400C}"/>
              </a:ext>
            </a:extLst>
          </p:cNvPr>
          <p:cNvSpPr txBox="1">
            <a:spLocks noChangeArrowheads="1"/>
          </p:cNvSpPr>
          <p:nvPr/>
        </p:nvSpPr>
        <p:spPr bwMode="auto">
          <a:xfrm>
            <a:off x="180975" y="2520950"/>
            <a:ext cx="127158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3</a:t>
            </a:r>
          </a:p>
        </p:txBody>
      </p:sp>
      <p:sp>
        <p:nvSpPr>
          <p:cNvPr id="32" name="Slide Number Placeholder 2">
            <a:extLst>
              <a:ext uri="{FF2B5EF4-FFF2-40B4-BE49-F238E27FC236}">
                <a16:creationId xmlns:a16="http://schemas.microsoft.com/office/drawing/2014/main" xmlns="" id="{9EA5ED41-54E5-488D-AE63-925DFE976B14}"/>
              </a:ext>
            </a:extLst>
          </p:cNvPr>
          <p:cNvSpPr>
            <a:spLocks noGrp="1" noChangeArrowheads="1"/>
          </p:cNvSpPr>
          <p:nvPr>
            <p:ph type="sldNum" sz="quarter" idx="12"/>
          </p:nvPr>
        </p:nvSpPr>
        <p:spPr bwMode="auto">
          <a:xfrm>
            <a:off x="6551191" y="6400874"/>
            <a:ext cx="2133600" cy="30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FFFFFF"/>
                </a:solidFill>
              </a:rPr>
              <a:t>Slide </a:t>
            </a:r>
            <a:fld id="{896BDDAE-6BF7-47F1-95CA-ED1E09E75ECB}" type="slidenum">
              <a:rPr lang="en-US" altLang="en-US" smtClean="0">
                <a:solidFill>
                  <a:srgbClr val="FFFFFF"/>
                </a:solidFill>
              </a:rPr>
              <a:pPr fontAlgn="base">
                <a:spcBef>
                  <a:spcPct val="0"/>
                </a:spcBef>
                <a:spcAft>
                  <a:spcPct val="0"/>
                </a:spcAft>
              </a:pPr>
              <a:t>28</a:t>
            </a:fld>
            <a:endParaRPr lang="en-US" altLang="en-US" dirty="0">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A9C87C-DF9E-4AF4-8CB0-AB18498DF73A}"/>
              </a:ext>
            </a:extLst>
          </p:cNvPr>
          <p:cNvSpPr>
            <a:spLocks noGrp="1"/>
          </p:cNvSpPr>
          <p:nvPr>
            <p:ph type="title"/>
          </p:nvPr>
        </p:nvSpPr>
        <p:spPr>
          <a:xfrm>
            <a:off x="174625" y="260350"/>
            <a:ext cx="6726238" cy="725488"/>
          </a:xfrm>
          <a:noFill/>
          <a:ln w="9525">
            <a:noFill/>
            <a:miter lim="800000"/>
            <a:headEnd/>
            <a:tailEnd/>
          </a:ln>
        </p:spPr>
        <p:txBody>
          <a:bodyPr anchor="ctr"/>
          <a:lstStyle/>
          <a:p>
            <a:pPr>
              <a:spcBef>
                <a:spcPct val="20000"/>
              </a:spcBef>
            </a:pPr>
            <a:r>
              <a:rPr lang="en-ZA" sz="2000" kern="1200" dirty="0">
                <a:solidFill>
                  <a:srgbClr val="006600"/>
                </a:solidFill>
                <a:latin typeface="+mn-lt"/>
                <a:ea typeface="+mn-ea"/>
                <a:cs typeface="+mn-cs"/>
              </a:rPr>
              <a:t>Future Outlook: Shareholder Funding</a:t>
            </a:r>
          </a:p>
        </p:txBody>
      </p:sp>
      <p:graphicFrame>
        <p:nvGraphicFramePr>
          <p:cNvPr id="5" name="Table 4">
            <a:extLst>
              <a:ext uri="{FF2B5EF4-FFF2-40B4-BE49-F238E27FC236}">
                <a16:creationId xmlns:a16="http://schemas.microsoft.com/office/drawing/2014/main" xmlns="" id="{D8CB0AB9-6506-4B21-AA69-938B4CE5C79B}"/>
              </a:ext>
            </a:extLst>
          </p:cNvPr>
          <p:cNvGraphicFramePr>
            <a:graphicFrameLocks noGrp="1"/>
          </p:cNvGraphicFramePr>
          <p:nvPr>
            <p:extLst>
              <p:ext uri="{D42A27DB-BD31-4B8C-83A1-F6EECF244321}">
                <p14:modId xmlns:p14="http://schemas.microsoft.com/office/powerpoint/2010/main" xmlns="" val="1711857874"/>
              </p:ext>
            </p:extLst>
          </p:nvPr>
        </p:nvGraphicFramePr>
        <p:xfrm>
          <a:off x="184150" y="1252538"/>
          <a:ext cx="8831263" cy="2238375"/>
        </p:xfrm>
        <a:graphic>
          <a:graphicData uri="http://schemas.openxmlformats.org/drawingml/2006/table">
            <a:tbl>
              <a:tblPr/>
              <a:tblGrid>
                <a:gridCol w="746465">
                  <a:extLst>
                    <a:ext uri="{9D8B030D-6E8A-4147-A177-3AD203B41FA5}">
                      <a16:colId xmlns:a16="http://schemas.microsoft.com/office/drawing/2014/main" xmlns="" val="20000"/>
                    </a:ext>
                  </a:extLst>
                </a:gridCol>
                <a:gridCol w="999116">
                  <a:extLst>
                    <a:ext uri="{9D8B030D-6E8A-4147-A177-3AD203B41FA5}">
                      <a16:colId xmlns:a16="http://schemas.microsoft.com/office/drawing/2014/main" xmlns="" val="20001"/>
                    </a:ext>
                  </a:extLst>
                </a:gridCol>
                <a:gridCol w="1079504">
                  <a:extLst>
                    <a:ext uri="{9D8B030D-6E8A-4147-A177-3AD203B41FA5}">
                      <a16:colId xmlns:a16="http://schemas.microsoft.com/office/drawing/2014/main" xmlns="" val="20002"/>
                    </a:ext>
                  </a:extLst>
                </a:gridCol>
                <a:gridCol w="1286218">
                  <a:extLst>
                    <a:ext uri="{9D8B030D-6E8A-4147-A177-3AD203B41FA5}">
                      <a16:colId xmlns:a16="http://schemas.microsoft.com/office/drawing/2014/main" xmlns="" val="20003"/>
                    </a:ext>
                  </a:extLst>
                </a:gridCol>
                <a:gridCol w="1240281">
                  <a:extLst>
                    <a:ext uri="{9D8B030D-6E8A-4147-A177-3AD203B41FA5}">
                      <a16:colId xmlns:a16="http://schemas.microsoft.com/office/drawing/2014/main" xmlns="" val="20004"/>
                    </a:ext>
                  </a:extLst>
                </a:gridCol>
                <a:gridCol w="1251765">
                  <a:extLst>
                    <a:ext uri="{9D8B030D-6E8A-4147-A177-3AD203B41FA5}">
                      <a16:colId xmlns:a16="http://schemas.microsoft.com/office/drawing/2014/main" xmlns="" val="20005"/>
                    </a:ext>
                  </a:extLst>
                </a:gridCol>
                <a:gridCol w="1022084">
                  <a:extLst>
                    <a:ext uri="{9D8B030D-6E8A-4147-A177-3AD203B41FA5}">
                      <a16:colId xmlns:a16="http://schemas.microsoft.com/office/drawing/2014/main" xmlns="" val="20006"/>
                    </a:ext>
                  </a:extLst>
                </a:gridCol>
                <a:gridCol w="1205830">
                  <a:extLst>
                    <a:ext uri="{9D8B030D-6E8A-4147-A177-3AD203B41FA5}">
                      <a16:colId xmlns:a16="http://schemas.microsoft.com/office/drawing/2014/main" xmlns="" val="20007"/>
                    </a:ext>
                  </a:extLst>
                </a:gridCol>
              </a:tblGrid>
              <a:tr h="602523">
                <a:tc>
                  <a:txBody>
                    <a:bodyPr/>
                    <a:lstStyle/>
                    <a:p>
                      <a:pPr algn="ctr" fontAlgn="b"/>
                      <a:endParaRPr lang="en-ZA" sz="1100" b="1" i="0" u="none" strike="noStrike" dirty="0">
                        <a:ln>
                          <a:noFill/>
                        </a:ln>
                        <a:solidFill>
                          <a:schemeClr val="bg1"/>
                        </a:solidFill>
                        <a:effectLst/>
                        <a:latin typeface="Arial" panose="020B0604020202020204" pitchFamily="34" charset="0"/>
                        <a:cs typeface="Arial" panose="020B0604020202020204" pitchFamily="34" charset="0"/>
                      </a:endParaRPr>
                    </a:p>
                  </a:txBody>
                  <a:tcPr marL="8805" marR="8805" marT="8802" marB="0" anchor="ctr">
                    <a:lnL>
                      <a:noFill/>
                    </a:lnL>
                    <a:lnR>
                      <a:noFill/>
                    </a:lnR>
                    <a:lnT>
                      <a:noFill/>
                    </a:lnT>
                    <a:lnB>
                      <a:noFill/>
                    </a:lnB>
                    <a:solidFill>
                      <a:srgbClr val="006600"/>
                    </a:solidFill>
                  </a:tcPr>
                </a:tc>
                <a:tc>
                  <a:txBody>
                    <a:bodyPr/>
                    <a:lstStyle/>
                    <a:p>
                      <a:pPr algn="ctr" fontAlgn="b"/>
                      <a:r>
                        <a:rPr lang="en-ZA" sz="1100" b="1" i="0" u="none" strike="noStrike" dirty="0">
                          <a:ln>
                            <a:noFill/>
                          </a:ln>
                          <a:solidFill>
                            <a:schemeClr val="bg1"/>
                          </a:solidFill>
                          <a:effectLst/>
                          <a:latin typeface="Arial" panose="020B0604020202020204" pitchFamily="34" charset="0"/>
                          <a:cs typeface="Arial" panose="020B0604020202020204" pitchFamily="34" charset="0"/>
                        </a:rPr>
                        <a:t>2006 /2007</a:t>
                      </a:r>
                    </a:p>
                  </a:txBody>
                  <a:tcPr marL="8805" marR="8805" marT="8802" marB="0" anchor="ctr">
                    <a:lnL>
                      <a:noFill/>
                    </a:lnL>
                    <a:lnR>
                      <a:noFill/>
                    </a:lnR>
                    <a:lnT>
                      <a:noFill/>
                    </a:lnT>
                    <a:lnB>
                      <a:noFill/>
                    </a:lnB>
                    <a:solidFill>
                      <a:srgbClr val="006600"/>
                    </a:solidFill>
                  </a:tcPr>
                </a:tc>
                <a:tc>
                  <a:txBody>
                    <a:bodyPr/>
                    <a:lstStyle/>
                    <a:p>
                      <a:pPr algn="ctr" fontAlgn="b"/>
                      <a:r>
                        <a:rPr lang="en-ZA" sz="1100" b="1" i="0" u="none" strike="noStrike" dirty="0">
                          <a:ln>
                            <a:noFill/>
                          </a:ln>
                          <a:solidFill>
                            <a:schemeClr val="bg1"/>
                          </a:solidFill>
                          <a:effectLst/>
                          <a:latin typeface="Arial" panose="020B0604020202020204" pitchFamily="34" charset="0"/>
                          <a:cs typeface="Arial" panose="020B0604020202020204" pitchFamily="34" charset="0"/>
                        </a:rPr>
                        <a:t>2007/2008</a:t>
                      </a:r>
                    </a:p>
                  </a:txBody>
                  <a:tcPr marL="8805" marR="8805" marT="8802" marB="0" anchor="ctr">
                    <a:lnL>
                      <a:noFill/>
                    </a:lnL>
                    <a:lnR>
                      <a:noFill/>
                    </a:lnR>
                    <a:lnT>
                      <a:noFill/>
                    </a:lnT>
                    <a:lnB>
                      <a:noFill/>
                    </a:lnB>
                    <a:solidFill>
                      <a:srgbClr val="006600"/>
                    </a:solidFill>
                  </a:tcPr>
                </a:tc>
                <a:tc>
                  <a:txBody>
                    <a:bodyPr/>
                    <a:lstStyle/>
                    <a:p>
                      <a:pPr algn="ctr" fontAlgn="b"/>
                      <a:r>
                        <a:rPr lang="en-ZA" sz="1100" b="1" i="0" u="none" strike="noStrike" dirty="0">
                          <a:ln>
                            <a:noFill/>
                          </a:ln>
                          <a:solidFill>
                            <a:schemeClr val="bg1"/>
                          </a:solidFill>
                          <a:effectLst/>
                          <a:latin typeface="Arial" panose="020B0604020202020204" pitchFamily="34" charset="0"/>
                          <a:cs typeface="Arial" panose="020B0604020202020204" pitchFamily="34" charset="0"/>
                        </a:rPr>
                        <a:t>2008/2009</a:t>
                      </a:r>
                    </a:p>
                  </a:txBody>
                  <a:tcPr marL="8805" marR="8805" marT="8802" marB="0" anchor="ctr">
                    <a:lnL>
                      <a:noFill/>
                    </a:lnL>
                    <a:lnR>
                      <a:noFill/>
                    </a:lnR>
                    <a:lnT>
                      <a:noFill/>
                    </a:lnT>
                    <a:lnB>
                      <a:noFill/>
                    </a:lnB>
                    <a:solidFill>
                      <a:srgbClr val="006600"/>
                    </a:solidFill>
                  </a:tcPr>
                </a:tc>
                <a:tc>
                  <a:txBody>
                    <a:bodyPr/>
                    <a:lstStyle/>
                    <a:p>
                      <a:pPr algn="ctr" fontAlgn="b"/>
                      <a:r>
                        <a:rPr lang="en-ZA" sz="1100" b="1" i="0" u="none" strike="noStrike" dirty="0">
                          <a:ln>
                            <a:noFill/>
                          </a:ln>
                          <a:solidFill>
                            <a:schemeClr val="bg1"/>
                          </a:solidFill>
                          <a:effectLst/>
                          <a:latin typeface="Arial" panose="020B0604020202020204" pitchFamily="34" charset="0"/>
                          <a:cs typeface="Arial" panose="020B0604020202020204" pitchFamily="34" charset="0"/>
                        </a:rPr>
                        <a:t>2009/2010</a:t>
                      </a:r>
                    </a:p>
                  </a:txBody>
                  <a:tcPr marL="8805" marR="8805" marT="8802" marB="0" anchor="ctr">
                    <a:lnL>
                      <a:noFill/>
                    </a:lnL>
                    <a:lnR>
                      <a:noFill/>
                    </a:lnR>
                    <a:lnT>
                      <a:noFill/>
                    </a:lnT>
                    <a:lnB>
                      <a:noFill/>
                    </a:lnB>
                    <a:solidFill>
                      <a:srgbClr val="006600"/>
                    </a:solidFill>
                  </a:tcPr>
                </a:tc>
                <a:tc>
                  <a:txBody>
                    <a:bodyPr/>
                    <a:lstStyle/>
                    <a:p>
                      <a:pPr algn="ctr" fontAlgn="b"/>
                      <a:r>
                        <a:rPr lang="en-ZA" sz="1100" b="1" i="0" u="none" strike="noStrike" dirty="0">
                          <a:ln>
                            <a:noFill/>
                          </a:ln>
                          <a:solidFill>
                            <a:schemeClr val="bg1"/>
                          </a:solidFill>
                          <a:effectLst/>
                          <a:latin typeface="Arial" panose="020B0604020202020204" pitchFamily="34" charset="0"/>
                          <a:cs typeface="Arial" panose="020B0604020202020204" pitchFamily="34" charset="0"/>
                        </a:rPr>
                        <a:t>2010/2011</a:t>
                      </a:r>
                    </a:p>
                  </a:txBody>
                  <a:tcPr marL="8805" marR="8805" marT="8802" marB="0" anchor="ctr">
                    <a:lnL>
                      <a:noFill/>
                    </a:lnL>
                    <a:lnR>
                      <a:noFill/>
                    </a:lnR>
                    <a:lnT>
                      <a:noFill/>
                    </a:lnT>
                    <a:lnB>
                      <a:noFill/>
                    </a:lnB>
                    <a:solidFill>
                      <a:srgbClr val="006600"/>
                    </a:solidFill>
                  </a:tcPr>
                </a:tc>
                <a:tc>
                  <a:txBody>
                    <a:bodyPr/>
                    <a:lstStyle/>
                    <a:p>
                      <a:pPr algn="ctr" fontAlgn="b"/>
                      <a:r>
                        <a:rPr lang="en-ZA" sz="1100" b="1" i="0" u="none" strike="noStrike" dirty="0">
                          <a:ln>
                            <a:noFill/>
                          </a:ln>
                          <a:solidFill>
                            <a:schemeClr val="bg1"/>
                          </a:solidFill>
                          <a:effectLst/>
                          <a:latin typeface="Arial" panose="020B0604020202020204" pitchFamily="34" charset="0"/>
                          <a:cs typeface="Arial" panose="020B0604020202020204" pitchFamily="34" charset="0"/>
                        </a:rPr>
                        <a:t>2011/2012</a:t>
                      </a:r>
                    </a:p>
                  </a:txBody>
                  <a:tcPr marL="8805" marR="8805" marT="8802" marB="0" anchor="ctr">
                    <a:lnL>
                      <a:noFill/>
                    </a:lnL>
                    <a:lnR>
                      <a:noFill/>
                    </a:lnR>
                    <a:lnT>
                      <a:noFill/>
                    </a:lnT>
                    <a:lnB>
                      <a:noFill/>
                    </a:lnB>
                    <a:solidFill>
                      <a:srgbClr val="006600"/>
                    </a:solidFill>
                  </a:tcPr>
                </a:tc>
                <a:tc>
                  <a:txBody>
                    <a:bodyPr/>
                    <a:lstStyle/>
                    <a:p>
                      <a:pPr algn="ctr" fontAlgn="b"/>
                      <a:r>
                        <a:rPr lang="en-ZA" sz="1100" b="1" i="0" u="none" strike="noStrike" dirty="0">
                          <a:ln>
                            <a:noFill/>
                          </a:ln>
                          <a:solidFill>
                            <a:srgbClr val="000000"/>
                          </a:solidFill>
                          <a:effectLst/>
                          <a:latin typeface="Arial" panose="020B0604020202020204" pitchFamily="34" charset="0"/>
                          <a:cs typeface="Arial" panose="020B0604020202020204" pitchFamily="34" charset="0"/>
                        </a:rPr>
                        <a:t>Total</a:t>
                      </a:r>
                    </a:p>
                  </a:txBody>
                  <a:tcPr marL="8805" marR="8805" marT="8802" marB="0" anchor="ctr">
                    <a:lnL>
                      <a:noFill/>
                    </a:lnL>
                    <a:lnR>
                      <a:noFill/>
                    </a:lnR>
                    <a:lnT>
                      <a:noFill/>
                    </a:lnT>
                    <a:lnB w="12700" cap="flat" cmpd="sng" algn="ctr">
                      <a:solidFill>
                        <a:schemeClr val="bg2">
                          <a:lumMod val="60000"/>
                          <a:lumOff val="40000"/>
                        </a:schemeClr>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0000"/>
                  </a:ext>
                </a:extLst>
              </a:tr>
              <a:tr h="545284">
                <a:tc>
                  <a:txBody>
                    <a:bodyPr/>
                    <a:lstStyle/>
                    <a:p>
                      <a:pPr algn="l" fontAlgn="b"/>
                      <a:r>
                        <a:rPr lang="en-ZA" sz="1100" b="0" i="0" u="none" strike="noStrike" dirty="0">
                          <a:ln>
                            <a:noFill/>
                          </a:ln>
                          <a:solidFill>
                            <a:schemeClr val="tx1"/>
                          </a:solidFill>
                          <a:effectLst/>
                          <a:latin typeface="Arial" panose="020B0604020202020204" pitchFamily="34" charset="0"/>
                          <a:cs typeface="Arial" panose="020B0604020202020204" pitchFamily="34" charset="0"/>
                        </a:rPr>
                        <a:t>DPE *</a:t>
                      </a:r>
                    </a:p>
                  </a:txBody>
                  <a:tcPr marL="8805" marR="8805" marT="8802" marB="0" anchor="ctr">
                    <a:lnL>
                      <a:noFill/>
                    </a:lnL>
                    <a:lnR>
                      <a:noFill/>
                    </a:lnR>
                    <a:lnT>
                      <a:noFill/>
                    </a:lnT>
                    <a:lnB w="12700" cap="flat" cmpd="sng" algn="ctr">
                      <a:solidFill>
                        <a:schemeClr val="accent3">
                          <a:lumMod val="65000"/>
                        </a:schemeClr>
                      </a:solidFill>
                      <a:prstDash val="solid"/>
                      <a:round/>
                      <a:headEnd type="none" w="med" len="med"/>
                      <a:tailEnd type="none" w="med" len="med"/>
                    </a:lnB>
                  </a:tcPr>
                </a:tc>
                <a:tc>
                  <a:txBody>
                    <a:bodyPr/>
                    <a:lstStyle/>
                    <a:p>
                      <a:pPr marL="0" algn="l" defTabSz="914400" rtl="0" eaLnBrk="1" fontAlgn="b" latinLnBrk="0" hangingPunct="1"/>
                      <a:r>
                        <a:rPr lang="en-ZA" sz="1100" b="0" i="0" u="none" strike="noStrike" kern="1200" dirty="0">
                          <a:ln>
                            <a:noFill/>
                          </a:ln>
                          <a:solidFill>
                            <a:schemeClr val="tx1"/>
                          </a:solidFill>
                          <a:effectLst/>
                          <a:latin typeface="Arial" panose="020B0604020202020204" pitchFamily="34" charset="0"/>
                          <a:ea typeface="+mn-ea"/>
                          <a:cs typeface="Arial" panose="020B0604020202020204" pitchFamily="34" charset="0"/>
                        </a:rPr>
                        <a:t>              -   </a:t>
                      </a:r>
                    </a:p>
                  </a:txBody>
                  <a:tcPr marL="8805" marR="8805" marT="8802" marB="0" anchor="ctr">
                    <a:lnL>
                      <a:noFill/>
                    </a:lnL>
                    <a:lnR>
                      <a:noFill/>
                    </a:lnR>
                    <a:lnT>
                      <a:noFill/>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ZA" sz="1100" b="0" i="0" u="none" strike="noStrike" dirty="0">
                          <a:ln>
                            <a:noFill/>
                          </a:ln>
                          <a:solidFill>
                            <a:schemeClr val="tx1"/>
                          </a:solidFill>
                          <a:effectLst/>
                          <a:latin typeface="Arial" panose="020B0604020202020204" pitchFamily="34" charset="0"/>
                          <a:cs typeface="Arial" panose="020B0604020202020204" pitchFamily="34" charset="0"/>
                        </a:rPr>
                        <a:t> R 627 000 000 </a:t>
                      </a:r>
                    </a:p>
                  </a:txBody>
                  <a:tcPr marL="8805" marR="8805" marT="8802" marB="0" anchor="ctr">
                    <a:lnL>
                      <a:noFill/>
                    </a:lnL>
                    <a:lnR>
                      <a:noFill/>
                    </a:lnR>
                    <a:lnT>
                      <a:noFill/>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ZA" sz="1100" b="0" i="0" u="none" strike="noStrike" dirty="0">
                          <a:ln>
                            <a:noFill/>
                          </a:ln>
                          <a:solidFill>
                            <a:schemeClr val="tx1"/>
                          </a:solidFill>
                          <a:effectLst/>
                          <a:latin typeface="Arial" panose="020B0604020202020204" pitchFamily="34" charset="0"/>
                          <a:cs typeface="Arial" panose="020B0604020202020204" pitchFamily="34" charset="0"/>
                        </a:rPr>
                        <a:t> R 377 000 000 </a:t>
                      </a:r>
                    </a:p>
                  </a:txBody>
                  <a:tcPr marL="71997" marR="8805" marT="8802" marB="0" anchor="ctr">
                    <a:lnL>
                      <a:noFill/>
                    </a:lnL>
                    <a:lnR>
                      <a:noFill/>
                    </a:lnR>
                    <a:lnT>
                      <a:noFill/>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ZA" sz="1100" b="0" i="0" u="none" strike="noStrike" dirty="0">
                          <a:ln>
                            <a:noFill/>
                          </a:ln>
                          <a:solidFill>
                            <a:schemeClr val="tx1"/>
                          </a:solidFill>
                          <a:effectLst/>
                          <a:latin typeface="Arial" panose="020B0604020202020204" pitchFamily="34" charset="0"/>
                          <a:cs typeface="Arial" panose="020B0604020202020204" pitchFamily="34" charset="0"/>
                        </a:rPr>
                        <a:t> R 208 530 000 </a:t>
                      </a:r>
                    </a:p>
                  </a:txBody>
                  <a:tcPr marL="0" marR="0" marT="8802" marB="0" anchor="ctr">
                    <a:lnL>
                      <a:noFill/>
                    </a:lnL>
                    <a:lnR>
                      <a:noFill/>
                    </a:lnR>
                    <a:lnT>
                      <a:noFill/>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ZA" sz="1100" b="0" i="0" u="none" strike="noStrike" dirty="0">
                          <a:ln>
                            <a:noFill/>
                          </a:ln>
                          <a:solidFill>
                            <a:schemeClr val="tx1"/>
                          </a:solidFill>
                          <a:effectLst/>
                          <a:latin typeface="Arial" panose="020B0604020202020204" pitchFamily="34" charset="0"/>
                          <a:cs typeface="Arial" panose="020B0604020202020204" pitchFamily="34" charset="0"/>
                        </a:rPr>
                        <a:t> R 138 599 926 </a:t>
                      </a:r>
                    </a:p>
                  </a:txBody>
                  <a:tcPr marL="0" marR="0" marT="8802" marB="0" anchor="ctr">
                    <a:lnL>
                      <a:noFill/>
                    </a:lnL>
                    <a:lnR>
                      <a:noFill/>
                    </a:lnR>
                    <a:lnT>
                      <a:noFill/>
                    </a:lnT>
                    <a:lnB w="12700" cap="flat" cmpd="sng" algn="ctr">
                      <a:solidFill>
                        <a:schemeClr val="accent3">
                          <a:lumMod val="65000"/>
                        </a:schemeClr>
                      </a:solidFill>
                      <a:prstDash val="solid"/>
                      <a:round/>
                      <a:headEnd type="none" w="med" len="med"/>
                      <a:tailEnd type="none" w="med" len="med"/>
                    </a:lnB>
                  </a:tcPr>
                </a:tc>
                <a:tc>
                  <a:txBody>
                    <a:bodyPr/>
                    <a:lstStyle/>
                    <a:p>
                      <a:pPr algn="l" fontAlgn="b"/>
                      <a:r>
                        <a:rPr lang="en-ZA" sz="1100" b="0" i="0" u="none" strike="noStrike" dirty="0">
                          <a:ln>
                            <a:noFill/>
                          </a:ln>
                          <a:solidFill>
                            <a:schemeClr val="tx1"/>
                          </a:solidFill>
                          <a:effectLst/>
                          <a:latin typeface="Arial" panose="020B0604020202020204" pitchFamily="34" charset="0"/>
                          <a:cs typeface="Arial" panose="020B0604020202020204" pitchFamily="34" charset="0"/>
                        </a:rPr>
                        <a:t>              -   </a:t>
                      </a:r>
                    </a:p>
                  </a:txBody>
                  <a:tcPr marL="0" marR="0" marT="8802" marB="0" anchor="ctr">
                    <a:lnL>
                      <a:noFill/>
                    </a:lnL>
                    <a:lnR>
                      <a:noFill/>
                    </a:lnR>
                    <a:lnT>
                      <a:noFill/>
                    </a:lnT>
                    <a:lnB w="12700" cap="flat" cmpd="sng" algn="ctr">
                      <a:solidFill>
                        <a:schemeClr val="accent3">
                          <a:lumMod val="65000"/>
                        </a:schemeClr>
                      </a:solidFill>
                      <a:prstDash val="solid"/>
                      <a:round/>
                      <a:headEnd type="none" w="med" len="med"/>
                      <a:tailEnd type="none" w="med" len="med"/>
                    </a:lnB>
                  </a:tcPr>
                </a:tc>
                <a:tc>
                  <a:txBody>
                    <a:bodyPr/>
                    <a:lstStyle/>
                    <a:p>
                      <a:pPr algn="l" fontAlgn="b"/>
                      <a:r>
                        <a:rPr lang="en-ZA" sz="1100" b="0" i="0" u="none" strike="noStrike" dirty="0">
                          <a:ln>
                            <a:noFill/>
                          </a:ln>
                          <a:solidFill>
                            <a:schemeClr val="tx1"/>
                          </a:solidFill>
                          <a:effectLst/>
                          <a:latin typeface="Arial" panose="020B0604020202020204" pitchFamily="34" charset="0"/>
                          <a:cs typeface="Arial" panose="020B0604020202020204" pitchFamily="34" charset="0"/>
                        </a:rPr>
                        <a:t>   R 1 351 129 926 </a:t>
                      </a:r>
                    </a:p>
                  </a:txBody>
                  <a:tcPr marL="0" marR="0" marT="8802" marB="0" anchor="ctr">
                    <a:lnL>
                      <a:noFill/>
                    </a:lnL>
                    <a:lnR>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0001"/>
                  </a:ext>
                </a:extLst>
              </a:tr>
              <a:tr h="545284">
                <a:tc>
                  <a:txBody>
                    <a:bodyPr/>
                    <a:lstStyle/>
                    <a:p>
                      <a:pPr algn="l" fontAlgn="b"/>
                      <a:r>
                        <a:rPr lang="en-ZA" sz="1100" b="0" i="0" u="none" strike="noStrike" dirty="0">
                          <a:ln>
                            <a:noFill/>
                          </a:ln>
                          <a:solidFill>
                            <a:schemeClr val="tx1"/>
                          </a:solidFill>
                          <a:effectLst/>
                          <a:latin typeface="Arial" panose="020B0604020202020204" pitchFamily="34" charset="0"/>
                          <a:cs typeface="Arial" panose="020B0604020202020204" pitchFamily="34" charset="0"/>
                        </a:rPr>
                        <a:t>IDC</a:t>
                      </a:r>
                    </a:p>
                  </a:txBody>
                  <a:tcPr marL="8805" marR="8805" marT="8802"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marL="0" algn="l" defTabSz="914400" rtl="0" eaLnBrk="1" fontAlgn="b" latinLnBrk="0" hangingPunct="1"/>
                      <a:r>
                        <a:rPr lang="en-ZA" sz="1100" b="0" i="0" u="none" strike="noStrike" kern="1200" dirty="0">
                          <a:ln>
                            <a:noFill/>
                          </a:ln>
                          <a:solidFill>
                            <a:schemeClr val="tx1"/>
                          </a:solidFill>
                          <a:effectLst/>
                          <a:latin typeface="Arial" panose="020B0604020202020204" pitchFamily="34" charset="0"/>
                          <a:ea typeface="+mn-ea"/>
                          <a:cs typeface="Arial" panose="020B0604020202020204" pitchFamily="34" charset="0"/>
                        </a:rPr>
                        <a:t>             -   </a:t>
                      </a:r>
                    </a:p>
                  </a:txBody>
                  <a:tcPr marL="8805" marR="8805" marT="8802"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ZA" sz="1100" b="0" i="0" u="none" strike="noStrike" dirty="0">
                          <a:ln>
                            <a:noFill/>
                          </a:ln>
                          <a:solidFill>
                            <a:schemeClr val="tx1"/>
                          </a:solidFill>
                          <a:effectLst/>
                          <a:latin typeface="Arial" panose="020B0604020202020204" pitchFamily="34" charset="0"/>
                          <a:cs typeface="Arial" panose="020B0604020202020204" pitchFamily="34" charset="0"/>
                        </a:rPr>
                        <a:t>    -   </a:t>
                      </a:r>
                    </a:p>
                  </a:txBody>
                  <a:tcPr marL="8805" marR="8805" marT="8802"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ZA" sz="1100" b="0" i="0" u="none" strike="noStrike" dirty="0">
                          <a:ln>
                            <a:noFill/>
                          </a:ln>
                          <a:solidFill>
                            <a:schemeClr val="tx1"/>
                          </a:solidFill>
                          <a:effectLst/>
                          <a:latin typeface="Arial" panose="020B0604020202020204" pitchFamily="34" charset="0"/>
                          <a:cs typeface="Arial" panose="020B0604020202020204" pitchFamily="34" charset="0"/>
                        </a:rPr>
                        <a:t> R 352 756 756 </a:t>
                      </a:r>
                    </a:p>
                  </a:txBody>
                  <a:tcPr marL="71997" marR="8805" marT="8802"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ZA" sz="1100" b="0" i="0" u="none" strike="noStrike" dirty="0">
                          <a:ln>
                            <a:noFill/>
                          </a:ln>
                          <a:solidFill>
                            <a:schemeClr val="tx1"/>
                          </a:solidFill>
                          <a:effectLst/>
                          <a:latin typeface="Arial" panose="020B0604020202020204" pitchFamily="34" charset="0"/>
                          <a:cs typeface="Arial" panose="020B0604020202020204" pitchFamily="34" charset="0"/>
                        </a:rPr>
                        <a:t>  R 73 267 298 </a:t>
                      </a:r>
                    </a:p>
                  </a:txBody>
                  <a:tcPr marL="0" marR="0" marT="8802"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ZA" sz="1100" b="0" i="0" u="none" strike="noStrike" dirty="0">
                          <a:ln>
                            <a:noFill/>
                          </a:ln>
                          <a:solidFill>
                            <a:schemeClr val="tx1"/>
                          </a:solidFill>
                          <a:effectLst/>
                          <a:latin typeface="Arial" panose="020B0604020202020204" pitchFamily="34" charset="0"/>
                          <a:cs typeface="Arial" panose="020B0604020202020204" pitchFamily="34" charset="0"/>
                        </a:rPr>
                        <a:t> R 48 697 297 </a:t>
                      </a:r>
                    </a:p>
                  </a:txBody>
                  <a:tcPr marL="0" marR="0" marT="8802"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l" fontAlgn="b"/>
                      <a:r>
                        <a:rPr lang="en-ZA" sz="1100" b="0" i="0" u="none" strike="noStrike" dirty="0">
                          <a:ln>
                            <a:noFill/>
                          </a:ln>
                          <a:solidFill>
                            <a:schemeClr val="tx1"/>
                          </a:solidFill>
                          <a:effectLst/>
                          <a:latin typeface="Arial" panose="020B0604020202020204" pitchFamily="34" charset="0"/>
                          <a:cs typeface="Arial" panose="020B0604020202020204" pitchFamily="34" charset="0"/>
                        </a:rPr>
                        <a:t>              -   </a:t>
                      </a:r>
                    </a:p>
                  </a:txBody>
                  <a:tcPr marL="0" marR="0" marT="8802"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l" fontAlgn="b"/>
                      <a:r>
                        <a:rPr lang="en-ZA" sz="1100" b="0" i="0" u="none" strike="noStrike" dirty="0">
                          <a:ln>
                            <a:noFill/>
                          </a:ln>
                          <a:solidFill>
                            <a:schemeClr val="tx1"/>
                          </a:solidFill>
                          <a:effectLst/>
                          <a:latin typeface="Arial" panose="020B0604020202020204" pitchFamily="34" charset="0"/>
                          <a:cs typeface="Arial" panose="020B0604020202020204" pitchFamily="34" charset="0"/>
                        </a:rPr>
                        <a:t>   R    474 721 351 </a:t>
                      </a:r>
                    </a:p>
                  </a:txBody>
                  <a:tcPr marL="0" marR="0" marT="8802"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0002"/>
                  </a:ext>
                </a:extLst>
              </a:tr>
              <a:tr h="545284">
                <a:tc>
                  <a:txBody>
                    <a:bodyPr/>
                    <a:lstStyle/>
                    <a:p>
                      <a:pPr algn="l" fontAlgn="b"/>
                      <a:r>
                        <a:rPr lang="en-ZA" sz="1100" b="1" i="0" u="none" strike="noStrike" dirty="0">
                          <a:ln>
                            <a:noFill/>
                          </a:ln>
                          <a:solidFill>
                            <a:srgbClr val="000000"/>
                          </a:solidFill>
                          <a:effectLst/>
                          <a:latin typeface="Arial" panose="020B0604020202020204" pitchFamily="34" charset="0"/>
                          <a:cs typeface="Arial" panose="020B0604020202020204" pitchFamily="34" charset="0"/>
                        </a:rPr>
                        <a:t>Total</a:t>
                      </a:r>
                    </a:p>
                  </a:txBody>
                  <a:tcPr marL="8805" marR="8805" marT="8802"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marL="0" algn="l" defTabSz="914400" rtl="0" eaLnBrk="1" fontAlgn="b" latinLnBrk="0" hangingPunct="1"/>
                      <a:r>
                        <a:rPr lang="en-ZA" sz="1100" b="1" i="0" u="none" strike="noStrike" kern="1200" dirty="0">
                          <a:ln>
                            <a:noFill/>
                          </a:ln>
                          <a:solidFill>
                            <a:srgbClr val="000000"/>
                          </a:solidFill>
                          <a:effectLst/>
                          <a:latin typeface="Arial" panose="020B0604020202020204" pitchFamily="34" charset="0"/>
                          <a:ea typeface="+mn-ea"/>
                          <a:cs typeface="Arial" panose="020B0604020202020204" pitchFamily="34" charset="0"/>
                        </a:rPr>
                        <a:t>           </a:t>
                      </a:r>
                      <a:r>
                        <a:rPr lang="en-ZA" sz="1100" b="1" i="0" u="none" strike="noStrike" kern="1200" baseline="0" dirty="0">
                          <a:ln>
                            <a:noFill/>
                          </a:ln>
                          <a:solidFill>
                            <a:srgbClr val="000000"/>
                          </a:solidFill>
                          <a:effectLst/>
                          <a:latin typeface="Arial" panose="020B0604020202020204" pitchFamily="34" charset="0"/>
                          <a:ea typeface="+mn-ea"/>
                          <a:cs typeface="Arial" panose="020B0604020202020204" pitchFamily="34" charset="0"/>
                        </a:rPr>
                        <a:t>  </a:t>
                      </a:r>
                      <a:r>
                        <a:rPr lang="en-ZA" sz="1100" b="1" i="0" u="none" strike="noStrike" kern="1200" dirty="0">
                          <a:ln>
                            <a:noFill/>
                          </a:ln>
                          <a:solidFill>
                            <a:srgbClr val="000000"/>
                          </a:solidFill>
                          <a:effectLst/>
                          <a:latin typeface="Arial" panose="020B0604020202020204" pitchFamily="34" charset="0"/>
                          <a:ea typeface="+mn-ea"/>
                          <a:cs typeface="Arial" panose="020B0604020202020204" pitchFamily="34" charset="0"/>
                        </a:rPr>
                        <a:t>- </a:t>
                      </a:r>
                      <a:r>
                        <a:rPr lang="en-ZA" sz="1100" b="0" i="0" u="none" strike="noStrike" kern="1200" dirty="0">
                          <a:ln>
                            <a:noFill/>
                          </a:ln>
                          <a:solidFill>
                            <a:srgbClr val="000000"/>
                          </a:solidFill>
                          <a:effectLst/>
                          <a:latin typeface="Arial" panose="020B0604020202020204" pitchFamily="34" charset="0"/>
                          <a:ea typeface="+mn-ea"/>
                          <a:cs typeface="Arial" panose="020B0604020202020204" pitchFamily="34" charset="0"/>
                        </a:rPr>
                        <a:t>     </a:t>
                      </a:r>
                    </a:p>
                  </a:txBody>
                  <a:tcPr marL="8805" marR="8805" marT="8802"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ZA" sz="1100" b="1" i="0" u="none" strike="noStrike" dirty="0">
                          <a:ln>
                            <a:noFill/>
                          </a:ln>
                          <a:solidFill>
                            <a:srgbClr val="000000"/>
                          </a:solidFill>
                          <a:effectLst/>
                          <a:latin typeface="Arial" panose="020B0604020202020204" pitchFamily="34" charset="0"/>
                          <a:cs typeface="Arial" panose="020B0604020202020204" pitchFamily="34" charset="0"/>
                        </a:rPr>
                        <a:t>  R 627 000 000 </a:t>
                      </a:r>
                    </a:p>
                  </a:txBody>
                  <a:tcPr marL="8805" marR="8805" marT="8802"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ZA" sz="1100" b="1" i="0" u="none" strike="noStrike" dirty="0">
                          <a:ln>
                            <a:noFill/>
                          </a:ln>
                          <a:solidFill>
                            <a:srgbClr val="000000"/>
                          </a:solidFill>
                          <a:effectLst/>
                          <a:latin typeface="Arial" panose="020B0604020202020204" pitchFamily="34" charset="0"/>
                          <a:cs typeface="Arial" panose="020B0604020202020204" pitchFamily="34" charset="0"/>
                        </a:rPr>
                        <a:t>  R 729 756 856 </a:t>
                      </a:r>
                    </a:p>
                  </a:txBody>
                  <a:tcPr marL="71997" marR="8805" marT="8802"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ZA" sz="1100" b="1" i="0" u="none" strike="noStrike" dirty="0">
                          <a:ln>
                            <a:noFill/>
                          </a:ln>
                          <a:solidFill>
                            <a:srgbClr val="000000"/>
                          </a:solidFill>
                          <a:effectLst/>
                          <a:latin typeface="Arial" panose="020B0604020202020204" pitchFamily="34" charset="0"/>
                          <a:cs typeface="Arial" panose="020B0604020202020204" pitchFamily="34" charset="0"/>
                        </a:rPr>
                        <a:t> R 281 797 298 </a:t>
                      </a:r>
                    </a:p>
                  </a:txBody>
                  <a:tcPr marL="0" marR="0" marT="8802"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ZA" sz="1100" b="1" i="0" u="none" strike="noStrike" dirty="0">
                          <a:ln>
                            <a:noFill/>
                          </a:ln>
                          <a:solidFill>
                            <a:srgbClr val="000000"/>
                          </a:solidFill>
                          <a:effectLst/>
                          <a:latin typeface="Arial" panose="020B0604020202020204" pitchFamily="34" charset="0"/>
                          <a:cs typeface="Arial" panose="020B0604020202020204" pitchFamily="34" charset="0"/>
                        </a:rPr>
                        <a:t> R 187 297 223 </a:t>
                      </a:r>
                    </a:p>
                  </a:txBody>
                  <a:tcPr marL="0" marR="0" marT="8802"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l" fontAlgn="b"/>
                      <a:r>
                        <a:rPr lang="en-ZA" sz="1100" b="1" i="0" u="none" strike="noStrike" dirty="0">
                          <a:ln>
                            <a:noFill/>
                          </a:ln>
                          <a:solidFill>
                            <a:srgbClr val="000000"/>
                          </a:solidFill>
                          <a:effectLst/>
                          <a:latin typeface="Arial" panose="020B0604020202020204" pitchFamily="34" charset="0"/>
                          <a:cs typeface="Arial" panose="020B0604020202020204" pitchFamily="34" charset="0"/>
                        </a:rPr>
                        <a:t>              -   </a:t>
                      </a:r>
                    </a:p>
                  </a:txBody>
                  <a:tcPr marL="0" marR="0" marT="8802"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l" fontAlgn="b"/>
                      <a:r>
                        <a:rPr lang="en-ZA" sz="1100" b="1" i="0" u="none" strike="noStrike" dirty="0">
                          <a:ln>
                            <a:noFill/>
                          </a:ln>
                          <a:solidFill>
                            <a:srgbClr val="000000"/>
                          </a:solidFill>
                          <a:effectLst/>
                          <a:latin typeface="Arial" panose="020B0604020202020204" pitchFamily="34" charset="0"/>
                          <a:cs typeface="Arial" panose="020B0604020202020204" pitchFamily="34" charset="0"/>
                        </a:rPr>
                        <a:t>   R 1 825 851 277 </a:t>
                      </a:r>
                    </a:p>
                  </a:txBody>
                  <a:tcPr marL="0" marR="0" marT="8802"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0003"/>
                  </a:ext>
                </a:extLst>
              </a:tr>
            </a:tbl>
          </a:graphicData>
        </a:graphic>
      </p:graphicFrame>
      <p:sp>
        <p:nvSpPr>
          <p:cNvPr id="8" name="Rectangle 7">
            <a:extLst>
              <a:ext uri="{FF2B5EF4-FFF2-40B4-BE49-F238E27FC236}">
                <a16:creationId xmlns:a16="http://schemas.microsoft.com/office/drawing/2014/main" xmlns="" id="{091DA1BC-1655-4648-8BC8-9297F508993C}"/>
              </a:ext>
            </a:extLst>
          </p:cNvPr>
          <p:cNvSpPr/>
          <p:nvPr/>
        </p:nvSpPr>
        <p:spPr>
          <a:xfrm>
            <a:off x="3203575" y="857250"/>
            <a:ext cx="1152525" cy="2628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solidFill>
                <a:srgbClr val="FFFFFF"/>
              </a:solidFill>
            </a:endParaRPr>
          </a:p>
        </p:txBody>
      </p:sp>
      <p:sp>
        <p:nvSpPr>
          <p:cNvPr id="51242" name="TextBox 8">
            <a:extLst>
              <a:ext uri="{FF2B5EF4-FFF2-40B4-BE49-F238E27FC236}">
                <a16:creationId xmlns:a16="http://schemas.microsoft.com/office/drawing/2014/main" xmlns="" id="{45029E6B-F93B-478E-9C0C-62EF6214CCCC}"/>
              </a:ext>
            </a:extLst>
          </p:cNvPr>
          <p:cNvSpPr txBox="1">
            <a:spLocks noChangeArrowheads="1"/>
          </p:cNvSpPr>
          <p:nvPr/>
        </p:nvSpPr>
        <p:spPr bwMode="auto">
          <a:xfrm>
            <a:off x="973138" y="860425"/>
            <a:ext cx="92075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ZA" altLang="en-US" sz="1100">
                <a:solidFill>
                  <a:srgbClr val="000000"/>
                </a:solidFill>
              </a:rPr>
              <a:t>BBI Act &amp; established</a:t>
            </a:r>
          </a:p>
        </p:txBody>
      </p:sp>
      <p:sp>
        <p:nvSpPr>
          <p:cNvPr id="10" name="Rectangle 9">
            <a:extLst>
              <a:ext uri="{FF2B5EF4-FFF2-40B4-BE49-F238E27FC236}">
                <a16:creationId xmlns:a16="http://schemas.microsoft.com/office/drawing/2014/main" xmlns="" id="{9FEFBCC6-8F39-4DC6-B536-7B5302DA4F5D}"/>
              </a:ext>
            </a:extLst>
          </p:cNvPr>
          <p:cNvSpPr/>
          <p:nvPr/>
        </p:nvSpPr>
        <p:spPr>
          <a:xfrm>
            <a:off x="6796088" y="857250"/>
            <a:ext cx="1016000" cy="2628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solidFill>
                <a:srgbClr val="FFFFFF"/>
              </a:solidFill>
            </a:endParaRPr>
          </a:p>
        </p:txBody>
      </p:sp>
      <p:sp>
        <p:nvSpPr>
          <p:cNvPr id="51244" name="TextBox 10">
            <a:extLst>
              <a:ext uri="{FF2B5EF4-FFF2-40B4-BE49-F238E27FC236}">
                <a16:creationId xmlns:a16="http://schemas.microsoft.com/office/drawing/2014/main" xmlns="" id="{0D2F78D9-2E5B-4CCD-B9E9-11B251999440}"/>
              </a:ext>
            </a:extLst>
          </p:cNvPr>
          <p:cNvSpPr txBox="1">
            <a:spLocks noChangeArrowheads="1"/>
          </p:cNvSpPr>
          <p:nvPr/>
        </p:nvSpPr>
        <p:spPr bwMode="auto">
          <a:xfrm>
            <a:off x="6805613" y="850900"/>
            <a:ext cx="9207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ZA" altLang="en-US" sz="1100">
                <a:solidFill>
                  <a:srgbClr val="000000"/>
                </a:solidFill>
              </a:rPr>
              <a:t>Neotel ROU End</a:t>
            </a:r>
          </a:p>
        </p:txBody>
      </p:sp>
      <p:sp>
        <p:nvSpPr>
          <p:cNvPr id="51245" name="TextBox 11">
            <a:extLst>
              <a:ext uri="{FF2B5EF4-FFF2-40B4-BE49-F238E27FC236}">
                <a16:creationId xmlns:a16="http://schemas.microsoft.com/office/drawing/2014/main" xmlns="" id="{EC5DE28C-F627-4FEC-ABC4-CC69384FD071}"/>
              </a:ext>
            </a:extLst>
          </p:cNvPr>
          <p:cNvSpPr txBox="1">
            <a:spLocks noChangeArrowheads="1"/>
          </p:cNvSpPr>
          <p:nvPr/>
        </p:nvSpPr>
        <p:spPr bwMode="auto">
          <a:xfrm>
            <a:off x="3281363" y="869950"/>
            <a:ext cx="919162"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ZA" altLang="en-US" sz="1100">
                <a:solidFill>
                  <a:srgbClr val="000000"/>
                </a:solidFill>
              </a:rPr>
              <a:t>BBI Licensed</a:t>
            </a:r>
          </a:p>
        </p:txBody>
      </p:sp>
      <p:sp>
        <p:nvSpPr>
          <p:cNvPr id="13" name="Rectangle 12">
            <a:extLst>
              <a:ext uri="{FF2B5EF4-FFF2-40B4-BE49-F238E27FC236}">
                <a16:creationId xmlns:a16="http://schemas.microsoft.com/office/drawing/2014/main" xmlns="" id="{3C22CD5D-2AD1-48FF-A57A-7F2011996EE7}"/>
              </a:ext>
            </a:extLst>
          </p:cNvPr>
          <p:cNvSpPr/>
          <p:nvPr/>
        </p:nvSpPr>
        <p:spPr>
          <a:xfrm>
            <a:off x="973138" y="857250"/>
            <a:ext cx="971550" cy="2628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solidFill>
                <a:srgbClr val="FFFFFF"/>
              </a:solidFill>
            </a:endParaRPr>
          </a:p>
        </p:txBody>
      </p:sp>
      <p:cxnSp>
        <p:nvCxnSpPr>
          <p:cNvPr id="15" name="Straight Connector 14">
            <a:extLst>
              <a:ext uri="{FF2B5EF4-FFF2-40B4-BE49-F238E27FC236}">
                <a16:creationId xmlns:a16="http://schemas.microsoft.com/office/drawing/2014/main" xmlns="" id="{10519C6E-2BCA-4181-8B7D-DFF57E372E2F}"/>
              </a:ext>
            </a:extLst>
          </p:cNvPr>
          <p:cNvCxnSpPr/>
          <p:nvPr/>
        </p:nvCxnSpPr>
        <p:spPr>
          <a:xfrm>
            <a:off x="192088" y="823913"/>
            <a:ext cx="6996112" cy="0"/>
          </a:xfrm>
          <a:prstGeom prst="line">
            <a:avLst/>
          </a:prstGeom>
          <a:ln w="15875">
            <a:solidFill>
              <a:srgbClr val="006600"/>
            </a:solidFill>
          </a:ln>
        </p:spPr>
        <p:style>
          <a:lnRef idx="1">
            <a:schemeClr val="accent1"/>
          </a:lnRef>
          <a:fillRef idx="0">
            <a:schemeClr val="accent1"/>
          </a:fillRef>
          <a:effectRef idx="0">
            <a:schemeClr val="accent1"/>
          </a:effectRef>
          <a:fontRef idx="minor">
            <a:schemeClr val="tx1"/>
          </a:fontRef>
        </p:style>
      </p:cxnSp>
      <p:sp>
        <p:nvSpPr>
          <p:cNvPr id="51248" name="TextBox 15">
            <a:extLst>
              <a:ext uri="{FF2B5EF4-FFF2-40B4-BE49-F238E27FC236}">
                <a16:creationId xmlns:a16="http://schemas.microsoft.com/office/drawing/2014/main" xmlns="" id="{104209C8-5FA2-4FCF-9ED1-FD13E5A8BACC}"/>
              </a:ext>
            </a:extLst>
          </p:cNvPr>
          <p:cNvSpPr txBox="1">
            <a:spLocks noChangeArrowheads="1"/>
          </p:cNvSpPr>
          <p:nvPr/>
        </p:nvSpPr>
        <p:spPr bwMode="auto">
          <a:xfrm>
            <a:off x="128588" y="3514725"/>
            <a:ext cx="8840787" cy="279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prstDash val="sysDot"/>
                <a:miter lim="800000"/>
                <a:headEnd/>
                <a:tailEnd/>
              </a14:hiddenLine>
            </a:ext>
          </a:extLst>
        </p:spPr>
        <p:txBody>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 typeface="Arial" panose="020B0604020202020204" pitchFamily="34" charset="0"/>
              <a:buChar char="•"/>
            </a:pPr>
            <a:r>
              <a:rPr lang="en-ZA" altLang="en-US" sz="1400" dirty="0"/>
              <a:t>The above is an indication of the capitalisation received by BBI to date from Shareholders.</a:t>
            </a:r>
          </a:p>
          <a:p>
            <a:pPr algn="just" eaLnBrk="1" hangingPunct="1">
              <a:buFont typeface="Arial" panose="020B0604020202020204" pitchFamily="34" charset="0"/>
              <a:buChar char="•"/>
            </a:pPr>
            <a:r>
              <a:rPr lang="en-ZA" altLang="en-US" sz="1400" dirty="0"/>
              <a:t>The Company requires further capitalisation to remain financially sustainable.</a:t>
            </a:r>
          </a:p>
          <a:p>
            <a:pPr algn="just" eaLnBrk="1" hangingPunct="1">
              <a:buFont typeface="Arial" panose="020B0604020202020204" pitchFamily="34" charset="0"/>
              <a:buChar char="•"/>
            </a:pPr>
            <a:r>
              <a:rPr lang="en-ZA" altLang="en-US" sz="1400" dirty="0"/>
              <a:t>BBI is a Schedule 2 entity in terms of the PFMA, and can raise capital from the markets using its Balance Sheet.</a:t>
            </a:r>
          </a:p>
          <a:p>
            <a:pPr algn="just" eaLnBrk="1" hangingPunct="1">
              <a:buFont typeface="Arial" panose="020B0604020202020204" pitchFamily="34" charset="0"/>
              <a:buChar char="•"/>
            </a:pPr>
            <a:r>
              <a:rPr lang="en-ZA" altLang="en-US" sz="1400" dirty="0"/>
              <a:t>In FY 2016/17 there was a change in accounting standards which classified the above Shareholders’ Loans as long-term liabilities and not Equity.</a:t>
            </a:r>
          </a:p>
          <a:p>
            <a:pPr algn="just" eaLnBrk="1" hangingPunct="1">
              <a:buFont typeface="Arial" panose="020B0604020202020204" pitchFamily="34" charset="0"/>
              <a:buChar char="•"/>
            </a:pPr>
            <a:r>
              <a:rPr lang="en-ZA" altLang="en-US" sz="1400" dirty="0"/>
              <a:t>BBI started the process of having these Shareholders’ Loans converted to Equity, in order to strengthen the Balance Sheet and make it possible to raise funding.</a:t>
            </a:r>
          </a:p>
          <a:p>
            <a:pPr algn="just" eaLnBrk="1" hangingPunct="1">
              <a:buFont typeface="Arial" panose="020B0604020202020204" pitchFamily="34" charset="0"/>
              <a:buChar char="•"/>
            </a:pPr>
            <a:r>
              <a:rPr lang="en-ZA" altLang="en-US" sz="1400" dirty="0"/>
              <a:t>The Minister of Communications and Digital Technologies approved the conversion of the DCDT Shareholder Loan to Equity on 7 June 2019.</a:t>
            </a:r>
          </a:p>
          <a:p>
            <a:pPr algn="just" eaLnBrk="1" hangingPunct="1">
              <a:buFont typeface="Arial" panose="020B0604020202020204" pitchFamily="34" charset="0"/>
              <a:buChar char="•"/>
            </a:pPr>
            <a:r>
              <a:rPr lang="en-ZA" altLang="en-US" sz="1400" dirty="0"/>
              <a:t>In November 2019, the Board of the IDC supported the conversion of the IDC Shareholder Loan into Equity. The Minister of Trade, Industry and Competition endorsed the conversion on 4 March 2021.</a:t>
            </a:r>
          </a:p>
          <a:p>
            <a:pPr algn="just" eaLnBrk="1" hangingPunct="1">
              <a:buFont typeface="Arial" panose="020B0604020202020204" pitchFamily="34" charset="0"/>
              <a:buChar char="•"/>
            </a:pPr>
            <a:r>
              <a:rPr lang="en-ZA" altLang="en-US" sz="1400" dirty="0"/>
              <a:t>The conversion is now complete.</a:t>
            </a:r>
          </a:p>
          <a:p>
            <a:pPr algn="just" eaLnBrk="1" hangingPunct="1">
              <a:buFont typeface="Arial" panose="020B0604020202020204" pitchFamily="34" charset="0"/>
              <a:buChar char="•"/>
            </a:pPr>
            <a:endParaRPr lang="en-ZA" altLang="en-US" sz="1400" dirty="0">
              <a:solidFill>
                <a:srgbClr val="404040"/>
              </a:solidFill>
            </a:endParaRPr>
          </a:p>
        </p:txBody>
      </p:sp>
      <p:sp>
        <p:nvSpPr>
          <p:cNvPr id="16" name="Slide Number Placeholder 2">
            <a:extLst>
              <a:ext uri="{FF2B5EF4-FFF2-40B4-BE49-F238E27FC236}">
                <a16:creationId xmlns:a16="http://schemas.microsoft.com/office/drawing/2014/main" xmlns="" id="{279F4251-C24D-4087-AB8E-0582C2F004DB}"/>
              </a:ext>
            </a:extLst>
          </p:cNvPr>
          <p:cNvSpPr txBox="1">
            <a:spLocks noChangeArrowheads="1"/>
          </p:cNvSpPr>
          <p:nvPr/>
        </p:nvSpPr>
        <p:spPr bwMode="auto">
          <a:xfrm>
            <a:off x="6551191" y="6439743"/>
            <a:ext cx="2133600" cy="3016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algn="r"/>
            <a:r>
              <a:rPr lang="en-US" altLang="en-US" sz="1200" dirty="0">
                <a:solidFill>
                  <a:srgbClr val="FFFFFF"/>
                </a:solidFill>
              </a:rPr>
              <a:t>Slide </a:t>
            </a:r>
            <a:fld id="{896BDDAE-6BF7-47F1-95CA-ED1E09E75ECB}" type="slidenum">
              <a:rPr lang="en-US" altLang="en-US" sz="1200" smtClean="0">
                <a:solidFill>
                  <a:srgbClr val="FFFFFF"/>
                </a:solidFill>
              </a:rPr>
              <a:pPr algn="r"/>
              <a:t>29</a:t>
            </a:fld>
            <a:endParaRPr lang="en-US" altLang="en-US" sz="1200"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xmlns="" id="{9A171101-6037-49CD-ADD4-C81BA66C5007}"/>
              </a:ext>
            </a:extLst>
          </p:cNvPr>
          <p:cNvSpPr/>
          <p:nvPr/>
        </p:nvSpPr>
        <p:spPr>
          <a:xfrm>
            <a:off x="0" y="3014663"/>
            <a:ext cx="9144000" cy="619125"/>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58" tIns="45666" rIns="91258" bIns="45666" anchor="ctr"/>
          <a:lstStyle/>
          <a:p>
            <a:pPr algn="ctr" eaLnBrk="1" fontAlgn="auto" hangingPunct="1">
              <a:spcBef>
                <a:spcPts val="0"/>
              </a:spcBef>
              <a:spcAft>
                <a:spcPts val="0"/>
              </a:spcAft>
              <a:defRPr/>
            </a:pPr>
            <a:r>
              <a:rPr lang="en-ZA" sz="2000" b="1" dirty="0">
                <a:solidFill>
                  <a:srgbClr val="FFFFFF"/>
                </a:solidFill>
                <a:latin typeface="Helvetica"/>
              </a:rPr>
              <a:t>PERFORMANCE OVERVIEW</a:t>
            </a:r>
            <a:endParaRPr lang="en-ZA" sz="2000" dirty="0">
              <a:solidFill>
                <a:srgbClr val="FFFFFF"/>
              </a:solidFill>
              <a:latin typeface="Helvetica"/>
            </a:endParaRPr>
          </a:p>
        </p:txBody>
      </p:sp>
      <p:sp>
        <p:nvSpPr>
          <p:cNvPr id="6" name="Slide Number Placeholder 2">
            <a:extLst>
              <a:ext uri="{FF2B5EF4-FFF2-40B4-BE49-F238E27FC236}">
                <a16:creationId xmlns:a16="http://schemas.microsoft.com/office/drawing/2014/main" xmlns="" id="{B2A843C8-3BFB-4C95-95B0-EF520B89D607}"/>
              </a:ext>
            </a:extLst>
          </p:cNvPr>
          <p:cNvSpPr txBox="1">
            <a:spLocks noChangeArrowheads="1"/>
          </p:cNvSpPr>
          <p:nvPr/>
        </p:nvSpPr>
        <p:spPr bwMode="auto">
          <a:xfrm>
            <a:off x="6551191" y="6439743"/>
            <a:ext cx="2133600" cy="3016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algn="r"/>
            <a:r>
              <a:rPr lang="en-US" altLang="en-US" sz="1200" dirty="0">
                <a:solidFill>
                  <a:srgbClr val="FFFFFF"/>
                </a:solidFill>
              </a:rPr>
              <a:t>Slide </a:t>
            </a:r>
            <a:fld id="{896BDDAE-6BF7-47F1-95CA-ED1E09E75ECB}" type="slidenum">
              <a:rPr lang="en-US" altLang="en-US" sz="1200" smtClean="0">
                <a:solidFill>
                  <a:srgbClr val="FFFFFF"/>
                </a:solidFill>
              </a:rPr>
              <a:pPr algn="r"/>
              <a:t>3</a:t>
            </a:fld>
            <a:endParaRPr lang="en-US" altLang="en-US" sz="1200" dirty="0">
              <a:solidFill>
                <a:srgbClr val="FFFFFF"/>
              </a:solidFill>
            </a:endParaRPr>
          </a:p>
        </p:txBody>
      </p:sp>
    </p:spTree>
    <p:extLst>
      <p:ext uri="{BB962C8B-B14F-4D97-AF65-F5344CB8AC3E}">
        <p14:creationId xmlns:p14="http://schemas.microsoft.com/office/powerpoint/2010/main" xmlns="" val="416634183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Box 7">
            <a:extLst>
              <a:ext uri="{FF2B5EF4-FFF2-40B4-BE49-F238E27FC236}">
                <a16:creationId xmlns:a16="http://schemas.microsoft.com/office/drawing/2014/main" xmlns="" id="{013A331E-C5BD-4DF7-A875-13CD92F6A28E}"/>
              </a:ext>
            </a:extLst>
          </p:cNvPr>
          <p:cNvSpPr txBox="1">
            <a:spLocks noChangeArrowheads="1"/>
          </p:cNvSpPr>
          <p:nvPr/>
        </p:nvSpPr>
        <p:spPr bwMode="auto">
          <a:xfrm>
            <a:off x="1835150" y="1916113"/>
            <a:ext cx="881063"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Enable</a:t>
            </a:r>
          </a:p>
          <a:p>
            <a:pPr eaLnBrk="1" hangingPunct="1"/>
            <a:r>
              <a:rPr lang="en-US" altLang="en-US" sz="1000">
                <a:solidFill>
                  <a:schemeClr val="bg1"/>
                </a:solidFill>
                <a:cs typeface="Arial" panose="020B0604020202020204" pitchFamily="34" charset="0"/>
              </a:rPr>
              <a:t>Last Mile </a:t>
            </a:r>
          </a:p>
          <a:p>
            <a:pPr eaLnBrk="1" hangingPunct="1"/>
            <a:r>
              <a:rPr lang="en-US" altLang="en-US" sz="1000">
                <a:solidFill>
                  <a:schemeClr val="bg1"/>
                </a:solidFill>
                <a:cs typeface="Arial" panose="020B0604020202020204" pitchFamily="34" charset="0"/>
              </a:rPr>
              <a:t>Connectivity</a:t>
            </a:r>
          </a:p>
        </p:txBody>
      </p:sp>
      <p:sp>
        <p:nvSpPr>
          <p:cNvPr id="52228" name="TextBox 33">
            <a:extLst>
              <a:ext uri="{FF2B5EF4-FFF2-40B4-BE49-F238E27FC236}">
                <a16:creationId xmlns:a16="http://schemas.microsoft.com/office/drawing/2014/main" xmlns="" id="{3061B4BB-CEDF-422C-BCCD-B9559605FDB9}"/>
              </a:ext>
            </a:extLst>
          </p:cNvPr>
          <p:cNvSpPr txBox="1">
            <a:spLocks noChangeArrowheads="1"/>
          </p:cNvSpPr>
          <p:nvPr/>
        </p:nvSpPr>
        <p:spPr bwMode="auto">
          <a:xfrm>
            <a:off x="1822450" y="3535363"/>
            <a:ext cx="11636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Enable Last Mile </a:t>
            </a:r>
          </a:p>
          <a:p>
            <a:pPr eaLnBrk="1" hangingPunct="1"/>
            <a:r>
              <a:rPr lang="en-US" altLang="en-US" sz="1000">
                <a:solidFill>
                  <a:schemeClr val="bg1"/>
                </a:solidFill>
                <a:cs typeface="Arial" panose="020B0604020202020204" pitchFamily="34" charset="0"/>
              </a:rPr>
              <a:t>Connectivity</a:t>
            </a:r>
          </a:p>
        </p:txBody>
      </p:sp>
      <p:sp>
        <p:nvSpPr>
          <p:cNvPr id="52229" name="TextBox 34">
            <a:extLst>
              <a:ext uri="{FF2B5EF4-FFF2-40B4-BE49-F238E27FC236}">
                <a16:creationId xmlns:a16="http://schemas.microsoft.com/office/drawing/2014/main" xmlns="" id="{2B702E08-3CFC-46E1-8A27-93C736A1E7D9}"/>
              </a:ext>
            </a:extLst>
          </p:cNvPr>
          <p:cNvSpPr txBox="1">
            <a:spLocks noChangeArrowheads="1"/>
          </p:cNvSpPr>
          <p:nvPr/>
        </p:nvSpPr>
        <p:spPr bwMode="auto">
          <a:xfrm>
            <a:off x="1825625" y="3959225"/>
            <a:ext cx="1160463"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Financial &amp; </a:t>
            </a:r>
          </a:p>
          <a:p>
            <a:pPr eaLnBrk="1" hangingPunct="1"/>
            <a:r>
              <a:rPr lang="en-US" altLang="en-US" sz="1000">
                <a:solidFill>
                  <a:schemeClr val="bg1"/>
                </a:solidFill>
                <a:cs typeface="Arial" panose="020B0604020202020204" pitchFamily="34" charset="0"/>
              </a:rPr>
              <a:t>Operational</a:t>
            </a:r>
          </a:p>
          <a:p>
            <a:pPr eaLnBrk="1" hangingPunct="1"/>
            <a:r>
              <a:rPr lang="en-US" altLang="en-US" sz="1000">
                <a:solidFill>
                  <a:schemeClr val="bg1"/>
                </a:solidFill>
                <a:cs typeface="Arial" panose="020B0604020202020204" pitchFamily="34" charset="0"/>
              </a:rPr>
              <a:t>Sustainability</a:t>
            </a:r>
          </a:p>
        </p:txBody>
      </p:sp>
      <p:sp>
        <p:nvSpPr>
          <p:cNvPr id="52230" name="TextBox 37">
            <a:extLst>
              <a:ext uri="{FF2B5EF4-FFF2-40B4-BE49-F238E27FC236}">
                <a16:creationId xmlns:a16="http://schemas.microsoft.com/office/drawing/2014/main" xmlns="" id="{B611222E-92E8-4D0B-AFC2-AA69BB8F0DCE}"/>
              </a:ext>
            </a:extLst>
          </p:cNvPr>
          <p:cNvSpPr txBox="1">
            <a:spLocks noChangeArrowheads="1"/>
          </p:cNvSpPr>
          <p:nvPr/>
        </p:nvSpPr>
        <p:spPr bwMode="auto">
          <a:xfrm>
            <a:off x="2945568" y="4034631"/>
            <a:ext cx="21605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latin typeface="FoundrySterling-Medium"/>
              </a:rPr>
              <a:t>1. To strengthen BBI’s financial position</a:t>
            </a:r>
          </a:p>
          <a:p>
            <a:pPr eaLnBrk="1" hangingPunct="1"/>
            <a:r>
              <a:rPr lang="en-US" altLang="en-US" sz="900">
                <a:solidFill>
                  <a:schemeClr val="bg1"/>
                </a:solidFill>
                <a:latin typeface="FoundrySterling-Medium"/>
              </a:rPr>
              <a:t>    for growth and sustainability</a:t>
            </a:r>
          </a:p>
        </p:txBody>
      </p:sp>
      <p:sp>
        <p:nvSpPr>
          <p:cNvPr id="52231" name="TextBox 39">
            <a:extLst>
              <a:ext uri="{FF2B5EF4-FFF2-40B4-BE49-F238E27FC236}">
                <a16:creationId xmlns:a16="http://schemas.microsoft.com/office/drawing/2014/main" xmlns="" id="{DC037BBB-D8C3-4CF0-9541-097C13D0E061}"/>
              </a:ext>
            </a:extLst>
          </p:cNvPr>
          <p:cNvSpPr txBox="1">
            <a:spLocks noChangeArrowheads="1"/>
          </p:cNvSpPr>
          <p:nvPr/>
        </p:nvSpPr>
        <p:spPr bwMode="auto">
          <a:xfrm>
            <a:off x="2994025" y="2960688"/>
            <a:ext cx="57594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3. An increased base achieved through customer fulfillment and state-of-the-art infrastructure and services</a:t>
            </a:r>
          </a:p>
        </p:txBody>
      </p:sp>
      <p:sp>
        <p:nvSpPr>
          <p:cNvPr id="52232" name="TextBox 23">
            <a:extLst>
              <a:ext uri="{FF2B5EF4-FFF2-40B4-BE49-F238E27FC236}">
                <a16:creationId xmlns:a16="http://schemas.microsoft.com/office/drawing/2014/main" xmlns="" id="{A78E40BD-4ECF-4C34-8027-7EBB652F5FA2}"/>
              </a:ext>
            </a:extLst>
          </p:cNvPr>
          <p:cNvSpPr txBox="1">
            <a:spLocks noChangeArrowheads="1"/>
          </p:cNvSpPr>
          <p:nvPr/>
        </p:nvSpPr>
        <p:spPr bwMode="auto">
          <a:xfrm>
            <a:off x="484188" y="4168775"/>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Stabilise &amp; Mobilise</a:t>
            </a:r>
          </a:p>
        </p:txBody>
      </p:sp>
      <p:sp>
        <p:nvSpPr>
          <p:cNvPr id="52233" name="TextBox 24">
            <a:extLst>
              <a:ext uri="{FF2B5EF4-FFF2-40B4-BE49-F238E27FC236}">
                <a16:creationId xmlns:a16="http://schemas.microsoft.com/office/drawing/2014/main" xmlns="" id="{705F5FB1-87B0-4F50-BCB4-394A9238EF25}"/>
              </a:ext>
            </a:extLst>
          </p:cNvPr>
          <p:cNvSpPr txBox="1">
            <a:spLocks noChangeArrowheads="1"/>
          </p:cNvSpPr>
          <p:nvPr/>
        </p:nvSpPr>
        <p:spPr bwMode="auto">
          <a:xfrm>
            <a:off x="490538" y="2981325"/>
            <a:ext cx="116205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Build Infrastructure </a:t>
            </a:r>
          </a:p>
          <a:p>
            <a:pPr eaLnBrk="1" hangingPunct="1"/>
            <a:r>
              <a:rPr lang="en-US" altLang="en-US" sz="900">
                <a:solidFill>
                  <a:schemeClr val="bg1"/>
                </a:solidFill>
                <a:cs typeface="Arial" panose="020B0604020202020204" pitchFamily="34" charset="0"/>
              </a:rPr>
              <a:t>&amp; Grow Customer </a:t>
            </a:r>
          </a:p>
          <a:p>
            <a:pPr eaLnBrk="1" hangingPunct="1"/>
            <a:r>
              <a:rPr lang="en-US" altLang="en-US" sz="900">
                <a:solidFill>
                  <a:schemeClr val="bg1"/>
                </a:solidFill>
                <a:cs typeface="Arial" panose="020B0604020202020204" pitchFamily="34" charset="0"/>
              </a:rPr>
              <a:t>Base</a:t>
            </a:r>
          </a:p>
        </p:txBody>
      </p:sp>
      <p:sp>
        <p:nvSpPr>
          <p:cNvPr id="52234" name="TextBox 25">
            <a:extLst>
              <a:ext uri="{FF2B5EF4-FFF2-40B4-BE49-F238E27FC236}">
                <a16:creationId xmlns:a16="http://schemas.microsoft.com/office/drawing/2014/main" xmlns="" id="{B379E0F1-A432-4CDF-A284-F12C1D575E23}"/>
              </a:ext>
            </a:extLst>
          </p:cNvPr>
          <p:cNvSpPr txBox="1">
            <a:spLocks noChangeArrowheads="1"/>
          </p:cNvSpPr>
          <p:nvPr/>
        </p:nvSpPr>
        <p:spPr bwMode="auto">
          <a:xfrm>
            <a:off x="511175" y="1857375"/>
            <a:ext cx="1068388"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Grow Services to </a:t>
            </a:r>
          </a:p>
          <a:p>
            <a:pPr eaLnBrk="1" hangingPunct="1"/>
            <a:r>
              <a:rPr lang="en-US" altLang="en-US" sz="900">
                <a:solidFill>
                  <a:schemeClr val="bg1"/>
                </a:solidFill>
                <a:cs typeface="Arial" panose="020B0604020202020204" pitchFamily="34" charset="0"/>
              </a:rPr>
              <a:t>Enable Digital </a:t>
            </a:r>
          </a:p>
          <a:p>
            <a:pPr eaLnBrk="1" hangingPunct="1"/>
            <a:r>
              <a:rPr lang="en-US" altLang="en-US" sz="900">
                <a:solidFill>
                  <a:schemeClr val="bg1"/>
                </a:solidFill>
                <a:cs typeface="Arial" panose="020B0604020202020204" pitchFamily="34" charset="0"/>
              </a:rPr>
              <a:t>Transformation</a:t>
            </a:r>
          </a:p>
        </p:txBody>
      </p:sp>
      <p:sp>
        <p:nvSpPr>
          <p:cNvPr id="52235" name="TextBox 26">
            <a:extLst>
              <a:ext uri="{FF2B5EF4-FFF2-40B4-BE49-F238E27FC236}">
                <a16:creationId xmlns:a16="http://schemas.microsoft.com/office/drawing/2014/main" xmlns="" id="{D7B3F8CA-0DA2-415A-B551-8E9E8DFD9D75}"/>
              </a:ext>
            </a:extLst>
          </p:cNvPr>
          <p:cNvSpPr txBox="1">
            <a:spLocks noChangeArrowheads="1"/>
          </p:cNvSpPr>
          <p:nvPr/>
        </p:nvSpPr>
        <p:spPr bwMode="auto">
          <a:xfrm>
            <a:off x="6156325" y="3975100"/>
            <a:ext cx="8667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Supports the attainment of key DCDT </a:t>
            </a:r>
          </a:p>
          <a:p>
            <a:pPr eaLnBrk="1" hangingPunct="1"/>
            <a:r>
              <a:rPr lang="en-US" altLang="en-US" sz="900">
                <a:solidFill>
                  <a:schemeClr val="bg1"/>
                </a:solidFill>
                <a:cs typeface="Arial" panose="020B0604020202020204" pitchFamily="34" charset="0"/>
              </a:rPr>
              <a:t>Focus Areas as well as NDP targets</a:t>
            </a:r>
          </a:p>
        </p:txBody>
      </p:sp>
      <p:sp>
        <p:nvSpPr>
          <p:cNvPr id="52236" name="TextBox 27">
            <a:extLst>
              <a:ext uri="{FF2B5EF4-FFF2-40B4-BE49-F238E27FC236}">
                <a16:creationId xmlns:a16="http://schemas.microsoft.com/office/drawing/2014/main" xmlns="" id="{307E11A2-6918-4449-82E4-8A0B46BDEA91}"/>
              </a:ext>
            </a:extLst>
          </p:cNvPr>
          <p:cNvSpPr txBox="1">
            <a:spLocks noChangeArrowheads="1"/>
          </p:cNvSpPr>
          <p:nvPr/>
        </p:nvSpPr>
        <p:spPr bwMode="auto">
          <a:xfrm>
            <a:off x="7092950" y="3989388"/>
            <a:ext cx="159861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latin typeface="FoundrySterling-Medium"/>
              </a:rPr>
              <a:t>DIGITAL TRANSFORMATION</a:t>
            </a:r>
            <a:endParaRPr lang="en-US" altLang="en-US" sz="900">
              <a:solidFill>
                <a:schemeClr val="bg1"/>
              </a:solidFill>
              <a:cs typeface="Arial" panose="020B0604020202020204" pitchFamily="34" charset="0"/>
            </a:endParaRPr>
          </a:p>
        </p:txBody>
      </p:sp>
      <p:sp>
        <p:nvSpPr>
          <p:cNvPr id="52237" name="TextBox 28">
            <a:extLst>
              <a:ext uri="{FF2B5EF4-FFF2-40B4-BE49-F238E27FC236}">
                <a16:creationId xmlns:a16="http://schemas.microsoft.com/office/drawing/2014/main" xmlns="" id="{D8858094-AAC4-43E8-AE40-F8D1E4CE78A8}"/>
              </a:ext>
            </a:extLst>
          </p:cNvPr>
          <p:cNvSpPr txBox="1">
            <a:spLocks noChangeArrowheads="1"/>
          </p:cNvSpPr>
          <p:nvPr/>
        </p:nvSpPr>
        <p:spPr bwMode="auto">
          <a:xfrm>
            <a:off x="6958013" y="4297363"/>
            <a:ext cx="20415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solidFill>
                  <a:schemeClr val="bg1"/>
                </a:solidFill>
                <a:cs typeface="Arial" panose="020B0604020202020204" pitchFamily="34" charset="0"/>
              </a:rPr>
              <a:t>ENABLING DIGITAL ENVIRONMENT</a:t>
            </a:r>
          </a:p>
        </p:txBody>
      </p:sp>
      <p:sp>
        <p:nvSpPr>
          <p:cNvPr id="52238" name="TextBox 29">
            <a:extLst>
              <a:ext uri="{FF2B5EF4-FFF2-40B4-BE49-F238E27FC236}">
                <a16:creationId xmlns:a16="http://schemas.microsoft.com/office/drawing/2014/main" xmlns="" id="{B26CA103-9786-47AB-B6AB-12C20D5E62CE}"/>
              </a:ext>
            </a:extLst>
          </p:cNvPr>
          <p:cNvSpPr txBox="1">
            <a:spLocks noChangeArrowheads="1"/>
          </p:cNvSpPr>
          <p:nvPr/>
        </p:nvSpPr>
        <p:spPr bwMode="auto">
          <a:xfrm>
            <a:off x="6870700" y="4598988"/>
            <a:ext cx="204152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DIGITAL INFRASTRUCTURE</a:t>
            </a:r>
          </a:p>
        </p:txBody>
      </p:sp>
      <p:sp>
        <p:nvSpPr>
          <p:cNvPr id="52239" name="TextBox 30">
            <a:extLst>
              <a:ext uri="{FF2B5EF4-FFF2-40B4-BE49-F238E27FC236}">
                <a16:creationId xmlns:a16="http://schemas.microsoft.com/office/drawing/2014/main" xmlns="" id="{A66C74C1-0334-4AA6-A4BD-1DC3839059C1}"/>
              </a:ext>
            </a:extLst>
          </p:cNvPr>
          <p:cNvSpPr txBox="1">
            <a:spLocks noChangeArrowheads="1"/>
          </p:cNvSpPr>
          <p:nvPr/>
        </p:nvSpPr>
        <p:spPr bwMode="auto">
          <a:xfrm>
            <a:off x="192088" y="4760913"/>
            <a:ext cx="127158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1</a:t>
            </a:r>
          </a:p>
        </p:txBody>
      </p:sp>
      <p:sp>
        <p:nvSpPr>
          <p:cNvPr id="52240" name="TextBox 31">
            <a:extLst>
              <a:ext uri="{FF2B5EF4-FFF2-40B4-BE49-F238E27FC236}">
                <a16:creationId xmlns:a16="http://schemas.microsoft.com/office/drawing/2014/main" xmlns="" id="{AE46D4CF-5081-4AE8-BE5B-F94CB00D0D09}"/>
              </a:ext>
            </a:extLst>
          </p:cNvPr>
          <p:cNvSpPr txBox="1">
            <a:spLocks noChangeArrowheads="1"/>
          </p:cNvSpPr>
          <p:nvPr/>
        </p:nvSpPr>
        <p:spPr bwMode="auto">
          <a:xfrm>
            <a:off x="128588" y="3656013"/>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2</a:t>
            </a:r>
          </a:p>
        </p:txBody>
      </p:sp>
      <p:sp>
        <p:nvSpPr>
          <p:cNvPr id="52241" name="TextBox 43">
            <a:extLst>
              <a:ext uri="{FF2B5EF4-FFF2-40B4-BE49-F238E27FC236}">
                <a16:creationId xmlns:a16="http://schemas.microsoft.com/office/drawing/2014/main" xmlns="" id="{3B1058EA-D78D-4094-A009-A009891F95AF}"/>
              </a:ext>
            </a:extLst>
          </p:cNvPr>
          <p:cNvSpPr txBox="1">
            <a:spLocks noChangeArrowheads="1"/>
          </p:cNvSpPr>
          <p:nvPr/>
        </p:nvSpPr>
        <p:spPr bwMode="auto">
          <a:xfrm>
            <a:off x="180975" y="2520950"/>
            <a:ext cx="127158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3</a:t>
            </a:r>
          </a:p>
        </p:txBody>
      </p:sp>
      <p:sp>
        <p:nvSpPr>
          <p:cNvPr id="45" name="Title 8">
            <a:extLst>
              <a:ext uri="{FF2B5EF4-FFF2-40B4-BE49-F238E27FC236}">
                <a16:creationId xmlns:a16="http://schemas.microsoft.com/office/drawing/2014/main" xmlns="" id="{387C3AC8-26B8-42A6-BF6A-176E9ABF1701}"/>
              </a:ext>
            </a:extLst>
          </p:cNvPr>
          <p:cNvSpPr txBox="1">
            <a:spLocks/>
          </p:cNvSpPr>
          <p:nvPr/>
        </p:nvSpPr>
        <p:spPr bwMode="auto">
          <a:xfrm>
            <a:off x="192088" y="361950"/>
            <a:ext cx="6831012" cy="635000"/>
          </a:xfrm>
          <a:prstGeom prst="rect">
            <a:avLst/>
          </a:prstGeom>
          <a:noFill/>
          <a:ln w="9525">
            <a:noFill/>
            <a:miter lim="800000"/>
            <a:headEnd/>
            <a:tailEnd/>
          </a:ln>
        </p:spPr>
        <p:txBody>
          <a:bodyPr anchor="ctr"/>
          <a:lstStyle>
            <a:lvl1pPr marL="0" indent="0">
              <a:spcBef>
                <a:spcPct val="20000"/>
              </a:spcBef>
              <a:buNone/>
              <a:defRPr sz="1800" b="1">
                <a:solidFill>
                  <a:srgbClr val="006600"/>
                </a:solidFill>
                <a:latin typeface="+mn-lt"/>
              </a:defRPr>
            </a:lvl1pPr>
            <a:lvl2pPr marL="742950" indent="-285750">
              <a:spcBef>
                <a:spcPct val="20000"/>
              </a:spcBef>
              <a:buBlip>
                <a:blip r:embed="rId2"/>
              </a:buBlip>
              <a:defRPr sz="1600" b="1">
                <a:solidFill>
                  <a:srgbClr val="006600"/>
                </a:solidFill>
                <a:latin typeface="+mn-lt"/>
              </a:defRPr>
            </a:lvl2pPr>
            <a:lvl3pPr marL="1143000" indent="-228600">
              <a:spcBef>
                <a:spcPct val="20000"/>
              </a:spcBef>
              <a:buBlip>
                <a:blip r:embed="rId3"/>
              </a:buBlip>
              <a:defRPr sz="1600" b="1">
                <a:solidFill>
                  <a:srgbClr val="006600"/>
                </a:solidFill>
                <a:latin typeface="+mn-lt"/>
              </a:defRPr>
            </a:lvl3pPr>
            <a:lvl4pPr marL="1600200" indent="-228600">
              <a:spcBef>
                <a:spcPct val="20000"/>
              </a:spcBef>
              <a:buClr>
                <a:srgbClr val="4AAF14"/>
              </a:buClr>
              <a:buSzPct val="75000"/>
              <a:buFont typeface="Arial" panose="020B0604020202020204" pitchFamily="34" charset="0"/>
              <a:buChar char="−"/>
              <a:defRPr sz="1600" b="1">
                <a:solidFill>
                  <a:srgbClr val="006600"/>
                </a:solidFill>
                <a:latin typeface="+mn-lt"/>
              </a:defRPr>
            </a:lvl4pPr>
            <a:lvl5pPr marL="2057400" indent="-228600">
              <a:spcBef>
                <a:spcPct val="20000"/>
              </a:spcBef>
              <a:defRPr sz="1600" b="1">
                <a:solidFill>
                  <a:srgbClr val="006600"/>
                </a:solidFill>
                <a:latin typeface="+mn-lt"/>
              </a:defRPr>
            </a:lvl5pPr>
            <a:lvl6pPr marL="2514600" indent="-228600" fontAlgn="base">
              <a:spcBef>
                <a:spcPct val="20000"/>
              </a:spcBef>
              <a:spcAft>
                <a:spcPct val="0"/>
              </a:spcAft>
              <a:defRPr sz="2000">
                <a:solidFill>
                  <a:srgbClr val="6D6F67"/>
                </a:solidFill>
                <a:latin typeface="+mn-lt"/>
              </a:defRPr>
            </a:lvl6pPr>
            <a:lvl7pPr marL="2971800" indent="-228600" fontAlgn="base">
              <a:spcBef>
                <a:spcPct val="20000"/>
              </a:spcBef>
              <a:spcAft>
                <a:spcPct val="0"/>
              </a:spcAft>
              <a:defRPr sz="2000">
                <a:solidFill>
                  <a:srgbClr val="6D6F67"/>
                </a:solidFill>
                <a:latin typeface="+mn-lt"/>
              </a:defRPr>
            </a:lvl7pPr>
            <a:lvl8pPr marL="3429000" indent="-228600" fontAlgn="base">
              <a:spcBef>
                <a:spcPct val="20000"/>
              </a:spcBef>
              <a:spcAft>
                <a:spcPct val="0"/>
              </a:spcAft>
              <a:defRPr sz="2000">
                <a:solidFill>
                  <a:srgbClr val="6D6F67"/>
                </a:solidFill>
                <a:latin typeface="+mn-lt"/>
              </a:defRPr>
            </a:lvl8pPr>
            <a:lvl9pPr marL="3886200" indent="-228600" fontAlgn="base">
              <a:spcBef>
                <a:spcPct val="20000"/>
              </a:spcBef>
              <a:spcAft>
                <a:spcPct val="0"/>
              </a:spcAft>
              <a:defRPr sz="2000">
                <a:solidFill>
                  <a:srgbClr val="6D6F67"/>
                </a:solidFill>
                <a:latin typeface="+mn-lt"/>
              </a:defRPr>
            </a:lvl9pPr>
          </a:lstStyle>
          <a:p>
            <a:r>
              <a:rPr lang="en-ZA" sz="2000" dirty="0"/>
              <a:t>Future Outlook: Network Investment Plan and Funding</a:t>
            </a:r>
          </a:p>
        </p:txBody>
      </p:sp>
      <p:graphicFrame>
        <p:nvGraphicFramePr>
          <p:cNvPr id="19" name="Chart 18">
            <a:extLst>
              <a:ext uri="{FF2B5EF4-FFF2-40B4-BE49-F238E27FC236}">
                <a16:creationId xmlns:a16="http://schemas.microsoft.com/office/drawing/2014/main" xmlns="" id="{80013FC5-A3BC-42E2-8B59-E79639F377E5}"/>
              </a:ext>
            </a:extLst>
          </p:cNvPr>
          <p:cNvGraphicFramePr/>
          <p:nvPr>
            <p:extLst>
              <p:ext uri="{D42A27DB-BD31-4B8C-83A1-F6EECF244321}">
                <p14:modId xmlns:p14="http://schemas.microsoft.com/office/powerpoint/2010/main" xmlns="" val="439225603"/>
              </p:ext>
            </p:extLst>
          </p:nvPr>
        </p:nvGraphicFramePr>
        <p:xfrm>
          <a:off x="4096513" y="1254966"/>
          <a:ext cx="4782803" cy="4550298"/>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3">
            <a:extLst>
              <a:ext uri="{FF2B5EF4-FFF2-40B4-BE49-F238E27FC236}">
                <a16:creationId xmlns:a16="http://schemas.microsoft.com/office/drawing/2014/main" xmlns="" id="{74A31870-F361-4125-AADA-5EF246A4E79E}"/>
              </a:ext>
            </a:extLst>
          </p:cNvPr>
          <p:cNvSpPr txBox="1">
            <a:spLocks noChangeArrowheads="1"/>
          </p:cNvSpPr>
          <p:nvPr/>
        </p:nvSpPr>
        <p:spPr>
          <a:xfrm>
            <a:off x="209558" y="1254966"/>
            <a:ext cx="3822684" cy="4802093"/>
          </a:xfrm>
          <a:prstGeom prst="rect">
            <a:avLst/>
          </a:prstGeom>
        </p:spPr>
        <p:txBody>
          <a:bodyPr/>
          <a:lstStyle>
            <a:lvl1pPr marL="342900" indent="-342900" algn="l" rtl="0" eaLnBrk="0" fontAlgn="base" hangingPunct="0">
              <a:spcBef>
                <a:spcPct val="20000"/>
              </a:spcBef>
              <a:spcAft>
                <a:spcPct val="0"/>
              </a:spcAft>
              <a:buBlip>
                <a:blip r:embed="rId5"/>
              </a:buBlip>
              <a:defRPr sz="2200">
                <a:solidFill>
                  <a:srgbClr val="6D6F67"/>
                </a:solidFill>
                <a:latin typeface="+mn-lt"/>
                <a:ea typeface="+mn-ea"/>
                <a:cs typeface="+mn-cs"/>
              </a:defRPr>
            </a:lvl1pPr>
            <a:lvl2pPr marL="742950" indent="-285750" algn="l" rtl="0" eaLnBrk="0" fontAlgn="base" hangingPunct="0">
              <a:spcBef>
                <a:spcPct val="20000"/>
              </a:spcBef>
              <a:spcAft>
                <a:spcPct val="0"/>
              </a:spcAft>
              <a:buBlip>
                <a:blip r:embed="rId2"/>
              </a:buBlip>
              <a:defRPr sz="2200">
                <a:solidFill>
                  <a:srgbClr val="6D6F67"/>
                </a:solidFill>
                <a:latin typeface="+mn-lt"/>
              </a:defRPr>
            </a:lvl2pPr>
            <a:lvl3pPr marL="1143000" indent="-228600" algn="l" rtl="0" eaLnBrk="0" fontAlgn="base" hangingPunct="0">
              <a:spcBef>
                <a:spcPct val="20000"/>
              </a:spcBef>
              <a:spcAft>
                <a:spcPct val="0"/>
              </a:spcAft>
              <a:buBlip>
                <a:blip r:embed="rId3"/>
              </a:buBlip>
              <a:defRPr sz="2200">
                <a:solidFill>
                  <a:srgbClr val="6D6F67"/>
                </a:solidFill>
                <a:latin typeface="+mn-lt"/>
              </a:defRPr>
            </a:lvl3pPr>
            <a:lvl4pPr marL="1600200" indent="-228600" algn="l" rtl="0" eaLnBrk="0" fontAlgn="base" hangingPunct="0">
              <a:spcBef>
                <a:spcPct val="20000"/>
              </a:spcBef>
              <a:spcAft>
                <a:spcPct val="0"/>
              </a:spcAft>
              <a:buClr>
                <a:srgbClr val="4AAF14"/>
              </a:buClr>
              <a:buSzPct val="75000"/>
              <a:buFont typeface="Arial" charset="0"/>
              <a:buChar char="−"/>
              <a:defRPr sz="2000">
                <a:solidFill>
                  <a:srgbClr val="6D6F67"/>
                </a:solidFill>
                <a:latin typeface="+mn-lt"/>
              </a:defRPr>
            </a:lvl4pPr>
            <a:lvl5pPr marL="2057400" indent="-228600" algn="l" rtl="0" eaLnBrk="0" fontAlgn="base" hangingPunct="0">
              <a:spcBef>
                <a:spcPct val="20000"/>
              </a:spcBef>
              <a:spcAft>
                <a:spcPct val="0"/>
              </a:spcAft>
              <a:defRPr sz="2000">
                <a:solidFill>
                  <a:srgbClr val="6D6F67"/>
                </a:solidFill>
                <a:latin typeface="+mn-lt"/>
              </a:defRPr>
            </a:lvl5pPr>
            <a:lvl6pPr marL="2514600" indent="-228600" algn="l" rtl="0" fontAlgn="base">
              <a:spcBef>
                <a:spcPct val="20000"/>
              </a:spcBef>
              <a:spcAft>
                <a:spcPct val="0"/>
              </a:spcAft>
              <a:defRPr sz="2000">
                <a:solidFill>
                  <a:srgbClr val="6D6F67"/>
                </a:solidFill>
                <a:latin typeface="+mn-lt"/>
              </a:defRPr>
            </a:lvl6pPr>
            <a:lvl7pPr marL="2971800" indent="-228600" algn="l" rtl="0" fontAlgn="base">
              <a:spcBef>
                <a:spcPct val="20000"/>
              </a:spcBef>
              <a:spcAft>
                <a:spcPct val="0"/>
              </a:spcAft>
              <a:defRPr sz="2000">
                <a:solidFill>
                  <a:srgbClr val="6D6F67"/>
                </a:solidFill>
                <a:latin typeface="+mn-lt"/>
              </a:defRPr>
            </a:lvl7pPr>
            <a:lvl8pPr marL="3429000" indent="-228600" algn="l" rtl="0" fontAlgn="base">
              <a:spcBef>
                <a:spcPct val="20000"/>
              </a:spcBef>
              <a:spcAft>
                <a:spcPct val="0"/>
              </a:spcAft>
              <a:defRPr sz="2000">
                <a:solidFill>
                  <a:srgbClr val="6D6F67"/>
                </a:solidFill>
                <a:latin typeface="+mn-lt"/>
              </a:defRPr>
            </a:lvl8pPr>
            <a:lvl9pPr marL="3886200" indent="-228600" algn="l" rtl="0" fontAlgn="base">
              <a:spcBef>
                <a:spcPct val="20000"/>
              </a:spcBef>
              <a:spcAft>
                <a:spcPct val="0"/>
              </a:spcAft>
              <a:defRPr sz="2000">
                <a:solidFill>
                  <a:srgbClr val="6D6F67"/>
                </a:solidFill>
                <a:latin typeface="+mn-lt"/>
              </a:defRPr>
            </a:lvl9pPr>
          </a:lstStyle>
          <a:p>
            <a:pPr marL="0" indent="0">
              <a:buFontTx/>
              <a:buNone/>
            </a:pPr>
            <a:r>
              <a:rPr lang="en-GB" sz="1600" b="1" kern="0" dirty="0">
                <a:solidFill>
                  <a:schemeClr val="tx1"/>
                </a:solidFill>
                <a:latin typeface="Arial" pitchFamily="34" charset="0"/>
                <a:cs typeface="Arial" pitchFamily="34" charset="0"/>
              </a:rPr>
              <a:t>Lack of investment by shareholders</a:t>
            </a:r>
          </a:p>
          <a:p>
            <a:r>
              <a:rPr lang="en-GB" sz="1600" kern="0" dirty="0">
                <a:solidFill>
                  <a:schemeClr val="tx1"/>
                </a:solidFill>
                <a:latin typeface="Arial" pitchFamily="34" charset="0"/>
                <a:cs typeface="Arial" pitchFamily="34" charset="0"/>
              </a:rPr>
              <a:t>The last investment made by the Shareholders was in FY 2010/11.</a:t>
            </a:r>
          </a:p>
          <a:p>
            <a:r>
              <a:rPr lang="en-GB" sz="1600" kern="0" dirty="0">
                <a:solidFill>
                  <a:schemeClr val="tx1"/>
                </a:solidFill>
                <a:latin typeface="Arial" pitchFamily="34" charset="0"/>
                <a:cs typeface="Arial" pitchFamily="34" charset="0"/>
              </a:rPr>
              <a:t>This lack of investment has forced BBI to operate in an inefficient survival mode.</a:t>
            </a:r>
          </a:p>
          <a:p>
            <a:r>
              <a:rPr lang="en-GB" sz="1600" kern="0" dirty="0">
                <a:solidFill>
                  <a:schemeClr val="tx1"/>
                </a:solidFill>
                <a:latin typeface="Arial" pitchFamily="34" charset="0"/>
                <a:cs typeface="Arial" pitchFamily="34" charset="0"/>
              </a:rPr>
              <a:t>Using cash flow from operations to fund capex requirements which is insufficient</a:t>
            </a:r>
            <a:r>
              <a:rPr lang="en-GB" sz="1600" kern="0" dirty="0">
                <a:solidFill>
                  <a:srgbClr val="FF0000"/>
                </a:solidFill>
                <a:latin typeface="Arial" pitchFamily="34" charset="0"/>
                <a:cs typeface="Arial" pitchFamily="34" charset="0"/>
              </a:rPr>
              <a:t>.</a:t>
            </a:r>
            <a:endParaRPr lang="en-GB" sz="1600" kern="0" dirty="0">
              <a:solidFill>
                <a:schemeClr val="tx1"/>
              </a:solidFill>
              <a:latin typeface="Arial" pitchFamily="34" charset="0"/>
              <a:cs typeface="Arial" pitchFamily="34" charset="0"/>
            </a:endParaRPr>
          </a:p>
          <a:p>
            <a:r>
              <a:rPr lang="en-GB" sz="1600" kern="0" dirty="0">
                <a:solidFill>
                  <a:schemeClr val="tx1"/>
                </a:solidFill>
                <a:latin typeface="Arial" pitchFamily="34" charset="0"/>
                <a:cs typeface="Arial" pitchFamily="34" charset="0"/>
              </a:rPr>
              <a:t>Causes limited funds to be available for working capital requirements. </a:t>
            </a:r>
          </a:p>
          <a:p>
            <a:r>
              <a:rPr lang="en-GB" sz="1600" kern="0" dirty="0">
                <a:solidFill>
                  <a:schemeClr val="tx1"/>
                </a:solidFill>
                <a:latin typeface="Arial" pitchFamily="34" charset="0"/>
                <a:cs typeface="Arial" pitchFamily="34" charset="0"/>
              </a:rPr>
              <a:t>Some claw back now required to spend on infrastructure and manage working capital.</a:t>
            </a:r>
          </a:p>
          <a:p>
            <a:r>
              <a:rPr lang="en-GB" sz="1600" kern="0" dirty="0">
                <a:solidFill>
                  <a:schemeClr val="tx1"/>
                </a:solidFill>
                <a:latin typeface="Arial" pitchFamily="34" charset="0"/>
                <a:cs typeface="Arial" pitchFamily="34" charset="0"/>
              </a:rPr>
              <a:t>Over the last 6 years, more than R460 million of cash generated from operations has been utilised for infrastructure investments.</a:t>
            </a:r>
          </a:p>
        </p:txBody>
      </p:sp>
      <p:sp>
        <p:nvSpPr>
          <p:cNvPr id="21" name="Slide Number Placeholder 2">
            <a:extLst>
              <a:ext uri="{FF2B5EF4-FFF2-40B4-BE49-F238E27FC236}">
                <a16:creationId xmlns:a16="http://schemas.microsoft.com/office/drawing/2014/main" xmlns="" id="{4100F627-E248-4B35-9B6D-DC81B59AA278}"/>
              </a:ext>
            </a:extLst>
          </p:cNvPr>
          <p:cNvSpPr>
            <a:spLocks noGrp="1" noChangeArrowheads="1"/>
          </p:cNvSpPr>
          <p:nvPr>
            <p:ph type="sldNum" sz="quarter" idx="12"/>
          </p:nvPr>
        </p:nvSpPr>
        <p:spPr bwMode="auto">
          <a:xfrm>
            <a:off x="6551191" y="6400874"/>
            <a:ext cx="2133600" cy="30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FFFFFF"/>
                </a:solidFill>
              </a:rPr>
              <a:t>Slide </a:t>
            </a:r>
            <a:fld id="{896BDDAE-6BF7-47F1-95CA-ED1E09E75ECB}" type="slidenum">
              <a:rPr lang="en-US" altLang="en-US" smtClean="0">
                <a:solidFill>
                  <a:srgbClr val="FFFFFF"/>
                </a:solidFill>
              </a:rPr>
              <a:pPr fontAlgn="base">
                <a:spcBef>
                  <a:spcPct val="0"/>
                </a:spcBef>
                <a:spcAft>
                  <a:spcPct val="0"/>
                </a:spcAft>
              </a:pPr>
              <a:t>30</a:t>
            </a:fld>
            <a:endParaRPr lang="en-US" altLang="en-US" dirty="0">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Box 7">
            <a:extLst>
              <a:ext uri="{FF2B5EF4-FFF2-40B4-BE49-F238E27FC236}">
                <a16:creationId xmlns:a16="http://schemas.microsoft.com/office/drawing/2014/main" xmlns="" id="{013A331E-C5BD-4DF7-A875-13CD92F6A28E}"/>
              </a:ext>
            </a:extLst>
          </p:cNvPr>
          <p:cNvSpPr txBox="1">
            <a:spLocks noChangeArrowheads="1"/>
          </p:cNvSpPr>
          <p:nvPr/>
        </p:nvSpPr>
        <p:spPr bwMode="auto">
          <a:xfrm>
            <a:off x="1835150" y="1916113"/>
            <a:ext cx="881063"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Enable</a:t>
            </a:r>
          </a:p>
          <a:p>
            <a:pPr eaLnBrk="1" hangingPunct="1"/>
            <a:r>
              <a:rPr lang="en-US" altLang="en-US" sz="1000">
                <a:solidFill>
                  <a:schemeClr val="bg1"/>
                </a:solidFill>
                <a:cs typeface="Arial" panose="020B0604020202020204" pitchFamily="34" charset="0"/>
              </a:rPr>
              <a:t>Last Mile </a:t>
            </a:r>
          </a:p>
          <a:p>
            <a:pPr eaLnBrk="1" hangingPunct="1"/>
            <a:r>
              <a:rPr lang="en-US" altLang="en-US" sz="1000">
                <a:solidFill>
                  <a:schemeClr val="bg1"/>
                </a:solidFill>
                <a:cs typeface="Arial" panose="020B0604020202020204" pitchFamily="34" charset="0"/>
              </a:rPr>
              <a:t>Connectivity</a:t>
            </a:r>
          </a:p>
        </p:txBody>
      </p:sp>
      <p:sp>
        <p:nvSpPr>
          <p:cNvPr id="52228" name="TextBox 33">
            <a:extLst>
              <a:ext uri="{FF2B5EF4-FFF2-40B4-BE49-F238E27FC236}">
                <a16:creationId xmlns:a16="http://schemas.microsoft.com/office/drawing/2014/main" xmlns="" id="{3061B4BB-CEDF-422C-BCCD-B9559605FDB9}"/>
              </a:ext>
            </a:extLst>
          </p:cNvPr>
          <p:cNvSpPr txBox="1">
            <a:spLocks noChangeArrowheads="1"/>
          </p:cNvSpPr>
          <p:nvPr/>
        </p:nvSpPr>
        <p:spPr bwMode="auto">
          <a:xfrm>
            <a:off x="1822450" y="3535363"/>
            <a:ext cx="11636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Enable Last Mile </a:t>
            </a:r>
          </a:p>
          <a:p>
            <a:pPr eaLnBrk="1" hangingPunct="1"/>
            <a:r>
              <a:rPr lang="en-US" altLang="en-US" sz="1000">
                <a:solidFill>
                  <a:schemeClr val="bg1"/>
                </a:solidFill>
                <a:cs typeface="Arial" panose="020B0604020202020204" pitchFamily="34" charset="0"/>
              </a:rPr>
              <a:t>Connectivity</a:t>
            </a:r>
          </a:p>
        </p:txBody>
      </p:sp>
      <p:sp>
        <p:nvSpPr>
          <p:cNvPr id="52229" name="TextBox 34">
            <a:extLst>
              <a:ext uri="{FF2B5EF4-FFF2-40B4-BE49-F238E27FC236}">
                <a16:creationId xmlns:a16="http://schemas.microsoft.com/office/drawing/2014/main" xmlns="" id="{2B702E08-3CFC-46E1-8A27-93C736A1E7D9}"/>
              </a:ext>
            </a:extLst>
          </p:cNvPr>
          <p:cNvSpPr txBox="1">
            <a:spLocks noChangeArrowheads="1"/>
          </p:cNvSpPr>
          <p:nvPr/>
        </p:nvSpPr>
        <p:spPr bwMode="auto">
          <a:xfrm>
            <a:off x="1825625" y="3959225"/>
            <a:ext cx="1160463"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Financial &amp; </a:t>
            </a:r>
          </a:p>
          <a:p>
            <a:pPr eaLnBrk="1" hangingPunct="1"/>
            <a:r>
              <a:rPr lang="en-US" altLang="en-US" sz="1000">
                <a:solidFill>
                  <a:schemeClr val="bg1"/>
                </a:solidFill>
                <a:cs typeface="Arial" panose="020B0604020202020204" pitchFamily="34" charset="0"/>
              </a:rPr>
              <a:t>Operational</a:t>
            </a:r>
          </a:p>
          <a:p>
            <a:pPr eaLnBrk="1" hangingPunct="1"/>
            <a:r>
              <a:rPr lang="en-US" altLang="en-US" sz="1000">
                <a:solidFill>
                  <a:schemeClr val="bg1"/>
                </a:solidFill>
                <a:cs typeface="Arial" panose="020B0604020202020204" pitchFamily="34" charset="0"/>
              </a:rPr>
              <a:t>Sustainability</a:t>
            </a:r>
          </a:p>
        </p:txBody>
      </p:sp>
      <p:sp>
        <p:nvSpPr>
          <p:cNvPr id="52230" name="TextBox 37">
            <a:extLst>
              <a:ext uri="{FF2B5EF4-FFF2-40B4-BE49-F238E27FC236}">
                <a16:creationId xmlns:a16="http://schemas.microsoft.com/office/drawing/2014/main" xmlns="" id="{B611222E-92E8-4D0B-AFC2-AA69BB8F0DCE}"/>
              </a:ext>
            </a:extLst>
          </p:cNvPr>
          <p:cNvSpPr txBox="1">
            <a:spLocks noChangeArrowheads="1"/>
          </p:cNvSpPr>
          <p:nvPr/>
        </p:nvSpPr>
        <p:spPr bwMode="auto">
          <a:xfrm>
            <a:off x="2945568" y="4034631"/>
            <a:ext cx="21605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latin typeface="FoundrySterling-Medium"/>
              </a:rPr>
              <a:t>1. To strengthen BBI’s financial position</a:t>
            </a:r>
          </a:p>
          <a:p>
            <a:pPr eaLnBrk="1" hangingPunct="1"/>
            <a:r>
              <a:rPr lang="en-US" altLang="en-US" sz="900">
                <a:solidFill>
                  <a:schemeClr val="bg1"/>
                </a:solidFill>
                <a:latin typeface="FoundrySterling-Medium"/>
              </a:rPr>
              <a:t>    for growth and sustainability</a:t>
            </a:r>
          </a:p>
        </p:txBody>
      </p:sp>
      <p:sp>
        <p:nvSpPr>
          <p:cNvPr id="52231" name="TextBox 39">
            <a:extLst>
              <a:ext uri="{FF2B5EF4-FFF2-40B4-BE49-F238E27FC236}">
                <a16:creationId xmlns:a16="http://schemas.microsoft.com/office/drawing/2014/main" xmlns="" id="{DC037BBB-D8C3-4CF0-9541-097C13D0E061}"/>
              </a:ext>
            </a:extLst>
          </p:cNvPr>
          <p:cNvSpPr txBox="1">
            <a:spLocks noChangeArrowheads="1"/>
          </p:cNvSpPr>
          <p:nvPr/>
        </p:nvSpPr>
        <p:spPr bwMode="auto">
          <a:xfrm>
            <a:off x="2994025" y="2960688"/>
            <a:ext cx="57594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3. An increased base achieved through customer fulfillment and state-of-the-art infrastructure and services</a:t>
            </a:r>
          </a:p>
        </p:txBody>
      </p:sp>
      <p:sp>
        <p:nvSpPr>
          <p:cNvPr id="52232" name="TextBox 23">
            <a:extLst>
              <a:ext uri="{FF2B5EF4-FFF2-40B4-BE49-F238E27FC236}">
                <a16:creationId xmlns:a16="http://schemas.microsoft.com/office/drawing/2014/main" xmlns="" id="{A78E40BD-4ECF-4C34-8027-7EBB652F5FA2}"/>
              </a:ext>
            </a:extLst>
          </p:cNvPr>
          <p:cNvSpPr txBox="1">
            <a:spLocks noChangeArrowheads="1"/>
          </p:cNvSpPr>
          <p:nvPr/>
        </p:nvSpPr>
        <p:spPr bwMode="auto">
          <a:xfrm>
            <a:off x="484188" y="4168775"/>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Stabilise &amp; Mobilise</a:t>
            </a:r>
          </a:p>
        </p:txBody>
      </p:sp>
      <p:sp>
        <p:nvSpPr>
          <p:cNvPr id="52233" name="TextBox 24">
            <a:extLst>
              <a:ext uri="{FF2B5EF4-FFF2-40B4-BE49-F238E27FC236}">
                <a16:creationId xmlns:a16="http://schemas.microsoft.com/office/drawing/2014/main" xmlns="" id="{705F5FB1-87B0-4F50-BCB4-394A9238EF25}"/>
              </a:ext>
            </a:extLst>
          </p:cNvPr>
          <p:cNvSpPr txBox="1">
            <a:spLocks noChangeArrowheads="1"/>
          </p:cNvSpPr>
          <p:nvPr/>
        </p:nvSpPr>
        <p:spPr bwMode="auto">
          <a:xfrm>
            <a:off x="490538" y="2981325"/>
            <a:ext cx="116205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Build Infrastructure </a:t>
            </a:r>
          </a:p>
          <a:p>
            <a:pPr eaLnBrk="1" hangingPunct="1"/>
            <a:r>
              <a:rPr lang="en-US" altLang="en-US" sz="900">
                <a:solidFill>
                  <a:schemeClr val="bg1"/>
                </a:solidFill>
                <a:cs typeface="Arial" panose="020B0604020202020204" pitchFamily="34" charset="0"/>
              </a:rPr>
              <a:t>&amp; Grow Customer </a:t>
            </a:r>
          </a:p>
          <a:p>
            <a:pPr eaLnBrk="1" hangingPunct="1"/>
            <a:r>
              <a:rPr lang="en-US" altLang="en-US" sz="900">
                <a:solidFill>
                  <a:schemeClr val="bg1"/>
                </a:solidFill>
                <a:cs typeface="Arial" panose="020B0604020202020204" pitchFamily="34" charset="0"/>
              </a:rPr>
              <a:t>Base</a:t>
            </a:r>
          </a:p>
        </p:txBody>
      </p:sp>
      <p:sp>
        <p:nvSpPr>
          <p:cNvPr id="52234" name="TextBox 25">
            <a:extLst>
              <a:ext uri="{FF2B5EF4-FFF2-40B4-BE49-F238E27FC236}">
                <a16:creationId xmlns:a16="http://schemas.microsoft.com/office/drawing/2014/main" xmlns="" id="{B379E0F1-A432-4CDF-A284-F12C1D575E23}"/>
              </a:ext>
            </a:extLst>
          </p:cNvPr>
          <p:cNvSpPr txBox="1">
            <a:spLocks noChangeArrowheads="1"/>
          </p:cNvSpPr>
          <p:nvPr/>
        </p:nvSpPr>
        <p:spPr bwMode="auto">
          <a:xfrm>
            <a:off x="511175" y="1857375"/>
            <a:ext cx="1068388"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Grow Services to </a:t>
            </a:r>
          </a:p>
          <a:p>
            <a:pPr eaLnBrk="1" hangingPunct="1"/>
            <a:r>
              <a:rPr lang="en-US" altLang="en-US" sz="900">
                <a:solidFill>
                  <a:schemeClr val="bg1"/>
                </a:solidFill>
                <a:cs typeface="Arial" panose="020B0604020202020204" pitchFamily="34" charset="0"/>
              </a:rPr>
              <a:t>Enable Digital </a:t>
            </a:r>
          </a:p>
          <a:p>
            <a:pPr eaLnBrk="1" hangingPunct="1"/>
            <a:r>
              <a:rPr lang="en-US" altLang="en-US" sz="900">
                <a:solidFill>
                  <a:schemeClr val="bg1"/>
                </a:solidFill>
                <a:cs typeface="Arial" panose="020B0604020202020204" pitchFamily="34" charset="0"/>
              </a:rPr>
              <a:t>Transformation</a:t>
            </a:r>
          </a:p>
        </p:txBody>
      </p:sp>
      <p:sp>
        <p:nvSpPr>
          <p:cNvPr id="52235" name="TextBox 26">
            <a:extLst>
              <a:ext uri="{FF2B5EF4-FFF2-40B4-BE49-F238E27FC236}">
                <a16:creationId xmlns:a16="http://schemas.microsoft.com/office/drawing/2014/main" xmlns="" id="{D7B3F8CA-0DA2-415A-B551-8E9E8DFD9D75}"/>
              </a:ext>
            </a:extLst>
          </p:cNvPr>
          <p:cNvSpPr txBox="1">
            <a:spLocks noChangeArrowheads="1"/>
          </p:cNvSpPr>
          <p:nvPr/>
        </p:nvSpPr>
        <p:spPr bwMode="auto">
          <a:xfrm>
            <a:off x="6156325" y="3975100"/>
            <a:ext cx="8667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Supports the attainment of key DCDT </a:t>
            </a:r>
          </a:p>
          <a:p>
            <a:pPr eaLnBrk="1" hangingPunct="1"/>
            <a:r>
              <a:rPr lang="en-US" altLang="en-US" sz="900">
                <a:solidFill>
                  <a:schemeClr val="bg1"/>
                </a:solidFill>
                <a:cs typeface="Arial" panose="020B0604020202020204" pitchFamily="34" charset="0"/>
              </a:rPr>
              <a:t>Focus Areas as well as NDP targets</a:t>
            </a:r>
          </a:p>
        </p:txBody>
      </p:sp>
      <p:sp>
        <p:nvSpPr>
          <p:cNvPr id="52236" name="TextBox 27">
            <a:extLst>
              <a:ext uri="{FF2B5EF4-FFF2-40B4-BE49-F238E27FC236}">
                <a16:creationId xmlns:a16="http://schemas.microsoft.com/office/drawing/2014/main" xmlns="" id="{307E11A2-6918-4449-82E4-8A0B46BDEA91}"/>
              </a:ext>
            </a:extLst>
          </p:cNvPr>
          <p:cNvSpPr txBox="1">
            <a:spLocks noChangeArrowheads="1"/>
          </p:cNvSpPr>
          <p:nvPr/>
        </p:nvSpPr>
        <p:spPr bwMode="auto">
          <a:xfrm>
            <a:off x="7092950" y="3989388"/>
            <a:ext cx="159861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latin typeface="FoundrySterling-Medium"/>
              </a:rPr>
              <a:t>DIGITAL TRANSFORMATION</a:t>
            </a:r>
            <a:endParaRPr lang="en-US" altLang="en-US" sz="900">
              <a:solidFill>
                <a:schemeClr val="bg1"/>
              </a:solidFill>
              <a:cs typeface="Arial" panose="020B0604020202020204" pitchFamily="34" charset="0"/>
            </a:endParaRPr>
          </a:p>
        </p:txBody>
      </p:sp>
      <p:sp>
        <p:nvSpPr>
          <p:cNvPr id="52237" name="TextBox 28">
            <a:extLst>
              <a:ext uri="{FF2B5EF4-FFF2-40B4-BE49-F238E27FC236}">
                <a16:creationId xmlns:a16="http://schemas.microsoft.com/office/drawing/2014/main" xmlns="" id="{D8858094-AAC4-43E8-AE40-F8D1E4CE78A8}"/>
              </a:ext>
            </a:extLst>
          </p:cNvPr>
          <p:cNvSpPr txBox="1">
            <a:spLocks noChangeArrowheads="1"/>
          </p:cNvSpPr>
          <p:nvPr/>
        </p:nvSpPr>
        <p:spPr bwMode="auto">
          <a:xfrm>
            <a:off x="6958013" y="4297363"/>
            <a:ext cx="20415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solidFill>
                  <a:schemeClr val="bg1"/>
                </a:solidFill>
                <a:cs typeface="Arial" panose="020B0604020202020204" pitchFamily="34" charset="0"/>
              </a:rPr>
              <a:t>ENABLING DIGITAL ENVIRONMENT</a:t>
            </a:r>
          </a:p>
        </p:txBody>
      </p:sp>
      <p:sp>
        <p:nvSpPr>
          <p:cNvPr id="52238" name="TextBox 29">
            <a:extLst>
              <a:ext uri="{FF2B5EF4-FFF2-40B4-BE49-F238E27FC236}">
                <a16:creationId xmlns:a16="http://schemas.microsoft.com/office/drawing/2014/main" xmlns="" id="{B26CA103-9786-47AB-B6AB-12C20D5E62CE}"/>
              </a:ext>
            </a:extLst>
          </p:cNvPr>
          <p:cNvSpPr txBox="1">
            <a:spLocks noChangeArrowheads="1"/>
          </p:cNvSpPr>
          <p:nvPr/>
        </p:nvSpPr>
        <p:spPr bwMode="auto">
          <a:xfrm>
            <a:off x="6870700" y="4598988"/>
            <a:ext cx="204152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DIGITAL INFRASTRUCTURE</a:t>
            </a:r>
          </a:p>
        </p:txBody>
      </p:sp>
      <p:sp>
        <p:nvSpPr>
          <p:cNvPr id="52239" name="TextBox 30">
            <a:extLst>
              <a:ext uri="{FF2B5EF4-FFF2-40B4-BE49-F238E27FC236}">
                <a16:creationId xmlns:a16="http://schemas.microsoft.com/office/drawing/2014/main" xmlns="" id="{A66C74C1-0334-4AA6-A4BD-1DC3839059C1}"/>
              </a:ext>
            </a:extLst>
          </p:cNvPr>
          <p:cNvSpPr txBox="1">
            <a:spLocks noChangeArrowheads="1"/>
          </p:cNvSpPr>
          <p:nvPr/>
        </p:nvSpPr>
        <p:spPr bwMode="auto">
          <a:xfrm>
            <a:off x="192088" y="4760913"/>
            <a:ext cx="127158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1</a:t>
            </a:r>
          </a:p>
        </p:txBody>
      </p:sp>
      <p:sp>
        <p:nvSpPr>
          <p:cNvPr id="52240" name="TextBox 31">
            <a:extLst>
              <a:ext uri="{FF2B5EF4-FFF2-40B4-BE49-F238E27FC236}">
                <a16:creationId xmlns:a16="http://schemas.microsoft.com/office/drawing/2014/main" xmlns="" id="{AE46D4CF-5081-4AE8-BE5B-F94CB00D0D09}"/>
              </a:ext>
            </a:extLst>
          </p:cNvPr>
          <p:cNvSpPr txBox="1">
            <a:spLocks noChangeArrowheads="1"/>
          </p:cNvSpPr>
          <p:nvPr/>
        </p:nvSpPr>
        <p:spPr bwMode="auto">
          <a:xfrm>
            <a:off x="128588" y="3656013"/>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2</a:t>
            </a:r>
          </a:p>
        </p:txBody>
      </p:sp>
      <p:sp>
        <p:nvSpPr>
          <p:cNvPr id="52241" name="TextBox 43">
            <a:extLst>
              <a:ext uri="{FF2B5EF4-FFF2-40B4-BE49-F238E27FC236}">
                <a16:creationId xmlns:a16="http://schemas.microsoft.com/office/drawing/2014/main" xmlns="" id="{3B1058EA-D78D-4094-A009-A009891F95AF}"/>
              </a:ext>
            </a:extLst>
          </p:cNvPr>
          <p:cNvSpPr txBox="1">
            <a:spLocks noChangeArrowheads="1"/>
          </p:cNvSpPr>
          <p:nvPr/>
        </p:nvSpPr>
        <p:spPr bwMode="auto">
          <a:xfrm>
            <a:off x="180975" y="2520950"/>
            <a:ext cx="127158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3</a:t>
            </a:r>
          </a:p>
        </p:txBody>
      </p:sp>
      <p:sp>
        <p:nvSpPr>
          <p:cNvPr id="45" name="Title 8">
            <a:extLst>
              <a:ext uri="{FF2B5EF4-FFF2-40B4-BE49-F238E27FC236}">
                <a16:creationId xmlns:a16="http://schemas.microsoft.com/office/drawing/2014/main" xmlns="" id="{387C3AC8-26B8-42A6-BF6A-176E9ABF1701}"/>
              </a:ext>
            </a:extLst>
          </p:cNvPr>
          <p:cNvSpPr txBox="1">
            <a:spLocks/>
          </p:cNvSpPr>
          <p:nvPr/>
        </p:nvSpPr>
        <p:spPr bwMode="auto">
          <a:xfrm>
            <a:off x="192088" y="361950"/>
            <a:ext cx="6831012" cy="635000"/>
          </a:xfrm>
          <a:prstGeom prst="rect">
            <a:avLst/>
          </a:prstGeom>
          <a:noFill/>
          <a:ln w="9525">
            <a:noFill/>
            <a:miter lim="800000"/>
            <a:headEnd/>
            <a:tailEnd/>
          </a:ln>
        </p:spPr>
        <p:txBody>
          <a:bodyPr anchor="ctr"/>
          <a:lstStyle>
            <a:lvl1pPr marL="0" indent="0">
              <a:spcBef>
                <a:spcPct val="20000"/>
              </a:spcBef>
              <a:buNone/>
              <a:defRPr sz="1800" b="1">
                <a:solidFill>
                  <a:srgbClr val="006600"/>
                </a:solidFill>
                <a:latin typeface="+mn-lt"/>
              </a:defRPr>
            </a:lvl1pPr>
            <a:lvl2pPr marL="742950" indent="-285750">
              <a:spcBef>
                <a:spcPct val="20000"/>
              </a:spcBef>
              <a:buBlip>
                <a:blip r:embed="rId2"/>
              </a:buBlip>
              <a:defRPr sz="1600" b="1">
                <a:solidFill>
                  <a:srgbClr val="006600"/>
                </a:solidFill>
                <a:latin typeface="+mn-lt"/>
              </a:defRPr>
            </a:lvl2pPr>
            <a:lvl3pPr marL="1143000" indent="-228600">
              <a:spcBef>
                <a:spcPct val="20000"/>
              </a:spcBef>
              <a:buBlip>
                <a:blip r:embed="rId3"/>
              </a:buBlip>
              <a:defRPr sz="1600" b="1">
                <a:solidFill>
                  <a:srgbClr val="006600"/>
                </a:solidFill>
                <a:latin typeface="+mn-lt"/>
              </a:defRPr>
            </a:lvl3pPr>
            <a:lvl4pPr marL="1600200" indent="-228600">
              <a:spcBef>
                <a:spcPct val="20000"/>
              </a:spcBef>
              <a:buClr>
                <a:srgbClr val="4AAF14"/>
              </a:buClr>
              <a:buSzPct val="75000"/>
              <a:buFont typeface="Arial" panose="020B0604020202020204" pitchFamily="34" charset="0"/>
              <a:buChar char="−"/>
              <a:defRPr sz="1600" b="1">
                <a:solidFill>
                  <a:srgbClr val="006600"/>
                </a:solidFill>
                <a:latin typeface="+mn-lt"/>
              </a:defRPr>
            </a:lvl4pPr>
            <a:lvl5pPr marL="2057400" indent="-228600">
              <a:spcBef>
                <a:spcPct val="20000"/>
              </a:spcBef>
              <a:defRPr sz="1600" b="1">
                <a:solidFill>
                  <a:srgbClr val="006600"/>
                </a:solidFill>
                <a:latin typeface="+mn-lt"/>
              </a:defRPr>
            </a:lvl5pPr>
            <a:lvl6pPr marL="2514600" indent="-228600" fontAlgn="base">
              <a:spcBef>
                <a:spcPct val="20000"/>
              </a:spcBef>
              <a:spcAft>
                <a:spcPct val="0"/>
              </a:spcAft>
              <a:defRPr sz="2000">
                <a:solidFill>
                  <a:srgbClr val="6D6F67"/>
                </a:solidFill>
                <a:latin typeface="+mn-lt"/>
              </a:defRPr>
            </a:lvl6pPr>
            <a:lvl7pPr marL="2971800" indent="-228600" fontAlgn="base">
              <a:spcBef>
                <a:spcPct val="20000"/>
              </a:spcBef>
              <a:spcAft>
                <a:spcPct val="0"/>
              </a:spcAft>
              <a:defRPr sz="2000">
                <a:solidFill>
                  <a:srgbClr val="6D6F67"/>
                </a:solidFill>
                <a:latin typeface="+mn-lt"/>
              </a:defRPr>
            </a:lvl7pPr>
            <a:lvl8pPr marL="3429000" indent="-228600" fontAlgn="base">
              <a:spcBef>
                <a:spcPct val="20000"/>
              </a:spcBef>
              <a:spcAft>
                <a:spcPct val="0"/>
              </a:spcAft>
              <a:defRPr sz="2000">
                <a:solidFill>
                  <a:srgbClr val="6D6F67"/>
                </a:solidFill>
                <a:latin typeface="+mn-lt"/>
              </a:defRPr>
            </a:lvl8pPr>
            <a:lvl9pPr marL="3886200" indent="-228600" fontAlgn="base">
              <a:spcBef>
                <a:spcPct val="20000"/>
              </a:spcBef>
              <a:spcAft>
                <a:spcPct val="0"/>
              </a:spcAft>
              <a:defRPr sz="2000">
                <a:solidFill>
                  <a:srgbClr val="6D6F67"/>
                </a:solidFill>
                <a:latin typeface="+mn-lt"/>
              </a:defRPr>
            </a:lvl9pPr>
          </a:lstStyle>
          <a:p>
            <a:r>
              <a:rPr lang="en-ZA" sz="2000" dirty="0"/>
              <a:t>Future Outlook: Network Investment Plan and Funding</a:t>
            </a:r>
          </a:p>
        </p:txBody>
      </p:sp>
      <p:sp>
        <p:nvSpPr>
          <p:cNvPr id="20" name="Rectangle 3">
            <a:extLst>
              <a:ext uri="{FF2B5EF4-FFF2-40B4-BE49-F238E27FC236}">
                <a16:creationId xmlns:a16="http://schemas.microsoft.com/office/drawing/2014/main" xmlns="" id="{74A31870-F361-4125-AADA-5EF246A4E79E}"/>
              </a:ext>
            </a:extLst>
          </p:cNvPr>
          <p:cNvSpPr txBox="1">
            <a:spLocks noChangeArrowheads="1"/>
          </p:cNvSpPr>
          <p:nvPr/>
        </p:nvSpPr>
        <p:spPr>
          <a:xfrm>
            <a:off x="209557" y="1124744"/>
            <a:ext cx="8702667" cy="5112568"/>
          </a:xfrm>
          <a:prstGeom prst="rect">
            <a:avLst/>
          </a:prstGeom>
        </p:spPr>
        <p:txBody>
          <a:bodyPr/>
          <a:lstStyle>
            <a:lvl1pPr marL="342900" indent="-342900" algn="l" rtl="0" eaLnBrk="0" fontAlgn="base" hangingPunct="0">
              <a:spcBef>
                <a:spcPct val="20000"/>
              </a:spcBef>
              <a:spcAft>
                <a:spcPct val="0"/>
              </a:spcAft>
              <a:buBlip>
                <a:blip r:embed="rId4"/>
              </a:buBlip>
              <a:defRPr sz="2200">
                <a:solidFill>
                  <a:srgbClr val="6D6F67"/>
                </a:solidFill>
                <a:latin typeface="+mn-lt"/>
                <a:ea typeface="+mn-ea"/>
                <a:cs typeface="+mn-cs"/>
              </a:defRPr>
            </a:lvl1pPr>
            <a:lvl2pPr marL="742950" indent="-285750" algn="l" rtl="0" eaLnBrk="0" fontAlgn="base" hangingPunct="0">
              <a:spcBef>
                <a:spcPct val="20000"/>
              </a:spcBef>
              <a:spcAft>
                <a:spcPct val="0"/>
              </a:spcAft>
              <a:buBlip>
                <a:blip r:embed="rId2"/>
              </a:buBlip>
              <a:defRPr sz="2200">
                <a:solidFill>
                  <a:srgbClr val="6D6F67"/>
                </a:solidFill>
                <a:latin typeface="+mn-lt"/>
              </a:defRPr>
            </a:lvl2pPr>
            <a:lvl3pPr marL="1143000" indent="-228600" algn="l" rtl="0" eaLnBrk="0" fontAlgn="base" hangingPunct="0">
              <a:spcBef>
                <a:spcPct val="20000"/>
              </a:spcBef>
              <a:spcAft>
                <a:spcPct val="0"/>
              </a:spcAft>
              <a:buBlip>
                <a:blip r:embed="rId3"/>
              </a:buBlip>
              <a:defRPr sz="2200">
                <a:solidFill>
                  <a:srgbClr val="6D6F67"/>
                </a:solidFill>
                <a:latin typeface="+mn-lt"/>
              </a:defRPr>
            </a:lvl3pPr>
            <a:lvl4pPr marL="1600200" indent="-228600" algn="l" rtl="0" eaLnBrk="0" fontAlgn="base" hangingPunct="0">
              <a:spcBef>
                <a:spcPct val="20000"/>
              </a:spcBef>
              <a:spcAft>
                <a:spcPct val="0"/>
              </a:spcAft>
              <a:buClr>
                <a:srgbClr val="4AAF14"/>
              </a:buClr>
              <a:buSzPct val="75000"/>
              <a:buFont typeface="Arial" charset="0"/>
              <a:buChar char="−"/>
              <a:defRPr sz="2000">
                <a:solidFill>
                  <a:srgbClr val="6D6F67"/>
                </a:solidFill>
                <a:latin typeface="+mn-lt"/>
              </a:defRPr>
            </a:lvl4pPr>
            <a:lvl5pPr marL="2057400" indent="-228600" algn="l" rtl="0" eaLnBrk="0" fontAlgn="base" hangingPunct="0">
              <a:spcBef>
                <a:spcPct val="20000"/>
              </a:spcBef>
              <a:spcAft>
                <a:spcPct val="0"/>
              </a:spcAft>
              <a:defRPr sz="2000">
                <a:solidFill>
                  <a:srgbClr val="6D6F67"/>
                </a:solidFill>
                <a:latin typeface="+mn-lt"/>
              </a:defRPr>
            </a:lvl5pPr>
            <a:lvl6pPr marL="2514600" indent="-228600" algn="l" rtl="0" fontAlgn="base">
              <a:spcBef>
                <a:spcPct val="20000"/>
              </a:spcBef>
              <a:spcAft>
                <a:spcPct val="0"/>
              </a:spcAft>
              <a:defRPr sz="2000">
                <a:solidFill>
                  <a:srgbClr val="6D6F67"/>
                </a:solidFill>
                <a:latin typeface="+mn-lt"/>
              </a:defRPr>
            </a:lvl6pPr>
            <a:lvl7pPr marL="2971800" indent="-228600" algn="l" rtl="0" fontAlgn="base">
              <a:spcBef>
                <a:spcPct val="20000"/>
              </a:spcBef>
              <a:spcAft>
                <a:spcPct val="0"/>
              </a:spcAft>
              <a:defRPr sz="2000">
                <a:solidFill>
                  <a:srgbClr val="6D6F67"/>
                </a:solidFill>
                <a:latin typeface="+mn-lt"/>
              </a:defRPr>
            </a:lvl7pPr>
            <a:lvl8pPr marL="3429000" indent="-228600" algn="l" rtl="0" fontAlgn="base">
              <a:spcBef>
                <a:spcPct val="20000"/>
              </a:spcBef>
              <a:spcAft>
                <a:spcPct val="0"/>
              </a:spcAft>
              <a:defRPr sz="2000">
                <a:solidFill>
                  <a:srgbClr val="6D6F67"/>
                </a:solidFill>
                <a:latin typeface="+mn-lt"/>
              </a:defRPr>
            </a:lvl8pPr>
            <a:lvl9pPr marL="3886200" indent="-228600" algn="l" rtl="0" fontAlgn="base">
              <a:spcBef>
                <a:spcPct val="20000"/>
              </a:spcBef>
              <a:spcAft>
                <a:spcPct val="0"/>
              </a:spcAft>
              <a:defRPr sz="2000">
                <a:solidFill>
                  <a:srgbClr val="6D6F67"/>
                </a:solidFill>
                <a:latin typeface="+mn-lt"/>
              </a:defRPr>
            </a:lvl9pPr>
          </a:lstStyle>
          <a:p>
            <a:pPr marL="0" indent="0">
              <a:buFontTx/>
              <a:buNone/>
            </a:pPr>
            <a:r>
              <a:rPr lang="en-GB" sz="1600" b="1" kern="0" dirty="0">
                <a:solidFill>
                  <a:schemeClr val="tx1"/>
                </a:solidFill>
                <a:latin typeface="Arial" pitchFamily="34" charset="0"/>
                <a:cs typeface="Arial" pitchFamily="34" charset="0"/>
              </a:rPr>
              <a:t>Network Upgrade Strategy</a:t>
            </a:r>
          </a:p>
          <a:p>
            <a:r>
              <a:rPr lang="en-GB" sz="1600" kern="0" dirty="0">
                <a:solidFill>
                  <a:schemeClr val="tx1"/>
                </a:solidFill>
                <a:latin typeface="Arial" pitchFamily="34" charset="0"/>
                <a:cs typeface="Arial" pitchFamily="34" charset="0"/>
              </a:rPr>
              <a:t>One of the key challenges that needs to be addressed urgently is the lack of available capacity on the network. </a:t>
            </a:r>
          </a:p>
          <a:p>
            <a:r>
              <a:rPr lang="en-GB" sz="1600" kern="0" dirty="0">
                <a:solidFill>
                  <a:schemeClr val="tx1"/>
                </a:solidFill>
                <a:latin typeface="Arial" pitchFamily="34" charset="0"/>
                <a:cs typeface="Arial" pitchFamily="34" charset="0"/>
              </a:rPr>
              <a:t>Capacity is required both for redundancy as well as direct customer provisioning.</a:t>
            </a:r>
          </a:p>
          <a:p>
            <a:r>
              <a:rPr lang="en-GB" sz="1600" kern="0" dirty="0">
                <a:solidFill>
                  <a:schemeClr val="tx1"/>
                </a:solidFill>
                <a:latin typeface="Arial" pitchFamily="34" charset="0"/>
                <a:cs typeface="Arial" pitchFamily="34" charset="0"/>
              </a:rPr>
              <a:t>Further investment for additional capacity upgrade is required in order to run a resilient network smoothly. </a:t>
            </a:r>
          </a:p>
          <a:p>
            <a:r>
              <a:rPr lang="en-GB" sz="1600" kern="0" dirty="0">
                <a:solidFill>
                  <a:schemeClr val="tx1"/>
                </a:solidFill>
                <a:latin typeface="Arial" pitchFamily="34" charset="0"/>
                <a:cs typeface="Arial" pitchFamily="34" charset="0"/>
              </a:rPr>
              <a:t>A scalable network is required to match the growing demand for bandwidth. The network capacity increase needs to cater for the expected introduction of 5G.</a:t>
            </a:r>
          </a:p>
          <a:p>
            <a:pPr marL="0" indent="0">
              <a:buNone/>
            </a:pPr>
            <a:r>
              <a:rPr lang="en-GB" sz="1600" b="1" kern="0" dirty="0">
                <a:solidFill>
                  <a:schemeClr val="tx1"/>
                </a:solidFill>
                <a:latin typeface="Arial" pitchFamily="34" charset="0"/>
                <a:cs typeface="Arial" pitchFamily="34" charset="0"/>
              </a:rPr>
              <a:t>Problem Statement</a:t>
            </a:r>
          </a:p>
          <a:p>
            <a:r>
              <a:rPr lang="en-GB" sz="1600" kern="0" dirty="0">
                <a:solidFill>
                  <a:schemeClr val="tx1"/>
                </a:solidFill>
                <a:latin typeface="Arial" pitchFamily="34" charset="0"/>
                <a:cs typeface="Arial" pitchFamily="34" charset="0"/>
              </a:rPr>
              <a:t>BBI has identified over R1 billion of critical investment in infrastructure that needs to be carried out over the next 4 years;</a:t>
            </a:r>
          </a:p>
          <a:p>
            <a:r>
              <a:rPr lang="en-GB" sz="1600" kern="0" dirty="0">
                <a:solidFill>
                  <a:schemeClr val="tx1"/>
                </a:solidFill>
                <a:latin typeface="Arial" pitchFamily="34" charset="0"/>
                <a:cs typeface="Arial" pitchFamily="34" charset="0"/>
              </a:rPr>
              <a:t>The key challenge is the funding mechanism for these projects – especially at a time when BBI is expected to be self-funding and self-sustaining.</a:t>
            </a:r>
          </a:p>
          <a:p>
            <a:pPr marL="0" indent="0">
              <a:buNone/>
            </a:pPr>
            <a:r>
              <a:rPr lang="en-GB" sz="1600" b="1" kern="0" dirty="0">
                <a:solidFill>
                  <a:schemeClr val="tx1"/>
                </a:solidFill>
                <a:latin typeface="Arial" pitchFamily="34" charset="0"/>
                <a:cs typeface="Arial" pitchFamily="34" charset="0"/>
              </a:rPr>
              <a:t>Investment Rationale</a:t>
            </a:r>
          </a:p>
          <a:p>
            <a:r>
              <a:rPr lang="en-GB" sz="1600" kern="0" dirty="0">
                <a:solidFill>
                  <a:schemeClr val="tx1"/>
                </a:solidFill>
                <a:latin typeface="Arial" pitchFamily="34" charset="0"/>
                <a:cs typeface="Arial" pitchFamily="34" charset="0"/>
              </a:rPr>
              <a:t>BBI has an opportunity to grow the 10% Wholesale Market Share (per BMIT) through capacity investment.</a:t>
            </a:r>
          </a:p>
        </p:txBody>
      </p:sp>
      <p:sp>
        <p:nvSpPr>
          <p:cNvPr id="21" name="Slide Number Placeholder 2">
            <a:extLst>
              <a:ext uri="{FF2B5EF4-FFF2-40B4-BE49-F238E27FC236}">
                <a16:creationId xmlns:a16="http://schemas.microsoft.com/office/drawing/2014/main" xmlns="" id="{EFE6802E-EED7-4804-9688-CEA4E31DB6E7}"/>
              </a:ext>
            </a:extLst>
          </p:cNvPr>
          <p:cNvSpPr>
            <a:spLocks noGrp="1" noChangeArrowheads="1"/>
          </p:cNvSpPr>
          <p:nvPr>
            <p:ph type="sldNum" sz="quarter" idx="12"/>
          </p:nvPr>
        </p:nvSpPr>
        <p:spPr bwMode="auto">
          <a:xfrm>
            <a:off x="6551191" y="6400874"/>
            <a:ext cx="2133600" cy="30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FFFFFF"/>
                </a:solidFill>
              </a:rPr>
              <a:t>Slide </a:t>
            </a:r>
            <a:fld id="{896BDDAE-6BF7-47F1-95CA-ED1E09E75ECB}" type="slidenum">
              <a:rPr lang="en-US" altLang="en-US" smtClean="0">
                <a:solidFill>
                  <a:srgbClr val="FFFFFF"/>
                </a:solidFill>
              </a:rPr>
              <a:pPr fontAlgn="base">
                <a:spcBef>
                  <a:spcPct val="0"/>
                </a:spcBef>
                <a:spcAft>
                  <a:spcPct val="0"/>
                </a:spcAft>
              </a:pPr>
              <a:t>31</a:t>
            </a:fld>
            <a:endParaRPr lang="en-US" altLang="en-US" dirty="0">
              <a:solidFill>
                <a:srgbClr val="FFFFFF"/>
              </a:solidFill>
            </a:endParaRPr>
          </a:p>
        </p:txBody>
      </p:sp>
    </p:spTree>
    <p:extLst>
      <p:ext uri="{BB962C8B-B14F-4D97-AF65-F5344CB8AC3E}">
        <p14:creationId xmlns:p14="http://schemas.microsoft.com/office/powerpoint/2010/main" xmlns="" val="3788334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Box 7">
            <a:extLst>
              <a:ext uri="{FF2B5EF4-FFF2-40B4-BE49-F238E27FC236}">
                <a16:creationId xmlns:a16="http://schemas.microsoft.com/office/drawing/2014/main" xmlns="" id="{013A331E-C5BD-4DF7-A875-13CD92F6A28E}"/>
              </a:ext>
            </a:extLst>
          </p:cNvPr>
          <p:cNvSpPr txBox="1">
            <a:spLocks noChangeArrowheads="1"/>
          </p:cNvSpPr>
          <p:nvPr/>
        </p:nvSpPr>
        <p:spPr bwMode="auto">
          <a:xfrm>
            <a:off x="1835150" y="1916113"/>
            <a:ext cx="881063"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Enable</a:t>
            </a:r>
          </a:p>
          <a:p>
            <a:pPr eaLnBrk="1" hangingPunct="1"/>
            <a:r>
              <a:rPr lang="en-US" altLang="en-US" sz="1000">
                <a:solidFill>
                  <a:schemeClr val="bg1"/>
                </a:solidFill>
                <a:cs typeface="Arial" panose="020B0604020202020204" pitchFamily="34" charset="0"/>
              </a:rPr>
              <a:t>Last Mile </a:t>
            </a:r>
          </a:p>
          <a:p>
            <a:pPr eaLnBrk="1" hangingPunct="1"/>
            <a:r>
              <a:rPr lang="en-US" altLang="en-US" sz="1000">
                <a:solidFill>
                  <a:schemeClr val="bg1"/>
                </a:solidFill>
                <a:cs typeface="Arial" panose="020B0604020202020204" pitchFamily="34" charset="0"/>
              </a:rPr>
              <a:t>Connectivity</a:t>
            </a:r>
          </a:p>
        </p:txBody>
      </p:sp>
      <p:sp>
        <p:nvSpPr>
          <p:cNvPr id="52228" name="TextBox 33">
            <a:extLst>
              <a:ext uri="{FF2B5EF4-FFF2-40B4-BE49-F238E27FC236}">
                <a16:creationId xmlns:a16="http://schemas.microsoft.com/office/drawing/2014/main" xmlns="" id="{3061B4BB-CEDF-422C-BCCD-B9559605FDB9}"/>
              </a:ext>
            </a:extLst>
          </p:cNvPr>
          <p:cNvSpPr txBox="1">
            <a:spLocks noChangeArrowheads="1"/>
          </p:cNvSpPr>
          <p:nvPr/>
        </p:nvSpPr>
        <p:spPr bwMode="auto">
          <a:xfrm>
            <a:off x="1822450" y="3535363"/>
            <a:ext cx="11636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Enable Last Mile </a:t>
            </a:r>
          </a:p>
          <a:p>
            <a:pPr eaLnBrk="1" hangingPunct="1"/>
            <a:r>
              <a:rPr lang="en-US" altLang="en-US" sz="1000">
                <a:solidFill>
                  <a:schemeClr val="bg1"/>
                </a:solidFill>
                <a:cs typeface="Arial" panose="020B0604020202020204" pitchFamily="34" charset="0"/>
              </a:rPr>
              <a:t>Connectivity</a:t>
            </a:r>
          </a:p>
        </p:txBody>
      </p:sp>
      <p:sp>
        <p:nvSpPr>
          <p:cNvPr id="52229" name="TextBox 34">
            <a:extLst>
              <a:ext uri="{FF2B5EF4-FFF2-40B4-BE49-F238E27FC236}">
                <a16:creationId xmlns:a16="http://schemas.microsoft.com/office/drawing/2014/main" xmlns="" id="{2B702E08-3CFC-46E1-8A27-93C736A1E7D9}"/>
              </a:ext>
            </a:extLst>
          </p:cNvPr>
          <p:cNvSpPr txBox="1">
            <a:spLocks noChangeArrowheads="1"/>
          </p:cNvSpPr>
          <p:nvPr/>
        </p:nvSpPr>
        <p:spPr bwMode="auto">
          <a:xfrm>
            <a:off x="1825625" y="3959225"/>
            <a:ext cx="1160463"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Financial &amp; </a:t>
            </a:r>
          </a:p>
          <a:p>
            <a:pPr eaLnBrk="1" hangingPunct="1"/>
            <a:r>
              <a:rPr lang="en-US" altLang="en-US" sz="1000">
                <a:solidFill>
                  <a:schemeClr val="bg1"/>
                </a:solidFill>
                <a:cs typeface="Arial" panose="020B0604020202020204" pitchFamily="34" charset="0"/>
              </a:rPr>
              <a:t>Operational</a:t>
            </a:r>
          </a:p>
          <a:p>
            <a:pPr eaLnBrk="1" hangingPunct="1"/>
            <a:r>
              <a:rPr lang="en-US" altLang="en-US" sz="1000">
                <a:solidFill>
                  <a:schemeClr val="bg1"/>
                </a:solidFill>
                <a:cs typeface="Arial" panose="020B0604020202020204" pitchFamily="34" charset="0"/>
              </a:rPr>
              <a:t>Sustainability</a:t>
            </a:r>
          </a:p>
        </p:txBody>
      </p:sp>
      <p:sp>
        <p:nvSpPr>
          <p:cNvPr id="52230" name="TextBox 37">
            <a:extLst>
              <a:ext uri="{FF2B5EF4-FFF2-40B4-BE49-F238E27FC236}">
                <a16:creationId xmlns:a16="http://schemas.microsoft.com/office/drawing/2014/main" xmlns="" id="{B611222E-92E8-4D0B-AFC2-AA69BB8F0DCE}"/>
              </a:ext>
            </a:extLst>
          </p:cNvPr>
          <p:cNvSpPr txBox="1">
            <a:spLocks noChangeArrowheads="1"/>
          </p:cNvSpPr>
          <p:nvPr/>
        </p:nvSpPr>
        <p:spPr bwMode="auto">
          <a:xfrm>
            <a:off x="2945568" y="4034631"/>
            <a:ext cx="21605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latin typeface="FoundrySterling-Medium"/>
              </a:rPr>
              <a:t>1. To strengthen BBI’s financial position</a:t>
            </a:r>
          </a:p>
          <a:p>
            <a:pPr eaLnBrk="1" hangingPunct="1"/>
            <a:r>
              <a:rPr lang="en-US" altLang="en-US" sz="900">
                <a:solidFill>
                  <a:schemeClr val="bg1"/>
                </a:solidFill>
                <a:latin typeface="FoundrySterling-Medium"/>
              </a:rPr>
              <a:t>    for growth and sustainability</a:t>
            </a:r>
          </a:p>
        </p:txBody>
      </p:sp>
      <p:sp>
        <p:nvSpPr>
          <p:cNvPr id="52231" name="TextBox 39">
            <a:extLst>
              <a:ext uri="{FF2B5EF4-FFF2-40B4-BE49-F238E27FC236}">
                <a16:creationId xmlns:a16="http://schemas.microsoft.com/office/drawing/2014/main" xmlns="" id="{DC037BBB-D8C3-4CF0-9541-097C13D0E061}"/>
              </a:ext>
            </a:extLst>
          </p:cNvPr>
          <p:cNvSpPr txBox="1">
            <a:spLocks noChangeArrowheads="1"/>
          </p:cNvSpPr>
          <p:nvPr/>
        </p:nvSpPr>
        <p:spPr bwMode="auto">
          <a:xfrm>
            <a:off x="2994025" y="2960688"/>
            <a:ext cx="57594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3. An increased base achieved through customer fulfillment and state-of-the-art infrastructure and services</a:t>
            </a:r>
          </a:p>
        </p:txBody>
      </p:sp>
      <p:sp>
        <p:nvSpPr>
          <p:cNvPr id="52232" name="TextBox 23">
            <a:extLst>
              <a:ext uri="{FF2B5EF4-FFF2-40B4-BE49-F238E27FC236}">
                <a16:creationId xmlns:a16="http://schemas.microsoft.com/office/drawing/2014/main" xmlns="" id="{A78E40BD-4ECF-4C34-8027-7EBB652F5FA2}"/>
              </a:ext>
            </a:extLst>
          </p:cNvPr>
          <p:cNvSpPr txBox="1">
            <a:spLocks noChangeArrowheads="1"/>
          </p:cNvSpPr>
          <p:nvPr/>
        </p:nvSpPr>
        <p:spPr bwMode="auto">
          <a:xfrm>
            <a:off x="484188" y="4168775"/>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Stabilise &amp; Mobilise</a:t>
            </a:r>
          </a:p>
        </p:txBody>
      </p:sp>
      <p:sp>
        <p:nvSpPr>
          <p:cNvPr id="52233" name="TextBox 24">
            <a:extLst>
              <a:ext uri="{FF2B5EF4-FFF2-40B4-BE49-F238E27FC236}">
                <a16:creationId xmlns:a16="http://schemas.microsoft.com/office/drawing/2014/main" xmlns="" id="{705F5FB1-87B0-4F50-BCB4-394A9238EF25}"/>
              </a:ext>
            </a:extLst>
          </p:cNvPr>
          <p:cNvSpPr txBox="1">
            <a:spLocks noChangeArrowheads="1"/>
          </p:cNvSpPr>
          <p:nvPr/>
        </p:nvSpPr>
        <p:spPr bwMode="auto">
          <a:xfrm>
            <a:off x="490538" y="2981325"/>
            <a:ext cx="116205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Build Infrastructure </a:t>
            </a:r>
          </a:p>
          <a:p>
            <a:pPr eaLnBrk="1" hangingPunct="1"/>
            <a:r>
              <a:rPr lang="en-US" altLang="en-US" sz="900">
                <a:solidFill>
                  <a:schemeClr val="bg1"/>
                </a:solidFill>
                <a:cs typeface="Arial" panose="020B0604020202020204" pitchFamily="34" charset="0"/>
              </a:rPr>
              <a:t>&amp; Grow Customer </a:t>
            </a:r>
          </a:p>
          <a:p>
            <a:pPr eaLnBrk="1" hangingPunct="1"/>
            <a:r>
              <a:rPr lang="en-US" altLang="en-US" sz="900">
                <a:solidFill>
                  <a:schemeClr val="bg1"/>
                </a:solidFill>
                <a:cs typeface="Arial" panose="020B0604020202020204" pitchFamily="34" charset="0"/>
              </a:rPr>
              <a:t>Base</a:t>
            </a:r>
          </a:p>
        </p:txBody>
      </p:sp>
      <p:sp>
        <p:nvSpPr>
          <p:cNvPr id="52234" name="TextBox 25">
            <a:extLst>
              <a:ext uri="{FF2B5EF4-FFF2-40B4-BE49-F238E27FC236}">
                <a16:creationId xmlns:a16="http://schemas.microsoft.com/office/drawing/2014/main" xmlns="" id="{B379E0F1-A432-4CDF-A284-F12C1D575E23}"/>
              </a:ext>
            </a:extLst>
          </p:cNvPr>
          <p:cNvSpPr txBox="1">
            <a:spLocks noChangeArrowheads="1"/>
          </p:cNvSpPr>
          <p:nvPr/>
        </p:nvSpPr>
        <p:spPr bwMode="auto">
          <a:xfrm>
            <a:off x="511175" y="1857375"/>
            <a:ext cx="1068388"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Grow Services to </a:t>
            </a:r>
          </a:p>
          <a:p>
            <a:pPr eaLnBrk="1" hangingPunct="1"/>
            <a:r>
              <a:rPr lang="en-US" altLang="en-US" sz="900">
                <a:solidFill>
                  <a:schemeClr val="bg1"/>
                </a:solidFill>
                <a:cs typeface="Arial" panose="020B0604020202020204" pitchFamily="34" charset="0"/>
              </a:rPr>
              <a:t>Enable Digital </a:t>
            </a:r>
          </a:p>
          <a:p>
            <a:pPr eaLnBrk="1" hangingPunct="1"/>
            <a:r>
              <a:rPr lang="en-US" altLang="en-US" sz="900">
                <a:solidFill>
                  <a:schemeClr val="bg1"/>
                </a:solidFill>
                <a:cs typeface="Arial" panose="020B0604020202020204" pitchFamily="34" charset="0"/>
              </a:rPr>
              <a:t>Transformation</a:t>
            </a:r>
          </a:p>
        </p:txBody>
      </p:sp>
      <p:sp>
        <p:nvSpPr>
          <p:cNvPr id="52235" name="TextBox 26">
            <a:extLst>
              <a:ext uri="{FF2B5EF4-FFF2-40B4-BE49-F238E27FC236}">
                <a16:creationId xmlns:a16="http://schemas.microsoft.com/office/drawing/2014/main" xmlns="" id="{D7B3F8CA-0DA2-415A-B551-8E9E8DFD9D75}"/>
              </a:ext>
            </a:extLst>
          </p:cNvPr>
          <p:cNvSpPr txBox="1">
            <a:spLocks noChangeArrowheads="1"/>
          </p:cNvSpPr>
          <p:nvPr/>
        </p:nvSpPr>
        <p:spPr bwMode="auto">
          <a:xfrm>
            <a:off x="6156325" y="3975100"/>
            <a:ext cx="8667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Supports the attainment of key DCDT </a:t>
            </a:r>
          </a:p>
          <a:p>
            <a:pPr eaLnBrk="1" hangingPunct="1"/>
            <a:r>
              <a:rPr lang="en-US" altLang="en-US" sz="900">
                <a:solidFill>
                  <a:schemeClr val="bg1"/>
                </a:solidFill>
                <a:cs typeface="Arial" panose="020B0604020202020204" pitchFamily="34" charset="0"/>
              </a:rPr>
              <a:t>Focus Areas as well as NDP targets</a:t>
            </a:r>
          </a:p>
        </p:txBody>
      </p:sp>
      <p:sp>
        <p:nvSpPr>
          <p:cNvPr id="52236" name="TextBox 27">
            <a:extLst>
              <a:ext uri="{FF2B5EF4-FFF2-40B4-BE49-F238E27FC236}">
                <a16:creationId xmlns:a16="http://schemas.microsoft.com/office/drawing/2014/main" xmlns="" id="{307E11A2-6918-4449-82E4-8A0B46BDEA91}"/>
              </a:ext>
            </a:extLst>
          </p:cNvPr>
          <p:cNvSpPr txBox="1">
            <a:spLocks noChangeArrowheads="1"/>
          </p:cNvSpPr>
          <p:nvPr/>
        </p:nvSpPr>
        <p:spPr bwMode="auto">
          <a:xfrm>
            <a:off x="7092950" y="3989388"/>
            <a:ext cx="159861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latin typeface="FoundrySterling-Medium"/>
              </a:rPr>
              <a:t>DIGITAL TRANSFORMATION</a:t>
            </a:r>
            <a:endParaRPr lang="en-US" altLang="en-US" sz="900">
              <a:solidFill>
                <a:schemeClr val="bg1"/>
              </a:solidFill>
              <a:cs typeface="Arial" panose="020B0604020202020204" pitchFamily="34" charset="0"/>
            </a:endParaRPr>
          </a:p>
        </p:txBody>
      </p:sp>
      <p:sp>
        <p:nvSpPr>
          <p:cNvPr id="52237" name="TextBox 28">
            <a:extLst>
              <a:ext uri="{FF2B5EF4-FFF2-40B4-BE49-F238E27FC236}">
                <a16:creationId xmlns:a16="http://schemas.microsoft.com/office/drawing/2014/main" xmlns="" id="{D8858094-AAC4-43E8-AE40-F8D1E4CE78A8}"/>
              </a:ext>
            </a:extLst>
          </p:cNvPr>
          <p:cNvSpPr txBox="1">
            <a:spLocks noChangeArrowheads="1"/>
          </p:cNvSpPr>
          <p:nvPr/>
        </p:nvSpPr>
        <p:spPr bwMode="auto">
          <a:xfrm>
            <a:off x="6958013" y="4297363"/>
            <a:ext cx="20415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solidFill>
                  <a:schemeClr val="bg1"/>
                </a:solidFill>
                <a:cs typeface="Arial" panose="020B0604020202020204" pitchFamily="34" charset="0"/>
              </a:rPr>
              <a:t>ENABLING DIGITAL ENVIRONMENT</a:t>
            </a:r>
          </a:p>
        </p:txBody>
      </p:sp>
      <p:sp>
        <p:nvSpPr>
          <p:cNvPr id="52238" name="TextBox 29">
            <a:extLst>
              <a:ext uri="{FF2B5EF4-FFF2-40B4-BE49-F238E27FC236}">
                <a16:creationId xmlns:a16="http://schemas.microsoft.com/office/drawing/2014/main" xmlns="" id="{B26CA103-9786-47AB-B6AB-12C20D5E62CE}"/>
              </a:ext>
            </a:extLst>
          </p:cNvPr>
          <p:cNvSpPr txBox="1">
            <a:spLocks noChangeArrowheads="1"/>
          </p:cNvSpPr>
          <p:nvPr/>
        </p:nvSpPr>
        <p:spPr bwMode="auto">
          <a:xfrm>
            <a:off x="6870700" y="4598988"/>
            <a:ext cx="204152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DIGITAL INFRASTRUCTURE</a:t>
            </a:r>
          </a:p>
        </p:txBody>
      </p:sp>
      <p:sp>
        <p:nvSpPr>
          <p:cNvPr id="52239" name="TextBox 30">
            <a:extLst>
              <a:ext uri="{FF2B5EF4-FFF2-40B4-BE49-F238E27FC236}">
                <a16:creationId xmlns:a16="http://schemas.microsoft.com/office/drawing/2014/main" xmlns="" id="{A66C74C1-0334-4AA6-A4BD-1DC3839059C1}"/>
              </a:ext>
            </a:extLst>
          </p:cNvPr>
          <p:cNvSpPr txBox="1">
            <a:spLocks noChangeArrowheads="1"/>
          </p:cNvSpPr>
          <p:nvPr/>
        </p:nvSpPr>
        <p:spPr bwMode="auto">
          <a:xfrm>
            <a:off x="192088" y="4760913"/>
            <a:ext cx="127158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1</a:t>
            </a:r>
          </a:p>
        </p:txBody>
      </p:sp>
      <p:sp>
        <p:nvSpPr>
          <p:cNvPr id="52240" name="TextBox 31">
            <a:extLst>
              <a:ext uri="{FF2B5EF4-FFF2-40B4-BE49-F238E27FC236}">
                <a16:creationId xmlns:a16="http://schemas.microsoft.com/office/drawing/2014/main" xmlns="" id="{AE46D4CF-5081-4AE8-BE5B-F94CB00D0D09}"/>
              </a:ext>
            </a:extLst>
          </p:cNvPr>
          <p:cNvSpPr txBox="1">
            <a:spLocks noChangeArrowheads="1"/>
          </p:cNvSpPr>
          <p:nvPr/>
        </p:nvSpPr>
        <p:spPr bwMode="auto">
          <a:xfrm>
            <a:off x="128588" y="3656013"/>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2</a:t>
            </a:r>
          </a:p>
        </p:txBody>
      </p:sp>
      <p:sp>
        <p:nvSpPr>
          <p:cNvPr id="52241" name="TextBox 43">
            <a:extLst>
              <a:ext uri="{FF2B5EF4-FFF2-40B4-BE49-F238E27FC236}">
                <a16:creationId xmlns:a16="http://schemas.microsoft.com/office/drawing/2014/main" xmlns="" id="{3B1058EA-D78D-4094-A009-A009891F95AF}"/>
              </a:ext>
            </a:extLst>
          </p:cNvPr>
          <p:cNvSpPr txBox="1">
            <a:spLocks noChangeArrowheads="1"/>
          </p:cNvSpPr>
          <p:nvPr/>
        </p:nvSpPr>
        <p:spPr bwMode="auto">
          <a:xfrm>
            <a:off x="180975" y="2520950"/>
            <a:ext cx="127158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3</a:t>
            </a:r>
          </a:p>
        </p:txBody>
      </p:sp>
      <p:sp>
        <p:nvSpPr>
          <p:cNvPr id="45" name="Title 8">
            <a:extLst>
              <a:ext uri="{FF2B5EF4-FFF2-40B4-BE49-F238E27FC236}">
                <a16:creationId xmlns:a16="http://schemas.microsoft.com/office/drawing/2014/main" xmlns="" id="{387C3AC8-26B8-42A6-BF6A-176E9ABF1701}"/>
              </a:ext>
            </a:extLst>
          </p:cNvPr>
          <p:cNvSpPr txBox="1">
            <a:spLocks/>
          </p:cNvSpPr>
          <p:nvPr/>
        </p:nvSpPr>
        <p:spPr bwMode="auto">
          <a:xfrm>
            <a:off x="192088" y="361950"/>
            <a:ext cx="6900862" cy="635000"/>
          </a:xfrm>
          <a:prstGeom prst="rect">
            <a:avLst/>
          </a:prstGeom>
          <a:noFill/>
          <a:ln w="9525">
            <a:noFill/>
            <a:miter lim="800000"/>
            <a:headEnd/>
            <a:tailEnd/>
          </a:ln>
        </p:spPr>
        <p:txBody>
          <a:bodyPr anchor="ctr"/>
          <a:lstStyle>
            <a:lvl1pPr marL="0" indent="0">
              <a:spcBef>
                <a:spcPct val="20000"/>
              </a:spcBef>
              <a:buNone/>
              <a:defRPr sz="1800" b="1">
                <a:solidFill>
                  <a:srgbClr val="006600"/>
                </a:solidFill>
                <a:latin typeface="+mn-lt"/>
              </a:defRPr>
            </a:lvl1pPr>
            <a:lvl2pPr marL="742950" indent="-285750">
              <a:spcBef>
                <a:spcPct val="20000"/>
              </a:spcBef>
              <a:buBlip>
                <a:blip r:embed="rId2"/>
              </a:buBlip>
              <a:defRPr sz="1600" b="1">
                <a:solidFill>
                  <a:srgbClr val="006600"/>
                </a:solidFill>
                <a:latin typeface="+mn-lt"/>
              </a:defRPr>
            </a:lvl2pPr>
            <a:lvl3pPr marL="1143000" indent="-228600">
              <a:spcBef>
                <a:spcPct val="20000"/>
              </a:spcBef>
              <a:buBlip>
                <a:blip r:embed="rId3"/>
              </a:buBlip>
              <a:defRPr sz="1600" b="1">
                <a:solidFill>
                  <a:srgbClr val="006600"/>
                </a:solidFill>
                <a:latin typeface="+mn-lt"/>
              </a:defRPr>
            </a:lvl3pPr>
            <a:lvl4pPr marL="1600200" indent="-228600">
              <a:spcBef>
                <a:spcPct val="20000"/>
              </a:spcBef>
              <a:buClr>
                <a:srgbClr val="4AAF14"/>
              </a:buClr>
              <a:buSzPct val="75000"/>
              <a:buFont typeface="Arial" panose="020B0604020202020204" pitchFamily="34" charset="0"/>
              <a:buChar char="−"/>
              <a:defRPr sz="1600" b="1">
                <a:solidFill>
                  <a:srgbClr val="006600"/>
                </a:solidFill>
                <a:latin typeface="+mn-lt"/>
              </a:defRPr>
            </a:lvl4pPr>
            <a:lvl5pPr marL="2057400" indent="-228600">
              <a:spcBef>
                <a:spcPct val="20000"/>
              </a:spcBef>
              <a:defRPr sz="1600" b="1">
                <a:solidFill>
                  <a:srgbClr val="006600"/>
                </a:solidFill>
                <a:latin typeface="+mn-lt"/>
              </a:defRPr>
            </a:lvl5pPr>
            <a:lvl6pPr marL="2514600" indent="-228600" fontAlgn="base">
              <a:spcBef>
                <a:spcPct val="20000"/>
              </a:spcBef>
              <a:spcAft>
                <a:spcPct val="0"/>
              </a:spcAft>
              <a:defRPr sz="2000">
                <a:solidFill>
                  <a:srgbClr val="6D6F67"/>
                </a:solidFill>
                <a:latin typeface="+mn-lt"/>
              </a:defRPr>
            </a:lvl6pPr>
            <a:lvl7pPr marL="2971800" indent="-228600" fontAlgn="base">
              <a:spcBef>
                <a:spcPct val="20000"/>
              </a:spcBef>
              <a:spcAft>
                <a:spcPct val="0"/>
              </a:spcAft>
              <a:defRPr sz="2000">
                <a:solidFill>
                  <a:srgbClr val="6D6F67"/>
                </a:solidFill>
                <a:latin typeface="+mn-lt"/>
              </a:defRPr>
            </a:lvl7pPr>
            <a:lvl8pPr marL="3429000" indent="-228600" fontAlgn="base">
              <a:spcBef>
                <a:spcPct val="20000"/>
              </a:spcBef>
              <a:spcAft>
                <a:spcPct val="0"/>
              </a:spcAft>
              <a:defRPr sz="2000">
                <a:solidFill>
                  <a:srgbClr val="6D6F67"/>
                </a:solidFill>
                <a:latin typeface="+mn-lt"/>
              </a:defRPr>
            </a:lvl8pPr>
            <a:lvl9pPr marL="3886200" indent="-228600" fontAlgn="base">
              <a:spcBef>
                <a:spcPct val="20000"/>
              </a:spcBef>
              <a:spcAft>
                <a:spcPct val="0"/>
              </a:spcAft>
              <a:defRPr sz="2000">
                <a:solidFill>
                  <a:srgbClr val="6D6F67"/>
                </a:solidFill>
                <a:latin typeface="+mn-lt"/>
              </a:defRPr>
            </a:lvl9pPr>
          </a:lstStyle>
          <a:p>
            <a:r>
              <a:rPr lang="en-ZA" sz="2000" dirty="0"/>
              <a:t>Future Outlook: Network Investment Plan and Funding</a:t>
            </a:r>
          </a:p>
        </p:txBody>
      </p:sp>
      <p:sp>
        <p:nvSpPr>
          <p:cNvPr id="20" name="Rectangle 3">
            <a:extLst>
              <a:ext uri="{FF2B5EF4-FFF2-40B4-BE49-F238E27FC236}">
                <a16:creationId xmlns:a16="http://schemas.microsoft.com/office/drawing/2014/main" xmlns="" id="{74A31870-F361-4125-AADA-5EF246A4E79E}"/>
              </a:ext>
            </a:extLst>
          </p:cNvPr>
          <p:cNvSpPr txBox="1">
            <a:spLocks noChangeArrowheads="1"/>
          </p:cNvSpPr>
          <p:nvPr/>
        </p:nvSpPr>
        <p:spPr>
          <a:xfrm>
            <a:off x="209557" y="1124744"/>
            <a:ext cx="8702667" cy="5112568"/>
          </a:xfrm>
          <a:prstGeom prst="rect">
            <a:avLst/>
          </a:prstGeom>
        </p:spPr>
        <p:txBody>
          <a:bodyPr/>
          <a:lstStyle>
            <a:lvl1pPr marL="342900" indent="-342900" algn="l" rtl="0" eaLnBrk="0" fontAlgn="base" hangingPunct="0">
              <a:spcBef>
                <a:spcPct val="20000"/>
              </a:spcBef>
              <a:spcAft>
                <a:spcPct val="0"/>
              </a:spcAft>
              <a:buBlip>
                <a:blip r:embed="rId4"/>
              </a:buBlip>
              <a:defRPr sz="2200">
                <a:solidFill>
                  <a:srgbClr val="6D6F67"/>
                </a:solidFill>
                <a:latin typeface="+mn-lt"/>
                <a:ea typeface="+mn-ea"/>
                <a:cs typeface="+mn-cs"/>
              </a:defRPr>
            </a:lvl1pPr>
            <a:lvl2pPr marL="742950" indent="-285750" algn="l" rtl="0" eaLnBrk="0" fontAlgn="base" hangingPunct="0">
              <a:spcBef>
                <a:spcPct val="20000"/>
              </a:spcBef>
              <a:spcAft>
                <a:spcPct val="0"/>
              </a:spcAft>
              <a:buBlip>
                <a:blip r:embed="rId2"/>
              </a:buBlip>
              <a:defRPr sz="2200">
                <a:solidFill>
                  <a:srgbClr val="6D6F67"/>
                </a:solidFill>
                <a:latin typeface="+mn-lt"/>
              </a:defRPr>
            </a:lvl2pPr>
            <a:lvl3pPr marL="1143000" indent="-228600" algn="l" rtl="0" eaLnBrk="0" fontAlgn="base" hangingPunct="0">
              <a:spcBef>
                <a:spcPct val="20000"/>
              </a:spcBef>
              <a:spcAft>
                <a:spcPct val="0"/>
              </a:spcAft>
              <a:buBlip>
                <a:blip r:embed="rId3"/>
              </a:buBlip>
              <a:defRPr sz="2200">
                <a:solidFill>
                  <a:srgbClr val="6D6F67"/>
                </a:solidFill>
                <a:latin typeface="+mn-lt"/>
              </a:defRPr>
            </a:lvl3pPr>
            <a:lvl4pPr marL="1600200" indent="-228600" algn="l" rtl="0" eaLnBrk="0" fontAlgn="base" hangingPunct="0">
              <a:spcBef>
                <a:spcPct val="20000"/>
              </a:spcBef>
              <a:spcAft>
                <a:spcPct val="0"/>
              </a:spcAft>
              <a:buClr>
                <a:srgbClr val="4AAF14"/>
              </a:buClr>
              <a:buSzPct val="75000"/>
              <a:buFont typeface="Arial" charset="0"/>
              <a:buChar char="−"/>
              <a:defRPr sz="2000">
                <a:solidFill>
                  <a:srgbClr val="6D6F67"/>
                </a:solidFill>
                <a:latin typeface="+mn-lt"/>
              </a:defRPr>
            </a:lvl4pPr>
            <a:lvl5pPr marL="2057400" indent="-228600" algn="l" rtl="0" eaLnBrk="0" fontAlgn="base" hangingPunct="0">
              <a:spcBef>
                <a:spcPct val="20000"/>
              </a:spcBef>
              <a:spcAft>
                <a:spcPct val="0"/>
              </a:spcAft>
              <a:defRPr sz="2000">
                <a:solidFill>
                  <a:srgbClr val="6D6F67"/>
                </a:solidFill>
                <a:latin typeface="+mn-lt"/>
              </a:defRPr>
            </a:lvl5pPr>
            <a:lvl6pPr marL="2514600" indent="-228600" algn="l" rtl="0" fontAlgn="base">
              <a:spcBef>
                <a:spcPct val="20000"/>
              </a:spcBef>
              <a:spcAft>
                <a:spcPct val="0"/>
              </a:spcAft>
              <a:defRPr sz="2000">
                <a:solidFill>
                  <a:srgbClr val="6D6F67"/>
                </a:solidFill>
                <a:latin typeface="+mn-lt"/>
              </a:defRPr>
            </a:lvl6pPr>
            <a:lvl7pPr marL="2971800" indent="-228600" algn="l" rtl="0" fontAlgn="base">
              <a:spcBef>
                <a:spcPct val="20000"/>
              </a:spcBef>
              <a:spcAft>
                <a:spcPct val="0"/>
              </a:spcAft>
              <a:defRPr sz="2000">
                <a:solidFill>
                  <a:srgbClr val="6D6F67"/>
                </a:solidFill>
                <a:latin typeface="+mn-lt"/>
              </a:defRPr>
            </a:lvl7pPr>
            <a:lvl8pPr marL="3429000" indent="-228600" algn="l" rtl="0" fontAlgn="base">
              <a:spcBef>
                <a:spcPct val="20000"/>
              </a:spcBef>
              <a:spcAft>
                <a:spcPct val="0"/>
              </a:spcAft>
              <a:defRPr sz="2000">
                <a:solidFill>
                  <a:srgbClr val="6D6F67"/>
                </a:solidFill>
                <a:latin typeface="+mn-lt"/>
              </a:defRPr>
            </a:lvl8pPr>
            <a:lvl9pPr marL="3886200" indent="-228600" algn="l" rtl="0" fontAlgn="base">
              <a:spcBef>
                <a:spcPct val="20000"/>
              </a:spcBef>
              <a:spcAft>
                <a:spcPct val="0"/>
              </a:spcAft>
              <a:defRPr sz="2000">
                <a:solidFill>
                  <a:srgbClr val="6D6F67"/>
                </a:solidFill>
                <a:latin typeface="+mn-lt"/>
              </a:defRPr>
            </a:lvl9pPr>
          </a:lstStyle>
          <a:p>
            <a:pPr marL="0" indent="0">
              <a:buNone/>
            </a:pPr>
            <a:r>
              <a:rPr lang="en-GB" sz="1600" b="1" kern="0" dirty="0">
                <a:solidFill>
                  <a:schemeClr val="tx1"/>
                </a:solidFill>
                <a:latin typeface="Arial" pitchFamily="34" charset="0"/>
                <a:cs typeface="Arial" pitchFamily="34" charset="0"/>
              </a:rPr>
              <a:t>Investment Rationale (cont.)</a:t>
            </a:r>
          </a:p>
          <a:p>
            <a:r>
              <a:rPr lang="en-GB" sz="1600" kern="0" dirty="0">
                <a:solidFill>
                  <a:schemeClr val="tx1"/>
                </a:solidFill>
                <a:latin typeface="Arial" pitchFamily="34" charset="0"/>
                <a:cs typeface="Arial" pitchFamily="34" charset="0"/>
              </a:rPr>
              <a:t>2019 Performance is indicative of the potential, where performance was close to target and this was with reasonable capacity and cash flow as well as adequate staff capacity.</a:t>
            </a:r>
          </a:p>
          <a:p>
            <a:r>
              <a:rPr lang="en-GB" sz="1600" kern="0" dirty="0">
                <a:solidFill>
                  <a:schemeClr val="tx1"/>
                </a:solidFill>
                <a:latin typeface="Arial" pitchFamily="34" charset="0"/>
                <a:cs typeface="Arial" pitchFamily="34" charset="0"/>
              </a:rPr>
              <a:t>BBI is positioned to take on SADC integrator of choice due to established relationships and long term development of SATA (Southern African Telecommunications Association) relationships which support BBI. </a:t>
            </a:r>
          </a:p>
          <a:p>
            <a:r>
              <a:rPr lang="en-GB" sz="1600" kern="0" dirty="0">
                <a:solidFill>
                  <a:schemeClr val="tx1"/>
                </a:solidFill>
                <a:latin typeface="Arial" pitchFamily="34" charset="0"/>
                <a:cs typeface="Arial" pitchFamily="34" charset="0"/>
              </a:rPr>
              <a:t>BBI has managed to acquire, grow and retain the most sought after Key Accounts despite all the challenges.</a:t>
            </a:r>
          </a:p>
          <a:p>
            <a:pPr marL="0" indent="0">
              <a:buNone/>
            </a:pPr>
            <a:r>
              <a:rPr lang="en-GB" sz="1600" b="1" kern="0" dirty="0">
                <a:solidFill>
                  <a:schemeClr val="tx1"/>
                </a:solidFill>
                <a:latin typeface="Arial" pitchFamily="34" charset="0"/>
                <a:cs typeface="Arial" pitchFamily="34" charset="0"/>
              </a:rPr>
              <a:t>Solution</a:t>
            </a:r>
          </a:p>
          <a:p>
            <a:r>
              <a:rPr lang="en-GB" sz="1600" kern="0" dirty="0">
                <a:solidFill>
                  <a:schemeClr val="tx1"/>
                </a:solidFill>
                <a:latin typeface="Arial" pitchFamily="34" charset="0"/>
                <a:cs typeface="Arial" pitchFamily="34" charset="0"/>
              </a:rPr>
              <a:t>BBI’s projects and assets are all revenue generating assets.</a:t>
            </a:r>
          </a:p>
          <a:p>
            <a:r>
              <a:rPr lang="en-GB" sz="1600" kern="0" dirty="0">
                <a:solidFill>
                  <a:schemeClr val="tx1"/>
                </a:solidFill>
                <a:latin typeface="Arial" pitchFamily="34" charset="0"/>
                <a:cs typeface="Arial" pitchFamily="34" charset="0"/>
              </a:rPr>
              <a:t>BBI has over the years, increased its customer base and managed to conclude contracts with its customers – this has resulted in steady cashflows from these customers/ contracts</a:t>
            </a:r>
          </a:p>
          <a:p>
            <a:r>
              <a:rPr lang="en-GB" sz="1600" kern="0" dirty="0">
                <a:solidFill>
                  <a:schemeClr val="tx1"/>
                </a:solidFill>
                <a:latin typeface="Arial" pitchFamily="34" charset="0"/>
                <a:cs typeface="Arial" pitchFamily="34" charset="0"/>
              </a:rPr>
              <a:t>A funding structure, backed by these contracts and cashflows, is considered the most appropriate for the company.</a:t>
            </a:r>
          </a:p>
          <a:p>
            <a:r>
              <a:rPr lang="en-GB" sz="1600" kern="0" dirty="0">
                <a:solidFill>
                  <a:schemeClr val="tx1"/>
                </a:solidFill>
                <a:latin typeface="Arial" pitchFamily="34" charset="0"/>
                <a:cs typeface="Arial" pitchFamily="34" charset="0"/>
              </a:rPr>
              <a:t>A hybrid Project Finance/Balance Sheet funding model – with ringfenced project cash flows are being implemented</a:t>
            </a:r>
          </a:p>
          <a:p>
            <a:r>
              <a:rPr lang="en-GB" sz="1600" kern="0" dirty="0">
                <a:solidFill>
                  <a:schemeClr val="tx1"/>
                </a:solidFill>
                <a:latin typeface="Arial" pitchFamily="34" charset="0"/>
                <a:cs typeface="Arial" pitchFamily="34" charset="0"/>
              </a:rPr>
              <a:t>This model is most suitable for on balance sheet funding of projects that have distinctive and clearly attributable cashflows.</a:t>
            </a:r>
          </a:p>
          <a:p>
            <a:endParaRPr lang="en-GB" sz="1600" kern="0" dirty="0">
              <a:solidFill>
                <a:schemeClr val="tx1"/>
              </a:solidFill>
              <a:latin typeface="Arial" pitchFamily="34" charset="0"/>
              <a:cs typeface="Arial" pitchFamily="34" charset="0"/>
            </a:endParaRPr>
          </a:p>
        </p:txBody>
      </p:sp>
      <p:sp>
        <p:nvSpPr>
          <p:cNvPr id="21" name="Slide Number Placeholder 2">
            <a:extLst>
              <a:ext uri="{FF2B5EF4-FFF2-40B4-BE49-F238E27FC236}">
                <a16:creationId xmlns:a16="http://schemas.microsoft.com/office/drawing/2014/main" xmlns="" id="{FB0B0D7E-1BCE-42E4-BC9B-8C264A8A58E8}"/>
              </a:ext>
            </a:extLst>
          </p:cNvPr>
          <p:cNvSpPr>
            <a:spLocks noGrp="1" noChangeArrowheads="1"/>
          </p:cNvSpPr>
          <p:nvPr>
            <p:ph type="sldNum" sz="quarter" idx="12"/>
          </p:nvPr>
        </p:nvSpPr>
        <p:spPr bwMode="auto">
          <a:xfrm>
            <a:off x="6551191" y="6400874"/>
            <a:ext cx="2133600" cy="30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FFFFFF"/>
                </a:solidFill>
              </a:rPr>
              <a:t>Slide </a:t>
            </a:r>
            <a:fld id="{896BDDAE-6BF7-47F1-95CA-ED1E09E75ECB}" type="slidenum">
              <a:rPr lang="en-US" altLang="en-US" smtClean="0">
                <a:solidFill>
                  <a:srgbClr val="FFFFFF"/>
                </a:solidFill>
              </a:rPr>
              <a:pPr fontAlgn="base">
                <a:spcBef>
                  <a:spcPct val="0"/>
                </a:spcBef>
                <a:spcAft>
                  <a:spcPct val="0"/>
                </a:spcAft>
              </a:pPr>
              <a:t>32</a:t>
            </a:fld>
            <a:endParaRPr lang="en-US" altLang="en-US" dirty="0">
              <a:solidFill>
                <a:srgbClr val="FFFFFF"/>
              </a:solidFill>
            </a:endParaRPr>
          </a:p>
        </p:txBody>
      </p:sp>
    </p:spTree>
    <p:extLst>
      <p:ext uri="{BB962C8B-B14F-4D97-AF65-F5344CB8AC3E}">
        <p14:creationId xmlns:p14="http://schemas.microsoft.com/office/powerpoint/2010/main" xmlns="" val="4165412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xmlns="" id="{8388045B-1F76-431D-9816-4F270A067E97}"/>
              </a:ext>
            </a:extLst>
          </p:cNvPr>
          <p:cNvSpPr txBox="1">
            <a:spLocks/>
          </p:cNvSpPr>
          <p:nvPr/>
        </p:nvSpPr>
        <p:spPr bwMode="auto">
          <a:xfrm>
            <a:off x="192088" y="361950"/>
            <a:ext cx="6724650" cy="635000"/>
          </a:xfrm>
          <a:prstGeom prst="rect">
            <a:avLst/>
          </a:prstGeom>
          <a:noFill/>
          <a:ln w="9525">
            <a:noFill/>
            <a:miter lim="800000"/>
            <a:headEnd/>
            <a:tailEnd/>
          </a:ln>
        </p:spPr>
        <p:txBody>
          <a:bodyPr anchor="ctr"/>
          <a:lstStyle>
            <a:lvl1pPr marL="0" indent="0">
              <a:spcBef>
                <a:spcPct val="20000"/>
              </a:spcBef>
              <a:buNone/>
              <a:defRPr sz="1800" b="1">
                <a:solidFill>
                  <a:srgbClr val="006600"/>
                </a:solidFill>
                <a:latin typeface="+mn-lt"/>
              </a:defRPr>
            </a:lvl1pPr>
            <a:lvl2pPr marL="742950" indent="-285750">
              <a:spcBef>
                <a:spcPct val="20000"/>
              </a:spcBef>
              <a:buBlip>
                <a:blip r:embed="rId2"/>
              </a:buBlip>
              <a:defRPr sz="1600" b="1">
                <a:solidFill>
                  <a:srgbClr val="006600"/>
                </a:solidFill>
                <a:latin typeface="+mn-lt"/>
              </a:defRPr>
            </a:lvl2pPr>
            <a:lvl3pPr marL="1143000" indent="-228600">
              <a:spcBef>
                <a:spcPct val="20000"/>
              </a:spcBef>
              <a:buBlip>
                <a:blip r:embed="rId3"/>
              </a:buBlip>
              <a:defRPr sz="1600" b="1">
                <a:solidFill>
                  <a:srgbClr val="006600"/>
                </a:solidFill>
                <a:latin typeface="+mn-lt"/>
              </a:defRPr>
            </a:lvl3pPr>
            <a:lvl4pPr marL="1600200" indent="-228600">
              <a:spcBef>
                <a:spcPct val="20000"/>
              </a:spcBef>
              <a:buClr>
                <a:srgbClr val="4AAF14"/>
              </a:buClr>
              <a:buSzPct val="75000"/>
              <a:buFont typeface="Arial" panose="020B0604020202020204" pitchFamily="34" charset="0"/>
              <a:buChar char="−"/>
              <a:defRPr sz="1600" b="1">
                <a:solidFill>
                  <a:srgbClr val="006600"/>
                </a:solidFill>
                <a:latin typeface="+mn-lt"/>
              </a:defRPr>
            </a:lvl4pPr>
            <a:lvl5pPr marL="2057400" indent="-228600">
              <a:spcBef>
                <a:spcPct val="20000"/>
              </a:spcBef>
              <a:defRPr sz="1600" b="1">
                <a:solidFill>
                  <a:srgbClr val="006600"/>
                </a:solidFill>
                <a:latin typeface="+mn-lt"/>
              </a:defRPr>
            </a:lvl5pPr>
            <a:lvl6pPr marL="2514600" indent="-228600" fontAlgn="base">
              <a:spcBef>
                <a:spcPct val="20000"/>
              </a:spcBef>
              <a:spcAft>
                <a:spcPct val="0"/>
              </a:spcAft>
              <a:defRPr sz="2000">
                <a:solidFill>
                  <a:srgbClr val="6D6F67"/>
                </a:solidFill>
                <a:latin typeface="+mn-lt"/>
              </a:defRPr>
            </a:lvl6pPr>
            <a:lvl7pPr marL="2971800" indent="-228600" fontAlgn="base">
              <a:spcBef>
                <a:spcPct val="20000"/>
              </a:spcBef>
              <a:spcAft>
                <a:spcPct val="0"/>
              </a:spcAft>
              <a:defRPr sz="2000">
                <a:solidFill>
                  <a:srgbClr val="6D6F67"/>
                </a:solidFill>
                <a:latin typeface="+mn-lt"/>
              </a:defRPr>
            </a:lvl7pPr>
            <a:lvl8pPr marL="3429000" indent="-228600" fontAlgn="base">
              <a:spcBef>
                <a:spcPct val="20000"/>
              </a:spcBef>
              <a:spcAft>
                <a:spcPct val="0"/>
              </a:spcAft>
              <a:defRPr sz="2000">
                <a:solidFill>
                  <a:srgbClr val="6D6F67"/>
                </a:solidFill>
                <a:latin typeface="+mn-lt"/>
              </a:defRPr>
            </a:lvl8pPr>
            <a:lvl9pPr marL="3886200" indent="-228600" fontAlgn="base">
              <a:spcBef>
                <a:spcPct val="20000"/>
              </a:spcBef>
              <a:spcAft>
                <a:spcPct val="0"/>
              </a:spcAft>
              <a:defRPr sz="2000">
                <a:solidFill>
                  <a:srgbClr val="6D6F67"/>
                </a:solidFill>
                <a:latin typeface="+mn-lt"/>
              </a:defRPr>
            </a:lvl9pPr>
          </a:lstStyle>
          <a:p>
            <a:r>
              <a:rPr lang="en-ZA" sz="2000" dirty="0"/>
              <a:t>Future Outlook: SOC Rationalisation</a:t>
            </a:r>
          </a:p>
        </p:txBody>
      </p:sp>
      <p:cxnSp>
        <p:nvCxnSpPr>
          <p:cNvPr id="53251" name="Straight Connector 4">
            <a:extLst>
              <a:ext uri="{FF2B5EF4-FFF2-40B4-BE49-F238E27FC236}">
                <a16:creationId xmlns:a16="http://schemas.microsoft.com/office/drawing/2014/main" xmlns="" id="{A9E78A92-DBDB-435A-A0E3-55B5703933BC}"/>
              </a:ext>
            </a:extLst>
          </p:cNvPr>
          <p:cNvCxnSpPr>
            <a:cxnSpLocks noChangeShapeType="1"/>
          </p:cNvCxnSpPr>
          <p:nvPr/>
        </p:nvCxnSpPr>
        <p:spPr bwMode="auto">
          <a:xfrm>
            <a:off x="192088" y="823913"/>
            <a:ext cx="6996112" cy="0"/>
          </a:xfrm>
          <a:prstGeom prst="line">
            <a:avLst/>
          </a:prstGeom>
          <a:noFill/>
          <a:ln w="15875" algn="ctr">
            <a:solidFill>
              <a:srgbClr val="006600"/>
            </a:solidFill>
            <a:round/>
            <a:headEnd/>
            <a:tailEnd/>
          </a:ln>
          <a:extLst>
            <a:ext uri="{909E8E84-426E-40DD-AFC4-6F175D3DCCD1}">
              <a14:hiddenFill xmlns:a14="http://schemas.microsoft.com/office/drawing/2010/main" xmlns="">
                <a:noFill/>
              </a14:hiddenFill>
            </a:ext>
          </a:extLst>
        </p:spPr>
      </p:cxnSp>
      <p:graphicFrame>
        <p:nvGraphicFramePr>
          <p:cNvPr id="7" name="Table 6">
            <a:extLst>
              <a:ext uri="{FF2B5EF4-FFF2-40B4-BE49-F238E27FC236}">
                <a16:creationId xmlns:a16="http://schemas.microsoft.com/office/drawing/2014/main" xmlns="" id="{297CC2DD-1130-41C0-A7E0-E800A279658A}"/>
              </a:ext>
            </a:extLst>
          </p:cNvPr>
          <p:cNvGraphicFramePr>
            <a:graphicFrameLocks noGrp="1"/>
          </p:cNvGraphicFramePr>
          <p:nvPr>
            <p:extLst>
              <p:ext uri="{D42A27DB-BD31-4B8C-83A1-F6EECF244321}">
                <p14:modId xmlns:p14="http://schemas.microsoft.com/office/powerpoint/2010/main" xmlns="" val="565493926"/>
              </p:ext>
            </p:extLst>
          </p:nvPr>
        </p:nvGraphicFramePr>
        <p:xfrm>
          <a:off x="192088" y="1458913"/>
          <a:ext cx="8575676" cy="4065669"/>
        </p:xfrm>
        <a:graphic>
          <a:graphicData uri="http://schemas.openxmlformats.org/drawingml/2006/table">
            <a:tbl>
              <a:tblPr firstRow="1" bandRow="1">
                <a:tableStyleId>{E8034E78-7F5D-4C2E-B375-FC64B27BC917}</a:tableStyleId>
              </a:tblPr>
              <a:tblGrid>
                <a:gridCol w="5604048">
                  <a:extLst>
                    <a:ext uri="{9D8B030D-6E8A-4147-A177-3AD203B41FA5}">
                      <a16:colId xmlns:a16="http://schemas.microsoft.com/office/drawing/2014/main" xmlns="" val="20000"/>
                    </a:ext>
                  </a:extLst>
                </a:gridCol>
                <a:gridCol w="2971628">
                  <a:extLst>
                    <a:ext uri="{9D8B030D-6E8A-4147-A177-3AD203B41FA5}">
                      <a16:colId xmlns:a16="http://schemas.microsoft.com/office/drawing/2014/main" xmlns="" val="20001"/>
                    </a:ext>
                  </a:extLst>
                </a:gridCol>
              </a:tblGrid>
              <a:tr h="745951">
                <a:tc>
                  <a:txBody>
                    <a:bodyPr/>
                    <a:lstStyle/>
                    <a:p>
                      <a:r>
                        <a:rPr lang="en-ZA" sz="1800" dirty="0"/>
                        <a:t>Activities</a:t>
                      </a:r>
                    </a:p>
                  </a:txBody>
                  <a:tcPr marL="91434" marR="91434" marT="45722" marB="45722">
                    <a:solidFill>
                      <a:srgbClr val="008000"/>
                    </a:solidFill>
                  </a:tcPr>
                </a:tc>
                <a:tc>
                  <a:txBody>
                    <a:bodyPr/>
                    <a:lstStyle/>
                    <a:p>
                      <a:r>
                        <a:rPr lang="en-ZA" sz="1800" dirty="0"/>
                        <a:t>Date</a:t>
                      </a:r>
                    </a:p>
                  </a:txBody>
                  <a:tcPr marL="91434" marR="91434" marT="45722" marB="45722">
                    <a:solidFill>
                      <a:srgbClr val="008000"/>
                    </a:solidFill>
                  </a:tcPr>
                </a:tc>
                <a:extLst>
                  <a:ext uri="{0D108BD9-81ED-4DB2-BD59-A6C34878D82A}">
                    <a16:rowId xmlns:a16="http://schemas.microsoft.com/office/drawing/2014/main" xmlns="" val="10000"/>
                  </a:ext>
                </a:extLst>
              </a:tr>
              <a:tr h="64807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800" dirty="0">
                          <a:solidFill>
                            <a:schemeClr val="tx1"/>
                          </a:solidFill>
                        </a:rPr>
                        <a:t>High level Acquisition Strategy</a:t>
                      </a:r>
                    </a:p>
                  </a:txBody>
                  <a:tcPr marL="91434" marR="91434"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dirty="0">
                          <a:ln>
                            <a:noFill/>
                          </a:ln>
                          <a:solidFill>
                            <a:schemeClr val="tx1"/>
                          </a:solidFill>
                          <a:effectLst/>
                          <a:uLnTx/>
                          <a:uFillTx/>
                          <a:latin typeface="Arial" charset="0"/>
                          <a:ea typeface="+mn-ea"/>
                          <a:cs typeface="+mn-cs"/>
                        </a:rPr>
                        <a:t>17 September 2021</a:t>
                      </a:r>
                    </a:p>
                  </a:txBody>
                  <a:tcPr marL="91434" marR="91434" marT="45722" marB="45722"/>
                </a:tc>
                <a:extLst>
                  <a:ext uri="{0D108BD9-81ED-4DB2-BD59-A6C34878D82A}">
                    <a16:rowId xmlns:a16="http://schemas.microsoft.com/office/drawing/2014/main" xmlns="" val="10001"/>
                  </a:ext>
                </a:extLst>
              </a:tr>
              <a:tr h="56503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800" dirty="0">
                          <a:solidFill>
                            <a:schemeClr val="tx1"/>
                          </a:solidFill>
                        </a:rPr>
                        <a:t>Detailed Acquisition Strategy</a:t>
                      </a:r>
                    </a:p>
                  </a:txBody>
                  <a:tcPr marL="91434" marR="91434" marT="45722" marB="45722"/>
                </a:tc>
                <a:tc>
                  <a:txBody>
                    <a:bodyPr/>
                    <a:lstStyle/>
                    <a:p>
                      <a:r>
                        <a:rPr lang="en-ZA" sz="1800" dirty="0">
                          <a:solidFill>
                            <a:schemeClr val="tx1"/>
                          </a:solidFill>
                        </a:rPr>
                        <a:t>1 December 2021</a:t>
                      </a:r>
                    </a:p>
                  </a:txBody>
                  <a:tcPr marL="91434" marR="91434" marT="45722" marB="45722"/>
                </a:tc>
                <a:extLst>
                  <a:ext uri="{0D108BD9-81ED-4DB2-BD59-A6C34878D82A}">
                    <a16:rowId xmlns:a16="http://schemas.microsoft.com/office/drawing/2014/main" xmlns="" val="10002"/>
                  </a:ext>
                </a:extLst>
              </a:tr>
              <a:tr h="65910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800" dirty="0">
                          <a:solidFill>
                            <a:schemeClr val="tx1"/>
                          </a:solidFill>
                        </a:rPr>
                        <a:t>Employee Engagements, including Regional Visits</a:t>
                      </a:r>
                    </a:p>
                  </a:txBody>
                  <a:tcPr marL="91434" marR="91434" marT="45722" marB="45722"/>
                </a:tc>
                <a:tc>
                  <a:txBody>
                    <a:bodyPr/>
                    <a:lstStyle/>
                    <a:p>
                      <a:r>
                        <a:rPr lang="en-ZA" sz="1800" dirty="0">
                          <a:solidFill>
                            <a:schemeClr val="tx1"/>
                          </a:solidFill>
                        </a:rPr>
                        <a:t>Oct 2021 – Feb 2022</a:t>
                      </a:r>
                    </a:p>
                  </a:txBody>
                  <a:tcPr marL="91434" marR="91434" marT="45722" marB="45722"/>
                </a:tc>
                <a:extLst>
                  <a:ext uri="{0D108BD9-81ED-4DB2-BD59-A6C34878D82A}">
                    <a16:rowId xmlns:a16="http://schemas.microsoft.com/office/drawing/2014/main" xmlns="" val="4080582929"/>
                  </a:ext>
                </a:extLst>
              </a:tr>
              <a:tr h="72375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800" dirty="0">
                          <a:solidFill>
                            <a:schemeClr val="tx1"/>
                          </a:solidFill>
                        </a:rPr>
                        <a:t>SDIC Corporate Plan</a:t>
                      </a:r>
                    </a:p>
                  </a:txBody>
                  <a:tcPr marL="91434" marR="91434" marT="45722" marB="45722"/>
                </a:tc>
                <a:tc>
                  <a:txBody>
                    <a:bodyPr/>
                    <a:lstStyle/>
                    <a:p>
                      <a:r>
                        <a:rPr lang="en-ZA" sz="1800" dirty="0">
                          <a:solidFill>
                            <a:schemeClr val="tx1"/>
                          </a:solidFill>
                        </a:rPr>
                        <a:t>28 February 2022</a:t>
                      </a:r>
                    </a:p>
                  </a:txBody>
                  <a:tcPr marL="91434" marR="91434" marT="45722" marB="45722"/>
                </a:tc>
                <a:extLst>
                  <a:ext uri="{0D108BD9-81ED-4DB2-BD59-A6C34878D82A}">
                    <a16:rowId xmlns:a16="http://schemas.microsoft.com/office/drawing/2014/main" xmlns="" val="3473233635"/>
                  </a:ext>
                </a:extLst>
              </a:tr>
              <a:tr h="72375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800" dirty="0">
                          <a:solidFill>
                            <a:schemeClr val="tx1"/>
                          </a:solidFill>
                        </a:rPr>
                        <a:t>Integrated Company</a:t>
                      </a:r>
                    </a:p>
                  </a:txBody>
                  <a:tcPr marL="91434" marR="91434" marT="45722" marB="45722"/>
                </a:tc>
                <a:tc>
                  <a:txBody>
                    <a:bodyPr/>
                    <a:lstStyle/>
                    <a:p>
                      <a:r>
                        <a:rPr lang="en-ZA" sz="1800" dirty="0">
                          <a:solidFill>
                            <a:schemeClr val="tx1"/>
                          </a:solidFill>
                        </a:rPr>
                        <a:t>1 April 2022</a:t>
                      </a:r>
                    </a:p>
                  </a:txBody>
                  <a:tcPr marL="91434" marR="91434" marT="45722" marB="45722"/>
                </a:tc>
                <a:extLst>
                  <a:ext uri="{0D108BD9-81ED-4DB2-BD59-A6C34878D82A}">
                    <a16:rowId xmlns:a16="http://schemas.microsoft.com/office/drawing/2014/main" xmlns="" val="971229440"/>
                  </a:ext>
                </a:extLst>
              </a:tr>
            </a:tbl>
          </a:graphicData>
        </a:graphic>
      </p:graphicFrame>
      <p:sp>
        <p:nvSpPr>
          <p:cNvPr id="6" name="Slide Number Placeholder 2">
            <a:extLst>
              <a:ext uri="{FF2B5EF4-FFF2-40B4-BE49-F238E27FC236}">
                <a16:creationId xmlns:a16="http://schemas.microsoft.com/office/drawing/2014/main" xmlns="" id="{D232DB9A-B372-4F82-9054-06604ECCE0E2}"/>
              </a:ext>
            </a:extLst>
          </p:cNvPr>
          <p:cNvSpPr txBox="1">
            <a:spLocks noChangeArrowheads="1"/>
          </p:cNvSpPr>
          <p:nvPr/>
        </p:nvSpPr>
        <p:spPr bwMode="auto">
          <a:xfrm>
            <a:off x="6551191" y="6439743"/>
            <a:ext cx="2133600" cy="3016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algn="r"/>
            <a:r>
              <a:rPr lang="en-US" altLang="en-US" sz="1200" dirty="0">
                <a:solidFill>
                  <a:srgbClr val="FFFFFF"/>
                </a:solidFill>
              </a:rPr>
              <a:t>Slide </a:t>
            </a:r>
            <a:fld id="{896BDDAE-6BF7-47F1-95CA-ED1E09E75ECB}" type="slidenum">
              <a:rPr lang="en-US" altLang="en-US" sz="1200" smtClean="0">
                <a:solidFill>
                  <a:srgbClr val="FFFFFF"/>
                </a:solidFill>
              </a:rPr>
              <a:pPr algn="r"/>
              <a:t>33</a:t>
            </a:fld>
            <a:endParaRPr lang="en-US" altLang="en-US" sz="1200" dirty="0">
              <a:solidFill>
                <a:srgbClr val="FFFF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7">
            <a:extLst>
              <a:ext uri="{FF2B5EF4-FFF2-40B4-BE49-F238E27FC236}">
                <a16:creationId xmlns:a16="http://schemas.microsoft.com/office/drawing/2014/main" xmlns="" id="{570E241F-15B4-4847-85D5-866DC315ADD9}"/>
              </a:ext>
            </a:extLst>
          </p:cNvPr>
          <p:cNvSpPr txBox="1">
            <a:spLocks noChangeArrowheads="1"/>
          </p:cNvSpPr>
          <p:nvPr/>
        </p:nvSpPr>
        <p:spPr bwMode="auto">
          <a:xfrm>
            <a:off x="1835150" y="1916113"/>
            <a:ext cx="881063"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Enable</a:t>
            </a:r>
          </a:p>
          <a:p>
            <a:pPr eaLnBrk="1" hangingPunct="1"/>
            <a:r>
              <a:rPr lang="en-US" altLang="en-US" sz="1000">
                <a:solidFill>
                  <a:schemeClr val="bg1"/>
                </a:solidFill>
                <a:cs typeface="Arial" panose="020B0604020202020204" pitchFamily="34" charset="0"/>
              </a:rPr>
              <a:t>Last Mile </a:t>
            </a:r>
          </a:p>
          <a:p>
            <a:pPr eaLnBrk="1" hangingPunct="1"/>
            <a:r>
              <a:rPr lang="en-US" altLang="en-US" sz="1000">
                <a:solidFill>
                  <a:schemeClr val="bg1"/>
                </a:solidFill>
                <a:cs typeface="Arial" panose="020B0604020202020204" pitchFamily="34" charset="0"/>
              </a:rPr>
              <a:t>Connectivity</a:t>
            </a:r>
          </a:p>
        </p:txBody>
      </p:sp>
      <p:sp>
        <p:nvSpPr>
          <p:cNvPr id="54275" name="TextBox 33">
            <a:extLst>
              <a:ext uri="{FF2B5EF4-FFF2-40B4-BE49-F238E27FC236}">
                <a16:creationId xmlns:a16="http://schemas.microsoft.com/office/drawing/2014/main" xmlns="" id="{D98A2703-9E38-4C56-9E3B-F16744DA3384}"/>
              </a:ext>
            </a:extLst>
          </p:cNvPr>
          <p:cNvSpPr txBox="1">
            <a:spLocks noChangeArrowheads="1"/>
          </p:cNvSpPr>
          <p:nvPr/>
        </p:nvSpPr>
        <p:spPr bwMode="auto">
          <a:xfrm>
            <a:off x="1822450" y="3535363"/>
            <a:ext cx="11636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Enable Last Mile </a:t>
            </a:r>
          </a:p>
          <a:p>
            <a:pPr eaLnBrk="1" hangingPunct="1"/>
            <a:r>
              <a:rPr lang="en-US" altLang="en-US" sz="1000">
                <a:solidFill>
                  <a:schemeClr val="bg1"/>
                </a:solidFill>
                <a:cs typeface="Arial" panose="020B0604020202020204" pitchFamily="34" charset="0"/>
              </a:rPr>
              <a:t>Connectivity</a:t>
            </a:r>
          </a:p>
        </p:txBody>
      </p:sp>
      <p:sp>
        <p:nvSpPr>
          <p:cNvPr id="54276" name="TextBox 34">
            <a:extLst>
              <a:ext uri="{FF2B5EF4-FFF2-40B4-BE49-F238E27FC236}">
                <a16:creationId xmlns:a16="http://schemas.microsoft.com/office/drawing/2014/main" xmlns="" id="{1EC88151-5180-4D44-9A24-3FBB9C4D5401}"/>
              </a:ext>
            </a:extLst>
          </p:cNvPr>
          <p:cNvSpPr txBox="1">
            <a:spLocks noChangeArrowheads="1"/>
          </p:cNvSpPr>
          <p:nvPr/>
        </p:nvSpPr>
        <p:spPr bwMode="auto">
          <a:xfrm>
            <a:off x="1825625" y="3959225"/>
            <a:ext cx="1160463"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chemeClr val="bg1"/>
                </a:solidFill>
                <a:cs typeface="Arial" panose="020B0604020202020204" pitchFamily="34" charset="0"/>
              </a:rPr>
              <a:t>Financial &amp; </a:t>
            </a:r>
          </a:p>
          <a:p>
            <a:pPr eaLnBrk="1" hangingPunct="1"/>
            <a:r>
              <a:rPr lang="en-US" altLang="en-US" sz="1000">
                <a:solidFill>
                  <a:schemeClr val="bg1"/>
                </a:solidFill>
                <a:cs typeface="Arial" panose="020B0604020202020204" pitchFamily="34" charset="0"/>
              </a:rPr>
              <a:t>Operational</a:t>
            </a:r>
          </a:p>
          <a:p>
            <a:pPr eaLnBrk="1" hangingPunct="1"/>
            <a:r>
              <a:rPr lang="en-US" altLang="en-US" sz="1000">
                <a:solidFill>
                  <a:schemeClr val="bg1"/>
                </a:solidFill>
                <a:cs typeface="Arial" panose="020B0604020202020204" pitchFamily="34" charset="0"/>
              </a:rPr>
              <a:t>Sustainability</a:t>
            </a:r>
          </a:p>
        </p:txBody>
      </p:sp>
      <p:sp>
        <p:nvSpPr>
          <p:cNvPr id="54277" name="TextBox 23">
            <a:extLst>
              <a:ext uri="{FF2B5EF4-FFF2-40B4-BE49-F238E27FC236}">
                <a16:creationId xmlns:a16="http://schemas.microsoft.com/office/drawing/2014/main" xmlns="" id="{D1ECA830-555B-4C0C-AA9C-F92F8495CEDD}"/>
              </a:ext>
            </a:extLst>
          </p:cNvPr>
          <p:cNvSpPr txBox="1">
            <a:spLocks noChangeArrowheads="1"/>
          </p:cNvSpPr>
          <p:nvPr/>
        </p:nvSpPr>
        <p:spPr bwMode="auto">
          <a:xfrm>
            <a:off x="484188" y="4168775"/>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Stabilise &amp; Mobilise</a:t>
            </a:r>
          </a:p>
        </p:txBody>
      </p:sp>
      <p:sp>
        <p:nvSpPr>
          <p:cNvPr id="54278" name="TextBox 24">
            <a:extLst>
              <a:ext uri="{FF2B5EF4-FFF2-40B4-BE49-F238E27FC236}">
                <a16:creationId xmlns:a16="http://schemas.microsoft.com/office/drawing/2014/main" xmlns="" id="{6941A7A5-D51E-4C0A-8C1A-51BE850B1BFD}"/>
              </a:ext>
            </a:extLst>
          </p:cNvPr>
          <p:cNvSpPr txBox="1">
            <a:spLocks noChangeArrowheads="1"/>
          </p:cNvSpPr>
          <p:nvPr/>
        </p:nvSpPr>
        <p:spPr bwMode="auto">
          <a:xfrm>
            <a:off x="490538" y="2981325"/>
            <a:ext cx="116205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Build Infrastructure </a:t>
            </a:r>
          </a:p>
          <a:p>
            <a:pPr eaLnBrk="1" hangingPunct="1"/>
            <a:r>
              <a:rPr lang="en-US" altLang="en-US" sz="900">
                <a:solidFill>
                  <a:schemeClr val="bg1"/>
                </a:solidFill>
                <a:cs typeface="Arial" panose="020B0604020202020204" pitchFamily="34" charset="0"/>
              </a:rPr>
              <a:t>&amp; Grow Customer </a:t>
            </a:r>
          </a:p>
          <a:p>
            <a:pPr eaLnBrk="1" hangingPunct="1"/>
            <a:r>
              <a:rPr lang="en-US" altLang="en-US" sz="900">
                <a:solidFill>
                  <a:schemeClr val="bg1"/>
                </a:solidFill>
                <a:cs typeface="Arial" panose="020B0604020202020204" pitchFamily="34" charset="0"/>
              </a:rPr>
              <a:t>Base</a:t>
            </a:r>
          </a:p>
        </p:txBody>
      </p:sp>
      <p:sp>
        <p:nvSpPr>
          <p:cNvPr id="54279" name="TextBox 25">
            <a:extLst>
              <a:ext uri="{FF2B5EF4-FFF2-40B4-BE49-F238E27FC236}">
                <a16:creationId xmlns:a16="http://schemas.microsoft.com/office/drawing/2014/main" xmlns="" id="{941BA655-0022-4FAD-A5D2-CEC933C9DF01}"/>
              </a:ext>
            </a:extLst>
          </p:cNvPr>
          <p:cNvSpPr txBox="1">
            <a:spLocks noChangeArrowheads="1"/>
          </p:cNvSpPr>
          <p:nvPr/>
        </p:nvSpPr>
        <p:spPr bwMode="auto">
          <a:xfrm>
            <a:off x="511175" y="1857375"/>
            <a:ext cx="1068388"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1"/>
                </a:solidFill>
                <a:cs typeface="Arial" panose="020B0604020202020204" pitchFamily="34" charset="0"/>
              </a:rPr>
              <a:t>Grow Services to </a:t>
            </a:r>
          </a:p>
          <a:p>
            <a:pPr eaLnBrk="1" hangingPunct="1"/>
            <a:r>
              <a:rPr lang="en-US" altLang="en-US" sz="900">
                <a:solidFill>
                  <a:schemeClr val="bg1"/>
                </a:solidFill>
                <a:cs typeface="Arial" panose="020B0604020202020204" pitchFamily="34" charset="0"/>
              </a:rPr>
              <a:t>Enable Digital </a:t>
            </a:r>
          </a:p>
          <a:p>
            <a:pPr eaLnBrk="1" hangingPunct="1"/>
            <a:r>
              <a:rPr lang="en-US" altLang="en-US" sz="900">
                <a:solidFill>
                  <a:schemeClr val="bg1"/>
                </a:solidFill>
                <a:cs typeface="Arial" panose="020B0604020202020204" pitchFamily="34" charset="0"/>
              </a:rPr>
              <a:t>Transformation</a:t>
            </a:r>
          </a:p>
        </p:txBody>
      </p:sp>
      <p:sp>
        <p:nvSpPr>
          <p:cNvPr id="54280" name="TextBox 29">
            <a:extLst>
              <a:ext uri="{FF2B5EF4-FFF2-40B4-BE49-F238E27FC236}">
                <a16:creationId xmlns:a16="http://schemas.microsoft.com/office/drawing/2014/main" xmlns="" id="{4064C66F-4B78-4C5E-A2DE-D618DD31884A}"/>
              </a:ext>
            </a:extLst>
          </p:cNvPr>
          <p:cNvSpPr txBox="1">
            <a:spLocks noChangeArrowheads="1"/>
          </p:cNvSpPr>
          <p:nvPr/>
        </p:nvSpPr>
        <p:spPr bwMode="auto">
          <a:xfrm>
            <a:off x="6870700" y="4598988"/>
            <a:ext cx="204152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DIGITAL INFRASTRUCTURE</a:t>
            </a:r>
          </a:p>
        </p:txBody>
      </p:sp>
      <p:sp>
        <p:nvSpPr>
          <p:cNvPr id="54281" name="TextBox 30">
            <a:extLst>
              <a:ext uri="{FF2B5EF4-FFF2-40B4-BE49-F238E27FC236}">
                <a16:creationId xmlns:a16="http://schemas.microsoft.com/office/drawing/2014/main" xmlns="" id="{C83538CD-4A49-49B6-807B-C0176866141F}"/>
              </a:ext>
            </a:extLst>
          </p:cNvPr>
          <p:cNvSpPr txBox="1">
            <a:spLocks noChangeArrowheads="1"/>
          </p:cNvSpPr>
          <p:nvPr/>
        </p:nvSpPr>
        <p:spPr bwMode="auto">
          <a:xfrm>
            <a:off x="192088" y="4760913"/>
            <a:ext cx="127158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1</a:t>
            </a:r>
          </a:p>
        </p:txBody>
      </p:sp>
      <p:sp>
        <p:nvSpPr>
          <p:cNvPr id="54282" name="TextBox 31">
            <a:extLst>
              <a:ext uri="{FF2B5EF4-FFF2-40B4-BE49-F238E27FC236}">
                <a16:creationId xmlns:a16="http://schemas.microsoft.com/office/drawing/2014/main" xmlns="" id="{86DDED03-92E9-4DB5-B277-2C76BAC0BA3E}"/>
              </a:ext>
            </a:extLst>
          </p:cNvPr>
          <p:cNvSpPr txBox="1">
            <a:spLocks noChangeArrowheads="1"/>
          </p:cNvSpPr>
          <p:nvPr/>
        </p:nvSpPr>
        <p:spPr bwMode="auto">
          <a:xfrm>
            <a:off x="128588" y="3656013"/>
            <a:ext cx="12715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2</a:t>
            </a:r>
          </a:p>
        </p:txBody>
      </p:sp>
      <p:sp>
        <p:nvSpPr>
          <p:cNvPr id="54283" name="TextBox 43">
            <a:extLst>
              <a:ext uri="{FF2B5EF4-FFF2-40B4-BE49-F238E27FC236}">
                <a16:creationId xmlns:a16="http://schemas.microsoft.com/office/drawing/2014/main" xmlns="" id="{CD4E1E15-A4F0-4FAB-9556-BD9870B7EFA1}"/>
              </a:ext>
            </a:extLst>
          </p:cNvPr>
          <p:cNvSpPr txBox="1">
            <a:spLocks noChangeArrowheads="1"/>
          </p:cNvSpPr>
          <p:nvPr/>
        </p:nvSpPr>
        <p:spPr bwMode="auto">
          <a:xfrm>
            <a:off x="180975" y="2520950"/>
            <a:ext cx="127158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a:solidFill>
                  <a:schemeClr val="bg1"/>
                </a:solidFill>
                <a:cs typeface="Arial" panose="020B0604020202020204" pitchFamily="34" charset="0"/>
              </a:rPr>
              <a:t>PHASE</a:t>
            </a:r>
            <a:r>
              <a:rPr lang="en-US" altLang="en-US" sz="900">
                <a:solidFill>
                  <a:schemeClr val="bg1"/>
                </a:solidFill>
                <a:latin typeface="FoundrySterling-Medium"/>
              </a:rPr>
              <a:t> 3</a:t>
            </a:r>
          </a:p>
        </p:txBody>
      </p:sp>
      <p:sp>
        <p:nvSpPr>
          <p:cNvPr id="54284" name="TextBox 2">
            <a:extLst>
              <a:ext uri="{FF2B5EF4-FFF2-40B4-BE49-F238E27FC236}">
                <a16:creationId xmlns:a16="http://schemas.microsoft.com/office/drawing/2014/main" xmlns="" id="{504A3A22-29D3-4723-894D-F17F602056DE}"/>
              </a:ext>
            </a:extLst>
          </p:cNvPr>
          <p:cNvSpPr txBox="1">
            <a:spLocks noChangeArrowheads="1"/>
          </p:cNvSpPr>
          <p:nvPr/>
        </p:nvSpPr>
        <p:spPr bwMode="auto">
          <a:xfrm>
            <a:off x="5364163" y="3132138"/>
            <a:ext cx="2654300"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ZA" altLang="en-US" sz="3200" dirty="0">
                <a:solidFill>
                  <a:schemeClr val="bg1"/>
                </a:solidFill>
                <a:latin typeface="+mn-lt"/>
              </a:rPr>
              <a:t>THANK YOU</a:t>
            </a:r>
          </a:p>
          <a:p>
            <a:pPr eaLnBrk="1" hangingPunct="1"/>
            <a:endParaRPr lang="en-US" altLang="en-US" sz="3200" dirty="0">
              <a:solidFill>
                <a:schemeClr val="bg1"/>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Placeholder 3">
            <a:extLst>
              <a:ext uri="{FF2B5EF4-FFF2-40B4-BE49-F238E27FC236}">
                <a16:creationId xmlns:a16="http://schemas.microsoft.com/office/drawing/2014/main" xmlns="" id="{B884C7A3-870B-4A9A-9CF2-57185BA58FD6}"/>
              </a:ext>
            </a:extLst>
          </p:cNvPr>
          <p:cNvSpPr>
            <a:spLocks noGrp="1" noChangeArrowheads="1"/>
          </p:cNvSpPr>
          <p:nvPr>
            <p:ph type="body" sz="quarter" idx="11"/>
          </p:nvPr>
        </p:nvSpPr>
        <p:spPr bwMode="auto">
          <a:xfrm>
            <a:off x="250825" y="423863"/>
            <a:ext cx="6735763" cy="400050"/>
          </a:xfrm>
          <a:noFill/>
          <a:ln w="9525">
            <a:noFill/>
            <a:miter lim="800000"/>
            <a:headEnd/>
            <a:tailEnd/>
          </a:ln>
        </p:spPr>
        <p:txBody>
          <a:bodyPr anchor="ctr"/>
          <a:lstStyle/>
          <a:p>
            <a:r>
              <a:rPr lang="en-GB" altLang="en-US" kern="1200" dirty="0"/>
              <a:t>Executive Summary</a:t>
            </a:r>
          </a:p>
        </p:txBody>
      </p:sp>
      <p:sp>
        <p:nvSpPr>
          <p:cNvPr id="30728" name="Rectangle 146">
            <a:extLst>
              <a:ext uri="{FF2B5EF4-FFF2-40B4-BE49-F238E27FC236}">
                <a16:creationId xmlns:a16="http://schemas.microsoft.com/office/drawing/2014/main" xmlns="" id="{C1FBF595-18B3-4698-A9D1-49AAA7A01D77}"/>
              </a:ext>
            </a:extLst>
          </p:cNvPr>
          <p:cNvSpPr>
            <a:spLocks noChangeArrowheads="1"/>
          </p:cNvSpPr>
          <p:nvPr/>
        </p:nvSpPr>
        <p:spPr bwMode="auto">
          <a:xfrm>
            <a:off x="3159125" y="3627438"/>
            <a:ext cx="787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latin typeface="FoundrySterling-Light"/>
                <a:ea typeface="FoundrySterling-Light"/>
                <a:cs typeface="FoundrySterling-Light"/>
              </a:rPr>
              <a:t>2018</a:t>
            </a:r>
            <a:r>
              <a:rPr lang="en-ZA" altLang="en-US">
                <a:solidFill>
                  <a:schemeClr val="bg1"/>
                </a:solidFill>
              </a:rPr>
              <a:t> </a:t>
            </a:r>
            <a:endParaRPr lang="en-US" altLang="en-US">
              <a:solidFill>
                <a:schemeClr val="bg1"/>
              </a:solidFill>
            </a:endParaRPr>
          </a:p>
        </p:txBody>
      </p:sp>
      <p:sp>
        <p:nvSpPr>
          <p:cNvPr id="30731" name="Rectangle 149">
            <a:extLst>
              <a:ext uri="{FF2B5EF4-FFF2-40B4-BE49-F238E27FC236}">
                <a16:creationId xmlns:a16="http://schemas.microsoft.com/office/drawing/2014/main" xmlns="" id="{578798E1-9699-4FBC-B16C-1733F0A9D57E}"/>
              </a:ext>
            </a:extLst>
          </p:cNvPr>
          <p:cNvSpPr>
            <a:spLocks noChangeArrowheads="1"/>
          </p:cNvSpPr>
          <p:nvPr/>
        </p:nvSpPr>
        <p:spPr bwMode="auto">
          <a:xfrm>
            <a:off x="7280275" y="3627438"/>
            <a:ext cx="787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latin typeface="FoundrySterling-Light"/>
                <a:ea typeface="FoundrySterling-Light"/>
                <a:cs typeface="FoundrySterling-Light"/>
              </a:rPr>
              <a:t>2020</a:t>
            </a:r>
            <a:r>
              <a:rPr lang="en-ZA" altLang="en-US">
                <a:solidFill>
                  <a:schemeClr val="bg1"/>
                </a:solidFill>
              </a:rPr>
              <a:t> </a:t>
            </a:r>
            <a:endParaRPr lang="en-US" altLang="en-US">
              <a:solidFill>
                <a:schemeClr val="bg1"/>
              </a:solidFill>
            </a:endParaRPr>
          </a:p>
        </p:txBody>
      </p:sp>
      <p:sp>
        <p:nvSpPr>
          <p:cNvPr id="153" name="Rectangle 152">
            <a:extLst>
              <a:ext uri="{FF2B5EF4-FFF2-40B4-BE49-F238E27FC236}">
                <a16:creationId xmlns:a16="http://schemas.microsoft.com/office/drawing/2014/main" xmlns="" id="{2B174E27-2D52-4AEE-90B9-EF8DDD7BE4C0}"/>
              </a:ext>
            </a:extLst>
          </p:cNvPr>
          <p:cNvSpPr/>
          <p:nvPr/>
        </p:nvSpPr>
        <p:spPr>
          <a:xfrm>
            <a:off x="237542" y="934948"/>
            <a:ext cx="8798954" cy="5578450"/>
          </a:xfrm>
          <a:prstGeom prst="rect">
            <a:avLst/>
          </a:prstGeom>
        </p:spPr>
        <p:txBody>
          <a:bodyPr wrap="square">
            <a:spAutoFit/>
          </a:bodyPr>
          <a:lstStyle/>
          <a:p>
            <a:pPr marL="285750" indent="-285750" algn="just">
              <a:buFont typeface="Arial" panose="020B0604020202020204" pitchFamily="34" charset="0"/>
              <a:buChar char="•"/>
            </a:pPr>
            <a:r>
              <a:rPr lang="en-GB" sz="1550" b="0" i="0" u="none" strike="noStrike" baseline="0" dirty="0">
                <a:cs typeface="Arial" panose="020B0604020202020204" pitchFamily="34" charset="0"/>
              </a:rPr>
              <a:t>The Company contracted with the Shareholders to achieve 19 targets as encapsulated in the Corporate Plan. This occurred prior to the outbreak of the COVID-19 pandemic. The performance for this financial year attests to the resilience of BBI employees who were not only impacted by the pandemic, but also faced the challenges caused by the Company’s OEM supplier for core network equipment.</a:t>
            </a:r>
          </a:p>
          <a:p>
            <a:pPr marL="285750" indent="-285750" algn="just">
              <a:buFont typeface="Arial" panose="020B0604020202020204" pitchFamily="34" charset="0"/>
              <a:buChar char="•"/>
            </a:pPr>
            <a:r>
              <a:rPr lang="en-GB" sz="1550" b="0" i="0" u="none" strike="noStrike" baseline="0" dirty="0">
                <a:cs typeface="Arial" panose="020B0604020202020204" pitchFamily="34" charset="0"/>
              </a:rPr>
              <a:t>BBI achieved 14 of the 19 targets. Ou</a:t>
            </a:r>
            <a:r>
              <a:rPr lang="en-GB" sz="1550" dirty="0">
                <a:cs typeface="Arial" panose="020B0604020202020204" pitchFamily="34" charset="0"/>
              </a:rPr>
              <a:t>t of the five targets that were not met, three were for fi</a:t>
            </a:r>
            <a:r>
              <a:rPr lang="en-GB" sz="1550" b="0" i="0" u="none" strike="noStrike" baseline="0" dirty="0">
                <a:cs typeface="Arial" panose="020B0604020202020204" pitchFamily="34" charset="0"/>
              </a:rPr>
              <a:t>nancial sustainability; one for governance and the last was for socio-economic transformation.</a:t>
            </a:r>
          </a:p>
          <a:p>
            <a:pPr marL="285750" indent="-285750" algn="just">
              <a:buFont typeface="Arial" panose="020B0604020202020204" pitchFamily="34" charset="0"/>
              <a:buChar char="•"/>
            </a:pPr>
            <a:r>
              <a:rPr lang="en-GB" sz="1550" dirty="0">
                <a:cs typeface="Arial" panose="020B0604020202020204" pitchFamily="34" charset="0"/>
              </a:rPr>
              <a:t>Sales volumes and revenue were affected by one large customer cancellation that could have impacted the performance significantly. Despite t</a:t>
            </a:r>
            <a:r>
              <a:rPr lang="en-GB" sz="1550" b="0" i="0" u="none" strike="noStrike" baseline="0" dirty="0">
                <a:cs typeface="Arial" panose="020B0604020202020204" pitchFamily="34" charset="0"/>
              </a:rPr>
              <a:t>he reduction in the number of Key Accounts Managers within the Sales team, revenue only declined by 1%. The Company could not replace these resources due to the moratorium on the filling of vacancies, as a result of the pending </a:t>
            </a:r>
            <a:r>
              <a:rPr lang="en-ZA" sz="1550" b="0" i="0" u="none" strike="noStrike" baseline="0" dirty="0">
                <a:cs typeface="Arial" panose="020B0604020202020204" pitchFamily="34" charset="0"/>
              </a:rPr>
              <a:t>merger with Sentech.</a:t>
            </a:r>
          </a:p>
          <a:p>
            <a:pPr marL="285750" indent="-285750" algn="just">
              <a:buFont typeface="Arial" panose="020B0604020202020204" pitchFamily="34" charset="0"/>
              <a:buChar char="•"/>
            </a:pPr>
            <a:r>
              <a:rPr lang="en-GB" sz="1550" dirty="0">
                <a:cs typeface="Arial" panose="020B0604020202020204" pitchFamily="34" charset="0"/>
              </a:rPr>
              <a:t>It</a:t>
            </a:r>
            <a:r>
              <a:rPr lang="en-GB" sz="1550" b="0" i="0" u="none" strike="noStrike" baseline="0" dirty="0">
                <a:cs typeface="Arial" panose="020B0604020202020204" pitchFamily="34" charset="0"/>
              </a:rPr>
              <a:t> is important to note that the decline in revenue remained minimal. This was a result of the concerted efforts focused on customer retention, in order to protect the base </a:t>
            </a:r>
            <a:r>
              <a:rPr lang="en-ZA" sz="1550" b="0" i="0" u="none" strike="noStrike" baseline="0" dirty="0">
                <a:cs typeface="Arial" panose="020B0604020202020204" pitchFamily="34" charset="0"/>
              </a:rPr>
              <a:t>revenue. </a:t>
            </a:r>
            <a:r>
              <a:rPr lang="en-GB" sz="1550" b="0" i="0" u="none" strike="noStrike" baseline="0" dirty="0">
                <a:cs typeface="Arial" panose="020B0604020202020204" pitchFamily="34" charset="0"/>
              </a:rPr>
              <a:t>This was achieved by the Sales team in very challenging times, and an independent Customer Satisfaction Survey conducted on behalf of the Company by BMIT is testament to the outstanding efforts of the team. The BMIT Survey report commended the efforts of the Account Management team in maintaining stability during an exceedingly challenging period in the Company’s history. </a:t>
            </a:r>
          </a:p>
          <a:p>
            <a:pPr marL="285750" indent="-285750" algn="l">
              <a:buFont typeface="Arial" panose="020B0604020202020204" pitchFamily="34" charset="0"/>
              <a:buChar char="•"/>
            </a:pPr>
            <a:r>
              <a:rPr lang="en-GB" sz="1550" dirty="0">
                <a:cs typeface="Arial" panose="020B0604020202020204" pitchFamily="34" charset="0"/>
              </a:rPr>
              <a:t>Another noteworthy achievement of BBI during the reporting period, is that it improved its B-BBEE status from Level 7 in the prior year to Level 4. This despite the various challenges that the Company had faced in this regard. The Company plans to improve on this in the next financial year.</a:t>
            </a:r>
            <a:endParaRPr lang="en-ZA" sz="1550" dirty="0">
              <a:cs typeface="Arial" panose="020B0604020202020204" pitchFamily="34" charset="0"/>
            </a:endParaRPr>
          </a:p>
        </p:txBody>
      </p:sp>
      <p:sp>
        <p:nvSpPr>
          <p:cNvPr id="30734" name="Rectangle 153">
            <a:extLst>
              <a:ext uri="{FF2B5EF4-FFF2-40B4-BE49-F238E27FC236}">
                <a16:creationId xmlns:a16="http://schemas.microsoft.com/office/drawing/2014/main" xmlns="" id="{181E5BFD-9303-469B-ABC2-96FA6E1F8FC4}"/>
              </a:ext>
            </a:extLst>
          </p:cNvPr>
          <p:cNvSpPr>
            <a:spLocks noChangeArrowheads="1"/>
          </p:cNvSpPr>
          <p:nvPr/>
        </p:nvSpPr>
        <p:spPr bwMode="auto">
          <a:xfrm>
            <a:off x="4060825" y="5527675"/>
            <a:ext cx="787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latin typeface="FoundrySterling-Light"/>
                <a:ea typeface="FoundrySterling-Light"/>
                <a:cs typeface="FoundrySterling-Light"/>
              </a:rPr>
              <a:t>2021</a:t>
            </a:r>
            <a:r>
              <a:rPr lang="en-ZA" altLang="en-US">
                <a:solidFill>
                  <a:schemeClr val="bg1"/>
                </a:solidFill>
              </a:rPr>
              <a:t> </a:t>
            </a:r>
            <a:endParaRPr lang="en-US" altLang="en-US">
              <a:solidFill>
                <a:schemeClr val="bg1"/>
              </a:solidFill>
            </a:endParaRPr>
          </a:p>
        </p:txBody>
      </p:sp>
      <p:sp>
        <p:nvSpPr>
          <p:cNvPr id="37" name="Slide Number Placeholder 2">
            <a:extLst>
              <a:ext uri="{FF2B5EF4-FFF2-40B4-BE49-F238E27FC236}">
                <a16:creationId xmlns:a16="http://schemas.microsoft.com/office/drawing/2014/main" xmlns="" id="{72033C7A-024E-4B31-8FAE-816B555A9478}"/>
              </a:ext>
            </a:extLst>
          </p:cNvPr>
          <p:cNvSpPr>
            <a:spLocks noGrp="1" noChangeArrowheads="1"/>
          </p:cNvSpPr>
          <p:nvPr>
            <p:ph type="sldNum" sz="quarter" idx="12"/>
          </p:nvPr>
        </p:nvSpPr>
        <p:spPr bwMode="auto">
          <a:xfrm>
            <a:off x="6551191" y="6400874"/>
            <a:ext cx="2133600" cy="30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FFFFFF"/>
                </a:solidFill>
              </a:rPr>
              <a:t>Slide </a:t>
            </a:r>
            <a:fld id="{896BDDAE-6BF7-47F1-95CA-ED1E09E75ECB}" type="slidenum">
              <a:rPr lang="en-US" altLang="en-US" smtClean="0">
                <a:solidFill>
                  <a:srgbClr val="FFFFFF"/>
                </a:solidFill>
              </a:rPr>
              <a:pPr fontAlgn="base">
                <a:spcBef>
                  <a:spcPct val="0"/>
                </a:spcBef>
                <a:spcAft>
                  <a:spcPct val="0"/>
                </a:spcAft>
              </a:pPr>
              <a:t>4</a:t>
            </a:fld>
            <a:endParaRPr lang="en-US" altLang="en-US" dirty="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Placeholder 3">
            <a:extLst>
              <a:ext uri="{FF2B5EF4-FFF2-40B4-BE49-F238E27FC236}">
                <a16:creationId xmlns:a16="http://schemas.microsoft.com/office/drawing/2014/main" xmlns="" id="{B884C7A3-870B-4A9A-9CF2-57185BA58FD6}"/>
              </a:ext>
            </a:extLst>
          </p:cNvPr>
          <p:cNvSpPr>
            <a:spLocks noGrp="1" noChangeArrowheads="1"/>
          </p:cNvSpPr>
          <p:nvPr>
            <p:ph type="body" sz="quarter" idx="11"/>
          </p:nvPr>
        </p:nvSpPr>
        <p:spPr bwMode="auto">
          <a:xfrm>
            <a:off x="250825" y="423863"/>
            <a:ext cx="6735763" cy="400050"/>
          </a:xfrm>
          <a:noFill/>
          <a:ln w="9525">
            <a:noFill/>
            <a:miter lim="800000"/>
            <a:headEnd/>
            <a:tailEnd/>
          </a:ln>
        </p:spPr>
        <p:txBody>
          <a:bodyPr anchor="ctr"/>
          <a:lstStyle/>
          <a:p>
            <a:r>
              <a:rPr lang="en-GB" altLang="en-US" kern="1200" dirty="0"/>
              <a:t>5 Years Performance Review - p75</a:t>
            </a:r>
          </a:p>
        </p:txBody>
      </p:sp>
      <p:grpSp>
        <p:nvGrpSpPr>
          <p:cNvPr id="30724" name="docshapegroup2776">
            <a:extLst>
              <a:ext uri="{FF2B5EF4-FFF2-40B4-BE49-F238E27FC236}">
                <a16:creationId xmlns:a16="http://schemas.microsoft.com/office/drawing/2014/main" xmlns="" id="{D4D0F017-0B83-4DE1-93AE-131EFCE0AABA}"/>
              </a:ext>
            </a:extLst>
          </p:cNvPr>
          <p:cNvGrpSpPr>
            <a:grpSpLocks/>
          </p:cNvGrpSpPr>
          <p:nvPr/>
        </p:nvGrpSpPr>
        <p:grpSpPr bwMode="auto">
          <a:xfrm>
            <a:off x="169863" y="1022350"/>
            <a:ext cx="8802687" cy="4816475"/>
            <a:chOff x="888" y="-1095"/>
            <a:chExt cx="13862" cy="7587"/>
          </a:xfrm>
        </p:grpSpPr>
        <p:pic>
          <p:nvPicPr>
            <p:cNvPr id="30735" name="docshape2777">
              <a:extLst>
                <a:ext uri="{FF2B5EF4-FFF2-40B4-BE49-F238E27FC236}">
                  <a16:creationId xmlns:a16="http://schemas.microsoft.com/office/drawing/2014/main" xmlns="" id="{5B11975D-0501-46B8-9AFF-F2CCE00EB798}"/>
                </a:ext>
              </a:extLst>
            </p:cNvPr>
            <p:cNvPicPr>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49" y="-910"/>
              <a:ext cx="601" cy="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36" name="docshape2778">
              <a:extLst>
                <a:ext uri="{FF2B5EF4-FFF2-40B4-BE49-F238E27FC236}">
                  <a16:creationId xmlns:a16="http://schemas.microsoft.com/office/drawing/2014/main" xmlns="" id="{A76A649D-52BA-497D-9DB9-8149823B6AE8}"/>
                </a:ext>
              </a:extLst>
            </p:cNvPr>
            <p:cNvSpPr>
              <a:spLocks/>
            </p:cNvSpPr>
            <p:nvPr/>
          </p:nvSpPr>
          <p:spPr bwMode="auto">
            <a:xfrm>
              <a:off x="7466" y="-1095"/>
              <a:ext cx="530" cy="406"/>
            </a:xfrm>
            <a:custGeom>
              <a:avLst/>
              <a:gdLst>
                <a:gd name="T0" fmla="*/ 0 w 530"/>
                <a:gd name="T1" fmla="*/ -861 h 406"/>
                <a:gd name="T2" fmla="*/ 0 w 530"/>
                <a:gd name="T3" fmla="*/ -1095 h 406"/>
                <a:gd name="T4" fmla="*/ 436 w 530"/>
                <a:gd name="T5" fmla="*/ -1095 h 406"/>
                <a:gd name="T6" fmla="*/ 530 w 530"/>
                <a:gd name="T7" fmla="*/ -1001 h 406"/>
                <a:gd name="T8" fmla="*/ 530 w 530"/>
                <a:gd name="T9" fmla="*/ -689 h 406"/>
                <a:gd name="T10" fmla="*/ 498 w 530"/>
                <a:gd name="T11" fmla="*/ -970 h 406"/>
                <a:gd name="T12" fmla="*/ 405 w 530"/>
                <a:gd name="T13" fmla="*/ -970 h 406"/>
                <a:gd name="T14" fmla="*/ 405 w 530"/>
                <a:gd name="T15" fmla="*/ -1063 h 4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0" h="406">
                  <a:moveTo>
                    <a:pt x="0" y="234"/>
                  </a:moveTo>
                  <a:lnTo>
                    <a:pt x="0" y="0"/>
                  </a:lnTo>
                  <a:lnTo>
                    <a:pt x="436" y="0"/>
                  </a:lnTo>
                  <a:lnTo>
                    <a:pt x="530" y="94"/>
                  </a:lnTo>
                  <a:lnTo>
                    <a:pt x="530" y="406"/>
                  </a:lnTo>
                  <a:moveTo>
                    <a:pt x="498" y="125"/>
                  </a:moveTo>
                  <a:lnTo>
                    <a:pt x="405" y="125"/>
                  </a:lnTo>
                  <a:lnTo>
                    <a:pt x="405" y="32"/>
                  </a:lnTo>
                </a:path>
              </a:pathLst>
            </a:custGeom>
            <a:noFill/>
            <a:ln w="8065">
              <a:solidFill>
                <a:srgbClr val="2BAF4A"/>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ZA"/>
            </a:p>
          </p:txBody>
        </p:sp>
        <p:sp>
          <p:nvSpPr>
            <p:cNvPr id="30737" name="docshape2779">
              <a:extLst>
                <a:ext uri="{FF2B5EF4-FFF2-40B4-BE49-F238E27FC236}">
                  <a16:creationId xmlns:a16="http://schemas.microsoft.com/office/drawing/2014/main" xmlns="" id="{BA10A776-1200-48FA-855A-4ED15E6985F6}"/>
                </a:ext>
              </a:extLst>
            </p:cNvPr>
            <p:cNvSpPr>
              <a:spLocks/>
            </p:cNvSpPr>
            <p:nvPr/>
          </p:nvSpPr>
          <p:spPr bwMode="auto">
            <a:xfrm>
              <a:off x="6243" y="-360"/>
              <a:ext cx="2897" cy="303"/>
            </a:xfrm>
            <a:custGeom>
              <a:avLst/>
              <a:gdLst>
                <a:gd name="T0" fmla="*/ 0 w 2897"/>
                <a:gd name="T1" fmla="*/ -57 h 303"/>
                <a:gd name="T2" fmla="*/ 0 w 2897"/>
                <a:gd name="T3" fmla="*/ -208 h 303"/>
                <a:gd name="T4" fmla="*/ 15 w 2897"/>
                <a:gd name="T5" fmla="*/ -256 h 303"/>
                <a:gd name="T6" fmla="*/ 55 w 2897"/>
                <a:gd name="T7" fmla="*/ -298 h 303"/>
                <a:gd name="T8" fmla="*/ 116 w 2897"/>
                <a:gd name="T9" fmla="*/ -330 h 303"/>
                <a:gd name="T10" fmla="*/ 194 w 2897"/>
                <a:gd name="T11" fmla="*/ -352 h 303"/>
                <a:gd name="T12" fmla="*/ 284 w 2897"/>
                <a:gd name="T13" fmla="*/ -359 h 303"/>
                <a:gd name="T14" fmla="*/ 2777 w 2897"/>
                <a:gd name="T15" fmla="*/ -359 h 303"/>
                <a:gd name="T16" fmla="*/ 2824 w 2897"/>
                <a:gd name="T17" fmla="*/ -350 h 303"/>
                <a:gd name="T18" fmla="*/ 2862 w 2897"/>
                <a:gd name="T19" fmla="*/ -324 h 303"/>
                <a:gd name="T20" fmla="*/ 2888 w 2897"/>
                <a:gd name="T21" fmla="*/ -286 h 303"/>
                <a:gd name="T22" fmla="*/ 2897 w 2897"/>
                <a:gd name="T23" fmla="*/ -239 h 303"/>
                <a:gd name="T24" fmla="*/ 2897 w 2897"/>
                <a:gd name="T25" fmla="*/ -57 h 3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97" h="303">
                  <a:moveTo>
                    <a:pt x="0" y="302"/>
                  </a:moveTo>
                  <a:lnTo>
                    <a:pt x="0" y="151"/>
                  </a:lnTo>
                  <a:lnTo>
                    <a:pt x="15" y="103"/>
                  </a:lnTo>
                  <a:lnTo>
                    <a:pt x="55" y="61"/>
                  </a:lnTo>
                  <a:lnTo>
                    <a:pt x="116" y="29"/>
                  </a:lnTo>
                  <a:lnTo>
                    <a:pt x="194" y="7"/>
                  </a:lnTo>
                  <a:lnTo>
                    <a:pt x="284" y="0"/>
                  </a:lnTo>
                  <a:lnTo>
                    <a:pt x="2777" y="0"/>
                  </a:lnTo>
                  <a:lnTo>
                    <a:pt x="2824" y="9"/>
                  </a:lnTo>
                  <a:lnTo>
                    <a:pt x="2862" y="35"/>
                  </a:lnTo>
                  <a:lnTo>
                    <a:pt x="2888" y="73"/>
                  </a:lnTo>
                  <a:lnTo>
                    <a:pt x="2897" y="120"/>
                  </a:lnTo>
                  <a:lnTo>
                    <a:pt x="2897" y="302"/>
                  </a:lnTo>
                </a:path>
              </a:pathLst>
            </a:custGeom>
            <a:noFill/>
            <a:ln w="12700">
              <a:solidFill>
                <a:srgbClr val="80BD5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ZA"/>
            </a:p>
          </p:txBody>
        </p:sp>
        <p:sp>
          <p:nvSpPr>
            <p:cNvPr id="30738" name="docshape2780">
              <a:extLst>
                <a:ext uri="{FF2B5EF4-FFF2-40B4-BE49-F238E27FC236}">
                  <a16:creationId xmlns:a16="http://schemas.microsoft.com/office/drawing/2014/main" xmlns="" id="{08971BB7-5EFB-4870-B2A7-8C758E6B06AE}"/>
                </a:ext>
              </a:extLst>
            </p:cNvPr>
            <p:cNvSpPr>
              <a:spLocks/>
            </p:cNvSpPr>
            <p:nvPr/>
          </p:nvSpPr>
          <p:spPr bwMode="auto">
            <a:xfrm>
              <a:off x="2867" y="-360"/>
              <a:ext cx="2897" cy="303"/>
            </a:xfrm>
            <a:custGeom>
              <a:avLst/>
              <a:gdLst>
                <a:gd name="T0" fmla="*/ 0 w 2897"/>
                <a:gd name="T1" fmla="*/ -57 h 303"/>
                <a:gd name="T2" fmla="*/ 0 w 2897"/>
                <a:gd name="T3" fmla="*/ -208 h 303"/>
                <a:gd name="T4" fmla="*/ 15 w 2897"/>
                <a:gd name="T5" fmla="*/ -256 h 303"/>
                <a:gd name="T6" fmla="*/ 55 w 2897"/>
                <a:gd name="T7" fmla="*/ -298 h 303"/>
                <a:gd name="T8" fmla="*/ 116 w 2897"/>
                <a:gd name="T9" fmla="*/ -330 h 303"/>
                <a:gd name="T10" fmla="*/ 194 w 2897"/>
                <a:gd name="T11" fmla="*/ -352 h 303"/>
                <a:gd name="T12" fmla="*/ 284 w 2897"/>
                <a:gd name="T13" fmla="*/ -359 h 303"/>
                <a:gd name="T14" fmla="*/ 2777 w 2897"/>
                <a:gd name="T15" fmla="*/ -359 h 303"/>
                <a:gd name="T16" fmla="*/ 2824 w 2897"/>
                <a:gd name="T17" fmla="*/ -350 h 303"/>
                <a:gd name="T18" fmla="*/ 2862 w 2897"/>
                <a:gd name="T19" fmla="*/ -324 h 303"/>
                <a:gd name="T20" fmla="*/ 2888 w 2897"/>
                <a:gd name="T21" fmla="*/ -286 h 303"/>
                <a:gd name="T22" fmla="*/ 2897 w 2897"/>
                <a:gd name="T23" fmla="*/ -239 h 303"/>
                <a:gd name="T24" fmla="*/ 2897 w 2897"/>
                <a:gd name="T25" fmla="*/ -57 h 3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97" h="303">
                  <a:moveTo>
                    <a:pt x="0" y="302"/>
                  </a:moveTo>
                  <a:lnTo>
                    <a:pt x="0" y="151"/>
                  </a:lnTo>
                  <a:lnTo>
                    <a:pt x="15" y="103"/>
                  </a:lnTo>
                  <a:lnTo>
                    <a:pt x="55" y="61"/>
                  </a:lnTo>
                  <a:lnTo>
                    <a:pt x="116" y="29"/>
                  </a:lnTo>
                  <a:lnTo>
                    <a:pt x="194" y="7"/>
                  </a:lnTo>
                  <a:lnTo>
                    <a:pt x="284" y="0"/>
                  </a:lnTo>
                  <a:lnTo>
                    <a:pt x="2777" y="0"/>
                  </a:lnTo>
                  <a:lnTo>
                    <a:pt x="2824" y="9"/>
                  </a:lnTo>
                  <a:lnTo>
                    <a:pt x="2862" y="35"/>
                  </a:lnTo>
                  <a:lnTo>
                    <a:pt x="2888" y="73"/>
                  </a:lnTo>
                  <a:lnTo>
                    <a:pt x="2897" y="120"/>
                  </a:lnTo>
                  <a:lnTo>
                    <a:pt x="2897" y="302"/>
                  </a:lnTo>
                </a:path>
              </a:pathLst>
            </a:custGeom>
            <a:noFill/>
            <a:ln w="12700">
              <a:solidFill>
                <a:srgbClr val="80BD5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ZA"/>
            </a:p>
          </p:txBody>
        </p:sp>
        <p:sp>
          <p:nvSpPr>
            <p:cNvPr id="30739" name="docshape2781">
              <a:extLst>
                <a:ext uri="{FF2B5EF4-FFF2-40B4-BE49-F238E27FC236}">
                  <a16:creationId xmlns:a16="http://schemas.microsoft.com/office/drawing/2014/main" xmlns="" id="{267456CE-E0F4-4577-AAFA-461AAB1926C4}"/>
                </a:ext>
              </a:extLst>
            </p:cNvPr>
            <p:cNvSpPr>
              <a:spLocks/>
            </p:cNvSpPr>
            <p:nvPr/>
          </p:nvSpPr>
          <p:spPr bwMode="auto">
            <a:xfrm>
              <a:off x="888" y="2069"/>
              <a:ext cx="13862" cy="3913"/>
            </a:xfrm>
            <a:custGeom>
              <a:avLst/>
              <a:gdLst>
                <a:gd name="T0" fmla="*/ 358 w 13862"/>
                <a:gd name="T1" fmla="*/ 2078 h 3913"/>
                <a:gd name="T2" fmla="*/ 0 w 13862"/>
                <a:gd name="T3" fmla="*/ 2078 h 3913"/>
                <a:gd name="T4" fmla="*/ 0 w 13862"/>
                <a:gd name="T5" fmla="*/ 5982 h 3913"/>
                <a:gd name="T6" fmla="*/ 13861 w 13862"/>
                <a:gd name="T7" fmla="*/ 5982 h 3913"/>
                <a:gd name="T8" fmla="*/ 13861 w 13862"/>
                <a:gd name="T9" fmla="*/ 2069 h 3913"/>
                <a:gd name="T10" fmla="*/ 13266 w 13862"/>
                <a:gd name="T11" fmla="*/ 2069 h 39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62" h="3913">
                  <a:moveTo>
                    <a:pt x="358" y="9"/>
                  </a:moveTo>
                  <a:lnTo>
                    <a:pt x="0" y="9"/>
                  </a:lnTo>
                  <a:lnTo>
                    <a:pt x="0" y="3913"/>
                  </a:lnTo>
                  <a:lnTo>
                    <a:pt x="13861" y="3913"/>
                  </a:lnTo>
                  <a:lnTo>
                    <a:pt x="13861" y="0"/>
                  </a:lnTo>
                  <a:lnTo>
                    <a:pt x="13266" y="0"/>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ZA"/>
            </a:p>
          </p:txBody>
        </p:sp>
        <p:sp>
          <p:nvSpPr>
            <p:cNvPr id="30740" name="docshape2782">
              <a:extLst>
                <a:ext uri="{FF2B5EF4-FFF2-40B4-BE49-F238E27FC236}">
                  <a16:creationId xmlns:a16="http://schemas.microsoft.com/office/drawing/2014/main" xmlns="" id="{0047D94C-3505-45A3-8AB7-C168BC3AF16F}"/>
                </a:ext>
              </a:extLst>
            </p:cNvPr>
            <p:cNvSpPr>
              <a:spLocks/>
            </p:cNvSpPr>
            <p:nvPr/>
          </p:nvSpPr>
          <p:spPr bwMode="auto">
            <a:xfrm>
              <a:off x="1246" y="131"/>
              <a:ext cx="3223" cy="3388"/>
            </a:xfrm>
            <a:custGeom>
              <a:avLst/>
              <a:gdLst>
                <a:gd name="T0" fmla="*/ 0 w 3223"/>
                <a:gd name="T1" fmla="*/ 131 h 3388"/>
                <a:gd name="T2" fmla="*/ 0 w 3223"/>
                <a:gd name="T3" fmla="*/ 3235 h 3388"/>
                <a:gd name="T4" fmla="*/ 10 w 3223"/>
                <a:gd name="T5" fmla="*/ 3310 h 3388"/>
                <a:gd name="T6" fmla="*/ 38 w 3223"/>
                <a:gd name="T7" fmla="*/ 3378 h 3388"/>
                <a:gd name="T8" fmla="*/ 83 w 3223"/>
                <a:gd name="T9" fmla="*/ 3435 h 3388"/>
                <a:gd name="T10" fmla="*/ 140 w 3223"/>
                <a:gd name="T11" fmla="*/ 3479 h 3388"/>
                <a:gd name="T12" fmla="*/ 208 w 3223"/>
                <a:gd name="T13" fmla="*/ 3508 h 3388"/>
                <a:gd name="T14" fmla="*/ 283 w 3223"/>
                <a:gd name="T15" fmla="*/ 3518 h 3388"/>
                <a:gd name="T16" fmla="*/ 2939 w 3223"/>
                <a:gd name="T17" fmla="*/ 3518 h 3388"/>
                <a:gd name="T18" fmla="*/ 3014 w 3223"/>
                <a:gd name="T19" fmla="*/ 3508 h 3388"/>
                <a:gd name="T20" fmla="*/ 3082 w 3223"/>
                <a:gd name="T21" fmla="*/ 3479 h 3388"/>
                <a:gd name="T22" fmla="*/ 3139 w 3223"/>
                <a:gd name="T23" fmla="*/ 3435 h 3388"/>
                <a:gd name="T24" fmla="*/ 3184 w 3223"/>
                <a:gd name="T25" fmla="*/ 3378 h 3388"/>
                <a:gd name="T26" fmla="*/ 3212 w 3223"/>
                <a:gd name="T27" fmla="*/ 3310 h 3388"/>
                <a:gd name="T28" fmla="*/ 3222 w 3223"/>
                <a:gd name="T29" fmla="*/ 3235 h 3388"/>
                <a:gd name="T30" fmla="*/ 3222 w 3223"/>
                <a:gd name="T31" fmla="*/ 131 h 3388"/>
                <a:gd name="T32" fmla="*/ 0 w 3223"/>
                <a:gd name="T33" fmla="*/ 131 h 33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23" h="3388">
                  <a:moveTo>
                    <a:pt x="0" y="0"/>
                  </a:moveTo>
                  <a:lnTo>
                    <a:pt x="0" y="3104"/>
                  </a:lnTo>
                  <a:lnTo>
                    <a:pt x="10" y="3179"/>
                  </a:lnTo>
                  <a:lnTo>
                    <a:pt x="38" y="3247"/>
                  </a:lnTo>
                  <a:lnTo>
                    <a:pt x="83" y="3304"/>
                  </a:lnTo>
                  <a:lnTo>
                    <a:pt x="140" y="3348"/>
                  </a:lnTo>
                  <a:lnTo>
                    <a:pt x="208" y="3377"/>
                  </a:lnTo>
                  <a:lnTo>
                    <a:pt x="283" y="3387"/>
                  </a:lnTo>
                  <a:lnTo>
                    <a:pt x="2939" y="3387"/>
                  </a:lnTo>
                  <a:lnTo>
                    <a:pt x="3014" y="3377"/>
                  </a:lnTo>
                  <a:lnTo>
                    <a:pt x="3082" y="3348"/>
                  </a:lnTo>
                  <a:lnTo>
                    <a:pt x="3139" y="3304"/>
                  </a:lnTo>
                  <a:lnTo>
                    <a:pt x="3184" y="3247"/>
                  </a:lnTo>
                  <a:lnTo>
                    <a:pt x="3212" y="3179"/>
                  </a:lnTo>
                  <a:lnTo>
                    <a:pt x="3222" y="3104"/>
                  </a:lnTo>
                  <a:lnTo>
                    <a:pt x="3222" y="0"/>
                  </a:lnTo>
                  <a:lnTo>
                    <a:pt x="0" y="0"/>
                  </a:lnTo>
                  <a:close/>
                </a:path>
              </a:pathLst>
            </a:custGeom>
            <a:noFill/>
            <a:ln w="12700">
              <a:solidFill>
                <a:srgbClr val="68B54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ZA"/>
            </a:p>
          </p:txBody>
        </p:sp>
        <p:sp>
          <p:nvSpPr>
            <p:cNvPr id="30741" name="docshape2783">
              <a:extLst>
                <a:ext uri="{FF2B5EF4-FFF2-40B4-BE49-F238E27FC236}">
                  <a16:creationId xmlns:a16="http://schemas.microsoft.com/office/drawing/2014/main" xmlns="" id="{D095B1D4-8893-4D7A-B6F5-A3575722D607}"/>
                </a:ext>
              </a:extLst>
            </p:cNvPr>
            <p:cNvSpPr>
              <a:spLocks/>
            </p:cNvSpPr>
            <p:nvPr/>
          </p:nvSpPr>
          <p:spPr bwMode="auto">
            <a:xfrm>
              <a:off x="4469" y="129"/>
              <a:ext cx="3223" cy="3374"/>
            </a:xfrm>
            <a:custGeom>
              <a:avLst/>
              <a:gdLst>
                <a:gd name="T0" fmla="*/ 3223 w 3223"/>
                <a:gd name="T1" fmla="*/ 130 h 3374"/>
                <a:gd name="T2" fmla="*/ 0 w 3223"/>
                <a:gd name="T3" fmla="*/ 130 h 3374"/>
                <a:gd name="T4" fmla="*/ 0 w 3223"/>
                <a:gd name="T5" fmla="*/ 3220 h 3374"/>
                <a:gd name="T6" fmla="*/ 10 w 3223"/>
                <a:gd name="T7" fmla="*/ 3296 h 3374"/>
                <a:gd name="T8" fmla="*/ 39 w 3223"/>
                <a:gd name="T9" fmla="*/ 3363 h 3374"/>
                <a:gd name="T10" fmla="*/ 83 w 3223"/>
                <a:gd name="T11" fmla="*/ 3421 h 3374"/>
                <a:gd name="T12" fmla="*/ 141 w 3223"/>
                <a:gd name="T13" fmla="*/ 3465 h 3374"/>
                <a:gd name="T14" fmla="*/ 208 w 3223"/>
                <a:gd name="T15" fmla="*/ 3494 h 3374"/>
                <a:gd name="T16" fmla="*/ 284 w 3223"/>
                <a:gd name="T17" fmla="*/ 3504 h 3374"/>
                <a:gd name="T18" fmla="*/ 2939 w 3223"/>
                <a:gd name="T19" fmla="*/ 3504 h 3374"/>
                <a:gd name="T20" fmla="*/ 3015 w 3223"/>
                <a:gd name="T21" fmla="*/ 3494 h 3374"/>
                <a:gd name="T22" fmla="*/ 3082 w 3223"/>
                <a:gd name="T23" fmla="*/ 3465 h 3374"/>
                <a:gd name="T24" fmla="*/ 3140 w 3223"/>
                <a:gd name="T25" fmla="*/ 3421 h 3374"/>
                <a:gd name="T26" fmla="*/ 3184 w 3223"/>
                <a:gd name="T27" fmla="*/ 3363 h 3374"/>
                <a:gd name="T28" fmla="*/ 3213 w 3223"/>
                <a:gd name="T29" fmla="*/ 3296 h 3374"/>
                <a:gd name="T30" fmla="*/ 3223 w 3223"/>
                <a:gd name="T31" fmla="*/ 3220 h 3374"/>
                <a:gd name="T32" fmla="*/ 3223 w 3223"/>
                <a:gd name="T33" fmla="*/ 130 h 33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23" h="3374">
                  <a:moveTo>
                    <a:pt x="3223" y="0"/>
                  </a:moveTo>
                  <a:lnTo>
                    <a:pt x="0" y="0"/>
                  </a:lnTo>
                  <a:lnTo>
                    <a:pt x="0" y="3090"/>
                  </a:lnTo>
                  <a:lnTo>
                    <a:pt x="10" y="3166"/>
                  </a:lnTo>
                  <a:lnTo>
                    <a:pt x="39" y="3233"/>
                  </a:lnTo>
                  <a:lnTo>
                    <a:pt x="83" y="3291"/>
                  </a:lnTo>
                  <a:lnTo>
                    <a:pt x="141" y="3335"/>
                  </a:lnTo>
                  <a:lnTo>
                    <a:pt x="208" y="3364"/>
                  </a:lnTo>
                  <a:lnTo>
                    <a:pt x="284" y="3374"/>
                  </a:lnTo>
                  <a:lnTo>
                    <a:pt x="2939" y="3374"/>
                  </a:lnTo>
                  <a:lnTo>
                    <a:pt x="3015" y="3364"/>
                  </a:lnTo>
                  <a:lnTo>
                    <a:pt x="3082" y="3335"/>
                  </a:lnTo>
                  <a:lnTo>
                    <a:pt x="3140" y="3291"/>
                  </a:lnTo>
                  <a:lnTo>
                    <a:pt x="3184" y="3233"/>
                  </a:lnTo>
                  <a:lnTo>
                    <a:pt x="3213" y="3166"/>
                  </a:lnTo>
                  <a:lnTo>
                    <a:pt x="3223" y="3090"/>
                  </a:lnTo>
                  <a:lnTo>
                    <a:pt x="3223" y="0"/>
                  </a:lnTo>
                  <a:close/>
                </a:path>
              </a:pathLst>
            </a:custGeom>
            <a:solidFill>
              <a:srgbClr val="68B54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ZA"/>
            </a:p>
          </p:txBody>
        </p:sp>
        <p:sp>
          <p:nvSpPr>
            <p:cNvPr id="30742" name="docshape2784">
              <a:extLst>
                <a:ext uri="{FF2B5EF4-FFF2-40B4-BE49-F238E27FC236}">
                  <a16:creationId xmlns:a16="http://schemas.microsoft.com/office/drawing/2014/main" xmlns="" id="{845283C1-58C3-4593-8D35-7318C8AECCF6}"/>
                </a:ext>
              </a:extLst>
            </p:cNvPr>
            <p:cNvSpPr>
              <a:spLocks/>
            </p:cNvSpPr>
            <p:nvPr/>
          </p:nvSpPr>
          <p:spPr bwMode="auto">
            <a:xfrm>
              <a:off x="7703" y="131"/>
              <a:ext cx="3223" cy="3388"/>
            </a:xfrm>
            <a:custGeom>
              <a:avLst/>
              <a:gdLst>
                <a:gd name="T0" fmla="*/ 0 w 3223"/>
                <a:gd name="T1" fmla="*/ 131 h 3388"/>
                <a:gd name="T2" fmla="*/ 0 w 3223"/>
                <a:gd name="T3" fmla="*/ 3235 h 3388"/>
                <a:gd name="T4" fmla="*/ 11 w 3223"/>
                <a:gd name="T5" fmla="*/ 3310 h 3388"/>
                <a:gd name="T6" fmla="*/ 39 w 3223"/>
                <a:gd name="T7" fmla="*/ 3378 h 3388"/>
                <a:gd name="T8" fmla="*/ 83 w 3223"/>
                <a:gd name="T9" fmla="*/ 3435 h 3388"/>
                <a:gd name="T10" fmla="*/ 141 w 3223"/>
                <a:gd name="T11" fmla="*/ 3479 h 3388"/>
                <a:gd name="T12" fmla="*/ 209 w 3223"/>
                <a:gd name="T13" fmla="*/ 3508 h 3388"/>
                <a:gd name="T14" fmla="*/ 284 w 3223"/>
                <a:gd name="T15" fmla="*/ 3518 h 3388"/>
                <a:gd name="T16" fmla="*/ 2940 w 3223"/>
                <a:gd name="T17" fmla="*/ 3518 h 3388"/>
                <a:gd name="T18" fmla="*/ 3015 w 3223"/>
                <a:gd name="T19" fmla="*/ 3508 h 3388"/>
                <a:gd name="T20" fmla="*/ 3083 w 3223"/>
                <a:gd name="T21" fmla="*/ 3479 h 3388"/>
                <a:gd name="T22" fmla="*/ 3140 w 3223"/>
                <a:gd name="T23" fmla="*/ 3435 h 3388"/>
                <a:gd name="T24" fmla="*/ 3184 w 3223"/>
                <a:gd name="T25" fmla="*/ 3378 h 3388"/>
                <a:gd name="T26" fmla="*/ 3213 w 3223"/>
                <a:gd name="T27" fmla="*/ 3310 h 3388"/>
                <a:gd name="T28" fmla="*/ 3223 w 3223"/>
                <a:gd name="T29" fmla="*/ 3235 h 3388"/>
                <a:gd name="T30" fmla="*/ 3223 w 3223"/>
                <a:gd name="T31" fmla="*/ 131 h 3388"/>
                <a:gd name="T32" fmla="*/ 0 w 3223"/>
                <a:gd name="T33" fmla="*/ 131 h 33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23" h="3388">
                  <a:moveTo>
                    <a:pt x="0" y="0"/>
                  </a:moveTo>
                  <a:lnTo>
                    <a:pt x="0" y="3104"/>
                  </a:lnTo>
                  <a:lnTo>
                    <a:pt x="11" y="3179"/>
                  </a:lnTo>
                  <a:lnTo>
                    <a:pt x="39" y="3247"/>
                  </a:lnTo>
                  <a:lnTo>
                    <a:pt x="83" y="3304"/>
                  </a:lnTo>
                  <a:lnTo>
                    <a:pt x="141" y="3348"/>
                  </a:lnTo>
                  <a:lnTo>
                    <a:pt x="209" y="3377"/>
                  </a:lnTo>
                  <a:lnTo>
                    <a:pt x="284" y="3387"/>
                  </a:lnTo>
                  <a:lnTo>
                    <a:pt x="2940" y="3387"/>
                  </a:lnTo>
                  <a:lnTo>
                    <a:pt x="3015" y="3377"/>
                  </a:lnTo>
                  <a:lnTo>
                    <a:pt x="3083" y="3348"/>
                  </a:lnTo>
                  <a:lnTo>
                    <a:pt x="3140" y="3304"/>
                  </a:lnTo>
                  <a:lnTo>
                    <a:pt x="3184" y="3247"/>
                  </a:lnTo>
                  <a:lnTo>
                    <a:pt x="3213" y="3179"/>
                  </a:lnTo>
                  <a:lnTo>
                    <a:pt x="3223" y="3104"/>
                  </a:lnTo>
                  <a:lnTo>
                    <a:pt x="3223" y="0"/>
                  </a:lnTo>
                  <a:lnTo>
                    <a:pt x="0" y="0"/>
                  </a:lnTo>
                  <a:close/>
                </a:path>
              </a:pathLst>
            </a:custGeom>
            <a:noFill/>
            <a:ln w="12700">
              <a:solidFill>
                <a:srgbClr val="68B54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ZA"/>
            </a:p>
          </p:txBody>
        </p:sp>
        <p:sp>
          <p:nvSpPr>
            <p:cNvPr id="30743" name="docshape2785">
              <a:extLst>
                <a:ext uri="{FF2B5EF4-FFF2-40B4-BE49-F238E27FC236}">
                  <a16:creationId xmlns:a16="http://schemas.microsoft.com/office/drawing/2014/main" xmlns="" id="{A5522C33-4D5B-4BB2-B6F3-F94DE836356A}"/>
                </a:ext>
              </a:extLst>
            </p:cNvPr>
            <p:cNvSpPr>
              <a:spLocks/>
            </p:cNvSpPr>
            <p:nvPr/>
          </p:nvSpPr>
          <p:spPr bwMode="auto">
            <a:xfrm>
              <a:off x="10912" y="129"/>
              <a:ext cx="3223" cy="3390"/>
            </a:xfrm>
            <a:custGeom>
              <a:avLst/>
              <a:gdLst>
                <a:gd name="T0" fmla="*/ 3223 w 3223"/>
                <a:gd name="T1" fmla="*/ 130 h 3390"/>
                <a:gd name="T2" fmla="*/ 0 w 3223"/>
                <a:gd name="T3" fmla="*/ 130 h 3390"/>
                <a:gd name="T4" fmla="*/ 0 w 3223"/>
                <a:gd name="T5" fmla="*/ 3236 h 3390"/>
                <a:gd name="T6" fmla="*/ 10 w 3223"/>
                <a:gd name="T7" fmla="*/ 3311 h 3390"/>
                <a:gd name="T8" fmla="*/ 39 w 3223"/>
                <a:gd name="T9" fmla="*/ 3379 h 3390"/>
                <a:gd name="T10" fmla="*/ 83 w 3223"/>
                <a:gd name="T11" fmla="*/ 3436 h 3390"/>
                <a:gd name="T12" fmla="*/ 141 w 3223"/>
                <a:gd name="T13" fmla="*/ 3481 h 3390"/>
                <a:gd name="T14" fmla="*/ 208 w 3223"/>
                <a:gd name="T15" fmla="*/ 3509 h 3390"/>
                <a:gd name="T16" fmla="*/ 284 w 3223"/>
                <a:gd name="T17" fmla="*/ 3519 h 3390"/>
                <a:gd name="T18" fmla="*/ 2939 w 3223"/>
                <a:gd name="T19" fmla="*/ 3519 h 3390"/>
                <a:gd name="T20" fmla="*/ 3015 w 3223"/>
                <a:gd name="T21" fmla="*/ 3509 h 3390"/>
                <a:gd name="T22" fmla="*/ 3082 w 3223"/>
                <a:gd name="T23" fmla="*/ 3481 h 3390"/>
                <a:gd name="T24" fmla="*/ 3140 w 3223"/>
                <a:gd name="T25" fmla="*/ 3436 h 3390"/>
                <a:gd name="T26" fmla="*/ 3184 w 3223"/>
                <a:gd name="T27" fmla="*/ 3379 h 3390"/>
                <a:gd name="T28" fmla="*/ 3213 w 3223"/>
                <a:gd name="T29" fmla="*/ 3311 h 3390"/>
                <a:gd name="T30" fmla="*/ 3223 w 3223"/>
                <a:gd name="T31" fmla="*/ 3236 h 3390"/>
                <a:gd name="T32" fmla="*/ 3223 w 3223"/>
                <a:gd name="T33" fmla="*/ 130 h 33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23" h="3390">
                  <a:moveTo>
                    <a:pt x="3223" y="0"/>
                  </a:moveTo>
                  <a:lnTo>
                    <a:pt x="0" y="0"/>
                  </a:lnTo>
                  <a:lnTo>
                    <a:pt x="0" y="3106"/>
                  </a:lnTo>
                  <a:lnTo>
                    <a:pt x="10" y="3181"/>
                  </a:lnTo>
                  <a:lnTo>
                    <a:pt x="39" y="3249"/>
                  </a:lnTo>
                  <a:lnTo>
                    <a:pt x="83" y="3306"/>
                  </a:lnTo>
                  <a:lnTo>
                    <a:pt x="141" y="3351"/>
                  </a:lnTo>
                  <a:lnTo>
                    <a:pt x="208" y="3379"/>
                  </a:lnTo>
                  <a:lnTo>
                    <a:pt x="284" y="3389"/>
                  </a:lnTo>
                  <a:lnTo>
                    <a:pt x="2939" y="3389"/>
                  </a:lnTo>
                  <a:lnTo>
                    <a:pt x="3015" y="3379"/>
                  </a:lnTo>
                  <a:lnTo>
                    <a:pt x="3082" y="3351"/>
                  </a:lnTo>
                  <a:lnTo>
                    <a:pt x="3140" y="3306"/>
                  </a:lnTo>
                  <a:lnTo>
                    <a:pt x="3184" y="3249"/>
                  </a:lnTo>
                  <a:lnTo>
                    <a:pt x="3213" y="3181"/>
                  </a:lnTo>
                  <a:lnTo>
                    <a:pt x="3223" y="3106"/>
                  </a:lnTo>
                  <a:lnTo>
                    <a:pt x="3223" y="0"/>
                  </a:lnTo>
                  <a:close/>
                </a:path>
              </a:pathLst>
            </a:custGeom>
            <a:solidFill>
              <a:srgbClr val="138A4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ZA"/>
            </a:p>
          </p:txBody>
        </p:sp>
        <p:sp>
          <p:nvSpPr>
            <p:cNvPr id="30744" name="docshape2786">
              <a:extLst>
                <a:ext uri="{FF2B5EF4-FFF2-40B4-BE49-F238E27FC236}">
                  <a16:creationId xmlns:a16="http://schemas.microsoft.com/office/drawing/2014/main" xmlns="" id="{8F909848-8577-437A-91C2-8351BA818661}"/>
                </a:ext>
              </a:extLst>
            </p:cNvPr>
            <p:cNvSpPr>
              <a:spLocks/>
            </p:cNvSpPr>
            <p:nvPr/>
          </p:nvSpPr>
          <p:spPr bwMode="auto">
            <a:xfrm>
              <a:off x="1463" y="-188"/>
              <a:ext cx="2779" cy="3286"/>
            </a:xfrm>
            <a:custGeom>
              <a:avLst/>
              <a:gdLst>
                <a:gd name="T0" fmla="*/ 2471 w 2809"/>
                <a:gd name="T1" fmla="*/ -187 h 3286"/>
                <a:gd name="T2" fmla="*/ 278 w 2809"/>
                <a:gd name="T3" fmla="*/ -187 h 3286"/>
                <a:gd name="T4" fmla="*/ 204 w 2809"/>
                <a:gd name="T5" fmla="*/ -177 h 3286"/>
                <a:gd name="T6" fmla="*/ 138 w 2809"/>
                <a:gd name="T7" fmla="*/ -148 h 3286"/>
                <a:gd name="T8" fmla="*/ 81 w 2809"/>
                <a:gd name="T9" fmla="*/ -104 h 3286"/>
                <a:gd name="T10" fmla="*/ 39 w 2809"/>
                <a:gd name="T11" fmla="*/ -47 h 3286"/>
                <a:gd name="T12" fmla="*/ 10 w 2809"/>
                <a:gd name="T13" fmla="*/ 21 h 3286"/>
                <a:gd name="T14" fmla="*/ 0 w 2809"/>
                <a:gd name="T15" fmla="*/ 96 h 3286"/>
                <a:gd name="T16" fmla="*/ 0 w 2809"/>
                <a:gd name="T17" fmla="*/ 2815 h 3286"/>
                <a:gd name="T18" fmla="*/ 10 w 2809"/>
                <a:gd name="T19" fmla="*/ 2890 h 3286"/>
                <a:gd name="T20" fmla="*/ 39 w 2809"/>
                <a:gd name="T21" fmla="*/ 2958 h 3286"/>
                <a:gd name="T22" fmla="*/ 81 w 2809"/>
                <a:gd name="T23" fmla="*/ 3015 h 3286"/>
                <a:gd name="T24" fmla="*/ 138 w 2809"/>
                <a:gd name="T25" fmla="*/ 3059 h 3286"/>
                <a:gd name="T26" fmla="*/ 204 w 2809"/>
                <a:gd name="T27" fmla="*/ 3088 h 3286"/>
                <a:gd name="T28" fmla="*/ 278 w 2809"/>
                <a:gd name="T29" fmla="*/ 3098 h 3286"/>
                <a:gd name="T30" fmla="*/ 2471 w 2809"/>
                <a:gd name="T31" fmla="*/ 3098 h 3286"/>
                <a:gd name="T32" fmla="*/ 2545 w 2809"/>
                <a:gd name="T33" fmla="*/ 3088 h 3286"/>
                <a:gd name="T34" fmla="*/ 2612 w 2809"/>
                <a:gd name="T35" fmla="*/ 3059 h 3286"/>
                <a:gd name="T36" fmla="*/ 2667 w 2809"/>
                <a:gd name="T37" fmla="*/ 3015 h 3286"/>
                <a:gd name="T38" fmla="*/ 2711 w 2809"/>
                <a:gd name="T39" fmla="*/ 2958 h 3286"/>
                <a:gd name="T40" fmla="*/ 2738 w 2809"/>
                <a:gd name="T41" fmla="*/ 2890 h 3286"/>
                <a:gd name="T42" fmla="*/ 2748 w 2809"/>
                <a:gd name="T43" fmla="*/ 2815 h 3286"/>
                <a:gd name="T44" fmla="*/ 2748 w 2809"/>
                <a:gd name="T45" fmla="*/ 96 h 3286"/>
                <a:gd name="T46" fmla="*/ 2738 w 2809"/>
                <a:gd name="T47" fmla="*/ 21 h 3286"/>
                <a:gd name="T48" fmla="*/ 2711 w 2809"/>
                <a:gd name="T49" fmla="*/ -47 h 3286"/>
                <a:gd name="T50" fmla="*/ 2667 w 2809"/>
                <a:gd name="T51" fmla="*/ -104 h 3286"/>
                <a:gd name="T52" fmla="*/ 2612 w 2809"/>
                <a:gd name="T53" fmla="*/ -148 h 3286"/>
                <a:gd name="T54" fmla="*/ 2545 w 2809"/>
                <a:gd name="T55" fmla="*/ -177 h 3286"/>
                <a:gd name="T56" fmla="*/ 2471 w 2809"/>
                <a:gd name="T57" fmla="*/ -187 h 32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09" h="3286">
                  <a:moveTo>
                    <a:pt x="2525" y="0"/>
                  </a:moveTo>
                  <a:lnTo>
                    <a:pt x="284" y="0"/>
                  </a:lnTo>
                  <a:lnTo>
                    <a:pt x="208" y="10"/>
                  </a:lnTo>
                  <a:lnTo>
                    <a:pt x="141" y="39"/>
                  </a:lnTo>
                  <a:lnTo>
                    <a:pt x="83" y="83"/>
                  </a:lnTo>
                  <a:lnTo>
                    <a:pt x="39" y="140"/>
                  </a:lnTo>
                  <a:lnTo>
                    <a:pt x="10" y="208"/>
                  </a:lnTo>
                  <a:lnTo>
                    <a:pt x="0" y="283"/>
                  </a:lnTo>
                  <a:lnTo>
                    <a:pt x="0" y="3002"/>
                  </a:lnTo>
                  <a:lnTo>
                    <a:pt x="10" y="3077"/>
                  </a:lnTo>
                  <a:lnTo>
                    <a:pt x="39" y="3145"/>
                  </a:lnTo>
                  <a:lnTo>
                    <a:pt x="83" y="3202"/>
                  </a:lnTo>
                  <a:lnTo>
                    <a:pt x="141" y="3246"/>
                  </a:lnTo>
                  <a:lnTo>
                    <a:pt x="208" y="3275"/>
                  </a:lnTo>
                  <a:lnTo>
                    <a:pt x="284" y="3285"/>
                  </a:lnTo>
                  <a:lnTo>
                    <a:pt x="2525" y="3285"/>
                  </a:lnTo>
                  <a:lnTo>
                    <a:pt x="2600" y="3275"/>
                  </a:lnTo>
                  <a:lnTo>
                    <a:pt x="2668" y="3246"/>
                  </a:lnTo>
                  <a:lnTo>
                    <a:pt x="2725" y="3202"/>
                  </a:lnTo>
                  <a:lnTo>
                    <a:pt x="2770" y="3145"/>
                  </a:lnTo>
                  <a:lnTo>
                    <a:pt x="2798" y="3077"/>
                  </a:lnTo>
                  <a:lnTo>
                    <a:pt x="2808" y="3002"/>
                  </a:lnTo>
                  <a:lnTo>
                    <a:pt x="2808" y="283"/>
                  </a:lnTo>
                  <a:lnTo>
                    <a:pt x="2798" y="208"/>
                  </a:lnTo>
                  <a:lnTo>
                    <a:pt x="2770" y="140"/>
                  </a:lnTo>
                  <a:lnTo>
                    <a:pt x="2725" y="83"/>
                  </a:lnTo>
                  <a:lnTo>
                    <a:pt x="2668" y="39"/>
                  </a:lnTo>
                  <a:lnTo>
                    <a:pt x="2600" y="10"/>
                  </a:lnTo>
                  <a:lnTo>
                    <a:pt x="2525" y="0"/>
                  </a:lnTo>
                  <a:close/>
                </a:path>
              </a:pathLst>
            </a:custGeom>
            <a:solidFill>
              <a:srgbClr val="F1F4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ZA"/>
            </a:p>
          </p:txBody>
        </p:sp>
        <p:sp>
          <p:nvSpPr>
            <p:cNvPr id="30745" name="docshape2787">
              <a:extLst>
                <a:ext uri="{FF2B5EF4-FFF2-40B4-BE49-F238E27FC236}">
                  <a16:creationId xmlns:a16="http://schemas.microsoft.com/office/drawing/2014/main" xmlns="" id="{EB7E5F52-C59B-4BC4-9D01-442C7236188B}"/>
                </a:ext>
              </a:extLst>
            </p:cNvPr>
            <p:cNvSpPr>
              <a:spLocks/>
            </p:cNvSpPr>
            <p:nvPr/>
          </p:nvSpPr>
          <p:spPr bwMode="auto">
            <a:xfrm>
              <a:off x="1463" y="-188"/>
              <a:ext cx="2607" cy="3707"/>
            </a:xfrm>
            <a:custGeom>
              <a:avLst/>
              <a:gdLst>
                <a:gd name="T0" fmla="*/ 245 w 2809"/>
                <a:gd name="T1" fmla="*/ -238 h 3286"/>
                <a:gd name="T2" fmla="*/ 179 w 2809"/>
                <a:gd name="T3" fmla="*/ -226 h 3286"/>
                <a:gd name="T4" fmla="*/ 122 w 2809"/>
                <a:gd name="T5" fmla="*/ -188 h 3286"/>
                <a:gd name="T6" fmla="*/ 71 w 2809"/>
                <a:gd name="T7" fmla="*/ -132 h 3286"/>
                <a:gd name="T8" fmla="*/ 33 w 2809"/>
                <a:gd name="T9" fmla="*/ -60 h 3286"/>
                <a:gd name="T10" fmla="*/ 8 w 2809"/>
                <a:gd name="T11" fmla="*/ 27 h 3286"/>
                <a:gd name="T12" fmla="*/ 0 w 2809"/>
                <a:gd name="T13" fmla="*/ 122 h 3286"/>
                <a:gd name="T14" fmla="*/ 0 w 2809"/>
                <a:gd name="T15" fmla="*/ 3583 h 3286"/>
                <a:gd name="T16" fmla="*/ 8 w 2809"/>
                <a:gd name="T17" fmla="*/ 3678 h 3286"/>
                <a:gd name="T18" fmla="*/ 33 w 2809"/>
                <a:gd name="T19" fmla="*/ 3765 h 3286"/>
                <a:gd name="T20" fmla="*/ 71 w 2809"/>
                <a:gd name="T21" fmla="*/ 3837 h 3286"/>
                <a:gd name="T22" fmla="*/ 122 w 2809"/>
                <a:gd name="T23" fmla="*/ 3893 h 3286"/>
                <a:gd name="T24" fmla="*/ 179 w 2809"/>
                <a:gd name="T25" fmla="*/ 3930 h 3286"/>
                <a:gd name="T26" fmla="*/ 245 w 2809"/>
                <a:gd name="T27" fmla="*/ 3943 h 3286"/>
                <a:gd name="T28" fmla="*/ 2175 w 2809"/>
                <a:gd name="T29" fmla="*/ 3943 h 3286"/>
                <a:gd name="T30" fmla="*/ 2239 w 2809"/>
                <a:gd name="T31" fmla="*/ 3930 h 3286"/>
                <a:gd name="T32" fmla="*/ 2298 w 2809"/>
                <a:gd name="T33" fmla="*/ 3893 h 3286"/>
                <a:gd name="T34" fmla="*/ 2347 w 2809"/>
                <a:gd name="T35" fmla="*/ 3837 h 3286"/>
                <a:gd name="T36" fmla="*/ 2386 w 2809"/>
                <a:gd name="T37" fmla="*/ 3765 h 3286"/>
                <a:gd name="T38" fmla="*/ 2410 w 2809"/>
                <a:gd name="T39" fmla="*/ 3678 h 3286"/>
                <a:gd name="T40" fmla="*/ 2419 w 2809"/>
                <a:gd name="T41" fmla="*/ 3583 h 3286"/>
                <a:gd name="T42" fmla="*/ 2419 w 2809"/>
                <a:gd name="T43" fmla="*/ 122 h 3286"/>
                <a:gd name="T44" fmla="*/ 2410 w 2809"/>
                <a:gd name="T45" fmla="*/ 27 h 3286"/>
                <a:gd name="T46" fmla="*/ 2386 w 2809"/>
                <a:gd name="T47" fmla="*/ -60 h 3286"/>
                <a:gd name="T48" fmla="*/ 2347 w 2809"/>
                <a:gd name="T49" fmla="*/ -132 h 3286"/>
                <a:gd name="T50" fmla="*/ 2298 w 2809"/>
                <a:gd name="T51" fmla="*/ -188 h 3286"/>
                <a:gd name="T52" fmla="*/ 2239 w 2809"/>
                <a:gd name="T53" fmla="*/ -226 h 3286"/>
                <a:gd name="T54" fmla="*/ 2175 w 2809"/>
                <a:gd name="T55" fmla="*/ -238 h 3286"/>
                <a:gd name="T56" fmla="*/ 245 w 2809"/>
                <a:gd name="T57" fmla="*/ -238 h 32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09" h="3286">
                  <a:moveTo>
                    <a:pt x="284" y="0"/>
                  </a:moveTo>
                  <a:lnTo>
                    <a:pt x="208" y="10"/>
                  </a:lnTo>
                  <a:lnTo>
                    <a:pt x="141" y="39"/>
                  </a:lnTo>
                  <a:lnTo>
                    <a:pt x="83" y="83"/>
                  </a:lnTo>
                  <a:lnTo>
                    <a:pt x="39" y="140"/>
                  </a:lnTo>
                  <a:lnTo>
                    <a:pt x="10" y="208"/>
                  </a:lnTo>
                  <a:lnTo>
                    <a:pt x="0" y="283"/>
                  </a:lnTo>
                  <a:lnTo>
                    <a:pt x="0" y="3002"/>
                  </a:lnTo>
                  <a:lnTo>
                    <a:pt x="10" y="3077"/>
                  </a:lnTo>
                  <a:lnTo>
                    <a:pt x="39" y="3145"/>
                  </a:lnTo>
                  <a:lnTo>
                    <a:pt x="83" y="3202"/>
                  </a:lnTo>
                  <a:lnTo>
                    <a:pt x="141" y="3246"/>
                  </a:lnTo>
                  <a:lnTo>
                    <a:pt x="208" y="3275"/>
                  </a:lnTo>
                  <a:lnTo>
                    <a:pt x="284" y="3285"/>
                  </a:lnTo>
                  <a:lnTo>
                    <a:pt x="2525" y="3285"/>
                  </a:lnTo>
                  <a:lnTo>
                    <a:pt x="2600" y="3275"/>
                  </a:lnTo>
                  <a:lnTo>
                    <a:pt x="2668" y="3246"/>
                  </a:lnTo>
                  <a:lnTo>
                    <a:pt x="2725" y="3202"/>
                  </a:lnTo>
                  <a:lnTo>
                    <a:pt x="2770" y="3145"/>
                  </a:lnTo>
                  <a:lnTo>
                    <a:pt x="2798" y="3077"/>
                  </a:lnTo>
                  <a:lnTo>
                    <a:pt x="2808" y="3002"/>
                  </a:lnTo>
                  <a:lnTo>
                    <a:pt x="2808" y="283"/>
                  </a:lnTo>
                  <a:lnTo>
                    <a:pt x="2798" y="208"/>
                  </a:lnTo>
                  <a:lnTo>
                    <a:pt x="2770" y="140"/>
                  </a:lnTo>
                  <a:lnTo>
                    <a:pt x="2725" y="83"/>
                  </a:lnTo>
                  <a:lnTo>
                    <a:pt x="2668" y="39"/>
                  </a:lnTo>
                  <a:lnTo>
                    <a:pt x="2600" y="10"/>
                  </a:lnTo>
                  <a:lnTo>
                    <a:pt x="2525" y="0"/>
                  </a:lnTo>
                  <a:lnTo>
                    <a:pt x="284" y="0"/>
                  </a:lnTo>
                  <a:close/>
                </a:path>
              </a:pathLst>
            </a:custGeom>
            <a:noFill/>
            <a:ln w="12700">
              <a:solidFill>
                <a:srgbClr val="80BD5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ZA"/>
            </a:p>
          </p:txBody>
        </p:sp>
        <p:sp>
          <p:nvSpPr>
            <p:cNvPr id="30746" name="docshape2788">
              <a:extLst>
                <a:ext uri="{FF2B5EF4-FFF2-40B4-BE49-F238E27FC236}">
                  <a16:creationId xmlns:a16="http://schemas.microsoft.com/office/drawing/2014/main" xmlns="" id="{9D415386-06E8-441F-9EDF-2559C8155C4B}"/>
                </a:ext>
              </a:extLst>
            </p:cNvPr>
            <p:cNvSpPr>
              <a:spLocks/>
            </p:cNvSpPr>
            <p:nvPr/>
          </p:nvSpPr>
          <p:spPr bwMode="auto">
            <a:xfrm>
              <a:off x="4685" y="-188"/>
              <a:ext cx="2809" cy="3286"/>
            </a:xfrm>
            <a:custGeom>
              <a:avLst/>
              <a:gdLst>
                <a:gd name="T0" fmla="*/ 2525 w 2809"/>
                <a:gd name="T1" fmla="*/ -187 h 3286"/>
                <a:gd name="T2" fmla="*/ 283 w 2809"/>
                <a:gd name="T3" fmla="*/ -187 h 3286"/>
                <a:gd name="T4" fmla="*/ 208 w 2809"/>
                <a:gd name="T5" fmla="*/ -177 h 3286"/>
                <a:gd name="T6" fmla="*/ 140 w 2809"/>
                <a:gd name="T7" fmla="*/ -148 h 3286"/>
                <a:gd name="T8" fmla="*/ 83 w 2809"/>
                <a:gd name="T9" fmla="*/ -104 h 3286"/>
                <a:gd name="T10" fmla="*/ 39 w 2809"/>
                <a:gd name="T11" fmla="*/ -47 h 3286"/>
                <a:gd name="T12" fmla="*/ 10 w 2809"/>
                <a:gd name="T13" fmla="*/ 21 h 3286"/>
                <a:gd name="T14" fmla="*/ 0 w 2809"/>
                <a:gd name="T15" fmla="*/ 96 h 3286"/>
                <a:gd name="T16" fmla="*/ 0 w 2809"/>
                <a:gd name="T17" fmla="*/ 2815 h 3286"/>
                <a:gd name="T18" fmla="*/ 10 w 2809"/>
                <a:gd name="T19" fmla="*/ 2890 h 3286"/>
                <a:gd name="T20" fmla="*/ 39 w 2809"/>
                <a:gd name="T21" fmla="*/ 2958 h 3286"/>
                <a:gd name="T22" fmla="*/ 83 w 2809"/>
                <a:gd name="T23" fmla="*/ 3015 h 3286"/>
                <a:gd name="T24" fmla="*/ 140 w 2809"/>
                <a:gd name="T25" fmla="*/ 3059 h 3286"/>
                <a:gd name="T26" fmla="*/ 208 w 2809"/>
                <a:gd name="T27" fmla="*/ 3088 h 3286"/>
                <a:gd name="T28" fmla="*/ 283 w 2809"/>
                <a:gd name="T29" fmla="*/ 3098 h 3286"/>
                <a:gd name="T30" fmla="*/ 2525 w 2809"/>
                <a:gd name="T31" fmla="*/ 3098 h 3286"/>
                <a:gd name="T32" fmla="*/ 2600 w 2809"/>
                <a:gd name="T33" fmla="*/ 3088 h 3286"/>
                <a:gd name="T34" fmla="*/ 2668 w 2809"/>
                <a:gd name="T35" fmla="*/ 3059 h 3286"/>
                <a:gd name="T36" fmla="*/ 2725 w 2809"/>
                <a:gd name="T37" fmla="*/ 3015 h 3286"/>
                <a:gd name="T38" fmla="*/ 2769 w 2809"/>
                <a:gd name="T39" fmla="*/ 2958 h 3286"/>
                <a:gd name="T40" fmla="*/ 2798 w 2809"/>
                <a:gd name="T41" fmla="*/ 2890 h 3286"/>
                <a:gd name="T42" fmla="*/ 2808 w 2809"/>
                <a:gd name="T43" fmla="*/ 2815 h 3286"/>
                <a:gd name="T44" fmla="*/ 2808 w 2809"/>
                <a:gd name="T45" fmla="*/ 96 h 3286"/>
                <a:gd name="T46" fmla="*/ 2798 w 2809"/>
                <a:gd name="T47" fmla="*/ 21 h 3286"/>
                <a:gd name="T48" fmla="*/ 2769 w 2809"/>
                <a:gd name="T49" fmla="*/ -47 h 3286"/>
                <a:gd name="T50" fmla="*/ 2725 w 2809"/>
                <a:gd name="T51" fmla="*/ -104 h 3286"/>
                <a:gd name="T52" fmla="*/ 2668 w 2809"/>
                <a:gd name="T53" fmla="*/ -148 h 3286"/>
                <a:gd name="T54" fmla="*/ 2600 w 2809"/>
                <a:gd name="T55" fmla="*/ -177 h 3286"/>
                <a:gd name="T56" fmla="*/ 2525 w 2809"/>
                <a:gd name="T57" fmla="*/ -187 h 32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09" h="3286">
                  <a:moveTo>
                    <a:pt x="2525" y="0"/>
                  </a:moveTo>
                  <a:lnTo>
                    <a:pt x="283" y="0"/>
                  </a:lnTo>
                  <a:lnTo>
                    <a:pt x="208" y="10"/>
                  </a:lnTo>
                  <a:lnTo>
                    <a:pt x="140" y="39"/>
                  </a:lnTo>
                  <a:lnTo>
                    <a:pt x="83" y="83"/>
                  </a:lnTo>
                  <a:lnTo>
                    <a:pt x="39" y="140"/>
                  </a:lnTo>
                  <a:lnTo>
                    <a:pt x="10" y="208"/>
                  </a:lnTo>
                  <a:lnTo>
                    <a:pt x="0" y="283"/>
                  </a:lnTo>
                  <a:lnTo>
                    <a:pt x="0" y="3002"/>
                  </a:lnTo>
                  <a:lnTo>
                    <a:pt x="10" y="3077"/>
                  </a:lnTo>
                  <a:lnTo>
                    <a:pt x="39" y="3145"/>
                  </a:lnTo>
                  <a:lnTo>
                    <a:pt x="83" y="3202"/>
                  </a:lnTo>
                  <a:lnTo>
                    <a:pt x="140" y="3246"/>
                  </a:lnTo>
                  <a:lnTo>
                    <a:pt x="208" y="3275"/>
                  </a:lnTo>
                  <a:lnTo>
                    <a:pt x="283" y="3285"/>
                  </a:lnTo>
                  <a:lnTo>
                    <a:pt x="2525" y="3285"/>
                  </a:lnTo>
                  <a:lnTo>
                    <a:pt x="2600" y="3275"/>
                  </a:lnTo>
                  <a:lnTo>
                    <a:pt x="2668" y="3246"/>
                  </a:lnTo>
                  <a:lnTo>
                    <a:pt x="2725" y="3202"/>
                  </a:lnTo>
                  <a:lnTo>
                    <a:pt x="2769" y="3145"/>
                  </a:lnTo>
                  <a:lnTo>
                    <a:pt x="2798" y="3077"/>
                  </a:lnTo>
                  <a:lnTo>
                    <a:pt x="2808" y="3002"/>
                  </a:lnTo>
                  <a:lnTo>
                    <a:pt x="2808" y="283"/>
                  </a:lnTo>
                  <a:lnTo>
                    <a:pt x="2798" y="208"/>
                  </a:lnTo>
                  <a:lnTo>
                    <a:pt x="2769" y="140"/>
                  </a:lnTo>
                  <a:lnTo>
                    <a:pt x="2725" y="83"/>
                  </a:lnTo>
                  <a:lnTo>
                    <a:pt x="2668" y="39"/>
                  </a:lnTo>
                  <a:lnTo>
                    <a:pt x="2600" y="10"/>
                  </a:lnTo>
                  <a:lnTo>
                    <a:pt x="2525" y="0"/>
                  </a:lnTo>
                  <a:close/>
                </a:path>
              </a:pathLst>
            </a:custGeom>
            <a:solidFill>
              <a:srgbClr val="F1F4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ZA"/>
            </a:p>
          </p:txBody>
        </p:sp>
        <p:sp>
          <p:nvSpPr>
            <p:cNvPr id="30747" name="docshape2789">
              <a:extLst>
                <a:ext uri="{FF2B5EF4-FFF2-40B4-BE49-F238E27FC236}">
                  <a16:creationId xmlns:a16="http://schemas.microsoft.com/office/drawing/2014/main" xmlns="" id="{33F49204-9BC6-4D95-96DD-91E62ADEBBF4}"/>
                </a:ext>
              </a:extLst>
            </p:cNvPr>
            <p:cNvSpPr>
              <a:spLocks/>
            </p:cNvSpPr>
            <p:nvPr/>
          </p:nvSpPr>
          <p:spPr bwMode="auto">
            <a:xfrm>
              <a:off x="4685" y="-188"/>
              <a:ext cx="2809" cy="3286"/>
            </a:xfrm>
            <a:custGeom>
              <a:avLst/>
              <a:gdLst>
                <a:gd name="T0" fmla="*/ 283 w 2809"/>
                <a:gd name="T1" fmla="*/ -187 h 3286"/>
                <a:gd name="T2" fmla="*/ 208 w 2809"/>
                <a:gd name="T3" fmla="*/ -177 h 3286"/>
                <a:gd name="T4" fmla="*/ 140 w 2809"/>
                <a:gd name="T5" fmla="*/ -148 h 3286"/>
                <a:gd name="T6" fmla="*/ 83 w 2809"/>
                <a:gd name="T7" fmla="*/ -104 h 3286"/>
                <a:gd name="T8" fmla="*/ 39 w 2809"/>
                <a:gd name="T9" fmla="*/ -47 h 3286"/>
                <a:gd name="T10" fmla="*/ 10 w 2809"/>
                <a:gd name="T11" fmla="*/ 21 h 3286"/>
                <a:gd name="T12" fmla="*/ 0 w 2809"/>
                <a:gd name="T13" fmla="*/ 96 h 3286"/>
                <a:gd name="T14" fmla="*/ 0 w 2809"/>
                <a:gd name="T15" fmla="*/ 2815 h 3286"/>
                <a:gd name="T16" fmla="*/ 10 w 2809"/>
                <a:gd name="T17" fmla="*/ 2890 h 3286"/>
                <a:gd name="T18" fmla="*/ 39 w 2809"/>
                <a:gd name="T19" fmla="*/ 2958 h 3286"/>
                <a:gd name="T20" fmla="*/ 83 w 2809"/>
                <a:gd name="T21" fmla="*/ 3015 h 3286"/>
                <a:gd name="T22" fmla="*/ 140 w 2809"/>
                <a:gd name="T23" fmla="*/ 3059 h 3286"/>
                <a:gd name="T24" fmla="*/ 208 w 2809"/>
                <a:gd name="T25" fmla="*/ 3088 h 3286"/>
                <a:gd name="T26" fmla="*/ 283 w 2809"/>
                <a:gd name="T27" fmla="*/ 3098 h 3286"/>
                <a:gd name="T28" fmla="*/ 2525 w 2809"/>
                <a:gd name="T29" fmla="*/ 3098 h 3286"/>
                <a:gd name="T30" fmla="*/ 2600 w 2809"/>
                <a:gd name="T31" fmla="*/ 3088 h 3286"/>
                <a:gd name="T32" fmla="*/ 2668 w 2809"/>
                <a:gd name="T33" fmla="*/ 3059 h 3286"/>
                <a:gd name="T34" fmla="*/ 2725 w 2809"/>
                <a:gd name="T35" fmla="*/ 3015 h 3286"/>
                <a:gd name="T36" fmla="*/ 2769 w 2809"/>
                <a:gd name="T37" fmla="*/ 2958 h 3286"/>
                <a:gd name="T38" fmla="*/ 2798 w 2809"/>
                <a:gd name="T39" fmla="*/ 2890 h 3286"/>
                <a:gd name="T40" fmla="*/ 2808 w 2809"/>
                <a:gd name="T41" fmla="*/ 2815 h 3286"/>
                <a:gd name="T42" fmla="*/ 2808 w 2809"/>
                <a:gd name="T43" fmla="*/ 96 h 3286"/>
                <a:gd name="T44" fmla="*/ 2798 w 2809"/>
                <a:gd name="T45" fmla="*/ 21 h 3286"/>
                <a:gd name="T46" fmla="*/ 2769 w 2809"/>
                <a:gd name="T47" fmla="*/ -47 h 3286"/>
                <a:gd name="T48" fmla="*/ 2725 w 2809"/>
                <a:gd name="T49" fmla="*/ -104 h 3286"/>
                <a:gd name="T50" fmla="*/ 2668 w 2809"/>
                <a:gd name="T51" fmla="*/ -148 h 3286"/>
                <a:gd name="T52" fmla="*/ 2600 w 2809"/>
                <a:gd name="T53" fmla="*/ -177 h 3286"/>
                <a:gd name="T54" fmla="*/ 2525 w 2809"/>
                <a:gd name="T55" fmla="*/ -187 h 3286"/>
                <a:gd name="T56" fmla="*/ 283 w 2809"/>
                <a:gd name="T57" fmla="*/ -187 h 32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09" h="3286">
                  <a:moveTo>
                    <a:pt x="283" y="0"/>
                  </a:moveTo>
                  <a:lnTo>
                    <a:pt x="208" y="10"/>
                  </a:lnTo>
                  <a:lnTo>
                    <a:pt x="140" y="39"/>
                  </a:lnTo>
                  <a:lnTo>
                    <a:pt x="83" y="83"/>
                  </a:lnTo>
                  <a:lnTo>
                    <a:pt x="39" y="140"/>
                  </a:lnTo>
                  <a:lnTo>
                    <a:pt x="10" y="208"/>
                  </a:lnTo>
                  <a:lnTo>
                    <a:pt x="0" y="283"/>
                  </a:lnTo>
                  <a:lnTo>
                    <a:pt x="0" y="3002"/>
                  </a:lnTo>
                  <a:lnTo>
                    <a:pt x="10" y="3077"/>
                  </a:lnTo>
                  <a:lnTo>
                    <a:pt x="39" y="3145"/>
                  </a:lnTo>
                  <a:lnTo>
                    <a:pt x="83" y="3202"/>
                  </a:lnTo>
                  <a:lnTo>
                    <a:pt x="140" y="3246"/>
                  </a:lnTo>
                  <a:lnTo>
                    <a:pt x="208" y="3275"/>
                  </a:lnTo>
                  <a:lnTo>
                    <a:pt x="283" y="3285"/>
                  </a:lnTo>
                  <a:lnTo>
                    <a:pt x="2525" y="3285"/>
                  </a:lnTo>
                  <a:lnTo>
                    <a:pt x="2600" y="3275"/>
                  </a:lnTo>
                  <a:lnTo>
                    <a:pt x="2668" y="3246"/>
                  </a:lnTo>
                  <a:lnTo>
                    <a:pt x="2725" y="3202"/>
                  </a:lnTo>
                  <a:lnTo>
                    <a:pt x="2769" y="3145"/>
                  </a:lnTo>
                  <a:lnTo>
                    <a:pt x="2798" y="3077"/>
                  </a:lnTo>
                  <a:lnTo>
                    <a:pt x="2808" y="3002"/>
                  </a:lnTo>
                  <a:lnTo>
                    <a:pt x="2808" y="283"/>
                  </a:lnTo>
                  <a:lnTo>
                    <a:pt x="2798" y="208"/>
                  </a:lnTo>
                  <a:lnTo>
                    <a:pt x="2769" y="140"/>
                  </a:lnTo>
                  <a:lnTo>
                    <a:pt x="2725" y="83"/>
                  </a:lnTo>
                  <a:lnTo>
                    <a:pt x="2668" y="39"/>
                  </a:lnTo>
                  <a:lnTo>
                    <a:pt x="2600" y="10"/>
                  </a:lnTo>
                  <a:lnTo>
                    <a:pt x="2525" y="0"/>
                  </a:lnTo>
                  <a:lnTo>
                    <a:pt x="283" y="0"/>
                  </a:lnTo>
                  <a:close/>
                </a:path>
              </a:pathLst>
            </a:custGeom>
            <a:noFill/>
            <a:ln w="12700">
              <a:solidFill>
                <a:srgbClr val="80BD5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ZA"/>
            </a:p>
          </p:txBody>
        </p:sp>
        <p:sp>
          <p:nvSpPr>
            <p:cNvPr id="30748" name="docshape2790">
              <a:extLst>
                <a:ext uri="{FF2B5EF4-FFF2-40B4-BE49-F238E27FC236}">
                  <a16:creationId xmlns:a16="http://schemas.microsoft.com/office/drawing/2014/main" xmlns="" id="{0F636963-DBE0-43EC-80EE-6F7F0B1C143E}"/>
                </a:ext>
              </a:extLst>
            </p:cNvPr>
            <p:cNvSpPr>
              <a:spLocks/>
            </p:cNvSpPr>
            <p:nvPr/>
          </p:nvSpPr>
          <p:spPr bwMode="auto">
            <a:xfrm>
              <a:off x="9625" y="-360"/>
              <a:ext cx="2897" cy="303"/>
            </a:xfrm>
            <a:custGeom>
              <a:avLst/>
              <a:gdLst>
                <a:gd name="T0" fmla="*/ 0 w 2897"/>
                <a:gd name="T1" fmla="*/ -57 h 303"/>
                <a:gd name="T2" fmla="*/ 0 w 2897"/>
                <a:gd name="T3" fmla="*/ -208 h 303"/>
                <a:gd name="T4" fmla="*/ 14 w 2897"/>
                <a:gd name="T5" fmla="*/ -256 h 303"/>
                <a:gd name="T6" fmla="*/ 55 w 2897"/>
                <a:gd name="T7" fmla="*/ -298 h 303"/>
                <a:gd name="T8" fmla="*/ 116 w 2897"/>
                <a:gd name="T9" fmla="*/ -330 h 303"/>
                <a:gd name="T10" fmla="*/ 194 w 2897"/>
                <a:gd name="T11" fmla="*/ -352 h 303"/>
                <a:gd name="T12" fmla="*/ 283 w 2897"/>
                <a:gd name="T13" fmla="*/ -359 h 303"/>
                <a:gd name="T14" fmla="*/ 2777 w 2897"/>
                <a:gd name="T15" fmla="*/ -359 h 303"/>
                <a:gd name="T16" fmla="*/ 2824 w 2897"/>
                <a:gd name="T17" fmla="*/ -350 h 303"/>
                <a:gd name="T18" fmla="*/ 2862 w 2897"/>
                <a:gd name="T19" fmla="*/ -324 h 303"/>
                <a:gd name="T20" fmla="*/ 2888 w 2897"/>
                <a:gd name="T21" fmla="*/ -286 h 303"/>
                <a:gd name="T22" fmla="*/ 2897 w 2897"/>
                <a:gd name="T23" fmla="*/ -239 h 303"/>
                <a:gd name="T24" fmla="*/ 2897 w 2897"/>
                <a:gd name="T25" fmla="*/ -57 h 3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97" h="303">
                  <a:moveTo>
                    <a:pt x="0" y="302"/>
                  </a:moveTo>
                  <a:lnTo>
                    <a:pt x="0" y="151"/>
                  </a:lnTo>
                  <a:lnTo>
                    <a:pt x="14" y="103"/>
                  </a:lnTo>
                  <a:lnTo>
                    <a:pt x="55" y="61"/>
                  </a:lnTo>
                  <a:lnTo>
                    <a:pt x="116" y="29"/>
                  </a:lnTo>
                  <a:lnTo>
                    <a:pt x="194" y="7"/>
                  </a:lnTo>
                  <a:lnTo>
                    <a:pt x="283" y="0"/>
                  </a:lnTo>
                  <a:lnTo>
                    <a:pt x="2777" y="0"/>
                  </a:lnTo>
                  <a:lnTo>
                    <a:pt x="2824" y="9"/>
                  </a:lnTo>
                  <a:lnTo>
                    <a:pt x="2862" y="35"/>
                  </a:lnTo>
                  <a:lnTo>
                    <a:pt x="2888" y="73"/>
                  </a:lnTo>
                  <a:lnTo>
                    <a:pt x="2897" y="120"/>
                  </a:lnTo>
                  <a:lnTo>
                    <a:pt x="2897" y="302"/>
                  </a:lnTo>
                </a:path>
              </a:pathLst>
            </a:custGeom>
            <a:noFill/>
            <a:ln w="12700">
              <a:solidFill>
                <a:srgbClr val="80BD5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ZA"/>
            </a:p>
          </p:txBody>
        </p:sp>
        <p:sp>
          <p:nvSpPr>
            <p:cNvPr id="30749" name="docshape2791">
              <a:extLst>
                <a:ext uri="{FF2B5EF4-FFF2-40B4-BE49-F238E27FC236}">
                  <a16:creationId xmlns:a16="http://schemas.microsoft.com/office/drawing/2014/main" xmlns="" id="{2A02A124-B164-4391-8EC7-0372670015F7}"/>
                </a:ext>
              </a:extLst>
            </p:cNvPr>
            <p:cNvSpPr>
              <a:spLocks/>
            </p:cNvSpPr>
            <p:nvPr/>
          </p:nvSpPr>
          <p:spPr bwMode="auto">
            <a:xfrm>
              <a:off x="7919" y="-188"/>
              <a:ext cx="2809" cy="3286"/>
            </a:xfrm>
            <a:custGeom>
              <a:avLst/>
              <a:gdLst>
                <a:gd name="T0" fmla="*/ 2525 w 2809"/>
                <a:gd name="T1" fmla="*/ -187 h 3286"/>
                <a:gd name="T2" fmla="*/ 283 w 2809"/>
                <a:gd name="T3" fmla="*/ -187 h 3286"/>
                <a:gd name="T4" fmla="*/ 208 w 2809"/>
                <a:gd name="T5" fmla="*/ -177 h 3286"/>
                <a:gd name="T6" fmla="*/ 140 w 2809"/>
                <a:gd name="T7" fmla="*/ -148 h 3286"/>
                <a:gd name="T8" fmla="*/ 83 w 2809"/>
                <a:gd name="T9" fmla="*/ -104 h 3286"/>
                <a:gd name="T10" fmla="*/ 39 w 2809"/>
                <a:gd name="T11" fmla="*/ -47 h 3286"/>
                <a:gd name="T12" fmla="*/ 10 w 2809"/>
                <a:gd name="T13" fmla="*/ 21 h 3286"/>
                <a:gd name="T14" fmla="*/ 0 w 2809"/>
                <a:gd name="T15" fmla="*/ 96 h 3286"/>
                <a:gd name="T16" fmla="*/ 0 w 2809"/>
                <a:gd name="T17" fmla="*/ 2815 h 3286"/>
                <a:gd name="T18" fmla="*/ 10 w 2809"/>
                <a:gd name="T19" fmla="*/ 2890 h 3286"/>
                <a:gd name="T20" fmla="*/ 39 w 2809"/>
                <a:gd name="T21" fmla="*/ 2958 h 3286"/>
                <a:gd name="T22" fmla="*/ 83 w 2809"/>
                <a:gd name="T23" fmla="*/ 3015 h 3286"/>
                <a:gd name="T24" fmla="*/ 140 w 2809"/>
                <a:gd name="T25" fmla="*/ 3059 h 3286"/>
                <a:gd name="T26" fmla="*/ 208 w 2809"/>
                <a:gd name="T27" fmla="*/ 3088 h 3286"/>
                <a:gd name="T28" fmla="*/ 283 w 2809"/>
                <a:gd name="T29" fmla="*/ 3098 h 3286"/>
                <a:gd name="T30" fmla="*/ 2525 w 2809"/>
                <a:gd name="T31" fmla="*/ 3098 h 3286"/>
                <a:gd name="T32" fmla="*/ 2600 w 2809"/>
                <a:gd name="T33" fmla="*/ 3088 h 3286"/>
                <a:gd name="T34" fmla="*/ 2668 w 2809"/>
                <a:gd name="T35" fmla="*/ 3059 h 3286"/>
                <a:gd name="T36" fmla="*/ 2725 w 2809"/>
                <a:gd name="T37" fmla="*/ 3015 h 3286"/>
                <a:gd name="T38" fmla="*/ 2769 w 2809"/>
                <a:gd name="T39" fmla="*/ 2958 h 3286"/>
                <a:gd name="T40" fmla="*/ 2798 w 2809"/>
                <a:gd name="T41" fmla="*/ 2890 h 3286"/>
                <a:gd name="T42" fmla="*/ 2808 w 2809"/>
                <a:gd name="T43" fmla="*/ 2815 h 3286"/>
                <a:gd name="T44" fmla="*/ 2808 w 2809"/>
                <a:gd name="T45" fmla="*/ 96 h 3286"/>
                <a:gd name="T46" fmla="*/ 2798 w 2809"/>
                <a:gd name="T47" fmla="*/ 21 h 3286"/>
                <a:gd name="T48" fmla="*/ 2769 w 2809"/>
                <a:gd name="T49" fmla="*/ -47 h 3286"/>
                <a:gd name="T50" fmla="*/ 2725 w 2809"/>
                <a:gd name="T51" fmla="*/ -104 h 3286"/>
                <a:gd name="T52" fmla="*/ 2668 w 2809"/>
                <a:gd name="T53" fmla="*/ -148 h 3286"/>
                <a:gd name="T54" fmla="*/ 2600 w 2809"/>
                <a:gd name="T55" fmla="*/ -177 h 3286"/>
                <a:gd name="T56" fmla="*/ 2525 w 2809"/>
                <a:gd name="T57" fmla="*/ -187 h 32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09" h="3286">
                  <a:moveTo>
                    <a:pt x="2525" y="0"/>
                  </a:moveTo>
                  <a:lnTo>
                    <a:pt x="283" y="0"/>
                  </a:lnTo>
                  <a:lnTo>
                    <a:pt x="208" y="10"/>
                  </a:lnTo>
                  <a:lnTo>
                    <a:pt x="140" y="39"/>
                  </a:lnTo>
                  <a:lnTo>
                    <a:pt x="83" y="83"/>
                  </a:lnTo>
                  <a:lnTo>
                    <a:pt x="39" y="140"/>
                  </a:lnTo>
                  <a:lnTo>
                    <a:pt x="10" y="208"/>
                  </a:lnTo>
                  <a:lnTo>
                    <a:pt x="0" y="283"/>
                  </a:lnTo>
                  <a:lnTo>
                    <a:pt x="0" y="3002"/>
                  </a:lnTo>
                  <a:lnTo>
                    <a:pt x="10" y="3077"/>
                  </a:lnTo>
                  <a:lnTo>
                    <a:pt x="39" y="3145"/>
                  </a:lnTo>
                  <a:lnTo>
                    <a:pt x="83" y="3202"/>
                  </a:lnTo>
                  <a:lnTo>
                    <a:pt x="140" y="3246"/>
                  </a:lnTo>
                  <a:lnTo>
                    <a:pt x="208" y="3275"/>
                  </a:lnTo>
                  <a:lnTo>
                    <a:pt x="283" y="3285"/>
                  </a:lnTo>
                  <a:lnTo>
                    <a:pt x="2525" y="3285"/>
                  </a:lnTo>
                  <a:lnTo>
                    <a:pt x="2600" y="3275"/>
                  </a:lnTo>
                  <a:lnTo>
                    <a:pt x="2668" y="3246"/>
                  </a:lnTo>
                  <a:lnTo>
                    <a:pt x="2725" y="3202"/>
                  </a:lnTo>
                  <a:lnTo>
                    <a:pt x="2769" y="3145"/>
                  </a:lnTo>
                  <a:lnTo>
                    <a:pt x="2798" y="3077"/>
                  </a:lnTo>
                  <a:lnTo>
                    <a:pt x="2808" y="3002"/>
                  </a:lnTo>
                  <a:lnTo>
                    <a:pt x="2808" y="283"/>
                  </a:lnTo>
                  <a:lnTo>
                    <a:pt x="2798" y="208"/>
                  </a:lnTo>
                  <a:lnTo>
                    <a:pt x="2769" y="140"/>
                  </a:lnTo>
                  <a:lnTo>
                    <a:pt x="2725" y="83"/>
                  </a:lnTo>
                  <a:lnTo>
                    <a:pt x="2668" y="39"/>
                  </a:lnTo>
                  <a:lnTo>
                    <a:pt x="2600" y="10"/>
                  </a:lnTo>
                  <a:lnTo>
                    <a:pt x="2525" y="0"/>
                  </a:lnTo>
                  <a:close/>
                </a:path>
              </a:pathLst>
            </a:custGeom>
            <a:solidFill>
              <a:srgbClr val="F1F4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ZA"/>
            </a:p>
          </p:txBody>
        </p:sp>
        <p:sp>
          <p:nvSpPr>
            <p:cNvPr id="30750" name="docshape2792">
              <a:extLst>
                <a:ext uri="{FF2B5EF4-FFF2-40B4-BE49-F238E27FC236}">
                  <a16:creationId xmlns:a16="http://schemas.microsoft.com/office/drawing/2014/main" xmlns="" id="{567E8996-EE49-46F1-8F91-EC496303AC96}"/>
                </a:ext>
              </a:extLst>
            </p:cNvPr>
            <p:cNvSpPr>
              <a:spLocks/>
            </p:cNvSpPr>
            <p:nvPr/>
          </p:nvSpPr>
          <p:spPr bwMode="auto">
            <a:xfrm>
              <a:off x="7919" y="-188"/>
              <a:ext cx="2809" cy="3286"/>
            </a:xfrm>
            <a:custGeom>
              <a:avLst/>
              <a:gdLst>
                <a:gd name="T0" fmla="*/ 283 w 2809"/>
                <a:gd name="T1" fmla="*/ -187 h 3286"/>
                <a:gd name="T2" fmla="*/ 208 w 2809"/>
                <a:gd name="T3" fmla="*/ -177 h 3286"/>
                <a:gd name="T4" fmla="*/ 140 w 2809"/>
                <a:gd name="T5" fmla="*/ -148 h 3286"/>
                <a:gd name="T6" fmla="*/ 83 w 2809"/>
                <a:gd name="T7" fmla="*/ -104 h 3286"/>
                <a:gd name="T8" fmla="*/ 39 w 2809"/>
                <a:gd name="T9" fmla="*/ -47 h 3286"/>
                <a:gd name="T10" fmla="*/ 10 w 2809"/>
                <a:gd name="T11" fmla="*/ 21 h 3286"/>
                <a:gd name="T12" fmla="*/ 0 w 2809"/>
                <a:gd name="T13" fmla="*/ 96 h 3286"/>
                <a:gd name="T14" fmla="*/ 0 w 2809"/>
                <a:gd name="T15" fmla="*/ 2815 h 3286"/>
                <a:gd name="T16" fmla="*/ 10 w 2809"/>
                <a:gd name="T17" fmla="*/ 2890 h 3286"/>
                <a:gd name="T18" fmla="*/ 39 w 2809"/>
                <a:gd name="T19" fmla="*/ 2958 h 3286"/>
                <a:gd name="T20" fmla="*/ 83 w 2809"/>
                <a:gd name="T21" fmla="*/ 3015 h 3286"/>
                <a:gd name="T22" fmla="*/ 140 w 2809"/>
                <a:gd name="T23" fmla="*/ 3059 h 3286"/>
                <a:gd name="T24" fmla="*/ 208 w 2809"/>
                <a:gd name="T25" fmla="*/ 3088 h 3286"/>
                <a:gd name="T26" fmla="*/ 283 w 2809"/>
                <a:gd name="T27" fmla="*/ 3098 h 3286"/>
                <a:gd name="T28" fmla="*/ 2525 w 2809"/>
                <a:gd name="T29" fmla="*/ 3098 h 3286"/>
                <a:gd name="T30" fmla="*/ 2600 w 2809"/>
                <a:gd name="T31" fmla="*/ 3088 h 3286"/>
                <a:gd name="T32" fmla="*/ 2668 w 2809"/>
                <a:gd name="T33" fmla="*/ 3059 h 3286"/>
                <a:gd name="T34" fmla="*/ 2725 w 2809"/>
                <a:gd name="T35" fmla="*/ 3015 h 3286"/>
                <a:gd name="T36" fmla="*/ 2769 w 2809"/>
                <a:gd name="T37" fmla="*/ 2958 h 3286"/>
                <a:gd name="T38" fmla="*/ 2798 w 2809"/>
                <a:gd name="T39" fmla="*/ 2890 h 3286"/>
                <a:gd name="T40" fmla="*/ 2808 w 2809"/>
                <a:gd name="T41" fmla="*/ 2815 h 3286"/>
                <a:gd name="T42" fmla="*/ 2808 w 2809"/>
                <a:gd name="T43" fmla="*/ 96 h 3286"/>
                <a:gd name="T44" fmla="*/ 2798 w 2809"/>
                <a:gd name="T45" fmla="*/ 21 h 3286"/>
                <a:gd name="T46" fmla="*/ 2769 w 2809"/>
                <a:gd name="T47" fmla="*/ -47 h 3286"/>
                <a:gd name="T48" fmla="*/ 2725 w 2809"/>
                <a:gd name="T49" fmla="*/ -104 h 3286"/>
                <a:gd name="T50" fmla="*/ 2668 w 2809"/>
                <a:gd name="T51" fmla="*/ -148 h 3286"/>
                <a:gd name="T52" fmla="*/ 2600 w 2809"/>
                <a:gd name="T53" fmla="*/ -177 h 3286"/>
                <a:gd name="T54" fmla="*/ 2525 w 2809"/>
                <a:gd name="T55" fmla="*/ -187 h 3286"/>
                <a:gd name="T56" fmla="*/ 283 w 2809"/>
                <a:gd name="T57" fmla="*/ -187 h 32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09" h="3286">
                  <a:moveTo>
                    <a:pt x="283" y="0"/>
                  </a:moveTo>
                  <a:lnTo>
                    <a:pt x="208" y="10"/>
                  </a:lnTo>
                  <a:lnTo>
                    <a:pt x="140" y="39"/>
                  </a:lnTo>
                  <a:lnTo>
                    <a:pt x="83" y="83"/>
                  </a:lnTo>
                  <a:lnTo>
                    <a:pt x="39" y="140"/>
                  </a:lnTo>
                  <a:lnTo>
                    <a:pt x="10" y="208"/>
                  </a:lnTo>
                  <a:lnTo>
                    <a:pt x="0" y="283"/>
                  </a:lnTo>
                  <a:lnTo>
                    <a:pt x="0" y="3002"/>
                  </a:lnTo>
                  <a:lnTo>
                    <a:pt x="10" y="3077"/>
                  </a:lnTo>
                  <a:lnTo>
                    <a:pt x="39" y="3145"/>
                  </a:lnTo>
                  <a:lnTo>
                    <a:pt x="83" y="3202"/>
                  </a:lnTo>
                  <a:lnTo>
                    <a:pt x="140" y="3246"/>
                  </a:lnTo>
                  <a:lnTo>
                    <a:pt x="208" y="3275"/>
                  </a:lnTo>
                  <a:lnTo>
                    <a:pt x="283" y="3285"/>
                  </a:lnTo>
                  <a:lnTo>
                    <a:pt x="2525" y="3285"/>
                  </a:lnTo>
                  <a:lnTo>
                    <a:pt x="2600" y="3275"/>
                  </a:lnTo>
                  <a:lnTo>
                    <a:pt x="2668" y="3246"/>
                  </a:lnTo>
                  <a:lnTo>
                    <a:pt x="2725" y="3202"/>
                  </a:lnTo>
                  <a:lnTo>
                    <a:pt x="2769" y="3145"/>
                  </a:lnTo>
                  <a:lnTo>
                    <a:pt x="2798" y="3077"/>
                  </a:lnTo>
                  <a:lnTo>
                    <a:pt x="2808" y="3002"/>
                  </a:lnTo>
                  <a:lnTo>
                    <a:pt x="2808" y="283"/>
                  </a:lnTo>
                  <a:lnTo>
                    <a:pt x="2798" y="208"/>
                  </a:lnTo>
                  <a:lnTo>
                    <a:pt x="2769" y="140"/>
                  </a:lnTo>
                  <a:lnTo>
                    <a:pt x="2725" y="83"/>
                  </a:lnTo>
                  <a:lnTo>
                    <a:pt x="2668" y="39"/>
                  </a:lnTo>
                  <a:lnTo>
                    <a:pt x="2600" y="10"/>
                  </a:lnTo>
                  <a:lnTo>
                    <a:pt x="2525" y="0"/>
                  </a:lnTo>
                  <a:lnTo>
                    <a:pt x="283" y="0"/>
                  </a:lnTo>
                  <a:close/>
                </a:path>
              </a:pathLst>
            </a:custGeom>
            <a:noFill/>
            <a:ln w="12700">
              <a:solidFill>
                <a:srgbClr val="80BD5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ZA"/>
            </a:p>
          </p:txBody>
        </p:sp>
        <p:sp>
          <p:nvSpPr>
            <p:cNvPr id="30751" name="docshape2793">
              <a:extLst>
                <a:ext uri="{FF2B5EF4-FFF2-40B4-BE49-F238E27FC236}">
                  <a16:creationId xmlns:a16="http://schemas.microsoft.com/office/drawing/2014/main" xmlns="" id="{34D87DDA-E1DD-4289-8585-A8F5B1821EEC}"/>
                </a:ext>
              </a:extLst>
            </p:cNvPr>
            <p:cNvSpPr>
              <a:spLocks/>
            </p:cNvSpPr>
            <p:nvPr/>
          </p:nvSpPr>
          <p:spPr bwMode="auto">
            <a:xfrm>
              <a:off x="11128" y="-188"/>
              <a:ext cx="2809" cy="3286"/>
            </a:xfrm>
            <a:custGeom>
              <a:avLst/>
              <a:gdLst>
                <a:gd name="T0" fmla="*/ 2525 w 2809"/>
                <a:gd name="T1" fmla="*/ -187 h 3286"/>
                <a:gd name="T2" fmla="*/ 283 w 2809"/>
                <a:gd name="T3" fmla="*/ -187 h 3286"/>
                <a:gd name="T4" fmla="*/ 208 w 2809"/>
                <a:gd name="T5" fmla="*/ -177 h 3286"/>
                <a:gd name="T6" fmla="*/ 140 w 2809"/>
                <a:gd name="T7" fmla="*/ -148 h 3286"/>
                <a:gd name="T8" fmla="*/ 83 w 2809"/>
                <a:gd name="T9" fmla="*/ -104 h 3286"/>
                <a:gd name="T10" fmla="*/ 39 w 2809"/>
                <a:gd name="T11" fmla="*/ -47 h 3286"/>
                <a:gd name="T12" fmla="*/ 10 w 2809"/>
                <a:gd name="T13" fmla="*/ 21 h 3286"/>
                <a:gd name="T14" fmla="*/ 0 w 2809"/>
                <a:gd name="T15" fmla="*/ 96 h 3286"/>
                <a:gd name="T16" fmla="*/ 0 w 2809"/>
                <a:gd name="T17" fmla="*/ 2815 h 3286"/>
                <a:gd name="T18" fmla="*/ 10 w 2809"/>
                <a:gd name="T19" fmla="*/ 2890 h 3286"/>
                <a:gd name="T20" fmla="*/ 39 w 2809"/>
                <a:gd name="T21" fmla="*/ 2958 h 3286"/>
                <a:gd name="T22" fmla="*/ 83 w 2809"/>
                <a:gd name="T23" fmla="*/ 3015 h 3286"/>
                <a:gd name="T24" fmla="*/ 140 w 2809"/>
                <a:gd name="T25" fmla="*/ 3059 h 3286"/>
                <a:gd name="T26" fmla="*/ 208 w 2809"/>
                <a:gd name="T27" fmla="*/ 3088 h 3286"/>
                <a:gd name="T28" fmla="*/ 283 w 2809"/>
                <a:gd name="T29" fmla="*/ 3098 h 3286"/>
                <a:gd name="T30" fmla="*/ 2525 w 2809"/>
                <a:gd name="T31" fmla="*/ 3098 h 3286"/>
                <a:gd name="T32" fmla="*/ 2600 w 2809"/>
                <a:gd name="T33" fmla="*/ 3088 h 3286"/>
                <a:gd name="T34" fmla="*/ 2668 w 2809"/>
                <a:gd name="T35" fmla="*/ 3059 h 3286"/>
                <a:gd name="T36" fmla="*/ 2725 w 2809"/>
                <a:gd name="T37" fmla="*/ 3015 h 3286"/>
                <a:gd name="T38" fmla="*/ 2769 w 2809"/>
                <a:gd name="T39" fmla="*/ 2958 h 3286"/>
                <a:gd name="T40" fmla="*/ 2798 w 2809"/>
                <a:gd name="T41" fmla="*/ 2890 h 3286"/>
                <a:gd name="T42" fmla="*/ 2808 w 2809"/>
                <a:gd name="T43" fmla="*/ 2815 h 3286"/>
                <a:gd name="T44" fmla="*/ 2808 w 2809"/>
                <a:gd name="T45" fmla="*/ 96 h 3286"/>
                <a:gd name="T46" fmla="*/ 2798 w 2809"/>
                <a:gd name="T47" fmla="*/ 21 h 3286"/>
                <a:gd name="T48" fmla="*/ 2769 w 2809"/>
                <a:gd name="T49" fmla="*/ -47 h 3286"/>
                <a:gd name="T50" fmla="*/ 2725 w 2809"/>
                <a:gd name="T51" fmla="*/ -104 h 3286"/>
                <a:gd name="T52" fmla="*/ 2668 w 2809"/>
                <a:gd name="T53" fmla="*/ -148 h 3286"/>
                <a:gd name="T54" fmla="*/ 2600 w 2809"/>
                <a:gd name="T55" fmla="*/ -177 h 3286"/>
                <a:gd name="T56" fmla="*/ 2525 w 2809"/>
                <a:gd name="T57" fmla="*/ -187 h 32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09" h="3286">
                  <a:moveTo>
                    <a:pt x="2525" y="0"/>
                  </a:moveTo>
                  <a:lnTo>
                    <a:pt x="283" y="0"/>
                  </a:lnTo>
                  <a:lnTo>
                    <a:pt x="208" y="10"/>
                  </a:lnTo>
                  <a:lnTo>
                    <a:pt x="140" y="39"/>
                  </a:lnTo>
                  <a:lnTo>
                    <a:pt x="83" y="83"/>
                  </a:lnTo>
                  <a:lnTo>
                    <a:pt x="39" y="140"/>
                  </a:lnTo>
                  <a:lnTo>
                    <a:pt x="10" y="208"/>
                  </a:lnTo>
                  <a:lnTo>
                    <a:pt x="0" y="283"/>
                  </a:lnTo>
                  <a:lnTo>
                    <a:pt x="0" y="3002"/>
                  </a:lnTo>
                  <a:lnTo>
                    <a:pt x="10" y="3077"/>
                  </a:lnTo>
                  <a:lnTo>
                    <a:pt x="39" y="3145"/>
                  </a:lnTo>
                  <a:lnTo>
                    <a:pt x="83" y="3202"/>
                  </a:lnTo>
                  <a:lnTo>
                    <a:pt x="140" y="3246"/>
                  </a:lnTo>
                  <a:lnTo>
                    <a:pt x="208" y="3275"/>
                  </a:lnTo>
                  <a:lnTo>
                    <a:pt x="283" y="3285"/>
                  </a:lnTo>
                  <a:lnTo>
                    <a:pt x="2525" y="3285"/>
                  </a:lnTo>
                  <a:lnTo>
                    <a:pt x="2600" y="3275"/>
                  </a:lnTo>
                  <a:lnTo>
                    <a:pt x="2668" y="3246"/>
                  </a:lnTo>
                  <a:lnTo>
                    <a:pt x="2725" y="3202"/>
                  </a:lnTo>
                  <a:lnTo>
                    <a:pt x="2769" y="3145"/>
                  </a:lnTo>
                  <a:lnTo>
                    <a:pt x="2798" y="3077"/>
                  </a:lnTo>
                  <a:lnTo>
                    <a:pt x="2808" y="3002"/>
                  </a:lnTo>
                  <a:lnTo>
                    <a:pt x="2808" y="283"/>
                  </a:lnTo>
                  <a:lnTo>
                    <a:pt x="2798" y="208"/>
                  </a:lnTo>
                  <a:lnTo>
                    <a:pt x="2769" y="140"/>
                  </a:lnTo>
                  <a:lnTo>
                    <a:pt x="2725" y="83"/>
                  </a:lnTo>
                  <a:lnTo>
                    <a:pt x="2668" y="39"/>
                  </a:lnTo>
                  <a:lnTo>
                    <a:pt x="2600" y="10"/>
                  </a:lnTo>
                  <a:lnTo>
                    <a:pt x="2525" y="0"/>
                  </a:lnTo>
                  <a:close/>
                </a:path>
              </a:pathLst>
            </a:custGeom>
            <a:solidFill>
              <a:srgbClr val="F1F4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ZA"/>
            </a:p>
          </p:txBody>
        </p:sp>
        <p:sp>
          <p:nvSpPr>
            <p:cNvPr id="30752" name="docshape2794">
              <a:extLst>
                <a:ext uri="{FF2B5EF4-FFF2-40B4-BE49-F238E27FC236}">
                  <a16:creationId xmlns:a16="http://schemas.microsoft.com/office/drawing/2014/main" xmlns="" id="{6245D14F-77C7-4003-9C9E-958765F34A56}"/>
                </a:ext>
              </a:extLst>
            </p:cNvPr>
            <p:cNvSpPr>
              <a:spLocks/>
            </p:cNvSpPr>
            <p:nvPr/>
          </p:nvSpPr>
          <p:spPr bwMode="auto">
            <a:xfrm>
              <a:off x="11128" y="-188"/>
              <a:ext cx="2809" cy="3286"/>
            </a:xfrm>
            <a:custGeom>
              <a:avLst/>
              <a:gdLst>
                <a:gd name="T0" fmla="*/ 283 w 2809"/>
                <a:gd name="T1" fmla="*/ -187 h 3286"/>
                <a:gd name="T2" fmla="*/ 208 w 2809"/>
                <a:gd name="T3" fmla="*/ -177 h 3286"/>
                <a:gd name="T4" fmla="*/ 140 w 2809"/>
                <a:gd name="T5" fmla="*/ -148 h 3286"/>
                <a:gd name="T6" fmla="*/ 83 w 2809"/>
                <a:gd name="T7" fmla="*/ -104 h 3286"/>
                <a:gd name="T8" fmla="*/ 39 w 2809"/>
                <a:gd name="T9" fmla="*/ -47 h 3286"/>
                <a:gd name="T10" fmla="*/ 10 w 2809"/>
                <a:gd name="T11" fmla="*/ 21 h 3286"/>
                <a:gd name="T12" fmla="*/ 0 w 2809"/>
                <a:gd name="T13" fmla="*/ 96 h 3286"/>
                <a:gd name="T14" fmla="*/ 0 w 2809"/>
                <a:gd name="T15" fmla="*/ 2815 h 3286"/>
                <a:gd name="T16" fmla="*/ 10 w 2809"/>
                <a:gd name="T17" fmla="*/ 2890 h 3286"/>
                <a:gd name="T18" fmla="*/ 39 w 2809"/>
                <a:gd name="T19" fmla="*/ 2958 h 3286"/>
                <a:gd name="T20" fmla="*/ 83 w 2809"/>
                <a:gd name="T21" fmla="*/ 3015 h 3286"/>
                <a:gd name="T22" fmla="*/ 140 w 2809"/>
                <a:gd name="T23" fmla="*/ 3059 h 3286"/>
                <a:gd name="T24" fmla="*/ 208 w 2809"/>
                <a:gd name="T25" fmla="*/ 3088 h 3286"/>
                <a:gd name="T26" fmla="*/ 283 w 2809"/>
                <a:gd name="T27" fmla="*/ 3098 h 3286"/>
                <a:gd name="T28" fmla="*/ 2525 w 2809"/>
                <a:gd name="T29" fmla="*/ 3098 h 3286"/>
                <a:gd name="T30" fmla="*/ 2600 w 2809"/>
                <a:gd name="T31" fmla="*/ 3088 h 3286"/>
                <a:gd name="T32" fmla="*/ 2668 w 2809"/>
                <a:gd name="T33" fmla="*/ 3059 h 3286"/>
                <a:gd name="T34" fmla="*/ 2725 w 2809"/>
                <a:gd name="T35" fmla="*/ 3015 h 3286"/>
                <a:gd name="T36" fmla="*/ 2769 w 2809"/>
                <a:gd name="T37" fmla="*/ 2958 h 3286"/>
                <a:gd name="T38" fmla="*/ 2798 w 2809"/>
                <a:gd name="T39" fmla="*/ 2890 h 3286"/>
                <a:gd name="T40" fmla="*/ 2808 w 2809"/>
                <a:gd name="T41" fmla="*/ 2815 h 3286"/>
                <a:gd name="T42" fmla="*/ 2808 w 2809"/>
                <a:gd name="T43" fmla="*/ 96 h 3286"/>
                <a:gd name="T44" fmla="*/ 2798 w 2809"/>
                <a:gd name="T45" fmla="*/ 21 h 3286"/>
                <a:gd name="T46" fmla="*/ 2769 w 2809"/>
                <a:gd name="T47" fmla="*/ -47 h 3286"/>
                <a:gd name="T48" fmla="*/ 2725 w 2809"/>
                <a:gd name="T49" fmla="*/ -104 h 3286"/>
                <a:gd name="T50" fmla="*/ 2668 w 2809"/>
                <a:gd name="T51" fmla="*/ -148 h 3286"/>
                <a:gd name="T52" fmla="*/ 2600 w 2809"/>
                <a:gd name="T53" fmla="*/ -177 h 3286"/>
                <a:gd name="T54" fmla="*/ 2525 w 2809"/>
                <a:gd name="T55" fmla="*/ -187 h 3286"/>
                <a:gd name="T56" fmla="*/ 283 w 2809"/>
                <a:gd name="T57" fmla="*/ -187 h 32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09" h="3286">
                  <a:moveTo>
                    <a:pt x="283" y="0"/>
                  </a:moveTo>
                  <a:lnTo>
                    <a:pt x="208" y="10"/>
                  </a:lnTo>
                  <a:lnTo>
                    <a:pt x="140" y="39"/>
                  </a:lnTo>
                  <a:lnTo>
                    <a:pt x="83" y="83"/>
                  </a:lnTo>
                  <a:lnTo>
                    <a:pt x="39" y="140"/>
                  </a:lnTo>
                  <a:lnTo>
                    <a:pt x="10" y="208"/>
                  </a:lnTo>
                  <a:lnTo>
                    <a:pt x="0" y="283"/>
                  </a:lnTo>
                  <a:lnTo>
                    <a:pt x="0" y="3002"/>
                  </a:lnTo>
                  <a:lnTo>
                    <a:pt x="10" y="3077"/>
                  </a:lnTo>
                  <a:lnTo>
                    <a:pt x="39" y="3145"/>
                  </a:lnTo>
                  <a:lnTo>
                    <a:pt x="83" y="3202"/>
                  </a:lnTo>
                  <a:lnTo>
                    <a:pt x="140" y="3246"/>
                  </a:lnTo>
                  <a:lnTo>
                    <a:pt x="208" y="3275"/>
                  </a:lnTo>
                  <a:lnTo>
                    <a:pt x="283" y="3285"/>
                  </a:lnTo>
                  <a:lnTo>
                    <a:pt x="2525" y="3285"/>
                  </a:lnTo>
                  <a:lnTo>
                    <a:pt x="2600" y="3275"/>
                  </a:lnTo>
                  <a:lnTo>
                    <a:pt x="2668" y="3246"/>
                  </a:lnTo>
                  <a:lnTo>
                    <a:pt x="2725" y="3202"/>
                  </a:lnTo>
                  <a:lnTo>
                    <a:pt x="2769" y="3145"/>
                  </a:lnTo>
                  <a:lnTo>
                    <a:pt x="2798" y="3077"/>
                  </a:lnTo>
                  <a:lnTo>
                    <a:pt x="2808" y="3002"/>
                  </a:lnTo>
                  <a:lnTo>
                    <a:pt x="2808" y="283"/>
                  </a:lnTo>
                  <a:lnTo>
                    <a:pt x="2798" y="208"/>
                  </a:lnTo>
                  <a:lnTo>
                    <a:pt x="2769" y="140"/>
                  </a:lnTo>
                  <a:lnTo>
                    <a:pt x="2725" y="83"/>
                  </a:lnTo>
                  <a:lnTo>
                    <a:pt x="2668" y="39"/>
                  </a:lnTo>
                  <a:lnTo>
                    <a:pt x="2600" y="10"/>
                  </a:lnTo>
                  <a:lnTo>
                    <a:pt x="2525" y="0"/>
                  </a:lnTo>
                  <a:lnTo>
                    <a:pt x="283" y="0"/>
                  </a:lnTo>
                  <a:close/>
                </a:path>
              </a:pathLst>
            </a:custGeom>
            <a:noFill/>
            <a:ln w="12700">
              <a:solidFill>
                <a:srgbClr val="80BD5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ZA"/>
            </a:p>
          </p:txBody>
        </p:sp>
        <p:sp>
          <p:nvSpPr>
            <p:cNvPr id="30753" name="docshape2795">
              <a:extLst>
                <a:ext uri="{FF2B5EF4-FFF2-40B4-BE49-F238E27FC236}">
                  <a16:creationId xmlns:a16="http://schemas.microsoft.com/office/drawing/2014/main" xmlns="" id="{46DFCF81-E245-4DCA-8EEA-0B90523AADF6}"/>
                </a:ext>
              </a:extLst>
            </p:cNvPr>
            <p:cNvSpPr>
              <a:spLocks/>
            </p:cNvSpPr>
            <p:nvPr/>
          </p:nvSpPr>
          <p:spPr bwMode="auto">
            <a:xfrm>
              <a:off x="4309" y="4096"/>
              <a:ext cx="6651" cy="2396"/>
            </a:xfrm>
            <a:custGeom>
              <a:avLst/>
              <a:gdLst>
                <a:gd name="T0" fmla="*/ 6651 w 6651"/>
                <a:gd name="T1" fmla="*/ 4097 h 2396"/>
                <a:gd name="T2" fmla="*/ 0 w 6651"/>
                <a:gd name="T3" fmla="*/ 4097 h 2396"/>
                <a:gd name="T4" fmla="*/ 0 w 6651"/>
                <a:gd name="T5" fmla="*/ 6209 h 2396"/>
                <a:gd name="T6" fmla="*/ 10 w 6651"/>
                <a:gd name="T7" fmla="*/ 6284 h 2396"/>
                <a:gd name="T8" fmla="*/ 38 w 6651"/>
                <a:gd name="T9" fmla="*/ 6352 h 2396"/>
                <a:gd name="T10" fmla="*/ 83 w 6651"/>
                <a:gd name="T11" fmla="*/ 6409 h 2396"/>
                <a:gd name="T12" fmla="*/ 140 w 6651"/>
                <a:gd name="T13" fmla="*/ 6453 h 2396"/>
                <a:gd name="T14" fmla="*/ 208 w 6651"/>
                <a:gd name="T15" fmla="*/ 6482 h 2396"/>
                <a:gd name="T16" fmla="*/ 283 w 6651"/>
                <a:gd name="T17" fmla="*/ 6492 h 2396"/>
                <a:gd name="T18" fmla="*/ 6367 w 6651"/>
                <a:gd name="T19" fmla="*/ 6492 h 2396"/>
                <a:gd name="T20" fmla="*/ 6443 w 6651"/>
                <a:gd name="T21" fmla="*/ 6482 h 2396"/>
                <a:gd name="T22" fmla="*/ 6510 w 6651"/>
                <a:gd name="T23" fmla="*/ 6453 h 2396"/>
                <a:gd name="T24" fmla="*/ 6568 w 6651"/>
                <a:gd name="T25" fmla="*/ 6409 h 2396"/>
                <a:gd name="T26" fmla="*/ 6612 w 6651"/>
                <a:gd name="T27" fmla="*/ 6352 h 2396"/>
                <a:gd name="T28" fmla="*/ 6641 w 6651"/>
                <a:gd name="T29" fmla="*/ 6284 h 2396"/>
                <a:gd name="T30" fmla="*/ 6651 w 6651"/>
                <a:gd name="T31" fmla="*/ 6209 h 2396"/>
                <a:gd name="T32" fmla="*/ 6651 w 6651"/>
                <a:gd name="T33" fmla="*/ 4097 h 23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651" h="2396">
                  <a:moveTo>
                    <a:pt x="6651" y="0"/>
                  </a:moveTo>
                  <a:lnTo>
                    <a:pt x="0" y="0"/>
                  </a:lnTo>
                  <a:lnTo>
                    <a:pt x="0" y="2112"/>
                  </a:lnTo>
                  <a:lnTo>
                    <a:pt x="10" y="2187"/>
                  </a:lnTo>
                  <a:lnTo>
                    <a:pt x="38" y="2255"/>
                  </a:lnTo>
                  <a:lnTo>
                    <a:pt x="83" y="2312"/>
                  </a:lnTo>
                  <a:lnTo>
                    <a:pt x="140" y="2356"/>
                  </a:lnTo>
                  <a:lnTo>
                    <a:pt x="208" y="2385"/>
                  </a:lnTo>
                  <a:lnTo>
                    <a:pt x="283" y="2395"/>
                  </a:lnTo>
                  <a:lnTo>
                    <a:pt x="6367" y="2395"/>
                  </a:lnTo>
                  <a:lnTo>
                    <a:pt x="6443" y="2385"/>
                  </a:lnTo>
                  <a:lnTo>
                    <a:pt x="6510" y="2356"/>
                  </a:lnTo>
                  <a:lnTo>
                    <a:pt x="6568" y="2312"/>
                  </a:lnTo>
                  <a:lnTo>
                    <a:pt x="6612" y="2255"/>
                  </a:lnTo>
                  <a:lnTo>
                    <a:pt x="6641" y="2187"/>
                  </a:lnTo>
                  <a:lnTo>
                    <a:pt x="6651" y="2112"/>
                  </a:lnTo>
                  <a:lnTo>
                    <a:pt x="6651" y="0"/>
                  </a:lnTo>
                  <a:close/>
                </a:path>
              </a:pathLst>
            </a:custGeom>
            <a:solidFill>
              <a:srgbClr val="2DAF4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ZA"/>
            </a:p>
          </p:txBody>
        </p:sp>
        <p:sp>
          <p:nvSpPr>
            <p:cNvPr id="30754" name="docshape2796">
              <a:extLst>
                <a:ext uri="{FF2B5EF4-FFF2-40B4-BE49-F238E27FC236}">
                  <a16:creationId xmlns:a16="http://schemas.microsoft.com/office/drawing/2014/main" xmlns="" id="{9A536F36-9DD8-4F66-876C-C82B077E682E}"/>
                </a:ext>
              </a:extLst>
            </p:cNvPr>
            <p:cNvSpPr>
              <a:spLocks/>
            </p:cNvSpPr>
            <p:nvPr/>
          </p:nvSpPr>
          <p:spPr bwMode="auto">
            <a:xfrm>
              <a:off x="4506" y="3727"/>
              <a:ext cx="6251" cy="2376"/>
            </a:xfrm>
            <a:custGeom>
              <a:avLst/>
              <a:gdLst>
                <a:gd name="T0" fmla="*/ 5967 w 6251"/>
                <a:gd name="T1" fmla="*/ 3727 h 2376"/>
                <a:gd name="T2" fmla="*/ 284 w 6251"/>
                <a:gd name="T3" fmla="*/ 3727 h 2376"/>
                <a:gd name="T4" fmla="*/ 208 w 6251"/>
                <a:gd name="T5" fmla="*/ 3737 h 2376"/>
                <a:gd name="T6" fmla="*/ 141 w 6251"/>
                <a:gd name="T7" fmla="*/ 3766 h 2376"/>
                <a:gd name="T8" fmla="*/ 83 w 6251"/>
                <a:gd name="T9" fmla="*/ 3810 h 2376"/>
                <a:gd name="T10" fmla="*/ 39 w 6251"/>
                <a:gd name="T11" fmla="*/ 3867 h 2376"/>
                <a:gd name="T12" fmla="*/ 10 w 6251"/>
                <a:gd name="T13" fmla="*/ 3935 h 2376"/>
                <a:gd name="T14" fmla="*/ 0 w 6251"/>
                <a:gd name="T15" fmla="*/ 4011 h 2376"/>
                <a:gd name="T16" fmla="*/ 0 w 6251"/>
                <a:gd name="T17" fmla="*/ 5819 h 2376"/>
                <a:gd name="T18" fmla="*/ 10 w 6251"/>
                <a:gd name="T19" fmla="*/ 5894 h 2376"/>
                <a:gd name="T20" fmla="*/ 39 w 6251"/>
                <a:gd name="T21" fmla="*/ 5962 h 2376"/>
                <a:gd name="T22" fmla="*/ 83 w 6251"/>
                <a:gd name="T23" fmla="*/ 6019 h 2376"/>
                <a:gd name="T24" fmla="*/ 141 w 6251"/>
                <a:gd name="T25" fmla="*/ 6064 h 2376"/>
                <a:gd name="T26" fmla="*/ 208 w 6251"/>
                <a:gd name="T27" fmla="*/ 6092 h 2376"/>
                <a:gd name="T28" fmla="*/ 284 w 6251"/>
                <a:gd name="T29" fmla="*/ 6102 h 2376"/>
                <a:gd name="T30" fmla="*/ 5967 w 6251"/>
                <a:gd name="T31" fmla="*/ 6102 h 2376"/>
                <a:gd name="T32" fmla="*/ 6042 w 6251"/>
                <a:gd name="T33" fmla="*/ 6092 h 2376"/>
                <a:gd name="T34" fmla="*/ 6110 w 6251"/>
                <a:gd name="T35" fmla="*/ 6064 h 2376"/>
                <a:gd name="T36" fmla="*/ 6167 w 6251"/>
                <a:gd name="T37" fmla="*/ 6019 h 2376"/>
                <a:gd name="T38" fmla="*/ 6212 w 6251"/>
                <a:gd name="T39" fmla="*/ 5962 h 2376"/>
                <a:gd name="T40" fmla="*/ 6240 w 6251"/>
                <a:gd name="T41" fmla="*/ 5894 h 2376"/>
                <a:gd name="T42" fmla="*/ 6250 w 6251"/>
                <a:gd name="T43" fmla="*/ 5819 h 2376"/>
                <a:gd name="T44" fmla="*/ 6250 w 6251"/>
                <a:gd name="T45" fmla="*/ 4011 h 2376"/>
                <a:gd name="T46" fmla="*/ 6240 w 6251"/>
                <a:gd name="T47" fmla="*/ 3935 h 2376"/>
                <a:gd name="T48" fmla="*/ 6212 w 6251"/>
                <a:gd name="T49" fmla="*/ 3867 h 2376"/>
                <a:gd name="T50" fmla="*/ 6167 w 6251"/>
                <a:gd name="T51" fmla="*/ 3810 h 2376"/>
                <a:gd name="T52" fmla="*/ 6110 w 6251"/>
                <a:gd name="T53" fmla="*/ 3766 h 2376"/>
                <a:gd name="T54" fmla="*/ 6042 w 6251"/>
                <a:gd name="T55" fmla="*/ 3737 h 2376"/>
                <a:gd name="T56" fmla="*/ 5967 w 6251"/>
                <a:gd name="T57" fmla="*/ 3727 h 23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51" h="2376">
                  <a:moveTo>
                    <a:pt x="5967" y="0"/>
                  </a:moveTo>
                  <a:lnTo>
                    <a:pt x="284" y="0"/>
                  </a:lnTo>
                  <a:lnTo>
                    <a:pt x="208" y="10"/>
                  </a:lnTo>
                  <a:lnTo>
                    <a:pt x="141" y="39"/>
                  </a:lnTo>
                  <a:lnTo>
                    <a:pt x="83" y="83"/>
                  </a:lnTo>
                  <a:lnTo>
                    <a:pt x="39" y="140"/>
                  </a:lnTo>
                  <a:lnTo>
                    <a:pt x="10" y="208"/>
                  </a:lnTo>
                  <a:lnTo>
                    <a:pt x="0" y="284"/>
                  </a:lnTo>
                  <a:lnTo>
                    <a:pt x="0" y="2092"/>
                  </a:lnTo>
                  <a:lnTo>
                    <a:pt x="10" y="2167"/>
                  </a:lnTo>
                  <a:lnTo>
                    <a:pt x="39" y="2235"/>
                  </a:lnTo>
                  <a:lnTo>
                    <a:pt x="83" y="2292"/>
                  </a:lnTo>
                  <a:lnTo>
                    <a:pt x="141" y="2337"/>
                  </a:lnTo>
                  <a:lnTo>
                    <a:pt x="208" y="2365"/>
                  </a:lnTo>
                  <a:lnTo>
                    <a:pt x="284" y="2375"/>
                  </a:lnTo>
                  <a:lnTo>
                    <a:pt x="5967" y="2375"/>
                  </a:lnTo>
                  <a:lnTo>
                    <a:pt x="6042" y="2365"/>
                  </a:lnTo>
                  <a:lnTo>
                    <a:pt x="6110" y="2337"/>
                  </a:lnTo>
                  <a:lnTo>
                    <a:pt x="6167" y="2292"/>
                  </a:lnTo>
                  <a:lnTo>
                    <a:pt x="6212" y="2235"/>
                  </a:lnTo>
                  <a:lnTo>
                    <a:pt x="6240" y="2167"/>
                  </a:lnTo>
                  <a:lnTo>
                    <a:pt x="6250" y="2092"/>
                  </a:lnTo>
                  <a:lnTo>
                    <a:pt x="6250" y="284"/>
                  </a:lnTo>
                  <a:lnTo>
                    <a:pt x="6240" y="208"/>
                  </a:lnTo>
                  <a:lnTo>
                    <a:pt x="6212" y="140"/>
                  </a:lnTo>
                  <a:lnTo>
                    <a:pt x="6167" y="83"/>
                  </a:lnTo>
                  <a:lnTo>
                    <a:pt x="6110" y="39"/>
                  </a:lnTo>
                  <a:lnTo>
                    <a:pt x="6042" y="10"/>
                  </a:lnTo>
                  <a:lnTo>
                    <a:pt x="5967" y="0"/>
                  </a:lnTo>
                  <a:close/>
                </a:path>
              </a:pathLst>
            </a:custGeom>
            <a:solidFill>
              <a:srgbClr val="F1F4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ZA"/>
            </a:p>
          </p:txBody>
        </p:sp>
        <p:sp>
          <p:nvSpPr>
            <p:cNvPr id="30755" name="docshape2797">
              <a:extLst>
                <a:ext uri="{FF2B5EF4-FFF2-40B4-BE49-F238E27FC236}">
                  <a16:creationId xmlns:a16="http://schemas.microsoft.com/office/drawing/2014/main" xmlns="" id="{426A25A3-9106-4FC3-9BEC-57A9FAB1DA71}"/>
                </a:ext>
              </a:extLst>
            </p:cNvPr>
            <p:cNvSpPr>
              <a:spLocks/>
            </p:cNvSpPr>
            <p:nvPr/>
          </p:nvSpPr>
          <p:spPr bwMode="auto">
            <a:xfrm>
              <a:off x="4506" y="3727"/>
              <a:ext cx="6251" cy="2376"/>
            </a:xfrm>
            <a:custGeom>
              <a:avLst/>
              <a:gdLst>
                <a:gd name="T0" fmla="*/ 284 w 6251"/>
                <a:gd name="T1" fmla="*/ 3727 h 2376"/>
                <a:gd name="T2" fmla="*/ 208 w 6251"/>
                <a:gd name="T3" fmla="*/ 3737 h 2376"/>
                <a:gd name="T4" fmla="*/ 141 w 6251"/>
                <a:gd name="T5" fmla="*/ 3766 h 2376"/>
                <a:gd name="T6" fmla="*/ 83 w 6251"/>
                <a:gd name="T7" fmla="*/ 3810 h 2376"/>
                <a:gd name="T8" fmla="*/ 39 w 6251"/>
                <a:gd name="T9" fmla="*/ 3867 h 2376"/>
                <a:gd name="T10" fmla="*/ 10 w 6251"/>
                <a:gd name="T11" fmla="*/ 3935 h 2376"/>
                <a:gd name="T12" fmla="*/ 0 w 6251"/>
                <a:gd name="T13" fmla="*/ 4011 h 2376"/>
                <a:gd name="T14" fmla="*/ 0 w 6251"/>
                <a:gd name="T15" fmla="*/ 5819 h 2376"/>
                <a:gd name="T16" fmla="*/ 10 w 6251"/>
                <a:gd name="T17" fmla="*/ 5894 h 2376"/>
                <a:gd name="T18" fmla="*/ 39 w 6251"/>
                <a:gd name="T19" fmla="*/ 5962 h 2376"/>
                <a:gd name="T20" fmla="*/ 83 w 6251"/>
                <a:gd name="T21" fmla="*/ 6019 h 2376"/>
                <a:gd name="T22" fmla="*/ 141 w 6251"/>
                <a:gd name="T23" fmla="*/ 6064 h 2376"/>
                <a:gd name="T24" fmla="*/ 208 w 6251"/>
                <a:gd name="T25" fmla="*/ 6092 h 2376"/>
                <a:gd name="T26" fmla="*/ 284 w 6251"/>
                <a:gd name="T27" fmla="*/ 6102 h 2376"/>
                <a:gd name="T28" fmla="*/ 5967 w 6251"/>
                <a:gd name="T29" fmla="*/ 6102 h 2376"/>
                <a:gd name="T30" fmla="*/ 6042 w 6251"/>
                <a:gd name="T31" fmla="*/ 6092 h 2376"/>
                <a:gd name="T32" fmla="*/ 6110 w 6251"/>
                <a:gd name="T33" fmla="*/ 6064 h 2376"/>
                <a:gd name="T34" fmla="*/ 6167 w 6251"/>
                <a:gd name="T35" fmla="*/ 6019 h 2376"/>
                <a:gd name="T36" fmla="*/ 6212 w 6251"/>
                <a:gd name="T37" fmla="*/ 5962 h 2376"/>
                <a:gd name="T38" fmla="*/ 6240 w 6251"/>
                <a:gd name="T39" fmla="*/ 5894 h 2376"/>
                <a:gd name="T40" fmla="*/ 6250 w 6251"/>
                <a:gd name="T41" fmla="*/ 5819 h 2376"/>
                <a:gd name="T42" fmla="*/ 6250 w 6251"/>
                <a:gd name="T43" fmla="*/ 4011 h 2376"/>
                <a:gd name="T44" fmla="*/ 6240 w 6251"/>
                <a:gd name="T45" fmla="*/ 3935 h 2376"/>
                <a:gd name="T46" fmla="*/ 6212 w 6251"/>
                <a:gd name="T47" fmla="*/ 3867 h 2376"/>
                <a:gd name="T48" fmla="*/ 6167 w 6251"/>
                <a:gd name="T49" fmla="*/ 3810 h 2376"/>
                <a:gd name="T50" fmla="*/ 6110 w 6251"/>
                <a:gd name="T51" fmla="*/ 3766 h 2376"/>
                <a:gd name="T52" fmla="*/ 6042 w 6251"/>
                <a:gd name="T53" fmla="*/ 3737 h 2376"/>
                <a:gd name="T54" fmla="*/ 5967 w 6251"/>
                <a:gd name="T55" fmla="*/ 3727 h 2376"/>
                <a:gd name="T56" fmla="*/ 284 w 6251"/>
                <a:gd name="T57" fmla="*/ 3727 h 23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51" h="2376">
                  <a:moveTo>
                    <a:pt x="284" y="0"/>
                  </a:moveTo>
                  <a:lnTo>
                    <a:pt x="208" y="10"/>
                  </a:lnTo>
                  <a:lnTo>
                    <a:pt x="141" y="39"/>
                  </a:lnTo>
                  <a:lnTo>
                    <a:pt x="83" y="83"/>
                  </a:lnTo>
                  <a:lnTo>
                    <a:pt x="39" y="140"/>
                  </a:lnTo>
                  <a:lnTo>
                    <a:pt x="10" y="208"/>
                  </a:lnTo>
                  <a:lnTo>
                    <a:pt x="0" y="284"/>
                  </a:lnTo>
                  <a:lnTo>
                    <a:pt x="0" y="2092"/>
                  </a:lnTo>
                  <a:lnTo>
                    <a:pt x="10" y="2167"/>
                  </a:lnTo>
                  <a:lnTo>
                    <a:pt x="39" y="2235"/>
                  </a:lnTo>
                  <a:lnTo>
                    <a:pt x="83" y="2292"/>
                  </a:lnTo>
                  <a:lnTo>
                    <a:pt x="141" y="2337"/>
                  </a:lnTo>
                  <a:lnTo>
                    <a:pt x="208" y="2365"/>
                  </a:lnTo>
                  <a:lnTo>
                    <a:pt x="284" y="2375"/>
                  </a:lnTo>
                  <a:lnTo>
                    <a:pt x="5967" y="2375"/>
                  </a:lnTo>
                  <a:lnTo>
                    <a:pt x="6042" y="2365"/>
                  </a:lnTo>
                  <a:lnTo>
                    <a:pt x="6110" y="2337"/>
                  </a:lnTo>
                  <a:lnTo>
                    <a:pt x="6167" y="2292"/>
                  </a:lnTo>
                  <a:lnTo>
                    <a:pt x="6212" y="2235"/>
                  </a:lnTo>
                  <a:lnTo>
                    <a:pt x="6240" y="2167"/>
                  </a:lnTo>
                  <a:lnTo>
                    <a:pt x="6250" y="2092"/>
                  </a:lnTo>
                  <a:lnTo>
                    <a:pt x="6250" y="284"/>
                  </a:lnTo>
                  <a:lnTo>
                    <a:pt x="6240" y="208"/>
                  </a:lnTo>
                  <a:lnTo>
                    <a:pt x="6212" y="140"/>
                  </a:lnTo>
                  <a:lnTo>
                    <a:pt x="6167" y="83"/>
                  </a:lnTo>
                  <a:lnTo>
                    <a:pt x="6110" y="39"/>
                  </a:lnTo>
                  <a:lnTo>
                    <a:pt x="6042" y="10"/>
                  </a:lnTo>
                  <a:lnTo>
                    <a:pt x="5967" y="0"/>
                  </a:lnTo>
                  <a:lnTo>
                    <a:pt x="284" y="0"/>
                  </a:lnTo>
                  <a:close/>
                </a:path>
              </a:pathLst>
            </a:custGeom>
            <a:noFill/>
            <a:ln w="12700">
              <a:solidFill>
                <a:srgbClr val="80BD5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ZA"/>
            </a:p>
          </p:txBody>
        </p:sp>
        <p:sp>
          <p:nvSpPr>
            <p:cNvPr id="30756" name="docshape2798">
              <a:extLst>
                <a:ext uri="{FF2B5EF4-FFF2-40B4-BE49-F238E27FC236}">
                  <a16:creationId xmlns:a16="http://schemas.microsoft.com/office/drawing/2014/main" xmlns="" id="{FD28284C-755C-4BED-A226-09BE69122520}"/>
                </a:ext>
              </a:extLst>
            </p:cNvPr>
            <p:cNvSpPr>
              <a:spLocks/>
            </p:cNvSpPr>
            <p:nvPr/>
          </p:nvSpPr>
          <p:spPr bwMode="auto">
            <a:xfrm>
              <a:off x="10960" y="3528"/>
              <a:ext cx="1492" cy="1423"/>
            </a:xfrm>
            <a:custGeom>
              <a:avLst/>
              <a:gdLst>
                <a:gd name="T0" fmla="*/ 1491 w 1492"/>
                <a:gd name="T1" fmla="*/ 3528 h 1423"/>
                <a:gd name="T2" fmla="*/ 1491 w 1492"/>
                <a:gd name="T3" fmla="*/ 4667 h 1423"/>
                <a:gd name="T4" fmla="*/ 1481 w 1492"/>
                <a:gd name="T5" fmla="*/ 4742 h 1423"/>
                <a:gd name="T6" fmla="*/ 1452 w 1492"/>
                <a:gd name="T7" fmla="*/ 4810 h 1423"/>
                <a:gd name="T8" fmla="*/ 1408 w 1492"/>
                <a:gd name="T9" fmla="*/ 4867 h 1423"/>
                <a:gd name="T10" fmla="*/ 1350 w 1492"/>
                <a:gd name="T11" fmla="*/ 4911 h 1423"/>
                <a:gd name="T12" fmla="*/ 1283 w 1492"/>
                <a:gd name="T13" fmla="*/ 4940 h 1423"/>
                <a:gd name="T14" fmla="*/ 1207 w 1492"/>
                <a:gd name="T15" fmla="*/ 4950 h 1423"/>
                <a:gd name="T16" fmla="*/ 0 w 1492"/>
                <a:gd name="T17" fmla="*/ 4950 h 14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92" h="1423">
                  <a:moveTo>
                    <a:pt x="1491" y="0"/>
                  </a:moveTo>
                  <a:lnTo>
                    <a:pt x="1491" y="1139"/>
                  </a:lnTo>
                  <a:lnTo>
                    <a:pt x="1481" y="1214"/>
                  </a:lnTo>
                  <a:lnTo>
                    <a:pt x="1452" y="1282"/>
                  </a:lnTo>
                  <a:lnTo>
                    <a:pt x="1408" y="1339"/>
                  </a:lnTo>
                  <a:lnTo>
                    <a:pt x="1350" y="1383"/>
                  </a:lnTo>
                  <a:lnTo>
                    <a:pt x="1283" y="1412"/>
                  </a:lnTo>
                  <a:lnTo>
                    <a:pt x="1207" y="1422"/>
                  </a:lnTo>
                  <a:lnTo>
                    <a:pt x="0" y="1422"/>
                  </a:lnTo>
                </a:path>
              </a:pathLst>
            </a:custGeom>
            <a:noFill/>
            <a:ln w="12700">
              <a:solidFill>
                <a:srgbClr val="80BD5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ZA"/>
            </a:p>
          </p:txBody>
        </p:sp>
      </p:grpSp>
      <p:sp>
        <p:nvSpPr>
          <p:cNvPr id="30725" name="Rectangle 896">
            <a:extLst>
              <a:ext uri="{FF2B5EF4-FFF2-40B4-BE49-F238E27FC236}">
                <a16:creationId xmlns:a16="http://schemas.microsoft.com/office/drawing/2014/main" xmlns="" id="{21A97129-E29E-45DE-A67F-451CCEB33701}"/>
              </a:ext>
            </a:extLst>
          </p:cNvPr>
          <p:cNvSpPr>
            <a:spLocks noChangeArrowheads="1"/>
          </p:cNvSpPr>
          <p:nvPr/>
        </p:nvSpPr>
        <p:spPr bwMode="auto">
          <a:xfrm>
            <a:off x="1128713" y="3627438"/>
            <a:ext cx="787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68B545"/>
                </a:solidFill>
                <a:latin typeface="FoundrySterling-Light"/>
                <a:ea typeface="FoundrySterling-Light"/>
                <a:cs typeface="FoundrySterling-Light"/>
              </a:rPr>
              <a:t>2017</a:t>
            </a:r>
            <a:r>
              <a:rPr lang="en-ZA" altLang="en-US"/>
              <a:t> </a:t>
            </a:r>
            <a:endParaRPr lang="en-US" altLang="en-US"/>
          </a:p>
        </p:txBody>
      </p:sp>
      <p:sp>
        <p:nvSpPr>
          <p:cNvPr id="30726" name="Rectangle 897">
            <a:extLst>
              <a:ext uri="{FF2B5EF4-FFF2-40B4-BE49-F238E27FC236}">
                <a16:creationId xmlns:a16="http://schemas.microsoft.com/office/drawing/2014/main" xmlns="" id="{BC02559E-3445-4D45-8F0A-53AADE148F38}"/>
              </a:ext>
            </a:extLst>
          </p:cNvPr>
          <p:cNvSpPr>
            <a:spLocks noChangeArrowheads="1"/>
          </p:cNvSpPr>
          <p:nvPr/>
        </p:nvSpPr>
        <p:spPr bwMode="auto">
          <a:xfrm>
            <a:off x="528638" y="1628775"/>
            <a:ext cx="1949450" cy="213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1450" indent="-171450">
              <a:tabLst>
                <a:tab pos="939800" algn="l"/>
              </a:tabLst>
              <a:defRPr>
                <a:solidFill>
                  <a:schemeClr val="tx1"/>
                </a:solidFill>
                <a:latin typeface="Arial" panose="020B0604020202020204" pitchFamily="34" charset="0"/>
              </a:defRPr>
            </a:lvl1pPr>
            <a:lvl2pPr marL="742950" indent="-285750">
              <a:tabLst>
                <a:tab pos="939800" algn="l"/>
              </a:tabLst>
              <a:defRPr>
                <a:solidFill>
                  <a:schemeClr val="tx1"/>
                </a:solidFill>
                <a:latin typeface="Arial" panose="020B0604020202020204" pitchFamily="34" charset="0"/>
              </a:defRPr>
            </a:lvl2pPr>
            <a:lvl3pPr marL="1143000" indent="-228600">
              <a:tabLst>
                <a:tab pos="939800" algn="l"/>
              </a:tabLst>
              <a:defRPr>
                <a:solidFill>
                  <a:schemeClr val="tx1"/>
                </a:solidFill>
                <a:latin typeface="Arial" panose="020B0604020202020204" pitchFamily="34" charset="0"/>
              </a:defRPr>
            </a:lvl3pPr>
            <a:lvl4pPr marL="1600200" indent="-228600">
              <a:tabLst>
                <a:tab pos="939800" algn="l"/>
              </a:tabLst>
              <a:defRPr>
                <a:solidFill>
                  <a:schemeClr val="tx1"/>
                </a:solidFill>
                <a:latin typeface="Arial" panose="020B0604020202020204" pitchFamily="34" charset="0"/>
              </a:defRPr>
            </a:lvl4pPr>
            <a:lvl5pPr marL="2057400" indent="-228600">
              <a:tabLst>
                <a:tab pos="9398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398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398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398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39800" algn="l"/>
              </a:tabLst>
              <a:defRPr>
                <a:solidFill>
                  <a:schemeClr val="tx1"/>
                </a:solidFill>
                <a:latin typeface="Arial" panose="020B0604020202020204" pitchFamily="34" charset="0"/>
              </a:defRPr>
            </a:lvl9pPr>
          </a:lstStyle>
          <a:p>
            <a:pPr eaLnBrk="1" hangingPunct="1">
              <a:spcBef>
                <a:spcPts val="475"/>
              </a:spcBef>
              <a:buClr>
                <a:srgbClr val="414042"/>
              </a:buClr>
              <a:buSzPts val="800"/>
              <a:buFont typeface="Arial" panose="020B0604020202020204" pitchFamily="34" charset="0"/>
              <a:buChar char="•"/>
            </a:pPr>
            <a:r>
              <a:rPr lang="en-US" altLang="en-US" sz="900">
                <a:solidFill>
                  <a:srgbClr val="414042"/>
                </a:solidFill>
                <a:ea typeface="FoundrySterling-Light"/>
                <a:cs typeface="Arial" panose="020B0604020202020204" pitchFamily="34" charset="0"/>
              </a:rPr>
              <a:t>Zero irregular expenditure</a:t>
            </a:r>
            <a:endParaRPr lang="en-ZA" altLang="en-US" sz="900">
              <a:ea typeface="FoundrySterling-Light"/>
              <a:cs typeface="Arial" panose="020B0604020202020204" pitchFamily="34" charset="0"/>
            </a:endParaRPr>
          </a:p>
          <a:p>
            <a:pPr eaLnBrk="1" hangingPunct="1">
              <a:lnSpc>
                <a:spcPct val="110000"/>
              </a:lnSpc>
              <a:spcBef>
                <a:spcPts val="100"/>
              </a:spcBef>
              <a:buClr>
                <a:srgbClr val="414042"/>
              </a:buClr>
              <a:buSzPts val="800"/>
              <a:buFont typeface="Arial" panose="020B0604020202020204" pitchFamily="34" charset="0"/>
              <a:buChar char="•"/>
            </a:pPr>
            <a:r>
              <a:rPr lang="en-US" altLang="en-US" sz="900">
                <a:solidFill>
                  <a:srgbClr val="414042"/>
                </a:solidFill>
                <a:ea typeface="FoundrySterling-Light"/>
                <a:cs typeface="Arial" panose="020B0604020202020204" pitchFamily="34" charset="0"/>
              </a:rPr>
              <a:t>OHSAS 18001 certification retention</a:t>
            </a:r>
            <a:endParaRPr lang="en-ZA" altLang="en-US" sz="900">
              <a:ea typeface="FoundrySterling-Light"/>
              <a:cs typeface="Arial" panose="020B0604020202020204" pitchFamily="34" charset="0"/>
            </a:endParaRPr>
          </a:p>
          <a:p>
            <a:pPr eaLnBrk="1" hangingPunct="1">
              <a:lnSpc>
                <a:spcPct val="110000"/>
              </a:lnSpc>
              <a:spcBef>
                <a:spcPts val="150"/>
              </a:spcBef>
              <a:buClr>
                <a:srgbClr val="414042"/>
              </a:buClr>
              <a:buSzPts val="800"/>
              <a:buFont typeface="Arial" panose="020B0604020202020204" pitchFamily="34" charset="0"/>
              <a:buChar char="•"/>
            </a:pPr>
            <a:r>
              <a:rPr lang="en-US" altLang="en-US" sz="900">
                <a:solidFill>
                  <a:srgbClr val="414042"/>
                </a:solidFill>
                <a:ea typeface="FoundrySterling-Light"/>
                <a:cs typeface="Arial" panose="020B0604020202020204" pitchFamily="34" charset="0"/>
              </a:rPr>
              <a:t>ISO 9001-2015 certification process started</a:t>
            </a:r>
            <a:endParaRPr lang="en-ZA" altLang="en-US" sz="900">
              <a:ea typeface="FoundrySterling-Light"/>
              <a:cs typeface="Arial" panose="020B0604020202020204" pitchFamily="34" charset="0"/>
            </a:endParaRPr>
          </a:p>
          <a:p>
            <a:pPr eaLnBrk="1" hangingPunct="1">
              <a:lnSpc>
                <a:spcPct val="110000"/>
              </a:lnSpc>
              <a:spcBef>
                <a:spcPts val="150"/>
              </a:spcBef>
              <a:buClr>
                <a:srgbClr val="414042"/>
              </a:buClr>
              <a:buSzPts val="800"/>
              <a:buFont typeface="Arial" panose="020B0604020202020204" pitchFamily="34" charset="0"/>
              <a:buChar char="•"/>
            </a:pPr>
            <a:r>
              <a:rPr lang="en-US" altLang="en-US" sz="900">
                <a:solidFill>
                  <a:srgbClr val="414042"/>
                </a:solidFill>
                <a:ea typeface="FoundrySterling-Light"/>
                <a:cs typeface="Arial" panose="020B0604020202020204" pitchFamily="34" charset="0"/>
              </a:rPr>
              <a:t>18 PoPs optimised</a:t>
            </a:r>
          </a:p>
          <a:p>
            <a:pPr eaLnBrk="1" hangingPunct="1">
              <a:lnSpc>
                <a:spcPct val="110000"/>
              </a:lnSpc>
              <a:spcBef>
                <a:spcPts val="150"/>
              </a:spcBef>
              <a:buClr>
                <a:srgbClr val="414042"/>
              </a:buClr>
              <a:buSzPts val="800"/>
              <a:buFont typeface="Arial" panose="020B0604020202020204" pitchFamily="34" charset="0"/>
              <a:buChar char="•"/>
            </a:pPr>
            <a:r>
              <a:rPr lang="en-US" altLang="en-US" sz="900">
                <a:solidFill>
                  <a:srgbClr val="414042"/>
                </a:solidFill>
                <a:ea typeface="FoundrySterling-Light"/>
                <a:cs typeface="Arial" panose="020B0604020202020204" pitchFamily="34" charset="0"/>
              </a:rPr>
              <a:t>The number of customers increased to 30</a:t>
            </a:r>
            <a:endParaRPr lang="en-ZA" altLang="en-US" sz="900">
              <a:ea typeface="FoundrySterling-Light"/>
              <a:cs typeface="Arial" panose="020B0604020202020204" pitchFamily="34" charset="0"/>
            </a:endParaRPr>
          </a:p>
          <a:p>
            <a:pPr eaLnBrk="1" hangingPunct="1">
              <a:lnSpc>
                <a:spcPts val="925"/>
              </a:lnSpc>
              <a:spcBef>
                <a:spcPts val="150"/>
              </a:spcBef>
              <a:buClr>
                <a:srgbClr val="414042"/>
              </a:buClr>
              <a:buSzPts val="800"/>
              <a:buFont typeface="Arial" panose="020B0604020202020204" pitchFamily="34" charset="0"/>
              <a:buChar char="•"/>
            </a:pPr>
            <a:r>
              <a:rPr lang="en-US" altLang="en-US" sz="900">
                <a:solidFill>
                  <a:srgbClr val="414042"/>
                </a:solidFill>
                <a:ea typeface="FoundrySterling-Light"/>
                <a:cs typeface="Arial" panose="020B0604020202020204" pitchFamily="34" charset="0"/>
              </a:rPr>
              <a:t>B-BBEE level 2</a:t>
            </a:r>
            <a:endParaRPr lang="en-ZA" altLang="en-US" sz="900">
              <a:ea typeface="FoundrySterling-Light"/>
              <a:cs typeface="Arial" panose="020B0604020202020204" pitchFamily="34" charset="0"/>
            </a:endParaRPr>
          </a:p>
          <a:p>
            <a:pPr eaLnBrk="1" hangingPunct="1">
              <a:spcBef>
                <a:spcPts val="88"/>
              </a:spcBef>
              <a:buClr>
                <a:srgbClr val="414042"/>
              </a:buClr>
              <a:buSzPts val="800"/>
              <a:buFont typeface="Arial" panose="020B0604020202020204" pitchFamily="34" charset="0"/>
              <a:buChar char="•"/>
            </a:pPr>
            <a:r>
              <a:rPr lang="en-US" altLang="en-US" sz="900">
                <a:solidFill>
                  <a:srgbClr val="414042"/>
                </a:solidFill>
                <a:ea typeface="FoundrySterling-Light"/>
                <a:cs typeface="Arial" panose="020B0604020202020204" pitchFamily="34" charset="0"/>
              </a:rPr>
              <a:t>Positive EBITDA</a:t>
            </a:r>
            <a:endParaRPr lang="en-ZA" altLang="en-US" sz="900">
              <a:ea typeface="FoundrySterling-Light"/>
              <a:cs typeface="Arial" panose="020B0604020202020204" pitchFamily="34" charset="0"/>
            </a:endParaRPr>
          </a:p>
          <a:p>
            <a:pPr eaLnBrk="1" hangingPunct="1">
              <a:lnSpc>
                <a:spcPct val="110000"/>
              </a:lnSpc>
              <a:spcBef>
                <a:spcPts val="75"/>
              </a:spcBef>
              <a:buClr>
                <a:srgbClr val="414042"/>
              </a:buClr>
              <a:buSzPts val="800"/>
              <a:buFont typeface="Arial" panose="020B0604020202020204" pitchFamily="34" charset="0"/>
              <a:buChar char="•"/>
            </a:pPr>
            <a:r>
              <a:rPr lang="en-US" altLang="en-US" sz="900" b="1">
                <a:solidFill>
                  <a:srgbClr val="414042"/>
                </a:solidFill>
                <a:ea typeface="FoundrySterling-Bold"/>
                <a:cs typeface="Arial" panose="020B0604020202020204" pitchFamily="34" charset="0"/>
              </a:rPr>
              <a:t>72% achievement of the   Shareholder Compact</a:t>
            </a:r>
            <a:endParaRPr lang="en-ZA" altLang="en-US" sz="900" b="1">
              <a:ea typeface="FoundrySterling-Bold"/>
              <a:cs typeface="Arial" panose="020B0604020202020204" pitchFamily="34" charset="0"/>
            </a:endParaRPr>
          </a:p>
        </p:txBody>
      </p:sp>
      <p:sp>
        <p:nvSpPr>
          <p:cNvPr id="30727" name="Rectangle 145">
            <a:extLst>
              <a:ext uri="{FF2B5EF4-FFF2-40B4-BE49-F238E27FC236}">
                <a16:creationId xmlns:a16="http://schemas.microsoft.com/office/drawing/2014/main" xmlns="" id="{5574DC4E-7AA2-4D27-B833-4E2529C52619}"/>
              </a:ext>
            </a:extLst>
          </p:cNvPr>
          <p:cNvSpPr>
            <a:spLocks noChangeArrowheads="1"/>
          </p:cNvSpPr>
          <p:nvPr/>
        </p:nvSpPr>
        <p:spPr bwMode="auto">
          <a:xfrm>
            <a:off x="2581275" y="1577975"/>
            <a:ext cx="2046288" cy="2138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1450" indent="-171450">
              <a:tabLst>
                <a:tab pos="682625" algn="l"/>
              </a:tabLst>
              <a:defRPr>
                <a:solidFill>
                  <a:schemeClr val="tx1"/>
                </a:solidFill>
                <a:latin typeface="Arial" panose="020B0604020202020204" pitchFamily="34" charset="0"/>
              </a:defRPr>
            </a:lvl1pPr>
            <a:lvl2pPr marL="742950" indent="-285750">
              <a:tabLst>
                <a:tab pos="682625" algn="l"/>
              </a:tabLst>
              <a:defRPr>
                <a:solidFill>
                  <a:schemeClr val="tx1"/>
                </a:solidFill>
                <a:latin typeface="Arial" panose="020B0604020202020204" pitchFamily="34" charset="0"/>
              </a:defRPr>
            </a:lvl2pPr>
            <a:lvl3pPr marL="1143000" indent="-228600">
              <a:tabLst>
                <a:tab pos="682625" algn="l"/>
              </a:tabLst>
              <a:defRPr>
                <a:solidFill>
                  <a:schemeClr val="tx1"/>
                </a:solidFill>
                <a:latin typeface="Arial" panose="020B0604020202020204" pitchFamily="34" charset="0"/>
              </a:defRPr>
            </a:lvl3pPr>
            <a:lvl4pPr marL="1600200" indent="-228600">
              <a:tabLst>
                <a:tab pos="682625" algn="l"/>
              </a:tabLst>
              <a:defRPr>
                <a:solidFill>
                  <a:schemeClr val="tx1"/>
                </a:solidFill>
                <a:latin typeface="Arial" panose="020B0604020202020204" pitchFamily="34" charset="0"/>
              </a:defRPr>
            </a:lvl4pPr>
            <a:lvl5pPr marL="2057400" indent="-228600">
              <a:tabLst>
                <a:tab pos="6826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826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826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826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82625" algn="l"/>
              </a:tabLst>
              <a:defRPr>
                <a:solidFill>
                  <a:schemeClr val="tx1"/>
                </a:solidFill>
                <a:latin typeface="Arial" panose="020B0604020202020204" pitchFamily="34" charset="0"/>
              </a:defRPr>
            </a:lvl9pPr>
          </a:lstStyle>
          <a:p>
            <a:pPr eaLnBrk="1" hangingPunct="1">
              <a:lnSpc>
                <a:spcPct val="110000"/>
              </a:lnSpc>
              <a:spcBef>
                <a:spcPts val="475"/>
              </a:spcBef>
              <a:buFont typeface="Arial" panose="020B0604020202020204" pitchFamily="34" charset="0"/>
              <a:buChar char="•"/>
            </a:pPr>
            <a:r>
              <a:rPr lang="en-US" altLang="en-US" sz="900">
                <a:solidFill>
                  <a:srgbClr val="414042"/>
                </a:solidFill>
                <a:ea typeface="FoundrySterling-Light"/>
                <a:cs typeface="Arial" panose="020B0604020202020204" pitchFamily="34" charset="0"/>
              </a:rPr>
              <a:t>OHSAS 18001 certification retention</a:t>
            </a:r>
            <a:endParaRPr lang="en-ZA" altLang="en-US" sz="900">
              <a:ea typeface="FoundrySterling-Light"/>
              <a:cs typeface="Arial" panose="020B0604020202020204" pitchFamily="34" charset="0"/>
            </a:endParaRPr>
          </a:p>
          <a:p>
            <a:pPr eaLnBrk="1" hangingPunct="1">
              <a:lnSpc>
                <a:spcPct val="110000"/>
              </a:lnSpc>
              <a:spcBef>
                <a:spcPts val="150"/>
              </a:spcBef>
              <a:buFont typeface="Arial" panose="020B0604020202020204" pitchFamily="34" charset="0"/>
              <a:buChar char="•"/>
            </a:pPr>
            <a:r>
              <a:rPr lang="en-US" altLang="en-US" sz="900">
                <a:solidFill>
                  <a:srgbClr val="414042"/>
                </a:solidFill>
                <a:ea typeface="FoundrySterling-Light"/>
                <a:cs typeface="Arial" panose="020B0604020202020204" pitchFamily="34" charset="0"/>
              </a:rPr>
              <a:t>ISO 9001-2015 certification 2 external audits completed successfully</a:t>
            </a:r>
            <a:endParaRPr lang="en-ZA" altLang="en-US" sz="900">
              <a:ea typeface="FoundrySterling-Light"/>
              <a:cs typeface="Arial" panose="020B0604020202020204" pitchFamily="34" charset="0"/>
            </a:endParaRPr>
          </a:p>
          <a:p>
            <a:pPr eaLnBrk="1" hangingPunct="1">
              <a:lnSpc>
                <a:spcPct val="110000"/>
              </a:lnSpc>
              <a:spcBef>
                <a:spcPts val="150"/>
              </a:spcBef>
              <a:buFont typeface="Arial" panose="020B0604020202020204" pitchFamily="34" charset="0"/>
              <a:buChar char="•"/>
            </a:pPr>
            <a:r>
              <a:rPr lang="en-US" altLang="en-US" sz="900">
                <a:solidFill>
                  <a:srgbClr val="414042"/>
                </a:solidFill>
                <a:ea typeface="FoundrySterling-Light"/>
                <a:cs typeface="Arial" panose="020B0604020202020204" pitchFamily="34" charset="0"/>
              </a:rPr>
              <a:t>The number of customers increased to 46</a:t>
            </a:r>
            <a:endParaRPr lang="en-ZA" altLang="en-US" sz="900">
              <a:ea typeface="FoundrySterling-Light"/>
              <a:cs typeface="Arial" panose="020B0604020202020204" pitchFamily="34" charset="0"/>
            </a:endParaRPr>
          </a:p>
          <a:p>
            <a:pPr eaLnBrk="1" hangingPunct="1">
              <a:lnSpc>
                <a:spcPts val="925"/>
              </a:lnSpc>
              <a:spcBef>
                <a:spcPts val="150"/>
              </a:spcBef>
              <a:buFont typeface="Arial" panose="020B0604020202020204" pitchFamily="34" charset="0"/>
              <a:buChar char="•"/>
            </a:pPr>
            <a:r>
              <a:rPr lang="en-US" altLang="en-US" sz="900">
                <a:solidFill>
                  <a:srgbClr val="414042"/>
                </a:solidFill>
                <a:ea typeface="FoundrySterling-Light"/>
                <a:cs typeface="Arial" panose="020B0604020202020204" pitchFamily="34" charset="0"/>
              </a:rPr>
              <a:t>B-BBEE level 7</a:t>
            </a:r>
            <a:endParaRPr lang="en-ZA" altLang="en-US" sz="900">
              <a:ea typeface="FoundrySterling-Light"/>
              <a:cs typeface="Arial" panose="020B0604020202020204" pitchFamily="34" charset="0"/>
            </a:endParaRPr>
          </a:p>
          <a:p>
            <a:pPr eaLnBrk="1" hangingPunct="1">
              <a:spcBef>
                <a:spcPts val="88"/>
              </a:spcBef>
              <a:buFont typeface="Arial" panose="020B0604020202020204" pitchFamily="34" charset="0"/>
              <a:buChar char="•"/>
            </a:pPr>
            <a:r>
              <a:rPr lang="en-US" altLang="en-US" sz="900">
                <a:solidFill>
                  <a:srgbClr val="414042"/>
                </a:solidFill>
                <a:ea typeface="FoundrySterling-Light"/>
                <a:cs typeface="Arial" panose="020B0604020202020204" pitchFamily="34" charset="0"/>
              </a:rPr>
              <a:t>Positive EBITDA</a:t>
            </a:r>
            <a:endParaRPr lang="en-ZA" altLang="en-US" sz="900">
              <a:ea typeface="FoundrySterling-Light"/>
              <a:cs typeface="Arial" panose="020B0604020202020204" pitchFamily="34" charset="0"/>
            </a:endParaRPr>
          </a:p>
          <a:p>
            <a:pPr eaLnBrk="1" hangingPunct="1">
              <a:lnSpc>
                <a:spcPct val="110000"/>
              </a:lnSpc>
              <a:spcBef>
                <a:spcPts val="100"/>
              </a:spcBef>
              <a:buFont typeface="Arial" panose="020B0604020202020204" pitchFamily="34" charset="0"/>
              <a:buChar char="•"/>
            </a:pPr>
            <a:r>
              <a:rPr lang="en-US" altLang="en-US" sz="900">
                <a:solidFill>
                  <a:srgbClr val="414042"/>
                </a:solidFill>
                <a:ea typeface="FoundrySterling-Light"/>
                <a:cs typeface="Arial" panose="020B0604020202020204" pitchFamily="34" charset="0"/>
              </a:rPr>
              <a:t>Positive Cash flow generated from operations</a:t>
            </a:r>
            <a:endParaRPr lang="en-ZA" altLang="en-US" sz="900">
              <a:ea typeface="FoundrySterling-Light"/>
              <a:cs typeface="Arial" panose="020B0604020202020204" pitchFamily="34" charset="0"/>
            </a:endParaRPr>
          </a:p>
          <a:p>
            <a:pPr eaLnBrk="1" hangingPunct="1">
              <a:lnSpc>
                <a:spcPct val="110000"/>
              </a:lnSpc>
              <a:spcBef>
                <a:spcPts val="150"/>
              </a:spcBef>
              <a:buClr>
                <a:srgbClr val="414042"/>
              </a:buClr>
              <a:buSzPts val="800"/>
              <a:buFont typeface="Arial" panose="020B0604020202020204" pitchFamily="34" charset="0"/>
              <a:buChar char="•"/>
            </a:pPr>
            <a:r>
              <a:rPr lang="en-US" altLang="en-US" sz="900" b="1">
                <a:solidFill>
                  <a:srgbClr val="414042"/>
                </a:solidFill>
                <a:ea typeface="FoundrySterling-Bold"/>
                <a:cs typeface="Arial" panose="020B0604020202020204" pitchFamily="34" charset="0"/>
              </a:rPr>
              <a:t>64% achievement of the Shareholder Compact</a:t>
            </a:r>
            <a:endParaRPr lang="en-ZA" altLang="en-US" sz="900" b="1">
              <a:ea typeface="FoundrySterling-Bold"/>
              <a:cs typeface="Arial" panose="020B0604020202020204" pitchFamily="34" charset="0"/>
            </a:endParaRPr>
          </a:p>
        </p:txBody>
      </p:sp>
      <p:sp>
        <p:nvSpPr>
          <p:cNvPr id="30728" name="Rectangle 146">
            <a:extLst>
              <a:ext uri="{FF2B5EF4-FFF2-40B4-BE49-F238E27FC236}">
                <a16:creationId xmlns:a16="http://schemas.microsoft.com/office/drawing/2014/main" xmlns="" id="{C1FBF595-18B3-4698-A9D1-49AAA7A01D77}"/>
              </a:ext>
            </a:extLst>
          </p:cNvPr>
          <p:cNvSpPr>
            <a:spLocks noChangeArrowheads="1"/>
          </p:cNvSpPr>
          <p:nvPr/>
        </p:nvSpPr>
        <p:spPr bwMode="auto">
          <a:xfrm>
            <a:off x="3159125" y="3627438"/>
            <a:ext cx="787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latin typeface="FoundrySterling-Light"/>
                <a:ea typeface="FoundrySterling-Light"/>
                <a:cs typeface="FoundrySterling-Light"/>
              </a:rPr>
              <a:t>2018</a:t>
            </a:r>
            <a:r>
              <a:rPr lang="en-ZA" altLang="en-US">
                <a:solidFill>
                  <a:schemeClr val="bg1"/>
                </a:solidFill>
              </a:rPr>
              <a:t> </a:t>
            </a:r>
            <a:endParaRPr lang="en-US" altLang="en-US">
              <a:solidFill>
                <a:schemeClr val="bg1"/>
              </a:solidFill>
            </a:endParaRPr>
          </a:p>
        </p:txBody>
      </p:sp>
      <p:sp>
        <p:nvSpPr>
          <p:cNvPr id="30729" name="Rectangle 147">
            <a:extLst>
              <a:ext uri="{FF2B5EF4-FFF2-40B4-BE49-F238E27FC236}">
                <a16:creationId xmlns:a16="http://schemas.microsoft.com/office/drawing/2014/main" xmlns="" id="{2E2E1207-882D-4449-8B07-2B96A7A132FE}"/>
              </a:ext>
            </a:extLst>
          </p:cNvPr>
          <p:cNvSpPr>
            <a:spLocks noChangeArrowheads="1"/>
          </p:cNvSpPr>
          <p:nvPr/>
        </p:nvSpPr>
        <p:spPr bwMode="auto">
          <a:xfrm>
            <a:off x="4695825" y="1577975"/>
            <a:ext cx="2046288" cy="2138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1450" indent="-171450">
              <a:tabLst>
                <a:tab pos="635000" algn="l"/>
              </a:tabLst>
              <a:defRPr>
                <a:solidFill>
                  <a:schemeClr val="tx1"/>
                </a:solidFill>
                <a:latin typeface="Arial" panose="020B0604020202020204" pitchFamily="34" charset="0"/>
              </a:defRPr>
            </a:lvl1pPr>
            <a:lvl2pPr marL="742950" indent="-285750">
              <a:tabLst>
                <a:tab pos="635000" algn="l"/>
              </a:tabLst>
              <a:defRPr>
                <a:solidFill>
                  <a:schemeClr val="tx1"/>
                </a:solidFill>
                <a:latin typeface="Arial" panose="020B0604020202020204" pitchFamily="34" charset="0"/>
              </a:defRPr>
            </a:lvl2pPr>
            <a:lvl3pPr marL="1143000" indent="-228600">
              <a:tabLst>
                <a:tab pos="635000" algn="l"/>
              </a:tabLst>
              <a:defRPr>
                <a:solidFill>
                  <a:schemeClr val="tx1"/>
                </a:solidFill>
                <a:latin typeface="Arial" panose="020B0604020202020204" pitchFamily="34" charset="0"/>
              </a:defRPr>
            </a:lvl3pPr>
            <a:lvl4pPr marL="1600200" indent="-228600">
              <a:tabLst>
                <a:tab pos="635000" algn="l"/>
              </a:tabLst>
              <a:defRPr>
                <a:solidFill>
                  <a:schemeClr val="tx1"/>
                </a:solidFill>
                <a:latin typeface="Arial" panose="020B0604020202020204" pitchFamily="34" charset="0"/>
              </a:defRPr>
            </a:lvl4pPr>
            <a:lvl5pPr marL="2057400" indent="-228600">
              <a:tabLst>
                <a:tab pos="6350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350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350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350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35000" algn="l"/>
              </a:tabLst>
              <a:defRPr>
                <a:solidFill>
                  <a:schemeClr val="tx1"/>
                </a:solidFill>
                <a:latin typeface="Arial" panose="020B0604020202020204" pitchFamily="34" charset="0"/>
              </a:defRPr>
            </a:lvl9pPr>
          </a:lstStyle>
          <a:p>
            <a:pPr eaLnBrk="1" hangingPunct="1">
              <a:lnSpc>
                <a:spcPct val="110000"/>
              </a:lnSpc>
              <a:spcBef>
                <a:spcPts val="488"/>
              </a:spcBef>
              <a:buClr>
                <a:srgbClr val="414042"/>
              </a:buClr>
              <a:buSzPts val="800"/>
              <a:buFont typeface="Arial" panose="020B0604020202020204" pitchFamily="34" charset="0"/>
              <a:buChar char="•"/>
            </a:pPr>
            <a:r>
              <a:rPr lang="en-US" altLang="en-US" sz="900" dirty="0">
                <a:solidFill>
                  <a:srgbClr val="414042"/>
                </a:solidFill>
                <a:ea typeface="FoundrySterling-Light"/>
                <a:cs typeface="Arial" panose="020B0604020202020204" pitchFamily="34" charset="0"/>
              </a:rPr>
              <a:t>OHSAS 18001 certification retention</a:t>
            </a:r>
            <a:endParaRPr lang="en-ZA" altLang="en-US" sz="900" dirty="0">
              <a:ea typeface="FoundrySterling-Light"/>
              <a:cs typeface="Arial" panose="020B0604020202020204" pitchFamily="34" charset="0"/>
            </a:endParaRPr>
          </a:p>
          <a:p>
            <a:pPr eaLnBrk="1" hangingPunct="1">
              <a:lnSpc>
                <a:spcPct val="110000"/>
              </a:lnSpc>
              <a:spcBef>
                <a:spcPts val="150"/>
              </a:spcBef>
              <a:buClr>
                <a:srgbClr val="414042"/>
              </a:buClr>
              <a:buSzPts val="800"/>
              <a:buFont typeface="Arial" panose="020B0604020202020204" pitchFamily="34" charset="0"/>
              <a:buChar char="•"/>
            </a:pPr>
            <a:r>
              <a:rPr lang="en-US" altLang="en-US" sz="900" dirty="0">
                <a:solidFill>
                  <a:srgbClr val="414042"/>
                </a:solidFill>
                <a:ea typeface="FoundrySterling-Light"/>
                <a:cs typeface="Arial" panose="020B0604020202020204" pitchFamily="34" charset="0"/>
              </a:rPr>
              <a:t>ISO 9001-2015 certification 2 external audits completed successfully</a:t>
            </a:r>
            <a:endParaRPr lang="en-ZA" altLang="en-US" sz="900" dirty="0">
              <a:ea typeface="FoundrySterling-Light"/>
              <a:cs typeface="Arial" panose="020B0604020202020204" pitchFamily="34" charset="0"/>
            </a:endParaRPr>
          </a:p>
          <a:p>
            <a:pPr eaLnBrk="1" hangingPunct="1">
              <a:lnSpc>
                <a:spcPct val="110000"/>
              </a:lnSpc>
              <a:spcBef>
                <a:spcPts val="150"/>
              </a:spcBef>
              <a:buClr>
                <a:srgbClr val="414042"/>
              </a:buClr>
              <a:buSzPts val="800"/>
              <a:buFont typeface="Arial" panose="020B0604020202020204" pitchFamily="34" charset="0"/>
              <a:buChar char="•"/>
            </a:pPr>
            <a:r>
              <a:rPr lang="en-US" altLang="en-US" sz="900" dirty="0">
                <a:solidFill>
                  <a:srgbClr val="414042"/>
                </a:solidFill>
                <a:ea typeface="FoundrySterling-Light"/>
                <a:cs typeface="Arial" panose="020B0604020202020204" pitchFamily="34" charset="0"/>
              </a:rPr>
              <a:t>The number of customers increased to 57</a:t>
            </a:r>
            <a:endParaRPr lang="en-ZA" altLang="en-US" sz="900" dirty="0">
              <a:ea typeface="FoundrySterling-Light"/>
              <a:cs typeface="Arial" panose="020B0604020202020204" pitchFamily="34" charset="0"/>
            </a:endParaRPr>
          </a:p>
          <a:p>
            <a:pPr eaLnBrk="1" hangingPunct="1">
              <a:lnSpc>
                <a:spcPts val="925"/>
              </a:lnSpc>
              <a:spcBef>
                <a:spcPts val="150"/>
              </a:spcBef>
              <a:buClr>
                <a:srgbClr val="414042"/>
              </a:buClr>
              <a:buSzPts val="800"/>
              <a:buFont typeface="Arial" panose="020B0604020202020204" pitchFamily="34" charset="0"/>
              <a:buChar char="•"/>
            </a:pPr>
            <a:r>
              <a:rPr lang="en-US" altLang="en-US" sz="900" dirty="0">
                <a:solidFill>
                  <a:srgbClr val="414042"/>
                </a:solidFill>
                <a:ea typeface="FoundrySterling-Light"/>
                <a:cs typeface="Arial" panose="020B0604020202020204" pitchFamily="34" charset="0"/>
              </a:rPr>
              <a:t>B-BBEE level 7</a:t>
            </a:r>
            <a:endParaRPr lang="en-ZA" altLang="en-US" sz="900" dirty="0">
              <a:ea typeface="FoundrySterling-Light"/>
              <a:cs typeface="Arial" panose="020B0604020202020204" pitchFamily="34" charset="0"/>
            </a:endParaRPr>
          </a:p>
          <a:p>
            <a:pPr eaLnBrk="1" hangingPunct="1">
              <a:spcBef>
                <a:spcPts val="88"/>
              </a:spcBef>
              <a:buClr>
                <a:srgbClr val="414042"/>
              </a:buClr>
              <a:buSzPts val="800"/>
              <a:buFont typeface="Arial" panose="020B0604020202020204" pitchFamily="34" charset="0"/>
              <a:buChar char="•"/>
            </a:pPr>
            <a:r>
              <a:rPr lang="en-US" altLang="en-US" sz="900" dirty="0">
                <a:solidFill>
                  <a:srgbClr val="414042"/>
                </a:solidFill>
                <a:ea typeface="FoundrySterling-Light"/>
                <a:cs typeface="Arial" panose="020B0604020202020204" pitchFamily="34" charset="0"/>
              </a:rPr>
              <a:t>Positive EBITDA</a:t>
            </a:r>
            <a:endParaRPr lang="en-ZA" altLang="en-US" sz="900" dirty="0">
              <a:ea typeface="FoundrySterling-Light"/>
              <a:cs typeface="Arial" panose="020B0604020202020204" pitchFamily="34" charset="0"/>
            </a:endParaRPr>
          </a:p>
          <a:p>
            <a:pPr eaLnBrk="1" hangingPunct="1">
              <a:lnSpc>
                <a:spcPct val="110000"/>
              </a:lnSpc>
              <a:spcBef>
                <a:spcPts val="100"/>
              </a:spcBef>
              <a:buClr>
                <a:srgbClr val="414042"/>
              </a:buClr>
              <a:buSzPts val="800"/>
              <a:buFont typeface="Arial" panose="020B0604020202020204" pitchFamily="34" charset="0"/>
              <a:buChar char="•"/>
            </a:pPr>
            <a:r>
              <a:rPr lang="en-US" altLang="en-US" sz="900" dirty="0">
                <a:solidFill>
                  <a:srgbClr val="414042"/>
                </a:solidFill>
                <a:ea typeface="FoundrySterling-Light"/>
                <a:cs typeface="Arial" panose="020B0604020202020204" pitchFamily="34" charset="0"/>
              </a:rPr>
              <a:t>Positive Cash flow generated from  operations</a:t>
            </a:r>
            <a:endParaRPr lang="en-ZA" altLang="en-US" sz="900" dirty="0">
              <a:ea typeface="FoundrySterling-Light"/>
              <a:cs typeface="Arial" panose="020B0604020202020204" pitchFamily="34" charset="0"/>
            </a:endParaRPr>
          </a:p>
          <a:p>
            <a:pPr eaLnBrk="1" hangingPunct="1">
              <a:lnSpc>
                <a:spcPct val="110000"/>
              </a:lnSpc>
              <a:spcBef>
                <a:spcPts val="150"/>
              </a:spcBef>
              <a:buClr>
                <a:srgbClr val="414042"/>
              </a:buClr>
              <a:buSzPts val="800"/>
              <a:buFont typeface="Arial" panose="020B0604020202020204" pitchFamily="34" charset="0"/>
              <a:buChar char="•"/>
            </a:pPr>
            <a:r>
              <a:rPr lang="en-US" altLang="en-US" sz="900" b="1" dirty="0">
                <a:solidFill>
                  <a:srgbClr val="414042"/>
                </a:solidFill>
                <a:ea typeface="FoundrySterling-Bold"/>
                <a:cs typeface="Arial" panose="020B0604020202020204" pitchFamily="34" charset="0"/>
              </a:rPr>
              <a:t>95% achievement of the Shareholder Compact</a:t>
            </a:r>
            <a:endParaRPr lang="en-ZA" altLang="en-US" sz="900" b="1" dirty="0">
              <a:ea typeface="FoundrySterling-Bold"/>
              <a:cs typeface="Arial" panose="020B0604020202020204" pitchFamily="34" charset="0"/>
            </a:endParaRPr>
          </a:p>
        </p:txBody>
      </p:sp>
      <p:sp>
        <p:nvSpPr>
          <p:cNvPr id="30730" name="Rectangle 148">
            <a:extLst>
              <a:ext uri="{FF2B5EF4-FFF2-40B4-BE49-F238E27FC236}">
                <a16:creationId xmlns:a16="http://schemas.microsoft.com/office/drawing/2014/main" xmlns="" id="{7007290D-E602-4C3C-B948-1E19CD78ACD8}"/>
              </a:ext>
            </a:extLst>
          </p:cNvPr>
          <p:cNvSpPr>
            <a:spLocks noChangeArrowheads="1"/>
          </p:cNvSpPr>
          <p:nvPr/>
        </p:nvSpPr>
        <p:spPr bwMode="auto">
          <a:xfrm>
            <a:off x="5187950" y="3641725"/>
            <a:ext cx="787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009900"/>
                </a:solidFill>
                <a:latin typeface="FoundrySterling-Light"/>
                <a:ea typeface="FoundrySterling-Light"/>
                <a:cs typeface="FoundrySterling-Light"/>
              </a:rPr>
              <a:t>2019</a:t>
            </a:r>
            <a:r>
              <a:rPr lang="en-ZA" altLang="en-US" b="1">
                <a:solidFill>
                  <a:srgbClr val="009900"/>
                </a:solidFill>
              </a:rPr>
              <a:t> </a:t>
            </a:r>
            <a:endParaRPr lang="en-US" altLang="en-US" b="1">
              <a:solidFill>
                <a:srgbClr val="009900"/>
              </a:solidFill>
            </a:endParaRPr>
          </a:p>
        </p:txBody>
      </p:sp>
      <p:sp>
        <p:nvSpPr>
          <p:cNvPr id="30731" name="Rectangle 149">
            <a:extLst>
              <a:ext uri="{FF2B5EF4-FFF2-40B4-BE49-F238E27FC236}">
                <a16:creationId xmlns:a16="http://schemas.microsoft.com/office/drawing/2014/main" xmlns="" id="{578798E1-9699-4FBC-B16C-1733F0A9D57E}"/>
              </a:ext>
            </a:extLst>
          </p:cNvPr>
          <p:cNvSpPr>
            <a:spLocks noChangeArrowheads="1"/>
          </p:cNvSpPr>
          <p:nvPr/>
        </p:nvSpPr>
        <p:spPr bwMode="auto">
          <a:xfrm>
            <a:off x="7280275" y="3627438"/>
            <a:ext cx="787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latin typeface="FoundrySterling-Light"/>
                <a:ea typeface="FoundrySterling-Light"/>
                <a:cs typeface="FoundrySterling-Light"/>
              </a:rPr>
              <a:t>2020</a:t>
            </a:r>
            <a:r>
              <a:rPr lang="en-ZA" altLang="en-US">
                <a:solidFill>
                  <a:schemeClr val="bg1"/>
                </a:solidFill>
              </a:rPr>
              <a:t> </a:t>
            </a:r>
            <a:endParaRPr lang="en-US" altLang="en-US">
              <a:solidFill>
                <a:schemeClr val="bg1"/>
              </a:solidFill>
            </a:endParaRPr>
          </a:p>
        </p:txBody>
      </p:sp>
      <p:sp>
        <p:nvSpPr>
          <p:cNvPr id="30732" name="Rectangle 151">
            <a:extLst>
              <a:ext uri="{FF2B5EF4-FFF2-40B4-BE49-F238E27FC236}">
                <a16:creationId xmlns:a16="http://schemas.microsoft.com/office/drawing/2014/main" xmlns="" id="{8A9FD065-1EBB-471C-8F3F-F3CBB88AD9C7}"/>
              </a:ext>
            </a:extLst>
          </p:cNvPr>
          <p:cNvSpPr>
            <a:spLocks noChangeArrowheads="1"/>
          </p:cNvSpPr>
          <p:nvPr/>
        </p:nvSpPr>
        <p:spPr bwMode="auto">
          <a:xfrm>
            <a:off x="6648450" y="1579563"/>
            <a:ext cx="1783779" cy="2172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1450" indent="-171450">
              <a:tabLst>
                <a:tab pos="606425" algn="l"/>
              </a:tabLst>
              <a:defRPr>
                <a:solidFill>
                  <a:schemeClr val="tx1"/>
                </a:solidFill>
                <a:latin typeface="Arial" panose="020B0604020202020204" pitchFamily="34" charset="0"/>
              </a:defRPr>
            </a:lvl1pPr>
            <a:lvl2pPr marL="742950" indent="-285750">
              <a:tabLst>
                <a:tab pos="606425" algn="l"/>
              </a:tabLst>
              <a:defRPr>
                <a:solidFill>
                  <a:schemeClr val="tx1"/>
                </a:solidFill>
                <a:latin typeface="Arial" panose="020B0604020202020204" pitchFamily="34" charset="0"/>
              </a:defRPr>
            </a:lvl2pPr>
            <a:lvl3pPr marL="1143000" indent="-228600">
              <a:tabLst>
                <a:tab pos="606425" algn="l"/>
              </a:tabLst>
              <a:defRPr>
                <a:solidFill>
                  <a:schemeClr val="tx1"/>
                </a:solidFill>
                <a:latin typeface="Arial" panose="020B0604020202020204" pitchFamily="34" charset="0"/>
              </a:defRPr>
            </a:lvl3pPr>
            <a:lvl4pPr marL="1600200" indent="-228600">
              <a:tabLst>
                <a:tab pos="606425" algn="l"/>
              </a:tabLst>
              <a:defRPr>
                <a:solidFill>
                  <a:schemeClr val="tx1"/>
                </a:solidFill>
                <a:latin typeface="Arial" panose="020B0604020202020204" pitchFamily="34" charset="0"/>
              </a:defRPr>
            </a:lvl4pPr>
            <a:lvl5pPr marL="2057400" indent="-228600">
              <a:tabLst>
                <a:tab pos="6064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064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064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064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06425" algn="l"/>
              </a:tabLst>
              <a:defRPr>
                <a:solidFill>
                  <a:schemeClr val="tx1"/>
                </a:solidFill>
                <a:latin typeface="Arial" panose="020B0604020202020204" pitchFamily="34" charset="0"/>
              </a:defRPr>
            </a:lvl9pPr>
          </a:lstStyle>
          <a:p>
            <a:pPr eaLnBrk="1" hangingPunct="1">
              <a:spcBef>
                <a:spcPts val="488"/>
              </a:spcBef>
              <a:buClr>
                <a:srgbClr val="414042"/>
              </a:buClr>
              <a:buSzPts val="800"/>
              <a:buFont typeface="Arial" panose="020B0604020202020204" pitchFamily="34" charset="0"/>
              <a:buChar char="•"/>
            </a:pPr>
            <a:r>
              <a:rPr lang="en-US" altLang="en-US" sz="900" dirty="0">
                <a:solidFill>
                  <a:srgbClr val="414042"/>
                </a:solidFill>
                <a:ea typeface="FoundrySterling-Light"/>
                <a:cs typeface="Arial" panose="020B0604020202020204" pitchFamily="34" charset="0"/>
              </a:rPr>
              <a:t>359 SA Connect sites connected and 333 sites tested successfully</a:t>
            </a:r>
            <a:br>
              <a:rPr lang="en-US" altLang="en-US" sz="900" dirty="0">
                <a:solidFill>
                  <a:srgbClr val="414042"/>
                </a:solidFill>
                <a:ea typeface="FoundrySterling-Light"/>
                <a:cs typeface="Arial" panose="020B0604020202020204" pitchFamily="34" charset="0"/>
              </a:rPr>
            </a:br>
            <a:r>
              <a:rPr lang="en-US" altLang="en-US" sz="900" dirty="0">
                <a:solidFill>
                  <a:srgbClr val="414042"/>
                </a:solidFill>
                <a:ea typeface="FoundrySterling-Light"/>
                <a:cs typeface="Arial" panose="020B0604020202020204" pitchFamily="34" charset="0"/>
              </a:rPr>
              <a:t> end-to-end</a:t>
            </a:r>
            <a:endParaRPr lang="en-ZA" altLang="en-US" sz="900" dirty="0">
              <a:ea typeface="FoundrySterling-Light"/>
              <a:cs typeface="Arial" panose="020B0604020202020204" pitchFamily="34" charset="0"/>
            </a:endParaRPr>
          </a:p>
          <a:p>
            <a:pPr eaLnBrk="1" hangingPunct="1">
              <a:spcBef>
                <a:spcPts val="150"/>
              </a:spcBef>
              <a:buClr>
                <a:srgbClr val="414042"/>
              </a:buClr>
              <a:buSzPts val="800"/>
              <a:buFont typeface="Arial" panose="020B0604020202020204" pitchFamily="34" charset="0"/>
              <a:buChar char="•"/>
            </a:pPr>
            <a:r>
              <a:rPr lang="en-US" altLang="en-US" sz="900" dirty="0">
                <a:solidFill>
                  <a:srgbClr val="414042"/>
                </a:solidFill>
                <a:ea typeface="FoundrySterling-Light"/>
                <a:cs typeface="Arial" panose="020B0604020202020204" pitchFamily="34" charset="0"/>
              </a:rPr>
              <a:t>72% increase in Sales</a:t>
            </a:r>
            <a:endParaRPr lang="en-ZA" altLang="en-US" sz="900" dirty="0">
              <a:ea typeface="FoundrySterling-Light"/>
              <a:cs typeface="Arial" panose="020B0604020202020204" pitchFamily="34" charset="0"/>
            </a:endParaRPr>
          </a:p>
          <a:p>
            <a:pPr eaLnBrk="1" hangingPunct="1">
              <a:spcBef>
                <a:spcPts val="100"/>
              </a:spcBef>
              <a:buClr>
                <a:srgbClr val="414042"/>
              </a:buClr>
              <a:buSzPts val="800"/>
              <a:buFont typeface="Arial" panose="020B0604020202020204" pitchFamily="34" charset="0"/>
              <a:buChar char="•"/>
            </a:pPr>
            <a:r>
              <a:rPr lang="en-US" altLang="en-US" sz="900" dirty="0">
                <a:solidFill>
                  <a:srgbClr val="414042"/>
                </a:solidFill>
                <a:ea typeface="FoundrySterling-Light"/>
                <a:cs typeface="Arial" panose="020B0604020202020204" pitchFamily="34" charset="0"/>
              </a:rPr>
              <a:t>ISO 9001-2015 certification maintained</a:t>
            </a:r>
            <a:endParaRPr lang="en-ZA" altLang="en-US" sz="900" dirty="0">
              <a:ea typeface="FoundrySterling-Light"/>
              <a:cs typeface="Arial" panose="020B0604020202020204" pitchFamily="34" charset="0"/>
            </a:endParaRPr>
          </a:p>
          <a:p>
            <a:pPr eaLnBrk="1" hangingPunct="1">
              <a:spcBef>
                <a:spcPts val="150"/>
              </a:spcBef>
              <a:buClr>
                <a:srgbClr val="414042"/>
              </a:buClr>
              <a:buSzPts val="800"/>
              <a:buFont typeface="Arial" panose="020B0604020202020204" pitchFamily="34" charset="0"/>
              <a:buChar char="•"/>
            </a:pPr>
            <a:r>
              <a:rPr lang="en-US" altLang="en-US" sz="900" dirty="0">
                <a:solidFill>
                  <a:srgbClr val="414042"/>
                </a:solidFill>
                <a:ea typeface="FoundrySterling-Light"/>
                <a:cs typeface="Arial" panose="020B0604020202020204" pitchFamily="34" charset="0"/>
              </a:rPr>
              <a:t>B-BBEE level 7</a:t>
            </a:r>
            <a:endParaRPr lang="en-ZA" altLang="en-US" sz="900" dirty="0">
              <a:ea typeface="FoundrySterling-Light"/>
              <a:cs typeface="Arial" panose="020B0604020202020204" pitchFamily="34" charset="0"/>
            </a:endParaRPr>
          </a:p>
          <a:p>
            <a:pPr eaLnBrk="1" hangingPunct="1">
              <a:spcBef>
                <a:spcPts val="100"/>
              </a:spcBef>
              <a:buClr>
                <a:srgbClr val="414042"/>
              </a:buClr>
              <a:buSzPts val="800"/>
              <a:buFont typeface="Arial" panose="020B0604020202020204" pitchFamily="34" charset="0"/>
              <a:buChar char="•"/>
            </a:pPr>
            <a:r>
              <a:rPr lang="en-US" altLang="en-US" sz="900" dirty="0">
                <a:solidFill>
                  <a:srgbClr val="414042"/>
                </a:solidFill>
                <a:ea typeface="FoundrySterling-Light"/>
                <a:cs typeface="Arial" panose="020B0604020202020204" pitchFamily="34" charset="0"/>
              </a:rPr>
              <a:t>Customers increased to 79</a:t>
            </a:r>
            <a:endParaRPr lang="en-ZA" altLang="en-US" sz="900" dirty="0">
              <a:ea typeface="FoundrySterling-Light"/>
              <a:cs typeface="Arial" panose="020B0604020202020204" pitchFamily="34" charset="0"/>
            </a:endParaRPr>
          </a:p>
          <a:p>
            <a:pPr eaLnBrk="1" hangingPunct="1">
              <a:spcBef>
                <a:spcPts val="150"/>
              </a:spcBef>
              <a:buClr>
                <a:srgbClr val="414042"/>
              </a:buClr>
              <a:buSzPts val="800"/>
              <a:buFont typeface="Arial" panose="020B0604020202020204" pitchFamily="34" charset="0"/>
              <a:buChar char="•"/>
            </a:pPr>
            <a:r>
              <a:rPr lang="en-US" altLang="en-US" sz="900" dirty="0">
                <a:solidFill>
                  <a:srgbClr val="414042"/>
                </a:solidFill>
                <a:ea typeface="FoundrySterling-Light"/>
                <a:cs typeface="Arial" panose="020B0604020202020204" pitchFamily="34" charset="0"/>
              </a:rPr>
              <a:t>Positive EBITDA</a:t>
            </a:r>
            <a:endParaRPr lang="en-ZA" altLang="en-US" sz="900" dirty="0">
              <a:ea typeface="FoundrySterling-Light"/>
              <a:cs typeface="Arial" panose="020B0604020202020204" pitchFamily="34" charset="0"/>
            </a:endParaRPr>
          </a:p>
          <a:p>
            <a:pPr eaLnBrk="1" hangingPunct="1">
              <a:spcBef>
                <a:spcPts val="100"/>
              </a:spcBef>
              <a:buClr>
                <a:srgbClr val="414042"/>
              </a:buClr>
              <a:buSzPts val="800"/>
              <a:buFont typeface="Arial" panose="020B0604020202020204" pitchFamily="34" charset="0"/>
              <a:buChar char="•"/>
            </a:pPr>
            <a:r>
              <a:rPr lang="en-US" altLang="en-US" sz="900" dirty="0">
                <a:solidFill>
                  <a:srgbClr val="414042"/>
                </a:solidFill>
                <a:ea typeface="FoundrySterling-Light"/>
                <a:cs typeface="Arial" panose="020B0604020202020204" pitchFamily="34" charset="0"/>
              </a:rPr>
              <a:t>Positive Cash flow from operations</a:t>
            </a:r>
            <a:endParaRPr lang="en-ZA" altLang="en-US" sz="900" dirty="0">
              <a:ea typeface="FoundrySterling-Light"/>
              <a:cs typeface="Arial" panose="020B0604020202020204" pitchFamily="34" charset="0"/>
            </a:endParaRPr>
          </a:p>
          <a:p>
            <a:pPr eaLnBrk="1" hangingPunct="1">
              <a:spcBef>
                <a:spcPts val="150"/>
              </a:spcBef>
              <a:buClr>
                <a:srgbClr val="414042"/>
              </a:buClr>
              <a:buSzPts val="800"/>
              <a:buFont typeface="Arial" panose="020B0604020202020204" pitchFamily="34" charset="0"/>
              <a:buChar char="•"/>
            </a:pPr>
            <a:r>
              <a:rPr lang="en-US" altLang="en-US" sz="900" b="1" dirty="0">
                <a:solidFill>
                  <a:srgbClr val="414042"/>
                </a:solidFill>
                <a:ea typeface="FoundrySterling-Bold"/>
                <a:cs typeface="Arial" panose="020B0604020202020204" pitchFamily="34" charset="0"/>
              </a:rPr>
              <a:t>68% achievement of the Shareholder Compact</a:t>
            </a:r>
            <a:endParaRPr lang="en-ZA" altLang="en-US" sz="900" b="1" dirty="0">
              <a:ea typeface="FoundrySterling-Bold"/>
              <a:cs typeface="Arial" panose="020B0604020202020204" pitchFamily="34" charset="0"/>
            </a:endParaRPr>
          </a:p>
        </p:txBody>
      </p:sp>
      <p:sp>
        <p:nvSpPr>
          <p:cNvPr id="153" name="Rectangle 152">
            <a:extLst>
              <a:ext uri="{FF2B5EF4-FFF2-40B4-BE49-F238E27FC236}">
                <a16:creationId xmlns:a16="http://schemas.microsoft.com/office/drawing/2014/main" xmlns="" id="{2B174E27-2D52-4AEE-90B9-EF8DDD7BE4C0}"/>
              </a:ext>
            </a:extLst>
          </p:cNvPr>
          <p:cNvSpPr/>
          <p:nvPr/>
        </p:nvSpPr>
        <p:spPr>
          <a:xfrm>
            <a:off x="2466975" y="4060825"/>
            <a:ext cx="4068763" cy="1579563"/>
          </a:xfrm>
          <a:prstGeom prst="rect">
            <a:avLst/>
          </a:prstGeom>
        </p:spPr>
        <p:txBody>
          <a:bodyPr>
            <a:spAutoFit/>
          </a:bodyPr>
          <a:lstStyle/>
          <a:p>
            <a:pPr marL="171450" indent="-171450" eaLnBrk="1" fontAlgn="auto" hangingPunct="1">
              <a:spcBef>
                <a:spcPts val="150"/>
              </a:spcBef>
              <a:spcAft>
                <a:spcPts val="0"/>
              </a:spcAft>
              <a:buClr>
                <a:srgbClr val="414042"/>
              </a:buClr>
              <a:buSzPts val="800"/>
              <a:buFont typeface="Arial" panose="020B0604020202020204" pitchFamily="34" charset="0"/>
              <a:buChar char="•"/>
              <a:tabLst>
                <a:tab pos="2960370" algn="l"/>
                <a:tab pos="2961005" algn="l"/>
              </a:tabLst>
              <a:defRPr/>
            </a:pPr>
            <a:r>
              <a:rPr lang="en-US" sz="900" dirty="0">
                <a:solidFill>
                  <a:srgbClr val="414042"/>
                </a:solidFill>
                <a:ea typeface="FoundrySterling-Light" panose="02000300000000000000" pitchFamily="2" charset="0"/>
                <a:cs typeface="Arial" panose="020B0604020202020204" pitchFamily="34" charset="0"/>
              </a:rPr>
              <a:t>41</a:t>
            </a:r>
            <a:r>
              <a:rPr lang="en-US" sz="900" spc="-15" dirty="0">
                <a:solidFill>
                  <a:srgbClr val="414042"/>
                </a:solidFill>
                <a:ea typeface="FoundrySterling-Light" panose="02000300000000000000" pitchFamily="2" charset="0"/>
                <a:cs typeface="Arial" panose="020B0604020202020204" pitchFamily="34" charset="0"/>
              </a:rPr>
              <a:t> </a:t>
            </a:r>
            <a:r>
              <a:rPr lang="en-US" sz="900" dirty="0">
                <a:solidFill>
                  <a:srgbClr val="414042"/>
                </a:solidFill>
                <a:ea typeface="FoundrySterling-Light" panose="02000300000000000000" pitchFamily="2" charset="0"/>
                <a:cs typeface="Arial" panose="020B0604020202020204" pitchFamily="34" charset="0"/>
              </a:rPr>
              <a:t>SA</a:t>
            </a:r>
            <a:r>
              <a:rPr lang="en-US" sz="900" spc="-10" dirty="0">
                <a:solidFill>
                  <a:srgbClr val="414042"/>
                </a:solidFill>
                <a:ea typeface="FoundrySterling-Light" panose="02000300000000000000" pitchFamily="2" charset="0"/>
                <a:cs typeface="Arial" panose="020B0604020202020204" pitchFamily="34" charset="0"/>
              </a:rPr>
              <a:t> </a:t>
            </a:r>
            <a:r>
              <a:rPr lang="en-US" sz="900" dirty="0">
                <a:solidFill>
                  <a:srgbClr val="414042"/>
                </a:solidFill>
                <a:ea typeface="FoundrySterling-Light" panose="02000300000000000000" pitchFamily="2" charset="0"/>
                <a:cs typeface="Arial" panose="020B0604020202020204" pitchFamily="34" charset="0"/>
              </a:rPr>
              <a:t>Connect</a:t>
            </a:r>
            <a:r>
              <a:rPr lang="en-US" sz="900" spc="-10" dirty="0">
                <a:solidFill>
                  <a:srgbClr val="414042"/>
                </a:solidFill>
                <a:ea typeface="FoundrySterling-Light" panose="02000300000000000000" pitchFamily="2" charset="0"/>
                <a:cs typeface="Arial" panose="020B0604020202020204" pitchFamily="34" charset="0"/>
              </a:rPr>
              <a:t> </a:t>
            </a:r>
            <a:r>
              <a:rPr lang="en-US" sz="900" dirty="0">
                <a:solidFill>
                  <a:srgbClr val="414042"/>
                </a:solidFill>
                <a:ea typeface="FoundrySterling-Light" panose="02000300000000000000" pitchFamily="2" charset="0"/>
                <a:cs typeface="Arial" panose="020B0604020202020204" pitchFamily="34" charset="0"/>
              </a:rPr>
              <a:t>sites</a:t>
            </a:r>
            <a:r>
              <a:rPr lang="en-US" sz="900" spc="-10" dirty="0">
                <a:solidFill>
                  <a:srgbClr val="414042"/>
                </a:solidFill>
                <a:ea typeface="FoundrySterling-Light" panose="02000300000000000000" pitchFamily="2" charset="0"/>
                <a:cs typeface="Arial" panose="020B0604020202020204" pitchFamily="34" charset="0"/>
              </a:rPr>
              <a:t> </a:t>
            </a:r>
            <a:r>
              <a:rPr lang="en-US" sz="900" dirty="0">
                <a:solidFill>
                  <a:srgbClr val="414042"/>
                </a:solidFill>
                <a:ea typeface="FoundrySterling-Light" panose="02000300000000000000" pitchFamily="2" charset="0"/>
                <a:cs typeface="Arial" panose="020B0604020202020204" pitchFamily="34" charset="0"/>
              </a:rPr>
              <a:t>connected</a:t>
            </a:r>
            <a:r>
              <a:rPr lang="en-US" sz="900" spc="-10" dirty="0">
                <a:solidFill>
                  <a:srgbClr val="414042"/>
                </a:solidFill>
                <a:ea typeface="FoundrySterling-Light" panose="02000300000000000000" pitchFamily="2" charset="0"/>
                <a:cs typeface="Arial" panose="020B0604020202020204" pitchFamily="34" charset="0"/>
              </a:rPr>
              <a:t> </a:t>
            </a:r>
            <a:r>
              <a:rPr lang="en-US" sz="900" dirty="0">
                <a:solidFill>
                  <a:srgbClr val="414042"/>
                </a:solidFill>
                <a:ea typeface="FoundrySterling-Light" panose="02000300000000000000" pitchFamily="2" charset="0"/>
                <a:cs typeface="Arial" panose="020B0604020202020204" pitchFamily="34" charset="0"/>
              </a:rPr>
              <a:t>and</a:t>
            </a:r>
            <a:r>
              <a:rPr lang="en-US" sz="900" spc="-15" dirty="0">
                <a:solidFill>
                  <a:srgbClr val="414042"/>
                </a:solidFill>
                <a:ea typeface="FoundrySterling-Light" panose="02000300000000000000" pitchFamily="2" charset="0"/>
                <a:cs typeface="Arial" panose="020B0604020202020204" pitchFamily="34" charset="0"/>
              </a:rPr>
              <a:t> </a:t>
            </a:r>
            <a:r>
              <a:rPr lang="en-US" sz="900" dirty="0">
                <a:solidFill>
                  <a:srgbClr val="414042"/>
                </a:solidFill>
                <a:ea typeface="FoundrySterling-Light" panose="02000300000000000000" pitchFamily="2" charset="0"/>
                <a:cs typeface="Arial" panose="020B0604020202020204" pitchFamily="34" charset="0"/>
              </a:rPr>
              <a:t>67</a:t>
            </a:r>
            <a:r>
              <a:rPr lang="en-US" sz="900" spc="-10" dirty="0">
                <a:solidFill>
                  <a:srgbClr val="414042"/>
                </a:solidFill>
                <a:ea typeface="FoundrySterling-Light" panose="02000300000000000000" pitchFamily="2" charset="0"/>
                <a:cs typeface="Arial" panose="020B0604020202020204" pitchFamily="34" charset="0"/>
              </a:rPr>
              <a:t> </a:t>
            </a:r>
            <a:r>
              <a:rPr lang="en-US" sz="900" dirty="0">
                <a:solidFill>
                  <a:srgbClr val="414042"/>
                </a:solidFill>
                <a:ea typeface="FoundrySterling-Light" panose="02000300000000000000" pitchFamily="2" charset="0"/>
                <a:cs typeface="Arial" panose="020B0604020202020204" pitchFamily="34" charset="0"/>
              </a:rPr>
              <a:t>sites</a:t>
            </a:r>
            <a:r>
              <a:rPr lang="en-US" sz="900" spc="-10" dirty="0">
                <a:solidFill>
                  <a:srgbClr val="414042"/>
                </a:solidFill>
                <a:ea typeface="FoundrySterling-Light" panose="02000300000000000000" pitchFamily="2" charset="0"/>
                <a:cs typeface="Arial" panose="020B0604020202020204" pitchFamily="34" charset="0"/>
              </a:rPr>
              <a:t> </a:t>
            </a:r>
            <a:r>
              <a:rPr lang="en-US" sz="900" dirty="0">
                <a:solidFill>
                  <a:srgbClr val="414042"/>
                </a:solidFill>
                <a:ea typeface="FoundrySterling-Light" panose="02000300000000000000" pitchFamily="2" charset="0"/>
                <a:cs typeface="Arial" panose="020B0604020202020204" pitchFamily="34" charset="0"/>
              </a:rPr>
              <a:t>tested</a:t>
            </a:r>
            <a:r>
              <a:rPr lang="en-US" sz="900" spc="-10" dirty="0">
                <a:solidFill>
                  <a:srgbClr val="414042"/>
                </a:solidFill>
                <a:ea typeface="FoundrySterling-Light" panose="02000300000000000000" pitchFamily="2" charset="0"/>
                <a:cs typeface="Arial" panose="020B0604020202020204" pitchFamily="34" charset="0"/>
              </a:rPr>
              <a:t> </a:t>
            </a:r>
            <a:r>
              <a:rPr lang="en-US" sz="900" dirty="0">
                <a:solidFill>
                  <a:srgbClr val="414042"/>
                </a:solidFill>
                <a:ea typeface="FoundrySterling-Light" panose="02000300000000000000" pitchFamily="2" charset="0"/>
                <a:cs typeface="Arial" panose="020B0604020202020204" pitchFamily="34" charset="0"/>
              </a:rPr>
              <a:t>successfully</a:t>
            </a:r>
            <a:r>
              <a:rPr lang="en-US" sz="900" spc="-10" dirty="0">
                <a:solidFill>
                  <a:srgbClr val="414042"/>
                </a:solidFill>
                <a:ea typeface="FoundrySterling-Light" panose="02000300000000000000" pitchFamily="2" charset="0"/>
                <a:cs typeface="Arial" panose="020B0604020202020204" pitchFamily="34" charset="0"/>
              </a:rPr>
              <a:t> </a:t>
            </a:r>
            <a:r>
              <a:rPr lang="en-US" sz="900" dirty="0">
                <a:solidFill>
                  <a:srgbClr val="414042"/>
                </a:solidFill>
                <a:ea typeface="FoundrySterling-Light" panose="02000300000000000000" pitchFamily="2" charset="0"/>
                <a:cs typeface="Arial" panose="020B0604020202020204" pitchFamily="34" charset="0"/>
              </a:rPr>
              <a:t>end-to-end</a:t>
            </a:r>
            <a:endParaRPr lang="en-ZA" sz="900" dirty="0">
              <a:ea typeface="FoundrySterling-Light" panose="02000300000000000000" pitchFamily="2" charset="0"/>
              <a:cs typeface="Arial" panose="020B0604020202020204" pitchFamily="34" charset="0"/>
            </a:endParaRPr>
          </a:p>
          <a:p>
            <a:pPr marL="171450" indent="-171450" eaLnBrk="1" fontAlgn="auto" hangingPunct="1">
              <a:spcBef>
                <a:spcPts val="100"/>
              </a:spcBef>
              <a:spcAft>
                <a:spcPts val="0"/>
              </a:spcAft>
              <a:buClr>
                <a:srgbClr val="414042"/>
              </a:buClr>
              <a:buSzPts val="800"/>
              <a:buFont typeface="Arial" panose="020B0604020202020204" pitchFamily="34" charset="0"/>
              <a:buChar char="•"/>
              <a:tabLst>
                <a:tab pos="2960370" algn="l"/>
                <a:tab pos="2961005" algn="l"/>
              </a:tabLst>
              <a:defRPr/>
            </a:pPr>
            <a:r>
              <a:rPr lang="en-US" sz="900" dirty="0">
                <a:solidFill>
                  <a:srgbClr val="414042"/>
                </a:solidFill>
                <a:ea typeface="FoundrySterling-Light" panose="02000300000000000000" pitchFamily="2" charset="0"/>
                <a:cs typeface="Arial" panose="020B0604020202020204" pitchFamily="34" charset="0"/>
              </a:rPr>
              <a:t>Decline</a:t>
            </a:r>
            <a:r>
              <a:rPr lang="en-US" sz="900" spc="180" dirty="0">
                <a:solidFill>
                  <a:srgbClr val="414042"/>
                </a:solidFill>
                <a:ea typeface="FoundrySterling-Light" panose="02000300000000000000" pitchFamily="2" charset="0"/>
                <a:cs typeface="Arial" panose="020B0604020202020204" pitchFamily="34" charset="0"/>
              </a:rPr>
              <a:t> </a:t>
            </a:r>
            <a:r>
              <a:rPr lang="en-US" sz="900" dirty="0">
                <a:solidFill>
                  <a:srgbClr val="414042"/>
                </a:solidFill>
                <a:ea typeface="FoundrySterling-Light" panose="02000300000000000000" pitchFamily="2" charset="0"/>
                <a:cs typeface="Arial" panose="020B0604020202020204" pitchFamily="34" charset="0"/>
              </a:rPr>
              <a:t>in</a:t>
            </a:r>
            <a:r>
              <a:rPr lang="en-US" sz="900" spc="-5" dirty="0">
                <a:solidFill>
                  <a:srgbClr val="414042"/>
                </a:solidFill>
                <a:ea typeface="FoundrySterling-Light" panose="02000300000000000000" pitchFamily="2" charset="0"/>
                <a:cs typeface="Arial" panose="020B0604020202020204" pitchFamily="34" charset="0"/>
              </a:rPr>
              <a:t> </a:t>
            </a:r>
            <a:r>
              <a:rPr lang="en-US" sz="900" dirty="0">
                <a:solidFill>
                  <a:srgbClr val="414042"/>
                </a:solidFill>
                <a:ea typeface="FoundrySterling-Light" panose="02000300000000000000" pitchFamily="2" charset="0"/>
                <a:cs typeface="Arial" panose="020B0604020202020204" pitchFamily="34" charset="0"/>
              </a:rPr>
              <a:t>Sales</a:t>
            </a:r>
            <a:r>
              <a:rPr lang="en-US" sz="900" spc="-5" dirty="0">
                <a:solidFill>
                  <a:srgbClr val="414042"/>
                </a:solidFill>
                <a:ea typeface="FoundrySterling-Light" panose="02000300000000000000" pitchFamily="2" charset="0"/>
                <a:cs typeface="Arial" panose="020B0604020202020204" pitchFamily="34" charset="0"/>
              </a:rPr>
              <a:t> </a:t>
            </a:r>
            <a:r>
              <a:rPr lang="en-US" sz="900" dirty="0">
                <a:solidFill>
                  <a:srgbClr val="414042"/>
                </a:solidFill>
                <a:ea typeface="FoundrySterling-Light" panose="02000300000000000000" pitchFamily="2" charset="0"/>
                <a:cs typeface="Arial" panose="020B0604020202020204" pitchFamily="34" charset="0"/>
              </a:rPr>
              <a:t>volume</a:t>
            </a:r>
            <a:r>
              <a:rPr lang="en-US" sz="900" spc="-5" dirty="0">
                <a:solidFill>
                  <a:srgbClr val="414042"/>
                </a:solidFill>
                <a:ea typeface="FoundrySterling-Light" panose="02000300000000000000" pitchFamily="2" charset="0"/>
                <a:cs typeface="Arial" panose="020B0604020202020204" pitchFamily="34" charset="0"/>
              </a:rPr>
              <a:t> </a:t>
            </a:r>
            <a:r>
              <a:rPr lang="en-US" sz="900" dirty="0">
                <a:solidFill>
                  <a:srgbClr val="414042"/>
                </a:solidFill>
                <a:ea typeface="FoundrySterling-Light" panose="02000300000000000000" pitchFamily="2" charset="0"/>
                <a:cs typeface="Arial" panose="020B0604020202020204" pitchFamily="34" charset="0"/>
              </a:rPr>
              <a:t>and revenue</a:t>
            </a:r>
            <a:endParaRPr lang="en-ZA" sz="900" dirty="0">
              <a:ea typeface="FoundrySterling-Light" panose="02000300000000000000" pitchFamily="2" charset="0"/>
              <a:cs typeface="Arial" panose="020B0604020202020204" pitchFamily="34" charset="0"/>
            </a:endParaRPr>
          </a:p>
          <a:p>
            <a:pPr marL="171450" indent="-171450" eaLnBrk="1" fontAlgn="auto" hangingPunct="1">
              <a:spcBef>
                <a:spcPts val="100"/>
              </a:spcBef>
              <a:spcAft>
                <a:spcPts val="0"/>
              </a:spcAft>
              <a:buClr>
                <a:srgbClr val="414042"/>
              </a:buClr>
              <a:buSzPts val="800"/>
              <a:buFont typeface="Arial" panose="020B0604020202020204" pitchFamily="34" charset="0"/>
              <a:buChar char="•"/>
              <a:tabLst>
                <a:tab pos="2960370" algn="l"/>
                <a:tab pos="2961005" algn="l"/>
              </a:tabLst>
              <a:defRPr/>
            </a:pPr>
            <a:r>
              <a:rPr lang="en-US" sz="900" dirty="0">
                <a:solidFill>
                  <a:srgbClr val="414042"/>
                </a:solidFill>
                <a:ea typeface="FoundrySterling-Light" panose="02000300000000000000" pitchFamily="2" charset="0"/>
                <a:cs typeface="Arial" panose="020B0604020202020204" pitchFamily="34" charset="0"/>
              </a:rPr>
              <a:t>ISO</a:t>
            </a:r>
            <a:r>
              <a:rPr lang="en-US" sz="900" spc="-10" dirty="0">
                <a:solidFill>
                  <a:srgbClr val="414042"/>
                </a:solidFill>
                <a:ea typeface="FoundrySterling-Light" panose="02000300000000000000" pitchFamily="2" charset="0"/>
                <a:cs typeface="Arial" panose="020B0604020202020204" pitchFamily="34" charset="0"/>
              </a:rPr>
              <a:t> </a:t>
            </a:r>
            <a:r>
              <a:rPr lang="en-US" sz="900" dirty="0">
                <a:solidFill>
                  <a:srgbClr val="414042"/>
                </a:solidFill>
                <a:ea typeface="FoundrySterling-Light" panose="02000300000000000000" pitchFamily="2" charset="0"/>
                <a:cs typeface="Arial" panose="020B0604020202020204" pitchFamily="34" charset="0"/>
              </a:rPr>
              <a:t>9001-2015</a:t>
            </a:r>
            <a:r>
              <a:rPr lang="en-US" sz="900" spc="-5" dirty="0">
                <a:solidFill>
                  <a:srgbClr val="414042"/>
                </a:solidFill>
                <a:ea typeface="FoundrySterling-Light" panose="02000300000000000000" pitchFamily="2" charset="0"/>
                <a:cs typeface="Arial" panose="020B0604020202020204" pitchFamily="34" charset="0"/>
              </a:rPr>
              <a:t> </a:t>
            </a:r>
            <a:r>
              <a:rPr lang="en-US" sz="900" dirty="0">
                <a:solidFill>
                  <a:srgbClr val="414042"/>
                </a:solidFill>
                <a:ea typeface="FoundrySterling-Light" panose="02000300000000000000" pitchFamily="2" charset="0"/>
                <a:cs typeface="Arial" panose="020B0604020202020204" pitchFamily="34" charset="0"/>
              </a:rPr>
              <a:t>certification</a:t>
            </a:r>
            <a:r>
              <a:rPr lang="en-US" sz="900" spc="-10" dirty="0">
                <a:solidFill>
                  <a:srgbClr val="414042"/>
                </a:solidFill>
                <a:ea typeface="FoundrySterling-Light" panose="02000300000000000000" pitchFamily="2" charset="0"/>
                <a:cs typeface="Arial" panose="020B0604020202020204" pitchFamily="34" charset="0"/>
              </a:rPr>
              <a:t> </a:t>
            </a:r>
            <a:r>
              <a:rPr lang="en-US" sz="900" dirty="0">
                <a:solidFill>
                  <a:srgbClr val="414042"/>
                </a:solidFill>
                <a:ea typeface="FoundrySterling-Light" panose="02000300000000000000" pitchFamily="2" charset="0"/>
                <a:cs typeface="Arial" panose="020B0604020202020204" pitchFamily="34" charset="0"/>
              </a:rPr>
              <a:t>maintained</a:t>
            </a:r>
            <a:endParaRPr lang="en-ZA" sz="900" dirty="0">
              <a:ea typeface="FoundrySterling-Light" panose="02000300000000000000" pitchFamily="2" charset="0"/>
              <a:cs typeface="Arial" panose="020B0604020202020204" pitchFamily="34" charset="0"/>
            </a:endParaRPr>
          </a:p>
          <a:p>
            <a:pPr marL="171450" indent="-171450" eaLnBrk="1" fontAlgn="auto" hangingPunct="1">
              <a:spcBef>
                <a:spcPts val="100"/>
              </a:spcBef>
              <a:spcAft>
                <a:spcPts val="0"/>
              </a:spcAft>
              <a:buClr>
                <a:srgbClr val="414042"/>
              </a:buClr>
              <a:buSzPts val="800"/>
              <a:buFont typeface="Arial" panose="020B0604020202020204" pitchFamily="34" charset="0"/>
              <a:buChar char="•"/>
              <a:tabLst>
                <a:tab pos="2960370" algn="l"/>
                <a:tab pos="2961005" algn="l"/>
              </a:tabLst>
              <a:defRPr/>
            </a:pPr>
            <a:r>
              <a:rPr lang="en-US" sz="900" dirty="0">
                <a:solidFill>
                  <a:srgbClr val="414042"/>
                </a:solidFill>
                <a:ea typeface="FoundrySterling-Light" panose="02000300000000000000" pitchFamily="2" charset="0"/>
                <a:cs typeface="Arial" panose="020B0604020202020204" pitchFamily="34" charset="0"/>
              </a:rPr>
              <a:t>B-BBEE</a:t>
            </a:r>
            <a:r>
              <a:rPr lang="en-US" sz="900" spc="-5" dirty="0">
                <a:solidFill>
                  <a:srgbClr val="414042"/>
                </a:solidFill>
                <a:ea typeface="FoundrySterling-Light" panose="02000300000000000000" pitchFamily="2" charset="0"/>
                <a:cs typeface="Arial" panose="020B0604020202020204" pitchFamily="34" charset="0"/>
              </a:rPr>
              <a:t> </a:t>
            </a:r>
            <a:r>
              <a:rPr lang="en-US" sz="900" dirty="0">
                <a:solidFill>
                  <a:srgbClr val="414042"/>
                </a:solidFill>
                <a:ea typeface="FoundrySterling-Light" panose="02000300000000000000" pitchFamily="2" charset="0"/>
                <a:cs typeface="Arial" panose="020B0604020202020204" pitchFamily="34" charset="0"/>
              </a:rPr>
              <a:t>level 4</a:t>
            </a:r>
            <a:endParaRPr lang="en-ZA" sz="900" dirty="0">
              <a:ea typeface="FoundrySterling-Light" panose="02000300000000000000" pitchFamily="2" charset="0"/>
              <a:cs typeface="Arial" panose="020B0604020202020204" pitchFamily="34" charset="0"/>
            </a:endParaRPr>
          </a:p>
          <a:p>
            <a:pPr marL="171450" indent="-171450" eaLnBrk="1" fontAlgn="auto" hangingPunct="1">
              <a:spcBef>
                <a:spcPts val="100"/>
              </a:spcBef>
              <a:spcAft>
                <a:spcPts val="0"/>
              </a:spcAft>
              <a:buClr>
                <a:srgbClr val="414042"/>
              </a:buClr>
              <a:buSzPts val="800"/>
              <a:buFont typeface="Arial" panose="020B0604020202020204" pitchFamily="34" charset="0"/>
              <a:buChar char="•"/>
              <a:tabLst>
                <a:tab pos="2960370" algn="l"/>
                <a:tab pos="2961005" algn="l"/>
              </a:tabLst>
              <a:defRPr/>
            </a:pPr>
            <a:r>
              <a:rPr lang="en-US" sz="900" dirty="0">
                <a:solidFill>
                  <a:srgbClr val="414042"/>
                </a:solidFill>
                <a:ea typeface="FoundrySterling-Light" panose="02000300000000000000" pitchFamily="2" charset="0"/>
                <a:cs typeface="Arial" panose="020B0604020202020204" pitchFamily="34" charset="0"/>
              </a:rPr>
              <a:t>The</a:t>
            </a:r>
            <a:r>
              <a:rPr lang="en-US" sz="900" spc="-10" dirty="0">
                <a:solidFill>
                  <a:srgbClr val="414042"/>
                </a:solidFill>
                <a:ea typeface="FoundrySterling-Light" panose="02000300000000000000" pitchFamily="2" charset="0"/>
                <a:cs typeface="Arial" panose="020B0604020202020204" pitchFamily="34" charset="0"/>
              </a:rPr>
              <a:t> </a:t>
            </a:r>
            <a:r>
              <a:rPr lang="en-US" sz="900" dirty="0">
                <a:solidFill>
                  <a:srgbClr val="414042"/>
                </a:solidFill>
                <a:ea typeface="FoundrySterling-Light" panose="02000300000000000000" pitchFamily="2" charset="0"/>
                <a:cs typeface="Arial" panose="020B0604020202020204" pitchFamily="34" charset="0"/>
              </a:rPr>
              <a:t>number</a:t>
            </a:r>
            <a:r>
              <a:rPr lang="en-US" sz="900" spc="-10" dirty="0">
                <a:solidFill>
                  <a:srgbClr val="414042"/>
                </a:solidFill>
                <a:ea typeface="FoundrySterling-Light" panose="02000300000000000000" pitchFamily="2" charset="0"/>
                <a:cs typeface="Arial" panose="020B0604020202020204" pitchFamily="34" charset="0"/>
              </a:rPr>
              <a:t> </a:t>
            </a:r>
            <a:r>
              <a:rPr lang="en-US" sz="900" dirty="0">
                <a:solidFill>
                  <a:srgbClr val="414042"/>
                </a:solidFill>
                <a:ea typeface="FoundrySterling-Light" panose="02000300000000000000" pitchFamily="2" charset="0"/>
                <a:cs typeface="Arial" panose="020B0604020202020204" pitchFamily="34" charset="0"/>
              </a:rPr>
              <a:t>of</a:t>
            </a:r>
            <a:r>
              <a:rPr lang="en-US" sz="900" spc="-10" dirty="0">
                <a:solidFill>
                  <a:srgbClr val="414042"/>
                </a:solidFill>
                <a:ea typeface="FoundrySterling-Light" panose="02000300000000000000" pitchFamily="2" charset="0"/>
                <a:cs typeface="Arial" panose="020B0604020202020204" pitchFamily="34" charset="0"/>
              </a:rPr>
              <a:t> </a:t>
            </a:r>
            <a:r>
              <a:rPr lang="en-US" sz="900" dirty="0">
                <a:solidFill>
                  <a:srgbClr val="414042"/>
                </a:solidFill>
                <a:ea typeface="FoundrySterling-Light" panose="02000300000000000000" pitchFamily="2" charset="0"/>
                <a:cs typeface="Arial" panose="020B0604020202020204" pitchFamily="34" charset="0"/>
              </a:rPr>
              <a:t>customers</a:t>
            </a:r>
            <a:r>
              <a:rPr lang="en-US" sz="900" spc="-10" dirty="0">
                <a:solidFill>
                  <a:srgbClr val="414042"/>
                </a:solidFill>
                <a:ea typeface="FoundrySterling-Light" panose="02000300000000000000" pitchFamily="2" charset="0"/>
                <a:cs typeface="Arial" panose="020B0604020202020204" pitchFamily="34" charset="0"/>
              </a:rPr>
              <a:t> </a:t>
            </a:r>
            <a:r>
              <a:rPr lang="en-US" sz="900" dirty="0">
                <a:solidFill>
                  <a:srgbClr val="414042"/>
                </a:solidFill>
                <a:ea typeface="FoundrySterling-Light" panose="02000300000000000000" pitchFamily="2" charset="0"/>
                <a:cs typeface="Arial" panose="020B0604020202020204" pitchFamily="34" charset="0"/>
              </a:rPr>
              <a:t>increased</a:t>
            </a:r>
            <a:r>
              <a:rPr lang="en-US" sz="900" spc="-5" dirty="0">
                <a:solidFill>
                  <a:srgbClr val="414042"/>
                </a:solidFill>
                <a:ea typeface="FoundrySterling-Light" panose="02000300000000000000" pitchFamily="2" charset="0"/>
                <a:cs typeface="Arial" panose="020B0604020202020204" pitchFamily="34" charset="0"/>
              </a:rPr>
              <a:t> </a:t>
            </a:r>
            <a:r>
              <a:rPr lang="en-US" sz="900" dirty="0">
                <a:solidFill>
                  <a:srgbClr val="414042"/>
                </a:solidFill>
                <a:ea typeface="FoundrySterling-Light" panose="02000300000000000000" pitchFamily="2" charset="0"/>
                <a:cs typeface="Arial" panose="020B0604020202020204" pitchFamily="34" charset="0"/>
              </a:rPr>
              <a:t>to</a:t>
            </a:r>
            <a:r>
              <a:rPr lang="en-US" sz="900" spc="-10" dirty="0">
                <a:solidFill>
                  <a:srgbClr val="414042"/>
                </a:solidFill>
                <a:ea typeface="FoundrySterling-Light" panose="02000300000000000000" pitchFamily="2" charset="0"/>
                <a:cs typeface="Arial" panose="020B0604020202020204" pitchFamily="34" charset="0"/>
              </a:rPr>
              <a:t> </a:t>
            </a:r>
            <a:r>
              <a:rPr lang="en-US" sz="900" dirty="0">
                <a:solidFill>
                  <a:srgbClr val="414042"/>
                </a:solidFill>
                <a:ea typeface="FoundrySterling-Light" panose="02000300000000000000" pitchFamily="2" charset="0"/>
                <a:cs typeface="Arial" panose="020B0604020202020204" pitchFamily="34" charset="0"/>
              </a:rPr>
              <a:t>101</a:t>
            </a:r>
            <a:endParaRPr lang="en-ZA" sz="900" dirty="0">
              <a:ea typeface="FoundrySterling-Light" panose="02000300000000000000" pitchFamily="2" charset="0"/>
              <a:cs typeface="Arial" panose="020B0604020202020204" pitchFamily="34" charset="0"/>
            </a:endParaRPr>
          </a:p>
          <a:p>
            <a:pPr marL="171450" indent="-171450" eaLnBrk="1" fontAlgn="auto" hangingPunct="1">
              <a:spcBef>
                <a:spcPts val="100"/>
              </a:spcBef>
              <a:spcAft>
                <a:spcPts val="0"/>
              </a:spcAft>
              <a:buClr>
                <a:srgbClr val="414042"/>
              </a:buClr>
              <a:buSzPts val="800"/>
              <a:buFont typeface="Arial" panose="020B0604020202020204" pitchFamily="34" charset="0"/>
              <a:buChar char="•"/>
              <a:tabLst>
                <a:tab pos="2960370" algn="l"/>
                <a:tab pos="2961005" algn="l"/>
              </a:tabLst>
              <a:defRPr/>
            </a:pPr>
            <a:r>
              <a:rPr lang="en-US" sz="900" dirty="0">
                <a:solidFill>
                  <a:srgbClr val="414042"/>
                </a:solidFill>
                <a:ea typeface="FoundrySterling-Light" panose="02000300000000000000" pitchFamily="2" charset="0"/>
                <a:cs typeface="Arial" panose="020B0604020202020204" pitchFamily="34" charset="0"/>
              </a:rPr>
              <a:t>45</a:t>
            </a:r>
            <a:r>
              <a:rPr lang="en-US" sz="900" spc="-10" dirty="0">
                <a:solidFill>
                  <a:srgbClr val="414042"/>
                </a:solidFill>
                <a:ea typeface="FoundrySterling-Light" panose="02000300000000000000" pitchFamily="2" charset="0"/>
                <a:cs typeface="Arial" panose="020B0604020202020204" pitchFamily="34" charset="0"/>
              </a:rPr>
              <a:t> </a:t>
            </a:r>
            <a:r>
              <a:rPr lang="en-US" sz="900" dirty="0">
                <a:solidFill>
                  <a:srgbClr val="414042"/>
                </a:solidFill>
                <a:ea typeface="FoundrySterling-Light" panose="02000300000000000000" pitchFamily="2" charset="0"/>
                <a:cs typeface="Arial" panose="020B0604020202020204" pitchFamily="34" charset="0"/>
              </a:rPr>
              <a:t>Debtors</a:t>
            </a:r>
            <a:r>
              <a:rPr lang="en-US" sz="900" spc="-5" dirty="0">
                <a:solidFill>
                  <a:srgbClr val="414042"/>
                </a:solidFill>
                <a:ea typeface="FoundrySterling-Light" panose="02000300000000000000" pitchFamily="2" charset="0"/>
                <a:cs typeface="Arial" panose="020B0604020202020204" pitchFamily="34" charset="0"/>
              </a:rPr>
              <a:t> </a:t>
            </a:r>
            <a:r>
              <a:rPr lang="en-US" sz="900" dirty="0">
                <a:solidFill>
                  <a:srgbClr val="414042"/>
                </a:solidFill>
                <a:ea typeface="FoundrySterling-Light" panose="02000300000000000000" pitchFamily="2" charset="0"/>
                <a:cs typeface="Arial" panose="020B0604020202020204" pitchFamily="34" charset="0"/>
              </a:rPr>
              <a:t>days</a:t>
            </a:r>
            <a:endParaRPr lang="en-ZA" sz="900" dirty="0">
              <a:ea typeface="FoundrySterling-Light" panose="02000300000000000000" pitchFamily="2" charset="0"/>
              <a:cs typeface="Arial" panose="020B0604020202020204" pitchFamily="34" charset="0"/>
            </a:endParaRPr>
          </a:p>
          <a:p>
            <a:pPr marL="171450" indent="-171450" eaLnBrk="1" fontAlgn="auto" hangingPunct="1">
              <a:spcBef>
                <a:spcPts val="100"/>
              </a:spcBef>
              <a:spcAft>
                <a:spcPts val="0"/>
              </a:spcAft>
              <a:buClr>
                <a:srgbClr val="414042"/>
              </a:buClr>
              <a:buSzPts val="800"/>
              <a:buFont typeface="Arial" panose="020B0604020202020204" pitchFamily="34" charset="0"/>
              <a:buChar char="•"/>
              <a:tabLst>
                <a:tab pos="2960370" algn="l"/>
                <a:tab pos="2961005" algn="l"/>
              </a:tabLst>
              <a:defRPr/>
            </a:pPr>
            <a:r>
              <a:rPr lang="en-US" sz="900" dirty="0">
                <a:solidFill>
                  <a:srgbClr val="414042"/>
                </a:solidFill>
                <a:ea typeface="FoundrySterling-Light" panose="02000300000000000000" pitchFamily="2" charset="0"/>
                <a:cs typeface="Arial" panose="020B0604020202020204" pitchFamily="34" charset="0"/>
              </a:rPr>
              <a:t>Positive</a:t>
            </a:r>
            <a:r>
              <a:rPr lang="en-US" sz="900" spc="-20" dirty="0">
                <a:solidFill>
                  <a:srgbClr val="414042"/>
                </a:solidFill>
                <a:ea typeface="FoundrySterling-Light" panose="02000300000000000000" pitchFamily="2" charset="0"/>
                <a:cs typeface="Arial" panose="020B0604020202020204" pitchFamily="34" charset="0"/>
              </a:rPr>
              <a:t> </a:t>
            </a:r>
            <a:r>
              <a:rPr lang="en-US" sz="900" dirty="0">
                <a:solidFill>
                  <a:srgbClr val="414042"/>
                </a:solidFill>
                <a:ea typeface="FoundrySterling-Light" panose="02000300000000000000" pitchFamily="2" charset="0"/>
                <a:cs typeface="Arial" panose="020B0604020202020204" pitchFamily="34" charset="0"/>
              </a:rPr>
              <a:t>EBITDA</a:t>
            </a:r>
            <a:endParaRPr lang="en-ZA" sz="900" dirty="0">
              <a:ea typeface="FoundrySterling-Light" panose="02000300000000000000" pitchFamily="2" charset="0"/>
              <a:cs typeface="Arial" panose="020B0604020202020204" pitchFamily="34" charset="0"/>
            </a:endParaRPr>
          </a:p>
          <a:p>
            <a:pPr marL="171450" indent="-171450" eaLnBrk="1" fontAlgn="auto" hangingPunct="1">
              <a:spcBef>
                <a:spcPts val="100"/>
              </a:spcBef>
              <a:spcAft>
                <a:spcPts val="0"/>
              </a:spcAft>
              <a:buClr>
                <a:srgbClr val="414042"/>
              </a:buClr>
              <a:buSzPts val="800"/>
              <a:buFont typeface="Arial" panose="020B0604020202020204" pitchFamily="34" charset="0"/>
              <a:buChar char="•"/>
              <a:tabLst>
                <a:tab pos="2960370" algn="l"/>
                <a:tab pos="2961005" algn="l"/>
              </a:tabLst>
              <a:defRPr/>
            </a:pPr>
            <a:r>
              <a:rPr lang="en-US" sz="900" dirty="0">
                <a:solidFill>
                  <a:srgbClr val="414042"/>
                </a:solidFill>
                <a:ea typeface="FoundrySterling-Light" panose="02000300000000000000" pitchFamily="2" charset="0"/>
                <a:cs typeface="Arial" panose="020B0604020202020204" pitchFamily="34" charset="0"/>
              </a:rPr>
              <a:t>Positive</a:t>
            </a:r>
            <a:r>
              <a:rPr lang="en-US" sz="900" spc="-20" dirty="0">
                <a:solidFill>
                  <a:srgbClr val="414042"/>
                </a:solidFill>
                <a:ea typeface="FoundrySterling-Light" panose="02000300000000000000" pitchFamily="2" charset="0"/>
                <a:cs typeface="Arial" panose="020B0604020202020204" pitchFamily="34" charset="0"/>
              </a:rPr>
              <a:t> </a:t>
            </a:r>
            <a:r>
              <a:rPr lang="en-US" sz="900" dirty="0">
                <a:solidFill>
                  <a:srgbClr val="414042"/>
                </a:solidFill>
                <a:ea typeface="FoundrySterling-Light" panose="02000300000000000000" pitchFamily="2" charset="0"/>
                <a:cs typeface="Arial" panose="020B0604020202020204" pitchFamily="34" charset="0"/>
              </a:rPr>
              <a:t>Cash</a:t>
            </a:r>
            <a:r>
              <a:rPr lang="en-US" sz="900" spc="-15" dirty="0">
                <a:solidFill>
                  <a:srgbClr val="414042"/>
                </a:solidFill>
                <a:ea typeface="FoundrySterling-Light" panose="02000300000000000000" pitchFamily="2" charset="0"/>
                <a:cs typeface="Arial" panose="020B0604020202020204" pitchFamily="34" charset="0"/>
              </a:rPr>
              <a:t> </a:t>
            </a:r>
            <a:r>
              <a:rPr lang="en-US" sz="900" dirty="0">
                <a:solidFill>
                  <a:srgbClr val="414042"/>
                </a:solidFill>
                <a:ea typeface="FoundrySterling-Light" panose="02000300000000000000" pitchFamily="2" charset="0"/>
                <a:cs typeface="Arial" panose="020B0604020202020204" pitchFamily="34" charset="0"/>
              </a:rPr>
              <a:t>flow</a:t>
            </a:r>
            <a:r>
              <a:rPr lang="en-US" sz="900" spc="-15" dirty="0">
                <a:solidFill>
                  <a:srgbClr val="414042"/>
                </a:solidFill>
                <a:ea typeface="FoundrySterling-Light" panose="02000300000000000000" pitchFamily="2" charset="0"/>
                <a:cs typeface="Arial" panose="020B0604020202020204" pitchFamily="34" charset="0"/>
              </a:rPr>
              <a:t> </a:t>
            </a:r>
            <a:r>
              <a:rPr lang="en-US" sz="900" dirty="0">
                <a:solidFill>
                  <a:srgbClr val="414042"/>
                </a:solidFill>
                <a:ea typeface="FoundrySterling-Light" panose="02000300000000000000" pitchFamily="2" charset="0"/>
                <a:cs typeface="Arial" panose="020B0604020202020204" pitchFamily="34" charset="0"/>
              </a:rPr>
              <a:t>generated</a:t>
            </a:r>
            <a:r>
              <a:rPr lang="en-US" sz="900" spc="-20" dirty="0">
                <a:solidFill>
                  <a:srgbClr val="414042"/>
                </a:solidFill>
                <a:ea typeface="FoundrySterling-Light" panose="02000300000000000000" pitchFamily="2" charset="0"/>
                <a:cs typeface="Arial" panose="020B0604020202020204" pitchFamily="34" charset="0"/>
              </a:rPr>
              <a:t> </a:t>
            </a:r>
            <a:r>
              <a:rPr lang="en-US" sz="900" dirty="0">
                <a:solidFill>
                  <a:srgbClr val="414042"/>
                </a:solidFill>
                <a:ea typeface="FoundrySterling-Light" panose="02000300000000000000" pitchFamily="2" charset="0"/>
                <a:cs typeface="Arial" panose="020B0604020202020204" pitchFamily="34" charset="0"/>
              </a:rPr>
              <a:t>from</a:t>
            </a:r>
            <a:r>
              <a:rPr lang="en-US" sz="900" spc="-15" dirty="0">
                <a:solidFill>
                  <a:srgbClr val="414042"/>
                </a:solidFill>
                <a:ea typeface="FoundrySterling-Light" panose="02000300000000000000" pitchFamily="2" charset="0"/>
                <a:cs typeface="Arial" panose="020B0604020202020204" pitchFamily="34" charset="0"/>
              </a:rPr>
              <a:t> </a:t>
            </a:r>
            <a:r>
              <a:rPr lang="en-US" sz="900" dirty="0">
                <a:solidFill>
                  <a:srgbClr val="414042"/>
                </a:solidFill>
                <a:ea typeface="FoundrySterling-Light" panose="02000300000000000000" pitchFamily="2" charset="0"/>
                <a:cs typeface="Arial" panose="020B0604020202020204" pitchFamily="34" charset="0"/>
              </a:rPr>
              <a:t>operations</a:t>
            </a:r>
          </a:p>
          <a:p>
            <a:pPr marL="171450" indent="-171450" eaLnBrk="1" fontAlgn="auto" hangingPunct="1">
              <a:spcBef>
                <a:spcPts val="100"/>
              </a:spcBef>
              <a:spcAft>
                <a:spcPts val="0"/>
              </a:spcAft>
              <a:buClr>
                <a:srgbClr val="414042"/>
              </a:buClr>
              <a:buSzPts val="800"/>
              <a:buFont typeface="Arial" panose="020B0604020202020204" pitchFamily="34" charset="0"/>
              <a:buChar char="•"/>
              <a:tabLst>
                <a:tab pos="2960370" algn="l"/>
                <a:tab pos="2961005" algn="l"/>
              </a:tabLst>
              <a:defRPr/>
            </a:pPr>
            <a:r>
              <a:rPr lang="en-US" sz="900" b="1" dirty="0">
                <a:solidFill>
                  <a:srgbClr val="414042"/>
                </a:solidFill>
                <a:ea typeface="FoundrySterling-Bold" pitchFamily="2" charset="0"/>
                <a:cs typeface="Arial" panose="020B0604020202020204" pitchFamily="34" charset="0"/>
              </a:rPr>
              <a:t>74%</a:t>
            </a:r>
            <a:r>
              <a:rPr lang="en-US" sz="900" b="1" spc="-5" dirty="0">
                <a:solidFill>
                  <a:srgbClr val="414042"/>
                </a:solidFill>
                <a:ea typeface="FoundrySterling-Bold" pitchFamily="2" charset="0"/>
                <a:cs typeface="Arial" panose="020B0604020202020204" pitchFamily="34" charset="0"/>
              </a:rPr>
              <a:t> </a:t>
            </a:r>
            <a:r>
              <a:rPr lang="en-US" sz="900" b="1" dirty="0">
                <a:solidFill>
                  <a:srgbClr val="414042"/>
                </a:solidFill>
                <a:ea typeface="FoundrySterling-Bold" pitchFamily="2" charset="0"/>
                <a:cs typeface="Arial" panose="020B0604020202020204" pitchFamily="34" charset="0"/>
              </a:rPr>
              <a:t>achievement</a:t>
            </a:r>
            <a:r>
              <a:rPr lang="en-US" sz="900" b="1" spc="-5" dirty="0">
                <a:solidFill>
                  <a:srgbClr val="414042"/>
                </a:solidFill>
                <a:ea typeface="FoundrySterling-Bold" pitchFamily="2" charset="0"/>
                <a:cs typeface="Arial" panose="020B0604020202020204" pitchFamily="34" charset="0"/>
              </a:rPr>
              <a:t> </a:t>
            </a:r>
            <a:r>
              <a:rPr lang="en-US" sz="900" b="1" dirty="0">
                <a:solidFill>
                  <a:srgbClr val="414042"/>
                </a:solidFill>
                <a:ea typeface="FoundrySterling-Bold" pitchFamily="2" charset="0"/>
                <a:cs typeface="Arial" panose="020B0604020202020204" pitchFamily="34" charset="0"/>
              </a:rPr>
              <a:t>of</a:t>
            </a:r>
            <a:r>
              <a:rPr lang="en-US" sz="900" b="1" spc="-5" dirty="0">
                <a:solidFill>
                  <a:srgbClr val="414042"/>
                </a:solidFill>
                <a:ea typeface="FoundrySterling-Bold" pitchFamily="2" charset="0"/>
                <a:cs typeface="Arial" panose="020B0604020202020204" pitchFamily="34" charset="0"/>
              </a:rPr>
              <a:t> </a:t>
            </a:r>
            <a:r>
              <a:rPr lang="en-US" sz="900" b="1" dirty="0">
                <a:solidFill>
                  <a:srgbClr val="414042"/>
                </a:solidFill>
                <a:ea typeface="FoundrySterling-Bold" pitchFamily="2" charset="0"/>
                <a:cs typeface="Arial" panose="020B0604020202020204" pitchFamily="34" charset="0"/>
              </a:rPr>
              <a:t>the</a:t>
            </a:r>
            <a:r>
              <a:rPr lang="en-US" sz="900" b="1" spc="-5" dirty="0">
                <a:solidFill>
                  <a:srgbClr val="414042"/>
                </a:solidFill>
                <a:ea typeface="FoundrySterling-Bold" pitchFamily="2" charset="0"/>
                <a:cs typeface="Arial" panose="020B0604020202020204" pitchFamily="34" charset="0"/>
              </a:rPr>
              <a:t> </a:t>
            </a:r>
            <a:r>
              <a:rPr lang="en-US" sz="900" b="1" dirty="0">
                <a:solidFill>
                  <a:srgbClr val="414042"/>
                </a:solidFill>
                <a:ea typeface="FoundrySterling-Bold" pitchFamily="2" charset="0"/>
                <a:cs typeface="Arial" panose="020B0604020202020204" pitchFamily="34" charset="0"/>
              </a:rPr>
              <a:t>Shareholder Compac</a:t>
            </a:r>
            <a:r>
              <a:rPr lang="en-US" sz="900" dirty="0">
                <a:solidFill>
                  <a:srgbClr val="414042"/>
                </a:solidFill>
                <a:ea typeface="FoundrySterling-Bold" pitchFamily="2" charset="0"/>
                <a:cs typeface="Arial" panose="020B0604020202020204" pitchFamily="34" charset="0"/>
              </a:rPr>
              <a:t>t</a:t>
            </a:r>
            <a:endParaRPr lang="en-ZA" sz="900" dirty="0">
              <a:ea typeface="FoundrySterling-Bold" pitchFamily="2" charset="0"/>
              <a:cs typeface="Arial" panose="020B0604020202020204" pitchFamily="34" charset="0"/>
            </a:endParaRPr>
          </a:p>
        </p:txBody>
      </p:sp>
      <p:sp>
        <p:nvSpPr>
          <p:cNvPr id="30734" name="Rectangle 153">
            <a:extLst>
              <a:ext uri="{FF2B5EF4-FFF2-40B4-BE49-F238E27FC236}">
                <a16:creationId xmlns:a16="http://schemas.microsoft.com/office/drawing/2014/main" xmlns="" id="{181E5BFD-9303-469B-ABC2-96FA6E1F8FC4}"/>
              </a:ext>
            </a:extLst>
          </p:cNvPr>
          <p:cNvSpPr>
            <a:spLocks noChangeArrowheads="1"/>
          </p:cNvSpPr>
          <p:nvPr/>
        </p:nvSpPr>
        <p:spPr bwMode="auto">
          <a:xfrm>
            <a:off x="4060825" y="5527675"/>
            <a:ext cx="787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latin typeface="FoundrySterling-Light"/>
                <a:ea typeface="FoundrySterling-Light"/>
                <a:cs typeface="FoundrySterling-Light"/>
              </a:rPr>
              <a:t>2021</a:t>
            </a:r>
            <a:r>
              <a:rPr lang="en-ZA" altLang="en-US">
                <a:solidFill>
                  <a:schemeClr val="bg1"/>
                </a:solidFill>
              </a:rPr>
              <a:t> </a:t>
            </a:r>
            <a:endParaRPr lang="en-US" altLang="en-US">
              <a:solidFill>
                <a:schemeClr val="bg1"/>
              </a:solidFill>
            </a:endParaRPr>
          </a:p>
        </p:txBody>
      </p:sp>
      <p:sp>
        <p:nvSpPr>
          <p:cNvPr id="37" name="Slide Number Placeholder 2">
            <a:extLst>
              <a:ext uri="{FF2B5EF4-FFF2-40B4-BE49-F238E27FC236}">
                <a16:creationId xmlns:a16="http://schemas.microsoft.com/office/drawing/2014/main" xmlns="" id="{72033C7A-024E-4B31-8FAE-816B555A9478}"/>
              </a:ext>
            </a:extLst>
          </p:cNvPr>
          <p:cNvSpPr>
            <a:spLocks noGrp="1" noChangeArrowheads="1"/>
          </p:cNvSpPr>
          <p:nvPr>
            <p:ph type="sldNum" sz="quarter" idx="12"/>
          </p:nvPr>
        </p:nvSpPr>
        <p:spPr bwMode="auto">
          <a:xfrm>
            <a:off x="6551191" y="6400874"/>
            <a:ext cx="2133600" cy="30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FFFFFF"/>
                </a:solidFill>
              </a:rPr>
              <a:t>Slide </a:t>
            </a:r>
            <a:fld id="{896BDDAE-6BF7-47F1-95CA-ED1E09E75ECB}" type="slidenum">
              <a:rPr lang="en-US" altLang="en-US" smtClean="0">
                <a:solidFill>
                  <a:srgbClr val="FFFFFF"/>
                </a:solidFill>
              </a:rPr>
              <a:pPr fontAlgn="base">
                <a:spcBef>
                  <a:spcPct val="0"/>
                </a:spcBef>
                <a:spcAft>
                  <a:spcPct val="0"/>
                </a:spcAft>
              </a:pPr>
              <a:t>5</a:t>
            </a:fld>
            <a:endParaRPr lang="en-US" altLang="en-US" dirty="0">
              <a:solidFill>
                <a:srgbClr val="FFFFFF"/>
              </a:solidFill>
            </a:endParaRPr>
          </a:p>
        </p:txBody>
      </p:sp>
    </p:spTree>
    <p:extLst>
      <p:ext uri="{BB962C8B-B14F-4D97-AF65-F5344CB8AC3E}">
        <p14:creationId xmlns:p14="http://schemas.microsoft.com/office/powerpoint/2010/main" xmlns="" val="2855522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a:extLst>
              <a:ext uri="{FF2B5EF4-FFF2-40B4-BE49-F238E27FC236}">
                <a16:creationId xmlns:a16="http://schemas.microsoft.com/office/drawing/2014/main" xmlns="" id="{13AB2DBB-F328-413A-ABC0-BDDAAD970B16}"/>
              </a:ext>
            </a:extLst>
          </p:cNvPr>
          <p:cNvSpPr>
            <a:spLocks noGrp="1" noChangeArrowheads="1"/>
          </p:cNvSpPr>
          <p:nvPr>
            <p:ph type="sldNum" sz="quarter" idx="12"/>
          </p:nvPr>
        </p:nvSpPr>
        <p:spPr bwMode="auto">
          <a:xfrm>
            <a:off x="6553200" y="6405563"/>
            <a:ext cx="2133600" cy="30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FFFFFF"/>
                </a:solidFill>
              </a:rPr>
              <a:t>Slide </a:t>
            </a:r>
            <a:fld id="{854A5945-FC03-406F-8117-B71508CF9791}" type="slidenum">
              <a:rPr lang="en-US" altLang="en-US" smtClean="0">
                <a:solidFill>
                  <a:srgbClr val="FFFFFF"/>
                </a:solidFill>
              </a:rPr>
              <a:pPr fontAlgn="base">
                <a:spcBef>
                  <a:spcPct val="0"/>
                </a:spcBef>
                <a:spcAft>
                  <a:spcPct val="0"/>
                </a:spcAft>
              </a:pPr>
              <a:t>6</a:t>
            </a:fld>
            <a:endParaRPr lang="en-US" altLang="en-US" dirty="0">
              <a:solidFill>
                <a:srgbClr val="FFFFFF"/>
              </a:solidFill>
            </a:endParaRPr>
          </a:p>
        </p:txBody>
      </p:sp>
      <p:sp>
        <p:nvSpPr>
          <p:cNvPr id="31747" name="Text Placeholder 3">
            <a:extLst>
              <a:ext uri="{FF2B5EF4-FFF2-40B4-BE49-F238E27FC236}">
                <a16:creationId xmlns:a16="http://schemas.microsoft.com/office/drawing/2014/main" xmlns="" id="{2FA0624D-7E31-4341-B91A-13FB396B3951}"/>
              </a:ext>
            </a:extLst>
          </p:cNvPr>
          <p:cNvSpPr>
            <a:spLocks noGrp="1" noChangeArrowheads="1"/>
          </p:cNvSpPr>
          <p:nvPr>
            <p:ph type="body" sz="quarter" idx="11"/>
          </p:nvPr>
        </p:nvSpPr>
        <p:spPr bwMode="auto">
          <a:xfrm>
            <a:off x="755650" y="436563"/>
            <a:ext cx="6734175" cy="400050"/>
          </a:xfrm>
          <a:noFill/>
          <a:ln w="9525">
            <a:noFill/>
            <a:miter lim="800000"/>
            <a:headEnd/>
            <a:tailEnd/>
          </a:ln>
        </p:spPr>
        <p:txBody>
          <a:bodyPr anchor="ctr"/>
          <a:lstStyle/>
          <a:p>
            <a:r>
              <a:rPr lang="en-GB" altLang="en-US" kern="1200" dirty="0"/>
              <a:t>Financial Capital – p34 &amp; 76</a:t>
            </a:r>
          </a:p>
        </p:txBody>
      </p:sp>
      <p:grpSp>
        <p:nvGrpSpPr>
          <p:cNvPr id="31748" name="Group 1">
            <a:extLst>
              <a:ext uri="{FF2B5EF4-FFF2-40B4-BE49-F238E27FC236}">
                <a16:creationId xmlns:a16="http://schemas.microsoft.com/office/drawing/2014/main" xmlns="" id="{AF33C927-4183-4981-9B16-7442D380C1A8}"/>
              </a:ext>
            </a:extLst>
          </p:cNvPr>
          <p:cNvGrpSpPr>
            <a:grpSpLocks/>
          </p:cNvGrpSpPr>
          <p:nvPr/>
        </p:nvGrpSpPr>
        <p:grpSpPr bwMode="auto">
          <a:xfrm>
            <a:off x="250825" y="1190625"/>
            <a:ext cx="8435975" cy="4824413"/>
            <a:chOff x="251520" y="1191026"/>
            <a:chExt cx="8435280" cy="4824536"/>
          </a:xfrm>
        </p:grpSpPr>
        <p:graphicFrame>
          <p:nvGraphicFramePr>
            <p:cNvPr id="5" name="Diagram 4">
              <a:extLst>
                <a:ext uri="{FF2B5EF4-FFF2-40B4-BE49-F238E27FC236}">
                  <a16:creationId xmlns:a16="http://schemas.microsoft.com/office/drawing/2014/main" xmlns="" id="{0719110F-7108-4665-956B-256444418623}"/>
                </a:ext>
              </a:extLst>
            </p:cNvPr>
            <p:cNvGraphicFramePr/>
            <p:nvPr>
              <p:extLst>
                <p:ext uri="{D42A27DB-BD31-4B8C-83A1-F6EECF244321}">
                  <p14:modId xmlns:p14="http://schemas.microsoft.com/office/powerpoint/2010/main" xmlns="" val="3291519983"/>
                </p:ext>
              </p:extLst>
            </p:nvPr>
          </p:nvGraphicFramePr>
          <p:xfrm>
            <a:off x="251520" y="1191026"/>
            <a:ext cx="843528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rrow: Down 5">
              <a:extLst>
                <a:ext uri="{FF2B5EF4-FFF2-40B4-BE49-F238E27FC236}">
                  <a16:creationId xmlns:a16="http://schemas.microsoft.com/office/drawing/2014/main" xmlns="" id="{681C3346-96CE-432D-8795-EDDAA4139A55}"/>
                </a:ext>
              </a:extLst>
            </p:cNvPr>
            <p:cNvSpPr/>
            <p:nvPr/>
          </p:nvSpPr>
          <p:spPr>
            <a:xfrm>
              <a:off x="8204240" y="1360893"/>
              <a:ext cx="177785" cy="43657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sz="1400">
                <a:cs typeface="Arial" panose="020B0604020202020204" pitchFamily="34" charset="0"/>
              </a:endParaRPr>
            </a:p>
          </p:txBody>
        </p:sp>
        <p:sp>
          <p:nvSpPr>
            <p:cNvPr id="7" name="Arrow: Down 6">
              <a:extLst>
                <a:ext uri="{FF2B5EF4-FFF2-40B4-BE49-F238E27FC236}">
                  <a16:creationId xmlns:a16="http://schemas.microsoft.com/office/drawing/2014/main" xmlns="" id="{5A18610F-3A20-4779-A808-63088146D7C0}"/>
                </a:ext>
              </a:extLst>
            </p:cNvPr>
            <p:cNvSpPr/>
            <p:nvPr/>
          </p:nvSpPr>
          <p:spPr>
            <a:xfrm>
              <a:off x="8204240" y="2094337"/>
              <a:ext cx="177785" cy="43657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sz="1400" dirty="0">
                <a:cs typeface="Arial" panose="020B0604020202020204" pitchFamily="34" charset="0"/>
              </a:endParaRPr>
            </a:p>
          </p:txBody>
        </p:sp>
        <p:sp>
          <p:nvSpPr>
            <p:cNvPr id="8" name="Arrow: Down 7">
              <a:extLst>
                <a:ext uri="{FF2B5EF4-FFF2-40B4-BE49-F238E27FC236}">
                  <a16:creationId xmlns:a16="http://schemas.microsoft.com/office/drawing/2014/main" xmlns="" id="{FDEF56CE-A57E-4360-B7F2-05ACBA63F2EA}"/>
                </a:ext>
              </a:extLst>
            </p:cNvPr>
            <p:cNvSpPr/>
            <p:nvPr/>
          </p:nvSpPr>
          <p:spPr>
            <a:xfrm rot="10800000">
              <a:off x="8204240" y="2719828"/>
              <a:ext cx="177785" cy="436573"/>
            </a:xfrm>
            <a:prstGeom prst="down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sz="1400">
                <a:cs typeface="Arial" panose="020B0604020202020204" pitchFamily="34" charset="0"/>
              </a:endParaRPr>
            </a:p>
          </p:txBody>
        </p:sp>
        <p:sp>
          <p:nvSpPr>
            <p:cNvPr id="9" name="Arrow: Down 8">
              <a:extLst>
                <a:ext uri="{FF2B5EF4-FFF2-40B4-BE49-F238E27FC236}">
                  <a16:creationId xmlns:a16="http://schemas.microsoft.com/office/drawing/2014/main" xmlns="" id="{49F0C555-E7F0-47D7-8284-42D644B824BC}"/>
                </a:ext>
              </a:extLst>
            </p:cNvPr>
            <p:cNvSpPr/>
            <p:nvPr/>
          </p:nvSpPr>
          <p:spPr>
            <a:xfrm rot="10800000">
              <a:off x="8204240" y="3354844"/>
              <a:ext cx="177785" cy="436573"/>
            </a:xfrm>
            <a:prstGeom prst="down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sz="1400">
                <a:cs typeface="Arial" panose="020B0604020202020204" pitchFamily="34" charset="0"/>
              </a:endParaRPr>
            </a:p>
          </p:txBody>
        </p:sp>
        <p:sp>
          <p:nvSpPr>
            <p:cNvPr id="10" name="Arrow: Down 9">
              <a:extLst>
                <a:ext uri="{FF2B5EF4-FFF2-40B4-BE49-F238E27FC236}">
                  <a16:creationId xmlns:a16="http://schemas.microsoft.com/office/drawing/2014/main" xmlns="" id="{EB2C33AF-4E0A-470E-8603-0DDADD29246B}"/>
                </a:ext>
              </a:extLst>
            </p:cNvPr>
            <p:cNvSpPr/>
            <p:nvPr/>
          </p:nvSpPr>
          <p:spPr>
            <a:xfrm rot="10800000">
              <a:off x="8204240" y="4659802"/>
              <a:ext cx="177785" cy="436573"/>
            </a:xfrm>
            <a:prstGeom prst="down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sz="1400">
                <a:cs typeface="Arial" panose="020B0604020202020204" pitchFamily="34" charset="0"/>
              </a:endParaRPr>
            </a:p>
          </p:txBody>
        </p:sp>
        <p:sp>
          <p:nvSpPr>
            <p:cNvPr id="11" name="Arrow: Down 10">
              <a:extLst>
                <a:ext uri="{FF2B5EF4-FFF2-40B4-BE49-F238E27FC236}">
                  <a16:creationId xmlns:a16="http://schemas.microsoft.com/office/drawing/2014/main" xmlns="" id="{D25F5270-A9BF-430A-8A3E-C823BB00BF50}"/>
                </a:ext>
              </a:extLst>
            </p:cNvPr>
            <p:cNvSpPr/>
            <p:nvPr/>
          </p:nvSpPr>
          <p:spPr>
            <a:xfrm rot="10800000">
              <a:off x="8204240" y="5393246"/>
              <a:ext cx="177785" cy="436573"/>
            </a:xfrm>
            <a:prstGeom prst="down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sz="1400">
                <a:cs typeface="Arial" panose="020B0604020202020204" pitchFamily="34" charset="0"/>
              </a:endParaRPr>
            </a:p>
          </p:txBody>
        </p:sp>
        <p:sp>
          <p:nvSpPr>
            <p:cNvPr id="14" name="Arrow: Down 13">
              <a:extLst>
                <a:ext uri="{FF2B5EF4-FFF2-40B4-BE49-F238E27FC236}">
                  <a16:creationId xmlns:a16="http://schemas.microsoft.com/office/drawing/2014/main" xmlns="" id="{87BFB617-EF8C-43DD-8A50-E0C28F7C75AC}"/>
                </a:ext>
              </a:extLst>
            </p:cNvPr>
            <p:cNvSpPr/>
            <p:nvPr/>
          </p:nvSpPr>
          <p:spPr>
            <a:xfrm>
              <a:off x="8204240" y="4050187"/>
              <a:ext cx="177785" cy="43657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sz="1400">
                <a:cs typeface="Arial" panose="020B0604020202020204" pitchFamily="34" charset="0"/>
              </a:endParaRPr>
            </a:p>
          </p:txBody>
        </p:sp>
      </p:grpSp>
      <p:pic>
        <p:nvPicPr>
          <p:cNvPr id="31749" name="Picture 14" descr="Icon&#10;&#10;Description automatically generated">
            <a:extLst>
              <a:ext uri="{FF2B5EF4-FFF2-40B4-BE49-F238E27FC236}">
                <a16:creationId xmlns:a16="http://schemas.microsoft.com/office/drawing/2014/main" xmlns="" id="{70D013C8-A566-4A80-B2DF-0DD2B724B25E}"/>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4613" y="31750"/>
            <a:ext cx="923926"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Placeholder 3">
            <a:extLst>
              <a:ext uri="{FF2B5EF4-FFF2-40B4-BE49-F238E27FC236}">
                <a16:creationId xmlns:a16="http://schemas.microsoft.com/office/drawing/2014/main" xmlns="" id="{510BD960-6F43-43A9-B6B8-C60746D058F0}"/>
              </a:ext>
            </a:extLst>
          </p:cNvPr>
          <p:cNvSpPr>
            <a:spLocks noGrp="1" noChangeArrowheads="1"/>
          </p:cNvSpPr>
          <p:nvPr>
            <p:ph type="body" sz="quarter" idx="11"/>
          </p:nvPr>
        </p:nvSpPr>
        <p:spPr bwMode="auto">
          <a:xfrm>
            <a:off x="1042988" y="423863"/>
            <a:ext cx="6735762" cy="400050"/>
          </a:xfrm>
          <a:noFill/>
          <a:ln w="9525">
            <a:noFill/>
            <a:miter lim="800000"/>
            <a:headEnd/>
            <a:tailEnd/>
          </a:ln>
        </p:spPr>
        <p:txBody>
          <a:bodyPr anchor="ctr"/>
          <a:lstStyle/>
          <a:p>
            <a:r>
              <a:rPr lang="en-GB" altLang="en-US" sz="1800" kern="1200" dirty="0"/>
              <a:t>Manufactured Capital – p35 &amp;76</a:t>
            </a:r>
          </a:p>
        </p:txBody>
      </p:sp>
      <p:grpSp>
        <p:nvGrpSpPr>
          <p:cNvPr id="32772" name="Group 4">
            <a:extLst>
              <a:ext uri="{FF2B5EF4-FFF2-40B4-BE49-F238E27FC236}">
                <a16:creationId xmlns:a16="http://schemas.microsoft.com/office/drawing/2014/main" xmlns="" id="{900D7281-F396-4C1C-9944-4D56E2D4574A}"/>
              </a:ext>
            </a:extLst>
          </p:cNvPr>
          <p:cNvGrpSpPr>
            <a:grpSpLocks/>
          </p:cNvGrpSpPr>
          <p:nvPr/>
        </p:nvGrpSpPr>
        <p:grpSpPr bwMode="auto">
          <a:xfrm>
            <a:off x="546100" y="1374775"/>
            <a:ext cx="7948613" cy="4048125"/>
            <a:chOff x="545908" y="1374306"/>
            <a:chExt cx="7948881" cy="4048224"/>
          </a:xfrm>
        </p:grpSpPr>
        <p:graphicFrame>
          <p:nvGraphicFramePr>
            <p:cNvPr id="2" name="Diagram 1">
              <a:extLst>
                <a:ext uri="{FF2B5EF4-FFF2-40B4-BE49-F238E27FC236}">
                  <a16:creationId xmlns:a16="http://schemas.microsoft.com/office/drawing/2014/main" xmlns="" id="{972A45C1-9A90-412C-9C66-95CF94E8D818}"/>
                </a:ext>
              </a:extLst>
            </p:cNvPr>
            <p:cNvGraphicFramePr/>
            <p:nvPr/>
          </p:nvGraphicFramePr>
          <p:xfrm>
            <a:off x="545908" y="1374306"/>
            <a:ext cx="7801411" cy="4048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Arrow: Down 10">
              <a:extLst>
                <a:ext uri="{FF2B5EF4-FFF2-40B4-BE49-F238E27FC236}">
                  <a16:creationId xmlns:a16="http://schemas.microsoft.com/office/drawing/2014/main" xmlns="" id="{C7EC33C0-BE07-4A65-A780-22556E9A9DDF}"/>
                </a:ext>
              </a:extLst>
            </p:cNvPr>
            <p:cNvSpPr/>
            <p:nvPr/>
          </p:nvSpPr>
          <p:spPr>
            <a:xfrm rot="10800000">
              <a:off x="8316983" y="1701339"/>
              <a:ext cx="177806" cy="436574"/>
            </a:xfrm>
            <a:prstGeom prst="down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12" name="Arrow: Down 11">
              <a:extLst>
                <a:ext uri="{FF2B5EF4-FFF2-40B4-BE49-F238E27FC236}">
                  <a16:creationId xmlns:a16="http://schemas.microsoft.com/office/drawing/2014/main" xmlns="" id="{D45AC916-B3AE-4AAF-AD6E-011352621EA1}"/>
                </a:ext>
              </a:extLst>
            </p:cNvPr>
            <p:cNvSpPr/>
            <p:nvPr/>
          </p:nvSpPr>
          <p:spPr>
            <a:xfrm rot="10800000">
              <a:off x="8316983" y="3125362"/>
              <a:ext cx="177806" cy="436573"/>
            </a:xfrm>
            <a:prstGeom prst="down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13" name="Arrow: Down 12">
              <a:extLst>
                <a:ext uri="{FF2B5EF4-FFF2-40B4-BE49-F238E27FC236}">
                  <a16:creationId xmlns:a16="http://schemas.microsoft.com/office/drawing/2014/main" xmlns="" id="{41CE7989-6026-4350-A355-C0D8DB7778FE}"/>
                </a:ext>
              </a:extLst>
            </p:cNvPr>
            <p:cNvSpPr/>
            <p:nvPr/>
          </p:nvSpPr>
          <p:spPr>
            <a:xfrm rot="10800000" flipH="1">
              <a:off x="8316983" y="4538271"/>
              <a:ext cx="177806" cy="436573"/>
            </a:xfrm>
            <a:prstGeom prst="down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grpSp>
      <p:pic>
        <p:nvPicPr>
          <p:cNvPr id="32773" name="Picture 5" descr="Icon&#10;&#10;Description automatically generated">
            <a:extLst>
              <a:ext uri="{FF2B5EF4-FFF2-40B4-BE49-F238E27FC236}">
                <a16:creationId xmlns:a16="http://schemas.microsoft.com/office/drawing/2014/main" xmlns="" id="{6104486A-95A4-4077-A34B-353C45324E6D}"/>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7625" y="28575"/>
            <a:ext cx="995363" cy="99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Placeholder 2">
            <a:extLst>
              <a:ext uri="{FF2B5EF4-FFF2-40B4-BE49-F238E27FC236}">
                <a16:creationId xmlns:a16="http://schemas.microsoft.com/office/drawing/2014/main" xmlns="" id="{B031024A-EE52-4206-96E4-A534BF098723}"/>
              </a:ext>
            </a:extLst>
          </p:cNvPr>
          <p:cNvSpPr>
            <a:spLocks noGrp="1" noChangeArrowheads="1"/>
          </p:cNvSpPr>
          <p:nvPr>
            <p:ph type="sldNum" sz="quarter" idx="12"/>
          </p:nvPr>
        </p:nvSpPr>
        <p:spPr bwMode="auto">
          <a:xfrm>
            <a:off x="6551191" y="6400874"/>
            <a:ext cx="2133600" cy="30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FFFFFF"/>
                </a:solidFill>
              </a:rPr>
              <a:t>Slide </a:t>
            </a:r>
            <a:fld id="{896BDDAE-6BF7-47F1-95CA-ED1E09E75ECB}" type="slidenum">
              <a:rPr lang="en-US" altLang="en-US" smtClean="0">
                <a:solidFill>
                  <a:srgbClr val="FFFFFF"/>
                </a:solidFill>
              </a:rPr>
              <a:pPr fontAlgn="base">
                <a:spcBef>
                  <a:spcPct val="0"/>
                </a:spcBef>
                <a:spcAft>
                  <a:spcPct val="0"/>
                </a:spcAft>
              </a:pPr>
              <a:t>7</a:t>
            </a:fld>
            <a:endParaRPr lang="en-US" altLang="en-US" dirty="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Placeholder 3">
            <a:extLst>
              <a:ext uri="{FF2B5EF4-FFF2-40B4-BE49-F238E27FC236}">
                <a16:creationId xmlns:a16="http://schemas.microsoft.com/office/drawing/2014/main" xmlns="" id="{31BB3BFA-FCB3-4C0A-9448-B7A7C152C7CD}"/>
              </a:ext>
            </a:extLst>
          </p:cNvPr>
          <p:cNvSpPr>
            <a:spLocks noGrp="1" noChangeArrowheads="1"/>
          </p:cNvSpPr>
          <p:nvPr>
            <p:ph type="body" sz="quarter" idx="11"/>
          </p:nvPr>
        </p:nvSpPr>
        <p:spPr bwMode="auto">
          <a:xfrm>
            <a:off x="1030288" y="400050"/>
            <a:ext cx="6734175" cy="400050"/>
          </a:xfrm>
          <a:noFill/>
          <a:ln w="9525">
            <a:noFill/>
            <a:miter lim="800000"/>
            <a:headEnd/>
            <a:tailEnd/>
          </a:ln>
        </p:spPr>
        <p:txBody>
          <a:bodyPr anchor="ctr"/>
          <a:lstStyle/>
          <a:p>
            <a:r>
              <a:rPr lang="en-GB" altLang="en-US" kern="1200" dirty="0"/>
              <a:t>Social and Relationship Capital – p36 &amp;77</a:t>
            </a:r>
          </a:p>
        </p:txBody>
      </p:sp>
      <p:grpSp>
        <p:nvGrpSpPr>
          <p:cNvPr id="33796" name="Group 1">
            <a:extLst>
              <a:ext uri="{FF2B5EF4-FFF2-40B4-BE49-F238E27FC236}">
                <a16:creationId xmlns:a16="http://schemas.microsoft.com/office/drawing/2014/main" xmlns="" id="{DAFDC1D5-E628-4F33-9FCA-6902E8680D9E}"/>
              </a:ext>
            </a:extLst>
          </p:cNvPr>
          <p:cNvGrpSpPr>
            <a:grpSpLocks/>
          </p:cNvGrpSpPr>
          <p:nvPr/>
        </p:nvGrpSpPr>
        <p:grpSpPr bwMode="auto">
          <a:xfrm>
            <a:off x="-828600" y="1196380"/>
            <a:ext cx="10009112" cy="4176836"/>
            <a:chOff x="-25080" y="1196735"/>
            <a:chExt cx="9196895" cy="4032465"/>
          </a:xfrm>
        </p:grpSpPr>
        <p:graphicFrame>
          <p:nvGraphicFramePr>
            <p:cNvPr id="16" name="Diagram 15">
              <a:extLst>
                <a:ext uri="{FF2B5EF4-FFF2-40B4-BE49-F238E27FC236}">
                  <a16:creationId xmlns:a16="http://schemas.microsoft.com/office/drawing/2014/main" xmlns="" id="{ACB63F7F-37EF-4007-936A-EAB153A59559}"/>
                </a:ext>
              </a:extLst>
            </p:cNvPr>
            <p:cNvGraphicFramePr/>
            <p:nvPr>
              <p:extLst>
                <p:ext uri="{D42A27DB-BD31-4B8C-83A1-F6EECF244321}">
                  <p14:modId xmlns:p14="http://schemas.microsoft.com/office/powerpoint/2010/main" xmlns="" val="300879094"/>
                </p:ext>
              </p:extLst>
            </p:nvPr>
          </p:nvGraphicFramePr>
          <p:xfrm>
            <a:off x="-25080" y="1196735"/>
            <a:ext cx="9196895" cy="3960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Arrow: Down 11">
              <a:extLst>
                <a:ext uri="{FF2B5EF4-FFF2-40B4-BE49-F238E27FC236}">
                  <a16:creationId xmlns:a16="http://schemas.microsoft.com/office/drawing/2014/main" xmlns="" id="{6F8A6046-8F5D-4E14-B97F-BE2B72FEB255}"/>
                </a:ext>
              </a:extLst>
            </p:cNvPr>
            <p:cNvSpPr/>
            <p:nvPr/>
          </p:nvSpPr>
          <p:spPr>
            <a:xfrm>
              <a:off x="7808897" y="4792679"/>
              <a:ext cx="177783" cy="43652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13" name="Arrow: Down 12">
              <a:extLst>
                <a:ext uri="{FF2B5EF4-FFF2-40B4-BE49-F238E27FC236}">
                  <a16:creationId xmlns:a16="http://schemas.microsoft.com/office/drawing/2014/main" xmlns="" id="{47C1BA57-37D2-4EC9-B338-2D9F8689D69A}"/>
                </a:ext>
              </a:extLst>
            </p:cNvPr>
            <p:cNvSpPr/>
            <p:nvPr/>
          </p:nvSpPr>
          <p:spPr>
            <a:xfrm rot="10800000">
              <a:off x="6464410" y="4792679"/>
              <a:ext cx="177783" cy="436521"/>
            </a:xfrm>
            <a:prstGeom prst="down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14" name="Arrow: Down 13">
              <a:extLst>
                <a:ext uri="{FF2B5EF4-FFF2-40B4-BE49-F238E27FC236}">
                  <a16:creationId xmlns:a16="http://schemas.microsoft.com/office/drawing/2014/main" xmlns="" id="{21F31500-844C-4282-8577-1E0F523CA744}"/>
                </a:ext>
              </a:extLst>
            </p:cNvPr>
            <p:cNvSpPr/>
            <p:nvPr/>
          </p:nvSpPr>
          <p:spPr>
            <a:xfrm rot="10800000">
              <a:off x="5119925" y="4792679"/>
              <a:ext cx="177783" cy="436521"/>
            </a:xfrm>
            <a:prstGeom prst="down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15" name="Arrow: Down 14">
              <a:extLst>
                <a:ext uri="{FF2B5EF4-FFF2-40B4-BE49-F238E27FC236}">
                  <a16:creationId xmlns:a16="http://schemas.microsoft.com/office/drawing/2014/main" xmlns="" id="{C3EB2912-1B04-424A-9D73-790FC1A4C126}"/>
                </a:ext>
              </a:extLst>
            </p:cNvPr>
            <p:cNvSpPr/>
            <p:nvPr/>
          </p:nvSpPr>
          <p:spPr>
            <a:xfrm rot="10800000">
              <a:off x="3846870" y="4792679"/>
              <a:ext cx="177783" cy="436521"/>
            </a:xfrm>
            <a:prstGeom prst="down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17" name="Arrow: Down 16">
              <a:extLst>
                <a:ext uri="{FF2B5EF4-FFF2-40B4-BE49-F238E27FC236}">
                  <a16:creationId xmlns:a16="http://schemas.microsoft.com/office/drawing/2014/main" xmlns="" id="{1B6463A2-D4A2-444F-8B98-7AFD1126172E}"/>
                </a:ext>
              </a:extLst>
            </p:cNvPr>
            <p:cNvSpPr/>
            <p:nvPr/>
          </p:nvSpPr>
          <p:spPr>
            <a:xfrm rot="10800000">
              <a:off x="2780170" y="4792679"/>
              <a:ext cx="177783" cy="436521"/>
            </a:xfrm>
            <a:prstGeom prst="down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19" name="Arrow: Down 18">
              <a:extLst>
                <a:ext uri="{FF2B5EF4-FFF2-40B4-BE49-F238E27FC236}">
                  <a16:creationId xmlns:a16="http://schemas.microsoft.com/office/drawing/2014/main" xmlns="" id="{FE142436-EE0E-4593-AE04-003452E59CEF}"/>
                </a:ext>
              </a:extLst>
            </p:cNvPr>
            <p:cNvSpPr/>
            <p:nvPr/>
          </p:nvSpPr>
          <p:spPr>
            <a:xfrm rot="10800000">
              <a:off x="1718232" y="4792679"/>
              <a:ext cx="179371" cy="436521"/>
            </a:xfrm>
            <a:prstGeom prst="down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grpSp>
      <p:pic>
        <p:nvPicPr>
          <p:cNvPr id="33797" name="Picture 5" descr="Icon&#10;&#10;Description automatically generated">
            <a:extLst>
              <a:ext uri="{FF2B5EF4-FFF2-40B4-BE49-F238E27FC236}">
                <a16:creationId xmlns:a16="http://schemas.microsoft.com/office/drawing/2014/main" xmlns="" id="{10DF6A47-C1CD-47F7-A6DE-247A8F196EA9}"/>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9050" y="49213"/>
            <a:ext cx="1011238" cy="1011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Slide Number Placeholder 2">
            <a:extLst>
              <a:ext uri="{FF2B5EF4-FFF2-40B4-BE49-F238E27FC236}">
                <a16:creationId xmlns:a16="http://schemas.microsoft.com/office/drawing/2014/main" xmlns="" id="{841755D6-82F7-490E-9C7E-4BD0805896F9}"/>
              </a:ext>
            </a:extLst>
          </p:cNvPr>
          <p:cNvSpPr>
            <a:spLocks noGrp="1" noChangeArrowheads="1"/>
          </p:cNvSpPr>
          <p:nvPr>
            <p:ph type="sldNum" sz="quarter" idx="12"/>
          </p:nvPr>
        </p:nvSpPr>
        <p:spPr bwMode="auto">
          <a:xfrm>
            <a:off x="6551191" y="6400874"/>
            <a:ext cx="2133600" cy="30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FFFFFF"/>
                </a:solidFill>
              </a:rPr>
              <a:t>Slide </a:t>
            </a:r>
            <a:fld id="{896BDDAE-6BF7-47F1-95CA-ED1E09E75ECB}" type="slidenum">
              <a:rPr lang="en-US" altLang="en-US" smtClean="0">
                <a:solidFill>
                  <a:srgbClr val="FFFFFF"/>
                </a:solidFill>
              </a:rPr>
              <a:pPr fontAlgn="base">
                <a:spcBef>
                  <a:spcPct val="0"/>
                </a:spcBef>
                <a:spcAft>
                  <a:spcPct val="0"/>
                </a:spcAft>
              </a:pPr>
              <a:t>8</a:t>
            </a:fld>
            <a:endParaRPr lang="en-US" altLang="en-US" dirty="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Placeholder 3">
            <a:extLst>
              <a:ext uri="{FF2B5EF4-FFF2-40B4-BE49-F238E27FC236}">
                <a16:creationId xmlns:a16="http://schemas.microsoft.com/office/drawing/2014/main" xmlns="" id="{9D4974DA-AD4D-4190-BA0C-E24B03144F1E}"/>
              </a:ext>
            </a:extLst>
          </p:cNvPr>
          <p:cNvSpPr>
            <a:spLocks noGrp="1" noChangeArrowheads="1"/>
          </p:cNvSpPr>
          <p:nvPr>
            <p:ph type="body" sz="quarter" idx="11"/>
          </p:nvPr>
        </p:nvSpPr>
        <p:spPr bwMode="auto">
          <a:xfrm>
            <a:off x="969963" y="471488"/>
            <a:ext cx="1989137" cy="400050"/>
          </a:xfrm>
          <a:noFill/>
          <a:ln w="9525">
            <a:noFill/>
            <a:miter lim="800000"/>
            <a:headEnd/>
            <a:tailEnd/>
          </a:ln>
        </p:spPr>
        <p:txBody>
          <a:bodyPr anchor="ctr"/>
          <a:lstStyle/>
          <a:p>
            <a:r>
              <a:rPr lang="en-GB" altLang="en-US" kern="1200" dirty="0"/>
              <a:t>Human Capital</a:t>
            </a:r>
          </a:p>
        </p:txBody>
      </p:sp>
      <p:sp>
        <p:nvSpPr>
          <p:cNvPr id="10" name="Text Placeholder 3">
            <a:extLst>
              <a:ext uri="{FF2B5EF4-FFF2-40B4-BE49-F238E27FC236}">
                <a16:creationId xmlns:a16="http://schemas.microsoft.com/office/drawing/2014/main" xmlns="" id="{02133C6B-2CC9-4867-A9F8-0493C2E76C41}"/>
              </a:ext>
            </a:extLst>
          </p:cNvPr>
          <p:cNvSpPr txBox="1">
            <a:spLocks/>
          </p:cNvSpPr>
          <p:nvPr/>
        </p:nvSpPr>
        <p:spPr>
          <a:xfrm>
            <a:off x="3821113" y="481013"/>
            <a:ext cx="3001962" cy="400050"/>
          </a:xfrm>
          <a:prstGeom prst="rect">
            <a:avLst/>
          </a:prstGeom>
          <a:noFill/>
          <a:ln w="9525">
            <a:noFill/>
            <a:miter lim="800000"/>
            <a:headEnd/>
            <a:tailEnd/>
          </a:ln>
        </p:spPr>
        <p:txBody>
          <a:bodyPr anchor="ctr"/>
          <a:lstStyle>
            <a:lvl1pPr marL="0" indent="0">
              <a:spcBef>
                <a:spcPct val="20000"/>
              </a:spcBef>
              <a:buNone/>
              <a:defRPr sz="1800" b="1">
                <a:solidFill>
                  <a:srgbClr val="006600"/>
                </a:solidFill>
                <a:latin typeface="+mn-lt"/>
              </a:defRPr>
            </a:lvl1pPr>
            <a:lvl2pPr marL="742950" indent="-285750">
              <a:spcBef>
                <a:spcPct val="20000"/>
              </a:spcBef>
              <a:buBlip>
                <a:blip r:embed="rId2"/>
              </a:buBlip>
              <a:defRPr sz="1600" b="1">
                <a:solidFill>
                  <a:srgbClr val="006600"/>
                </a:solidFill>
                <a:latin typeface="+mn-lt"/>
              </a:defRPr>
            </a:lvl2pPr>
            <a:lvl3pPr marL="1143000" indent="-228600">
              <a:spcBef>
                <a:spcPct val="20000"/>
              </a:spcBef>
              <a:buBlip>
                <a:blip r:embed="rId3"/>
              </a:buBlip>
              <a:defRPr sz="1600" b="1">
                <a:solidFill>
                  <a:srgbClr val="006600"/>
                </a:solidFill>
                <a:latin typeface="+mn-lt"/>
              </a:defRPr>
            </a:lvl3pPr>
            <a:lvl4pPr marL="1600200" indent="-228600">
              <a:spcBef>
                <a:spcPct val="20000"/>
              </a:spcBef>
              <a:buClr>
                <a:srgbClr val="4AAF14"/>
              </a:buClr>
              <a:buSzPct val="75000"/>
              <a:buFont typeface="Arial" panose="020B0604020202020204" pitchFamily="34" charset="0"/>
              <a:buChar char="−"/>
              <a:defRPr sz="1600" b="1">
                <a:solidFill>
                  <a:srgbClr val="006600"/>
                </a:solidFill>
                <a:latin typeface="+mn-lt"/>
              </a:defRPr>
            </a:lvl4pPr>
            <a:lvl5pPr marL="2057400" indent="-228600">
              <a:spcBef>
                <a:spcPct val="20000"/>
              </a:spcBef>
              <a:defRPr sz="1600" b="1">
                <a:solidFill>
                  <a:srgbClr val="006600"/>
                </a:solidFill>
                <a:latin typeface="+mn-lt"/>
              </a:defRPr>
            </a:lvl5pPr>
            <a:lvl6pPr marL="2514600" indent="-228600" fontAlgn="base">
              <a:spcBef>
                <a:spcPct val="20000"/>
              </a:spcBef>
              <a:spcAft>
                <a:spcPct val="0"/>
              </a:spcAft>
              <a:defRPr sz="2000">
                <a:solidFill>
                  <a:srgbClr val="6D6F67"/>
                </a:solidFill>
                <a:latin typeface="+mn-lt"/>
              </a:defRPr>
            </a:lvl6pPr>
            <a:lvl7pPr marL="2971800" indent="-228600" fontAlgn="base">
              <a:spcBef>
                <a:spcPct val="20000"/>
              </a:spcBef>
              <a:spcAft>
                <a:spcPct val="0"/>
              </a:spcAft>
              <a:defRPr sz="2000">
                <a:solidFill>
                  <a:srgbClr val="6D6F67"/>
                </a:solidFill>
                <a:latin typeface="+mn-lt"/>
              </a:defRPr>
            </a:lvl7pPr>
            <a:lvl8pPr marL="3429000" indent="-228600" fontAlgn="base">
              <a:spcBef>
                <a:spcPct val="20000"/>
              </a:spcBef>
              <a:spcAft>
                <a:spcPct val="0"/>
              </a:spcAft>
              <a:defRPr sz="2000">
                <a:solidFill>
                  <a:srgbClr val="6D6F67"/>
                </a:solidFill>
                <a:latin typeface="+mn-lt"/>
              </a:defRPr>
            </a:lvl8pPr>
            <a:lvl9pPr marL="3886200" indent="-228600" fontAlgn="base">
              <a:spcBef>
                <a:spcPct val="20000"/>
              </a:spcBef>
              <a:spcAft>
                <a:spcPct val="0"/>
              </a:spcAft>
              <a:defRPr sz="2000">
                <a:solidFill>
                  <a:srgbClr val="6D6F67"/>
                </a:solidFill>
                <a:latin typeface="+mn-lt"/>
              </a:defRPr>
            </a:lvl9pPr>
          </a:lstStyle>
          <a:p>
            <a:r>
              <a:rPr lang="en-GB" sz="2000" dirty="0"/>
              <a:t>Governance – p37 &amp; 77</a:t>
            </a:r>
          </a:p>
        </p:txBody>
      </p:sp>
      <p:graphicFrame>
        <p:nvGraphicFramePr>
          <p:cNvPr id="24" name="Diagram 23">
            <a:extLst>
              <a:ext uri="{FF2B5EF4-FFF2-40B4-BE49-F238E27FC236}">
                <a16:creationId xmlns:a16="http://schemas.microsoft.com/office/drawing/2014/main" xmlns="" id="{B5085E39-3866-4AF3-83A0-DB85A905A20C}"/>
              </a:ext>
            </a:extLst>
          </p:cNvPr>
          <p:cNvGraphicFramePr/>
          <p:nvPr/>
        </p:nvGraphicFramePr>
        <p:xfrm>
          <a:off x="5364088" y="3741310"/>
          <a:ext cx="3600400" cy="25462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4822" name="Picture 16" descr="Icon&#10;&#10;Description automatically generated">
            <a:extLst>
              <a:ext uri="{FF2B5EF4-FFF2-40B4-BE49-F238E27FC236}">
                <a16:creationId xmlns:a16="http://schemas.microsoft.com/office/drawing/2014/main" xmlns="" id="{DE38BB30-0E34-4909-8A84-0BF006A7E0FB}"/>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0" y="14288"/>
            <a:ext cx="996950" cy="99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3" name="Picture 19" descr="A picture containing logo&#10;&#10;Description automatically generated">
            <a:extLst>
              <a:ext uri="{FF2B5EF4-FFF2-40B4-BE49-F238E27FC236}">
                <a16:creationId xmlns:a16="http://schemas.microsoft.com/office/drawing/2014/main" xmlns="" id="{EFF3090A-FAAB-4A38-9E0A-BDEA60563000}"/>
              </a:ext>
            </a:extLst>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776538" y="-136525"/>
            <a:ext cx="1196975"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4824" name="Group 1">
            <a:extLst>
              <a:ext uri="{FF2B5EF4-FFF2-40B4-BE49-F238E27FC236}">
                <a16:creationId xmlns:a16="http://schemas.microsoft.com/office/drawing/2014/main" xmlns="" id="{158E8B42-5426-404C-AC55-C3845F3B3980}"/>
              </a:ext>
            </a:extLst>
          </p:cNvPr>
          <p:cNvGrpSpPr>
            <a:grpSpLocks/>
          </p:cNvGrpSpPr>
          <p:nvPr/>
        </p:nvGrpSpPr>
        <p:grpSpPr bwMode="auto">
          <a:xfrm>
            <a:off x="503238" y="785813"/>
            <a:ext cx="6940550" cy="3062287"/>
            <a:chOff x="969831" y="758713"/>
            <a:chExt cx="6939644" cy="3062026"/>
          </a:xfrm>
        </p:grpSpPr>
        <p:graphicFrame>
          <p:nvGraphicFramePr>
            <p:cNvPr id="9" name="Diagram 8">
              <a:extLst>
                <a:ext uri="{FF2B5EF4-FFF2-40B4-BE49-F238E27FC236}">
                  <a16:creationId xmlns:a16="http://schemas.microsoft.com/office/drawing/2014/main" xmlns="" id="{F32A4FF9-CB68-45A8-B7E2-BB77D591A9DA}"/>
                </a:ext>
              </a:extLst>
            </p:cNvPr>
            <p:cNvGraphicFramePr/>
            <p:nvPr/>
          </p:nvGraphicFramePr>
          <p:xfrm>
            <a:off x="969831" y="758713"/>
            <a:ext cx="6939644" cy="297528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7" name="Arrow: Down 26">
              <a:extLst>
                <a:ext uri="{FF2B5EF4-FFF2-40B4-BE49-F238E27FC236}">
                  <a16:creationId xmlns:a16="http://schemas.microsoft.com/office/drawing/2014/main" xmlns="" id="{E1F75582-6071-453B-9E32-F958106C4164}"/>
                </a:ext>
              </a:extLst>
            </p:cNvPr>
            <p:cNvSpPr/>
            <p:nvPr/>
          </p:nvSpPr>
          <p:spPr>
            <a:xfrm>
              <a:off x="7109479" y="3379452"/>
              <a:ext cx="179364" cy="43811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28" name="Arrow: Down 27">
              <a:extLst>
                <a:ext uri="{FF2B5EF4-FFF2-40B4-BE49-F238E27FC236}">
                  <a16:creationId xmlns:a16="http://schemas.microsoft.com/office/drawing/2014/main" xmlns="" id="{97B52276-15D9-4229-85C3-38603010607B}"/>
                </a:ext>
              </a:extLst>
            </p:cNvPr>
            <p:cNvSpPr/>
            <p:nvPr/>
          </p:nvSpPr>
          <p:spPr>
            <a:xfrm rot="10800000">
              <a:off x="4787270" y="3335005"/>
              <a:ext cx="179365" cy="436526"/>
            </a:xfrm>
            <a:prstGeom prst="down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29" name="Arrow: Down 28">
              <a:extLst>
                <a:ext uri="{FF2B5EF4-FFF2-40B4-BE49-F238E27FC236}">
                  <a16:creationId xmlns:a16="http://schemas.microsoft.com/office/drawing/2014/main" xmlns="" id="{4E15F429-72CC-4F7D-95D6-1813B7C7322D}"/>
                </a:ext>
              </a:extLst>
            </p:cNvPr>
            <p:cNvSpPr/>
            <p:nvPr/>
          </p:nvSpPr>
          <p:spPr>
            <a:xfrm rot="10800000">
              <a:off x="2066650" y="3384214"/>
              <a:ext cx="177777" cy="436525"/>
            </a:xfrm>
            <a:prstGeom prst="down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grpSp>
      <p:sp>
        <p:nvSpPr>
          <p:cNvPr id="13" name="Slide Number Placeholder 2">
            <a:extLst>
              <a:ext uri="{FF2B5EF4-FFF2-40B4-BE49-F238E27FC236}">
                <a16:creationId xmlns:a16="http://schemas.microsoft.com/office/drawing/2014/main" xmlns="" id="{8835AE0D-C598-440E-B9A0-AABBF4590BC1}"/>
              </a:ext>
            </a:extLst>
          </p:cNvPr>
          <p:cNvSpPr>
            <a:spLocks noGrp="1" noChangeArrowheads="1"/>
          </p:cNvSpPr>
          <p:nvPr>
            <p:ph type="sldNum" sz="quarter" idx="12"/>
          </p:nvPr>
        </p:nvSpPr>
        <p:spPr bwMode="auto">
          <a:xfrm>
            <a:off x="6551191" y="6400874"/>
            <a:ext cx="2133600" cy="30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FFFFFF"/>
                </a:solidFill>
              </a:rPr>
              <a:t>Slide </a:t>
            </a:r>
            <a:fld id="{896BDDAE-6BF7-47F1-95CA-ED1E09E75ECB}" type="slidenum">
              <a:rPr lang="en-US" altLang="en-US" smtClean="0">
                <a:solidFill>
                  <a:srgbClr val="FFFFFF"/>
                </a:solidFill>
              </a:rPr>
              <a:pPr fontAlgn="base">
                <a:spcBef>
                  <a:spcPct val="0"/>
                </a:spcBef>
                <a:spcAft>
                  <a:spcPct val="0"/>
                </a:spcAft>
              </a:pPr>
              <a:t>9</a:t>
            </a:fld>
            <a:endParaRPr lang="en-US" altLang="en-US" dirty="0">
              <a:solidFill>
                <a:srgbClr val="FFFFFF"/>
              </a:solidFill>
            </a:endParaRPr>
          </a:p>
        </p:txBody>
      </p:sp>
    </p:spTree>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D5D03F88BE314F90FCEDD4F808D724" ma:contentTypeVersion="8" ma:contentTypeDescription="Create a new document." ma:contentTypeScope="" ma:versionID="b88f7dbcedb22cb83a583ea6987a033a">
  <xsd:schema xmlns:xsd="http://www.w3.org/2001/XMLSchema" xmlns:xs="http://www.w3.org/2001/XMLSchema" xmlns:p="http://schemas.microsoft.com/office/2006/metadata/properties" xmlns:ns3="2b608e98-604e-4b19-a16a-c054dffa9366" targetNamespace="http://schemas.microsoft.com/office/2006/metadata/properties" ma:root="true" ma:fieldsID="1169b5777773adf8abbce3febff95c07" ns3:_="">
    <xsd:import namespace="2b608e98-604e-4b19-a16a-c054dffa936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608e98-604e-4b19-a16a-c054dffa93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03CF1A-6AA0-4659-A6BD-0EC610555259}">
  <ds:schemaRefs>
    <ds:schemaRef ds:uri="2b608e98-604e-4b19-a16a-c054dffa9366"/>
    <ds:schemaRef ds:uri="http://schemas.openxmlformats.org/package/2006/metadata/core-properties"/>
    <ds:schemaRef ds:uri="http://www.w3.org/XML/1998/namespace"/>
    <ds:schemaRef ds:uri="http://purl.org/dc/dcmitype/"/>
    <ds:schemaRef ds:uri="http://purl.org/dc/terms/"/>
    <ds:schemaRef ds:uri="http://schemas.microsoft.com/office/2006/documentManagement/types"/>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C2737479-5229-41D4-AB1A-063CAE3305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608e98-604e-4b19-a16a-c054dffa93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0CD2B0-2C5F-47E9-BA36-802CA426A9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15005</TotalTime>
  <Words>3945</Words>
  <Application>Microsoft Office PowerPoint</Application>
  <PresentationFormat>On-screen Show (4:3)</PresentationFormat>
  <Paragraphs>896</Paragraphs>
  <Slides>34</Slides>
  <Notes>0</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1_Default Design</vt:lpstr>
      <vt:lpstr>7_Default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Future Outlook: Shareholder Funding</vt:lpstr>
      <vt:lpstr>Slide 30</vt:lpstr>
      <vt:lpstr>Slide 31</vt:lpstr>
      <vt:lpstr>Slide 32</vt:lpstr>
      <vt:lpstr>Slide 33</vt:lpstr>
      <vt:lpstr>Slide 34</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Motlatso Okine</dc:creator>
  <cp:lastModifiedBy>USER</cp:lastModifiedBy>
  <cp:revision>284</cp:revision>
  <cp:lastPrinted>2016-09-16T05:04:49Z</cp:lastPrinted>
  <dcterms:created xsi:type="dcterms:W3CDTF">2016-09-08T11:28:55Z</dcterms:created>
  <dcterms:modified xsi:type="dcterms:W3CDTF">2021-11-12T07:21:35Z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0x010100C1D5D03F88BE314F90FCEDD4F808D724</vt:lpwstr>
  </property>
</Properties>
</file>