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5">
  <p:sldMasterIdLst>
    <p:sldMasterId id="2147483736" r:id="rId4"/>
    <p:sldMasterId id="2147483665" r:id="rId5"/>
  </p:sldMasterIdLst>
  <p:notesMasterIdLst>
    <p:notesMasterId r:id="rId41"/>
  </p:notesMasterIdLst>
  <p:handoutMasterIdLst>
    <p:handoutMasterId r:id="rId42"/>
  </p:handoutMasterIdLst>
  <p:sldIdLst>
    <p:sldId id="256" r:id="rId6"/>
    <p:sldId id="262" r:id="rId7"/>
    <p:sldId id="524" r:id="rId8"/>
    <p:sldId id="499" r:id="rId9"/>
    <p:sldId id="503" r:id="rId10"/>
    <p:sldId id="506" r:id="rId11"/>
    <p:sldId id="501" r:id="rId12"/>
    <p:sldId id="552" r:id="rId13"/>
    <p:sldId id="546" r:id="rId14"/>
    <p:sldId id="547" r:id="rId15"/>
    <p:sldId id="548" r:id="rId16"/>
    <p:sldId id="550" r:id="rId17"/>
    <p:sldId id="551" r:id="rId18"/>
    <p:sldId id="505" r:id="rId19"/>
    <p:sldId id="522" r:id="rId20"/>
    <p:sldId id="508" r:id="rId21"/>
    <p:sldId id="507" r:id="rId22"/>
    <p:sldId id="512" r:id="rId23"/>
    <p:sldId id="509" r:id="rId24"/>
    <p:sldId id="537" r:id="rId25"/>
    <p:sldId id="538" r:id="rId26"/>
    <p:sldId id="513" r:id="rId27"/>
    <p:sldId id="510" r:id="rId28"/>
    <p:sldId id="540" r:id="rId29"/>
    <p:sldId id="543" r:id="rId30"/>
    <p:sldId id="541" r:id="rId31"/>
    <p:sldId id="542" r:id="rId32"/>
    <p:sldId id="529" r:id="rId33"/>
    <p:sldId id="530" r:id="rId34"/>
    <p:sldId id="531" r:id="rId35"/>
    <p:sldId id="532" r:id="rId36"/>
    <p:sldId id="533" r:id="rId37"/>
    <p:sldId id="534" r:id="rId38"/>
    <p:sldId id="535" r:id="rId39"/>
    <p:sldId id="528" r:id="rId40"/>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F2B678-2CA5-4B1F-A05E-CD8F5AA83875}">
  <a:tblStyle styleId="{5BF2B678-2CA5-4B1F-A05E-CD8F5AA8387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Performance in terms of the 4 Targets</a:t>
            </a:r>
          </a:p>
        </c:rich>
      </c:tx>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Sheet1!$C$1</c:f>
              <c:strCache>
                <c:ptCount val="1"/>
                <c:pt idx="0">
                  <c:v>Performance 4 Targets</c:v>
                </c:pt>
              </c:strCache>
            </c:strRef>
          </c:tx>
          <c:dPt>
            <c:idx val="0"/>
            <c:bubble3D val="0"/>
            <c:spPr>
              <a:solidFill>
                <a:srgbClr val="92D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437A-7A4E-9C4A-F193516ED50D}"/>
              </c:ext>
            </c:extLst>
          </c:dPt>
          <c:dPt>
            <c:idx val="1"/>
            <c:bubble3D val="0"/>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437A-7A4E-9C4A-F193516ED50D}"/>
              </c:ext>
            </c:extLst>
          </c:dPt>
          <c:dPt>
            <c:idx val="2"/>
            <c:bubble3D val="0"/>
            <c:explosion val="10"/>
            <c:spPr>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437A-7A4E-9C4A-F193516ED50D}"/>
              </c:ext>
            </c:extLst>
          </c:dPt>
          <c:dPt>
            <c:idx val="3"/>
            <c:bubble3D val="0"/>
            <c:explosion val="1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437A-7A4E-9C4A-F193516ED50D}"/>
              </c:ext>
            </c:extLst>
          </c:dPt>
          <c:dPt>
            <c:idx val="4"/>
            <c:bubble3D val="0"/>
            <c:spPr>
              <a:gradFill rotWithShape="1">
                <a:gsLst>
                  <a:gs pos="0">
                    <a:srgbClr val="00B050"/>
                  </a:gs>
                  <a:gs pos="50000">
                    <a:srgbClr val="00B050"/>
                  </a:gs>
                  <a:gs pos="100000">
                    <a:srgbClr val="00B050"/>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437A-7A4E-9C4A-F193516ED50D}"/>
              </c:ext>
            </c:extLst>
          </c:dPt>
          <c:dLbls>
            <c:dLbl>
              <c:idx val="2"/>
              <c:tx>
                <c:rich>
                  <a:bodyPr/>
                  <a:lstStyle/>
                  <a:p>
                    <a:r>
                      <a:rPr lang="en-US"/>
                      <a:t>Only</a:t>
                    </a:r>
                    <a:r>
                      <a:rPr lang="en-US" baseline="0"/>
                      <a:t> 1 instead of 2 Solutions Replicated </a:t>
                    </a:r>
                    <a:endParaRPr lang="en-US" dirty="0"/>
                  </a:p>
                </c:rich>
              </c:tx>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7A-7A4E-9C4A-F193516ED50D}"/>
                </c:ext>
              </c:extLst>
            </c:dLbl>
            <c:dLbl>
              <c:idx val="3"/>
              <c:delete val="1"/>
              <c:extLst>
                <c:ext xmlns:c15="http://schemas.microsoft.com/office/drawing/2012/chart" uri="{CE6537A1-D6FC-4f65-9D91-7224C49458BB}"/>
                <c:ext xmlns:c16="http://schemas.microsoft.com/office/drawing/2014/chart" uri="{C3380CC4-5D6E-409C-BE32-E72D297353CC}">
                  <c16:uniqueId val="{00000007-437A-7A4E-9C4A-F193516ED5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Sheet1!$B$2:$B$6</c:f>
              <c:strCache>
                <c:ptCount val="5"/>
                <c:pt idx="0">
                  <c:v>1 Unqualified Audit Outcome</c:v>
                </c:pt>
                <c:pt idx="1">
                  <c:v>4 R&amp;D Initiatives</c:v>
                </c:pt>
                <c:pt idx="2">
                  <c:v>1 Replication facilitated - achieved</c:v>
                </c:pt>
                <c:pt idx="3">
                  <c:v>1 Replication facilitated - not achieved</c:v>
                </c:pt>
                <c:pt idx="4">
                  <c:v>9 Knowledge Platforms sustained</c:v>
                </c:pt>
              </c:strCache>
            </c:strRef>
          </c:cat>
          <c:val>
            <c:numRef>
              <c:f>Sheet1!$C$2:$C$6</c:f>
              <c:numCache>
                <c:formatCode>General</c:formatCode>
                <c:ptCount val="5"/>
                <c:pt idx="0">
                  <c:v>1</c:v>
                </c:pt>
                <c:pt idx="1">
                  <c:v>4</c:v>
                </c:pt>
                <c:pt idx="2">
                  <c:v>1</c:v>
                </c:pt>
                <c:pt idx="3">
                  <c:v>1</c:v>
                </c:pt>
                <c:pt idx="4">
                  <c:v>9</c:v>
                </c:pt>
              </c:numCache>
            </c:numRef>
          </c:val>
          <c:extLst>
            <c:ext xmlns:c16="http://schemas.microsoft.com/office/drawing/2014/chart" uri="{C3380CC4-5D6E-409C-BE32-E72D297353CC}">
              <c16:uniqueId val="{0000000A-437A-7A4E-9C4A-F193516ED50D}"/>
            </c:ext>
          </c:extLst>
        </c:ser>
        <c:ser>
          <c:idx val="1"/>
          <c:order val="1"/>
          <c:tx>
            <c:strRef>
              <c:f>Sheet1!$D$1</c:f>
              <c:strCache>
                <c:ptCount val="1"/>
                <c:pt idx="0">
                  <c:v>Achieved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C-437A-7A4E-9C4A-F193516ED50D}"/>
              </c:ext>
            </c:extLst>
          </c:dPt>
          <c:cat>
            <c:strRef>
              <c:f>Sheet1!$B$2:$B$6</c:f>
              <c:strCache>
                <c:ptCount val="5"/>
                <c:pt idx="0">
                  <c:v>1 Unqualified Audit Outcome</c:v>
                </c:pt>
                <c:pt idx="1">
                  <c:v>4 R&amp;D Initiatives</c:v>
                </c:pt>
                <c:pt idx="2">
                  <c:v>1 Replication facilitated - achieved</c:v>
                </c:pt>
                <c:pt idx="3">
                  <c:v>1 Replication facilitated - not achieved</c:v>
                </c:pt>
                <c:pt idx="4">
                  <c:v>9 Knowledge Platforms sustained</c:v>
                </c:pt>
              </c:strCache>
            </c:strRef>
          </c:cat>
          <c:val>
            <c:numRef>
              <c:f>Sheet1!$C$3</c:f>
              <c:numCache>
                <c:formatCode>General</c:formatCode>
                <c:ptCount val="1"/>
                <c:pt idx="0">
                  <c:v>4</c:v>
                </c:pt>
              </c:numCache>
            </c:numRef>
          </c:val>
          <c:extLst>
            <c:ext xmlns:c16="http://schemas.microsoft.com/office/drawing/2014/chart" uri="{C3380CC4-5D6E-409C-BE32-E72D297353CC}">
              <c16:uniqueId val="{0000000D-437A-7A4E-9C4A-F193516ED50D}"/>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Header Placeholder 1">
            <a:extLst>
              <a:ext uri="{FF2B5EF4-FFF2-40B4-BE49-F238E27FC236}">
                <a16:creationId xmlns:a16="http://schemas.microsoft.com/office/drawing/2014/main" id="{A3E4F246-2756-1241-8393-07EB69E5C3D7}"/>
              </a:ext>
            </a:extLst>
          </p:cNvPr>
          <p:cNvSpPr>
            <a:spLocks noGrp="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ZA" altLang="en-US"/>
          </a:p>
        </p:txBody>
      </p:sp>
      <p:sp>
        <p:nvSpPr>
          <p:cNvPr id="5123" name="Date Placeholder 2">
            <a:extLst>
              <a:ext uri="{FF2B5EF4-FFF2-40B4-BE49-F238E27FC236}">
                <a16:creationId xmlns:a16="http://schemas.microsoft.com/office/drawing/2014/main" id="{1F3DC701-61C1-3148-9A9B-D9F59666E111}"/>
              </a:ext>
            </a:extLst>
          </p:cNvPr>
          <p:cNvSpPr>
            <a:spLocks noGrp="1"/>
          </p:cNvSpPr>
          <p:nvPr>
            <p:ph type="dt" sz="quarter" idx="1"/>
          </p:nvPr>
        </p:nvSpPr>
        <p:spPr bwMode="auto">
          <a:xfrm>
            <a:off x="3884614"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28B28F6-CEB7-1340-A7AF-878948EA2250}" type="datetimeFigureOut">
              <a:rPr lang="en-ZA" altLang="en-US"/>
              <a:pPr>
                <a:defRPr/>
              </a:pPr>
              <a:t>2021/11/04</a:t>
            </a:fld>
            <a:endParaRPr lang="en-ZA" altLang="en-US"/>
          </a:p>
        </p:txBody>
      </p:sp>
      <p:sp>
        <p:nvSpPr>
          <p:cNvPr id="5124" name="Footer Placeholder 3">
            <a:extLst>
              <a:ext uri="{FF2B5EF4-FFF2-40B4-BE49-F238E27FC236}">
                <a16:creationId xmlns:a16="http://schemas.microsoft.com/office/drawing/2014/main" id="{99BCDD34-DE78-074D-8D10-A84B55043163}"/>
              </a:ext>
            </a:extLst>
          </p:cNvPr>
          <p:cNvSpPr>
            <a:spLocks noGrp="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ZA" altLang="en-US"/>
          </a:p>
        </p:txBody>
      </p:sp>
      <p:sp>
        <p:nvSpPr>
          <p:cNvPr id="5125" name="Slide Number Placeholder 4">
            <a:extLst>
              <a:ext uri="{FF2B5EF4-FFF2-40B4-BE49-F238E27FC236}">
                <a16:creationId xmlns:a16="http://schemas.microsoft.com/office/drawing/2014/main" id="{699B68C8-1AC5-3247-B072-005D53B90E5A}"/>
              </a:ext>
            </a:extLst>
          </p:cNvPr>
          <p:cNvSpPr>
            <a:spLocks noGrp="1"/>
          </p:cNvSpPr>
          <p:nvPr>
            <p:ph type="sldNum" sz="quarter" idx="3"/>
          </p:nvPr>
        </p:nvSpPr>
        <p:spPr bwMode="auto">
          <a:xfrm>
            <a:off x="3884614"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CC6A3B5-5B5C-5548-98B3-4E18C0BC2B6C}" type="slidenum">
              <a:rPr lang="en-ZA" altLang="en-US"/>
              <a:pPr>
                <a:defRPr/>
              </a:pPr>
              <a:t>‹#›</a:t>
            </a:fld>
            <a:endParaRPr lang="en-ZA" altLang="en-US"/>
          </a:p>
        </p:txBody>
      </p:sp>
    </p:spTree>
    <p:extLst>
      <p:ext uri="{BB962C8B-B14F-4D97-AF65-F5344CB8AC3E}">
        <p14:creationId xmlns:p14="http://schemas.microsoft.com/office/powerpoint/2010/main" val="185367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3">
            <a:extLst>
              <a:ext uri="{FF2B5EF4-FFF2-40B4-BE49-F238E27FC236}">
                <a16:creationId xmlns:a16="http://schemas.microsoft.com/office/drawing/2014/main" id="{C84D57DE-30CE-CF42-BA89-E3BE49141728}"/>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95E22007-2345-4742-8F85-AA81F70922F3}"/>
              </a:ext>
            </a:extLst>
          </p:cNvPr>
          <p:cNvSpPr txBox="1">
            <a:spLocks noGrp="1"/>
          </p:cNvSpPr>
          <p:nvPr>
            <p:ph type="body" idx="1"/>
          </p:nvPr>
        </p:nvSpPr>
        <p:spPr>
          <a:xfrm>
            <a:off x="685801"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213394941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9974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12559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5" name="Shape 62">
            <a:extLst>
              <a:ext uri="{FF2B5EF4-FFF2-40B4-BE49-F238E27FC236}">
                <a16:creationId xmlns:a16="http://schemas.microsoft.com/office/drawing/2014/main" id="{2A826E83-407E-4F4B-BEE3-D676506E87D9}"/>
              </a:ext>
            </a:extLst>
          </p:cNvPr>
          <p:cNvSpPr>
            <a:spLocks noGrp="1" noRot="1" noChangeAspect="1" noTextEdit="1"/>
          </p:cNvSpPr>
          <p:nvPr>
            <p:ph type="sldImg" idx="2"/>
          </p:nvPr>
        </p:nvSpPr>
        <p:spPr>
          <a:noFill/>
          <a:ln>
            <a:headEnd/>
            <a:tailEnd/>
          </a:ln>
        </p:spPr>
      </p:sp>
      <p:sp>
        <p:nvSpPr>
          <p:cNvPr id="11266" name="Shape 63">
            <a:extLst>
              <a:ext uri="{FF2B5EF4-FFF2-40B4-BE49-F238E27FC236}">
                <a16:creationId xmlns:a16="http://schemas.microsoft.com/office/drawing/2014/main" id="{3C5833A8-4017-494A-9CA2-448BC4817E28}"/>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58580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8"/>
        <p:cNvGrpSpPr/>
        <p:nvPr/>
      </p:nvGrpSpPr>
      <p:grpSpPr>
        <a:xfrm>
          <a:off x="0" y="0"/>
          <a:ext cx="0" cy="0"/>
          <a:chOff x="0" y="0"/>
          <a:chExt cx="0" cy="0"/>
        </a:xfrm>
      </p:grpSpPr>
      <p:sp>
        <p:nvSpPr>
          <p:cNvPr id="3" name="Shape 9">
            <a:extLst>
              <a:ext uri="{FF2B5EF4-FFF2-40B4-BE49-F238E27FC236}">
                <a16:creationId xmlns:a16="http://schemas.microsoft.com/office/drawing/2014/main" id="{17FA2C90-B30A-A44D-A8A8-D2ED618FFF92}"/>
              </a:ext>
            </a:extLst>
          </p:cNvPr>
          <p:cNvSpPr>
            <a:spLocks/>
          </p:cNvSpPr>
          <p:nvPr/>
        </p:nvSpPr>
        <p:spPr bwMode="auto">
          <a:xfrm>
            <a:off x="21907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000000">
              <a:alpha val="745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Shape 10">
            <a:extLst>
              <a:ext uri="{FF2B5EF4-FFF2-40B4-BE49-F238E27FC236}">
                <a16:creationId xmlns:a16="http://schemas.microsoft.com/office/drawing/2014/main" id="{2533AADB-C4DE-8C4E-BB9A-19ED8410ACE3}"/>
              </a:ext>
            </a:extLst>
          </p:cNvPr>
          <p:cNvSpPr>
            <a:spLocks/>
          </p:cNvSpPr>
          <p:nvPr/>
        </p:nvSpPr>
        <p:spPr bwMode="auto">
          <a:xfrm>
            <a:off x="-9525" y="-9525"/>
            <a:ext cx="5276850" cy="5167313"/>
          </a:xfrm>
          <a:custGeom>
            <a:avLst/>
            <a:gdLst>
              <a:gd name="T0" fmla="*/ 2147483646 w 211075"/>
              <a:gd name="T1" fmla="*/ 0 h 206683"/>
              <a:gd name="T2" fmla="*/ 0 w 211075"/>
              <a:gd name="T3" fmla="*/ 2147483646 h 206683"/>
              <a:gd name="T4" fmla="*/ 2147483646 w 211075"/>
              <a:gd name="T5" fmla="*/ 2147483646 h 206683"/>
              <a:gd name="T6" fmla="*/ 2147483646 w 211075"/>
              <a:gd name="T7" fmla="*/ 2147483646 h 206683"/>
              <a:gd name="T8" fmla="*/ 2147483646 w 211075"/>
              <a:gd name="T9" fmla="*/ 0 h 206683"/>
              <a:gd name="T10" fmla="*/ 0 60000 65536"/>
              <a:gd name="T11" fmla="*/ 0 60000 65536"/>
              <a:gd name="T12" fmla="*/ 0 60000 65536"/>
              <a:gd name="T13" fmla="*/ 0 60000 65536"/>
              <a:gd name="T14" fmla="*/ 0 60000 65536"/>
              <a:gd name="T15" fmla="*/ 0 w 211075"/>
              <a:gd name="T16" fmla="*/ 0 h 206683"/>
              <a:gd name="T17" fmla="*/ 211075 w 211075"/>
              <a:gd name="T18" fmla="*/ 206683 h 206683"/>
            </a:gdLst>
            <a:ahLst/>
            <a:cxnLst>
              <a:cxn ang="T10">
                <a:pos x="T0" y="T1"/>
              </a:cxn>
              <a:cxn ang="T11">
                <a:pos x="T2" y="T3"/>
              </a:cxn>
              <a:cxn ang="T12">
                <a:pos x="T4" y="T5"/>
              </a:cxn>
              <a:cxn ang="T13">
                <a:pos x="T6" y="T7"/>
              </a:cxn>
              <a:cxn ang="T14">
                <a:pos x="T8" y="T9"/>
              </a:cxn>
            </a:cxnLst>
            <a:rect l="T15" t="T16" r="T17" b="T18"/>
            <a:pathLst>
              <a:path w="211075" h="206683" extrusionOk="0">
                <a:moveTo>
                  <a:pt x="387" y="0"/>
                </a:moveTo>
                <a:lnTo>
                  <a:pt x="0" y="206683"/>
                </a:lnTo>
                <a:lnTo>
                  <a:pt x="211075" y="206545"/>
                </a:lnTo>
                <a:lnTo>
                  <a:pt x="155812" y="301"/>
                </a:lnTo>
                <a:lnTo>
                  <a:pt x="3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5" name="Picture 7">
            <a:extLst>
              <a:ext uri="{FF2B5EF4-FFF2-40B4-BE49-F238E27FC236}">
                <a16:creationId xmlns:a16="http://schemas.microsoft.com/office/drawing/2014/main" id="{D03BBF36-E0A7-5941-8919-A379C212233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07950" y="123825"/>
            <a:ext cx="349567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1"/>
          <p:cNvSpPr txBox="1">
            <a:spLocks noGrp="1"/>
          </p:cNvSpPr>
          <p:nvPr>
            <p:ph type="ctrTitle"/>
          </p:nvPr>
        </p:nvSpPr>
        <p:spPr>
          <a:xfrm>
            <a:off x="648300" y="3175950"/>
            <a:ext cx="3530700" cy="1181999"/>
          </a:xfrm>
          <a:prstGeom prst="rect">
            <a:avLst/>
          </a:prstGeom>
        </p:spPr>
        <p:txBody>
          <a:bodyPr/>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Tree>
    <p:extLst>
      <p:ext uri="{BB962C8B-B14F-4D97-AF65-F5344CB8AC3E}">
        <p14:creationId xmlns:p14="http://schemas.microsoft.com/office/powerpoint/2010/main" val="19937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1FBA245F-66CC-614C-83F9-21647E0E65B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75538" y="0"/>
            <a:ext cx="16748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698EAEA-E6D7-A249-AD91-77B19CC206B3}"/>
              </a:ext>
            </a:extLst>
          </p:cNvPr>
          <p:cNvPicPr>
            <a:picLocks noChangeAspect="1"/>
          </p:cNvPicPr>
          <p:nvPr userDrawn="1"/>
        </p:nvPicPr>
        <p:blipFill>
          <a:blip r:embed="rId3" cstate="screen">
            <a:alphaModFix amt="80000"/>
            <a:extLst>
              <a:ext uri="{28A0092B-C50C-407E-A947-70E740481C1C}">
                <a14:useLocalDpi xmlns:a14="http://schemas.microsoft.com/office/drawing/2010/main"/>
              </a:ext>
            </a:extLst>
          </a:blip>
          <a:srcRect/>
          <a:stretch>
            <a:fillRect/>
          </a:stretch>
        </p:blipFill>
        <p:spPr bwMode="auto">
          <a:xfrm>
            <a:off x="7668344" y="516714"/>
            <a:ext cx="1509572" cy="1911020"/>
          </a:xfrm>
          <a:prstGeom prst="rect">
            <a:avLst/>
          </a:prstGeom>
          <a:noFill/>
          <a:ln>
            <a:noFill/>
          </a:ln>
          <a:effectLst>
            <a:reflection stA="50000" endA="295" dir="5400000" sy="-100000" algn="bl" rotWithShape="0"/>
            <a:softEdge rad="101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3" y="20792"/>
            <a:ext cx="7432202" cy="495922"/>
          </a:xfrm>
        </p:spPr>
        <p:txBody>
          <a:bodyPr/>
          <a:lstStyle>
            <a:lvl1pPr algn="ctr">
              <a:defRPr sz="2800" b="1" i="0">
                <a:solidFill>
                  <a:schemeClr val="accent1">
                    <a:lumMod val="75000"/>
                  </a:schemeClr>
                </a:solidFill>
                <a:latin typeface="Century Gothic" panose="020B0502020202020204" pitchFamily="34" charset="0"/>
              </a:defRPr>
            </a:lvl1pPr>
          </a:lstStyle>
          <a:p>
            <a:r>
              <a:rPr lang="en-US"/>
              <a:t>Click to edit Master title style</a:t>
            </a:r>
            <a:endParaRPr lang="en-ZA"/>
          </a:p>
        </p:txBody>
      </p:sp>
      <p:sp>
        <p:nvSpPr>
          <p:cNvPr id="3" name="Content Placeholder 2"/>
          <p:cNvSpPr>
            <a:spLocks noGrp="1"/>
          </p:cNvSpPr>
          <p:nvPr>
            <p:ph idx="1"/>
          </p:nvPr>
        </p:nvSpPr>
        <p:spPr>
          <a:xfrm>
            <a:off x="0" y="536595"/>
            <a:ext cx="7436965" cy="3235741"/>
          </a:xfrm>
        </p:spPr>
        <p:txBody>
          <a:bodyPr/>
          <a:lstStyle>
            <a:lvl1pPr marL="285750" indent="-285750">
              <a:buFont typeface="Arial" panose="020B0604020202020204" pitchFamily="34" charset="0"/>
              <a:buChar char="•"/>
              <a:defRPr sz="2800" b="0" i="0">
                <a:latin typeface="Calibri" panose="020F0502020204030204" pitchFamily="34" charset="0"/>
                <a:cs typeface="Calibri" panose="020F0502020204030204" pitchFamily="34" charset="0"/>
              </a:defRPr>
            </a:lvl1pPr>
            <a:lvl2pPr marL="573750" indent="-285750">
              <a:buFont typeface="Arial" panose="020B0604020202020204" pitchFamily="34" charset="0"/>
              <a:buChar char="•"/>
              <a:defRPr sz="2400"/>
            </a:lvl2pPr>
            <a:lvl3pPr marL="285750" indent="-285750">
              <a:buFont typeface="Arial" panose="020B0604020202020204" pitchFamily="34" charset="0"/>
              <a:buChar char="•"/>
              <a:defRPr sz="2000"/>
            </a:lvl3pPr>
            <a:lvl4pPr marL="285750" indent="-285750">
              <a:buFont typeface="Arial" panose="020B0604020202020204" pitchFamily="34" charset="0"/>
              <a:buChar char="•"/>
              <a:defRPr sz="1800"/>
            </a:lvl4pPr>
            <a:lvl5pPr marL="285750" indent="-28575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p:txBody>
      </p:sp>
      <p:sp>
        <p:nvSpPr>
          <p:cNvPr id="6" name="Date Placeholder 3">
            <a:extLst>
              <a:ext uri="{FF2B5EF4-FFF2-40B4-BE49-F238E27FC236}">
                <a16:creationId xmlns:a16="http://schemas.microsoft.com/office/drawing/2014/main" id="{7A65BE12-12D4-124E-AB2C-FC31E42E6DDD}"/>
              </a:ext>
            </a:extLst>
          </p:cNvPr>
          <p:cNvSpPr>
            <a:spLocks noGrp="1"/>
          </p:cNvSpPr>
          <p:nvPr>
            <p:ph type="dt" sz="half" idx="10"/>
          </p:nvPr>
        </p:nvSpPr>
        <p:spPr>
          <a:xfrm>
            <a:off x="4763" y="4886325"/>
            <a:ext cx="2133600" cy="273050"/>
          </a:xfrm>
          <a:prstGeom prst="rect">
            <a:avLst/>
          </a:prstGeom>
        </p:spPr>
        <p:txBody>
          <a:bodyPr/>
          <a:lstStyle>
            <a:lvl1pPr>
              <a:defRPr/>
            </a:lvl1pPr>
          </a:lstStyle>
          <a:p>
            <a:pPr>
              <a:defRPr/>
            </a:pPr>
            <a:fld id="{B79A15CF-FCE8-164B-B3A7-232B10B4CF35}" type="datetimeFigureOut">
              <a:rPr lang="en-US"/>
              <a:pPr>
                <a:defRPr/>
              </a:pPr>
              <a:t>11/4/2021</a:t>
            </a:fld>
            <a:endParaRPr lang="en-ZA"/>
          </a:p>
        </p:txBody>
      </p:sp>
      <p:sp>
        <p:nvSpPr>
          <p:cNvPr id="7" name="Footer Placeholder 4">
            <a:extLst>
              <a:ext uri="{FF2B5EF4-FFF2-40B4-BE49-F238E27FC236}">
                <a16:creationId xmlns:a16="http://schemas.microsoft.com/office/drawing/2014/main" id="{389D0B3F-AD9D-1D45-8AE3-A96C79375321}"/>
              </a:ext>
            </a:extLst>
          </p:cNvPr>
          <p:cNvSpPr>
            <a:spLocks noGrp="1"/>
          </p:cNvSpPr>
          <p:nvPr>
            <p:ph type="ftr" sz="quarter" idx="11"/>
          </p:nvPr>
        </p:nvSpPr>
        <p:spPr>
          <a:xfrm>
            <a:off x="3124200" y="4876800"/>
            <a:ext cx="2895600" cy="274638"/>
          </a:xfrm>
          <a:prstGeom prst="rect">
            <a:avLst/>
          </a:prstGeom>
        </p:spPr>
        <p:txBody>
          <a:bodyPr/>
          <a:lstStyle>
            <a:lvl1pPr>
              <a:defRPr/>
            </a:lvl1pPr>
          </a:lstStyle>
          <a:p>
            <a:pPr>
              <a:defRPr/>
            </a:pPr>
            <a:endParaRPr lang="en-ZA"/>
          </a:p>
        </p:txBody>
      </p:sp>
      <p:sp>
        <p:nvSpPr>
          <p:cNvPr id="8" name="Slide Number Placeholder 5">
            <a:extLst>
              <a:ext uri="{FF2B5EF4-FFF2-40B4-BE49-F238E27FC236}">
                <a16:creationId xmlns:a16="http://schemas.microsoft.com/office/drawing/2014/main" id="{E6983DBB-6149-AD4D-A8E8-3C5A7A2A1675}"/>
              </a:ext>
            </a:extLst>
          </p:cNvPr>
          <p:cNvSpPr>
            <a:spLocks noGrp="1"/>
          </p:cNvSpPr>
          <p:nvPr>
            <p:ph type="sldNum" sz="quarter" idx="12"/>
          </p:nvPr>
        </p:nvSpPr>
        <p:spPr>
          <a:xfrm>
            <a:off x="7016750" y="4886325"/>
            <a:ext cx="2133600" cy="273050"/>
          </a:xfrm>
          <a:prstGeom prst="rect">
            <a:avLst/>
          </a:prstGeom>
        </p:spPr>
        <p:txBody>
          <a:bodyPr/>
          <a:lstStyle>
            <a:lvl1pPr>
              <a:defRPr/>
            </a:lvl1pPr>
          </a:lstStyle>
          <a:p>
            <a:pPr>
              <a:defRPr/>
            </a:pPr>
            <a:fld id="{2E894963-C08F-B545-A515-E4312770F63E}" type="slidenum">
              <a:rPr lang="en-ZA"/>
              <a:pPr>
                <a:defRPr/>
              </a:pPr>
              <a:t>‹#›</a:t>
            </a:fld>
            <a:endParaRPr lang="en-ZA"/>
          </a:p>
        </p:txBody>
      </p:sp>
    </p:spTree>
    <p:extLst>
      <p:ext uri="{BB962C8B-B14F-4D97-AF65-F5344CB8AC3E}">
        <p14:creationId xmlns:p14="http://schemas.microsoft.com/office/powerpoint/2010/main" val="3171009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Shape 6">
            <a:extLst>
              <a:ext uri="{FF2B5EF4-FFF2-40B4-BE49-F238E27FC236}">
                <a16:creationId xmlns:a16="http://schemas.microsoft.com/office/drawing/2014/main" id="{3C051214-1BBC-9040-BC34-7D02A9E40922}"/>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7" name="Shape 7">
            <a:extLst>
              <a:ext uri="{FF2B5EF4-FFF2-40B4-BE49-F238E27FC236}">
                <a16:creationId xmlns:a16="http://schemas.microsoft.com/office/drawing/2014/main" id="{A6A9BAF9-E79D-7844-BFC6-9A879D63DECC}"/>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894568433"/>
      </p:ext>
    </p:extLst>
  </p:cSld>
  <p:clrMap bg1="lt1" tx1="dk1" bg2="dk2" tx2="lt2" accent1="accent1" accent2="accent2" accent3="accent3" accent4="accent4" accent5="accent5" accent6="accent6" hlink="hlink" folHlink="folHlink"/>
  <p:sldLayoutIdLst>
    <p:sldLayoutId id="2147483737"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Shape 6">
            <a:extLst>
              <a:ext uri="{FF2B5EF4-FFF2-40B4-BE49-F238E27FC236}">
                <a16:creationId xmlns:a16="http://schemas.microsoft.com/office/drawing/2014/main" id="{29ECFB29-5132-5247-9A84-FFFCDDE33A69}"/>
              </a:ext>
            </a:extLst>
          </p:cNvPr>
          <p:cNvSpPr txBox="1">
            <a:spLocks noGrp="1"/>
          </p:cNvSpPr>
          <p:nvPr>
            <p:ph type="title"/>
          </p:nvPr>
        </p:nvSpPr>
        <p:spPr bwMode="auto">
          <a:xfrm>
            <a:off x="457200" y="741363"/>
            <a:ext cx="518477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7">
            <a:extLst>
              <a:ext uri="{FF2B5EF4-FFF2-40B4-BE49-F238E27FC236}">
                <a16:creationId xmlns:a16="http://schemas.microsoft.com/office/drawing/2014/main" id="{ADFE63ED-3A8D-724D-8B52-A5241595A94A}"/>
              </a:ext>
            </a:extLst>
          </p:cNvPr>
          <p:cNvSpPr txBox="1">
            <a:spLocks noGrp="1"/>
          </p:cNvSpPr>
          <p:nvPr>
            <p:ph type="body" idx="1"/>
          </p:nvPr>
        </p:nvSpPr>
        <p:spPr bwMode="auto">
          <a:xfrm>
            <a:off x="457200" y="1352550"/>
            <a:ext cx="51847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732"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288232" y="1776183"/>
            <a:ext cx="4175444" cy="3626341"/>
          </a:xfrm>
        </p:spPr>
        <p:txBody>
          <a:bodyPr/>
          <a:lstStyle/>
          <a:p>
            <a:pPr eaLnBrk="1" hangingPunct="1">
              <a:spcBef>
                <a:spcPct val="0"/>
              </a:spcBef>
              <a:buClr>
                <a:srgbClr val="999999"/>
              </a:buClr>
              <a:buSzTx/>
            </a:pP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b="1" dirty="0">
                <a:solidFill>
                  <a:srgbClr val="999999"/>
                </a:solidFill>
                <a:latin typeface="Montserrat"/>
                <a:sym typeface="Montserrat" pitchFamily="2" charset="77"/>
              </a:rPr>
              <a:t>2020/21 ANNUAL </a:t>
            </a:r>
            <a:r>
              <a:rPr lang="en-US" altLang="en-US" b="1">
                <a:solidFill>
                  <a:srgbClr val="999999"/>
                </a:solidFill>
                <a:latin typeface="Montserrat"/>
                <a:sym typeface="Montserrat" pitchFamily="2" charset="77"/>
              </a:rPr>
              <a:t>REPORT</a:t>
            </a:r>
            <a:r>
              <a:rPr lang="en-US" altLang="en-US" b="1" dirty="0">
                <a:latin typeface="Montserrat"/>
              </a:rPr>
              <a:t/>
            </a:r>
            <a:br>
              <a:rPr lang="en-US" altLang="en-US" b="1" dirty="0">
                <a:latin typeface="Montserrat"/>
              </a:rPr>
            </a:br>
            <a:r>
              <a:rPr lang="en-US" altLang="en-US" b="1">
                <a:solidFill>
                  <a:srgbClr val="999999"/>
                </a:solidFill>
                <a:latin typeface="Montserrat"/>
                <a:sym typeface="Montserrat" pitchFamily="2" charset="77"/>
              </a:rPr>
              <a:t>PRESENTATION </a:t>
            </a:r>
            <a:r>
              <a:rPr lang="en-US" altLang="en-US" b="1" dirty="0">
                <a:latin typeface="Montserrat" pitchFamily="2" charset="77"/>
                <a:cs typeface="Arial" panose="020B0604020202020204" pitchFamily="34" charset="0"/>
              </a:rPr>
              <a:t/>
            </a:r>
            <a:br>
              <a:rPr lang="en-US" altLang="en-US" b="1" dirty="0">
                <a:latin typeface="Montserrat" pitchFamily="2" charset="77"/>
                <a:cs typeface="Arial" panose="020B0604020202020204" pitchFamily="34" charset="0"/>
              </a:rPr>
            </a:br>
            <a:r>
              <a:rPr lang="en-US" altLang="en-US" sz="2400" b="1">
                <a:solidFill>
                  <a:srgbClr val="999999"/>
                </a:solidFill>
                <a:latin typeface="Montserrat"/>
                <a:sym typeface="Montserrat" pitchFamily="2" charset="77"/>
              </a:rPr>
              <a:t>NOVEMBER 2021</a:t>
            </a:r>
            <a:r>
              <a:rPr lang="en-US" altLang="en-US" sz="2400" b="1" dirty="0">
                <a:latin typeface="Montserrat"/>
              </a:rPr>
              <a:t/>
            </a:r>
            <a:br>
              <a:rPr lang="en-US" altLang="en-US" sz="2400" b="1" dirty="0">
                <a:latin typeface="Montserrat"/>
              </a:rPr>
            </a:br>
            <a:endParaRPr lang="en-US" altLang="en-US" b="1">
              <a:solidFill>
                <a:srgbClr val="999999"/>
              </a:solidFill>
              <a:latin typeface="Montserrat"/>
              <a:sym typeface="Montserrat" pitchFamily="2" charset="77"/>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10529916"/>
              </p:ext>
            </p:extLst>
          </p:nvPr>
        </p:nvGraphicFramePr>
        <p:xfrm>
          <a:off x="54880" y="683387"/>
          <a:ext cx="9023284" cy="4463415"/>
        </p:xfrm>
        <a:graphic>
          <a:graphicData uri="http://schemas.openxmlformats.org/drawingml/2006/table">
            <a:tbl>
              <a:tblPr firstRow="1" firstCol="1" bandRow="1"/>
              <a:tblGrid>
                <a:gridCol w="98387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104596">
                  <a:extLst>
                    <a:ext uri="{9D8B030D-6E8A-4147-A177-3AD203B41FA5}">
                      <a16:colId xmlns:a16="http://schemas.microsoft.com/office/drawing/2014/main" val="20003"/>
                    </a:ext>
                  </a:extLst>
                </a:gridCol>
                <a:gridCol w="811987">
                  <a:extLst>
                    <a:ext uri="{9D8B030D-6E8A-4147-A177-3AD203B41FA5}">
                      <a16:colId xmlns:a16="http://schemas.microsoft.com/office/drawing/2014/main" val="20004"/>
                    </a:ext>
                  </a:extLst>
                </a:gridCol>
                <a:gridCol w="1060704">
                  <a:extLst>
                    <a:ext uri="{9D8B030D-6E8A-4147-A177-3AD203B41FA5}">
                      <a16:colId xmlns:a16="http://schemas.microsoft.com/office/drawing/2014/main" val="20005"/>
                    </a:ext>
                  </a:extLst>
                </a:gridCol>
                <a:gridCol w="1192377">
                  <a:extLst>
                    <a:ext uri="{9D8B030D-6E8A-4147-A177-3AD203B41FA5}">
                      <a16:colId xmlns:a16="http://schemas.microsoft.com/office/drawing/2014/main" val="20006"/>
                    </a:ext>
                  </a:extLst>
                </a:gridCol>
                <a:gridCol w="2772462">
                  <a:extLst>
                    <a:ext uri="{9D8B030D-6E8A-4147-A177-3AD203B41FA5}">
                      <a16:colId xmlns:a16="http://schemas.microsoft.com/office/drawing/2014/main" val="20007"/>
                    </a:ext>
                  </a:extLst>
                </a:gridCol>
              </a:tblGrid>
              <a:tr h="924405">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87313"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0"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909268">
                <a:tc>
                  <a:txBody>
                    <a:bodyPr/>
                    <a:lstStyle/>
                    <a:p>
                      <a:pPr algn="l">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Innovation research and development initiatives undertaken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Number of innovation research and development initiatives undertaken</a:t>
                      </a:r>
                      <a:r>
                        <a:rPr lang="en-ZA" sz="1100">
                          <a:solidFill>
                            <a:srgbClr val="213059"/>
                          </a:solidFill>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4</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a:effectLst/>
                          <a:latin typeface="Century Gothic" panose="020B0502020202020204" pitchFamily="34" charset="0"/>
                          <a:ea typeface="Calibri" panose="020F0502020204030204" pitchFamily="34" charset="0"/>
                          <a:cs typeface="Century Gothic,Bold"/>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p>
                      <a:pPr marL="457200" algn="l">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6</a:t>
                      </a:r>
                      <a:endParaRPr lang="en-ZA" sz="1100">
                        <a:effectLst/>
                        <a:latin typeface="CG Omega"/>
                        <a:ea typeface="Times New Roman" panose="02020603050405020304" pitchFamily="18"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Two (2) additional initiatives were undertaken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The COVID-19 Pandemic had a significant impact on internal processes and work arrangements.  As such, the unit provided additional support not planned for in the APP by developing several digital solutions and process flows to ensure remote and virtual work, including enabling online bid evaluations, electronic COVID screening and online attendance registers.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The second phase of a multi-year initiative, culminating in the development of a Real-time monitoring solution for DHA, was also undertaken as a continuation of the previous year’s work.</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5" name="Rectangle 4"/>
          <p:cNvSpPr/>
          <p:nvPr/>
        </p:nvSpPr>
        <p:spPr>
          <a:xfrm>
            <a:off x="113110" y="456140"/>
            <a:ext cx="1309974" cy="276999"/>
          </a:xfrm>
          <a:prstGeom prst="rect">
            <a:avLst/>
          </a:prstGeom>
        </p:spPr>
        <p:txBody>
          <a:bodyPr wrap="none">
            <a:spAutoFit/>
          </a:bodyPr>
          <a:lstStyle/>
          <a:p>
            <a:pPr lvl="0" algn="just" eaLnBrk="1" fontAlgn="auto" hangingPunct="1">
              <a:spcBef>
                <a:spcPts val="0"/>
              </a:spcBef>
              <a:spcAft>
                <a:spcPts val="0"/>
              </a:spcAft>
            </a:pPr>
            <a:r>
              <a:rPr lang="en-GB" sz="1200" b="1" kern="0">
                <a:latin typeface="Century Gothic" panose="020B0502020202020204" pitchFamily="34" charset="0"/>
                <a:ea typeface="Times New Roman" panose="02020603050405020304" pitchFamily="18" charset="0"/>
                <a:cs typeface="Century Gothic,Bold"/>
                <a:sym typeface="Arial"/>
              </a:rPr>
              <a:t>PROGRAMME 2</a:t>
            </a:r>
            <a:endParaRPr lang="en-ZA" sz="1200" kern="0">
              <a:latin typeface="CG Omega"/>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6968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008817451"/>
              </p:ext>
            </p:extLst>
          </p:nvPr>
        </p:nvGraphicFramePr>
        <p:xfrm>
          <a:off x="54880" y="521978"/>
          <a:ext cx="9023284" cy="3915108"/>
        </p:xfrm>
        <a:graphic>
          <a:graphicData uri="http://schemas.openxmlformats.org/drawingml/2006/table">
            <a:tbl>
              <a:tblPr firstRow="1" firstCol="1" bandRow="1"/>
              <a:tblGrid>
                <a:gridCol w="98387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104596">
                  <a:extLst>
                    <a:ext uri="{9D8B030D-6E8A-4147-A177-3AD203B41FA5}">
                      <a16:colId xmlns:a16="http://schemas.microsoft.com/office/drawing/2014/main" val="20003"/>
                    </a:ext>
                  </a:extLst>
                </a:gridCol>
                <a:gridCol w="811987">
                  <a:extLst>
                    <a:ext uri="{9D8B030D-6E8A-4147-A177-3AD203B41FA5}">
                      <a16:colId xmlns:a16="http://schemas.microsoft.com/office/drawing/2014/main" val="20004"/>
                    </a:ext>
                  </a:extLst>
                </a:gridCol>
                <a:gridCol w="1060704">
                  <a:extLst>
                    <a:ext uri="{9D8B030D-6E8A-4147-A177-3AD203B41FA5}">
                      <a16:colId xmlns:a16="http://schemas.microsoft.com/office/drawing/2014/main" val="20005"/>
                    </a:ext>
                  </a:extLst>
                </a:gridCol>
                <a:gridCol w="1192377">
                  <a:extLst>
                    <a:ext uri="{9D8B030D-6E8A-4147-A177-3AD203B41FA5}">
                      <a16:colId xmlns:a16="http://schemas.microsoft.com/office/drawing/2014/main" val="20006"/>
                    </a:ext>
                  </a:extLst>
                </a:gridCol>
                <a:gridCol w="2772462">
                  <a:extLst>
                    <a:ext uri="{9D8B030D-6E8A-4147-A177-3AD203B41FA5}">
                      <a16:colId xmlns:a16="http://schemas.microsoft.com/office/drawing/2014/main" val="20007"/>
                    </a:ext>
                  </a:extLst>
                </a:gridCol>
              </a:tblGrid>
              <a:tr h="924405">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87313"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0"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909268">
                <a:tc>
                  <a:txBody>
                    <a:bodyPr/>
                    <a:lstStyle/>
                    <a:p>
                      <a:pPr algn="l">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Knowledge platforms sustained to nurture an enabling environment for innovation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Number of knowledge platforms sustained to nurture an enabling environment for innovation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9</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a:effectLst/>
                          <a:latin typeface="Century Gothic" panose="020B0502020202020204" pitchFamily="34" charset="0"/>
                          <a:ea typeface="Calibri" panose="020F0502020204030204" pitchFamily="34" charset="0"/>
                          <a:cs typeface="Century Gothic,Bold"/>
                        </a:rPr>
                        <a:t>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en-ZA" sz="1100" b="1">
                          <a:effectLst/>
                          <a:latin typeface="Century Gothic" panose="020B0502020202020204" pitchFamily="34" charset="0"/>
                          <a:ea typeface="Calibri" panose="020F0502020204030204" pitchFamily="34" charset="0"/>
                          <a:cs typeface="Arial" panose="020B0604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p>
                      <a:pPr>
                        <a:lnSpc>
                          <a:spcPct val="115000"/>
                        </a:lnSpc>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133350"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One (1) additional Innovation Workshop was held</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algn="just">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The additional workshop was specifically targeted at capacitating the 2020 Public Sector Innovation Awards Finalists.</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301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71111709"/>
              </p:ext>
            </p:extLst>
          </p:nvPr>
        </p:nvGraphicFramePr>
        <p:xfrm>
          <a:off x="54880" y="521978"/>
          <a:ext cx="9023284" cy="4270629"/>
        </p:xfrm>
        <a:graphic>
          <a:graphicData uri="http://schemas.openxmlformats.org/drawingml/2006/table">
            <a:tbl>
              <a:tblPr firstRow="1" firstCol="1" bandRow="1"/>
              <a:tblGrid>
                <a:gridCol w="983878">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104596">
                  <a:extLst>
                    <a:ext uri="{9D8B030D-6E8A-4147-A177-3AD203B41FA5}">
                      <a16:colId xmlns:a16="http://schemas.microsoft.com/office/drawing/2014/main" val="20003"/>
                    </a:ext>
                  </a:extLst>
                </a:gridCol>
                <a:gridCol w="811987">
                  <a:extLst>
                    <a:ext uri="{9D8B030D-6E8A-4147-A177-3AD203B41FA5}">
                      <a16:colId xmlns:a16="http://schemas.microsoft.com/office/drawing/2014/main" val="20004"/>
                    </a:ext>
                  </a:extLst>
                </a:gridCol>
                <a:gridCol w="1060704">
                  <a:extLst>
                    <a:ext uri="{9D8B030D-6E8A-4147-A177-3AD203B41FA5}">
                      <a16:colId xmlns:a16="http://schemas.microsoft.com/office/drawing/2014/main" val="20005"/>
                    </a:ext>
                  </a:extLst>
                </a:gridCol>
                <a:gridCol w="1192377">
                  <a:extLst>
                    <a:ext uri="{9D8B030D-6E8A-4147-A177-3AD203B41FA5}">
                      <a16:colId xmlns:a16="http://schemas.microsoft.com/office/drawing/2014/main" val="20006"/>
                    </a:ext>
                  </a:extLst>
                </a:gridCol>
                <a:gridCol w="2772462">
                  <a:extLst>
                    <a:ext uri="{9D8B030D-6E8A-4147-A177-3AD203B41FA5}">
                      <a16:colId xmlns:a16="http://schemas.microsoft.com/office/drawing/2014/main" val="20007"/>
                    </a:ext>
                  </a:extLst>
                </a:gridCol>
              </a:tblGrid>
              <a:tr h="924405">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87313"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0" indent="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909268">
                <a:tc>
                  <a:txBody>
                    <a:bodyPr/>
                    <a:lstStyle/>
                    <a:p>
                      <a:pPr algn="l">
                        <a:lnSpc>
                          <a:spcPct val="115000"/>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culture and practice in the public sector entrenched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Innovative solutions replicated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5"/>
                        </a:lnSpc>
                        <a:spcAft>
                          <a:spcPts val="0"/>
                        </a:spcAft>
                      </a:pPr>
                      <a:r>
                        <a:rPr lang="en-ZA" sz="1100">
                          <a:effectLst/>
                          <a:latin typeface="Century Gothic" panose="020B0502020202020204" pitchFamily="34" charset="0"/>
                          <a:ea typeface="Calibri" panose="020F0502020204030204" pitchFamily="34" charset="0"/>
                          <a:cs typeface="Century Gothic" panose="020B0502020202020204" pitchFamily="34" charset="0"/>
                        </a:rPr>
                        <a:t>Number of innovative solutions replicated in the public sector </a:t>
                      </a:r>
                      <a:endParaRPr lang="en-ZA" sz="110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2</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946150" algn="l"/>
                        </a:tabLst>
                      </a:pPr>
                      <a:r>
                        <a:rPr lang="en-ZA" sz="1100" b="1">
                          <a:effectLst/>
                          <a:latin typeface="Century Gothic" panose="020B0502020202020204" pitchFamily="34" charset="0"/>
                          <a:ea typeface="Calibri" panose="020F0502020204030204" pitchFamily="34" charset="0"/>
                          <a:cs typeface="Century Gothic,Bold"/>
                        </a:rPr>
                        <a:t>Not achieved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946150" algn="l"/>
                        </a:tabLst>
                      </a:pPr>
                      <a:r>
                        <a:rPr lang="en-ZA" sz="1100" b="1">
                          <a:effectLst/>
                          <a:latin typeface="Century Gothic" panose="020B0502020202020204" pitchFamily="34" charset="0"/>
                          <a:ea typeface="Calibri" panose="020F0502020204030204" pitchFamily="34" charset="0"/>
                          <a:cs typeface="Century Gothic,Bold"/>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457200" algn="l">
                        <a:spcAft>
                          <a:spcPts val="0"/>
                        </a:spcAft>
                      </a:pPr>
                      <a:r>
                        <a:rPr lang="en-ZA" sz="1100">
                          <a:effectLst/>
                          <a:latin typeface="Century Gothic" panose="020B0502020202020204" pitchFamily="34" charset="0"/>
                          <a:ea typeface="Calibri" panose="020F0502020204030204" pitchFamily="34" charset="0"/>
                          <a:cs typeface="Arial" panose="020B0604020202020204" pitchFamily="34" charset="0"/>
                        </a:rPr>
                        <a:t>1</a:t>
                      </a:r>
                      <a:endParaRPr lang="en-ZA" sz="1100">
                        <a:effectLst/>
                        <a:latin typeface="CG Omega"/>
                        <a:ea typeface="Times New Roman" panose="02020603050405020304" pitchFamily="18" charset="0"/>
                        <a:cs typeface="Times New Roman" panose="02020603050405020304" pitchFamily="18" charset="0"/>
                      </a:endParaRPr>
                    </a:p>
                    <a:p>
                      <a:pPr>
                        <a:lnSpc>
                          <a:spcPct val="115000"/>
                        </a:lnSpc>
                        <a:spcAft>
                          <a:spcPts val="0"/>
                        </a:spcAft>
                        <a:tabLst>
                          <a:tab pos="946150" algn="l"/>
                        </a:tabLst>
                      </a:pPr>
                      <a:r>
                        <a:rPr lang="en-ZA" sz="1100">
                          <a:effectLst/>
                          <a:latin typeface="Calibri" panose="020F0502020204030204" pitchFamily="34" charset="0"/>
                          <a:ea typeface="Calibri" panose="020F0502020204030204" pitchFamily="34" charset="0"/>
                          <a:cs typeface="Times New Roman" panose="02020603050405020304" pitchFamily="18" charset="0"/>
                        </a:rPr>
                        <a:t> </a:t>
                      </a:r>
                    </a:p>
                    <a:p>
                      <a:pPr marL="457200" algn="l">
                        <a:spcAft>
                          <a:spcPts val="0"/>
                        </a:spcAft>
                      </a:pPr>
                      <a:r>
                        <a:rPr lang="en-GB" sz="1100">
                          <a:effectLst/>
                          <a:latin typeface="Century Gothic" panose="020B0502020202020204" pitchFamily="34" charset="0"/>
                          <a:ea typeface="Calibri" panose="020F0502020204030204" pitchFamily="34" charset="0"/>
                          <a:cs typeface="Times New Roman" panose="02020603050405020304" pitchFamily="18"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1113" indent="0" algn="l">
                        <a:spcAft>
                          <a:spcPts val="0"/>
                        </a:spcAft>
                        <a:tabLs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Only 1(one) innovative solution was replicated namely the Sunward Park e-learning Project, replicated in </a:t>
                      </a:r>
                      <a:r>
                        <a:rPr lang="en-GB" sz="1100" err="1">
                          <a:effectLst/>
                          <a:latin typeface="Century Gothic" panose="020B0502020202020204" pitchFamily="34" charset="0"/>
                          <a:ea typeface="Times New Roman" panose="02020603050405020304" pitchFamily="18" charset="0"/>
                          <a:cs typeface="Times New Roman" panose="02020603050405020304" pitchFamily="18" charset="0"/>
                        </a:rPr>
                        <a:t>Katlehong</a:t>
                      </a: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 and </a:t>
                      </a:r>
                      <a:r>
                        <a:rPr lang="en-GB" sz="1100" err="1">
                          <a:effectLst/>
                          <a:latin typeface="Century Gothic" panose="020B0502020202020204" pitchFamily="34" charset="0"/>
                          <a:ea typeface="Times New Roman" panose="02020603050405020304" pitchFamily="18" charset="0"/>
                          <a:cs typeface="Times New Roman" panose="02020603050405020304" pitchFamily="18" charset="0"/>
                        </a:rPr>
                        <a:t>Reiger</a:t>
                      </a: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 Park High Schools</a:t>
                      </a:r>
                      <a:endParaRPr lang="en-ZA" sz="1100">
                        <a:effectLst/>
                        <a:latin typeface="CG Omega"/>
                        <a:ea typeface="Times New Roman" panose="02020603050405020304" pitchFamily="18" charset="0"/>
                        <a:cs typeface="Times New Roman" panose="02020603050405020304" pitchFamily="18" charset="0"/>
                      </a:endParaRPr>
                    </a:p>
                    <a:p>
                      <a:pPr marL="11113" indent="0" algn="l">
                        <a:spcAft>
                          <a:spcPts val="0"/>
                        </a:spcAft>
                        <a:tabLst/>
                      </a:pPr>
                      <a:r>
                        <a:rPr lang="en-ZA" sz="1100">
                          <a:effectLst/>
                          <a:latin typeface="Century Gothic" panose="020B0502020202020204" pitchFamily="34" charset="0"/>
                          <a:ea typeface="Calibri" panose="020F0502020204030204" pitchFamily="34" charset="0"/>
                          <a:cs typeface="Times New Roman" panose="02020603050405020304" pitchFamily="18" charset="0"/>
                        </a:rPr>
                        <a:t> </a:t>
                      </a:r>
                      <a:endParaRPr lang="en-ZA" sz="11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15000"/>
                        </a:lnSpc>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The second project, an electronic leave management system that was developed and implemented in the Eastern Cape was identified as replication project for 2020/21.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GB" sz="110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Due to the outbreak of COVID-19, the Eastern Cape Provincial Treasury that developed the system, could not be visited and could also not assist with the implementation and further developing of the system for CPSI. As such, the CPSI was required to appoint a developer. The appointment could not be concluded in time to ensure the implementation of the project.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3314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6349"/>
            <a:ext cx="7452320" cy="408235"/>
          </a:xfrm>
          <a:solidFill>
            <a:schemeClr val="accent1">
              <a:alpha val="70195"/>
            </a:schemeClr>
          </a:solidFill>
        </p:spPr>
        <p:txBody>
          <a:bodyPr/>
          <a:lstStyle/>
          <a:p>
            <a:pPr algn="l">
              <a:defRPr/>
            </a:pPr>
            <a:r>
              <a:rPr lang="en-ZA" sz="1600" kern="1200">
                <a:solidFill>
                  <a:srgbClr val="000000"/>
                </a:solidFill>
                <a:latin typeface="Century Gothic"/>
                <a:ea typeface="Calibri" panose="020F0502020204030204" pitchFamily="34" charset="0"/>
              </a:rPr>
              <a:t> </a:t>
            </a:r>
            <a:r>
              <a:rPr lang="en-ZA" sz="1800">
                <a:solidFill>
                  <a:srgbClr val="000000"/>
                </a:solidFill>
                <a:ea typeface="Calibri" panose="020F0502020204030204" pitchFamily="34" charset="0"/>
                <a:cs typeface="Century Gothic,Bold"/>
              </a:rPr>
              <a:t>4. </a:t>
            </a:r>
            <a:r>
              <a:rPr lang="en-ZA" sz="1600" i="1" kern="1200">
                <a:solidFill>
                  <a:srgbClr val="000000"/>
                </a:solidFill>
                <a:ea typeface="Calibri" panose="020F0502020204030204" pitchFamily="34" charset="0"/>
                <a:cs typeface="Arial" panose="020B0604020202020204" pitchFamily="34" charset="0"/>
              </a:rPr>
              <a:t>Strategy to overcome areas of under-performance</a:t>
            </a:r>
            <a:endParaRPr lang="en-US" altLang="en-US" sz="11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ea typeface="MS PGothic"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ea typeface="MS PGothic" charset="0"/>
              <a:sym typeface="Arial" panose="020B0604020202020204" pitchFamily="34" charset="0"/>
            </a:endParaRPr>
          </a:p>
        </p:txBody>
      </p:sp>
      <p:sp>
        <p:nvSpPr>
          <p:cNvPr id="2" name="Rectangle 1"/>
          <p:cNvSpPr/>
          <p:nvPr/>
        </p:nvSpPr>
        <p:spPr>
          <a:xfrm>
            <a:off x="216120" y="627534"/>
            <a:ext cx="7200800" cy="309252"/>
          </a:xfrm>
          <a:prstGeom prst="rect">
            <a:avLst/>
          </a:prstGeom>
        </p:spPr>
        <p:txBody>
          <a:bodyPr wrap="square">
            <a:spAutoFit/>
          </a:bodyPr>
          <a:lstStyle/>
          <a:p>
            <a:pPr marL="0" marR="0" lvl="0" indent="0" algn="just" defTabSz="914400" rtl="0" eaLnBrk="1" fontAlgn="auto" latinLnBrk="0" hangingPunct="1">
              <a:lnSpc>
                <a:spcPct val="110000"/>
              </a:lnSpc>
              <a:spcBef>
                <a:spcPts val="0"/>
              </a:spcBef>
              <a:spcAft>
                <a:spcPts val="0"/>
              </a:spcAft>
              <a:buClrTx/>
              <a:buSzPct val="100000"/>
              <a:buFontTx/>
              <a:buNone/>
              <a:tabLst/>
              <a:defRPr/>
            </a:pPr>
            <a:endParaRPr kumimoji="0" lang="en-ZA" sz="1400" b="1" i="0" u="none" strike="noStrike" kern="1200" cap="none" spc="0" normalizeH="0" baseline="0" noProof="0">
              <a:ln>
                <a:noFill/>
              </a:ln>
              <a:solidFill>
                <a:srgbClr val="C00000"/>
              </a:solidFill>
              <a:effectLst/>
              <a:uLnTx/>
              <a:uFillTx/>
              <a:latin typeface="Century Gothic" panose="020B0502020202020204" pitchFamily="34" charset="0"/>
              <a:ea typeface="+mn-ea"/>
              <a:cs typeface="Calibri" panose="020F0502020204030204" pitchFamily="34" charset="0"/>
              <a:sym typeface="Arial" panose="020B0604020202020204" pitchFamily="34" charset="0"/>
            </a:endParaRPr>
          </a:p>
        </p:txBody>
      </p:sp>
      <p:sp>
        <p:nvSpPr>
          <p:cNvPr id="3" name="Rectangle 2"/>
          <p:cNvSpPr/>
          <p:nvPr/>
        </p:nvSpPr>
        <p:spPr>
          <a:xfrm>
            <a:off x="0" y="265386"/>
            <a:ext cx="7795057" cy="1947071"/>
          </a:xfrm>
          <a:prstGeom prst="rect">
            <a:avLst/>
          </a:prstGeom>
        </p:spPr>
        <p:txBody>
          <a:bodyPr wrap="square" lIns="91440" tIns="45720" rIns="91440" bIns="45720" anchor="t">
            <a:spAutoFit/>
          </a:bodyPr>
          <a:lstStyle/>
          <a:p>
            <a:pPr marL="457200" marR="0" lvl="0" indent="0" algn="just" defTabSz="914400" rtl="0" eaLnBrk="0" fontAlgn="base" latinLnBrk="0" hangingPunct="0">
              <a:lnSpc>
                <a:spcPct val="107000"/>
              </a:lnSpc>
              <a:spcBef>
                <a:spcPct val="0"/>
              </a:spcBef>
              <a:spcAft>
                <a:spcPts val="0"/>
              </a:spcAft>
              <a:buClrTx/>
              <a:buSzTx/>
              <a:buFontTx/>
              <a:buNone/>
              <a:tabLst/>
              <a:defRPr/>
            </a:pPr>
            <a:endParaRPr kumimoji="0" lang="en-ZA"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panose="020B0604020202020204" pitchFamily="34" charset="0"/>
            </a:endParaRPr>
          </a:p>
          <a:p>
            <a:pPr lvl="0" algn="just">
              <a:lnSpc>
                <a:spcPct val="115000"/>
              </a:lnSpc>
              <a:spcAft>
                <a:spcPts val="0"/>
              </a:spcAft>
            </a:pPr>
            <a:endParaRPr lang="en-ZA" sz="1600">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ZA" sz="1600">
                <a:latin typeface="Century Gothic" panose="020B0502020202020204" pitchFamily="34" charset="0"/>
                <a:ea typeface="Calibri" panose="020F0502020204030204" pitchFamily="34" charset="0"/>
                <a:cs typeface="Times New Roman" panose="02020603050405020304" pitchFamily="18" charset="0"/>
              </a:rPr>
              <a:t>Replication of the </a:t>
            </a:r>
            <a:r>
              <a:rPr lang="en-GB" sz="1600" kern="0">
                <a:latin typeface="Century Gothic"/>
                <a:ea typeface="Times New Roman" panose="02020603050405020304" pitchFamily="18" charset="0"/>
                <a:cs typeface="Times New Roman"/>
                <a:sym typeface="Arial"/>
              </a:rPr>
              <a:t>E-leave </a:t>
            </a:r>
            <a:r>
              <a:rPr lang="en-ZA" sz="1600">
                <a:latin typeface="Century Gothic" panose="020B0502020202020204" pitchFamily="34" charset="0"/>
                <a:ea typeface="Calibri" panose="020F0502020204030204" pitchFamily="34" charset="0"/>
                <a:cs typeface="Times New Roman" panose="02020603050405020304" pitchFamily="18" charset="0"/>
              </a:rPr>
              <a:t>project will be earmarked for implementation in the 4</a:t>
            </a:r>
            <a:r>
              <a:rPr lang="en-ZA" sz="1600" baseline="30000">
                <a:latin typeface="Century Gothic" panose="020B0502020202020204" pitchFamily="34" charset="0"/>
                <a:ea typeface="Calibri" panose="020F0502020204030204" pitchFamily="34" charset="0"/>
                <a:cs typeface="Times New Roman" panose="02020603050405020304" pitchFamily="18" charset="0"/>
              </a:rPr>
              <a:t>th</a:t>
            </a:r>
            <a:r>
              <a:rPr lang="en-ZA" sz="1600">
                <a:latin typeface="Century Gothic" panose="020B0502020202020204" pitchFamily="34" charset="0"/>
                <a:ea typeface="Calibri" panose="020F0502020204030204" pitchFamily="34" charset="0"/>
                <a:cs typeface="Times New Roman" panose="02020603050405020304" pitchFamily="18" charset="0"/>
              </a:rPr>
              <a:t> quarter of 2021/22 financial year. </a:t>
            </a:r>
          </a:p>
          <a:p>
            <a:pPr lvl="0" algn="just">
              <a:lnSpc>
                <a:spcPct val="115000"/>
              </a:lnSpc>
              <a:spcAft>
                <a:spcPts val="0"/>
              </a:spcAft>
            </a:pPr>
            <a:endParaRPr lang="en-ZA" sz="1600">
              <a:latin typeface="Century Gothic" panose="020B0502020202020204" pitchFamily="34" charset="0"/>
              <a:ea typeface="Calibri" panose="020F0502020204030204" pitchFamily="34" charset="0"/>
              <a:cs typeface="Times New Roman" panose="02020603050405020304" pitchFamily="18" charset="0"/>
            </a:endParaRPr>
          </a:p>
          <a:p>
            <a:pPr marL="285750" lvl="0" indent="-285750" algn="just">
              <a:lnSpc>
                <a:spcPct val="114999"/>
              </a:lnSpc>
              <a:spcAft>
                <a:spcPts val="0"/>
              </a:spcAft>
              <a:buFont typeface="Arial"/>
              <a:buChar char="•"/>
            </a:pPr>
            <a:r>
              <a:rPr lang="en-GB" sz="1600">
                <a:solidFill>
                  <a:srgbClr val="221E1F"/>
                </a:solidFill>
                <a:latin typeface="Century Gothic"/>
                <a:ea typeface="Times New Roman" panose="02020603050405020304" pitchFamily="18" charset="0"/>
                <a:cs typeface="Times New Roman"/>
              </a:rPr>
              <a:t>The CPSI intends increasing its internal capacity by employing system developers through contract posts and internships.</a:t>
            </a:r>
            <a:endParaRPr lang="en-ZA" sz="1600">
              <a:latin typeface="Century Gothic"/>
              <a:ea typeface="Calibri" panose="020F0502020204030204" pitchFamily="34" charset="0"/>
              <a:cs typeface="Times New Roman"/>
            </a:endParaRPr>
          </a:p>
        </p:txBody>
      </p:sp>
    </p:spTree>
    <p:extLst>
      <p:ext uri="{BB962C8B-B14F-4D97-AF65-F5344CB8AC3E}">
        <p14:creationId xmlns:p14="http://schemas.microsoft.com/office/powerpoint/2010/main" val="81509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cs typeface="Arial" panose="020B0604020202020204" pitchFamily="34" charset="0"/>
              </a:rPr>
              <a:t>5</a:t>
            </a:r>
            <a:r>
              <a:rPr lang="en-ZA" sz="1800">
                <a:solidFill>
                  <a:schemeClr val="tx1"/>
                </a:solidFill>
                <a:latin typeface="Century Gothic"/>
                <a:ea typeface="Calibri" panose="020F0502020204030204" pitchFamily="34" charset="0"/>
                <a:cs typeface="Century Gothic,Bold"/>
              </a:rPr>
              <a:t>. 2020/21 HIGHLIGHTS</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8568266" y="4886325"/>
            <a:ext cx="582083"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14</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503983"/>
            <a:ext cx="9012326" cy="3680311"/>
          </a:xfrm>
        </p:spPr>
        <p:txBody>
          <a:bodyPr/>
          <a:lstStyle/>
          <a:p>
            <a:pPr marL="0" indent="0" algn="just">
              <a:lnSpc>
                <a:spcPct val="107000"/>
              </a:lnSpc>
              <a:spcAft>
                <a:spcPts val="0"/>
              </a:spcAft>
              <a:buNone/>
            </a:pPr>
            <a:r>
              <a:rPr lang="en-ZA" sz="1600" b="1" u="sng">
                <a:latin typeface="Century Gothic"/>
                <a:ea typeface="Calibri" panose="020F0502020204030204" pitchFamily="34" charset="0"/>
                <a:cs typeface="Century Gothic" panose="020B0502020202020204" pitchFamily="34" charset="0"/>
              </a:rPr>
              <a:t>4.1 Administration</a:t>
            </a:r>
          </a:p>
          <a:p>
            <a:pPr marL="0" indent="0" algn="just">
              <a:lnSpc>
                <a:spcPct val="107000"/>
              </a:lnSpc>
              <a:spcAft>
                <a:spcPts val="0"/>
              </a:spcAft>
              <a:buNone/>
            </a:pPr>
            <a:r>
              <a:rPr lang="en-ZA" sz="1600">
                <a:latin typeface="Century Gothic"/>
                <a:ea typeface="Calibri" panose="020F0502020204030204" pitchFamily="34" charset="0"/>
                <a:cs typeface="Century Gothic" panose="020B0502020202020204" pitchFamily="34" charset="0"/>
              </a:rPr>
              <a:t>The CPSI has achieved its 5</a:t>
            </a:r>
            <a:r>
              <a:rPr lang="en-ZA" sz="1600" baseline="30000">
                <a:latin typeface="Century Gothic"/>
                <a:ea typeface="Calibri" panose="020F0502020204030204" pitchFamily="34" charset="0"/>
                <a:cs typeface="Century Gothic" panose="020B0502020202020204" pitchFamily="34" charset="0"/>
              </a:rPr>
              <a:t>th</a:t>
            </a:r>
            <a:r>
              <a:rPr lang="en-ZA" sz="1600">
                <a:latin typeface="Century Gothic"/>
                <a:ea typeface="Calibri" panose="020F0502020204030204" pitchFamily="34" charset="0"/>
                <a:cs typeface="Century Gothic" panose="020B0502020202020204" pitchFamily="34" charset="0"/>
              </a:rPr>
              <a:t> Clean Audit Outcome for the 2020/2021 Financial Year from the Auditor General, the 4</a:t>
            </a:r>
            <a:r>
              <a:rPr lang="en-ZA" sz="1600" baseline="30000">
                <a:latin typeface="Century Gothic"/>
                <a:ea typeface="Calibri" panose="020F0502020204030204" pitchFamily="34" charset="0"/>
                <a:cs typeface="Century Gothic" panose="020B0502020202020204" pitchFamily="34" charset="0"/>
              </a:rPr>
              <a:t>th</a:t>
            </a:r>
            <a:r>
              <a:rPr lang="en-ZA" sz="1600">
                <a:latin typeface="Century Gothic"/>
                <a:ea typeface="Calibri" panose="020F0502020204030204" pitchFamily="34" charset="0"/>
                <a:cs typeface="Century Gothic" panose="020B0502020202020204" pitchFamily="34" charset="0"/>
              </a:rPr>
              <a:t> year in a row</a:t>
            </a:r>
            <a:r>
              <a:rPr lang="en-ZA" sz="1400">
                <a:latin typeface="Century Gothic"/>
                <a:ea typeface="Calibri" panose="020F0502020204030204" pitchFamily="34" charset="0"/>
                <a:cs typeface="Century Gothic" panose="020B0502020202020204" pitchFamily="34" charset="0"/>
              </a:rPr>
              <a:t>.</a:t>
            </a:r>
            <a:endParaRPr lang="en-ZA" sz="1400">
              <a:latin typeface="Century Gothic"/>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sz="1600">
              <a:ea typeface="Calibri" panose="020F0502020204030204" pitchFamily="34" charset="0"/>
              <a:cs typeface="Arial" panose="020B0604020202020204" pitchFamily="34" charset="0"/>
            </a:endParaRPr>
          </a:p>
          <a:p>
            <a:pPr marL="0" indent="0" algn="just">
              <a:lnSpc>
                <a:spcPct val="107000"/>
              </a:lnSpc>
              <a:spcAft>
                <a:spcPts val="0"/>
              </a:spcAft>
              <a:buNone/>
            </a:pPr>
            <a:r>
              <a:rPr lang="en-ZA" sz="1600" b="1">
                <a:latin typeface="Century Gothic"/>
                <a:ea typeface="Calibri" panose="020F0502020204030204" pitchFamily="34" charset="0"/>
                <a:cs typeface="Times New Roman"/>
              </a:rPr>
              <a:t>4.2. </a:t>
            </a:r>
            <a:r>
              <a:rPr lang="en-ZA" sz="1600" b="1" u="sng">
                <a:latin typeface="Century Gothic"/>
                <a:ea typeface="Calibri" panose="020F0502020204030204" pitchFamily="34" charset="0"/>
                <a:cs typeface="Times New Roman"/>
              </a:rPr>
              <a:t>Innovation Research and </a:t>
            </a:r>
          </a:p>
          <a:p>
            <a:pPr marL="0" indent="0" algn="just">
              <a:lnSpc>
                <a:spcPct val="107000"/>
              </a:lnSpc>
              <a:spcAft>
                <a:spcPts val="0"/>
              </a:spcAft>
              <a:buNone/>
            </a:pPr>
            <a:r>
              <a:rPr lang="en-ZA" sz="1600" b="1" u="sng">
                <a:latin typeface="Century Gothic"/>
                <a:ea typeface="Calibri" panose="020F0502020204030204" pitchFamily="34" charset="0"/>
                <a:cs typeface="Times New Roman"/>
              </a:rPr>
              <a:t>Development Initiatives Undertaken</a:t>
            </a:r>
            <a:endParaRPr lang="en-ZA" sz="1600">
              <a:latin typeface="Century Gothic"/>
              <a:ea typeface="Calibri" panose="020F0502020204030204" pitchFamily="34" charset="0"/>
              <a:cs typeface="Times New Roman"/>
            </a:endParaRPr>
          </a:p>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0" indent="0" algn="just">
              <a:spcAft>
                <a:spcPts val="0"/>
              </a:spcAft>
              <a:buNone/>
            </a:pPr>
            <a:r>
              <a:rPr lang="en-GB" sz="1400" b="1">
                <a:latin typeface="Century Gothic"/>
                <a:ea typeface="Times New Roman" panose="02020603050405020304" pitchFamily="18" charset="0"/>
                <a:cs typeface="Times New Roman"/>
              </a:rPr>
              <a:t>Public Sector Innovation Rapid Assessment </a:t>
            </a:r>
            <a:endParaRPr lang="en-GB" sz="1400" b="1">
              <a:latin typeface="Century Gothic" panose="020B0502020202020204" pitchFamily="34" charset="0"/>
              <a:ea typeface="Times New Roman" panose="02020603050405020304" pitchFamily="18" charset="0"/>
              <a:cs typeface="Times New Roman" panose="02020603050405020304" pitchFamily="18" charset="0"/>
            </a:endParaRPr>
          </a:p>
          <a:p>
            <a:pPr marL="0" lvl="0" indent="0" algn="just">
              <a:spcAft>
                <a:spcPts val="0"/>
              </a:spcAft>
              <a:buNone/>
            </a:pPr>
            <a:r>
              <a:rPr lang="en-GB" sz="1400" b="1">
                <a:latin typeface="Century Gothic"/>
                <a:ea typeface="Times New Roman" panose="02020603050405020304" pitchFamily="18" charset="0"/>
                <a:cs typeface="Times New Roman"/>
              </a:rPr>
              <a:t>(in collaboration with NACI)</a:t>
            </a:r>
          </a:p>
          <a:p>
            <a:pPr marL="0" lvl="0" indent="0" algn="just">
              <a:spcAft>
                <a:spcPts val="0"/>
              </a:spcAft>
              <a:buNone/>
            </a:pPr>
            <a:r>
              <a:rPr lang="en-GB" sz="1400">
                <a:latin typeface="Century Gothic"/>
                <a:cs typeface="Times New Roman"/>
              </a:rPr>
              <a:t>Considered determinants:</a:t>
            </a:r>
          </a:p>
          <a:p>
            <a:pPr marL="144463" lvl="1" indent="-201613" algn="just">
              <a:spcAft>
                <a:spcPts val="0"/>
              </a:spcAft>
            </a:pPr>
            <a:r>
              <a:rPr lang="en-GB" sz="1400">
                <a:latin typeface="Century Gothic"/>
                <a:cs typeface="Times New Roman"/>
              </a:rPr>
              <a:t>Individual (motive, opportunity, ability), </a:t>
            </a:r>
          </a:p>
          <a:p>
            <a:pPr marL="144463" lvl="1" indent="-201613" algn="just">
              <a:spcAft>
                <a:spcPts val="0"/>
              </a:spcAft>
            </a:pPr>
            <a:r>
              <a:rPr lang="en-GB" sz="1400">
                <a:latin typeface="Century Gothic"/>
                <a:cs typeface="Times New Roman"/>
              </a:rPr>
              <a:t>Organisational (projects, mechanisms, </a:t>
            </a:r>
          </a:p>
          <a:p>
            <a:pPr marL="0" lvl="1" indent="0" algn="just">
              <a:spcAft>
                <a:spcPts val="0"/>
              </a:spcAft>
              <a:buNone/>
            </a:pPr>
            <a:r>
              <a:rPr lang="en-GB" sz="1400">
                <a:latin typeface="Century Gothic"/>
                <a:cs typeface="Times New Roman"/>
              </a:rPr>
              <a:t>    learning)</a:t>
            </a:r>
          </a:p>
          <a:p>
            <a:pPr marL="144463" lvl="1" indent="-201613" algn="just">
              <a:spcAft>
                <a:spcPts val="0"/>
              </a:spcAft>
            </a:pPr>
            <a:r>
              <a:rPr lang="en-GB" sz="1400">
                <a:latin typeface="Century Gothic"/>
                <a:cs typeface="Times New Roman"/>
              </a:rPr>
              <a:t>Systems (enabling policies and </a:t>
            </a:r>
          </a:p>
          <a:p>
            <a:pPr marL="0" lvl="1" indent="0" algn="just">
              <a:spcAft>
                <a:spcPts val="0"/>
              </a:spcAft>
              <a:buNone/>
            </a:pPr>
            <a:r>
              <a:rPr lang="en-GB" sz="1400">
                <a:latin typeface="Century Gothic"/>
                <a:cs typeface="Times New Roman"/>
              </a:rPr>
              <a:t>    legislation, constraints)</a:t>
            </a:r>
            <a:endParaRPr lang="en-ZA" sz="1400">
              <a:latin typeface="Century Gothic"/>
              <a:cs typeface="Times New Roman"/>
            </a:endParaRPr>
          </a:p>
          <a:p>
            <a:pPr marL="144463" indent="-201613" algn="just">
              <a:lnSpc>
                <a:spcPct val="107000"/>
              </a:lnSpc>
              <a:spcAft>
                <a:spcPts val="0"/>
              </a:spcAft>
            </a:pPr>
            <a:endParaRPr lang="en-GB" sz="1400">
              <a:latin typeface="Century Gothic" panose="020B0502020202020204" pitchFamily="34" charset="0"/>
              <a:ea typeface="Times New Roman" panose="02020603050405020304" pitchFamily="18" charset="0"/>
              <a:cs typeface="Times New Roman" panose="02020603050405020304" pitchFamily="18" charset="0"/>
            </a:endParaRPr>
          </a:p>
          <a:p>
            <a:pPr marL="228600" algn="just">
              <a:lnSpc>
                <a:spcPct val="107000"/>
              </a:lnSpc>
              <a:spcAft>
                <a:spcPts val="0"/>
              </a:spcAft>
            </a:pPr>
            <a:endParaRPr lang="en-GB" sz="1600">
              <a:latin typeface="Century Gothic"/>
              <a:ea typeface="Calibri" panose="020F0502020204030204" pitchFamily="34" charset="0"/>
              <a:cs typeface="Times New Roman"/>
            </a:endParaRPr>
          </a:p>
        </p:txBody>
      </p:sp>
      <p:pic>
        <p:nvPicPr>
          <p:cNvPr id="6" name="Picture 5">
            <a:extLst>
              <a:ext uri="{FF2B5EF4-FFF2-40B4-BE49-F238E27FC236}">
                <a16:creationId xmlns:a16="http://schemas.microsoft.com/office/drawing/2014/main" id="{0465426F-C94D-284C-9826-B922F3D0981C}"/>
              </a:ext>
            </a:extLst>
          </p:cNvPr>
          <p:cNvPicPr>
            <a:picLocks noChangeAspect="1"/>
          </p:cNvPicPr>
          <p:nvPr/>
        </p:nvPicPr>
        <p:blipFill>
          <a:blip r:embed="rId2"/>
          <a:srcRect/>
          <a:stretch/>
        </p:blipFill>
        <p:spPr>
          <a:xfrm>
            <a:off x="3742695" y="1326664"/>
            <a:ext cx="5401305" cy="3816836"/>
          </a:xfrm>
          <a:prstGeom prst="rect">
            <a:avLst/>
          </a:prstGeom>
        </p:spPr>
      </p:pic>
    </p:spTree>
    <p:extLst>
      <p:ext uri="{BB962C8B-B14F-4D97-AF65-F5344CB8AC3E}">
        <p14:creationId xmlns:p14="http://schemas.microsoft.com/office/powerpoint/2010/main" val="556716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cs typeface="Century Gothic,Bold"/>
              </a:rPr>
              <a:t>2020/21 HIGHLIGHTS                                                              </a:t>
            </a:r>
            <a:r>
              <a:rPr lang="en-ZA" sz="1200">
                <a:solidFill>
                  <a:schemeClr val="tx1"/>
                </a:solidFill>
                <a:latin typeface="Century Gothic"/>
                <a:ea typeface="Calibri" panose="020F0502020204030204" pitchFamily="34" charset="0"/>
                <a:cs typeface="Century Gothic,Bold"/>
              </a:rPr>
              <a:t>Conti……</a:t>
            </a:r>
            <a:endParaRPr lang="en-US" altLang="en-US" sz="12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15</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107504" y="539423"/>
            <a:ext cx="5760640" cy="3352263"/>
          </a:xfrm>
        </p:spPr>
        <p:txBody>
          <a:bodyPr/>
          <a:lstStyle/>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358775" indent="-358775">
              <a:lnSpc>
                <a:spcPct val="107000"/>
              </a:lnSpc>
              <a:spcAft>
                <a:spcPts val="0"/>
              </a:spcAft>
              <a:buNone/>
            </a:pPr>
            <a:r>
              <a:rPr lang="en-ZA" sz="1400" b="1">
                <a:latin typeface="Century Gothic" panose="020B0502020202020204" pitchFamily="34" charset="0"/>
                <a:ea typeface="Calibri" panose="020F0502020204030204" pitchFamily="34" charset="0"/>
                <a:cs typeface="Times New Roman" panose="02020603050405020304" pitchFamily="18" charset="0"/>
              </a:rPr>
              <a:t>4.2. </a:t>
            </a:r>
            <a:r>
              <a:rPr lang="en-ZA" sz="1400" b="1" u="sng">
                <a:latin typeface="Century Gothic" panose="020B0502020202020204" pitchFamily="34" charset="0"/>
                <a:ea typeface="Calibri" panose="020F0502020204030204" pitchFamily="34" charset="0"/>
                <a:cs typeface="Times New Roman" panose="02020603050405020304" pitchFamily="18" charset="0"/>
              </a:rPr>
              <a:t>Innovation Research and Development Initiatives Undertaken (cont.)</a:t>
            </a:r>
            <a:endParaRPr lang="en-ZA" sz="1400">
              <a:ea typeface="Calibri" panose="020F0502020204030204" pitchFamily="34" charset="0"/>
              <a:cs typeface="Arial" panose="020B0604020202020204" pitchFamily="34" charset="0"/>
            </a:endParaRPr>
          </a:p>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0" lvl="0" indent="0" algn="just">
              <a:lnSpc>
                <a:spcPct val="107000"/>
              </a:lnSpc>
              <a:spcAft>
                <a:spcPts val="0"/>
              </a:spcAft>
              <a:buNone/>
            </a:pPr>
            <a:r>
              <a:rPr lang="en-GB" sz="1400" b="1">
                <a:latin typeface="Century Gothic" panose="020B0502020202020204" pitchFamily="34" charset="0"/>
                <a:ea typeface="Times New Roman" panose="02020603050405020304" pitchFamily="18" charset="0"/>
                <a:cs typeface="Times New Roman" panose="02020603050405020304" pitchFamily="18" charset="0"/>
              </a:rPr>
              <a:t>In-depth Case Study Report</a:t>
            </a:r>
            <a:endParaRPr lang="en-ZA" sz="1400">
              <a:ea typeface="Calibri" panose="020F0502020204030204" pitchFamily="34" charset="0"/>
              <a:cs typeface="Arial" panose="020B0604020202020204" pitchFamily="34" charset="0"/>
            </a:endParaRPr>
          </a:p>
          <a:p>
            <a:pPr marL="270510" algn="just">
              <a:lnSpc>
                <a:spcPct val="107000"/>
              </a:lnSpc>
              <a:spcAft>
                <a:spcPts val="0"/>
              </a:spcAft>
            </a:pPr>
            <a:r>
              <a:rPr lang="en-GB" sz="1400">
                <a:latin typeface="Century Gothic"/>
                <a:ea typeface="Times New Roman" panose="02020603050405020304" pitchFamily="18" charset="0"/>
                <a:cs typeface="Times New Roman"/>
              </a:rPr>
              <a:t>The CPSI produced a report featuring in-depth case studies of four innovation projects that were developed and piloted with the CPSI, including the MEMEZA community alarm initiative, its replication in the education sector to safeguard ICT equipment, the establishment of the Bertha </a:t>
            </a:r>
            <a:r>
              <a:rPr lang="en-GB" sz="1400" err="1">
                <a:latin typeface="Century Gothic"/>
                <a:ea typeface="Times New Roman" panose="02020603050405020304" pitchFamily="18" charset="0"/>
                <a:cs typeface="Times New Roman"/>
              </a:rPr>
              <a:t>Gxowa</a:t>
            </a:r>
            <a:r>
              <a:rPr lang="en-GB" sz="1400">
                <a:latin typeface="Century Gothic"/>
                <a:ea typeface="Times New Roman" panose="02020603050405020304" pitchFamily="18" charset="0"/>
                <a:cs typeface="Times New Roman"/>
              </a:rPr>
              <a:t> Hospital-based Innovation Hub, and the Inland Waterways Integrity and Safety Programme. </a:t>
            </a:r>
            <a:endParaRPr lang="en-ZA"/>
          </a:p>
        </p:txBody>
      </p:sp>
      <p:pic>
        <p:nvPicPr>
          <p:cNvPr id="4" name="Picture 3" descr="A close-up of a cd&#10;&#10;Description automatically generated with low confidence">
            <a:extLst>
              <a:ext uri="{FF2B5EF4-FFF2-40B4-BE49-F238E27FC236}">
                <a16:creationId xmlns:a16="http://schemas.microsoft.com/office/drawing/2014/main" id="{192E4E65-C99B-014F-BB73-01828B463E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56176" y="543822"/>
            <a:ext cx="2884543" cy="4080232"/>
          </a:xfrm>
          <a:prstGeom prst="rect">
            <a:avLst/>
          </a:prstGeom>
        </p:spPr>
      </p:pic>
    </p:spTree>
    <p:extLst>
      <p:ext uri="{BB962C8B-B14F-4D97-AF65-F5344CB8AC3E}">
        <p14:creationId xmlns:p14="http://schemas.microsoft.com/office/powerpoint/2010/main" val="403420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dirty="0">
                <a:solidFill>
                  <a:srgbClr val="000000"/>
                </a:solidFill>
                <a:latin typeface="Century Gothic"/>
                <a:ea typeface="Calibri" panose="020F0502020204030204" pitchFamily="34" charset="0"/>
                <a:cs typeface="Century Gothic,Bold"/>
              </a:rPr>
              <a:t>2020/21 HIGHLIGHTS                                                              </a:t>
            </a:r>
            <a:r>
              <a:rPr lang="en-ZA" sz="1200" dirty="0">
                <a:solidFill>
                  <a:srgbClr val="000000"/>
                </a:solidFill>
                <a:latin typeface="Century Gothic"/>
                <a:ea typeface="Calibri" panose="020F0502020204030204" pitchFamily="34" charset="0"/>
                <a:cs typeface="Century Gothic,Bold"/>
              </a:rPr>
              <a:t>Conti……</a:t>
            </a:r>
            <a:endParaRPr lang="en-US" altLang="en-US" sz="1800" dirty="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16</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19496"/>
            <a:ext cx="9036496" cy="2210028"/>
          </a:xfrm>
        </p:spPr>
        <p:txBody>
          <a:bodyPr/>
          <a:lstStyle/>
          <a:p>
            <a:pPr marL="0" indent="0" algn="just">
              <a:lnSpc>
                <a:spcPct val="107000"/>
              </a:lnSpc>
              <a:spcAft>
                <a:spcPts val="0"/>
              </a:spcAft>
              <a:buNone/>
            </a:pPr>
            <a:r>
              <a:rPr lang="en-GB" sz="1400" b="1" u="sng" dirty="0">
                <a:latin typeface="Century Gothic"/>
                <a:ea typeface="Times New Roman" panose="02020603050405020304" pitchFamily="18" charset="0"/>
                <a:cs typeface="Times New Roman"/>
              </a:rPr>
              <a:t> Other Research initiatives</a:t>
            </a:r>
            <a:endParaRPr lang="en-ZA" sz="1400" dirty="0">
              <a:latin typeface="Century Gothic"/>
              <a:ea typeface="Calibri" panose="020F0502020204030204" pitchFamily="34" charset="0"/>
              <a:cs typeface="Times New Roman"/>
            </a:endParaRPr>
          </a:p>
          <a:p>
            <a:pPr marL="228600" algn="just">
              <a:lnSpc>
                <a:spcPct val="107000"/>
              </a:lnSpc>
              <a:spcAft>
                <a:spcPts val="0"/>
              </a:spcAft>
            </a:pPr>
            <a:r>
              <a:rPr lang="en-GB" sz="1400" dirty="0">
                <a:latin typeface="Century Gothic"/>
                <a:ea typeface="Times New Roman" panose="02020603050405020304" pitchFamily="18" charset="0"/>
                <a:cs typeface="Times New Roman"/>
              </a:rPr>
              <a:t>Compiled </a:t>
            </a:r>
            <a:r>
              <a:rPr lang="en-GB" sz="1400" b="1" dirty="0">
                <a:latin typeface="Century Gothic"/>
                <a:ea typeface="Times New Roman" panose="02020603050405020304" pitchFamily="18" charset="0"/>
                <a:cs typeface="Times New Roman"/>
              </a:rPr>
              <a:t>a compendium of COVID-19-related innovations </a:t>
            </a:r>
            <a:r>
              <a:rPr lang="en-GB" sz="1400" dirty="0">
                <a:latin typeface="Century Gothic"/>
                <a:ea typeface="Times New Roman" panose="02020603050405020304" pitchFamily="18" charset="0"/>
                <a:cs typeface="Times New Roman"/>
              </a:rPr>
              <a:t>to showcase local and global COVID-inspired innovations.</a:t>
            </a:r>
            <a:endParaRPr lang="en-ZA" sz="1400" dirty="0">
              <a:latin typeface="Century Gothic"/>
              <a:ea typeface="Calibri" panose="020F0502020204030204" pitchFamily="34" charset="0"/>
              <a:cs typeface="Times New Roman"/>
            </a:endParaRPr>
          </a:p>
          <a:p>
            <a:pPr marL="0" indent="0" algn="just">
              <a:lnSpc>
                <a:spcPct val="107000"/>
              </a:lnSpc>
              <a:spcAft>
                <a:spcPts val="0"/>
              </a:spcAft>
              <a:buNone/>
            </a:pPr>
            <a:endParaRPr lang="en-ZA" sz="1000">
              <a:ea typeface="Calibri" panose="020F0502020204030204" pitchFamily="34" charset="0"/>
              <a:cs typeface="Arial" panose="020B0604020202020204" pitchFamily="34" charset="0"/>
            </a:endParaRPr>
          </a:p>
          <a:p>
            <a:pPr marL="228600" algn="just">
              <a:lnSpc>
                <a:spcPct val="107000"/>
              </a:lnSpc>
              <a:spcAft>
                <a:spcPts val="0"/>
              </a:spcAft>
            </a:pPr>
            <a:r>
              <a:rPr lang="en-GB" sz="1400" dirty="0">
                <a:latin typeface="Century Gothic"/>
                <a:ea typeface="Times New Roman" panose="02020603050405020304" pitchFamily="18" charset="0"/>
                <a:cs typeface="Times New Roman"/>
              </a:rPr>
              <a:t>Supported the Eastern Cape on improving planning processes through </a:t>
            </a:r>
            <a:r>
              <a:rPr lang="en-GB" sz="1400" b="1" dirty="0">
                <a:latin typeface="Century Gothic"/>
                <a:ea typeface="Times New Roman" panose="02020603050405020304" pitchFamily="18" charset="0"/>
                <a:cs typeface="Times New Roman"/>
              </a:rPr>
              <a:t>Foresight</a:t>
            </a:r>
            <a:r>
              <a:rPr lang="en-GB" sz="1400" dirty="0">
                <a:latin typeface="Century Gothic"/>
                <a:ea typeface="Times New Roman" panose="02020603050405020304" pitchFamily="18" charset="0"/>
                <a:cs typeface="Times New Roman"/>
              </a:rPr>
              <a:t> to build better agility and resilience. This work is contributing towards their review of the Annual Performance Plans and Strategic Plans of departments.</a:t>
            </a:r>
            <a:endParaRPr lang="en-ZA" sz="1400" dirty="0">
              <a:latin typeface="Century Gothic"/>
              <a:ea typeface="Calibri" panose="020F0502020204030204" pitchFamily="34" charset="0"/>
              <a:cs typeface="Times New Roman"/>
            </a:endParaRPr>
          </a:p>
          <a:p>
            <a:pPr marL="0" indent="0" algn="just">
              <a:lnSpc>
                <a:spcPct val="107000"/>
              </a:lnSpc>
              <a:spcAft>
                <a:spcPts val="0"/>
              </a:spcAft>
              <a:buNone/>
            </a:pPr>
            <a:endParaRPr lang="en-ZA" sz="1000">
              <a:ea typeface="Calibri" panose="020F0502020204030204" pitchFamily="34" charset="0"/>
              <a:cs typeface="Arial" panose="020B0604020202020204" pitchFamily="34" charset="0"/>
            </a:endParaRPr>
          </a:p>
          <a:p>
            <a:pPr marL="228600" algn="just">
              <a:lnSpc>
                <a:spcPct val="107000"/>
              </a:lnSpc>
              <a:spcAft>
                <a:spcPts val="0"/>
              </a:spcAft>
            </a:pPr>
            <a:r>
              <a:rPr lang="en-GB" sz="1400" dirty="0">
                <a:latin typeface="Century Gothic"/>
                <a:ea typeface="Times New Roman" panose="02020603050405020304" pitchFamily="18" charset="0"/>
                <a:cs typeface="Times New Roman"/>
              </a:rPr>
              <a:t>Contributed to </a:t>
            </a:r>
            <a:r>
              <a:rPr lang="en-GB" sz="1400" b="1" dirty="0">
                <a:latin typeface="Century Gothic"/>
                <a:ea typeface="Times New Roman" panose="02020603050405020304" pitchFamily="18" charset="0"/>
                <a:cs typeface="Times New Roman"/>
              </a:rPr>
              <a:t>a UNDP Study on COVID-19 impact on the social and governance sectors</a:t>
            </a:r>
            <a:r>
              <a:rPr lang="en-GB" sz="1400" dirty="0">
                <a:latin typeface="Century Gothic"/>
                <a:ea typeface="Times New Roman" panose="02020603050405020304" pitchFamily="18" charset="0"/>
                <a:cs typeface="Times New Roman"/>
              </a:rPr>
              <a:t> and recommendations for post-Pandemic governance.</a:t>
            </a:r>
            <a:endParaRPr lang="en-ZA" sz="1400" dirty="0">
              <a:latin typeface="Century Gothic"/>
              <a:ea typeface="Calibri" panose="020F0502020204030204" pitchFamily="34" charset="0"/>
              <a:cs typeface="Times New Roman"/>
            </a:endParaRPr>
          </a:p>
        </p:txBody>
      </p:sp>
      <p:pic>
        <p:nvPicPr>
          <p:cNvPr id="3" name="Picture 2">
            <a:extLst>
              <a:ext uri="{FF2B5EF4-FFF2-40B4-BE49-F238E27FC236}">
                <a16:creationId xmlns:a16="http://schemas.microsoft.com/office/drawing/2014/main" id="{43839C54-64EC-FD4B-9B8E-3A33AE1035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31136" y="2802296"/>
            <a:ext cx="4425753" cy="2540594"/>
          </a:xfrm>
          <a:prstGeom prst="rect">
            <a:avLst/>
          </a:prstGeom>
        </p:spPr>
      </p:pic>
    </p:spTree>
    <p:extLst>
      <p:ext uri="{BB962C8B-B14F-4D97-AF65-F5344CB8AC3E}">
        <p14:creationId xmlns:p14="http://schemas.microsoft.com/office/powerpoint/2010/main" val="205064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rgbClr val="000000"/>
                </a:solidFill>
                <a:latin typeface="Century Gothic"/>
                <a:ea typeface="Calibri" panose="020F0502020204030204" pitchFamily="34" charset="0"/>
                <a:cs typeface="Century Gothic,Bold"/>
              </a:rPr>
              <a:t>2020/21 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17</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9551" y="392240"/>
            <a:ext cx="7680553" cy="4656317"/>
          </a:xfrm>
        </p:spPr>
        <p:txBody>
          <a:bodyPr/>
          <a:lstStyle/>
          <a:p>
            <a:pPr marL="0" indent="0" algn="just">
              <a:lnSpc>
                <a:spcPct val="107000"/>
              </a:lnSpc>
              <a:spcAft>
                <a:spcPts val="0"/>
              </a:spcAft>
              <a:buNone/>
            </a:pPr>
            <a:r>
              <a:rPr lang="en-GB" sz="1400" b="1">
                <a:latin typeface="Century Gothic"/>
                <a:ea typeface="Times New Roman" panose="02020603050405020304" pitchFamily="18" charset="0"/>
                <a:cs typeface="Times New Roman"/>
              </a:rPr>
              <a:t>4.3.</a:t>
            </a:r>
            <a:r>
              <a:rPr lang="en-GB" sz="1400">
                <a:latin typeface="Century Gothic"/>
                <a:ea typeface="Times New Roman" panose="02020603050405020304" pitchFamily="18" charset="0"/>
                <a:cs typeface="Times New Roman"/>
              </a:rPr>
              <a:t> </a:t>
            </a:r>
            <a:r>
              <a:rPr lang="en-GB" sz="1400" b="1" i="1" u="sng">
                <a:latin typeface="Century Gothic"/>
                <a:ea typeface="Times New Roman" panose="02020603050405020304" pitchFamily="18" charset="0"/>
                <a:cs typeface="Times New Roman"/>
              </a:rPr>
              <a:t>Development Initiatives</a:t>
            </a:r>
            <a:endParaRPr lang="en-ZA" sz="1400">
              <a:ea typeface="Calibri" panose="020F0502020204030204" pitchFamily="34" charset="0"/>
              <a:cs typeface="Arial" panose="020B0604020202020204" pitchFamily="34" charset="0"/>
            </a:endParaRPr>
          </a:p>
          <a:p>
            <a:pPr marL="0" lvl="0" indent="0" algn="just">
              <a:lnSpc>
                <a:spcPct val="107000"/>
              </a:lnSpc>
              <a:spcAft>
                <a:spcPts val="0"/>
              </a:spcAft>
              <a:buNone/>
            </a:pPr>
            <a:endParaRPr lang="en-GB" sz="1350" b="1">
              <a:latin typeface="Century Gothic"/>
              <a:ea typeface="Times New Roman" panose="02020603050405020304" pitchFamily="18" charset="0"/>
              <a:cs typeface="Times New Roman"/>
            </a:endParaRPr>
          </a:p>
          <a:p>
            <a:pPr marL="0" lvl="0" indent="0" algn="just">
              <a:lnSpc>
                <a:spcPct val="107000"/>
              </a:lnSpc>
              <a:spcAft>
                <a:spcPts val="0"/>
              </a:spcAft>
              <a:buNone/>
            </a:pPr>
            <a:r>
              <a:rPr lang="en-GB" sz="1350" b="1">
                <a:latin typeface="Century Gothic"/>
                <a:ea typeface="Times New Roman" panose="02020603050405020304" pitchFamily="18" charset="0"/>
                <a:cs typeface="Times New Roman"/>
              </a:rPr>
              <a:t>Anton </a:t>
            </a:r>
            <a:r>
              <a:rPr lang="en-GB" sz="1350" b="1" err="1">
                <a:latin typeface="Century Gothic"/>
                <a:ea typeface="Times New Roman" panose="02020603050405020304" pitchFamily="18" charset="0"/>
                <a:cs typeface="Times New Roman"/>
              </a:rPr>
              <a:t>Lembede</a:t>
            </a:r>
            <a:r>
              <a:rPr lang="en-GB" sz="1350" b="1">
                <a:latin typeface="Century Gothic"/>
                <a:ea typeface="Times New Roman" panose="02020603050405020304" pitchFamily="18" charset="0"/>
                <a:cs typeface="Times New Roman"/>
              </a:rPr>
              <a:t> MST Academy (School of Innovation)</a:t>
            </a:r>
            <a:endParaRPr lang="en-ZA" sz="1350">
              <a:latin typeface="Century Gothic"/>
              <a:ea typeface="Calibri" panose="020F0502020204030204" pitchFamily="34" charset="0"/>
              <a:cs typeface="Times New Roman"/>
            </a:endParaRPr>
          </a:p>
          <a:p>
            <a:pPr marL="270510" algn="just">
              <a:lnSpc>
                <a:spcPct val="107000"/>
              </a:lnSpc>
              <a:spcAft>
                <a:spcPts val="0"/>
              </a:spcAft>
            </a:pPr>
            <a:r>
              <a:rPr lang="en-GB" sz="1350">
                <a:latin typeface="Century Gothic"/>
                <a:ea typeface="Times New Roman" panose="02020603050405020304" pitchFamily="18" charset="0"/>
                <a:cs typeface="Times New Roman"/>
              </a:rPr>
              <a:t>The CPSI supported the KZN Department of Education in the establishment of an Innovation School.  CPSI provided advisory services, contributed to the curriculum development process, and coordinated a learning session for officials with innovators in the education sector to further inform the establishment. The school was officially opened in January 2021 when the first cohort of students was admitted.</a:t>
            </a:r>
          </a:p>
          <a:p>
            <a:pPr marL="0" indent="0" algn="just">
              <a:lnSpc>
                <a:spcPct val="107000"/>
              </a:lnSpc>
              <a:spcAft>
                <a:spcPts val="0"/>
              </a:spcAft>
              <a:buNone/>
            </a:pPr>
            <a:r>
              <a:rPr lang="en-GB" sz="1350">
                <a:latin typeface="Century Gothic"/>
                <a:ea typeface="Times New Roman" panose="02020603050405020304" pitchFamily="18" charset="0"/>
                <a:cs typeface="Times New Roman"/>
              </a:rPr>
              <a:t> </a:t>
            </a:r>
            <a:endParaRPr lang="en-ZA" sz="1400">
              <a:ea typeface="Calibri" panose="020F0502020204030204" pitchFamily="34" charset="0"/>
              <a:cs typeface="Arial" panose="020B0604020202020204" pitchFamily="34" charset="0"/>
            </a:endParaRPr>
          </a:p>
          <a:p>
            <a:pPr marL="0" lvl="0" indent="0" algn="just">
              <a:lnSpc>
                <a:spcPct val="107000"/>
              </a:lnSpc>
              <a:spcAft>
                <a:spcPts val="0"/>
              </a:spcAft>
              <a:buNone/>
            </a:pPr>
            <a:r>
              <a:rPr lang="en-GB" sz="1400" b="1">
                <a:latin typeface="Century Gothic"/>
                <a:ea typeface="Times New Roman" panose="02020603050405020304" pitchFamily="18" charset="0"/>
                <a:cs typeface="Times New Roman"/>
              </a:rPr>
              <a:t>In-house electronic solutions developed</a:t>
            </a:r>
            <a:r>
              <a:rPr lang="en-GB" sz="1400" b="1">
                <a:latin typeface="Calibri"/>
                <a:ea typeface="Yu Mincho"/>
                <a:cs typeface="Arial"/>
              </a:rPr>
              <a:t> </a:t>
            </a:r>
            <a:endParaRPr lang="en-ZA" sz="1400">
              <a:latin typeface="Calibri"/>
              <a:ea typeface="Calibri" panose="020F0502020204030204" pitchFamily="34" charset="0"/>
              <a:cs typeface="Arial"/>
            </a:endParaRPr>
          </a:p>
          <a:p>
            <a:pPr marL="228600" algn="just">
              <a:lnSpc>
                <a:spcPct val="107000"/>
              </a:lnSpc>
              <a:spcAft>
                <a:spcPts val="0"/>
              </a:spcAft>
            </a:pPr>
            <a:r>
              <a:rPr lang="en-GB" sz="1350">
                <a:latin typeface="Century Gothic"/>
                <a:ea typeface="Times New Roman" panose="02020603050405020304" pitchFamily="18" charset="0"/>
                <a:cs typeface="Times New Roman"/>
              </a:rPr>
              <a:t>A number of in-house solutions to enable online work as a response to the challenges presented by the COVID-19 Pandemic. These include the online COVID-19 screening form and bid evaluation and adjudication process flows for online committee meetings.</a:t>
            </a:r>
          </a:p>
          <a:p>
            <a:pPr marL="0" indent="0" algn="just">
              <a:lnSpc>
                <a:spcPct val="107000"/>
              </a:lnSpc>
              <a:spcAft>
                <a:spcPts val="0"/>
              </a:spcAft>
              <a:buNone/>
            </a:pPr>
            <a:endParaRPr lang="en-GB" sz="1350">
              <a:latin typeface="Century Gothic"/>
              <a:ea typeface="Times New Roman" panose="02020603050405020304" pitchFamily="18" charset="0"/>
              <a:cs typeface="Times New Roman"/>
            </a:endParaRPr>
          </a:p>
          <a:p>
            <a:pPr marL="0" indent="0" algn="just">
              <a:lnSpc>
                <a:spcPct val="107000"/>
              </a:lnSpc>
              <a:spcAft>
                <a:spcPts val="0"/>
              </a:spcAft>
              <a:buNone/>
            </a:pPr>
            <a:r>
              <a:rPr lang="en-GB" sz="1350" b="1">
                <a:latin typeface="Century Gothic"/>
                <a:ea typeface="Times New Roman" panose="02020603050405020304" pitchFamily="18" charset="0"/>
                <a:cs typeface="Times New Roman"/>
              </a:rPr>
              <a:t>Real-time service delivery monitoring at the Department of Home Affairs</a:t>
            </a:r>
          </a:p>
          <a:p>
            <a:pPr marL="228600" algn="just">
              <a:lnSpc>
                <a:spcPct val="107000"/>
              </a:lnSpc>
              <a:spcAft>
                <a:spcPts val="0"/>
              </a:spcAft>
            </a:pPr>
            <a:r>
              <a:rPr lang="en-GB" sz="1350">
                <a:latin typeface="Century Gothic"/>
                <a:ea typeface="Times New Roman" panose="02020603050405020304" pitchFamily="18" charset="0"/>
                <a:cs typeface="Times New Roman"/>
              </a:rPr>
              <a:t>Phase two of this multi-year project was concluded with the testing and piloting of a Real-time service delivery monitoring system at two DHA offices (Bronkhorstspruit and Pretoria CBD). The project will continue into the new financial year to finalise a cost-benefit analysis for the department, based on data accumulated over a longer period of time. </a:t>
            </a:r>
          </a:p>
          <a:p>
            <a:pPr marL="0" indent="0" algn="just">
              <a:lnSpc>
                <a:spcPct val="107000"/>
              </a:lnSpc>
              <a:spcAft>
                <a:spcPts val="0"/>
              </a:spcAft>
              <a:buNone/>
            </a:pPr>
            <a:endParaRPr lang="en-ZA"/>
          </a:p>
        </p:txBody>
      </p:sp>
    </p:spTree>
    <p:extLst>
      <p:ext uri="{BB962C8B-B14F-4D97-AF65-F5344CB8AC3E}">
        <p14:creationId xmlns:p14="http://schemas.microsoft.com/office/powerpoint/2010/main" val="10018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rgbClr val="000000"/>
                </a:solidFill>
                <a:latin typeface="Century Gothic"/>
                <a:ea typeface="Calibri" panose="020F0502020204030204" pitchFamily="34" charset="0"/>
                <a:cs typeface="Century Gothic,Bold"/>
              </a:rPr>
              <a:t>2020/21 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18</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45880"/>
            <a:ext cx="7709375" cy="3793999"/>
          </a:xfrm>
        </p:spPr>
        <p:txBody>
          <a:bodyPr/>
          <a:lstStyle/>
          <a:p>
            <a:pPr marL="0" lvl="0" indent="0" algn="just">
              <a:lnSpc>
                <a:spcPct val="107000"/>
              </a:lnSpc>
              <a:spcAft>
                <a:spcPts val="0"/>
              </a:spcAft>
              <a:buNone/>
            </a:pPr>
            <a:r>
              <a:rPr lang="en-GB" sz="1400" b="1">
                <a:latin typeface="Century Gothic"/>
                <a:ea typeface="Times New Roman" panose="02020603050405020304" pitchFamily="18" charset="0"/>
                <a:cs typeface="Times New Roman"/>
              </a:rPr>
              <a:t>Engagements with youth developers</a:t>
            </a:r>
            <a:endParaRPr lang="en-ZA" sz="1400">
              <a:latin typeface="Century Gothic"/>
              <a:ea typeface="Calibri" panose="020F0502020204030204" pitchFamily="34" charset="0"/>
              <a:cs typeface="Times New Roman"/>
            </a:endParaRPr>
          </a:p>
          <a:p>
            <a:pPr marL="228600" algn="just">
              <a:lnSpc>
                <a:spcPct val="107000"/>
              </a:lnSpc>
              <a:spcAft>
                <a:spcPts val="0"/>
              </a:spcAft>
              <a:buFont typeface="Wingdings" panose="020B0604020202020204" pitchFamily="34" charset="0"/>
              <a:buChar char="§"/>
            </a:pPr>
            <a:r>
              <a:rPr lang="en-GB" sz="1400">
                <a:latin typeface="Century Gothic"/>
                <a:cs typeface="Times New Roman"/>
              </a:rPr>
              <a:t>The CPSI continues to partner with youth organisations to promote the participation of youth in the development of service delivery innovations. The CPSI provides  mentoring during virtual hackathons and other engagements with youth that are developing solutions for the public sector. </a:t>
            </a:r>
            <a:endParaRPr lang="en-ZA" sz="1400">
              <a:latin typeface="Century Gothic"/>
              <a:cs typeface="Times New Roman"/>
            </a:endParaRPr>
          </a:p>
          <a:p>
            <a:pPr marL="228600" algn="just">
              <a:lnSpc>
                <a:spcPct val="107000"/>
              </a:lnSpc>
              <a:spcAft>
                <a:spcPts val="0"/>
              </a:spcAft>
              <a:buFont typeface="Wingdings" panose="020B0604020202020204" pitchFamily="34" charset="0"/>
              <a:buChar char="§"/>
            </a:pPr>
            <a:r>
              <a:rPr lang="en-GB" sz="1400">
                <a:latin typeface="Century Gothic"/>
                <a:cs typeface="Times New Roman"/>
              </a:rPr>
              <a:t>Working closely with the youth-based organisation, </a:t>
            </a:r>
            <a:r>
              <a:rPr lang="en-GB" sz="1400" err="1">
                <a:latin typeface="Century Gothic"/>
                <a:cs typeface="Times New Roman"/>
              </a:rPr>
              <a:t>Geekulcha</a:t>
            </a:r>
            <a:r>
              <a:rPr lang="en-GB" sz="1400">
                <a:latin typeface="Century Gothic"/>
                <a:cs typeface="Times New Roman"/>
              </a:rPr>
              <a:t>, the CPSI provided oversight over, and supported the implementation of a national youth digital skills development initiative, </a:t>
            </a:r>
            <a:r>
              <a:rPr lang="en-GB" sz="1400" b="1">
                <a:latin typeface="Century Gothic"/>
                <a:cs typeface="Times New Roman"/>
              </a:rPr>
              <a:t>Phumelela,</a:t>
            </a:r>
            <a:r>
              <a:rPr lang="en-GB" sz="1400">
                <a:latin typeface="Century Gothic"/>
                <a:cs typeface="Times New Roman"/>
              </a:rPr>
              <a:t> funded by the British High Commission as part of the </a:t>
            </a:r>
            <a:r>
              <a:rPr lang="en-ZA" sz="1400">
                <a:latin typeface="Century Gothic"/>
                <a:cs typeface="Times New Roman"/>
              </a:rPr>
              <a:t>UK/SA Digital Literacy for Development Project (DL4D)</a:t>
            </a:r>
            <a:r>
              <a:rPr lang="en-GB" sz="1400">
                <a:latin typeface="Century Gothic"/>
                <a:cs typeface="Times New Roman"/>
              </a:rPr>
              <a:t>.</a:t>
            </a:r>
            <a:endParaRPr lang="en-ZA" sz="1400">
              <a:latin typeface="Century Gothic" panose="020B0502020202020204" pitchFamily="34" charset="0"/>
              <a:cs typeface="Times New Roman" panose="02020603050405020304" pitchFamily="18" charset="0"/>
            </a:endParaRPr>
          </a:p>
        </p:txBody>
      </p:sp>
      <p:pic>
        <p:nvPicPr>
          <p:cNvPr id="3" name="Picture 3" descr="A picture containing logo&#10;&#10;Description automatically generated">
            <a:extLst>
              <a:ext uri="{FF2B5EF4-FFF2-40B4-BE49-F238E27FC236}">
                <a16:creationId xmlns:a16="http://schemas.microsoft.com/office/drawing/2014/main" id="{3D9707B9-D9BD-4EEF-800B-D4EEF113C9A9}"/>
              </a:ext>
            </a:extLst>
          </p:cNvPr>
          <p:cNvPicPr>
            <a:picLocks noChangeAspect="1"/>
          </p:cNvPicPr>
          <p:nvPr/>
        </p:nvPicPr>
        <p:blipFill>
          <a:blip r:embed="rId2"/>
          <a:stretch>
            <a:fillRect/>
          </a:stretch>
        </p:blipFill>
        <p:spPr>
          <a:xfrm>
            <a:off x="63025" y="3282277"/>
            <a:ext cx="2743200" cy="852808"/>
          </a:xfrm>
          <a:prstGeom prst="rect">
            <a:avLst/>
          </a:prstGeom>
        </p:spPr>
      </p:pic>
      <p:pic>
        <p:nvPicPr>
          <p:cNvPr id="7" name="Picture 6" descr="A picture containing person, indoor, computer, working&#10;&#10;Description automatically generated">
            <a:extLst>
              <a:ext uri="{FF2B5EF4-FFF2-40B4-BE49-F238E27FC236}">
                <a16:creationId xmlns:a16="http://schemas.microsoft.com/office/drawing/2014/main" id="{0F087736-F63E-0343-9166-F30FEAFFC4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5583" y="2740203"/>
            <a:ext cx="3604946" cy="2403297"/>
          </a:xfrm>
          <a:prstGeom prst="rect">
            <a:avLst/>
          </a:prstGeom>
        </p:spPr>
      </p:pic>
    </p:spTree>
    <p:extLst>
      <p:ext uri="{BB962C8B-B14F-4D97-AF65-F5344CB8AC3E}">
        <p14:creationId xmlns:p14="http://schemas.microsoft.com/office/powerpoint/2010/main" val="3702070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2020/21</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19</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28027"/>
            <a:ext cx="7769533" cy="4483427"/>
          </a:xfrm>
        </p:spPr>
        <p:txBody>
          <a:bodyPr/>
          <a:lstStyle/>
          <a:p>
            <a:pPr marL="0" indent="0" algn="just">
              <a:lnSpc>
                <a:spcPct val="107000"/>
              </a:lnSpc>
              <a:spcAft>
                <a:spcPts val="0"/>
              </a:spcAft>
              <a:buNone/>
            </a:pPr>
            <a:r>
              <a:rPr lang="en-ZA" sz="1600" b="1" u="sng">
                <a:latin typeface="Century Gothic"/>
                <a:ea typeface="Calibri" panose="020F0502020204030204" pitchFamily="34" charset="0"/>
                <a:cs typeface="Times New Roman"/>
              </a:rPr>
              <a:t>4.4. Knowledge  to nurture an enabling environment for innovation in the public sector</a:t>
            </a:r>
            <a:r>
              <a:rPr lang="en-ZA" sz="1600" u="sng">
                <a:latin typeface="Century Gothic"/>
                <a:ea typeface="Calibri" panose="020F0502020204030204" pitchFamily="34" charset="0"/>
                <a:cs typeface="Times New Roman"/>
              </a:rPr>
              <a:t> </a:t>
            </a:r>
          </a:p>
          <a:p>
            <a:pPr marL="0" indent="0" algn="just">
              <a:lnSpc>
                <a:spcPct val="107000"/>
              </a:lnSpc>
              <a:spcAft>
                <a:spcPts val="0"/>
              </a:spcAft>
              <a:buNone/>
            </a:pPr>
            <a:endParaRPr lang="en-ZA" sz="1600">
              <a:latin typeface="Century Gothic"/>
              <a:ea typeface="Calibri" panose="020F0502020204030204" pitchFamily="34" charset="0"/>
              <a:cs typeface="Times New Roman"/>
            </a:endParaRPr>
          </a:p>
          <a:p>
            <a:pPr marL="0" indent="0" algn="just">
              <a:lnSpc>
                <a:spcPct val="115000"/>
              </a:lnSpc>
              <a:spcAft>
                <a:spcPts val="0"/>
              </a:spcAft>
              <a:buNone/>
            </a:pPr>
            <a:r>
              <a:rPr lang="en-GB" sz="1600" b="1">
                <a:latin typeface="Century Gothic" panose="020B0502020202020204" pitchFamily="34" charset="0"/>
                <a:ea typeface="Times New Roman" panose="02020603050405020304" pitchFamily="18" charset="0"/>
                <a:cs typeface="Times New Roman" panose="02020603050405020304" pitchFamily="18" charset="0"/>
              </a:rPr>
              <a:t>Public Sector Innovation Conference: </a:t>
            </a:r>
            <a:endParaRPr lang="en-ZA" sz="1600">
              <a:ea typeface="Calibri" panose="020F0502020204030204" pitchFamily="34" charset="0"/>
              <a:cs typeface="Times New Roman" panose="02020603050405020304" pitchFamily="18" charset="0"/>
            </a:endParaRPr>
          </a:p>
          <a:p>
            <a:pPr marL="287655" lvl="1" indent="0" algn="just">
              <a:lnSpc>
                <a:spcPct val="115000"/>
              </a:lnSpc>
              <a:spcAft>
                <a:spcPts val="0"/>
              </a:spcAft>
              <a:buNone/>
            </a:pPr>
            <a:r>
              <a:rPr lang="en-GB" sz="1600">
                <a:latin typeface="Century Gothic"/>
                <a:ea typeface="Times New Roman" panose="02020603050405020304" pitchFamily="18" charset="0"/>
                <a:cs typeface="Times New Roman"/>
              </a:rPr>
              <a:t>The theme for the 14</a:t>
            </a:r>
            <a:r>
              <a:rPr lang="en-GB" sz="1600" baseline="30000">
                <a:latin typeface="Century Gothic"/>
                <a:ea typeface="Times New Roman" panose="02020603050405020304" pitchFamily="18" charset="0"/>
                <a:cs typeface="Times New Roman"/>
              </a:rPr>
              <a:t>th</a:t>
            </a:r>
            <a:r>
              <a:rPr lang="en-GB" sz="1600">
                <a:latin typeface="Century Gothic"/>
                <a:ea typeface="Times New Roman" panose="02020603050405020304" pitchFamily="18" charset="0"/>
                <a:cs typeface="Times New Roman"/>
              </a:rPr>
              <a:t> Annual Public Sector Innovation Conference was: </a:t>
            </a:r>
            <a:r>
              <a:rPr lang="en-GB" sz="1600" b="1" i="1">
                <a:latin typeface="Century Gothic"/>
                <a:ea typeface="Times New Roman" panose="02020603050405020304" pitchFamily="18" charset="0"/>
                <a:cs typeface="Times New Roman"/>
              </a:rPr>
              <a:t>Strengthening the Public Sector through Innovation: Lessons from the COVID-19 Pandemic</a:t>
            </a:r>
            <a:r>
              <a:rPr lang="en-GB" sz="1600" i="1">
                <a:latin typeface="Century Gothic"/>
                <a:ea typeface="Times New Roman" panose="02020603050405020304" pitchFamily="18" charset="0"/>
                <a:cs typeface="Times New Roman"/>
              </a:rPr>
              <a:t>. </a:t>
            </a:r>
            <a:r>
              <a:rPr lang="en-GB" sz="1600">
                <a:latin typeface="Century Gothic"/>
                <a:ea typeface="Times New Roman" panose="02020603050405020304" pitchFamily="18" charset="0"/>
                <a:cs typeface="Times New Roman"/>
              </a:rPr>
              <a:t>Due to COVID-19 restrictions, the conference was held virtually in the form of two webinars which were hosted in September 2020. The webinars, with contributions from local and international experts, provided a platform to share innovative approaches and solutions that improve service delivery.</a:t>
            </a:r>
            <a:endParaRPr lang="en-ZA" sz="1600">
              <a:latin typeface="Century Gothic"/>
              <a:ea typeface="Calibri" panose="020F0502020204030204" pitchFamily="34" charset="0"/>
              <a:cs typeface="Times New Roman"/>
            </a:endParaRPr>
          </a:p>
          <a:p>
            <a:pPr marL="0" indent="0" algn="just">
              <a:lnSpc>
                <a:spcPct val="115000"/>
              </a:lnSpc>
              <a:spcAft>
                <a:spcPts val="0"/>
              </a:spcAft>
              <a:buNone/>
            </a:pPr>
            <a:r>
              <a:rPr lang="en-GB" sz="1600">
                <a:latin typeface="Century Gothic" panose="020B0502020202020204" pitchFamily="34" charset="0"/>
                <a:ea typeface="Times New Roman" panose="02020603050405020304" pitchFamily="18" charset="0"/>
                <a:cs typeface="Times New Roman" panose="02020603050405020304" pitchFamily="18" charset="0"/>
              </a:rPr>
              <a:t> </a:t>
            </a:r>
            <a:endParaRPr lang="en-GB" sz="1600" b="1">
              <a:latin typeface="Century Gothic" panose="020B0502020202020204" pitchFamily="34" charset="0"/>
              <a:ea typeface="Times New Roman" panose="02020603050405020304" pitchFamily="18" charset="0"/>
              <a:cs typeface="Times New Roman" panose="02020603050405020304" pitchFamily="18" charset="0"/>
            </a:endParaRPr>
          </a:p>
          <a:p>
            <a:pPr marL="0" lvl="0" indent="0" algn="just">
              <a:lnSpc>
                <a:spcPct val="107000"/>
              </a:lnSpc>
              <a:spcAft>
                <a:spcPts val="0"/>
              </a:spcAft>
              <a:buNone/>
            </a:pPr>
            <a:r>
              <a:rPr lang="en-GB" sz="1600" b="1">
                <a:latin typeface="Century Gothic" panose="020B0502020202020204" pitchFamily="34" charset="0"/>
                <a:ea typeface="Times New Roman" panose="02020603050405020304" pitchFamily="18" charset="0"/>
                <a:cs typeface="Times New Roman" panose="02020603050405020304" pitchFamily="18" charset="0"/>
              </a:rPr>
              <a:t>Ideas That Work Journal</a:t>
            </a:r>
            <a:r>
              <a:rPr lang="en-GB" sz="1600">
                <a:latin typeface="Century Gothic" panose="020B0502020202020204" pitchFamily="34" charset="0"/>
                <a:ea typeface="Times New Roman" panose="02020603050405020304" pitchFamily="18" charset="0"/>
                <a:cs typeface="Times New Roman" panose="02020603050405020304" pitchFamily="18" charset="0"/>
              </a:rPr>
              <a:t>:</a:t>
            </a:r>
            <a:endParaRPr lang="en-ZA" sz="1600">
              <a:ea typeface="Calibri" panose="020F0502020204030204" pitchFamily="34" charset="0"/>
              <a:cs typeface="Arial" panose="020B0604020202020204" pitchFamily="34" charset="0"/>
            </a:endParaRPr>
          </a:p>
          <a:p>
            <a:pPr marL="270510" lvl="0" algn="just">
              <a:lnSpc>
                <a:spcPct val="107000"/>
              </a:lnSpc>
              <a:spcAft>
                <a:spcPts val="0"/>
              </a:spcAft>
            </a:pPr>
            <a:r>
              <a:rPr lang="en-GB" sz="1600">
                <a:latin typeface="Century Gothic" panose="020B0502020202020204" pitchFamily="34" charset="0"/>
                <a:ea typeface="Times New Roman" panose="02020603050405020304" pitchFamily="18" charset="0"/>
                <a:cs typeface="Times New Roman" panose="02020603050405020304" pitchFamily="18" charset="0"/>
              </a:rPr>
              <a:t>The CPSI continues to use the online platform to encourage learning and sharing of innovative solutions, approaches, and insights.</a:t>
            </a:r>
            <a:endParaRPr lang="en-ZA" sz="1600">
              <a:ea typeface="Calibri" panose="020F0502020204030204" pitchFamily="34" charset="0"/>
              <a:cs typeface="Arial" panose="020B0604020202020204" pitchFamily="34" charset="0"/>
            </a:endParaRPr>
          </a:p>
          <a:p>
            <a:pPr marL="0" indent="0" algn="just">
              <a:lnSpc>
                <a:spcPct val="115000"/>
              </a:lnSpc>
              <a:spcAft>
                <a:spcPts val="0"/>
              </a:spcAft>
              <a:buNone/>
            </a:pPr>
            <a:endParaRPr lang="en-ZA" sz="1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70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1" y="-15874"/>
            <a:ext cx="7436965" cy="493960"/>
          </a:xfrm>
          <a:solidFill>
            <a:schemeClr val="accent1">
              <a:alpha val="70195"/>
            </a:schemeClr>
          </a:solidFill>
        </p:spPr>
        <p:txBody>
          <a:bodyPr/>
          <a:lstStyle/>
          <a:p>
            <a:pPr>
              <a:defRPr/>
            </a:pPr>
            <a:r>
              <a:rPr lang="en-US" altLang="en-US" sz="2400">
                <a:ea typeface="MS PGothic" panose="020B0600070205080204" pitchFamily="34" charset="-128"/>
                <a:cs typeface="Calibri" panose="020F0502020204030204" pitchFamily="34" charset="0"/>
              </a:rPr>
              <a:t> </a:t>
            </a:r>
            <a:r>
              <a:rPr lang="en-US" altLang="en-US" sz="2400">
                <a:solidFill>
                  <a:schemeClr val="tx1"/>
                </a:solidFill>
                <a:ea typeface="MS PGothic" panose="020B0600070205080204" pitchFamily="34" charset="-128"/>
                <a:cs typeface="Calibri" panose="020F0502020204030204" pitchFamily="34" charset="0"/>
              </a:rPr>
              <a:t>CONTENTS</a:t>
            </a: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8752137" y="4725619"/>
            <a:ext cx="282135" cy="177724"/>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2</a:t>
            </a:fld>
            <a:endParaRPr lang="en-ZA" sz="1600" b="1">
              <a:solidFill>
                <a:srgbClr val="000000"/>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1" y="536595"/>
            <a:ext cx="7436964" cy="3763347"/>
          </a:xfrm>
        </p:spPr>
        <p:txBody>
          <a:bodyPr>
            <a:noAutofit/>
          </a:bodyPr>
          <a:lstStyle/>
          <a:p>
            <a:pPr marL="457200" lvl="0" indent="-457200" eaLnBrk="1" fontAlgn="auto" hangingPunct="1">
              <a:lnSpc>
                <a:spcPct val="110000"/>
              </a:lnSpc>
              <a:spcBef>
                <a:spcPts val="0"/>
              </a:spcBef>
              <a:spcAft>
                <a:spcPts val="0"/>
              </a:spcAft>
              <a:buSzPct val="100000"/>
              <a:buFont typeface="+mj-lt"/>
              <a:buAutoNum type="arabicPeriod"/>
            </a:pPr>
            <a:r>
              <a:rPr lang="en-ZA" sz="2000" kern="1200">
                <a:solidFill>
                  <a:schemeClr val="tx1"/>
                </a:solidFill>
                <a:latin typeface="Century Gothic" panose="020B0502020202020204" pitchFamily="34" charset="0"/>
              </a:rPr>
              <a:t>Executive Summary</a:t>
            </a:r>
          </a:p>
          <a:p>
            <a:pPr marL="457200" lvl="0" indent="-457200" eaLnBrk="1" fontAlgn="auto" hangingPunct="1">
              <a:lnSpc>
                <a:spcPct val="110000"/>
              </a:lnSpc>
              <a:spcBef>
                <a:spcPts val="0"/>
              </a:spcBef>
              <a:spcAft>
                <a:spcPts val="0"/>
              </a:spcAft>
              <a:buSzPct val="100000"/>
              <a:buFont typeface="+mj-lt"/>
              <a:buAutoNum type="arabicPeriod"/>
            </a:pPr>
            <a:r>
              <a:rPr lang="en-GB" altLang="en-US" sz="2000" kern="1200">
                <a:latin typeface="Century Gothic"/>
                <a:ea typeface="Times New Roman" panose="02020603050405020304" pitchFamily="18" charset="0"/>
                <a:cs typeface="Arial"/>
              </a:rPr>
              <a:t>Strategic Outcomes and Outputs </a:t>
            </a:r>
            <a:r>
              <a:rPr lang="en-GB" sz="2000">
                <a:latin typeface="Century Gothic"/>
                <a:ea typeface="Times New Roman" panose="02020603050405020304" pitchFamily="18" charset="0"/>
                <a:cs typeface="Arial"/>
              </a:rPr>
              <a:t> </a:t>
            </a:r>
          </a:p>
          <a:p>
            <a:pPr marL="457200" lvl="0" indent="-457200" eaLnBrk="1" fontAlgn="auto" hangingPunct="1">
              <a:lnSpc>
                <a:spcPct val="110000"/>
              </a:lnSpc>
              <a:spcBef>
                <a:spcPts val="0"/>
              </a:spcBef>
              <a:spcAft>
                <a:spcPts val="0"/>
              </a:spcAft>
              <a:buSzPct val="100000"/>
              <a:buFont typeface="+mj-lt"/>
              <a:buAutoNum type="arabicPeriod"/>
            </a:pPr>
            <a:r>
              <a:rPr lang="en-GB" sz="2000" kern="1200">
                <a:solidFill>
                  <a:schemeClr val="tx1"/>
                </a:solidFill>
                <a:latin typeface="Century Gothic" panose="020B0502020202020204" pitchFamily="34" charset="0"/>
              </a:rPr>
              <a:t>Overview of Organisational Performance</a:t>
            </a:r>
            <a:endParaRPr lang="en-ZA" sz="2000" kern="1200">
              <a:solidFill>
                <a:schemeClr val="tx1"/>
              </a:solidFill>
              <a:latin typeface="Century Gothic" panose="020B0502020202020204" pitchFamily="34" charset="0"/>
            </a:endParaRPr>
          </a:p>
          <a:p>
            <a:pPr marL="457200" indent="-457200" eaLnBrk="1" fontAlgn="auto" hangingPunct="1">
              <a:lnSpc>
                <a:spcPct val="110000"/>
              </a:lnSpc>
              <a:spcBef>
                <a:spcPts val="0"/>
              </a:spcBef>
              <a:spcAft>
                <a:spcPts val="0"/>
              </a:spcAft>
              <a:buSzPct val="100000"/>
              <a:buFont typeface="+mj-lt"/>
              <a:buAutoNum type="arabicPeriod"/>
            </a:pPr>
            <a:r>
              <a:rPr lang="en-ZA" sz="2000" kern="1200">
                <a:latin typeface="Century Gothic" panose="020B0502020202020204" pitchFamily="34" charset="0"/>
                <a:ea typeface="Calibri" panose="020F0502020204030204" pitchFamily="34" charset="0"/>
                <a:cs typeface="Arial" panose="020B0604020202020204" pitchFamily="34" charset="0"/>
              </a:rPr>
              <a:t>Strategy to overcome areas of under-performance </a:t>
            </a:r>
          </a:p>
          <a:p>
            <a:pPr marL="457200" indent="-457200" eaLnBrk="1" fontAlgn="auto" hangingPunct="1">
              <a:lnSpc>
                <a:spcPct val="110000"/>
              </a:lnSpc>
              <a:spcBef>
                <a:spcPts val="0"/>
              </a:spcBef>
              <a:spcAft>
                <a:spcPts val="0"/>
              </a:spcAft>
              <a:buSzPct val="100000"/>
              <a:buFont typeface="+mj-lt"/>
              <a:buAutoNum type="arabicPeriod"/>
            </a:pPr>
            <a:r>
              <a:rPr lang="en-ZA" sz="2000" kern="1200">
                <a:solidFill>
                  <a:schemeClr val="tx1"/>
                </a:solidFill>
                <a:latin typeface="Century Gothic"/>
                <a:cs typeface="Calibri"/>
              </a:rPr>
              <a:t>2020/21 Highlights</a:t>
            </a:r>
            <a:endParaRPr lang="en-ZA" sz="2000">
              <a:solidFill>
                <a:schemeClr val="tx1"/>
              </a:solidFill>
              <a:latin typeface="Century Gothic"/>
              <a:cs typeface="Calibri"/>
            </a:endParaRPr>
          </a:p>
          <a:p>
            <a:pPr marL="457200" indent="-457200" eaLnBrk="1" fontAlgn="auto" hangingPunct="1">
              <a:lnSpc>
                <a:spcPct val="110000"/>
              </a:lnSpc>
              <a:spcBef>
                <a:spcPts val="0"/>
              </a:spcBef>
              <a:spcAft>
                <a:spcPts val="0"/>
              </a:spcAft>
              <a:buSzPct val="100000"/>
              <a:buFont typeface="+mj-lt"/>
              <a:buAutoNum type="arabicPeriod"/>
            </a:pPr>
            <a:r>
              <a:rPr lang="en-GB" sz="2000">
                <a:latin typeface="Century Gothic"/>
                <a:ea typeface="Times New Roman" panose="02020603050405020304" pitchFamily="18" charset="0"/>
                <a:cs typeface="Arial"/>
              </a:rPr>
              <a:t>Overview of Human Resources </a:t>
            </a:r>
            <a:endParaRPr lang="en-GB" sz="2000">
              <a:latin typeface="Century Gothic" panose="020B0502020202020204" pitchFamily="34" charset="0"/>
              <a:ea typeface="Times New Roman" panose="02020603050405020304" pitchFamily="18" charset="0"/>
              <a:cs typeface="Arial" panose="020B0604020202020204" pitchFamily="34" charset="0"/>
            </a:endParaRPr>
          </a:p>
          <a:p>
            <a:pPr marL="457200" lvl="0" indent="-457200" eaLnBrk="1" fontAlgn="auto" hangingPunct="1">
              <a:lnSpc>
                <a:spcPct val="110000"/>
              </a:lnSpc>
              <a:spcBef>
                <a:spcPts val="0"/>
              </a:spcBef>
              <a:spcAft>
                <a:spcPts val="0"/>
              </a:spcAft>
              <a:buSzPct val="100000"/>
              <a:buFont typeface="+mj-lt"/>
              <a:buAutoNum type="arabicPeriod"/>
            </a:pPr>
            <a:r>
              <a:rPr lang="en-GB" sz="2000" kern="1200">
                <a:solidFill>
                  <a:schemeClr val="tx1"/>
                </a:solidFill>
                <a:latin typeface="Century Gothic" panose="020B0502020202020204" pitchFamily="34" charset="0"/>
              </a:rPr>
              <a:t>Annual Financial Statements</a:t>
            </a:r>
            <a:endParaRPr lang="en-ZA" sz="2000" kern="1200">
              <a:solidFill>
                <a:schemeClr val="tx1"/>
              </a:solidFill>
              <a:latin typeface="Century Gothic" panose="020B0502020202020204" pitchFamily="34" charset="0"/>
            </a:endParaRPr>
          </a:p>
          <a:p>
            <a:pPr marL="0" indent="0" algn="just">
              <a:buNone/>
            </a:pPr>
            <a:endParaRPr lang="en-GB" sz="2000">
              <a:solidFill>
                <a:prstClr val="black"/>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2020/21</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20</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523277"/>
            <a:ext cx="7709338" cy="4621538"/>
          </a:xfrm>
        </p:spPr>
        <p:txBody>
          <a:bodyPr/>
          <a:lstStyle/>
          <a:p>
            <a:pPr marL="0" indent="0" algn="just">
              <a:lnSpc>
                <a:spcPct val="115000"/>
              </a:lnSpc>
              <a:spcAft>
                <a:spcPts val="0"/>
              </a:spcAft>
              <a:buNone/>
            </a:pPr>
            <a:r>
              <a:rPr lang="en-GB" sz="1600" b="1">
                <a:latin typeface="Century Gothic" panose="020B0502020202020204" pitchFamily="34" charset="0"/>
                <a:ea typeface="Times New Roman" panose="02020603050405020304" pitchFamily="18" charset="0"/>
                <a:cs typeface="Times New Roman" panose="02020603050405020304" pitchFamily="18" charset="0"/>
              </a:rPr>
              <a:t>Public Sector Innovation Award Programme</a:t>
            </a:r>
            <a:endParaRPr lang="en-ZA" sz="1600">
              <a:ea typeface="Calibri" panose="020F0502020204030204" pitchFamily="34" charset="0"/>
              <a:cs typeface="Times New Roman" panose="02020603050405020304" pitchFamily="18" charset="0"/>
            </a:endParaRPr>
          </a:p>
          <a:p>
            <a:pPr marL="271463" lvl="1" indent="-263525" algn="just">
              <a:lnSpc>
                <a:spcPct val="115000"/>
              </a:lnSpc>
              <a:spcAft>
                <a:spcPts val="0"/>
              </a:spcAft>
            </a:pPr>
            <a:r>
              <a:rPr lang="en-GB" sz="1600">
                <a:latin typeface="Century Gothic" panose="020B0502020202020204" pitchFamily="34" charset="0"/>
                <a:ea typeface="Times New Roman" panose="02020603050405020304" pitchFamily="18" charset="0"/>
                <a:cs typeface="Times New Roman" panose="02020603050405020304" pitchFamily="18" charset="0"/>
              </a:rPr>
              <a:t>The 18</a:t>
            </a:r>
            <a:r>
              <a:rPr lang="en-GB" sz="1600" baseline="30000">
                <a:latin typeface="Century Gothic" panose="020B0502020202020204" pitchFamily="34" charset="0"/>
                <a:ea typeface="Times New Roman" panose="02020603050405020304" pitchFamily="18" charset="0"/>
                <a:cs typeface="Times New Roman" panose="02020603050405020304" pitchFamily="18" charset="0"/>
              </a:rPr>
              <a:t>th</a:t>
            </a:r>
            <a:r>
              <a:rPr lang="en-GB" sz="1600">
                <a:latin typeface="Century Gothic" panose="020B0502020202020204" pitchFamily="34" charset="0"/>
                <a:ea typeface="Times New Roman" panose="02020603050405020304" pitchFamily="18" charset="0"/>
                <a:cs typeface="Times New Roman" panose="02020603050405020304" pitchFamily="18" charset="0"/>
              </a:rPr>
              <a:t> Public Sector Innovation Awards Programme was officially launched virtually on 3 August 2020 by the Deputy Minister for the Public Service and Administration. The year-long programme culminated in an Awards Ceremony, hosted in February 2021 by the Deputy Minister.</a:t>
            </a:r>
            <a:endParaRPr lang="en-ZA" sz="1600">
              <a:ea typeface="Calibri" panose="020F0502020204030204" pitchFamily="34" charset="0"/>
              <a:cs typeface="Times New Roman" panose="02020603050405020304" pitchFamily="18" charset="0"/>
            </a:endParaRPr>
          </a:p>
          <a:p>
            <a:pPr marL="271463" indent="-263525">
              <a:lnSpc>
                <a:spcPct val="115000"/>
              </a:lnSpc>
              <a:spcAft>
                <a:spcPts val="0"/>
              </a:spcAft>
              <a:buNone/>
            </a:pPr>
            <a:endParaRPr lang="en-GB" sz="1600">
              <a:latin typeface="Century Gothic" panose="020B0502020202020204" pitchFamily="34" charset="0"/>
              <a:ea typeface="Times New Roman" panose="02020603050405020304" pitchFamily="18" charset="0"/>
              <a:cs typeface="Times New Roman"/>
            </a:endParaRPr>
          </a:p>
          <a:p>
            <a:pPr marL="271463" indent="-263525">
              <a:lnSpc>
                <a:spcPct val="115000"/>
              </a:lnSpc>
              <a:spcAft>
                <a:spcPts val="0"/>
              </a:spcAft>
            </a:pPr>
            <a:r>
              <a:rPr lang="en-GB" sz="1600">
                <a:latin typeface="Century Gothic" panose="020B0502020202020204" pitchFamily="34" charset="0"/>
                <a:ea typeface="Times New Roman" panose="02020603050405020304" pitchFamily="18" charset="0"/>
                <a:cs typeface="Times New Roman"/>
              </a:rPr>
              <a:t>A total of 10 projects were recognised in 3 Categories and winners were: </a:t>
            </a:r>
          </a:p>
          <a:p>
            <a:pPr marL="267970" indent="0">
              <a:lnSpc>
                <a:spcPct val="115000"/>
              </a:lnSpc>
              <a:spcAft>
                <a:spcPts val="0"/>
              </a:spcAft>
              <a:buNone/>
            </a:pPr>
            <a:endParaRPr lang="en-ZA" sz="1400">
              <a:latin typeface="Century Gothic" panose="020B0502020202020204" pitchFamily="34" charset="0"/>
              <a:ea typeface="Calibri" panose="020F0502020204030204" pitchFamily="34" charset="0"/>
              <a:cs typeface="Times New Roman" panose="02020603050405020304" pitchFamily="18" charset="0"/>
            </a:endParaRPr>
          </a:p>
          <a:p>
            <a:pPr marL="630555" lvl="1" indent="-342900">
              <a:lnSpc>
                <a:spcPct val="115000"/>
              </a:lnSpc>
              <a:spcAft>
                <a:spcPts val="0"/>
              </a:spcAft>
              <a:buFont typeface="Symbol" panose="05050102010706020507" pitchFamily="18" charset="2"/>
              <a:buChar char=""/>
            </a:pPr>
            <a:r>
              <a:rPr lang="en-GB" sz="1400" b="1">
                <a:latin typeface="Century Gothic" panose="020B0502020202020204" pitchFamily="34" charset="0"/>
                <a:ea typeface="Times New Roman" panose="02020603050405020304" pitchFamily="18" charset="0"/>
                <a:cs typeface="Times New Roman"/>
              </a:rPr>
              <a:t>Replication and Adaptation of Innovative Solutions</a:t>
            </a:r>
            <a:r>
              <a:rPr lang="en-GB" sz="1400">
                <a:latin typeface="Century Gothic" panose="020B0502020202020204" pitchFamily="34" charset="0"/>
                <a:ea typeface="Times New Roman" panose="02020603050405020304" pitchFamily="18" charset="0"/>
                <a:cs typeface="Times New Roman"/>
              </a:rPr>
              <a:t> winner - R</a:t>
            </a:r>
            <a:r>
              <a:rPr lang="en-GB" sz="1400" i="1">
                <a:latin typeface="Century Gothic" panose="020B0502020202020204" pitchFamily="34" charset="0"/>
                <a:ea typeface="Times New Roman" panose="02020603050405020304" pitchFamily="18" charset="0"/>
                <a:cs typeface="Times New Roman"/>
              </a:rPr>
              <a:t>andfontein High School, Gauteng Province</a:t>
            </a:r>
            <a:endParaRPr lang="en-ZA" sz="1400">
              <a:latin typeface="Century Gothic" panose="020B0502020202020204" pitchFamily="34" charset="0"/>
              <a:ea typeface="Calibri" panose="020F0502020204030204" pitchFamily="34" charset="0"/>
              <a:cs typeface="Times New Roman"/>
            </a:endParaRPr>
          </a:p>
          <a:p>
            <a:pPr marL="630555" lvl="1" indent="-342900">
              <a:lnSpc>
                <a:spcPct val="115000"/>
              </a:lnSpc>
              <a:spcAft>
                <a:spcPts val="0"/>
              </a:spcAft>
              <a:buFont typeface="Symbol" panose="05050102010706020507" pitchFamily="18" charset="2"/>
              <a:buChar char=""/>
            </a:pPr>
            <a:r>
              <a:rPr lang="en-GB" sz="1400" b="1">
                <a:latin typeface="Century Gothic" panose="020B0502020202020204" pitchFamily="34" charset="0"/>
                <a:ea typeface="Times New Roman" panose="02020603050405020304" pitchFamily="18" charset="0"/>
                <a:cs typeface="Times New Roman"/>
              </a:rPr>
              <a:t>Citizen-focus Innovation Harnessing non-ICT Innovations</a:t>
            </a:r>
            <a:r>
              <a:rPr lang="en-GB" sz="1400">
                <a:latin typeface="Century Gothic" panose="020B0502020202020204" pitchFamily="34" charset="0"/>
                <a:ea typeface="Times New Roman" panose="02020603050405020304" pitchFamily="18" charset="0"/>
                <a:cs typeface="Times New Roman"/>
              </a:rPr>
              <a:t> winner - Pre-Operative Physiotherapy for Patients with Lower Limb Fractures – Chris Hani Baragwanath Hospital, Gauteng Province</a:t>
            </a:r>
            <a:endParaRPr lang="en-ZA" sz="1400">
              <a:latin typeface="Century Gothic" panose="020B0502020202020204" pitchFamily="34" charset="0"/>
              <a:ea typeface="Calibri" panose="020F0502020204030204" pitchFamily="34" charset="0"/>
              <a:cs typeface="Times New Roman"/>
            </a:endParaRPr>
          </a:p>
          <a:p>
            <a:pPr marL="630555" lvl="1" indent="-342900">
              <a:lnSpc>
                <a:spcPct val="115000"/>
              </a:lnSpc>
              <a:spcAft>
                <a:spcPts val="0"/>
              </a:spcAft>
              <a:buFont typeface="Symbol" panose="05050102010706020507" pitchFamily="18" charset="2"/>
              <a:buChar char=""/>
            </a:pPr>
            <a:r>
              <a:rPr lang="en-GB" sz="1400" b="1">
                <a:latin typeface="Century Gothic" panose="020B0502020202020204" pitchFamily="34" charset="0"/>
                <a:ea typeface="Times New Roman" panose="02020603050405020304" pitchFamily="18" charset="0"/>
                <a:cs typeface="Times New Roman"/>
              </a:rPr>
              <a:t>Innovations Harnessing Technology (ICT)</a:t>
            </a:r>
            <a:r>
              <a:rPr lang="en-GB" sz="1400">
                <a:latin typeface="Century Gothic" panose="020B0502020202020204" pitchFamily="34" charset="0"/>
                <a:ea typeface="Times New Roman" panose="02020603050405020304" pitchFamily="18" charset="0"/>
                <a:cs typeface="Times New Roman"/>
              </a:rPr>
              <a:t> Winner – </a:t>
            </a:r>
            <a:r>
              <a:rPr lang="en-GB" sz="1400" err="1">
                <a:latin typeface="Century Gothic" panose="020B0502020202020204" pitchFamily="34" charset="0"/>
                <a:ea typeface="Times New Roman" panose="02020603050405020304" pitchFamily="18" charset="0"/>
                <a:cs typeface="Times New Roman"/>
              </a:rPr>
              <a:t>BizPortal</a:t>
            </a:r>
            <a:r>
              <a:rPr lang="en-GB" sz="1400">
                <a:latin typeface="Century Gothic" panose="020B0502020202020204" pitchFamily="34" charset="0"/>
                <a:ea typeface="Times New Roman" panose="02020603050405020304" pitchFamily="18" charset="0"/>
                <a:cs typeface="Times New Roman"/>
              </a:rPr>
              <a:t> -  Companies and Intellectual Property Commission (CIPC)</a:t>
            </a:r>
            <a:endParaRPr lang="en-ZA" sz="1400">
              <a:latin typeface="Century Gothic" panose="020B0502020202020204" pitchFamily="34" charset="0"/>
              <a:ea typeface="Calibri" panose="020F0502020204030204" pitchFamily="34" charset="0"/>
              <a:cs typeface="Times New Roman"/>
            </a:endParaRPr>
          </a:p>
          <a:p>
            <a:pPr marL="0" indent="0" algn="just">
              <a:lnSpc>
                <a:spcPct val="115000"/>
              </a:lnSpc>
              <a:spcAft>
                <a:spcPts val="0"/>
              </a:spcAft>
              <a:buNone/>
            </a:pPr>
            <a:endParaRPr lang="en-ZA" sz="80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en-GB" sz="1500">
              <a:latin typeface="Century Gothic"/>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453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dirty="0">
                <a:solidFill>
                  <a:schemeClr val="tx1"/>
                </a:solidFill>
                <a:latin typeface="Century Gothic"/>
                <a:ea typeface="Calibri" panose="020F0502020204030204" pitchFamily="34" charset="0"/>
                <a:cs typeface="Arial" panose="020B0604020202020204" pitchFamily="34" charset="0"/>
              </a:rPr>
              <a:t>2020/21</a:t>
            </a:r>
            <a:r>
              <a:rPr lang="en-ZA" sz="1800" dirty="0">
                <a:solidFill>
                  <a:srgbClr val="000000"/>
                </a:solidFill>
                <a:latin typeface="Century Gothic"/>
                <a:ea typeface="Calibri" panose="020F0502020204030204" pitchFamily="34" charset="0"/>
                <a:cs typeface="Arial" panose="020B0604020202020204" pitchFamily="34" charset="0"/>
              </a:rPr>
              <a:t> </a:t>
            </a:r>
            <a:r>
              <a:rPr lang="en-ZA" sz="1800" dirty="0">
                <a:solidFill>
                  <a:srgbClr val="000000"/>
                </a:solidFill>
                <a:latin typeface="Century Gothic"/>
                <a:ea typeface="Calibri" panose="020F0502020204030204" pitchFamily="34" charset="0"/>
                <a:cs typeface="Century Gothic,Bold"/>
              </a:rPr>
              <a:t>HIGHLIGHTS                                                              </a:t>
            </a:r>
            <a:r>
              <a:rPr lang="en-ZA" sz="1200" dirty="0">
                <a:solidFill>
                  <a:srgbClr val="000000"/>
                </a:solidFill>
                <a:latin typeface="Century Gothic"/>
                <a:ea typeface="Calibri" panose="020F0502020204030204" pitchFamily="34" charset="0"/>
                <a:cs typeface="Century Gothic,Bold"/>
              </a:rPr>
              <a:t>Conti……</a:t>
            </a:r>
            <a:endParaRPr lang="en-US" altLang="en-US" sz="1800" dirty="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21</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396629"/>
            <a:ext cx="7315200" cy="4682135"/>
          </a:xfrm>
        </p:spPr>
        <p:txBody>
          <a:bodyPr/>
          <a:lstStyle/>
          <a:p>
            <a:pPr marL="0" indent="0" algn="just">
              <a:lnSpc>
                <a:spcPct val="115000"/>
              </a:lnSpc>
              <a:spcAft>
                <a:spcPts val="0"/>
              </a:spcAft>
              <a:buNone/>
            </a:pPr>
            <a:r>
              <a:rPr lang="en-GB" sz="1600" b="1" dirty="0">
                <a:latin typeface="Century Gothic" panose="020B0502020202020204" pitchFamily="34" charset="0"/>
                <a:ea typeface="Times New Roman" panose="02020603050405020304" pitchFamily="18" charset="0"/>
                <a:cs typeface="Times New Roman" panose="02020603050405020304" pitchFamily="18" charset="0"/>
              </a:rPr>
              <a:t>Public Sector Innovation Award Programme </a:t>
            </a:r>
            <a:r>
              <a:rPr lang="en-GB" sz="1600" b="1" dirty="0" err="1">
                <a:latin typeface="Century Gothic" panose="020B0502020202020204" pitchFamily="34" charset="0"/>
                <a:ea typeface="Times New Roman" panose="02020603050405020304" pitchFamily="18" charset="0"/>
                <a:cs typeface="Times New Roman" panose="02020603050405020304" pitchFamily="18" charset="0"/>
              </a:rPr>
              <a:t>cont</a:t>
            </a:r>
            <a:r>
              <a:rPr lang="en-GB" sz="1600" b="1" dirty="0">
                <a:latin typeface="Century Gothic" panose="020B0502020202020204" pitchFamily="34" charset="0"/>
                <a:ea typeface="Times New Roman" panose="02020603050405020304" pitchFamily="18" charset="0"/>
                <a:cs typeface="Times New Roman" panose="02020603050405020304" pitchFamily="18" charset="0"/>
              </a:rPr>
              <a:t>….</a:t>
            </a:r>
            <a:r>
              <a:rPr lang="en-GB" sz="1600" dirty="0">
                <a:latin typeface="Century Gothic" panose="020B0502020202020204" pitchFamily="34" charset="0"/>
                <a:ea typeface="Times New Roman" panose="02020603050405020304" pitchFamily="18" charset="0"/>
                <a:cs typeface="Times New Roman" panose="02020603050405020304" pitchFamily="18" charset="0"/>
              </a:rPr>
              <a:t>. </a:t>
            </a:r>
            <a:endParaRPr lang="en-ZA" sz="1600" dirty="0">
              <a:ea typeface="Times New Roman" panose="02020603050405020304" pitchFamily="18" charset="0"/>
              <a:cs typeface="Times New Roman" panose="02020603050405020304" pitchFamily="18" charset="0"/>
            </a:endParaRPr>
          </a:p>
          <a:p>
            <a:pPr marL="0" indent="0" algn="just">
              <a:lnSpc>
                <a:spcPct val="115000"/>
              </a:lnSpc>
              <a:spcAft>
                <a:spcPts val="0"/>
              </a:spcAft>
              <a:buNone/>
            </a:pPr>
            <a:endParaRPr lang="en-GB" sz="160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en-GB" sz="1600">
                <a:latin typeface="Century Gothic" panose="020B0502020202020204" pitchFamily="34" charset="0"/>
                <a:ea typeface="Times New Roman" panose="02020603050405020304" pitchFamily="18" charset="0"/>
                <a:cs typeface="Times New Roman" panose="02020603050405020304" pitchFamily="18" charset="0"/>
              </a:rPr>
              <a:t>The winner for </a:t>
            </a:r>
            <a:r>
              <a:rPr lang="en-GB" sz="1600" b="1">
                <a:latin typeface="Century Gothic" panose="020B0502020202020204" pitchFamily="34" charset="0"/>
                <a:ea typeface="Times New Roman" panose="02020603050405020304" pitchFamily="18" charset="0"/>
                <a:cs typeface="Times New Roman" panose="02020603050405020304" pitchFamily="18" charset="0"/>
              </a:rPr>
              <a:t>Public Sector Innovator of the Year </a:t>
            </a:r>
            <a:r>
              <a:rPr lang="en-GB" sz="1600">
                <a:latin typeface="Century Gothic" panose="020B0502020202020204" pitchFamily="34" charset="0"/>
                <a:ea typeface="Times New Roman" panose="02020603050405020304" pitchFamily="18" charset="0"/>
                <a:cs typeface="Times New Roman" panose="02020603050405020304" pitchFamily="18" charset="0"/>
              </a:rPr>
              <a:t>was </a:t>
            </a:r>
            <a:r>
              <a:rPr lang="en-GB" sz="1600" b="1" err="1">
                <a:latin typeface="Century Gothic" panose="020B0502020202020204" pitchFamily="34" charset="0"/>
                <a:ea typeface="Times New Roman" panose="02020603050405020304" pitchFamily="18" charset="0"/>
                <a:cs typeface="Times New Roman" panose="02020603050405020304" pitchFamily="18" charset="0"/>
              </a:rPr>
              <a:t>BizPortal</a:t>
            </a:r>
            <a:r>
              <a:rPr lang="en-GB" sz="1600">
                <a:latin typeface="Century Gothic" panose="020B0502020202020204" pitchFamily="34" charset="0"/>
                <a:ea typeface="Times New Roman" panose="02020603050405020304" pitchFamily="18" charset="0"/>
                <a:cs typeface="Times New Roman" panose="02020603050405020304" pitchFamily="18" charset="0"/>
              </a:rPr>
              <a:t> (CIPC) for</a:t>
            </a:r>
            <a:r>
              <a:rPr lang="en-GB" sz="1600">
                <a:latin typeface="Century Gothic" panose="020B0502020202020204" pitchFamily="34" charset="0"/>
                <a:ea typeface="Century Gothic" panose="020B0502020202020204" pitchFamily="34" charset="0"/>
                <a:cs typeface="Century Gothic" panose="020B0502020202020204" pitchFamily="34" charset="0"/>
              </a:rPr>
              <a:t> their improvement of company registrations from a cumbersome system to a virtual one-stop shop, p</a:t>
            </a:r>
            <a:r>
              <a:rPr lang="en-GB" sz="1600">
                <a:latin typeface="Century Gothic" panose="020B0502020202020204" pitchFamily="34" charset="0"/>
                <a:ea typeface="Times New Roman" panose="02020603050405020304" pitchFamily="18" charset="0"/>
                <a:cs typeface="Times New Roman" panose="02020603050405020304" pitchFamily="18" charset="0"/>
              </a:rPr>
              <a:t>aperless integrated electronic registration system:</a:t>
            </a:r>
            <a:endParaRPr lang="en-ZA" sz="1600">
              <a:ea typeface="Calibri" panose="020F0502020204030204" pitchFamily="34" charset="0"/>
              <a:cs typeface="Times New Roman" panose="02020603050405020304" pitchFamily="18" charset="0"/>
            </a:endParaRPr>
          </a:p>
          <a:p>
            <a:pPr marL="803275" lvl="0" indent="-342900" algn="just">
              <a:lnSpc>
                <a:spcPct val="115000"/>
              </a:lnSpc>
              <a:spcAft>
                <a:spcPts val="0"/>
              </a:spcAft>
              <a:buFont typeface="Symbol" panose="05050102010706020507" pitchFamily="18" charset="2"/>
              <a:buChar char="·"/>
            </a:pPr>
            <a:r>
              <a:rPr lang="en-GB" sz="1400">
                <a:latin typeface="Century Gothic" panose="020B0502020202020204" pitchFamily="34" charset="0"/>
                <a:ea typeface="Century Gothic" panose="020B0502020202020204" pitchFamily="34" charset="0"/>
                <a:cs typeface="Century Gothic" panose="020B0502020202020204" pitchFamily="34" charset="0"/>
              </a:rPr>
              <a:t>Company registration</a:t>
            </a:r>
            <a:endParaRPr lang="en-ZA" sz="1400">
              <a:ea typeface="Calibri" panose="020F0502020204030204" pitchFamily="34" charset="0"/>
              <a:cs typeface="Times New Roman" panose="02020603050405020304" pitchFamily="18" charset="0"/>
            </a:endParaRPr>
          </a:p>
          <a:p>
            <a:pPr marL="803275" lvl="0" indent="-342900" algn="just">
              <a:lnSpc>
                <a:spcPct val="115000"/>
              </a:lnSpc>
              <a:spcAft>
                <a:spcPts val="0"/>
              </a:spcAft>
              <a:buFont typeface="Symbol" panose="05050102010706020507" pitchFamily="18" charset="2"/>
              <a:buChar char="·"/>
            </a:pPr>
            <a:r>
              <a:rPr lang="en-GB" sz="1400" dirty="0">
                <a:latin typeface="Century Gothic" panose="020B0502020202020204" pitchFamily="34" charset="0"/>
                <a:ea typeface="Century Gothic" panose="020B0502020202020204" pitchFamily="34" charset="0"/>
                <a:cs typeface="Century Gothic" panose="020B0502020202020204" pitchFamily="34" charset="0"/>
              </a:rPr>
              <a:t>B-BBEE Application, SARS, UIF and Compensation Fund registration</a:t>
            </a:r>
            <a:endParaRPr lang="en-ZA" sz="1400">
              <a:ea typeface="Calibri" panose="020F0502020204030204" pitchFamily="34" charset="0"/>
              <a:cs typeface="Times New Roman" panose="02020603050405020304" pitchFamily="18" charset="0"/>
            </a:endParaRPr>
          </a:p>
          <a:p>
            <a:pPr marL="803275" lvl="0" indent="-342900" algn="just">
              <a:lnSpc>
                <a:spcPct val="115000"/>
              </a:lnSpc>
              <a:spcAft>
                <a:spcPts val="0"/>
              </a:spcAft>
              <a:buFont typeface="Symbol" panose="05050102010706020507" pitchFamily="18" charset="2"/>
              <a:buChar char="·"/>
            </a:pPr>
            <a:r>
              <a:rPr lang="en-GB" sz="1400" dirty="0">
                <a:latin typeface="Century Gothic" panose="020B0502020202020204" pitchFamily="34" charset="0"/>
                <a:ea typeface="Century Gothic" panose="020B0502020202020204" pitchFamily="34" charset="0"/>
                <a:cs typeface="Century Gothic" panose="020B0502020202020204" pitchFamily="34" charset="0"/>
              </a:rPr>
              <a:t>Business Bank Account opening</a:t>
            </a:r>
            <a:endParaRPr lang="en-ZA" sz="1400">
              <a:ea typeface="Calibri" panose="020F0502020204030204" pitchFamily="34" charset="0"/>
              <a:cs typeface="Times New Roman" panose="02020603050405020304" pitchFamily="18" charset="0"/>
            </a:endParaRPr>
          </a:p>
          <a:p>
            <a:pPr marL="803275" lvl="0" indent="-342900" algn="just">
              <a:lnSpc>
                <a:spcPct val="115000"/>
              </a:lnSpc>
              <a:spcAft>
                <a:spcPts val="0"/>
              </a:spcAft>
              <a:buFont typeface="Symbol" panose="05050102010706020507" pitchFamily="18" charset="2"/>
              <a:buChar char="·"/>
            </a:pPr>
            <a:r>
              <a:rPr lang="en-GB" sz="1400" dirty="0">
                <a:latin typeface="Century Gothic" panose="020B0502020202020204" pitchFamily="34" charset="0"/>
                <a:ea typeface="Century Gothic" panose="020B0502020202020204" pitchFamily="34" charset="0"/>
                <a:cs typeface="Century Gothic" panose="020B0502020202020204" pitchFamily="34" charset="0"/>
              </a:rPr>
              <a:t>Essential Service Certificates</a:t>
            </a:r>
          </a:p>
          <a:p>
            <a:pPr marL="803275" lvl="0" indent="-342900" algn="just">
              <a:lnSpc>
                <a:spcPct val="115000"/>
              </a:lnSpc>
              <a:spcAft>
                <a:spcPts val="0"/>
              </a:spcAft>
              <a:buFont typeface="Symbol" panose="05050102010706020507" pitchFamily="18" charset="2"/>
              <a:buChar char="·"/>
            </a:pPr>
            <a:r>
              <a:rPr lang="en-GB" sz="1400">
                <a:latin typeface="Century Gothic" panose="020B0502020202020204" pitchFamily="34" charset="0"/>
                <a:ea typeface="Calibri" panose="020F0502020204030204" pitchFamily="34" charset="0"/>
                <a:cs typeface="Times New Roman" panose="02020603050405020304" pitchFamily="18" charset="0"/>
              </a:rPr>
              <a:t>Domain name registration</a:t>
            </a:r>
            <a:endParaRPr lang="en-ZA" sz="1400">
              <a:ea typeface="Calibri" panose="020F0502020204030204" pitchFamily="34" charset="0"/>
              <a:cs typeface="Times New Roman" panose="02020603050405020304" pitchFamily="18" charset="0"/>
            </a:endParaRPr>
          </a:p>
          <a:p>
            <a:pPr marL="0" indent="0" algn="just">
              <a:lnSpc>
                <a:spcPct val="115000"/>
              </a:lnSpc>
              <a:spcAft>
                <a:spcPts val="0"/>
              </a:spcAft>
              <a:buNone/>
            </a:pPr>
            <a:r>
              <a:rPr lang="en-GB" sz="1600">
                <a:latin typeface="Century Gothic" panose="020B0502020202020204" pitchFamily="34" charset="0"/>
                <a:ea typeface="Century Gothic" panose="020B0502020202020204" pitchFamily="34" charset="0"/>
                <a:cs typeface="Century Gothic" panose="020B0502020202020204" pitchFamily="34" charset="0"/>
              </a:rPr>
              <a:t>This solution, developed in-house by </a:t>
            </a:r>
            <a:r>
              <a:rPr lang="en-GB" sz="1600" b="1">
                <a:latin typeface="Century Gothic" panose="020B0502020202020204" pitchFamily="34" charset="0"/>
                <a:ea typeface="Century Gothic" panose="020B0502020202020204" pitchFamily="34" charset="0"/>
                <a:cs typeface="Century Gothic" panose="020B0502020202020204" pitchFamily="34" charset="0"/>
              </a:rPr>
              <a:t>Mr </a:t>
            </a:r>
            <a:r>
              <a:rPr lang="en-GB" sz="1600" b="1" err="1">
                <a:latin typeface="Century Gothic" panose="020B0502020202020204" pitchFamily="34" charset="0"/>
                <a:ea typeface="Century Gothic" panose="020B0502020202020204" pitchFamily="34" charset="0"/>
                <a:cs typeface="Century Gothic" panose="020B0502020202020204" pitchFamily="34" charset="0"/>
              </a:rPr>
              <a:t>Tando</a:t>
            </a:r>
            <a:r>
              <a:rPr lang="en-GB" sz="1600" b="1">
                <a:latin typeface="Century Gothic" panose="020B0502020202020204" pitchFamily="34" charset="0"/>
                <a:ea typeface="Century Gothic" panose="020B0502020202020204" pitchFamily="34" charset="0"/>
                <a:cs typeface="Century Gothic" panose="020B0502020202020204" pitchFamily="34" charset="0"/>
              </a:rPr>
              <a:t> </a:t>
            </a:r>
            <a:r>
              <a:rPr lang="en-GB" sz="1600" b="1" err="1">
                <a:latin typeface="Century Gothic" panose="020B0502020202020204" pitchFamily="34" charset="0"/>
                <a:ea typeface="Century Gothic" panose="020B0502020202020204" pitchFamily="34" charset="0"/>
                <a:cs typeface="Century Gothic" panose="020B0502020202020204" pitchFamily="34" charset="0"/>
              </a:rPr>
              <a:t>Luyaba</a:t>
            </a:r>
            <a:r>
              <a:rPr lang="en-GB" sz="1600" b="1">
                <a:latin typeface="Century Gothic" panose="020B0502020202020204" pitchFamily="34" charset="0"/>
                <a:ea typeface="Century Gothic" panose="020B0502020202020204" pitchFamily="34" charset="0"/>
                <a:cs typeface="Century Gothic" panose="020B0502020202020204" pitchFamily="34" charset="0"/>
              </a:rPr>
              <a:t>, the Trailblazer of the Year</a:t>
            </a:r>
            <a:r>
              <a:rPr lang="en-GB" sz="1600">
                <a:latin typeface="Century Gothic" panose="020B0502020202020204" pitchFamily="34" charset="0"/>
                <a:ea typeface="Century Gothic" panose="020B0502020202020204" pitchFamily="34" charset="0"/>
                <a:cs typeface="Century Gothic" panose="020B0502020202020204" pitchFamily="34" charset="0"/>
              </a:rPr>
              <a:t>, greatly assisted in mitigating against COVID-19 pandemic as it was available through any device for 24/7.</a:t>
            </a:r>
          </a:p>
        </p:txBody>
      </p:sp>
      <p:pic>
        <p:nvPicPr>
          <p:cNvPr id="4" name="Picture 3" descr="A picture containing icon&#10;&#10;Description automatically generated">
            <a:extLst>
              <a:ext uri="{FF2B5EF4-FFF2-40B4-BE49-F238E27FC236}">
                <a16:creationId xmlns:a16="http://schemas.microsoft.com/office/drawing/2014/main" id="{538550DD-2C26-0042-BE30-7FC96526DC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2320" y="1548510"/>
            <a:ext cx="1523110" cy="279498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6CFB13A-18A1-564B-A49C-6CBAFF9E11FC}"/>
              </a:ext>
            </a:extLst>
          </p:cNvPr>
          <p:cNvPicPr>
            <a:picLocks noChangeAspect="1"/>
          </p:cNvPicPr>
          <p:nvPr/>
        </p:nvPicPr>
        <p:blipFill>
          <a:blip r:embed="rId3"/>
          <a:stretch>
            <a:fillRect/>
          </a:stretch>
        </p:blipFill>
        <p:spPr>
          <a:xfrm>
            <a:off x="7452320" y="800005"/>
            <a:ext cx="1523110" cy="371490"/>
          </a:xfrm>
          <a:prstGeom prst="rect">
            <a:avLst/>
          </a:prstGeom>
        </p:spPr>
      </p:pic>
    </p:spTree>
    <p:extLst>
      <p:ext uri="{BB962C8B-B14F-4D97-AF65-F5344CB8AC3E}">
        <p14:creationId xmlns:p14="http://schemas.microsoft.com/office/powerpoint/2010/main" val="4002628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6349"/>
            <a:ext cx="9081095" cy="479673"/>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rgbClr val="000000"/>
                </a:solidFill>
                <a:latin typeface="Century Gothic"/>
                <a:ea typeface="Calibri" panose="020F0502020204030204" pitchFamily="34" charset="0"/>
                <a:cs typeface="Century Gothic,Bold"/>
              </a:rPr>
              <a:t>2020/21 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22</a:t>
            </a:fld>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65189"/>
            <a:ext cx="8991600" cy="4421136"/>
          </a:xfrm>
        </p:spPr>
        <p:txBody>
          <a:bodyPr/>
          <a:lstStyle/>
          <a:p>
            <a:pPr marL="0" lvl="0" indent="0" algn="just">
              <a:lnSpc>
                <a:spcPct val="107000"/>
              </a:lnSpc>
              <a:spcAft>
                <a:spcPts val="0"/>
              </a:spcAft>
              <a:buNone/>
            </a:pPr>
            <a:r>
              <a:rPr lang="en-GB" sz="1600">
                <a:latin typeface="Century Gothic" panose="020B0502020202020204" pitchFamily="34" charset="0"/>
                <a:ea typeface="Times New Roman" panose="02020603050405020304" pitchFamily="18" charset="0"/>
                <a:cs typeface="Times New Roman" panose="02020603050405020304" pitchFamily="18" charset="0"/>
              </a:rPr>
              <a:t> </a:t>
            </a:r>
            <a:r>
              <a:rPr lang="en-GB" sz="1400" b="1">
                <a:latin typeface="Century Gothic" panose="020B0502020202020204" pitchFamily="34" charset="0"/>
                <a:ea typeface="Times New Roman" panose="02020603050405020304" pitchFamily="18" charset="0"/>
                <a:cs typeface="Times New Roman" panose="02020603050405020304" pitchFamily="18" charset="0"/>
              </a:rPr>
              <a:t>Innovation Workshops</a:t>
            </a:r>
            <a:endParaRPr lang="en-ZA" sz="1400">
              <a:ea typeface="Calibri" panose="020F0502020204030204" pitchFamily="34" charset="0"/>
              <a:cs typeface="Arial" panose="020B0604020202020204" pitchFamily="34" charset="0"/>
            </a:endParaRPr>
          </a:p>
          <a:p>
            <a:pPr marL="270510" algn="just">
              <a:lnSpc>
                <a:spcPct val="107000"/>
              </a:lnSpc>
              <a:spcAft>
                <a:spcPts val="0"/>
              </a:spcAft>
            </a:pPr>
            <a:r>
              <a:rPr lang="en-GB" sz="1400">
                <a:latin typeface="Century Gothic"/>
                <a:ea typeface="Times New Roman" panose="02020603050405020304" pitchFamily="18" charset="0"/>
                <a:cs typeface="Times New Roman"/>
              </a:rPr>
              <a:t>4 (four) online Innovation Training Workshops focussing on </a:t>
            </a:r>
            <a:r>
              <a:rPr lang="en-GB" sz="1400" i="1">
                <a:latin typeface="Century Gothic"/>
                <a:ea typeface="Times New Roman" panose="02020603050405020304" pitchFamily="18" charset="0"/>
                <a:cs typeface="Times New Roman"/>
              </a:rPr>
              <a:t>Design Thinking and Public Sector Innovation</a:t>
            </a:r>
            <a:r>
              <a:rPr lang="en-GB" sz="1400">
                <a:latin typeface="Century Gothic"/>
                <a:ea typeface="Times New Roman" panose="02020603050405020304" pitchFamily="18" charset="0"/>
                <a:cs typeface="Times New Roman"/>
              </a:rPr>
              <a:t> were held to continue to build capacity in the public service on innovation.</a:t>
            </a:r>
            <a:endParaRPr lang="en-ZA" sz="1400">
              <a:latin typeface="Century Gothic"/>
              <a:ea typeface="Calibri" panose="020F0502020204030204" pitchFamily="34" charset="0"/>
              <a:cs typeface="Times New Roman"/>
            </a:endParaRPr>
          </a:p>
          <a:p>
            <a:pPr marL="0" indent="0" algn="just">
              <a:lnSpc>
                <a:spcPct val="107000"/>
              </a:lnSpc>
              <a:spcAft>
                <a:spcPts val="0"/>
              </a:spcAft>
              <a:buNone/>
            </a:pPr>
            <a:endParaRPr lang="en-ZA" sz="1400">
              <a:ea typeface="Calibri" panose="020F0502020204030204" pitchFamily="34" charset="0"/>
              <a:cs typeface="Arial" panose="020B0604020202020204" pitchFamily="34" charset="0"/>
            </a:endParaRPr>
          </a:p>
          <a:p>
            <a:pPr marL="0" indent="0" algn="just">
              <a:lnSpc>
                <a:spcPct val="107000"/>
              </a:lnSpc>
              <a:spcAft>
                <a:spcPts val="0"/>
              </a:spcAft>
              <a:buNone/>
            </a:pPr>
            <a:r>
              <a:rPr lang="en-GB" sz="1400" b="1">
                <a:latin typeface="Century Gothic" panose="020B0502020202020204" pitchFamily="34" charset="0"/>
                <a:ea typeface="Times New Roman" panose="02020603050405020304" pitchFamily="18" charset="0"/>
                <a:cs typeface="Times New Roman" panose="02020603050405020304" pitchFamily="18" charset="0"/>
              </a:rPr>
              <a:t>International Public Sector Innovation Programme</a:t>
            </a:r>
            <a:endParaRPr lang="en-ZA" sz="1400">
              <a:ea typeface="Calibri" panose="020F0502020204030204" pitchFamily="34" charset="0"/>
              <a:cs typeface="Arial" panose="020B0604020202020204" pitchFamily="34" charset="0"/>
            </a:endParaRPr>
          </a:p>
          <a:p>
            <a:pPr marL="267970" indent="-267970" algn="just">
              <a:lnSpc>
                <a:spcPct val="115000"/>
              </a:lnSpc>
              <a:spcAft>
                <a:spcPts val="0"/>
              </a:spcAft>
            </a:pPr>
            <a:r>
              <a:rPr lang="en-GB" sz="1400">
                <a:latin typeface="Century Gothic"/>
                <a:ea typeface="Times New Roman" panose="02020603050405020304" pitchFamily="18" charset="0"/>
                <a:cs typeface="Times New Roman"/>
              </a:rPr>
              <a:t>The CPSI participated in one international public sector innovation programme in May 2020 under the theme, ‘</a:t>
            </a:r>
            <a:r>
              <a:rPr lang="en-GB" sz="1400" i="1">
                <a:latin typeface="Century Gothic"/>
                <a:ea typeface="Times New Roman" panose="02020603050405020304" pitchFamily="18" charset="0"/>
                <a:cs typeface="Times New Roman"/>
              </a:rPr>
              <a:t>Public Sector Innovation and COVID-19: Practitioner Perspective Webinar’.</a:t>
            </a:r>
            <a:r>
              <a:rPr lang="en-GB" sz="1400">
                <a:latin typeface="Century Gothic"/>
                <a:ea typeface="Times New Roman" panose="02020603050405020304" pitchFamily="18" charset="0"/>
                <a:cs typeface="Times New Roman"/>
              </a:rPr>
              <a:t> This webinar was organised by the OECD’s Observatory of Public Sector Innovation (OPSI) and provided an opportunity for a South African and continental perspectives.</a:t>
            </a:r>
            <a:endParaRPr lang="en-ZA" sz="1400">
              <a:latin typeface="Century Gothic"/>
              <a:ea typeface="Calibri" panose="020F0502020204030204" pitchFamily="34" charset="0"/>
              <a:cs typeface="Times New Roman"/>
            </a:endParaRPr>
          </a:p>
          <a:p>
            <a:pPr marL="267970" indent="-267970" algn="just">
              <a:lnSpc>
                <a:spcPct val="115000"/>
              </a:lnSpc>
              <a:spcAft>
                <a:spcPts val="0"/>
              </a:spcAft>
              <a:buNone/>
            </a:pPr>
            <a:endParaRPr lang="en-ZA" sz="1400">
              <a:ea typeface="Calibri" panose="020F0502020204030204" pitchFamily="34" charset="0"/>
              <a:cs typeface="Times New Roman" panose="02020603050405020304" pitchFamily="18" charset="0"/>
            </a:endParaRPr>
          </a:p>
          <a:p>
            <a:pPr marL="267970" indent="-267970" algn="just">
              <a:lnSpc>
                <a:spcPct val="115000"/>
              </a:lnSpc>
              <a:spcAft>
                <a:spcPts val="0"/>
              </a:spcAft>
            </a:pPr>
            <a:r>
              <a:rPr lang="en-GB" sz="1400">
                <a:latin typeface="Century Gothic"/>
                <a:ea typeface="Times New Roman" panose="02020603050405020304" pitchFamily="18" charset="0"/>
                <a:cs typeface="Times New Roman"/>
              </a:rPr>
              <a:t>The CPSI continued to participate as the National Contact Point for the OECD’s Observatory of Public Sector Innovation (OPSI) and the OECD National Foresight Practitioners’ Network. These partnerships enabled the CPSI to incorporate learning from global innovative practices into our webinars.</a:t>
            </a:r>
            <a:endParaRPr lang="en-ZA" sz="1400">
              <a:latin typeface="Century Gothic"/>
              <a:ea typeface="Calibri" panose="020F0502020204030204" pitchFamily="34" charset="0"/>
              <a:cs typeface="Times New Roman"/>
            </a:endParaRPr>
          </a:p>
          <a:p>
            <a:pPr marL="267970" indent="-267970" algn="just">
              <a:lnSpc>
                <a:spcPct val="115000"/>
              </a:lnSpc>
              <a:spcAft>
                <a:spcPts val="0"/>
              </a:spcAft>
              <a:buNone/>
            </a:pPr>
            <a:endParaRPr lang="en-ZA" sz="1400">
              <a:ea typeface="Calibri" panose="020F0502020204030204" pitchFamily="34" charset="0"/>
              <a:cs typeface="Times New Roman" panose="02020603050405020304" pitchFamily="18" charset="0"/>
            </a:endParaRPr>
          </a:p>
          <a:p>
            <a:pPr marL="267970" indent="-267970" algn="just">
              <a:lnSpc>
                <a:spcPct val="115000"/>
              </a:lnSpc>
              <a:spcAft>
                <a:spcPts val="0"/>
              </a:spcAft>
            </a:pPr>
            <a:r>
              <a:rPr lang="en-GB" sz="1400">
                <a:latin typeface="Century Gothic"/>
                <a:ea typeface="Times New Roman" panose="02020603050405020304" pitchFamily="18" charset="0"/>
                <a:cs typeface="Times New Roman"/>
              </a:rPr>
              <a:t>The CPSI further facilitated the participation of the former Deputy Minister in a roundtable session during the </a:t>
            </a:r>
            <a:r>
              <a:rPr lang="en-GB" sz="1400" i="1">
                <a:latin typeface="Century Gothic"/>
                <a:ea typeface="Times New Roman" panose="02020603050405020304" pitchFamily="18" charset="0"/>
                <a:cs typeface="Times New Roman"/>
              </a:rPr>
              <a:t>Government After Shock Global Conference</a:t>
            </a:r>
            <a:r>
              <a:rPr lang="en-GB" sz="1400">
                <a:latin typeface="Century Gothic"/>
                <a:ea typeface="Times New Roman" panose="02020603050405020304" pitchFamily="18" charset="0"/>
                <a:cs typeface="Times New Roman"/>
              </a:rPr>
              <a:t> in November 2020, which was also hosted by the OECD-OPSI. </a:t>
            </a:r>
            <a:endParaRPr lang="en-ZA" sz="1400">
              <a:ea typeface="Calibri" panose="020F0502020204030204" pitchFamily="34" charset="0"/>
              <a:cs typeface="Times New Roman" panose="02020603050405020304" pitchFamily="18" charset="0"/>
            </a:endParaRPr>
          </a:p>
          <a:p>
            <a:pPr marL="0" indent="0" algn="just">
              <a:lnSpc>
                <a:spcPct val="115000"/>
              </a:lnSpc>
              <a:spcAft>
                <a:spcPts val="0"/>
              </a:spcAft>
              <a:buNone/>
            </a:pPr>
            <a:endParaRPr lang="en-ZA" sz="1400">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en-ZA" sz="1400"/>
          </a:p>
        </p:txBody>
      </p:sp>
    </p:spTree>
    <p:extLst>
      <p:ext uri="{BB962C8B-B14F-4D97-AF65-F5344CB8AC3E}">
        <p14:creationId xmlns:p14="http://schemas.microsoft.com/office/powerpoint/2010/main" val="1007199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just">
              <a:lnSpc>
                <a:spcPct val="107000"/>
              </a:lnSpc>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a:solidFill>
                  <a:schemeClr val="tx1"/>
                </a:solidFill>
                <a:latin typeface="Century Gothic"/>
                <a:ea typeface="Calibri" panose="020F0502020204030204" pitchFamily="34" charset="0"/>
              </a:rPr>
              <a:t>2020/21</a:t>
            </a:r>
            <a:r>
              <a:rPr lang="en-ZA" sz="1800">
                <a:solidFill>
                  <a:srgbClr val="000000"/>
                </a:solidFill>
                <a:latin typeface="Century Gothic"/>
                <a:ea typeface="Calibri" panose="020F0502020204030204" pitchFamily="34" charset="0"/>
              </a:rPr>
              <a:t> </a:t>
            </a:r>
            <a:r>
              <a:rPr lang="en-ZA" sz="1800">
                <a:solidFill>
                  <a:srgbClr val="000000"/>
                </a:solidFill>
                <a:latin typeface="Century Gothic"/>
                <a:ea typeface="Calibri" panose="020F0502020204030204" pitchFamily="34" charset="0"/>
                <a:cs typeface="Century Gothic,Bold"/>
              </a:rPr>
              <a:t>HIGHLIGHTS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050" dirty="0">
                <a:solidFill>
                  <a:srgbClr val="000000"/>
                </a:solidFill>
              </a:rPr>
              <a:pPr eaLnBrk="1" hangingPunct="1">
                <a:defRPr/>
              </a:pPr>
              <a:t>23</a:t>
            </a:fld>
            <a:endParaRPr lang="en-ZA" sz="1050" dirty="0">
              <a:solidFill>
                <a:srgbClr val="000000"/>
              </a:solidFill>
            </a:endParaRPr>
          </a:p>
        </p:txBody>
      </p:sp>
      <p:sp>
        <p:nvSpPr>
          <p:cNvPr id="2" name="Content Placeholder 1"/>
          <p:cNvSpPr>
            <a:spLocks noGrp="1"/>
          </p:cNvSpPr>
          <p:nvPr>
            <p:ph idx="1"/>
          </p:nvPr>
        </p:nvSpPr>
        <p:spPr>
          <a:xfrm>
            <a:off x="0" y="411510"/>
            <a:ext cx="9036496" cy="1584176"/>
          </a:xfrm>
        </p:spPr>
        <p:txBody>
          <a:bodyPr/>
          <a:lstStyle/>
          <a:p>
            <a:pPr marL="0" indent="0" algn="just">
              <a:lnSpc>
                <a:spcPct val="107000"/>
              </a:lnSpc>
              <a:spcAft>
                <a:spcPts val="0"/>
              </a:spcAft>
              <a:buNone/>
            </a:pPr>
            <a:r>
              <a:rPr lang="en-ZA" sz="1400" b="1" u="sng">
                <a:latin typeface="Century Gothic"/>
                <a:ea typeface="Calibri" panose="020F0502020204030204" pitchFamily="34" charset="0"/>
                <a:cs typeface="Times New Roman"/>
              </a:rPr>
              <a:t>Innovative Solutions replicated in the Public Sector</a:t>
            </a:r>
            <a:r>
              <a:rPr lang="en-GB" sz="1400">
                <a:latin typeface="Century Gothic"/>
                <a:ea typeface="Times New Roman" panose="02020603050405020304" pitchFamily="18" charset="0"/>
                <a:cs typeface="Times New Roman"/>
              </a:rPr>
              <a:t> </a:t>
            </a:r>
          </a:p>
          <a:p>
            <a:pPr marL="0" indent="0" algn="just">
              <a:lnSpc>
                <a:spcPct val="107000"/>
              </a:lnSpc>
              <a:spcAft>
                <a:spcPts val="0"/>
              </a:spcAft>
              <a:buNone/>
            </a:pPr>
            <a:endParaRPr lang="en-ZA" sz="1400">
              <a:latin typeface="Century Gothic"/>
              <a:ea typeface="Times New Roman" panose="02020603050405020304" pitchFamily="18" charset="0"/>
              <a:cs typeface="Times New Roman"/>
            </a:endParaRPr>
          </a:p>
          <a:p>
            <a:pPr marL="0" indent="0" algn="just">
              <a:lnSpc>
                <a:spcPct val="107000"/>
              </a:lnSpc>
              <a:spcAft>
                <a:spcPts val="0"/>
              </a:spcAft>
              <a:buNone/>
            </a:pPr>
            <a:r>
              <a:rPr lang="en-GB" sz="1400" b="1">
                <a:latin typeface="Century Gothic"/>
                <a:ea typeface="Times New Roman" panose="02020603050405020304" pitchFamily="18" charset="0"/>
                <a:cs typeface="Times New Roman"/>
              </a:rPr>
              <a:t>Sunward Park School E-Learning Solution</a:t>
            </a:r>
            <a:endParaRPr lang="en-ZA" sz="1400">
              <a:latin typeface="Century Gothic"/>
              <a:ea typeface="Calibri" panose="020F0502020204030204" pitchFamily="34" charset="0"/>
              <a:cs typeface="Times New Roman"/>
            </a:endParaRPr>
          </a:p>
          <a:p>
            <a:pPr marL="270510" algn="just">
              <a:lnSpc>
                <a:spcPct val="107000"/>
              </a:lnSpc>
              <a:spcAft>
                <a:spcPts val="0"/>
              </a:spcAft>
            </a:pPr>
            <a:r>
              <a:rPr lang="en-ZA" sz="1400">
                <a:solidFill>
                  <a:srgbClr val="221E1F"/>
                </a:solidFill>
                <a:latin typeface="Century Gothic"/>
                <a:ea typeface="Century Gothic" panose="020B0502020202020204" pitchFamily="34" charset="0"/>
                <a:cs typeface="Century Gothic" panose="020B0502020202020204" pitchFamily="34" charset="0"/>
              </a:rPr>
              <a:t>The CPSI facilitated the replication of this solution in </a:t>
            </a:r>
            <a:r>
              <a:rPr lang="en-ZA" sz="1400" err="1">
                <a:solidFill>
                  <a:srgbClr val="221E1F"/>
                </a:solidFill>
                <a:latin typeface="Century Gothic"/>
                <a:ea typeface="Century Gothic" panose="020B0502020202020204" pitchFamily="34" charset="0"/>
                <a:cs typeface="Century Gothic" panose="020B0502020202020204" pitchFamily="34" charset="0"/>
              </a:rPr>
              <a:t>Katlehong</a:t>
            </a:r>
            <a:r>
              <a:rPr lang="en-ZA" sz="1400">
                <a:solidFill>
                  <a:srgbClr val="221E1F"/>
                </a:solidFill>
                <a:latin typeface="Century Gothic"/>
                <a:ea typeface="Century Gothic" panose="020B0502020202020204" pitchFamily="34" charset="0"/>
                <a:cs typeface="Century Gothic" panose="020B0502020202020204" pitchFamily="34" charset="0"/>
              </a:rPr>
              <a:t> and Reiger Park High Schools. It must be noted that the replication was only in 2 of the 15 schools identified. This was due to limited financial resources at the CPSI. </a:t>
            </a:r>
            <a:endParaRPr lang="en-ZA" sz="1400">
              <a:latin typeface="Calibri"/>
              <a:ea typeface="Century Gothic" panose="020B0502020202020204" pitchFamily="34" charset="0"/>
              <a:cs typeface="Arial"/>
            </a:endParaRPr>
          </a:p>
        </p:txBody>
      </p:sp>
      <p:pic>
        <p:nvPicPr>
          <p:cNvPr id="4" name="Picture 3">
            <a:extLst>
              <a:ext uri="{FF2B5EF4-FFF2-40B4-BE49-F238E27FC236}">
                <a16:creationId xmlns:a16="http://schemas.microsoft.com/office/drawing/2014/main" id="{74A814BE-74D2-8846-91C8-2EB71EC74E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02632" y="1707007"/>
            <a:ext cx="5652120" cy="3179318"/>
          </a:xfrm>
          <a:prstGeom prst="rect">
            <a:avLst/>
          </a:prstGeom>
        </p:spPr>
      </p:pic>
      <p:sp>
        <p:nvSpPr>
          <p:cNvPr id="7" name="Content Placeholder 1">
            <a:extLst>
              <a:ext uri="{FF2B5EF4-FFF2-40B4-BE49-F238E27FC236}">
                <a16:creationId xmlns:a16="http://schemas.microsoft.com/office/drawing/2014/main" id="{FC699049-A260-684E-A53F-187093DAC914}"/>
              </a:ext>
            </a:extLst>
          </p:cNvPr>
          <p:cNvSpPr txBox="1">
            <a:spLocks/>
          </p:cNvSpPr>
          <p:nvPr/>
        </p:nvSpPr>
        <p:spPr bwMode="auto">
          <a:xfrm>
            <a:off x="0" y="1887675"/>
            <a:ext cx="3347864" cy="336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285750" indent="-285750" algn="l" rtl="0" eaLnBrk="0" fontAlgn="base" hangingPunct="0">
              <a:spcBef>
                <a:spcPct val="0"/>
              </a:spcBef>
              <a:spcAft>
                <a:spcPct val="0"/>
              </a:spcAft>
              <a:buFont typeface="Arial" panose="020B0604020202020204" pitchFamily="34" charset="0"/>
              <a:buChar char="•"/>
              <a:defRPr sz="2800" b="0" i="0">
                <a:solidFill>
                  <a:srgbClr val="000000"/>
                </a:solidFill>
                <a:latin typeface="Calibri" panose="020F0502020204030204" pitchFamily="34" charset="0"/>
                <a:ea typeface="Arial"/>
                <a:cs typeface="Calibri" panose="020F0502020204030204" pitchFamily="34" charset="0"/>
                <a:sym typeface="Arial" panose="020B0604020202020204" pitchFamily="34" charset="0"/>
              </a:defRPr>
            </a:lvl1pPr>
            <a:lvl2pPr marL="573750" lvl="1" indent="-285750" algn="l" rtl="0" eaLnBrk="0" fontAlgn="base" hangingPunct="0">
              <a:spcBef>
                <a:spcPct val="0"/>
              </a:spcBef>
              <a:spcAft>
                <a:spcPct val="0"/>
              </a:spcAft>
              <a:buFont typeface="Arial" panose="020B0604020202020204" pitchFamily="34" charset="0"/>
              <a:buChar char="•"/>
              <a:defRPr sz="2400">
                <a:solidFill>
                  <a:srgbClr val="000000"/>
                </a:solidFill>
                <a:latin typeface="Arial"/>
                <a:ea typeface="Arial"/>
                <a:cs typeface="Arial"/>
                <a:sym typeface="Arial" panose="020B0604020202020204" pitchFamily="34" charset="0"/>
              </a:defRPr>
            </a:lvl2pPr>
            <a:lvl3pPr marL="285750" lvl="2" indent="-285750" algn="l" rtl="0" eaLnBrk="0" fontAlgn="base" hangingPunct="0">
              <a:spcBef>
                <a:spcPct val="0"/>
              </a:spcBef>
              <a:spcAft>
                <a:spcPct val="0"/>
              </a:spcAft>
              <a:buFont typeface="Arial" panose="020B0604020202020204" pitchFamily="34" charset="0"/>
              <a:buChar char="•"/>
              <a:defRPr sz="2000">
                <a:solidFill>
                  <a:srgbClr val="000000"/>
                </a:solidFill>
                <a:latin typeface="Arial"/>
                <a:ea typeface="Arial"/>
                <a:cs typeface="Arial"/>
                <a:sym typeface="Arial" panose="020B0604020202020204" pitchFamily="34" charset="0"/>
              </a:defRPr>
            </a:lvl3pPr>
            <a:lvl4pPr marL="285750" lvl="3" indent="-285750" algn="l" rtl="0" eaLnBrk="0" fontAlgn="base" hangingPunct="0">
              <a:spcBef>
                <a:spcPct val="0"/>
              </a:spcBef>
              <a:spcAft>
                <a:spcPct val="0"/>
              </a:spcAft>
              <a:buFont typeface="Arial" panose="020B0604020202020204" pitchFamily="34" charset="0"/>
              <a:buChar char="•"/>
              <a:defRPr sz="1800">
                <a:solidFill>
                  <a:srgbClr val="000000"/>
                </a:solidFill>
                <a:latin typeface="Arial"/>
                <a:ea typeface="Arial"/>
                <a:cs typeface="Arial"/>
                <a:sym typeface="Arial" panose="020B0604020202020204" pitchFamily="34" charset="0"/>
              </a:defRPr>
            </a:lvl4pPr>
            <a:lvl5pPr marL="285750" lvl="4" indent="-285750" algn="l" rtl="0" eaLnBrk="0" fontAlgn="base" hangingPunct="0">
              <a:spcBef>
                <a:spcPct val="0"/>
              </a:spcBef>
              <a:spcAft>
                <a:spcPct val="0"/>
              </a:spcAft>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58165" lvl="1" algn="just">
              <a:lnSpc>
                <a:spcPct val="107000"/>
              </a:lnSpc>
              <a:spcAft>
                <a:spcPts val="0"/>
              </a:spcAft>
            </a:pPr>
            <a:r>
              <a:rPr lang="en-GB" sz="1200" kern="0">
                <a:solidFill>
                  <a:srgbClr val="221E1F"/>
                </a:solidFill>
                <a:latin typeface="Century Gothic"/>
                <a:ea typeface="Century Gothic" panose="020B0502020202020204" pitchFamily="34" charset="0"/>
                <a:cs typeface="Century Gothic" panose="020B0502020202020204" pitchFamily="34" charset="0"/>
              </a:rPr>
              <a:t>The </a:t>
            </a:r>
            <a:r>
              <a:rPr lang="en-GB" sz="1200" kern="0" err="1">
                <a:solidFill>
                  <a:srgbClr val="221E1F"/>
                </a:solidFill>
                <a:latin typeface="Century Gothic"/>
                <a:ea typeface="Century Gothic" panose="020B0502020202020204" pitchFamily="34" charset="0"/>
                <a:cs typeface="Century Gothic" panose="020B0502020202020204" pitchFamily="34" charset="0"/>
              </a:rPr>
              <a:t>SchoolLMS</a:t>
            </a:r>
            <a:r>
              <a:rPr lang="en-GB" sz="1200" kern="0">
                <a:solidFill>
                  <a:srgbClr val="221E1F"/>
                </a:solidFill>
                <a:latin typeface="Century Gothic"/>
                <a:ea typeface="Century Gothic" panose="020B0502020202020204" pitchFamily="34" charset="0"/>
                <a:cs typeface="Century Gothic" panose="020B0502020202020204" pitchFamily="34" charset="0"/>
              </a:rPr>
              <a:t> is a local solution that introduces cost</a:t>
            </a:r>
            <a:r>
              <a:rPr lang="en-ZA" sz="1200" kern="0">
                <a:latin typeface="Century Gothic"/>
                <a:ea typeface="Century Gothic" panose="020B0502020202020204" pitchFamily="34" charset="0"/>
                <a:cs typeface="Century Gothic" panose="020B0502020202020204" pitchFamily="34" charset="0"/>
              </a:rPr>
              <a:t>-saving to ICT in Education through Innovative integration of tools, content, and users by making learning and teaching materials available for learners electronically and online. The solution is an </a:t>
            </a:r>
            <a:r>
              <a:rPr lang="en-ZA" sz="1200" b="1" kern="0">
                <a:latin typeface="Century Gothic"/>
                <a:ea typeface="Century Gothic" panose="020B0502020202020204" pitchFamily="34" charset="0"/>
                <a:cs typeface="Century Gothic" panose="020B0502020202020204" pitchFamily="34" charset="0"/>
              </a:rPr>
              <a:t>integration platform </a:t>
            </a:r>
            <a:r>
              <a:rPr lang="en-ZA" sz="1200" kern="0">
                <a:latin typeface="Century Gothic"/>
                <a:ea typeface="Century Gothic" panose="020B0502020202020204" pitchFamily="34" charset="0"/>
                <a:cs typeface="Century Gothic" panose="020B0502020202020204" pitchFamily="34" charset="0"/>
              </a:rPr>
              <a:t>for the distribution of eBooks and interactive content as well as functionality that facilitates the submission of digital handwritten lessons and assessments – homework, classwork, assignments, tests, and exams.</a:t>
            </a:r>
            <a:endParaRPr lang="en-ZA" sz="1200" kern="0">
              <a:ea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33233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134"/>
            <a:ext cx="7452320" cy="493960"/>
          </a:xfrm>
          <a:solidFill>
            <a:schemeClr val="accent1">
              <a:alpha val="70195"/>
            </a:schemeClr>
          </a:solidFill>
        </p:spPr>
        <p:txBody>
          <a:bodyPr/>
          <a:lstStyle/>
          <a:p>
            <a:pPr lvl="0" algn="l">
              <a:spcBef>
                <a:spcPts val="1200"/>
              </a:spcBef>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dirty="0">
                <a:solidFill>
                  <a:schemeClr val="tx1"/>
                </a:solidFill>
                <a:ea typeface="Calibri" panose="020F0502020204030204" pitchFamily="34" charset="0"/>
                <a:cs typeface="Arial" panose="020B0604020202020204" pitchFamily="34" charset="0"/>
              </a:rPr>
              <a:t>5</a:t>
            </a:r>
            <a:r>
              <a:rPr lang="en-ZA" sz="1800" dirty="0">
                <a:solidFill>
                  <a:schemeClr val="tx1"/>
                </a:solidFill>
                <a:ea typeface="Calibri" panose="020F0502020204030204" pitchFamily="34" charset="0"/>
                <a:cs typeface="Century Gothic,Bold"/>
              </a:rPr>
              <a:t>.</a:t>
            </a:r>
            <a:r>
              <a:rPr lang="en-ZA" sz="1800" dirty="0">
                <a:solidFill>
                  <a:srgbClr val="000000"/>
                </a:solidFill>
                <a:ea typeface="Calibri" panose="020F0502020204030204" pitchFamily="34" charset="0"/>
                <a:cs typeface="Century Gothic,Bold"/>
              </a:rPr>
              <a:t> </a:t>
            </a:r>
            <a:r>
              <a:rPr lang="en-GB" sz="1600" dirty="0">
                <a:solidFill>
                  <a:srgbClr val="000000"/>
                </a:solidFill>
                <a:ea typeface="Times New Roman" panose="02020603050405020304" pitchFamily="18" charset="0"/>
                <a:cs typeface="Arial" panose="020B0604020202020204" pitchFamily="34" charset="0"/>
              </a:rPr>
              <a:t>OVERVIEW OF HUMAN RESOURCES </a:t>
            </a:r>
            <a:r>
              <a:rPr lang="en-ZA" sz="1800" dirty="0">
                <a:solidFill>
                  <a:srgbClr val="000000"/>
                </a:solidFill>
                <a:ea typeface="Calibri" panose="020F0502020204030204" pitchFamily="34" charset="0"/>
                <a:cs typeface="Century Gothic,Bold"/>
              </a:rPr>
              <a:t>                                        </a:t>
            </a:r>
            <a:endParaRPr lang="en-US" altLang="en-US" sz="180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24</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66127"/>
            <a:ext cx="8909914" cy="4677373"/>
          </a:xfrm>
        </p:spPr>
        <p:txBody>
          <a:bodyPr/>
          <a:lstStyle/>
          <a:p>
            <a:pPr marL="0" indent="0" algn="just">
              <a:lnSpc>
                <a:spcPct val="115000"/>
              </a:lnSpc>
              <a:spcAft>
                <a:spcPts val="0"/>
              </a:spcAft>
              <a:buNone/>
            </a:pPr>
            <a:r>
              <a:rPr lang="en-ZA" sz="1400" b="1" dirty="0">
                <a:latin typeface="Century Gothic"/>
                <a:ea typeface="Calibri" panose="020F0502020204030204" pitchFamily="34" charset="0"/>
                <a:cs typeface="Arial"/>
              </a:rPr>
              <a:t>Status of human resources in the department</a:t>
            </a:r>
            <a:endParaRPr lang="en-ZA" sz="1400" dirty="0">
              <a:latin typeface="Century Gothic"/>
              <a:ea typeface="Calibri" panose="020F0502020204030204" pitchFamily="34" charset="0"/>
              <a:cs typeface="Arial"/>
            </a:endParaRPr>
          </a:p>
          <a:p>
            <a:pPr algn="just">
              <a:lnSpc>
                <a:spcPct val="115000"/>
              </a:lnSpc>
              <a:spcAft>
                <a:spcPts val="0"/>
              </a:spcAft>
            </a:pPr>
            <a:r>
              <a:rPr lang="en-ZA" sz="1400" dirty="0">
                <a:latin typeface="Century Gothic"/>
                <a:ea typeface="Times New Roman" panose="02020603050405020304" pitchFamily="18" charset="0"/>
                <a:cs typeface="Arial"/>
              </a:rPr>
              <a:t>In the year under review, the CPSI had a staff turnover of 3.4 percent, which represents one transfer out of the department. The CPSI had four other vacant posts that were to be filled, but a moratorium on the filling of any vacant posts in the CPSI was put in place until the process of re-positioning the CPSI process is concluded.</a:t>
            </a:r>
            <a:r>
              <a:rPr lang="en-ZA" sz="1400" dirty="0">
                <a:latin typeface="Century Gothic"/>
                <a:ea typeface="Calibri" panose="020F0502020204030204" pitchFamily="34" charset="0"/>
                <a:cs typeface="Times New Roman"/>
              </a:rPr>
              <a:t> </a:t>
            </a:r>
            <a:r>
              <a:rPr lang="en-ZA" sz="1400" dirty="0">
                <a:latin typeface="Century Gothic"/>
                <a:ea typeface="Times New Roman" panose="02020603050405020304" pitchFamily="18" charset="0"/>
                <a:cs typeface="Arial"/>
              </a:rPr>
              <a:t>The organisation had a filled establishment of 26 posts on the approved establishment and two employees additional to the establishment.</a:t>
            </a:r>
          </a:p>
          <a:p>
            <a:pPr algn="just">
              <a:lnSpc>
                <a:spcPct val="115000"/>
              </a:lnSpc>
              <a:spcAft>
                <a:spcPts val="0"/>
              </a:spcAft>
            </a:pPr>
            <a:endParaRPr lang="en-ZA" sz="1400">
              <a:latin typeface="Century Gothic"/>
              <a:ea typeface="Calibri" panose="020F0502020204030204" pitchFamily="34" charset="0"/>
              <a:cs typeface="Arial"/>
            </a:endParaRPr>
          </a:p>
          <a:p>
            <a:pPr algn="just">
              <a:spcAft>
                <a:spcPts val="0"/>
              </a:spcAft>
            </a:pPr>
            <a:r>
              <a:rPr lang="en-ZA" sz="1400" dirty="0">
                <a:latin typeface="Century Gothic"/>
                <a:ea typeface="Times New Roman" panose="02020603050405020304" pitchFamily="18" charset="0"/>
                <a:cs typeface="Arial"/>
              </a:rPr>
              <a:t>The vacancy rate increased to 16.7 percent compared to 13.5 percent in the 2019/20 financial year. This is the result of five vacant posts at the end of the reporting period, compared to four vacant posts at the end of the 2019/20 financial year. This resulted in five funded vacant posts not being filled during the period under review. </a:t>
            </a:r>
          </a:p>
          <a:p>
            <a:pPr marL="0" lvl="0" indent="0" algn="just">
              <a:spcAft>
                <a:spcPts val="0"/>
              </a:spcAft>
              <a:buNone/>
            </a:pPr>
            <a:endParaRPr lang="en-ZA" sz="1400">
              <a:latin typeface="Century Gothic"/>
              <a:ea typeface="Times New Roman" panose="02020603050405020304" pitchFamily="18" charset="0"/>
              <a:cs typeface="Arial"/>
            </a:endParaRPr>
          </a:p>
          <a:p>
            <a:pPr lvl="0" algn="just">
              <a:spcAft>
                <a:spcPts val="0"/>
              </a:spcAft>
            </a:pPr>
            <a:r>
              <a:rPr lang="en-ZA" sz="1400" dirty="0">
                <a:latin typeface="Century Gothic"/>
                <a:ea typeface="Times New Roman" panose="02020603050405020304" pitchFamily="18" charset="0"/>
                <a:cs typeface="Arial"/>
              </a:rPr>
              <a:t>The moratorium also resulted in no interns being absorbed into permanent positions during the last financial year. </a:t>
            </a:r>
          </a:p>
          <a:p>
            <a:pPr lvl="0" algn="just">
              <a:spcAft>
                <a:spcPts val="0"/>
              </a:spcAft>
            </a:pPr>
            <a:endParaRPr lang="en-ZA" sz="1400">
              <a:ea typeface="Calibri" panose="020F0502020204030204" pitchFamily="34" charset="0"/>
              <a:cs typeface="Times New Roman" panose="02020603050405020304" pitchFamily="18" charset="0"/>
            </a:endParaRPr>
          </a:p>
          <a:p>
            <a:pPr lvl="0">
              <a:spcAft>
                <a:spcPts val="0"/>
              </a:spcAft>
            </a:pPr>
            <a:r>
              <a:rPr lang="en-ZA" sz="1400" dirty="0">
                <a:latin typeface="Century Gothic"/>
                <a:ea typeface="Times New Roman" panose="02020603050405020304" pitchFamily="18" charset="0"/>
                <a:cs typeface="Arial"/>
              </a:rPr>
              <a:t>The employment equity statistics at the end of the financial year remained </a:t>
            </a:r>
            <a:r>
              <a:rPr lang="en-ZA" sz="1400" b="1" dirty="0">
                <a:latin typeface="Century Gothic"/>
                <a:ea typeface="Times New Roman" panose="02020603050405020304" pitchFamily="18" charset="0"/>
                <a:cs typeface="Arial"/>
              </a:rPr>
              <a:t>at 7.1% in respect of persons with disabilities and 60% in respect of women at SMS level, and 11% of youth </a:t>
            </a:r>
            <a:r>
              <a:rPr lang="en-ZA" sz="1400" dirty="0">
                <a:latin typeface="Century Gothic"/>
                <a:ea typeface="Times New Roman" panose="02020603050405020304" pitchFamily="18" charset="0"/>
                <a:cs typeface="Arial"/>
              </a:rPr>
              <a:t>which is consistent with the previous financial year.</a:t>
            </a:r>
            <a:r>
              <a:rPr lang="en-ZA" sz="1400" dirty="0">
                <a:solidFill>
                  <a:srgbClr val="1F497D"/>
                </a:solidFill>
                <a:ea typeface="Calibri" panose="020F0502020204030204" pitchFamily="34" charset="0"/>
              </a:rPr>
              <a:t> </a:t>
            </a:r>
            <a:endParaRPr lang="en-ZA" sz="1400" dirty="0">
              <a:latin typeface="Century Gothic"/>
              <a:ea typeface="Calibri" panose="020F0502020204030204" pitchFamily="34" charset="0"/>
              <a:cs typeface="Arial"/>
            </a:endParaRPr>
          </a:p>
          <a:p>
            <a:pPr marL="90170">
              <a:lnSpc>
                <a:spcPct val="115000"/>
              </a:lnSpc>
              <a:spcAft>
                <a:spcPts val="0"/>
              </a:spcAft>
            </a:pPr>
            <a:endParaRPr lang="en-ZA" sz="1600">
              <a:effectLst/>
            </a:endParaRPr>
          </a:p>
        </p:txBody>
      </p:sp>
    </p:spTree>
    <p:extLst>
      <p:ext uri="{BB962C8B-B14F-4D97-AF65-F5344CB8AC3E}">
        <p14:creationId xmlns:p14="http://schemas.microsoft.com/office/powerpoint/2010/main" val="81936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lvl="0" algn="l">
              <a:spcBef>
                <a:spcPts val="1200"/>
              </a:spcBef>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ZA" sz="1800" dirty="0">
                <a:solidFill>
                  <a:schemeClr val="tx1"/>
                </a:solidFill>
                <a:ea typeface="Calibri" panose="020F0502020204030204" pitchFamily="34" charset="0"/>
                <a:cs typeface="Arial" panose="020B0604020202020204" pitchFamily="34" charset="0"/>
              </a:rPr>
              <a:t>5</a:t>
            </a:r>
            <a:r>
              <a:rPr lang="en-ZA" sz="1800" dirty="0">
                <a:solidFill>
                  <a:schemeClr val="tx1"/>
                </a:solidFill>
                <a:ea typeface="Calibri" panose="020F0502020204030204" pitchFamily="34" charset="0"/>
                <a:cs typeface="Century Gothic,Bold"/>
              </a:rPr>
              <a:t>.</a:t>
            </a:r>
            <a:r>
              <a:rPr lang="en-ZA" sz="1800" dirty="0">
                <a:solidFill>
                  <a:srgbClr val="000000"/>
                </a:solidFill>
                <a:ea typeface="Calibri" panose="020F0502020204030204" pitchFamily="34" charset="0"/>
                <a:cs typeface="Century Gothic,Bold"/>
              </a:rPr>
              <a:t> </a:t>
            </a:r>
            <a:r>
              <a:rPr lang="en-GB" sz="1600" dirty="0">
                <a:solidFill>
                  <a:srgbClr val="000000"/>
                </a:solidFill>
                <a:ea typeface="Times New Roman" panose="02020603050405020304" pitchFamily="18" charset="0"/>
                <a:cs typeface="Arial" panose="020B0604020202020204" pitchFamily="34" charset="0"/>
              </a:rPr>
              <a:t>OVERVIEW OF HUMAN RESOURCES                                     </a:t>
            </a:r>
            <a:r>
              <a:rPr lang="en-GB" sz="1200" dirty="0">
                <a:solidFill>
                  <a:srgbClr val="000000"/>
                </a:solidFill>
                <a:ea typeface="Times New Roman" panose="02020603050405020304" pitchFamily="18" charset="0"/>
                <a:cs typeface="Arial" panose="020B0604020202020204" pitchFamily="34" charset="0"/>
              </a:rPr>
              <a:t>Conti…. </a:t>
            </a:r>
            <a:r>
              <a:rPr lang="en-ZA" sz="1200" dirty="0">
                <a:solidFill>
                  <a:srgbClr val="000000"/>
                </a:solidFill>
                <a:ea typeface="Calibri" panose="020F0502020204030204" pitchFamily="34" charset="0"/>
                <a:cs typeface="Century Gothic,Bold"/>
              </a:rPr>
              <a:t>                                        </a:t>
            </a:r>
            <a:endParaRPr lang="en-US" altLang="en-US" sz="1200" dirty="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25</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80414"/>
            <a:ext cx="7690288" cy="4677373"/>
          </a:xfrm>
        </p:spPr>
        <p:txBody>
          <a:bodyPr/>
          <a:lstStyle/>
          <a:p>
            <a:pPr marL="0" indent="0" algn="just">
              <a:lnSpc>
                <a:spcPct val="115000"/>
              </a:lnSpc>
              <a:spcAft>
                <a:spcPts val="0"/>
              </a:spcAft>
              <a:buNone/>
            </a:pPr>
            <a:r>
              <a:rPr lang="en-ZA" sz="1600" b="1" dirty="0">
                <a:latin typeface="Century Gothic"/>
                <a:ea typeface="Calibri" panose="020F0502020204030204" pitchFamily="34" charset="0"/>
                <a:cs typeface="Arial"/>
              </a:rPr>
              <a:t>Status of human resources in the organisation</a:t>
            </a:r>
            <a:endParaRPr lang="en-ZA" sz="1600" dirty="0">
              <a:latin typeface="Century Gothic"/>
              <a:ea typeface="Calibri" panose="020F0502020204030204" pitchFamily="34" charset="0"/>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445789389"/>
              </p:ext>
            </p:extLst>
          </p:nvPr>
        </p:nvGraphicFramePr>
        <p:xfrm>
          <a:off x="117042" y="979478"/>
          <a:ext cx="8639251" cy="3138979"/>
        </p:xfrm>
        <a:graphic>
          <a:graphicData uri="http://schemas.openxmlformats.org/drawingml/2006/table">
            <a:tbl>
              <a:tblPr firstRow="1" firstCol="1" bandRow="1"/>
              <a:tblGrid>
                <a:gridCol w="2568991">
                  <a:extLst>
                    <a:ext uri="{9D8B030D-6E8A-4147-A177-3AD203B41FA5}">
                      <a16:colId xmlns:a16="http://schemas.microsoft.com/office/drawing/2014/main" val="1431312749"/>
                    </a:ext>
                  </a:extLst>
                </a:gridCol>
                <a:gridCol w="680477">
                  <a:extLst>
                    <a:ext uri="{9D8B030D-6E8A-4147-A177-3AD203B41FA5}">
                      <a16:colId xmlns:a16="http://schemas.microsoft.com/office/drawing/2014/main" val="187587023"/>
                    </a:ext>
                  </a:extLst>
                </a:gridCol>
                <a:gridCol w="611665">
                  <a:extLst>
                    <a:ext uri="{9D8B030D-6E8A-4147-A177-3AD203B41FA5}">
                      <a16:colId xmlns:a16="http://schemas.microsoft.com/office/drawing/2014/main" val="1221356168"/>
                    </a:ext>
                  </a:extLst>
                </a:gridCol>
                <a:gridCol w="604019">
                  <a:extLst>
                    <a:ext uri="{9D8B030D-6E8A-4147-A177-3AD203B41FA5}">
                      <a16:colId xmlns:a16="http://schemas.microsoft.com/office/drawing/2014/main" val="22092719"/>
                    </a:ext>
                  </a:extLst>
                </a:gridCol>
                <a:gridCol w="802809">
                  <a:extLst>
                    <a:ext uri="{9D8B030D-6E8A-4147-A177-3AD203B41FA5}">
                      <a16:colId xmlns:a16="http://schemas.microsoft.com/office/drawing/2014/main" val="1599030848"/>
                    </a:ext>
                  </a:extLst>
                </a:gridCol>
                <a:gridCol w="642248">
                  <a:extLst>
                    <a:ext uri="{9D8B030D-6E8A-4147-A177-3AD203B41FA5}">
                      <a16:colId xmlns:a16="http://schemas.microsoft.com/office/drawing/2014/main" val="264262444"/>
                    </a:ext>
                  </a:extLst>
                </a:gridCol>
                <a:gridCol w="749289">
                  <a:extLst>
                    <a:ext uri="{9D8B030D-6E8A-4147-A177-3AD203B41FA5}">
                      <a16:colId xmlns:a16="http://schemas.microsoft.com/office/drawing/2014/main" val="2988400913"/>
                    </a:ext>
                  </a:extLst>
                </a:gridCol>
                <a:gridCol w="729579">
                  <a:extLst>
                    <a:ext uri="{9D8B030D-6E8A-4147-A177-3AD203B41FA5}">
                      <a16:colId xmlns:a16="http://schemas.microsoft.com/office/drawing/2014/main" val="3417880076"/>
                    </a:ext>
                  </a:extLst>
                </a:gridCol>
                <a:gridCol w="625087">
                  <a:extLst>
                    <a:ext uri="{9D8B030D-6E8A-4147-A177-3AD203B41FA5}">
                      <a16:colId xmlns:a16="http://schemas.microsoft.com/office/drawing/2014/main" val="2220081033"/>
                    </a:ext>
                  </a:extLst>
                </a:gridCol>
                <a:gridCol w="625087">
                  <a:extLst>
                    <a:ext uri="{9D8B030D-6E8A-4147-A177-3AD203B41FA5}">
                      <a16:colId xmlns:a16="http://schemas.microsoft.com/office/drawing/2014/main" val="2586189404"/>
                    </a:ext>
                  </a:extLst>
                </a:gridCol>
              </a:tblGrid>
              <a:tr h="271572">
                <a:tc rowSpan="2">
                  <a:txBody>
                    <a:bodyPr/>
                    <a:lstStyle/>
                    <a:p>
                      <a:pPr algn="ct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Description</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3">
                  <a:txBody>
                    <a:bodyPr/>
                    <a:lstStyle/>
                    <a:p>
                      <a:pPr algn="ct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Male</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Female</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Total</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439675561"/>
                  </a:ext>
                </a:extLst>
              </a:tr>
              <a:tr h="543142">
                <a:tc vMerge="1">
                  <a:txBody>
                    <a:bodyPr/>
                    <a:lstStyle/>
                    <a:p>
                      <a:endParaRPr lang="en-ZA"/>
                    </a:p>
                  </a:txBody>
                  <a:tcPr/>
                </a:tc>
                <a:tc>
                  <a:txBody>
                    <a:bodyPr/>
                    <a:lstStyle/>
                    <a:p>
                      <a:pP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African</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White</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Total Male</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dirty="0">
                          <a:solidFill>
                            <a:srgbClr val="000000"/>
                          </a:solidFill>
                          <a:effectLst/>
                          <a:latin typeface="Century Gothic"/>
                          <a:ea typeface="Calibri" panose="020F0502020204030204" pitchFamily="34" charset="0"/>
                          <a:cs typeface="Calibri"/>
                        </a:rPr>
                        <a:t>African</a:t>
                      </a:r>
                      <a:endParaRPr lang="en-ZA" sz="14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White</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Total Female</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African</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White</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Total</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49454302"/>
                  </a:ext>
                </a:extLst>
              </a:tr>
              <a:tr h="271572">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Total filled Establishment</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9</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1</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10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15</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17</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24</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3</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27</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834440515"/>
                  </a:ext>
                </a:extLst>
              </a:tr>
              <a:tr h="271572">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Number of SMS members</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1</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1</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1</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3</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3</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5</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1647009"/>
                  </a:ext>
                </a:extLst>
              </a:tr>
              <a:tr h="675261">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of SMS members to full establishment</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3.70%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3.70%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3.70%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11.11%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11.11%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18.52%</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12107380"/>
                  </a:ext>
                </a:extLst>
              </a:tr>
              <a:tr h="543142">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Number of people with disabilities</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dirty="0">
                          <a:solidFill>
                            <a:srgbClr val="000000"/>
                          </a:solidFill>
                          <a:effectLst/>
                          <a:latin typeface="Century Gothic"/>
                          <a:ea typeface="Calibri" panose="020F0502020204030204" pitchFamily="34" charset="0"/>
                          <a:cs typeface="Calibri"/>
                        </a:rPr>
                        <a:t>0</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dirty="0">
                          <a:solidFill>
                            <a:srgbClr val="000000"/>
                          </a:solidFill>
                          <a:effectLst/>
                          <a:latin typeface="Century Gothic"/>
                          <a:ea typeface="Calibri" panose="020F0502020204030204" pitchFamily="34" charset="0"/>
                          <a:cs typeface="Calibri"/>
                        </a:rPr>
                        <a:t>2</a:t>
                      </a:r>
                      <a:endParaRPr lang="en-ZA" sz="1200" dirty="0">
                        <a:effectLst/>
                        <a:latin typeface="Century Gothic"/>
                        <a:ea typeface="Calibri" panose="020F0502020204030204" pitchFamily="34" charset="0"/>
                        <a:cs typeface="Calibri"/>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7127953"/>
                  </a:ext>
                </a:extLst>
              </a:tr>
              <a:tr h="562718">
                <a:tc>
                  <a:txBody>
                    <a:bodyPr/>
                    <a:lstStyle/>
                    <a:p>
                      <a:pPr>
                        <a:lnSpc>
                          <a:spcPct val="107000"/>
                        </a:lnSpc>
                        <a:spcAft>
                          <a:spcPts val="0"/>
                        </a:spcAft>
                      </a:pPr>
                      <a:r>
                        <a:rPr lang="en-ZA" sz="14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 of people with disabilities to full establishment</a:t>
                      </a:r>
                      <a:endParaRPr lang="en-ZA" sz="14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0.00%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0.00%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0.00%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0.00%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0.00%</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ZA" sz="1200" b="1">
                          <a:solidFill>
                            <a:srgbClr val="000000"/>
                          </a:solidFill>
                          <a:effectLst/>
                          <a:latin typeface="Century Gothic" panose="020B0502020202020204" pitchFamily="34" charset="0"/>
                          <a:ea typeface="Calibri" panose="020F0502020204030204" pitchFamily="34" charset="0"/>
                          <a:cs typeface="Calibri" panose="020F0502020204030204" pitchFamily="34" charset="0"/>
                        </a:rPr>
                        <a:t>7.41%</a:t>
                      </a:r>
                      <a:endParaRPr lang="en-ZA" sz="1200">
                        <a:effectLst/>
                        <a:latin typeface="Century Gothic" panose="020B0502020202020204" pitchFamily="34" charset="0"/>
                        <a:ea typeface="Calibri" panose="020F0502020204030204" pitchFamily="34" charset="0"/>
                        <a:cs typeface="Times New Roman" panose="02020603050405020304" pitchFamily="18" charset="0"/>
                      </a:endParaRPr>
                    </a:p>
                  </a:txBody>
                  <a:tcPr marL="28671" marR="286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18320920"/>
                  </a:ext>
                </a:extLst>
              </a:tr>
            </a:tbl>
          </a:graphicData>
        </a:graphic>
      </p:graphicFrame>
    </p:spTree>
    <p:extLst>
      <p:ext uri="{BB962C8B-B14F-4D97-AF65-F5344CB8AC3E}">
        <p14:creationId xmlns:p14="http://schemas.microsoft.com/office/powerpoint/2010/main" val="3323751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spcBef>
                <a:spcPts val="1200"/>
              </a:spcBef>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GB" sz="1600">
                <a:solidFill>
                  <a:srgbClr val="000000"/>
                </a:solidFill>
                <a:latin typeface="Century Gothic"/>
                <a:ea typeface="Times New Roman" panose="02020603050405020304" pitchFamily="18" charset="0"/>
              </a:rPr>
              <a:t>OVERVIEW OF HUMAN RESOURCES </a:t>
            </a:r>
            <a:r>
              <a:rPr lang="en-ZA" sz="1800">
                <a:solidFill>
                  <a:srgbClr val="000000"/>
                </a:solidFill>
                <a:latin typeface="Century Gothic"/>
                <a:ea typeface="Times New Roman" panose="02020603050405020304" pitchFamily="18" charset="0"/>
                <a:cs typeface="Arial" panose="020B0604020202020204" pitchFamily="34" charset="0"/>
              </a:rPr>
              <a:t>                                       </a:t>
            </a:r>
            <a:r>
              <a:rPr lang="en-ZA" sz="1800">
                <a:solidFill>
                  <a:srgbClr val="000000"/>
                </a:solidFill>
                <a:latin typeface="Century Gothic"/>
                <a:ea typeface="Calibri" panose="020F0502020204030204" pitchFamily="34" charset="0"/>
                <a:cs typeface="Century Gothic,Bold"/>
              </a:rPr>
              <a:t>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26</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478086"/>
            <a:ext cx="9012326" cy="4408239"/>
          </a:xfrm>
        </p:spPr>
        <p:txBody>
          <a:bodyPr/>
          <a:lstStyle/>
          <a:p>
            <a:pPr marL="0" indent="0">
              <a:lnSpc>
                <a:spcPct val="115000"/>
              </a:lnSpc>
              <a:spcAft>
                <a:spcPts val="0"/>
              </a:spcAft>
              <a:buNone/>
            </a:pPr>
            <a:r>
              <a:rPr lang="en-ZA" sz="1600">
                <a:latin typeface="Century Gothic"/>
                <a:ea typeface="Calibri" panose="020F0502020204030204" pitchFamily="34" charset="0"/>
                <a:cs typeface="Times New Roman"/>
              </a:rPr>
              <a:t> </a:t>
            </a:r>
            <a:r>
              <a:rPr lang="en-ZA" sz="1600" b="1">
                <a:latin typeface="Century Gothic"/>
                <a:ea typeface="Calibri" panose="020F0502020204030204" pitchFamily="34" charset="0"/>
                <a:cs typeface="Arial"/>
              </a:rPr>
              <a:t>Workforce planning and key strategies to attract and recruit a skilled and capable workforce</a:t>
            </a:r>
            <a:endParaRPr lang="en-ZA" sz="1600">
              <a:latin typeface="Century Gothic"/>
              <a:ea typeface="Calibri" panose="020F0502020204030204" pitchFamily="34" charset="0"/>
              <a:cs typeface="Arial"/>
            </a:endParaRPr>
          </a:p>
          <a:p>
            <a:pPr algn="just">
              <a:lnSpc>
                <a:spcPct val="115000"/>
              </a:lnSpc>
              <a:spcAft>
                <a:spcPts val="0"/>
              </a:spcAft>
            </a:pPr>
            <a:r>
              <a:rPr lang="en-ZA" sz="1500">
                <a:latin typeface="Century Gothic"/>
                <a:ea typeface="Times New Roman" panose="02020603050405020304" pitchFamily="18" charset="0"/>
                <a:cs typeface="Arial"/>
              </a:rPr>
              <a:t>The CPSI has an approved human resources plan for 2017/2021 which expires in October 2021. All vacant funded positions in the CPSI were advertised in the DPSA vacancy circulars, in the 2019/20 financial year, to encourage transparency and fair competition. These posts were, however, not filled when the moratorium on the filling of positions was introduced during the second half of the 2019/20 reporting period.  </a:t>
            </a:r>
            <a:endParaRPr lang="en-ZA" sz="1500">
              <a:ea typeface="Calibri" panose="020F0502020204030204" pitchFamily="34" charset="0"/>
              <a:cs typeface="Times New Roman" panose="02020603050405020304" pitchFamily="18" charset="0"/>
            </a:endParaRPr>
          </a:p>
          <a:p>
            <a:pPr algn="just">
              <a:lnSpc>
                <a:spcPct val="115000"/>
              </a:lnSpc>
              <a:spcAft>
                <a:spcPts val="0"/>
              </a:spcAft>
            </a:pPr>
            <a:r>
              <a:rPr lang="en-ZA" sz="1500">
                <a:latin typeface="Century Gothic"/>
                <a:ea typeface="Times New Roman" panose="02020603050405020304" pitchFamily="18" charset="0"/>
                <a:cs typeface="Arial"/>
              </a:rPr>
              <a:t>The Executive Director’s post has been vacant since 1 October 2018. The responsibilities of the </a:t>
            </a:r>
            <a:r>
              <a:rPr lang="en-ZA" sz="1500">
                <a:latin typeface="Century Gothic"/>
                <a:cs typeface="Arial"/>
              </a:rPr>
              <a:t>post were assigned to internal capacity during the periods 1 April 2020 to 31 March 2021.</a:t>
            </a:r>
          </a:p>
          <a:p>
            <a:pPr algn="just">
              <a:lnSpc>
                <a:spcPct val="115000"/>
              </a:lnSpc>
              <a:spcAft>
                <a:spcPts val="0"/>
              </a:spcAft>
            </a:pPr>
            <a:endParaRPr lang="en-ZA" sz="1600">
              <a:ea typeface="Calibri" panose="020F0502020204030204" pitchFamily="34" charset="0"/>
              <a:cs typeface="Times New Roman" panose="02020603050405020304" pitchFamily="18" charset="0"/>
            </a:endParaRPr>
          </a:p>
          <a:p>
            <a:pPr marL="0" lvl="0" indent="0" algn="just">
              <a:lnSpc>
                <a:spcPct val="115000"/>
              </a:lnSpc>
              <a:spcAft>
                <a:spcPts val="0"/>
              </a:spcAft>
              <a:buNone/>
            </a:pPr>
            <a:r>
              <a:rPr lang="en-ZA" sz="1600" b="1">
                <a:latin typeface="Century Gothic"/>
                <a:ea typeface="Calibri" panose="020F0502020204030204" pitchFamily="34" charset="0"/>
                <a:cs typeface="Arial"/>
              </a:rPr>
              <a:t>Employee performance management</a:t>
            </a:r>
            <a:endParaRPr lang="en-ZA" sz="1600">
              <a:latin typeface="Calibri"/>
              <a:ea typeface="Calibri" panose="020F0502020204030204" pitchFamily="34" charset="0"/>
              <a:cs typeface="Times New Roman"/>
            </a:endParaRPr>
          </a:p>
          <a:p>
            <a:pPr lvl="0" algn="just">
              <a:lnSpc>
                <a:spcPct val="115000"/>
              </a:lnSpc>
              <a:spcAft>
                <a:spcPts val="0"/>
              </a:spcAft>
            </a:pPr>
            <a:r>
              <a:rPr lang="en-ZA" sz="1500">
                <a:latin typeface="Century Gothic"/>
                <a:ea typeface="Times New Roman" panose="02020603050405020304" pitchFamily="18" charset="0"/>
                <a:cs typeface="Arial"/>
              </a:rPr>
              <a:t>The CPSI has an approved performance management and development policy for all salary levels. 100% of SMS members entered into performance agreements for the period under review. The performance evaluations for 2019/20 were concluded, and the outcome of the assessments was communicated to staff in the third and fourth quarter of the financial year.</a:t>
            </a:r>
            <a:endParaRPr lang="en-ZA" sz="1600" b="1">
              <a:latin typeface="Century Gothic"/>
              <a:ea typeface="Calibri" panose="020F0502020204030204" pitchFamily="34" charset="0"/>
              <a:cs typeface="Arial"/>
            </a:endParaRPr>
          </a:p>
          <a:p>
            <a:pPr marL="0" indent="0" algn="just">
              <a:spcAft>
                <a:spcPts val="0"/>
              </a:spcAft>
              <a:buNone/>
              <a:tabLst>
                <a:tab pos="90170" algn="l"/>
              </a:tabLst>
            </a:pPr>
            <a:endParaRPr lang="en-ZA" sz="1600">
              <a:effectLst/>
            </a:endParaRPr>
          </a:p>
        </p:txBody>
      </p:sp>
    </p:spTree>
    <p:extLst>
      <p:ext uri="{BB962C8B-B14F-4D97-AF65-F5344CB8AC3E}">
        <p14:creationId xmlns:p14="http://schemas.microsoft.com/office/powerpoint/2010/main" val="3214430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spcBef>
                <a:spcPts val="1200"/>
              </a:spcBef>
              <a:spcAft>
                <a:spcPts val="0"/>
              </a:spcAft>
            </a:pPr>
            <a:r>
              <a:rPr lang="en-ZA" sz="1800">
                <a:latin typeface="Calibri" panose="020F0502020204030204" pitchFamily="34" charset="0"/>
                <a:ea typeface="Calibri" panose="020F0502020204030204" pitchFamily="34" charset="0"/>
                <a:cs typeface="Arial" panose="020B0604020202020204" pitchFamily="34" charset="0"/>
              </a:rPr>
              <a:t/>
            </a:r>
            <a:br>
              <a:rPr lang="en-ZA" sz="1800">
                <a:latin typeface="Calibri" panose="020F0502020204030204" pitchFamily="34" charset="0"/>
                <a:ea typeface="Calibri" panose="020F0502020204030204" pitchFamily="34" charset="0"/>
                <a:cs typeface="Arial" panose="020B0604020202020204" pitchFamily="34" charset="0"/>
              </a:rPr>
            </a:br>
            <a:r>
              <a:rPr lang="en-GB" sz="1600">
                <a:solidFill>
                  <a:srgbClr val="000000"/>
                </a:solidFill>
                <a:latin typeface="Century Gothic"/>
                <a:ea typeface="Times New Roman" panose="02020603050405020304" pitchFamily="18" charset="0"/>
              </a:rPr>
              <a:t>OVERVIEW OF HUMAN RESOURCES </a:t>
            </a:r>
            <a:r>
              <a:rPr lang="en-ZA" sz="1800">
                <a:solidFill>
                  <a:srgbClr val="000000"/>
                </a:solidFill>
                <a:latin typeface="Century Gothic"/>
                <a:ea typeface="Times New Roman" panose="02020603050405020304" pitchFamily="18" charset="0"/>
                <a:cs typeface="Arial" panose="020B0604020202020204" pitchFamily="34" charset="0"/>
              </a:rPr>
              <a:t>                                       </a:t>
            </a:r>
            <a:r>
              <a:rPr lang="en-ZA" sz="1800">
                <a:solidFill>
                  <a:srgbClr val="000000"/>
                </a:solidFill>
                <a:latin typeface="Century Gothic"/>
                <a:ea typeface="Calibri" panose="020F0502020204030204" pitchFamily="34" charset="0"/>
                <a:cs typeface="Century Gothic,Bold"/>
              </a:rPr>
              <a:t> </a:t>
            </a:r>
            <a:r>
              <a:rPr lang="en-ZA" sz="1200">
                <a:solidFill>
                  <a:srgbClr val="000000"/>
                </a:solidFill>
                <a:latin typeface="Century Gothic"/>
                <a:ea typeface="Calibri" panose="020F0502020204030204" pitchFamily="34" charset="0"/>
                <a:cs typeface="Century Gothic,Bold"/>
              </a:rPr>
              <a:t>Conti…</a:t>
            </a:r>
            <a:endParaRPr lang="en-US" altLang="en-US" sz="1800">
              <a:solidFill>
                <a:schemeClr val="tx1"/>
              </a:solidFill>
              <a:latin typeface="Century Gothic"/>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dirty="0">
                <a:solidFill>
                  <a:srgbClr val="000000"/>
                </a:solidFill>
                <a:latin typeface="Century Gothic" panose="020B0502020202020204" pitchFamily="34" charset="0"/>
              </a:rPr>
              <a:pPr eaLnBrk="1" hangingPunct="1">
                <a:defRPr/>
              </a:pPr>
              <a:t>27</a:t>
            </a:fld>
            <a:endParaRPr lang="en-ZA" sz="1600" b="1" dirty="0">
              <a:solidFill>
                <a:srgbClr val="000000"/>
              </a:solidFill>
              <a:latin typeface="Century Gothic" panose="020B0502020202020204" pitchFamily="34" charset="0"/>
            </a:endParaRPr>
          </a:p>
        </p:txBody>
      </p:sp>
      <p:sp>
        <p:nvSpPr>
          <p:cNvPr id="2" name="Content Placeholder 1"/>
          <p:cNvSpPr>
            <a:spLocks noGrp="1"/>
          </p:cNvSpPr>
          <p:nvPr>
            <p:ph idx="1"/>
          </p:nvPr>
        </p:nvSpPr>
        <p:spPr>
          <a:xfrm>
            <a:off x="0" y="504227"/>
            <a:ext cx="7747438" cy="4653560"/>
          </a:xfrm>
        </p:spPr>
        <p:txBody>
          <a:bodyPr/>
          <a:lstStyle/>
          <a:p>
            <a:pPr marL="0" indent="0" algn="just">
              <a:lnSpc>
                <a:spcPct val="115000"/>
              </a:lnSpc>
              <a:spcAft>
                <a:spcPts val="0"/>
              </a:spcAft>
              <a:buNone/>
            </a:pPr>
            <a:r>
              <a:rPr lang="en-ZA" sz="1600" b="1">
                <a:latin typeface="Century Gothic"/>
                <a:ea typeface="Calibri" panose="020F0502020204030204" pitchFamily="34" charset="0"/>
                <a:cs typeface="Arial"/>
              </a:rPr>
              <a:t>Employee Wellness Programme</a:t>
            </a:r>
            <a:endParaRPr lang="en-ZA" sz="1600">
              <a:latin typeface="Calibri"/>
              <a:ea typeface="Calibri" panose="020F0502020204030204" pitchFamily="34" charset="0"/>
              <a:cs typeface="Times New Roman"/>
            </a:endParaRPr>
          </a:p>
          <a:p>
            <a:pPr algn="just">
              <a:lnSpc>
                <a:spcPct val="115000"/>
              </a:lnSpc>
              <a:spcAft>
                <a:spcPts val="0"/>
              </a:spcAft>
            </a:pPr>
            <a:r>
              <a:rPr lang="en-ZA" sz="1600">
                <a:latin typeface="Century Gothic"/>
                <a:ea typeface="Times New Roman" panose="02020603050405020304" pitchFamily="18" charset="0"/>
                <a:cs typeface="Arial"/>
              </a:rPr>
              <a:t>The CPSI facilitated COVID-19 awareness and training to all employees to promote employee wellness. </a:t>
            </a:r>
            <a:endParaRPr lang="en-ZA" sz="1600">
              <a:ea typeface="Calibri" panose="020F0502020204030204" pitchFamily="34" charset="0"/>
              <a:cs typeface="Times New Roman" panose="02020603050405020304" pitchFamily="18" charset="0"/>
            </a:endParaRPr>
          </a:p>
          <a:p>
            <a:pPr algn="just">
              <a:lnSpc>
                <a:spcPct val="114999"/>
              </a:lnSpc>
              <a:spcAft>
                <a:spcPts val="0"/>
              </a:spcAft>
            </a:pPr>
            <a:endParaRPr lang="en-ZA" sz="1600">
              <a:latin typeface="Century Gothic"/>
              <a:ea typeface="Calibri" panose="020F0502020204030204" pitchFamily="34" charset="0"/>
              <a:cs typeface="Arial"/>
            </a:endParaRPr>
          </a:p>
          <a:p>
            <a:pPr marL="0" indent="0" algn="just">
              <a:lnSpc>
                <a:spcPct val="115000"/>
              </a:lnSpc>
              <a:spcAft>
                <a:spcPts val="0"/>
              </a:spcAft>
              <a:buNone/>
            </a:pPr>
            <a:r>
              <a:rPr lang="en-ZA" sz="1600" b="1">
                <a:latin typeface="Century Gothic"/>
                <a:ea typeface="Calibri" panose="020F0502020204030204" pitchFamily="34" charset="0"/>
                <a:cs typeface="Arial"/>
              </a:rPr>
              <a:t>Achievements and challenges faced, as well as future human resource plans/ goals</a:t>
            </a:r>
            <a:endParaRPr lang="en-ZA" sz="1600">
              <a:latin typeface="Calibri"/>
              <a:ea typeface="Calibri" panose="020F0502020204030204" pitchFamily="34" charset="0"/>
              <a:cs typeface="Times New Roman"/>
            </a:endParaRPr>
          </a:p>
          <a:p>
            <a:pPr algn="just">
              <a:lnSpc>
                <a:spcPct val="115000"/>
              </a:lnSpc>
              <a:spcAft>
                <a:spcPts val="0"/>
              </a:spcAft>
            </a:pPr>
            <a:r>
              <a:rPr lang="en-ZA" sz="1600">
                <a:latin typeface="Century Gothic"/>
                <a:ea typeface="Times New Roman" panose="02020603050405020304" pitchFamily="18" charset="0"/>
                <a:cs typeface="Arial"/>
              </a:rPr>
              <a:t>Capacity remains a challenge, however, this may be addressed through the repositioning of the CPSI which is expected to be concluded in the 2021/22 reporting year.</a:t>
            </a:r>
            <a:endParaRPr lang="en-ZA" sz="1600">
              <a:latin typeface="Times New Roman"/>
              <a:ea typeface="Calibri" panose="020F0502020204030204" pitchFamily="34" charset="0"/>
              <a:cs typeface="Times New Roman"/>
            </a:endParaRPr>
          </a:p>
          <a:p>
            <a:pPr marL="0" indent="0" algn="just">
              <a:spcAft>
                <a:spcPts val="0"/>
              </a:spcAft>
              <a:buNone/>
              <a:tabLst>
                <a:tab pos="90170" algn="l"/>
              </a:tabLst>
            </a:pPr>
            <a:endParaRPr lang="en-ZA" sz="1600">
              <a:effectLst/>
            </a:endParaRPr>
          </a:p>
        </p:txBody>
      </p:sp>
    </p:spTree>
    <p:extLst>
      <p:ext uri="{BB962C8B-B14F-4D97-AF65-F5344CB8AC3E}">
        <p14:creationId xmlns:p14="http://schemas.microsoft.com/office/powerpoint/2010/main" val="2721989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65">
            <a:extLst>
              <a:ext uri="{FF2B5EF4-FFF2-40B4-BE49-F238E27FC236}">
                <a16:creationId xmlns:a16="http://schemas.microsoft.com/office/drawing/2014/main" id="{8795DB4B-AFAE-DF46-8808-388C626E435F}"/>
              </a:ext>
            </a:extLst>
          </p:cNvPr>
          <p:cNvSpPr txBox="1">
            <a:spLocks noGrp="1"/>
          </p:cNvSpPr>
          <p:nvPr>
            <p:ph type="ctrTitle"/>
          </p:nvPr>
        </p:nvSpPr>
        <p:spPr>
          <a:xfrm>
            <a:off x="361160" y="1458706"/>
            <a:ext cx="3854450" cy="3600400"/>
          </a:xfrm>
        </p:spPr>
        <p:txBody>
          <a:bodyPr/>
          <a:lstStyle/>
          <a:p>
            <a:pPr eaLnBrk="1" hangingPunct="1">
              <a:spcBef>
                <a:spcPct val="0"/>
              </a:spcBef>
              <a:buClr>
                <a:srgbClr val="999999"/>
              </a:buClr>
              <a:buSzTx/>
              <a:buFont typeface="Montserrat" pitchFamily="2" charset="77"/>
              <a:buNone/>
            </a:pP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r>
              <a:rPr lang="en-US" altLang="en-US" b="1">
                <a:solidFill>
                  <a:srgbClr val="999999"/>
                </a:solidFill>
                <a:latin typeface="Montserrat" pitchFamily="2" charset="77"/>
                <a:cs typeface="Arial" panose="020B0604020202020204" pitchFamily="34" charset="0"/>
                <a:sym typeface="Montserrat" pitchFamily="2" charset="77"/>
              </a:rPr>
              <a:t/>
            </a:r>
            <a:br>
              <a:rPr lang="en-US" altLang="en-US" b="1">
                <a:solidFill>
                  <a:srgbClr val="999999"/>
                </a:solidFill>
                <a:latin typeface="Montserrat" pitchFamily="2" charset="77"/>
                <a:cs typeface="Arial" panose="020B0604020202020204" pitchFamily="34" charset="0"/>
                <a:sym typeface="Montserrat" pitchFamily="2" charset="77"/>
              </a:rPr>
            </a:br>
            <a:endParaRPr lang="en-US" altLang="en-US" b="1">
              <a:solidFill>
                <a:srgbClr val="999999"/>
              </a:solidFill>
              <a:latin typeface="Century Gothic" panose="020B0502020202020204" pitchFamily="34" charset="0"/>
              <a:cs typeface="Calibri" panose="020F0502020204030204" pitchFamily="34" charset="0"/>
              <a:sym typeface="Montserrat" pitchFamily="2" charset="77"/>
            </a:endParaRPr>
          </a:p>
        </p:txBody>
      </p:sp>
      <p:sp>
        <p:nvSpPr>
          <p:cNvPr id="2" name="Rectangle 1"/>
          <p:cNvSpPr/>
          <p:nvPr/>
        </p:nvSpPr>
        <p:spPr>
          <a:xfrm>
            <a:off x="299071" y="1739499"/>
            <a:ext cx="4360711" cy="224676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6. ANNUAL FINANCIAL STATEMENTS FOR THE PERIOD ENDING 31 MARCH 2021 FOR THE CPSI</a:t>
            </a:r>
            <a:endParaRPr kumimoji="0" lang="en-ZA"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5381378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a:t>Appropriation statement</a:t>
            </a:r>
            <a:endParaRPr lang="en-US">
              <a:solidFill>
                <a:schemeClr val="tx1"/>
              </a:solidFill>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68424842"/>
              </p:ext>
            </p:extLst>
          </p:nvPr>
        </p:nvGraphicFramePr>
        <p:xfrm>
          <a:off x="82502" y="1258340"/>
          <a:ext cx="8958371" cy="2554002"/>
        </p:xfrm>
        <a:graphic>
          <a:graphicData uri="http://schemas.openxmlformats.org/drawingml/2006/table">
            <a:tbl>
              <a:tblPr firstRow="1" firstCol="1" bandRow="1"/>
              <a:tblGrid>
                <a:gridCol w="1708444">
                  <a:extLst>
                    <a:ext uri="{9D8B030D-6E8A-4147-A177-3AD203B41FA5}">
                      <a16:colId xmlns:a16="http://schemas.microsoft.com/office/drawing/2014/main" val="924938919"/>
                    </a:ext>
                  </a:extLst>
                </a:gridCol>
                <a:gridCol w="1035652">
                  <a:extLst>
                    <a:ext uri="{9D8B030D-6E8A-4147-A177-3AD203B41FA5}">
                      <a16:colId xmlns:a16="http://schemas.microsoft.com/office/drawing/2014/main" val="3268287992"/>
                    </a:ext>
                  </a:extLst>
                </a:gridCol>
                <a:gridCol w="744933">
                  <a:extLst>
                    <a:ext uri="{9D8B030D-6E8A-4147-A177-3AD203B41FA5}">
                      <a16:colId xmlns:a16="http://schemas.microsoft.com/office/drawing/2014/main" val="941713977"/>
                    </a:ext>
                  </a:extLst>
                </a:gridCol>
                <a:gridCol w="1038943">
                  <a:extLst>
                    <a:ext uri="{9D8B030D-6E8A-4147-A177-3AD203B41FA5}">
                      <a16:colId xmlns:a16="http://schemas.microsoft.com/office/drawing/2014/main" val="314106745"/>
                    </a:ext>
                  </a:extLst>
                </a:gridCol>
                <a:gridCol w="930179">
                  <a:extLst>
                    <a:ext uri="{9D8B030D-6E8A-4147-A177-3AD203B41FA5}">
                      <a16:colId xmlns:a16="http://schemas.microsoft.com/office/drawing/2014/main" val="2271691395"/>
                    </a:ext>
                  </a:extLst>
                </a:gridCol>
                <a:gridCol w="879307">
                  <a:extLst>
                    <a:ext uri="{9D8B030D-6E8A-4147-A177-3AD203B41FA5}">
                      <a16:colId xmlns:a16="http://schemas.microsoft.com/office/drawing/2014/main" val="754720076"/>
                    </a:ext>
                  </a:extLst>
                </a:gridCol>
                <a:gridCol w="907841">
                  <a:extLst>
                    <a:ext uri="{9D8B030D-6E8A-4147-A177-3AD203B41FA5}">
                      <a16:colId xmlns:a16="http://schemas.microsoft.com/office/drawing/2014/main" val="2625830118"/>
                    </a:ext>
                  </a:extLst>
                </a:gridCol>
                <a:gridCol w="863808">
                  <a:extLst>
                    <a:ext uri="{9D8B030D-6E8A-4147-A177-3AD203B41FA5}">
                      <a16:colId xmlns:a16="http://schemas.microsoft.com/office/drawing/2014/main" val="4138477631"/>
                    </a:ext>
                  </a:extLst>
                </a:gridCol>
                <a:gridCol w="849264">
                  <a:extLst>
                    <a:ext uri="{9D8B030D-6E8A-4147-A177-3AD203B41FA5}">
                      <a16:colId xmlns:a16="http://schemas.microsoft.com/office/drawing/2014/main" val="1159855453"/>
                    </a:ext>
                  </a:extLst>
                </a:gridCol>
              </a:tblGrid>
              <a:tr h="0">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Appropriation per </a:t>
                      </a:r>
                      <a:r>
                        <a:rPr lang="en-US" sz="1000" b="1" err="1">
                          <a:effectLst/>
                          <a:latin typeface="Arial" panose="020B0604020202020204" pitchFamily="34" charset="0"/>
                          <a:ea typeface="Times New Roman" panose="02020603050405020304" pitchFamily="18" charset="0"/>
                          <a:cs typeface="Arial" panose="020B0604020202020204" pitchFamily="34" charset="0"/>
                        </a:rPr>
                        <a:t>programme</a:t>
                      </a: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ts val="1300"/>
                        </a:lnSpc>
                        <a:spcAft>
                          <a:spcPts val="0"/>
                        </a:spcAft>
                      </a:pPr>
                      <a:endParaRPr lang="en-US" sz="90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706985"/>
                  </a:ext>
                </a:extLst>
              </a:tr>
              <a:tr h="0">
                <a:tc>
                  <a:txBody>
                    <a:bodyPr/>
                    <a:lstStyle/>
                    <a:p>
                      <a:pPr>
                        <a:lnSpc>
                          <a:spcPts val="1300"/>
                        </a:lnSpc>
                        <a:spcAft>
                          <a:spcPts val="0"/>
                        </a:spcAft>
                      </a:pPr>
                      <a:r>
                        <a:rPr lang="en-US" sz="1050" b="1">
                          <a:effectLst/>
                          <a:latin typeface="+mn-lt"/>
                          <a:ea typeface="Times New Roman" panose="02020603050405020304" pitchFamily="18" charset="0"/>
                          <a:cs typeface="Arial" panose="020B0604020202020204" pitchFamily="34" charset="0"/>
                        </a:rPr>
                        <a:t> </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a:lnSpc>
                          <a:spcPts val="1300"/>
                        </a:lnSpc>
                        <a:spcAft>
                          <a:spcPts val="0"/>
                        </a:spcAft>
                      </a:pPr>
                      <a:r>
                        <a:rPr lang="en-US" sz="1050" b="1">
                          <a:effectLst/>
                          <a:latin typeface="+mn-lt"/>
                          <a:ea typeface="Times New Roman" panose="02020603050405020304" pitchFamily="18" charset="0"/>
                          <a:cs typeface="Arial" panose="020B0604020202020204" pitchFamily="34" charset="0"/>
                        </a:rPr>
                        <a:t>2020/21</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50" b="1">
                          <a:effectLst/>
                          <a:latin typeface="+mn-lt"/>
                          <a:ea typeface="Times New Roman" panose="02020603050405020304" pitchFamily="18" charset="0"/>
                          <a:cs typeface="Arial" panose="020B0604020202020204" pitchFamily="34" charset="0"/>
                        </a:rPr>
                        <a:t>2019/20 </a:t>
                      </a: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300"/>
                        </a:lnSpc>
                        <a:spcAft>
                          <a:spcPts val="0"/>
                        </a:spcAft>
                      </a:pPr>
                      <a:endParaRPr lang="en-US" sz="1050">
                        <a:effectLst/>
                        <a:latin typeface="+mn-lt"/>
                        <a:ea typeface="Times New Roman" panose="02020603050405020304" pitchFamily="18"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061963"/>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Voted funds and Direct charges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Adjusted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Shifting of Funds</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Actual Expenditure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Variance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Expenditure as % of 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Final Appropriation</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mn-lt"/>
                          <a:ea typeface="Times New Roman" panose="02020603050405020304" pitchFamily="18" charset="0"/>
                          <a:cs typeface="Arial" panose="020B0604020202020204" pitchFamily="34" charset="0"/>
                        </a:rPr>
                        <a:t>Actual Expenditure</a:t>
                      </a:r>
                      <a:endParaRPr lang="en-US" sz="900">
                        <a:effectLst/>
                        <a:latin typeface="+mn-lt"/>
                        <a:ea typeface="Times New Roman" panose="02020603050405020304" pitchFamily="18"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3801318"/>
                  </a:ext>
                </a:extLst>
              </a:tr>
              <a:tr h="0">
                <a:tc>
                  <a:txBody>
                    <a:bodyPr/>
                    <a:lstStyle/>
                    <a:p>
                      <a:pPr>
                        <a:lnSpc>
                          <a:spcPts val="1300"/>
                        </a:lnSpc>
                        <a:spcAft>
                          <a:spcPts val="0"/>
                        </a:spcAft>
                      </a:pPr>
                      <a:r>
                        <a:rPr lang="en-US" sz="1050" b="1">
                          <a:effectLst/>
                          <a:latin typeface="+mn-lt"/>
                          <a:ea typeface="Times New Roman" panose="02020603050405020304" pitchFamily="18" charset="0"/>
                          <a:cs typeface="Arial" panose="020B0604020202020204" pitchFamily="34" charset="0"/>
                        </a:rPr>
                        <a:t> </a:t>
                      </a:r>
                      <a:endParaRPr lang="en-US" sz="1050">
                        <a:effectLst/>
                        <a:latin typeface="+mn-lt"/>
                        <a:ea typeface="Times New Roman" panose="02020603050405020304" pitchFamily="18"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751822"/>
                  </a:ext>
                </a:extLst>
              </a:tr>
              <a:tr h="17560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7872643"/>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Administration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18 944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18 944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13 821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5 123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rPr>
                        <a:t>72.96%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ts val="1300"/>
                        </a:lnSpc>
                        <a:spcBef>
                          <a:spcPts val="0"/>
                        </a:spcBef>
                        <a:spcAft>
                          <a:spcPts val="0"/>
                        </a:spcAft>
                        <a:buNone/>
                      </a:pPr>
                      <a:r>
                        <a:rPr lang="en-GB" sz="1000" b="0" i="0" u="none" strike="noStrike" cap="none" dirty="0">
                          <a:solidFill>
                            <a:schemeClr val="tx1"/>
                          </a:solidFill>
                          <a:effectLst/>
                          <a:latin typeface="Arial"/>
                          <a:ea typeface="Times New Roman" panose="02020603050405020304" pitchFamily="18" charset="0"/>
                          <a:cs typeface="Arial"/>
                        </a:rPr>
                        <a:t>     </a:t>
                      </a:r>
                      <a:r>
                        <a:rPr lang="en-GB" sz="1000" b="0" i="0" u="none" strike="noStrike" cap="none" dirty="0">
                          <a:solidFill>
                            <a:schemeClr val="tx1"/>
                          </a:solidFill>
                          <a:effectLst/>
                          <a:latin typeface="Arial"/>
                          <a:ea typeface="Times New Roman" panose="02020603050405020304" pitchFamily="18" charset="0"/>
                          <a:cs typeface="Arial"/>
                          <a:sym typeface="Arial"/>
                        </a:rPr>
                        <a:t> 20 986</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ts val="1300"/>
                        </a:lnSpc>
                        <a:spcBef>
                          <a:spcPts val="0"/>
                        </a:spcBef>
                        <a:spcAft>
                          <a:spcPts val="0"/>
                        </a:spcAft>
                        <a:buNone/>
                      </a:pPr>
                      <a:r>
                        <a:rPr lang="en-GB" sz="1000" b="0" i="0" u="none" strike="noStrike" cap="none" dirty="0">
                          <a:solidFill>
                            <a:schemeClr val="tx1"/>
                          </a:solidFill>
                          <a:effectLst/>
                          <a:latin typeface="Arial"/>
                          <a:ea typeface="Times New Roman" panose="02020603050405020304" pitchFamily="18" charset="0"/>
                          <a:cs typeface="Arial"/>
                        </a:rPr>
                        <a:t>     </a:t>
                      </a:r>
                      <a:r>
                        <a:rPr lang="en-GB" sz="1000" b="0" i="0" u="none" strike="noStrike" cap="none" dirty="0">
                          <a:solidFill>
                            <a:schemeClr val="tx1"/>
                          </a:solidFill>
                          <a:effectLst/>
                          <a:latin typeface="Arial"/>
                          <a:ea typeface="Times New Roman" panose="02020603050405020304" pitchFamily="18" charset="0"/>
                          <a:cs typeface="Arial"/>
                          <a:sym typeface="Arial"/>
                        </a:rPr>
                        <a:t> 14 779</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2847995"/>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Public Sector Innovation</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15 890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15 890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13 710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2 180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rPr>
                        <a:t>86.28%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ts val="1300"/>
                        </a:lnSpc>
                        <a:spcBef>
                          <a:spcPts val="0"/>
                        </a:spcBef>
                        <a:spcAft>
                          <a:spcPts val="0"/>
                        </a:spcAft>
                        <a:buNone/>
                      </a:pPr>
                      <a:r>
                        <a:rPr lang="en-GB" sz="1000" b="0" i="0" u="none" strike="noStrike" cap="none" dirty="0">
                          <a:solidFill>
                            <a:schemeClr val="tx1"/>
                          </a:solidFill>
                          <a:effectLst/>
                          <a:latin typeface="Arial"/>
                          <a:ea typeface="Times New Roman" panose="02020603050405020304" pitchFamily="18" charset="0"/>
                          <a:cs typeface="Arial"/>
                        </a:rPr>
                        <a:t>     </a:t>
                      </a:r>
                      <a:r>
                        <a:rPr lang="en-GB" sz="1000" b="0" i="0" u="none" strike="noStrike" cap="none" dirty="0">
                          <a:solidFill>
                            <a:schemeClr val="tx1"/>
                          </a:solidFill>
                          <a:effectLst/>
                          <a:latin typeface="Arial"/>
                          <a:ea typeface="Times New Roman" panose="02020603050405020304" pitchFamily="18" charset="0"/>
                          <a:cs typeface="Arial"/>
                          <a:sym typeface="Arial"/>
                        </a:rPr>
                        <a:t> 17 451</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ts val="1300"/>
                        </a:lnSpc>
                        <a:spcBef>
                          <a:spcPts val="0"/>
                        </a:spcBef>
                        <a:spcAft>
                          <a:spcPts val="0"/>
                        </a:spcAft>
                        <a:buNone/>
                      </a:pPr>
                      <a:r>
                        <a:rPr lang="en-GB" sz="1000" b="0" i="0" u="none" strike="noStrike" cap="none" dirty="0">
                          <a:solidFill>
                            <a:schemeClr val="tx1"/>
                          </a:solidFill>
                          <a:effectLst/>
                          <a:latin typeface="Arial"/>
                          <a:ea typeface="Times New Roman" panose="02020603050405020304" pitchFamily="18" charset="0"/>
                          <a:cs typeface="Arial"/>
                        </a:rPr>
                        <a:t>     </a:t>
                      </a:r>
                      <a:r>
                        <a:rPr lang="en-GB" sz="1000" b="0" i="0" u="none" strike="noStrike" cap="none" dirty="0">
                          <a:solidFill>
                            <a:schemeClr val="tx1"/>
                          </a:solidFill>
                          <a:effectLst/>
                          <a:latin typeface="Arial"/>
                          <a:ea typeface="Times New Roman" panose="02020603050405020304" pitchFamily="18" charset="0"/>
                          <a:cs typeface="Arial"/>
                          <a:sym typeface="Arial"/>
                        </a:rPr>
                        <a:t> 15 077</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210563"/>
                  </a:ext>
                </a:extLst>
              </a:tr>
              <a:tr h="0">
                <a:tc>
                  <a:txBody>
                    <a:bodyPr/>
                    <a:lstStyle/>
                    <a:p>
                      <a:pPr>
                        <a:lnSpc>
                          <a:spcPts val="1300"/>
                        </a:lnSpc>
                        <a:spcAft>
                          <a:spcPts val="0"/>
                        </a:spcAft>
                      </a:pPr>
                      <a:r>
                        <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 </a:t>
                      </a:r>
                      <a:endParaRPr lang="en-US" sz="1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Times New Roman" panose="02020603050405020304" pitchFamily="18" charset="0"/>
                          <a:cs typeface="Arial"/>
                          <a:sym typeface="Arial"/>
                        </a:rPr>
                        <a:t>34 834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Times New Roman" panose="02020603050405020304" pitchFamily="18"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900" b="1" dirty="0">
                          <a:solidFill>
                            <a:schemeClr val="bg1"/>
                          </a:solidFill>
                          <a:effectLst/>
                          <a:latin typeface="Century Gothic"/>
                          <a:ea typeface="Times New Roman" panose="02020603050405020304" pitchFamily="18" charset="0"/>
                          <a:cs typeface="Calibri"/>
                        </a:rPr>
                        <a:t>34 834</a:t>
                      </a:r>
                      <a:endParaRPr lang="en-US" sz="1100" dirty="0">
                        <a:solidFill>
                          <a:schemeClr val="bg1"/>
                        </a:solidFill>
                        <a:effectLst/>
                        <a:latin typeface="Century Gothic"/>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900" b="1" dirty="0">
                          <a:solidFill>
                            <a:schemeClr val="bg1"/>
                          </a:solidFill>
                          <a:effectLst/>
                          <a:latin typeface="Century Gothic"/>
                          <a:ea typeface="Times New Roman" panose="02020603050405020304" pitchFamily="18" charset="0"/>
                          <a:cs typeface="Calibri"/>
                        </a:rPr>
                        <a:t>27 531</a:t>
                      </a:r>
                      <a:endParaRPr lang="en-US" sz="1100" dirty="0">
                        <a:solidFill>
                          <a:schemeClr val="bg1"/>
                        </a:solidFill>
                        <a:effectLst/>
                        <a:latin typeface="Century Gothic"/>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900" b="1" dirty="0">
                          <a:solidFill>
                            <a:schemeClr val="bg1"/>
                          </a:solidFill>
                          <a:effectLst/>
                          <a:latin typeface="Century Gothic"/>
                          <a:ea typeface="Times New Roman" panose="02020603050405020304" pitchFamily="18" charset="0"/>
                          <a:cs typeface="Calibri"/>
                        </a:rPr>
                        <a:t>7 303</a:t>
                      </a:r>
                      <a:endParaRPr lang="en-US" sz="1100" dirty="0">
                        <a:solidFill>
                          <a:schemeClr val="bg1"/>
                        </a:solidFill>
                        <a:effectLst/>
                        <a:latin typeface="Century Gothic"/>
                        <a:ea typeface="Calibri" panose="020F0502020204030204"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900" b="1">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79.03%</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ts val="1300"/>
                        </a:lnSpc>
                        <a:spcBef>
                          <a:spcPts val="0"/>
                        </a:spcBef>
                        <a:spcAft>
                          <a:spcPts val="0"/>
                        </a:spcAft>
                        <a:buNone/>
                      </a:pPr>
                      <a:r>
                        <a:rPr lang="en-GB" sz="1000" b="1" i="0" u="none" strike="noStrike" cap="none" dirty="0">
                          <a:solidFill>
                            <a:schemeClr val="bg1"/>
                          </a:solidFill>
                          <a:effectLst/>
                          <a:latin typeface="Arial"/>
                          <a:ea typeface="Times New Roman" panose="02020603050405020304" pitchFamily="18" charset="0"/>
                          <a:cs typeface="Arial"/>
                        </a:rPr>
                        <a:t>     </a:t>
                      </a:r>
                      <a:r>
                        <a:rPr lang="en-GB" sz="1000" b="1" i="0" u="none" strike="noStrike" cap="none" dirty="0">
                          <a:solidFill>
                            <a:schemeClr val="bg1"/>
                          </a:solidFill>
                          <a:effectLst/>
                          <a:latin typeface="Arial"/>
                          <a:ea typeface="Times New Roman" panose="02020603050405020304" pitchFamily="18" charset="0"/>
                          <a:cs typeface="Arial"/>
                          <a:sym typeface="Arial"/>
                        </a:rPr>
                        <a:t> 38 437</a:t>
                      </a:r>
                      <a:r>
                        <a:rPr lang="en-GB" sz="1000" b="1" i="0" u="none" strike="noStrike" cap="none" dirty="0">
                          <a:solidFill>
                            <a:schemeClr val="bg1"/>
                          </a:solidFill>
                          <a:effectLst/>
                          <a:latin typeface="Arial"/>
                          <a:ea typeface="Times New Roman" panose="02020603050405020304" pitchFamily="18" charset="0"/>
                          <a:cs typeface="Arial"/>
                        </a:rPr>
                        <a:t> </a:t>
                      </a:r>
                      <a:endParaRPr lang="en-US" sz="1000" b="1" i="0" u="none" strike="noStrike" cap="none">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ts val="1300"/>
                        </a:lnSpc>
                        <a:spcBef>
                          <a:spcPts val="0"/>
                        </a:spcBef>
                        <a:spcAft>
                          <a:spcPts val="0"/>
                        </a:spcAft>
                        <a:buNone/>
                      </a:pPr>
                      <a:r>
                        <a:rPr lang="en-GB" sz="1000" b="1" i="0" u="none" strike="noStrike" cap="none" dirty="0">
                          <a:solidFill>
                            <a:schemeClr val="bg1"/>
                          </a:solidFill>
                          <a:effectLst/>
                          <a:latin typeface="Arial"/>
                          <a:ea typeface="Times New Roman" panose="02020603050405020304" pitchFamily="18" charset="0"/>
                          <a:cs typeface="Arial"/>
                        </a:rPr>
                        <a:t>     </a:t>
                      </a:r>
                      <a:r>
                        <a:rPr lang="en-GB" sz="1000" b="1" i="0" u="none" strike="noStrike" cap="none" dirty="0">
                          <a:solidFill>
                            <a:schemeClr val="bg1"/>
                          </a:solidFill>
                          <a:effectLst/>
                          <a:latin typeface="Arial"/>
                          <a:ea typeface="Times New Roman" panose="02020603050405020304" pitchFamily="18" charset="0"/>
                          <a:cs typeface="Arial"/>
                          <a:sym typeface="Arial"/>
                        </a:rPr>
                        <a:t> 29 856</a:t>
                      </a:r>
                      <a:r>
                        <a:rPr lang="en-GB" sz="1000" b="1" i="0" u="none" strike="noStrike" cap="none" dirty="0">
                          <a:solidFill>
                            <a:schemeClr val="bg1"/>
                          </a:solidFill>
                          <a:effectLst/>
                          <a:latin typeface="Arial"/>
                          <a:ea typeface="Times New Roman" panose="02020603050405020304" pitchFamily="18" charset="0"/>
                          <a:cs typeface="Arial"/>
                        </a:rPr>
                        <a:t> </a:t>
                      </a:r>
                      <a:endParaRPr lang="en-US" sz="1000" b="1" i="0" u="none" strike="noStrike" cap="none">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49922230"/>
                  </a:ext>
                </a:extLst>
              </a:tr>
              <a:tr h="0">
                <a:tc>
                  <a:txBody>
                    <a:bodyPr/>
                    <a:lstStyle/>
                    <a:p>
                      <a:pP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Departmental receipts </a:t>
                      </a:r>
                    </a:p>
                  </a:txBody>
                  <a:tcPr marL="38274" marR="3827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ZA" sz="1000">
                        <a:latin typeface="Arial" panose="020B0604020202020204" pitchFamily="34" charset="0"/>
                        <a:cs typeface="Arial" panose="020B0604020202020204" pitchFamily="34" charset="0"/>
                      </a:endParaRPr>
                    </a:p>
                  </a:txBody>
                  <a:tcPr marL="38274" marR="38274"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Times New Roman" panose="02020603050405020304" pitchFamily="18" charset="0"/>
                          <a:cs typeface="Arial"/>
                          <a:sym typeface="Arial"/>
                        </a:rPr>
                        <a:t>8</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dirty="0">
                          <a:effectLst/>
                          <a:latin typeface="Arial"/>
                          <a:ea typeface="Times New Roman" panose="02020603050405020304" pitchFamily="18" charset="0"/>
                          <a:cs typeface="Arial"/>
                        </a:rPr>
                        <a:t>               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836034054"/>
                  </a:ext>
                </a:extLst>
              </a:tr>
              <a:tr h="0">
                <a:tc gridSpan="3">
                  <a:txBody>
                    <a:bodyPr/>
                    <a:lstStyle/>
                    <a:p>
                      <a:pP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Aid assistance  </a:t>
                      </a:r>
                    </a:p>
                  </a:txBody>
                  <a:tcPr marL="38274" marR="38274"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GB" sz="1000" b="0" i="0" u="none" strike="noStrike" cap="none" dirty="0">
                          <a:solidFill>
                            <a:schemeClr val="tx1"/>
                          </a:solidFill>
                          <a:effectLst/>
                          <a:latin typeface="Arial"/>
                          <a:ea typeface="Times New Roman" panose="02020603050405020304" pitchFamily="18" charset="0"/>
                          <a:cs typeface="Arial"/>
                        </a:rPr>
                        <a:t>               </a:t>
                      </a:r>
                      <a:r>
                        <a:rPr lang="en-GB" sz="1000" b="0" i="0" u="none" strike="noStrike" cap="none" dirty="0">
                          <a:solidFill>
                            <a:schemeClr val="tx1"/>
                          </a:solidFill>
                          <a:effectLst/>
                          <a:latin typeface="Arial"/>
                          <a:ea typeface="Times New Roman" panose="02020603050405020304" pitchFamily="18" charset="0"/>
                          <a:cs typeface="Arial"/>
                          <a:sym typeface="Arial"/>
                        </a:rPr>
                        <a:t> -</a:t>
                      </a:r>
                      <a:r>
                        <a:rPr lang="en-GB" sz="1000" b="0" i="0" u="none" strike="noStrike" cap="none" dirty="0">
                          <a:solidFill>
                            <a:schemeClr val="tx1"/>
                          </a:solidFill>
                          <a:effectLst/>
                          <a:latin typeface="Arial"/>
                          <a:ea typeface="Times New Roman" panose="02020603050405020304" pitchFamily="18" charset="0"/>
                          <a:cs typeface="Arial"/>
                        </a:rPr>
                        <a:t> </a:t>
                      </a:r>
                      <a:endParaRPr lang="en-US" sz="1000" b="0"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dirty="0">
                          <a:effectLst/>
                          <a:latin typeface="Arial"/>
                          <a:ea typeface="Times New Roman" panose="02020603050405020304" pitchFamily="18" charset="0"/>
                          <a:cs typeface="Arial"/>
                        </a:rPr>
                        <a:t>                -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extLst>
                  <a:ext uri="{0D108BD9-81ED-4DB2-BD59-A6C34878D82A}">
                    <a16:rowId xmlns:a16="http://schemas.microsoft.com/office/drawing/2014/main" val="2545441182"/>
                  </a:ext>
                </a:extLst>
              </a:tr>
              <a:tr h="0">
                <a:tc gridSpan="3">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 (Total  Revenue)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a:txBody>
                    <a:bodyPr/>
                    <a:lstStyle/>
                    <a:p>
                      <a:pPr algn="r">
                        <a:lnSpc>
                          <a:spcPct val="115000"/>
                        </a:lnSpc>
                        <a:spcAft>
                          <a:spcPts val="0"/>
                        </a:spcAft>
                      </a:pPr>
                      <a:r>
                        <a:rPr lang="en-US" sz="1000" b="1" i="0" u="none" strike="noStrike" cap="none" dirty="0">
                          <a:solidFill>
                            <a:schemeClr val="tx1"/>
                          </a:solidFill>
                          <a:effectLst/>
                          <a:latin typeface="Arial"/>
                          <a:ea typeface="Times New Roman" panose="02020603050405020304" pitchFamily="18" charset="0"/>
                          <a:cs typeface="Arial"/>
                          <a:sym typeface="Arial"/>
                        </a:rPr>
                        <a:t>34 842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1"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a:lnSpc>
                          <a:spcPts val="1300"/>
                        </a:lnSpc>
                        <a:spcAft>
                          <a:spcPts val="0"/>
                        </a:spcAft>
                      </a:pPr>
                      <a:r>
                        <a:rPr lang="en-US" sz="1000" b="1" dirty="0">
                          <a:effectLst/>
                          <a:latin typeface="Arial"/>
                          <a:ea typeface="Times New Roman" panose="02020603050405020304" pitchFamily="18" charset="0"/>
                          <a:cs typeface="Arial"/>
                        </a:rPr>
                        <a:t> 38 443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a:effectLst/>
                          <a:latin typeface="Arial" panose="020B0604020202020204" pitchFamily="34" charset="0"/>
                          <a:ea typeface="Times New Roman" panose="02020603050405020304" pitchFamily="18" charset="0"/>
                          <a:cs typeface="Arial" panose="020B0604020202020204" pitchFamily="34" charset="0"/>
                        </a:rPr>
                        <a:t> </a:t>
                      </a: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539216834"/>
                  </a:ext>
                </a:extLst>
              </a:tr>
              <a:tr h="0">
                <a:tc gridSpan="3">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Actual amounts per Statement of Financial Performance</a:t>
                      </a:r>
                      <a:br>
                        <a:rPr lang="en-US" sz="1000" b="1">
                          <a:effectLst/>
                          <a:latin typeface="Arial" panose="020B0604020202020204" pitchFamily="34" charset="0"/>
                          <a:ea typeface="Times New Roman" panose="02020603050405020304" pitchFamily="18" charset="0"/>
                          <a:cs typeface="Arial" panose="020B0604020202020204" pitchFamily="34" charset="0"/>
                        </a:rPr>
                      </a:br>
                      <a:r>
                        <a:rPr lang="en-US" sz="1000" b="1">
                          <a:effectLst/>
                          <a:latin typeface="Arial" panose="020B0604020202020204" pitchFamily="34" charset="0"/>
                          <a:ea typeface="Times New Roman" panose="02020603050405020304" pitchFamily="18" charset="0"/>
                          <a:cs typeface="Arial" panose="020B0604020202020204" pitchFamily="34" charset="0"/>
                        </a:rPr>
                        <a:t> Expenditure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nSpc>
                          <a:spcPct val="115000"/>
                        </a:lnSpc>
                        <a:spcAft>
                          <a:spcPts val="0"/>
                        </a:spcAft>
                      </a:pPr>
                      <a:r>
                        <a:rPr lang="en-US" sz="1000" b="1" i="0" u="none" strike="noStrike" cap="none">
                          <a:solidFill>
                            <a:schemeClr val="tx1"/>
                          </a:solidFill>
                          <a:effectLst/>
                          <a:latin typeface="Arial" panose="020B0604020202020204" pitchFamily="34" charset="0"/>
                          <a:ea typeface="Times New Roman" panose="02020603050405020304" pitchFamily="18" charset="0"/>
                          <a:cs typeface="Arial" panose="020B0604020202020204" pitchFamily="34" charset="0"/>
                          <a:sym typeface="Arial"/>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1" i="0" u="none" strike="noStrike" cap="none" dirty="0">
                          <a:solidFill>
                            <a:schemeClr val="tx1"/>
                          </a:solidFill>
                          <a:effectLst/>
                          <a:latin typeface="Arial"/>
                          <a:ea typeface="Times New Roman" panose="02020603050405020304" pitchFamily="18" charset="0"/>
                          <a:cs typeface="Arial"/>
                          <a:sym typeface="Arial"/>
                        </a:rPr>
                        <a:t>27 531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38274" marR="3827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Arial" panose="020B0604020202020204" pitchFamily="34" charset="0"/>
                        <a:cs typeface="Arial" panose="020B0604020202020204" pitchFamily="34" charset="0"/>
                      </a:endParaRPr>
                    </a:p>
                  </a:txBody>
                  <a:tcPr marL="38274" marR="3827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300"/>
                        </a:lnSpc>
                        <a:spcAft>
                          <a:spcPts val="0"/>
                        </a:spcAft>
                      </a:pPr>
                      <a:r>
                        <a:rPr lang="en-US" sz="1000" b="1" dirty="0">
                          <a:effectLst/>
                          <a:latin typeface="Arial"/>
                          <a:ea typeface="Times New Roman" panose="02020603050405020304" pitchFamily="18" charset="0"/>
                          <a:cs typeface="Arial"/>
                        </a:rPr>
                        <a:t>      29 856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238388"/>
                  </a:ext>
                </a:extLst>
              </a:tr>
            </a:tbl>
          </a:graphicData>
        </a:graphic>
      </p:graphicFrame>
    </p:spTree>
    <p:extLst>
      <p:ext uri="{BB962C8B-B14F-4D97-AF65-F5344CB8AC3E}">
        <p14:creationId xmlns:p14="http://schemas.microsoft.com/office/powerpoint/2010/main" val="234270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marL="342900" lvl="0" indent="-342900" algn="just">
              <a:lnSpc>
                <a:spcPct val="107000"/>
              </a:lnSpc>
              <a:spcAft>
                <a:spcPts val="0"/>
              </a:spcAft>
              <a:buFont typeface="+mj-lt"/>
              <a:buAutoNum type="arabicPeriod"/>
            </a:pPr>
            <a:r>
              <a:rPr lang="en-US" altLang="en-US" sz="1600">
                <a:solidFill>
                  <a:schemeClr val="tx1"/>
                </a:solidFill>
                <a:ea typeface="MS PGothic" panose="020B0600070205080204" pitchFamily="34" charset="-128"/>
                <a:cs typeface="Calibri" panose="020F0502020204030204" pitchFamily="34" charset="0"/>
              </a:rPr>
              <a:t> </a:t>
            </a:r>
            <a:r>
              <a:rPr lang="en-ZA" sz="1600" kern="1200">
                <a:solidFill>
                  <a:schemeClr val="tx1"/>
                </a:solidFill>
                <a:ea typeface="Calibri" panose="020F0502020204030204" pitchFamily="34" charset="0"/>
                <a:cs typeface="Arial" panose="020B0604020202020204" pitchFamily="34" charset="0"/>
              </a:rPr>
              <a:t>EXECUTIVE SUMMARY</a:t>
            </a:r>
            <a:endParaRPr lang="en-US" altLang="en-US" sz="16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smtClean="0">
                <a:solidFill>
                  <a:srgbClr val="000000"/>
                </a:solidFill>
                <a:latin typeface="Century Gothic" panose="020B0502020202020204" pitchFamily="34" charset="0"/>
              </a:rPr>
              <a:pPr eaLnBrk="1" hangingPunct="1">
                <a:defRPr/>
              </a:pPr>
              <a:t>3</a:t>
            </a:fld>
            <a:endParaRPr lang="en-ZA" sz="1600" b="1">
              <a:solidFill>
                <a:srgbClr val="000000"/>
              </a:solidFill>
              <a:latin typeface="Century Gothic" panose="020B0502020202020204" pitchFamily="34" charset="0"/>
            </a:endParaRPr>
          </a:p>
        </p:txBody>
      </p:sp>
      <p:sp>
        <p:nvSpPr>
          <p:cNvPr id="2" name="Rectangle 1"/>
          <p:cNvSpPr/>
          <p:nvPr/>
        </p:nvSpPr>
        <p:spPr>
          <a:xfrm>
            <a:off x="216120" y="627534"/>
            <a:ext cx="7200800" cy="309252"/>
          </a:xfrm>
          <a:prstGeom prst="rect">
            <a:avLst/>
          </a:prstGeom>
        </p:spPr>
        <p:txBody>
          <a:bodyPr wrap="square">
            <a:spAutoFit/>
          </a:bodyPr>
          <a:lstStyle/>
          <a:p>
            <a:pPr lvl="0" algn="just" eaLnBrk="1" fontAlgn="auto" hangingPunct="1">
              <a:lnSpc>
                <a:spcPct val="110000"/>
              </a:lnSpc>
              <a:spcBef>
                <a:spcPts val="0"/>
              </a:spcBef>
              <a:spcAft>
                <a:spcPts val="0"/>
              </a:spcAft>
              <a:buSzPct val="100000"/>
            </a:pPr>
            <a:endParaRPr lang="en-ZA" b="1">
              <a:solidFill>
                <a:srgbClr val="C00000"/>
              </a:solidFill>
              <a:latin typeface="Century Gothic" panose="020B0502020202020204" pitchFamily="34" charset="0"/>
              <a:cs typeface="Calibri" panose="020F0502020204030204" pitchFamily="34" charset="0"/>
            </a:endParaRPr>
          </a:p>
        </p:txBody>
      </p:sp>
      <p:sp>
        <p:nvSpPr>
          <p:cNvPr id="3" name="Rectangle 2"/>
          <p:cNvSpPr/>
          <p:nvPr/>
        </p:nvSpPr>
        <p:spPr>
          <a:xfrm>
            <a:off x="0" y="392712"/>
            <a:ext cx="7660644" cy="4750788"/>
          </a:xfrm>
          <a:prstGeom prst="rect">
            <a:avLst/>
          </a:prstGeom>
        </p:spPr>
        <p:txBody>
          <a:bodyPr wrap="square" lIns="91440" tIns="45720" rIns="91440" bIns="45720" anchor="t">
            <a:spAutoFit/>
          </a:bodyPr>
          <a:lstStyle/>
          <a:p>
            <a:pPr algn="just">
              <a:lnSpc>
                <a:spcPct val="107000"/>
              </a:lnSpc>
              <a:spcAft>
                <a:spcPts val="0"/>
              </a:spcAft>
            </a:pPr>
            <a:endParaRPr lang="en-ZA" sz="1200">
              <a:latin typeface="Calibri" panose="020F0502020204030204" pitchFamily="34" charset="0"/>
              <a:ea typeface="Calibri" panose="020F0502020204030204" pitchFamily="34" charset="0"/>
            </a:endParaRPr>
          </a:p>
          <a:p>
            <a:pPr>
              <a:lnSpc>
                <a:spcPct val="107000"/>
              </a:lnSpc>
              <a:spcAft>
                <a:spcPts val="0"/>
              </a:spcAft>
            </a:pPr>
            <a:r>
              <a:rPr lang="en-GB" sz="1600" b="1">
                <a:latin typeface="Century Gothic"/>
                <a:ea typeface="Times New Roman" panose="02020603050405020304" pitchFamily="18" charset="0"/>
                <a:cs typeface="Arial"/>
              </a:rPr>
              <a:t>1.1. Organisational Environment </a:t>
            </a:r>
            <a:endParaRPr lang="en-ZA" sz="1600">
              <a:latin typeface="Times New Roman"/>
              <a:ea typeface="Calibri" panose="020F0502020204030204" pitchFamily="34" charset="0"/>
            </a:endParaRPr>
          </a:p>
          <a:p>
            <a:pPr algn="just">
              <a:lnSpc>
                <a:spcPct val="107000"/>
              </a:lnSpc>
              <a:spcAft>
                <a:spcPts val="0"/>
              </a:spcAft>
            </a:pPr>
            <a:endParaRPr lang="en-ZA">
              <a:latin typeface="Calibri" panose="020F0502020204030204" pitchFamily="34" charset="0"/>
              <a:ea typeface="Calibri" panose="020F0502020204030204" pitchFamily="34" charset="0"/>
            </a:endParaRPr>
          </a:p>
          <a:p>
            <a:pPr marL="285750" indent="-285750" algn="just">
              <a:lnSpc>
                <a:spcPct val="107000"/>
              </a:lnSpc>
              <a:spcAft>
                <a:spcPts val="0"/>
              </a:spcAft>
              <a:buFont typeface="Arial"/>
              <a:buChar char="•"/>
            </a:pPr>
            <a:r>
              <a:rPr lang="en-GB" sz="1600" b="1">
                <a:latin typeface="Century Gothic"/>
                <a:ea typeface="Times New Roman" panose="02020603050405020304" pitchFamily="18" charset="0"/>
                <a:cs typeface="Times New Roman"/>
              </a:rPr>
              <a:t>COVID-19 Pandemic </a:t>
            </a:r>
            <a:r>
              <a:rPr lang="en-GB" sz="1600">
                <a:latin typeface="Century Gothic"/>
                <a:ea typeface="Times New Roman" panose="02020603050405020304" pitchFamily="18" charset="0"/>
                <a:cs typeface="Times New Roman"/>
              </a:rPr>
              <a:t>- significant impact on internal processes and work arrangements, both negative and positive. </a:t>
            </a:r>
          </a:p>
          <a:p>
            <a:pPr marL="584200" lvl="1" indent="-269875" algn="just">
              <a:lnSpc>
                <a:spcPct val="107000"/>
              </a:lnSpc>
              <a:spcAft>
                <a:spcPts val="0"/>
              </a:spcAft>
              <a:buFont typeface="Arial"/>
              <a:buChar char="•"/>
            </a:pPr>
            <a:r>
              <a:rPr lang="en-GB">
                <a:latin typeface="Century Gothic"/>
                <a:ea typeface="Times New Roman" panose="02020603050405020304" pitchFamily="18" charset="0"/>
                <a:cs typeface="Times New Roman"/>
              </a:rPr>
              <a:t>Five staff members contracted COVID-19 up to end March 2021.</a:t>
            </a:r>
            <a:endParaRPr lang="en-GB">
              <a:solidFill>
                <a:schemeClr val="tx1"/>
              </a:solidFill>
              <a:latin typeface="Century Gothic"/>
              <a:ea typeface="Times New Roman" panose="02020603050405020304" pitchFamily="18" charset="0"/>
              <a:cs typeface="Times New Roman"/>
            </a:endParaRPr>
          </a:p>
          <a:p>
            <a:pPr marL="584200" lvl="1" indent="-269875" algn="just">
              <a:lnSpc>
                <a:spcPct val="107000"/>
              </a:lnSpc>
              <a:spcAft>
                <a:spcPts val="0"/>
              </a:spcAft>
              <a:buFont typeface="Arial"/>
              <a:buChar char="•"/>
            </a:pPr>
            <a:r>
              <a:rPr lang="en-ZA">
                <a:latin typeface="Century Gothic"/>
                <a:ea typeface="Times New Roman" panose="02020603050405020304" pitchFamily="18" charset="0"/>
                <a:cs typeface="Segoe UI"/>
              </a:rPr>
              <a:t>The Pandemic provided an opportunity to </a:t>
            </a:r>
            <a:r>
              <a:rPr lang="en-ZA" b="1">
                <a:latin typeface="Century Gothic"/>
                <a:ea typeface="Times New Roman" panose="02020603050405020304" pitchFamily="18" charset="0"/>
                <a:cs typeface="Segoe UI"/>
              </a:rPr>
              <a:t>digitise processes </a:t>
            </a:r>
            <a:r>
              <a:rPr lang="en-ZA">
                <a:latin typeface="Century Gothic"/>
                <a:ea typeface="Times New Roman" panose="02020603050405020304" pitchFamily="18" charset="0"/>
                <a:cs typeface="Segoe UI"/>
              </a:rPr>
              <a:t>to allow for virtual and remote work. </a:t>
            </a:r>
            <a:r>
              <a:rPr lang="en-GB">
                <a:latin typeface="Century Gothic"/>
                <a:ea typeface="Times New Roman" panose="02020603050405020304" pitchFamily="18" charset="0"/>
                <a:cs typeface="Times New Roman"/>
              </a:rPr>
              <a:t>Several in-house digital solutions and process flows developed to ensure productivity and accountability during remote work, including enabling online bid evaluation and adjudication, attendance registers, and declarations of interest.</a:t>
            </a:r>
            <a:endParaRPr lang="en-ZA">
              <a:latin typeface="Century Gothic"/>
              <a:ea typeface="Times New Roman" panose="02020603050405020304" pitchFamily="18" charset="0"/>
              <a:cs typeface="Times New Roman"/>
            </a:endParaRPr>
          </a:p>
          <a:p>
            <a:pPr marL="584200" lvl="1" indent="-269875" algn="just">
              <a:lnSpc>
                <a:spcPct val="107000"/>
              </a:lnSpc>
              <a:spcAft>
                <a:spcPts val="0"/>
              </a:spcAft>
              <a:buFont typeface="Arial"/>
              <a:buChar char="•"/>
            </a:pPr>
            <a:r>
              <a:rPr lang="en-ZA">
                <a:latin typeface="Century Gothic"/>
                <a:ea typeface="Times New Roman" panose="02020603050405020304" pitchFamily="18" charset="0"/>
                <a:cs typeface="Segoe UI"/>
              </a:rPr>
              <a:t>Majority of staff </a:t>
            </a:r>
            <a:r>
              <a:rPr lang="en-GB">
                <a:latin typeface="Century Gothic"/>
                <a:ea typeface="Times New Roman" panose="02020603050405020304" pitchFamily="18" charset="0"/>
                <a:cs typeface="Segoe UI"/>
              </a:rPr>
              <a:t>are </a:t>
            </a:r>
            <a:r>
              <a:rPr lang="en-ZA">
                <a:latin typeface="Century Gothic"/>
                <a:ea typeface="Times New Roman" panose="02020603050405020304" pitchFamily="18" charset="0"/>
                <a:cs typeface="Segoe UI"/>
              </a:rPr>
              <a:t>able to </a:t>
            </a:r>
            <a:r>
              <a:rPr lang="en-ZA" b="1">
                <a:latin typeface="Century Gothic"/>
                <a:ea typeface="Times New Roman" panose="02020603050405020304" pitchFamily="18" charset="0"/>
                <a:cs typeface="Segoe UI"/>
              </a:rPr>
              <a:t>work remotely </a:t>
            </a:r>
            <a:r>
              <a:rPr lang="en-ZA">
                <a:latin typeface="Century Gothic"/>
                <a:ea typeface="Times New Roman" panose="02020603050405020304" pitchFamily="18" charset="0"/>
                <a:cs typeface="Segoe UI"/>
              </a:rPr>
              <a:t>to</a:t>
            </a:r>
            <a:r>
              <a:rPr lang="en-ZA">
                <a:latin typeface="Century Gothic"/>
                <a:ea typeface="Times New Roman" panose="02020603050405020304" pitchFamily="18" charset="0"/>
                <a:cs typeface="Arial"/>
              </a:rPr>
              <a:t> </a:t>
            </a:r>
            <a:r>
              <a:rPr lang="en-ZA">
                <a:latin typeface="Century Gothic"/>
                <a:ea typeface="Times New Roman" panose="02020603050405020304" pitchFamily="18" charset="0"/>
                <a:cs typeface="Segoe UI"/>
              </a:rPr>
              <a:t>minimise</a:t>
            </a:r>
            <a:r>
              <a:rPr lang="en-ZA">
                <a:latin typeface="Century Gothic"/>
                <a:ea typeface="Times New Roman" panose="02020603050405020304" pitchFamily="18" charset="0"/>
                <a:cs typeface="Arial"/>
              </a:rPr>
              <a:t> </a:t>
            </a:r>
            <a:r>
              <a:rPr lang="en-ZA">
                <a:latin typeface="Century Gothic"/>
                <a:ea typeface="Times New Roman" panose="02020603050405020304" pitchFamily="18" charset="0"/>
                <a:cs typeface="Segoe UI"/>
              </a:rPr>
              <a:t>congestion in the office and mitigate risk. </a:t>
            </a:r>
          </a:p>
          <a:p>
            <a:pPr marL="584200" lvl="1" indent="-269875" algn="just">
              <a:lnSpc>
                <a:spcPct val="107000"/>
              </a:lnSpc>
              <a:spcAft>
                <a:spcPts val="0"/>
              </a:spcAft>
              <a:buFont typeface="Arial"/>
              <a:buChar char="•"/>
            </a:pPr>
            <a:r>
              <a:rPr lang="en-ZA">
                <a:latin typeface="Century Gothic"/>
                <a:ea typeface="Times New Roman" panose="02020603050405020304" pitchFamily="18" charset="0"/>
                <a:cs typeface="Segoe UI"/>
              </a:rPr>
              <a:t>Staff receive tools of</a:t>
            </a:r>
            <a:r>
              <a:rPr lang="en-GB">
                <a:latin typeface="Century Gothic"/>
                <a:ea typeface="Times New Roman" panose="02020603050405020304" pitchFamily="18" charset="0"/>
                <a:cs typeface="Segoe UI"/>
              </a:rPr>
              <a:t> the</a:t>
            </a:r>
            <a:r>
              <a:rPr lang="en-ZA">
                <a:latin typeface="Century Gothic"/>
                <a:ea typeface="Times New Roman" panose="02020603050405020304" pitchFamily="18" charset="0"/>
                <a:cs typeface="Segoe UI"/>
              </a:rPr>
              <a:t> trade</a:t>
            </a:r>
            <a:r>
              <a:rPr lang="en-GB">
                <a:latin typeface="Century Gothic"/>
                <a:ea typeface="Times New Roman" panose="02020603050405020304" pitchFamily="18" charset="0"/>
                <a:cs typeface="Segoe UI"/>
              </a:rPr>
              <a:t>,</a:t>
            </a:r>
            <a:r>
              <a:rPr lang="en-ZA">
                <a:latin typeface="Century Gothic"/>
                <a:ea typeface="Times New Roman" panose="02020603050405020304" pitchFamily="18" charset="0"/>
                <a:cs typeface="Segoe UI"/>
              </a:rPr>
              <a:t> including data allowance.</a:t>
            </a:r>
            <a:r>
              <a:rPr lang="en-ZA">
                <a:latin typeface="Century Gothic"/>
                <a:ea typeface="Times New Roman" panose="02020603050405020304" pitchFamily="18" charset="0"/>
                <a:cs typeface="Arial"/>
              </a:rPr>
              <a:t> </a:t>
            </a:r>
            <a:r>
              <a:rPr lang="en-ZA">
                <a:latin typeface="Century Gothic"/>
                <a:ea typeface="Times New Roman" panose="02020603050405020304" pitchFamily="18" charset="0"/>
                <a:cs typeface="Segoe UI"/>
              </a:rPr>
              <a:t>   </a:t>
            </a:r>
            <a:endParaRPr lang="en-ZA">
              <a:latin typeface="Times New Roman"/>
              <a:ea typeface="Times New Roman" panose="02020603050405020304" pitchFamily="18" charset="0"/>
            </a:endParaRPr>
          </a:p>
          <a:p>
            <a:pPr marL="584200" lvl="1" indent="-269875" algn="just">
              <a:lnSpc>
                <a:spcPct val="107000"/>
              </a:lnSpc>
              <a:spcAft>
                <a:spcPts val="0"/>
              </a:spcAft>
              <a:buFont typeface="Arial"/>
              <a:buChar char="•"/>
            </a:pPr>
            <a:r>
              <a:rPr lang="en-ZA">
                <a:latin typeface="Century Gothic"/>
                <a:ea typeface="Times New Roman" panose="02020603050405020304" pitchFamily="18" charset="0"/>
                <a:cs typeface="Segoe UI"/>
              </a:rPr>
              <a:t>Essential and critical components (e.g. Financial Management and Supply Chain Management) continue to </a:t>
            </a:r>
            <a:r>
              <a:rPr lang="en-ZA" b="1">
                <a:latin typeface="Century Gothic"/>
                <a:ea typeface="Times New Roman" panose="02020603050405020304" pitchFamily="18" charset="0"/>
                <a:cs typeface="Segoe UI"/>
              </a:rPr>
              <a:t>work in a staggered manner </a:t>
            </a:r>
            <a:r>
              <a:rPr lang="en-ZA">
                <a:latin typeface="Century Gothic"/>
                <a:ea typeface="Times New Roman" panose="02020603050405020304" pitchFamily="18" charset="0"/>
                <a:cs typeface="Segoe UI"/>
              </a:rPr>
              <a:t>with all Health protocols observed.  </a:t>
            </a:r>
            <a:endParaRPr lang="en-ZA">
              <a:latin typeface="Century Gothic" panose="020B0502020202020204" pitchFamily="34" charset="0"/>
              <a:ea typeface="Times New Roman" panose="02020603050405020304" pitchFamily="18" charset="0"/>
              <a:cs typeface="Segoe UI" panose="020B0502040204020203" pitchFamily="34" charset="0"/>
            </a:endParaRPr>
          </a:p>
          <a:p>
            <a:pPr marL="584200" lvl="1" indent="-269875" algn="just">
              <a:lnSpc>
                <a:spcPct val="107000"/>
              </a:lnSpc>
              <a:spcAft>
                <a:spcPts val="0"/>
              </a:spcAft>
              <a:buFont typeface="Arial"/>
              <a:buChar char="•"/>
            </a:pPr>
            <a:r>
              <a:rPr lang="en-ZA">
                <a:latin typeface="Century Gothic"/>
                <a:ea typeface="Times New Roman" panose="02020603050405020304" pitchFamily="18" charset="0"/>
                <a:cs typeface="Segoe UI"/>
              </a:rPr>
              <a:t>Employees are expected to report to work at least twice a week (depending on the National Lockdown Levels proclaimed). A </a:t>
            </a:r>
            <a:r>
              <a:rPr lang="en-ZA" b="1">
                <a:latin typeface="Century Gothic"/>
                <a:ea typeface="Times New Roman" panose="02020603050405020304" pitchFamily="18" charset="0"/>
                <a:cs typeface="Segoe UI"/>
              </a:rPr>
              <a:t>work</a:t>
            </a:r>
            <a:r>
              <a:rPr lang="en-ZA" b="1">
                <a:latin typeface="Century Gothic"/>
                <a:ea typeface="Times New Roman" panose="02020603050405020304" pitchFamily="18" charset="0"/>
                <a:cs typeface="Arial"/>
              </a:rPr>
              <a:t> </a:t>
            </a:r>
            <a:r>
              <a:rPr lang="en-ZA" b="1">
                <a:latin typeface="Century Gothic"/>
                <a:ea typeface="Times New Roman" panose="02020603050405020304" pitchFamily="18" charset="0"/>
                <a:cs typeface="Segoe UI"/>
              </a:rPr>
              <a:t>schedule </a:t>
            </a:r>
            <a:r>
              <a:rPr lang="en-ZA">
                <a:latin typeface="Century Gothic"/>
                <a:ea typeface="Times New Roman" panose="02020603050405020304" pitchFamily="18" charset="0"/>
                <a:cs typeface="Segoe UI"/>
              </a:rPr>
              <a:t>is in place to ensure social distancing</a:t>
            </a:r>
            <a:r>
              <a:rPr lang="en-ZA">
                <a:latin typeface="Century Gothic"/>
                <a:ea typeface="Times New Roman" panose="02020603050405020304" pitchFamily="18" charset="0"/>
                <a:cs typeface="Arial"/>
              </a:rPr>
              <a:t> </a:t>
            </a:r>
            <a:r>
              <a:rPr lang="en-ZA">
                <a:latin typeface="Century Gothic"/>
                <a:ea typeface="Times New Roman" panose="02020603050405020304" pitchFamily="18" charset="0"/>
                <a:cs typeface="Segoe UI"/>
              </a:rPr>
              <a:t>in the workplace. </a:t>
            </a:r>
          </a:p>
        </p:txBody>
      </p:sp>
    </p:spTree>
    <p:extLst>
      <p:ext uri="{BB962C8B-B14F-4D97-AF65-F5344CB8AC3E}">
        <p14:creationId xmlns:p14="http://schemas.microsoft.com/office/powerpoint/2010/main" val="284822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lvl="0" indent="-228600">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a:cs typeface="Calibri"/>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228600" indent="-228600" eaLnBrk="1" fontAlgn="auto" hangingPunct="1">
              <a:lnSpc>
                <a:spcPct val="150000"/>
              </a:lnSpc>
              <a:spcBef>
                <a:spcPts val="0"/>
              </a:spcBef>
              <a:spcAft>
                <a:spcPts val="0"/>
              </a:spcAft>
            </a:pPr>
            <a:endParaRPr lang="en-GB" sz="2000" kern="1200">
              <a:latin typeface="Century Gothic" panose="020B0502020202020204" pitchFamily="34" charset="0"/>
            </a:endParaRPr>
          </a:p>
          <a:p>
            <a:pPr marL="0" indent="0" algn="just">
              <a:spcBef>
                <a:spcPts val="0"/>
              </a:spcBef>
              <a:spcAft>
                <a:spcPts val="0"/>
              </a:spcAft>
              <a:buNone/>
            </a:pPr>
            <a:endParaRPr lang="en-GB" sz="2400" kern="1200">
              <a:solidFill>
                <a:prstClr val="black">
                  <a:lumMod val="65000"/>
                  <a:lumOff val="35000"/>
                </a:prstClr>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64347135"/>
              </p:ext>
            </p:extLst>
          </p:nvPr>
        </p:nvGraphicFramePr>
        <p:xfrm>
          <a:off x="633995" y="1055124"/>
          <a:ext cx="8008372" cy="3489269"/>
        </p:xfrm>
        <a:graphic>
          <a:graphicData uri="http://schemas.openxmlformats.org/drawingml/2006/table">
            <a:tbl>
              <a:tblPr firstRow="1" firstCol="1" bandRow="1"/>
              <a:tblGrid>
                <a:gridCol w="1510216">
                  <a:extLst>
                    <a:ext uri="{9D8B030D-6E8A-4147-A177-3AD203B41FA5}">
                      <a16:colId xmlns:a16="http://schemas.microsoft.com/office/drawing/2014/main" val="1436311274"/>
                    </a:ext>
                  </a:extLst>
                </a:gridCol>
                <a:gridCol w="811892">
                  <a:extLst>
                    <a:ext uri="{9D8B030D-6E8A-4147-A177-3AD203B41FA5}">
                      <a16:colId xmlns:a16="http://schemas.microsoft.com/office/drawing/2014/main" val="2590020336"/>
                    </a:ext>
                  </a:extLst>
                </a:gridCol>
                <a:gridCol w="812496">
                  <a:extLst>
                    <a:ext uri="{9D8B030D-6E8A-4147-A177-3AD203B41FA5}">
                      <a16:colId xmlns:a16="http://schemas.microsoft.com/office/drawing/2014/main" val="3972042782"/>
                    </a:ext>
                  </a:extLst>
                </a:gridCol>
                <a:gridCol w="812496">
                  <a:extLst>
                    <a:ext uri="{9D8B030D-6E8A-4147-A177-3AD203B41FA5}">
                      <a16:colId xmlns:a16="http://schemas.microsoft.com/office/drawing/2014/main" val="1955400832"/>
                    </a:ext>
                  </a:extLst>
                </a:gridCol>
                <a:gridCol w="811892">
                  <a:extLst>
                    <a:ext uri="{9D8B030D-6E8A-4147-A177-3AD203B41FA5}">
                      <a16:colId xmlns:a16="http://schemas.microsoft.com/office/drawing/2014/main" val="903799766"/>
                    </a:ext>
                  </a:extLst>
                </a:gridCol>
                <a:gridCol w="812496">
                  <a:extLst>
                    <a:ext uri="{9D8B030D-6E8A-4147-A177-3AD203B41FA5}">
                      <a16:colId xmlns:a16="http://schemas.microsoft.com/office/drawing/2014/main" val="2000485554"/>
                    </a:ext>
                  </a:extLst>
                </a:gridCol>
                <a:gridCol w="811892">
                  <a:extLst>
                    <a:ext uri="{9D8B030D-6E8A-4147-A177-3AD203B41FA5}">
                      <a16:colId xmlns:a16="http://schemas.microsoft.com/office/drawing/2014/main" val="989483782"/>
                    </a:ext>
                  </a:extLst>
                </a:gridCol>
                <a:gridCol w="812496">
                  <a:extLst>
                    <a:ext uri="{9D8B030D-6E8A-4147-A177-3AD203B41FA5}">
                      <a16:colId xmlns:a16="http://schemas.microsoft.com/office/drawing/2014/main" val="2916689555"/>
                    </a:ext>
                  </a:extLst>
                </a:gridCol>
                <a:gridCol w="812496">
                  <a:extLst>
                    <a:ext uri="{9D8B030D-6E8A-4147-A177-3AD203B41FA5}">
                      <a16:colId xmlns:a16="http://schemas.microsoft.com/office/drawing/2014/main" val="3013335476"/>
                    </a:ext>
                  </a:extLst>
                </a:gridCol>
              </a:tblGrid>
              <a:tr h="0">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Appropriation per economic classification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82797360"/>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2020/21</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1921532089"/>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Variance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248247"/>
                  </a:ext>
                </a:extLst>
              </a:tr>
              <a:tr h="150221">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862047"/>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Current payments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34 680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34 596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27 297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7 299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78.9%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sym typeface="Arial"/>
                        </a:rPr>
                        <a:t>37 543</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tc>
                  <a:txBody>
                    <a:bodyPr/>
                    <a:lstStyle/>
                    <a:p>
                      <a:pPr algn="r">
                        <a:lnSpc>
                          <a:spcPct val="115000"/>
                        </a:lnSpc>
                        <a:spcAft>
                          <a:spcPts val="0"/>
                        </a:spcAft>
                      </a:pPr>
                      <a:r>
                        <a:rPr lang="en-GB" sz="1000" b="1" dirty="0">
                          <a:effectLst/>
                          <a:latin typeface="Arial"/>
                          <a:ea typeface="Calibri" panose="020F0502020204030204" pitchFamily="34" charset="0"/>
                          <a:cs typeface="Arial"/>
                        </a:rPr>
                        <a:t>29 262 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BC2E6"/>
                    </a:solidFill>
                  </a:tcPr>
                </a:tc>
                <a:extLst>
                  <a:ext uri="{0D108BD9-81ED-4DB2-BD59-A6C34878D82A}">
                    <a16:rowId xmlns:a16="http://schemas.microsoft.com/office/drawing/2014/main" val="3698586623"/>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Compensation of employees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22 335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22 335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18 158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4 177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sym typeface="Arial"/>
                        </a:rPr>
                        <a:t>20 902</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19 949 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0768592"/>
                  </a:ext>
                </a:extLst>
              </a:tr>
              <a:tr h="120497">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Goods and services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12 345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12 261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9 139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3 122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74.5%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sym typeface="Arial"/>
                        </a:rPr>
                        <a:t>16 641</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9 313 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56224973"/>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sym typeface="Arial"/>
                        </a:rPr>
                        <a:t>1</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112</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dirty="0">
                          <a:effectLst/>
                          <a:latin typeface="Arial"/>
                          <a:ea typeface="Calibri" panose="020F0502020204030204" pitchFamily="34" charset="0"/>
                          <a:cs typeface="Arial"/>
                        </a:rPr>
                        <a:t> 109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767170981"/>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Departmental agencies and accounts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sym typeface="Arial"/>
                        </a:rPr>
                        <a:t>1</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sym typeface="Arial"/>
                        </a:rPr>
                        <a:t>1</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 -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11135937"/>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Households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111</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 109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9657461"/>
                  </a:ext>
                </a:extLst>
              </a:tr>
              <a:tr h="196172">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153</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sym typeface="Arial"/>
                        </a:rPr>
                        <a:t>84</a:t>
                      </a:r>
                      <a:endParaRPr lang="en-US" sz="1000" b="1" i="0" u="none" strike="noStrike" cap="none" dirty="0">
                        <a:solidFill>
                          <a:schemeClr val="tx1"/>
                        </a:solidFill>
                        <a:effectLst/>
                        <a:latin typeface="Arial"/>
                        <a:ea typeface="Calibri" panose="020F0502020204030204" pitchFamily="34" charset="0"/>
                        <a:cs typeface="Arial"/>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237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dirty="0">
                          <a:solidFill>
                            <a:schemeClr val="tx1"/>
                          </a:solidFill>
                          <a:effectLst/>
                          <a:latin typeface="Arial"/>
                          <a:ea typeface="Calibri" panose="020F0502020204030204" pitchFamily="34" charset="0"/>
                          <a:cs typeface="Arial"/>
                          <a:sym typeface="Arial"/>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776</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tc>
                  <a:txBody>
                    <a:bodyPr/>
                    <a:lstStyle/>
                    <a:p>
                      <a:pPr algn="r">
                        <a:lnSpc>
                          <a:spcPct val="115000"/>
                        </a:lnSpc>
                        <a:spcAft>
                          <a:spcPts val="0"/>
                        </a:spcAft>
                      </a:pPr>
                      <a:r>
                        <a:rPr lang="en-GB" sz="1000" b="1" dirty="0">
                          <a:effectLst/>
                          <a:latin typeface="Arial"/>
                          <a:ea typeface="Calibri" panose="020F0502020204030204" pitchFamily="34" charset="0"/>
                          <a:cs typeface="Arial"/>
                        </a:rPr>
                        <a:t> 479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BC2E6"/>
                    </a:solidFill>
                  </a:tcPr>
                </a:tc>
                <a:extLst>
                  <a:ext uri="{0D108BD9-81ED-4DB2-BD59-A6C34878D82A}">
                    <a16:rowId xmlns:a16="http://schemas.microsoft.com/office/drawing/2014/main" val="4257028982"/>
                  </a:ext>
                </a:extLst>
              </a:tr>
              <a:tr h="0">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Machinery and equipment</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153</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sym typeface="Arial"/>
                        </a:rPr>
                        <a:t>84</a:t>
                      </a:r>
                      <a:endParaRPr lang="en-US" sz="1000" b="0" i="0" u="none" strike="noStrike" cap="none" dirty="0">
                        <a:solidFill>
                          <a:schemeClr val="tx1"/>
                        </a:solidFill>
                        <a:effectLst/>
                        <a:latin typeface="Arial"/>
                        <a:ea typeface="Calibri" panose="020F0502020204030204" pitchFamily="34" charset="0"/>
                        <a:cs typeface="Arial"/>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237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463</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 460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3094761"/>
                  </a:ext>
                </a:extLst>
              </a:tr>
              <a:tr h="275206">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Software and other intangible assets</a:t>
                      </a: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i="0" u="none" strike="noStrike" cap="none" dirty="0">
                          <a:solidFill>
                            <a:schemeClr val="tx1"/>
                          </a:solidFill>
                          <a:effectLst/>
                          <a:latin typeface="Arial"/>
                          <a:ea typeface="Calibri" panose="020F0502020204030204" pitchFamily="34" charset="0"/>
                          <a:cs typeface="Arial"/>
                        </a:rPr>
                        <a:t> </a:t>
                      </a:r>
                      <a:r>
                        <a:rPr lang="en-GB" sz="1000" b="0" i="0" u="none" strike="noStrike" cap="none" dirty="0">
                          <a:solidFill>
                            <a:schemeClr val="tx1"/>
                          </a:solidFill>
                          <a:effectLst/>
                          <a:latin typeface="Arial"/>
                          <a:ea typeface="Calibri" panose="020F0502020204030204" pitchFamily="34" charset="0"/>
                          <a:cs typeface="Arial"/>
                          <a:sym typeface="Arial"/>
                        </a:rPr>
                        <a:t>313</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a:lnSpc>
                          <a:spcPct val="115000"/>
                        </a:lnSpc>
                        <a:spcAft>
                          <a:spcPts val="0"/>
                        </a:spcAft>
                      </a:pPr>
                      <a:r>
                        <a:rPr lang="en-GB" sz="1000" b="0" dirty="0">
                          <a:effectLst/>
                          <a:latin typeface="Arial"/>
                          <a:ea typeface="Calibri" panose="020F0502020204030204" pitchFamily="34" charset="0"/>
                          <a:cs typeface="Arial"/>
                        </a:rPr>
                        <a:t> 19 </a:t>
                      </a:r>
                      <a:endParaRPr lang="en-US" sz="11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00784861"/>
                  </a:ext>
                </a:extLst>
              </a:tr>
              <a:tr h="0">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Payment for financial assets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rPr>
                        <a:t> </a:t>
                      </a:r>
                      <a:r>
                        <a:rPr lang="en-GB" sz="1000" b="1" i="0" u="none" strike="noStrike" cap="none" dirty="0">
                          <a:solidFill>
                            <a:schemeClr val="tx1"/>
                          </a:solidFill>
                          <a:effectLst/>
                          <a:latin typeface="Arial"/>
                          <a:ea typeface="Calibri" panose="020F0502020204030204" pitchFamily="34" charset="0"/>
                          <a:cs typeface="Arial"/>
                          <a:sym typeface="Arial"/>
                        </a:rPr>
                        <a:t>-</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i="0" u="none" strike="noStrike" cap="none" dirty="0">
                          <a:solidFill>
                            <a:schemeClr val="tx1"/>
                          </a:solidFill>
                          <a:effectLst/>
                          <a:latin typeface="Arial"/>
                          <a:ea typeface="Calibri" panose="020F0502020204030204" pitchFamily="34" charset="0"/>
                          <a:cs typeface="Arial"/>
                          <a:sym typeface="Arial"/>
                        </a:rPr>
                        <a:t>6</a:t>
                      </a:r>
                      <a:r>
                        <a:rPr lang="en-GB" sz="1000" b="1" i="0" u="none" strike="noStrike" cap="none" dirty="0">
                          <a:solidFill>
                            <a:schemeClr val="tx1"/>
                          </a:solidFill>
                          <a:effectLst/>
                          <a:latin typeface="Arial"/>
                          <a:ea typeface="Calibri" panose="020F0502020204030204" pitchFamily="34" charset="0"/>
                          <a:cs typeface="Arial"/>
                        </a:rPr>
                        <a:t> </a:t>
                      </a:r>
                      <a:endParaRPr lang="en-US" sz="1000" b="1"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tc>
                  <a:txBody>
                    <a:bodyPr/>
                    <a:lstStyle/>
                    <a:p>
                      <a:pPr algn="r">
                        <a:lnSpc>
                          <a:spcPct val="115000"/>
                        </a:lnSpc>
                        <a:spcAft>
                          <a:spcPts val="0"/>
                        </a:spcAft>
                      </a:pPr>
                      <a:r>
                        <a:rPr lang="en-GB" sz="1000" b="1" dirty="0">
                          <a:effectLst/>
                          <a:latin typeface="Arial"/>
                          <a:ea typeface="Calibri" panose="020F0502020204030204" pitchFamily="34" charset="0"/>
                          <a:cs typeface="Arial"/>
                        </a:rPr>
                        <a:t>6 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643845532"/>
                  </a:ext>
                </a:extLst>
              </a:tr>
              <a:tr h="0">
                <a:tc>
                  <a:txBody>
                    <a:bodyPr/>
                    <a:lstStyle/>
                    <a:p>
                      <a:pPr>
                        <a:lnSpc>
                          <a:spcPts val="1300"/>
                        </a:lnSpc>
                        <a:spcAft>
                          <a:spcPts val="0"/>
                        </a:spcAft>
                      </a:pPr>
                      <a:r>
                        <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 </a:t>
                      </a:r>
                      <a:endParaRPr lang="en-US" sz="1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i="0" u="none" strike="noStrike" cap="none" dirty="0">
                          <a:solidFill>
                            <a:schemeClr val="bg1"/>
                          </a:solidFill>
                          <a:effectLst/>
                          <a:latin typeface="Arial"/>
                          <a:ea typeface="Calibri" panose="020F0502020204030204" pitchFamily="34" charset="0"/>
                          <a:cs typeface="Arial"/>
                        </a:rPr>
                        <a:t> </a:t>
                      </a:r>
                      <a:r>
                        <a:rPr lang="en-GB" sz="1000" b="1" i="0" u="none" strike="noStrike" cap="none" dirty="0">
                          <a:solidFill>
                            <a:schemeClr val="bg1"/>
                          </a:solidFill>
                          <a:effectLst/>
                          <a:latin typeface="Arial"/>
                          <a:ea typeface="Calibri" panose="020F0502020204030204" pitchFamily="34" charset="0"/>
                          <a:cs typeface="Arial"/>
                          <a:sym typeface="Arial"/>
                        </a:rPr>
                        <a:t>34 834</a:t>
                      </a:r>
                      <a:r>
                        <a:rPr lang="en-GB" sz="1000" b="1" i="0" u="none" strike="noStrike" cap="none" dirty="0">
                          <a:solidFill>
                            <a:schemeClr val="bg1"/>
                          </a:solidFill>
                          <a:effectLst/>
                          <a:latin typeface="Arial"/>
                          <a:ea typeface="Calibri" panose="020F0502020204030204" pitchFamily="34" charset="0"/>
                          <a:cs typeface="Arial"/>
                        </a:rPr>
                        <a:t> </a:t>
                      </a:r>
                      <a:endPar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i="0" u="none" strike="noStrike" cap="none" dirty="0">
                          <a:solidFill>
                            <a:schemeClr val="bg1"/>
                          </a:solidFill>
                          <a:effectLst/>
                          <a:latin typeface="Arial"/>
                          <a:ea typeface="Calibri" panose="020F0502020204030204" pitchFamily="34" charset="0"/>
                          <a:cs typeface="Arial"/>
                        </a:rPr>
                        <a:t> </a:t>
                      </a:r>
                      <a:r>
                        <a:rPr lang="en-GB" sz="1000" b="1" i="0" u="none" strike="noStrike" cap="none" dirty="0">
                          <a:solidFill>
                            <a:schemeClr val="bg1"/>
                          </a:solidFill>
                          <a:effectLst/>
                          <a:latin typeface="Arial"/>
                          <a:ea typeface="Calibri" panose="020F0502020204030204" pitchFamily="34" charset="0"/>
                          <a:cs typeface="Arial"/>
                          <a:sym typeface="Arial"/>
                        </a:rPr>
                        <a:t>-</a:t>
                      </a:r>
                      <a:r>
                        <a:rPr lang="en-GB" sz="1000" b="1" i="0" u="none" strike="noStrike" cap="none" dirty="0">
                          <a:solidFill>
                            <a:schemeClr val="bg1"/>
                          </a:solidFill>
                          <a:effectLst/>
                          <a:latin typeface="Arial"/>
                          <a:ea typeface="Calibri" panose="020F0502020204030204" pitchFamily="34" charset="0"/>
                          <a:cs typeface="Arial"/>
                        </a:rPr>
                        <a:t> </a:t>
                      </a:r>
                      <a:endPar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Calibri" panose="020F0502020204030204" pitchFamily="34" charset="0"/>
                          <a:cs typeface="Arial"/>
                          <a:sym typeface="Arial"/>
                        </a:rPr>
                        <a:t>34 834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Calibri" panose="020F0502020204030204" pitchFamily="34" charset="0"/>
                          <a:cs typeface="Arial"/>
                          <a:sym typeface="Arial"/>
                        </a:rPr>
                        <a:t>27 531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Calibri" panose="020F0502020204030204" pitchFamily="34" charset="0"/>
                          <a:cs typeface="Arial"/>
                          <a:sym typeface="Arial"/>
                        </a:rPr>
                        <a:t>7 303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79.0%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i="0" u="none" strike="noStrike" cap="none" dirty="0">
                          <a:solidFill>
                            <a:schemeClr val="bg1"/>
                          </a:solidFill>
                          <a:effectLst/>
                          <a:latin typeface="Arial"/>
                          <a:ea typeface="Calibri" panose="020F0502020204030204" pitchFamily="34" charset="0"/>
                          <a:cs typeface="Arial"/>
                          <a:sym typeface="Arial"/>
                        </a:rPr>
                        <a:t>38 437</a:t>
                      </a:r>
                      <a:r>
                        <a:rPr lang="en-GB" sz="1000" b="1" i="0" u="none" strike="noStrike" cap="none" dirty="0">
                          <a:solidFill>
                            <a:schemeClr val="bg1"/>
                          </a:solidFill>
                          <a:effectLst/>
                          <a:latin typeface="Arial"/>
                          <a:ea typeface="Calibri" panose="020F0502020204030204" pitchFamily="34" charset="0"/>
                          <a:cs typeface="Arial"/>
                        </a:rPr>
                        <a:t> </a:t>
                      </a:r>
                      <a:endPar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29 856 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771055617"/>
                  </a:ext>
                </a:extLst>
              </a:tr>
            </a:tbl>
          </a:graphicData>
        </a:graphic>
      </p:graphicFrame>
    </p:spTree>
    <p:extLst>
      <p:ext uri="{BB962C8B-B14F-4D97-AF65-F5344CB8AC3E}">
        <p14:creationId xmlns:p14="http://schemas.microsoft.com/office/powerpoint/2010/main" val="375550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624518"/>
            <a:ext cx="7681893" cy="4328566"/>
          </a:xfrm>
        </p:spPr>
        <p:txBody>
          <a:bodyPr>
            <a:noAutofit/>
          </a:bodyPr>
          <a:lstStyle/>
          <a:p>
            <a:pPr marL="228600" indent="-228600" eaLnBrk="1" fontAlgn="auto" hangingPunct="1">
              <a:lnSpc>
                <a:spcPct val="150000"/>
              </a:lnSpc>
              <a:spcBef>
                <a:spcPts val="0"/>
              </a:spcBef>
              <a:spcAft>
                <a:spcPts val="0"/>
              </a:spcAft>
              <a:buSzPct val="100000"/>
            </a:pPr>
            <a:endParaRPr lang="en-GB" sz="2000" kern="1200">
              <a:latin typeface="Century Gothic"/>
            </a:endParaRPr>
          </a:p>
          <a:p>
            <a:pPr marL="228600" lvl="0" indent="-228600" eaLnBrk="1" fontAlgn="auto" hangingPunct="1">
              <a:lnSpc>
                <a:spcPct val="150000"/>
              </a:lnSpc>
              <a:spcBef>
                <a:spcPts val="0"/>
              </a:spcBef>
              <a:spcAft>
                <a:spcPts val="0"/>
              </a:spcAft>
              <a:buSzPct val="100000"/>
            </a:pPr>
            <a:endParaRPr lang="en-GB" sz="2000" kern="1200">
              <a:latin typeface="Century Gothic" panose="020B0502020202020204" pitchFamily="34" charset="0"/>
            </a:endParaRPr>
          </a:p>
          <a:p>
            <a:pPr marL="0" lvl="0" indent="0" algn="just">
              <a:spcBef>
                <a:spcPts val="0"/>
              </a:spcBef>
              <a:spcAft>
                <a:spcPts val="0"/>
              </a:spcAft>
              <a:buSzPct val="100000"/>
              <a:buNone/>
            </a:pPr>
            <a:endParaRPr lang="en-GB" sz="2400" kern="1200">
              <a:solidFill>
                <a:srgbClr val="595959"/>
              </a:solidFill>
              <a:latin typeface="Century Gothic" panose="020B0502020202020204" pitchFamily="34" charset="0"/>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96661732"/>
              </p:ext>
            </p:extLst>
          </p:nvPr>
        </p:nvGraphicFramePr>
        <p:xfrm>
          <a:off x="412325" y="549717"/>
          <a:ext cx="8132075" cy="2083876"/>
        </p:xfrm>
        <a:graphic>
          <a:graphicData uri="http://schemas.openxmlformats.org/drawingml/2006/table">
            <a:tbl>
              <a:tblPr firstRow="1" firstCol="1" bandRow="1"/>
              <a:tblGrid>
                <a:gridCol w="1769203">
                  <a:extLst>
                    <a:ext uri="{9D8B030D-6E8A-4147-A177-3AD203B41FA5}">
                      <a16:colId xmlns:a16="http://schemas.microsoft.com/office/drawing/2014/main" val="2809072467"/>
                    </a:ext>
                  </a:extLst>
                </a:gridCol>
                <a:gridCol w="795359">
                  <a:extLst>
                    <a:ext uri="{9D8B030D-6E8A-4147-A177-3AD203B41FA5}">
                      <a16:colId xmlns:a16="http://schemas.microsoft.com/office/drawing/2014/main" val="753300086"/>
                    </a:ext>
                  </a:extLst>
                </a:gridCol>
                <a:gridCol w="795359">
                  <a:extLst>
                    <a:ext uri="{9D8B030D-6E8A-4147-A177-3AD203B41FA5}">
                      <a16:colId xmlns:a16="http://schemas.microsoft.com/office/drawing/2014/main" val="2864979941"/>
                    </a:ext>
                  </a:extLst>
                </a:gridCol>
                <a:gridCol w="795359">
                  <a:extLst>
                    <a:ext uri="{9D8B030D-6E8A-4147-A177-3AD203B41FA5}">
                      <a16:colId xmlns:a16="http://schemas.microsoft.com/office/drawing/2014/main" val="1285443851"/>
                    </a:ext>
                  </a:extLst>
                </a:gridCol>
                <a:gridCol w="795359">
                  <a:extLst>
                    <a:ext uri="{9D8B030D-6E8A-4147-A177-3AD203B41FA5}">
                      <a16:colId xmlns:a16="http://schemas.microsoft.com/office/drawing/2014/main" val="1530228230"/>
                    </a:ext>
                  </a:extLst>
                </a:gridCol>
                <a:gridCol w="795359">
                  <a:extLst>
                    <a:ext uri="{9D8B030D-6E8A-4147-A177-3AD203B41FA5}">
                      <a16:colId xmlns:a16="http://schemas.microsoft.com/office/drawing/2014/main" val="2371566740"/>
                    </a:ext>
                  </a:extLst>
                </a:gridCol>
                <a:gridCol w="795359">
                  <a:extLst>
                    <a:ext uri="{9D8B030D-6E8A-4147-A177-3AD203B41FA5}">
                      <a16:colId xmlns:a16="http://schemas.microsoft.com/office/drawing/2014/main" val="167621947"/>
                    </a:ext>
                  </a:extLst>
                </a:gridCol>
                <a:gridCol w="795359">
                  <a:extLst>
                    <a:ext uri="{9D8B030D-6E8A-4147-A177-3AD203B41FA5}">
                      <a16:colId xmlns:a16="http://schemas.microsoft.com/office/drawing/2014/main" val="2628327249"/>
                    </a:ext>
                  </a:extLst>
                </a:gridCol>
                <a:gridCol w="795359">
                  <a:extLst>
                    <a:ext uri="{9D8B030D-6E8A-4147-A177-3AD203B41FA5}">
                      <a16:colId xmlns:a16="http://schemas.microsoft.com/office/drawing/2014/main" val="1573605372"/>
                    </a:ext>
                  </a:extLst>
                </a:gridCol>
              </a:tblGrid>
              <a:tr h="92325">
                <a:tc gridSpan="9">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230260175"/>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2020/21</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extLst>
                  <a:ext uri="{0D108BD9-81ED-4DB2-BD59-A6C34878D82A}">
                    <a16:rowId xmlns:a16="http://schemas.microsoft.com/office/drawing/2014/main" val="2809650113"/>
                  </a:ext>
                </a:extLst>
              </a:tr>
              <a:tr h="276976">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Sub </a:t>
                      </a:r>
                      <a:r>
                        <a:rPr lang="en-US" sz="1000" b="1" err="1">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Variance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750756"/>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309557"/>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Strategic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GB" sz="1000" b="0" i="0" u="none" strike="noStrike" cap="none" dirty="0">
                          <a:solidFill>
                            <a:schemeClr val="tx1"/>
                          </a:solidFill>
                          <a:effectLst/>
                          <a:latin typeface="Arial"/>
                          <a:ea typeface="Calibri" panose="020F0502020204030204" pitchFamily="34" charset="0"/>
                          <a:cs typeface="Arial"/>
                          <a:sym typeface="Arial"/>
                        </a:rPr>
                        <a:t>3 524</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446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3 970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2 262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1 708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0" algn="r" rtl="0">
                        <a:lnSpc>
                          <a:spcPct val="115000"/>
                        </a:lnSpc>
                        <a:spcBef>
                          <a:spcPts val="0"/>
                        </a:spcBef>
                        <a:spcAft>
                          <a:spcPts val="0"/>
                        </a:spcAft>
                        <a:buNone/>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57.0%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4 130 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3 140 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45839576"/>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Corporate resource management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GB" sz="1000" b="0" i="0" u="none" strike="noStrike" cap="none" dirty="0">
                          <a:solidFill>
                            <a:schemeClr val="tx1"/>
                          </a:solidFill>
                          <a:effectLst/>
                          <a:latin typeface="Arial"/>
                          <a:ea typeface="Calibri" panose="020F0502020204030204" pitchFamily="34" charset="0"/>
                          <a:cs typeface="Arial"/>
                          <a:sym typeface="Arial"/>
                        </a:rPr>
                        <a:t>9 059</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(309)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8 750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6 263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2 487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0" algn="r" rtl="0">
                        <a:lnSpc>
                          <a:spcPct val="115000"/>
                        </a:lnSpc>
                        <a:spcBef>
                          <a:spcPts val="0"/>
                        </a:spcBef>
                        <a:spcAft>
                          <a:spcPts val="0"/>
                        </a:spcAft>
                        <a:buNone/>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71.6%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10 542 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5 504 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12154448"/>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3. Office of the Chief Financial Officer</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GB" sz="1000" b="0" i="0" u="none" strike="noStrike" cap="none" dirty="0">
                          <a:solidFill>
                            <a:schemeClr val="tx1"/>
                          </a:solidFill>
                          <a:effectLst/>
                          <a:latin typeface="Arial"/>
                          <a:ea typeface="Calibri" panose="020F0502020204030204" pitchFamily="34" charset="0"/>
                          <a:cs typeface="Arial"/>
                          <a:sym typeface="Arial"/>
                        </a:rPr>
                        <a:t>6 361</a:t>
                      </a:r>
                      <a:r>
                        <a:rPr lang="en-GB" sz="1000" b="0" i="0" u="none" strike="noStrike" cap="none" dirty="0">
                          <a:solidFill>
                            <a:schemeClr val="tx1"/>
                          </a:solidFill>
                          <a:effectLst/>
                          <a:latin typeface="Arial"/>
                          <a:ea typeface="Calibri" panose="020F0502020204030204" pitchFamily="34" charset="0"/>
                          <a:cs typeface="Arial"/>
                        </a:rPr>
                        <a:t> </a:t>
                      </a:r>
                      <a:endPar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(137)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6 224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5 296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US" sz="1000" b="0" i="0" u="none" strike="noStrike" cap="none" dirty="0">
                          <a:solidFill>
                            <a:schemeClr val="tx1"/>
                          </a:solidFill>
                          <a:effectLst/>
                          <a:latin typeface="Arial"/>
                          <a:ea typeface="Calibri" panose="020F0502020204030204" pitchFamily="34" charset="0"/>
                          <a:cs typeface="Arial"/>
                          <a:sym typeface="Arial"/>
                        </a:rPr>
                        <a:t>928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0" algn="r" rtl="0">
                        <a:lnSpc>
                          <a:spcPct val="115000"/>
                        </a:lnSpc>
                        <a:spcBef>
                          <a:spcPts val="0"/>
                        </a:spcBef>
                        <a:spcAft>
                          <a:spcPts val="0"/>
                        </a:spcAft>
                        <a:buNone/>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6 314 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6 135 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2069414"/>
                  </a:ext>
                </a:extLst>
              </a:tr>
              <a:tr h="92325">
                <a:tc>
                  <a:txBody>
                    <a:bodyPr/>
                    <a:lstStyle/>
                    <a:p>
                      <a:pPr>
                        <a:lnSpc>
                          <a:spcPts val="1300"/>
                        </a:lnSpc>
                        <a:spcAft>
                          <a:spcPts val="0"/>
                        </a:spcAft>
                      </a:pPr>
                      <a:r>
                        <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 </a:t>
                      </a:r>
                      <a:endParaRPr lang="en-US" sz="1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GB" sz="1000" b="1" i="0" u="none" strike="noStrike" cap="none" dirty="0">
                          <a:solidFill>
                            <a:schemeClr val="bg1"/>
                          </a:solidFill>
                          <a:effectLst/>
                          <a:latin typeface="Arial"/>
                          <a:ea typeface="Calibri" panose="020F0502020204030204" pitchFamily="34" charset="0"/>
                          <a:cs typeface="Arial"/>
                          <a:sym typeface="Arial"/>
                        </a:rPr>
                        <a:t>18 944</a:t>
                      </a:r>
                      <a:endParaRPr lang="en-US" sz="1000" b="1" i="0" u="none" strike="noStrike" cap="none" dirty="0">
                        <a:solidFill>
                          <a:schemeClr val="bg1"/>
                        </a:solidFill>
                        <a:effectLst/>
                        <a:latin typeface="Arial"/>
                        <a:ea typeface="Calibri" panose="020F0502020204030204" pitchFamily="34" charset="0"/>
                        <a:cs typeface="Arial"/>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GB" sz="1000" b="1" i="0" u="none" strike="noStrike" cap="none" dirty="0">
                          <a:solidFill>
                            <a:schemeClr val="bg1"/>
                          </a:solidFill>
                          <a:effectLst/>
                          <a:latin typeface="Arial"/>
                          <a:ea typeface="Calibri" panose="020F0502020204030204" pitchFamily="34" charset="0"/>
                          <a:cs typeface="Arial"/>
                        </a:rPr>
                        <a:t> </a:t>
                      </a:r>
                      <a:r>
                        <a:rPr lang="en-GB" sz="1000" b="1" i="0" u="none" strike="noStrike" cap="none" dirty="0">
                          <a:solidFill>
                            <a:schemeClr val="bg1"/>
                          </a:solidFill>
                          <a:effectLst/>
                          <a:latin typeface="Arial"/>
                          <a:ea typeface="Calibri" panose="020F0502020204030204" pitchFamily="34" charset="0"/>
                          <a:cs typeface="Arial"/>
                          <a:sym typeface="Arial"/>
                        </a:rPr>
                        <a:t>-</a:t>
                      </a:r>
                      <a:r>
                        <a:rPr lang="en-GB" sz="1000" b="1" i="0" u="none" strike="noStrike" cap="none" dirty="0">
                          <a:solidFill>
                            <a:schemeClr val="bg1"/>
                          </a:solidFill>
                          <a:effectLst/>
                          <a:latin typeface="Arial"/>
                          <a:ea typeface="Calibri" panose="020F0502020204030204" pitchFamily="34" charset="0"/>
                          <a:cs typeface="Arial"/>
                        </a:rPr>
                        <a:t> </a:t>
                      </a:r>
                      <a:endPar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US" sz="1000" b="1" i="0" u="none" strike="noStrike" cap="none" dirty="0">
                          <a:solidFill>
                            <a:schemeClr val="bg1"/>
                          </a:solidFill>
                          <a:effectLst/>
                          <a:latin typeface="Arial"/>
                          <a:ea typeface="Calibri" panose="020F0502020204030204" pitchFamily="34" charset="0"/>
                          <a:cs typeface="Arial"/>
                          <a:sym typeface="Arial"/>
                        </a:rPr>
                        <a:t>18 944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US" sz="1000" b="1" i="0" u="none" strike="noStrike" cap="none" dirty="0">
                          <a:solidFill>
                            <a:schemeClr val="bg1"/>
                          </a:solidFill>
                          <a:effectLst/>
                          <a:latin typeface="Arial"/>
                          <a:ea typeface="Calibri" panose="020F0502020204030204" pitchFamily="34" charset="0"/>
                          <a:cs typeface="Arial"/>
                          <a:sym typeface="Arial"/>
                        </a:rPr>
                        <a:t>13 821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US" sz="1000" b="1" i="0" u="none" strike="noStrike" cap="none" dirty="0">
                          <a:solidFill>
                            <a:schemeClr val="bg1"/>
                          </a:solidFill>
                          <a:effectLst/>
                          <a:latin typeface="Arial"/>
                          <a:ea typeface="Calibri" panose="020F0502020204030204" pitchFamily="34" charset="0"/>
                          <a:cs typeface="Arial"/>
                          <a:sym typeface="Arial"/>
                        </a:rPr>
                        <a:t>5 123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ct val="115000"/>
                        </a:lnSpc>
                        <a:spcBef>
                          <a:spcPts val="0"/>
                        </a:spcBef>
                        <a:spcAft>
                          <a:spcPts val="0"/>
                        </a:spcAft>
                        <a:buNone/>
                      </a:pPr>
                      <a:r>
                        <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73.0%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20 986 </a:t>
                      </a:r>
                      <a:endPar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14 779 </a:t>
                      </a:r>
                      <a:endParaRPr lang="en-US" sz="11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00715378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043578416"/>
              </p:ext>
            </p:extLst>
          </p:nvPr>
        </p:nvGraphicFramePr>
        <p:xfrm>
          <a:off x="412325" y="2763222"/>
          <a:ext cx="8134921" cy="1926396"/>
        </p:xfrm>
        <a:graphic>
          <a:graphicData uri="http://schemas.openxmlformats.org/drawingml/2006/table">
            <a:tbl>
              <a:tblPr firstRow="1" firstCol="1" bandRow="1"/>
              <a:tblGrid>
                <a:gridCol w="1794881">
                  <a:extLst>
                    <a:ext uri="{9D8B030D-6E8A-4147-A177-3AD203B41FA5}">
                      <a16:colId xmlns:a16="http://schemas.microsoft.com/office/drawing/2014/main" val="1566825763"/>
                    </a:ext>
                  </a:extLst>
                </a:gridCol>
                <a:gridCol w="792505">
                  <a:extLst>
                    <a:ext uri="{9D8B030D-6E8A-4147-A177-3AD203B41FA5}">
                      <a16:colId xmlns:a16="http://schemas.microsoft.com/office/drawing/2014/main" val="3680484158"/>
                    </a:ext>
                  </a:extLst>
                </a:gridCol>
                <a:gridCol w="792505">
                  <a:extLst>
                    <a:ext uri="{9D8B030D-6E8A-4147-A177-3AD203B41FA5}">
                      <a16:colId xmlns:a16="http://schemas.microsoft.com/office/drawing/2014/main" val="1117553417"/>
                    </a:ext>
                  </a:extLst>
                </a:gridCol>
                <a:gridCol w="792505">
                  <a:extLst>
                    <a:ext uri="{9D8B030D-6E8A-4147-A177-3AD203B41FA5}">
                      <a16:colId xmlns:a16="http://schemas.microsoft.com/office/drawing/2014/main" val="111457213"/>
                    </a:ext>
                  </a:extLst>
                </a:gridCol>
                <a:gridCol w="792505">
                  <a:extLst>
                    <a:ext uri="{9D8B030D-6E8A-4147-A177-3AD203B41FA5}">
                      <a16:colId xmlns:a16="http://schemas.microsoft.com/office/drawing/2014/main" val="3404872760"/>
                    </a:ext>
                  </a:extLst>
                </a:gridCol>
                <a:gridCol w="792505">
                  <a:extLst>
                    <a:ext uri="{9D8B030D-6E8A-4147-A177-3AD203B41FA5}">
                      <a16:colId xmlns:a16="http://schemas.microsoft.com/office/drawing/2014/main" val="1423528472"/>
                    </a:ext>
                  </a:extLst>
                </a:gridCol>
                <a:gridCol w="792505">
                  <a:extLst>
                    <a:ext uri="{9D8B030D-6E8A-4147-A177-3AD203B41FA5}">
                      <a16:colId xmlns:a16="http://schemas.microsoft.com/office/drawing/2014/main" val="818652050"/>
                    </a:ext>
                  </a:extLst>
                </a:gridCol>
                <a:gridCol w="792505">
                  <a:extLst>
                    <a:ext uri="{9D8B030D-6E8A-4147-A177-3AD203B41FA5}">
                      <a16:colId xmlns:a16="http://schemas.microsoft.com/office/drawing/2014/main" val="205146705"/>
                    </a:ext>
                  </a:extLst>
                </a:gridCol>
                <a:gridCol w="792505">
                  <a:extLst>
                    <a:ext uri="{9D8B030D-6E8A-4147-A177-3AD203B41FA5}">
                      <a16:colId xmlns:a16="http://schemas.microsoft.com/office/drawing/2014/main" val="2134219952"/>
                    </a:ext>
                  </a:extLst>
                </a:gridCol>
              </a:tblGrid>
              <a:tr h="92325">
                <a:tc gridSpan="9">
                  <a:txBody>
                    <a:bodyPr/>
                    <a:lstStyle/>
                    <a:p>
                      <a:pPr>
                        <a:lnSpc>
                          <a:spcPts val="1300"/>
                        </a:lnSpc>
                        <a:spcAft>
                          <a:spcPts val="0"/>
                        </a:spcAft>
                      </a:pPr>
                      <a:r>
                        <a:rPr lang="en-US" sz="1000" b="1" err="1">
                          <a:effectLst/>
                          <a:latin typeface="Arial" panose="020B0604020202020204" pitchFamily="34" charset="0"/>
                          <a:ea typeface="Times New Roman" panose="02020603050405020304" pitchFamily="18" charset="0"/>
                          <a:cs typeface="Arial" panose="020B0604020202020204" pitchFamily="34" charset="0"/>
                        </a:rPr>
                        <a:t>PROGRAMME</a:t>
                      </a:r>
                      <a:r>
                        <a:rPr lang="en-US" sz="1000" b="1">
                          <a:effectLst/>
                          <a:latin typeface="Arial" panose="020B0604020202020204" pitchFamily="34" charset="0"/>
                          <a:ea typeface="Times New Roman" panose="02020603050405020304" pitchFamily="18" charset="0"/>
                          <a:cs typeface="Arial" panose="020B0604020202020204" pitchFamily="34" charset="0"/>
                        </a:rPr>
                        <a:t> 2: PUBLIC SECTOR INNOVATION</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59928756"/>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2020/21</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2019/20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970270"/>
                  </a:ext>
                </a:extLst>
              </a:tr>
              <a:tr h="276976">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Sub </a:t>
                      </a:r>
                      <a:r>
                        <a:rPr lang="en-US" sz="1000" b="1" err="1">
                          <a:effectLst/>
                          <a:latin typeface="Arial" panose="020B0604020202020204" pitchFamily="34" charset="0"/>
                          <a:ea typeface="Times New Roman" panose="02020603050405020304" pitchFamily="18" charset="0"/>
                          <a:cs typeface="Arial" panose="020B0604020202020204" pitchFamily="34" charset="0"/>
                        </a:rPr>
                        <a:t>programme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Adjusted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Shifting of Funds</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Variance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Expenditure as % of 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Final Appropriation</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900" b="1">
                          <a:effectLst/>
                          <a:latin typeface="Arial" panose="020B0604020202020204" pitchFamily="34" charset="0"/>
                          <a:ea typeface="Times New Roman" panose="02020603050405020304" pitchFamily="18" charset="0"/>
                          <a:cs typeface="Arial" panose="020B0604020202020204" pitchFamily="34" charset="0"/>
                        </a:rPr>
                        <a:t>Actual Expenditure</a:t>
                      </a:r>
                      <a:endParaRPr lang="en-US" sz="9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08873"/>
                  </a:ext>
                </a:extLst>
              </a:tr>
              <a:tr h="92325">
                <a:tc>
                  <a:txBody>
                    <a:bodyPr/>
                    <a:lstStyle/>
                    <a:p>
                      <a:pP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 </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US" sz="1000" b="1">
                          <a:effectLst/>
                          <a:latin typeface="Arial" panose="020B0604020202020204" pitchFamily="34" charset="0"/>
                          <a:ea typeface="Times New Roman" panose="02020603050405020304" pitchFamily="18" charset="0"/>
                          <a:cs typeface="Arial" panose="020B0604020202020204" pitchFamily="34" charset="0"/>
                        </a:rPr>
                        <a:t>R'000</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110352"/>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1. Research and Development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5 425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5 425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4 613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812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4 544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4 244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2236172"/>
                  </a:ext>
                </a:extLst>
              </a:tr>
              <a:tr h="184651">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2. Solution Support and Incubation</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4 136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4 136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3 558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578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4 196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3 439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6266245"/>
                  </a:ext>
                </a:extLst>
              </a:tr>
              <a:tr h="92325">
                <a:tc>
                  <a:txBody>
                    <a:bodyPr/>
                    <a:lstStyle/>
                    <a:p>
                      <a:pPr>
                        <a:lnSpc>
                          <a:spcPts val="1300"/>
                        </a:lnSpc>
                        <a:spcAft>
                          <a:spcPts val="0"/>
                        </a:spcAft>
                      </a:pPr>
                      <a:r>
                        <a:rPr lang="en-US" sz="1000" b="0">
                          <a:effectLst/>
                          <a:latin typeface="Arial" panose="020B0604020202020204" pitchFamily="34" charset="0"/>
                          <a:ea typeface="Times New Roman" panose="02020603050405020304" pitchFamily="18" charset="0"/>
                          <a:cs typeface="Arial" panose="020B0604020202020204" pitchFamily="34" charset="0"/>
                        </a:rPr>
                        <a:t>3. Enabling Environment</a:t>
                      </a: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6 329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6 329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5 539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dirty="0">
                          <a:solidFill>
                            <a:schemeClr val="tx1"/>
                          </a:solidFill>
                          <a:effectLst/>
                          <a:latin typeface="Arial"/>
                          <a:ea typeface="Calibri" panose="020F0502020204030204" pitchFamily="34" charset="0"/>
                          <a:cs typeface="Arial"/>
                          <a:sym typeface="Arial"/>
                        </a:rPr>
                        <a:t>790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000" b="0" i="0" u="none" strike="noStrike" cap="none">
                          <a:solidFill>
                            <a:schemeClr val="tx1"/>
                          </a:solidFill>
                          <a:effectLst/>
                          <a:latin typeface="Arial" panose="020B0604020202020204" pitchFamily="34" charset="0"/>
                          <a:ea typeface="Calibri" panose="020F0502020204030204" pitchFamily="34" charset="0"/>
                          <a:cs typeface="Arial" panose="020B0604020202020204" pitchFamily="34" charset="0"/>
                          <a:sym typeface="Arial"/>
                        </a:rPr>
                        <a:t>87.5%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8 711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000" dirty="0">
                          <a:effectLst/>
                          <a:latin typeface="Arial"/>
                          <a:ea typeface="Calibri" panose="020F0502020204030204" pitchFamily="34" charset="0"/>
                          <a:cs typeface="Arial"/>
                        </a:rPr>
                        <a:t>        7 394 </a:t>
                      </a:r>
                      <a:endParaRPr lang="en-US"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431607"/>
                  </a:ext>
                </a:extLst>
              </a:tr>
              <a:tr h="92325">
                <a:tc>
                  <a:txBody>
                    <a:bodyPr/>
                    <a:lstStyle/>
                    <a:p>
                      <a:pPr>
                        <a:lnSpc>
                          <a:spcPts val="1300"/>
                        </a:lnSpc>
                        <a:spcAft>
                          <a:spcPts val="0"/>
                        </a:spcAft>
                      </a:pPr>
                      <a:r>
                        <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Total </a:t>
                      </a:r>
                      <a:endParaRPr lang="en-US" sz="1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351" marR="3835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 15 890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 -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 15 890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Calibri" panose="020F0502020204030204" pitchFamily="34" charset="0"/>
                          <a:cs typeface="Arial"/>
                          <a:sym typeface="Arial"/>
                        </a:rPr>
                        <a:t>13 710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Calibri" panose="020F0502020204030204" pitchFamily="34" charset="0"/>
                          <a:cs typeface="Arial"/>
                          <a:sym typeface="Arial"/>
                        </a:rPr>
                        <a:t>2 180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rPr>
                        <a:t>86.3%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      17 451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GB" sz="1000" b="1" dirty="0">
                          <a:solidFill>
                            <a:schemeClr val="bg1"/>
                          </a:solidFill>
                          <a:effectLst/>
                          <a:latin typeface="Arial"/>
                          <a:ea typeface="Calibri" panose="020F0502020204030204" pitchFamily="34" charset="0"/>
                          <a:cs typeface="Arial"/>
                        </a:rPr>
                        <a:t>      15 077 </a:t>
                      </a:r>
                      <a:endParaRPr lang="en-US" sz="1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352681697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45728802"/>
              </p:ext>
            </p:extLst>
          </p:nvPr>
        </p:nvGraphicFramePr>
        <p:xfrm>
          <a:off x="412325" y="4790372"/>
          <a:ext cx="8135944" cy="160338"/>
        </p:xfrm>
        <a:graphic>
          <a:graphicData uri="http://schemas.openxmlformats.org/drawingml/2006/table">
            <a:tbl>
              <a:tblPr firstRow="1" firstCol="1" bandRow="1"/>
              <a:tblGrid>
                <a:gridCol w="1804112">
                  <a:extLst>
                    <a:ext uri="{9D8B030D-6E8A-4147-A177-3AD203B41FA5}">
                      <a16:colId xmlns:a16="http://schemas.microsoft.com/office/drawing/2014/main" val="2823011162"/>
                    </a:ext>
                  </a:extLst>
                </a:gridCol>
                <a:gridCol w="791479">
                  <a:extLst>
                    <a:ext uri="{9D8B030D-6E8A-4147-A177-3AD203B41FA5}">
                      <a16:colId xmlns:a16="http://schemas.microsoft.com/office/drawing/2014/main" val="1760617837"/>
                    </a:ext>
                  </a:extLst>
                </a:gridCol>
                <a:gridCol w="791479">
                  <a:extLst>
                    <a:ext uri="{9D8B030D-6E8A-4147-A177-3AD203B41FA5}">
                      <a16:colId xmlns:a16="http://schemas.microsoft.com/office/drawing/2014/main" val="2408802220"/>
                    </a:ext>
                  </a:extLst>
                </a:gridCol>
                <a:gridCol w="791479">
                  <a:extLst>
                    <a:ext uri="{9D8B030D-6E8A-4147-A177-3AD203B41FA5}">
                      <a16:colId xmlns:a16="http://schemas.microsoft.com/office/drawing/2014/main" val="768027901"/>
                    </a:ext>
                  </a:extLst>
                </a:gridCol>
                <a:gridCol w="791479">
                  <a:extLst>
                    <a:ext uri="{9D8B030D-6E8A-4147-A177-3AD203B41FA5}">
                      <a16:colId xmlns:a16="http://schemas.microsoft.com/office/drawing/2014/main" val="3628768662"/>
                    </a:ext>
                  </a:extLst>
                </a:gridCol>
                <a:gridCol w="791479">
                  <a:extLst>
                    <a:ext uri="{9D8B030D-6E8A-4147-A177-3AD203B41FA5}">
                      <a16:colId xmlns:a16="http://schemas.microsoft.com/office/drawing/2014/main" val="3609033737"/>
                    </a:ext>
                  </a:extLst>
                </a:gridCol>
                <a:gridCol w="791479">
                  <a:extLst>
                    <a:ext uri="{9D8B030D-6E8A-4147-A177-3AD203B41FA5}">
                      <a16:colId xmlns:a16="http://schemas.microsoft.com/office/drawing/2014/main" val="2904350175"/>
                    </a:ext>
                  </a:extLst>
                </a:gridCol>
                <a:gridCol w="791479">
                  <a:extLst>
                    <a:ext uri="{9D8B030D-6E8A-4147-A177-3AD203B41FA5}">
                      <a16:colId xmlns:a16="http://schemas.microsoft.com/office/drawing/2014/main" val="1584065645"/>
                    </a:ext>
                  </a:extLst>
                </a:gridCol>
                <a:gridCol w="791479">
                  <a:extLst>
                    <a:ext uri="{9D8B030D-6E8A-4147-A177-3AD203B41FA5}">
                      <a16:colId xmlns:a16="http://schemas.microsoft.com/office/drawing/2014/main" val="2542656830"/>
                    </a:ext>
                  </a:extLst>
                </a:gridCol>
              </a:tblGrid>
              <a:tr h="0">
                <a:tc>
                  <a:txBody>
                    <a:bodyPr/>
                    <a:lstStyle/>
                    <a:p>
                      <a:pPr>
                        <a:lnSpc>
                          <a:spcPts val="1300"/>
                        </a:lnSpc>
                        <a:spcAft>
                          <a:spcPts val="0"/>
                        </a:spcAft>
                      </a:pPr>
                      <a:r>
                        <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 CPSI Total </a:t>
                      </a:r>
                      <a:endParaRPr lang="en-US" sz="1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0823" marR="2082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L="0" marR="0" indent="0" algn="r" rtl="0" eaLnBrk="1" fontAlgn="auto" latinLnBrk="0" hangingPunct="1">
                        <a:lnSpc>
                          <a:spcPts val="1300"/>
                        </a:lnSpc>
                        <a:spcBef>
                          <a:spcPts val="0"/>
                        </a:spcBef>
                        <a:spcAft>
                          <a:spcPts val="0"/>
                        </a:spcAft>
                        <a:buClrTx/>
                        <a:buSzTx/>
                        <a:buFontTx/>
                        <a:buNone/>
                      </a:pPr>
                      <a:r>
                        <a:rPr lang="en-US" sz="1000" b="1" dirty="0">
                          <a:solidFill>
                            <a:schemeClr val="bg1"/>
                          </a:solidFill>
                          <a:effectLst/>
                          <a:latin typeface="Arial"/>
                          <a:ea typeface="Times New Roman" panose="02020603050405020304" pitchFamily="18" charset="0"/>
                          <a:cs typeface="Arial"/>
                        </a:rPr>
                        <a:t>      </a:t>
                      </a:r>
                      <a:r>
                        <a:rPr lang="en-GB" sz="1000" b="1" i="0" u="none" strike="noStrike" cap="none" dirty="0">
                          <a:solidFill>
                            <a:schemeClr val="bg1"/>
                          </a:solidFill>
                          <a:effectLst/>
                          <a:latin typeface="Arial"/>
                          <a:ea typeface="Times New Roman" panose="02020603050405020304" pitchFamily="18" charset="0"/>
                          <a:cs typeface="Arial"/>
                          <a:sym typeface="Arial"/>
                        </a:rPr>
                        <a:t>34 834</a:t>
                      </a:r>
                      <a:endParaRPr lang="en-US" sz="1000" b="1" i="0" u="none" strike="noStrike" cap="none" dirty="0">
                        <a:solidFill>
                          <a:schemeClr val="bg1"/>
                        </a:solidFill>
                        <a:effectLst/>
                        <a:latin typeface="Arial"/>
                        <a:ea typeface="Times New Roman" panose="02020603050405020304" pitchFamily="18" charset="0"/>
                        <a:cs typeface="Arial"/>
                        <a:sym typeface="Arial"/>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ts val="1300"/>
                        </a:lnSpc>
                        <a:spcAft>
                          <a:spcPts val="0"/>
                        </a:spcAft>
                      </a:pPr>
                      <a:r>
                        <a:rPr lang="en-US" sz="1000" b="1" dirty="0">
                          <a:solidFill>
                            <a:schemeClr val="bg1"/>
                          </a:solidFill>
                          <a:effectLst/>
                          <a:latin typeface="Arial"/>
                          <a:ea typeface="Times New Roman" panose="02020603050405020304" pitchFamily="18" charset="0"/>
                          <a:cs typeface="Arial"/>
                        </a:rPr>
                        <a:t>                - </a:t>
                      </a:r>
                      <a:endParaRPr lang="en-US" sz="1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38274" marR="382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ts val="1300"/>
                        </a:lnSpc>
                        <a:spcBef>
                          <a:spcPts val="0"/>
                        </a:spcBef>
                        <a:spcAft>
                          <a:spcPts val="0"/>
                        </a:spcAft>
                        <a:buNone/>
                      </a:pPr>
                      <a:r>
                        <a:rPr lang="en-GB" sz="1000" b="1" i="0" u="none" strike="noStrike" cap="none" dirty="0">
                          <a:solidFill>
                            <a:schemeClr val="bg1"/>
                          </a:solidFill>
                          <a:effectLst/>
                          <a:latin typeface="Arial"/>
                          <a:ea typeface="Times New Roman" panose="02020603050405020304" pitchFamily="18" charset="0"/>
                          <a:cs typeface="Arial"/>
                          <a:sym typeface="Arial"/>
                        </a:rPr>
                        <a:t>34 834</a:t>
                      </a:r>
                      <a:endParaRPr lang="en-US" sz="1000" b="1" i="0" u="none" strike="noStrike" cap="none" dirty="0">
                        <a:solidFill>
                          <a:schemeClr val="bg1"/>
                        </a:solidFill>
                        <a:effectLst/>
                        <a:latin typeface="Arial"/>
                        <a:ea typeface="Times New Roman" panose="02020603050405020304" pitchFamily="18" charset="0"/>
                        <a:cs typeface="Arial"/>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Times New Roman" panose="02020603050405020304" pitchFamily="18" charset="0"/>
                          <a:cs typeface="Arial"/>
                          <a:sym typeface="Arial"/>
                        </a:rPr>
                        <a:t>27 531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dirty="0">
                          <a:solidFill>
                            <a:schemeClr val="bg1"/>
                          </a:solidFill>
                          <a:effectLst/>
                          <a:latin typeface="Arial"/>
                          <a:ea typeface="Times New Roman" panose="02020603050405020304" pitchFamily="18" charset="0"/>
                          <a:cs typeface="Arial"/>
                          <a:sym typeface="Arial"/>
                        </a:rPr>
                        <a:t>7 303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algn="r">
                        <a:lnSpc>
                          <a:spcPct val="115000"/>
                        </a:lnSpc>
                        <a:spcAft>
                          <a:spcPts val="0"/>
                        </a:spcAft>
                      </a:pPr>
                      <a:r>
                        <a:rPr lang="en-US" sz="1000" b="1" i="0" u="none" strike="noStrike" cap="none">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Arial"/>
                        </a:rPr>
                        <a:t>79.03%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ts val="1300"/>
                        </a:lnSpc>
                        <a:spcBef>
                          <a:spcPts val="0"/>
                        </a:spcBef>
                        <a:spcAft>
                          <a:spcPts val="0"/>
                        </a:spcAft>
                        <a:buNone/>
                      </a:pPr>
                      <a:r>
                        <a:rPr lang="en-GB" sz="1000" b="1" i="0" u="none" strike="noStrike" cap="none" dirty="0">
                          <a:solidFill>
                            <a:schemeClr val="bg1"/>
                          </a:solidFill>
                          <a:effectLst/>
                          <a:latin typeface="Arial"/>
                          <a:ea typeface="Times New Roman" panose="02020603050405020304" pitchFamily="18" charset="0"/>
                          <a:cs typeface="Arial"/>
                        </a:rPr>
                        <a:t>     </a:t>
                      </a:r>
                      <a:r>
                        <a:rPr lang="en-GB" sz="1000" b="1" i="0" u="none" strike="noStrike" cap="none" dirty="0">
                          <a:solidFill>
                            <a:schemeClr val="bg1"/>
                          </a:solidFill>
                          <a:effectLst/>
                          <a:latin typeface="Arial"/>
                          <a:ea typeface="Times New Roman" panose="02020603050405020304" pitchFamily="18" charset="0"/>
                          <a:cs typeface="Arial"/>
                          <a:sym typeface="Arial"/>
                        </a:rPr>
                        <a:t> 38 437</a:t>
                      </a:r>
                      <a:r>
                        <a:rPr lang="en-GB" sz="1000" b="1" i="0" u="none" strike="noStrike" cap="none" dirty="0">
                          <a:solidFill>
                            <a:schemeClr val="bg1"/>
                          </a:solidFill>
                          <a:effectLst/>
                          <a:latin typeface="Arial"/>
                          <a:ea typeface="Times New Roman" panose="02020603050405020304" pitchFamily="18" charset="0"/>
                          <a:cs typeface="Arial"/>
                        </a:rPr>
                        <a:t> </a:t>
                      </a:r>
                      <a:endParaRPr lang="en-US" sz="1000" b="1" i="0" u="none" strike="noStrike" cap="none">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tc>
                  <a:txBody>
                    <a:bodyPr/>
                    <a:lstStyle/>
                    <a:p>
                      <a:pPr marR="0" algn="r" rtl="0">
                        <a:lnSpc>
                          <a:spcPts val="1300"/>
                        </a:lnSpc>
                        <a:spcBef>
                          <a:spcPts val="0"/>
                        </a:spcBef>
                        <a:spcAft>
                          <a:spcPts val="0"/>
                        </a:spcAft>
                        <a:buNone/>
                      </a:pPr>
                      <a:r>
                        <a:rPr lang="en-GB" sz="1000" b="1" i="0" u="none" strike="noStrike" cap="none" dirty="0">
                          <a:solidFill>
                            <a:schemeClr val="bg1"/>
                          </a:solidFill>
                          <a:effectLst/>
                          <a:latin typeface="Arial"/>
                          <a:ea typeface="Times New Roman" panose="02020603050405020304" pitchFamily="18" charset="0"/>
                          <a:cs typeface="Arial"/>
                        </a:rPr>
                        <a:t>     </a:t>
                      </a:r>
                      <a:r>
                        <a:rPr lang="en-GB" sz="1000" b="1" i="0" u="none" strike="noStrike" cap="none" dirty="0">
                          <a:solidFill>
                            <a:schemeClr val="bg1"/>
                          </a:solidFill>
                          <a:effectLst/>
                          <a:latin typeface="Arial"/>
                          <a:ea typeface="Times New Roman" panose="02020603050405020304" pitchFamily="18" charset="0"/>
                          <a:cs typeface="Arial"/>
                          <a:sym typeface="Arial"/>
                        </a:rPr>
                        <a:t> 29 856</a:t>
                      </a:r>
                      <a:r>
                        <a:rPr lang="en-GB" sz="1000" b="1" i="0" u="none" strike="noStrike" cap="none" dirty="0">
                          <a:solidFill>
                            <a:schemeClr val="bg1"/>
                          </a:solidFill>
                          <a:effectLst/>
                          <a:latin typeface="Arial"/>
                          <a:ea typeface="Times New Roman" panose="02020603050405020304" pitchFamily="18" charset="0"/>
                          <a:cs typeface="Arial"/>
                        </a:rPr>
                        <a:t> </a:t>
                      </a:r>
                      <a:endParaRPr lang="en-US" sz="1000" b="1" i="0" u="none" strike="noStrike" cap="none">
                        <a:solidFill>
                          <a:schemeClr val="bg1"/>
                        </a:solidFill>
                        <a:effectLst/>
                        <a:latin typeface="Arial" panose="020B0604020202020204" pitchFamily="34" charset="0"/>
                        <a:ea typeface="Times New Roman" panose="02020603050405020304" pitchFamily="18" charset="0"/>
                        <a:cs typeface="Arial" panose="020B0604020202020204" pitchFamily="34" charset="0"/>
                        <a:sym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75B5"/>
                    </a:solidFill>
                  </a:tcPr>
                </a:tc>
                <a:extLst>
                  <a:ext uri="{0D108BD9-81ED-4DB2-BD59-A6C34878D82A}">
                    <a16:rowId xmlns:a16="http://schemas.microsoft.com/office/drawing/2014/main" val="2611012981"/>
                  </a:ext>
                </a:extLst>
              </a:tr>
            </a:tbl>
          </a:graphicData>
        </a:graphic>
      </p:graphicFrame>
    </p:spTree>
    <p:extLst>
      <p:ext uri="{BB962C8B-B14F-4D97-AF65-F5344CB8AC3E}">
        <p14:creationId xmlns:p14="http://schemas.microsoft.com/office/powerpoint/2010/main" val="408932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807727" cy="4601208"/>
          </a:xfrm>
        </p:spPr>
        <p:txBody>
          <a:bodyPr>
            <a:noAutofit/>
          </a:bodyPr>
          <a:lstStyle/>
          <a:p>
            <a:pPr marL="264795" indent="0">
              <a:buNone/>
            </a:pPr>
            <a:r>
              <a:rPr lang="en-ZA" sz="1000">
                <a:latin typeface="Century Gothic"/>
                <a:cs typeface="Calibri"/>
              </a:rPr>
              <a:t>The </a:t>
            </a:r>
            <a:r>
              <a:rPr lang="en-ZA" sz="1000">
                <a:latin typeface="Century Gothic"/>
                <a:cs typeface="Arial"/>
              </a:rPr>
              <a:t>expenditure</a:t>
            </a:r>
            <a:r>
              <a:rPr lang="en-ZA" sz="1000">
                <a:latin typeface="Century Gothic"/>
                <a:cs typeface="Calibri"/>
              </a:rPr>
              <a:t> from 01 April to 31 March 2021 amounted to R27.530 million, or 79.03 percent of R 34.834 million's adjusted appropriation for the year. </a:t>
            </a:r>
            <a:r>
              <a:rPr lang="en-ZA" sz="1000">
                <a:latin typeface="Century Gothic"/>
              </a:rPr>
              <a:t/>
            </a:r>
            <a:br>
              <a:rPr lang="en-ZA" sz="1000">
                <a:latin typeface="Century Gothic"/>
              </a:rPr>
            </a:br>
            <a:r>
              <a:rPr lang="en-ZA" sz="1000">
                <a:latin typeface="Century Gothic"/>
              </a:rPr>
              <a:t/>
            </a:r>
            <a:br>
              <a:rPr lang="en-ZA" sz="1000">
                <a:latin typeface="Century Gothic"/>
              </a:rPr>
            </a:br>
            <a:r>
              <a:rPr lang="en-ZA" sz="1000">
                <a:latin typeface="Century Gothic"/>
                <a:cs typeface="Calibri"/>
              </a:rPr>
              <a:t>The  expenditure can be explained </a:t>
            </a:r>
            <a:r>
              <a:rPr lang="en-US" sz="1000">
                <a:latin typeface="Century Gothic"/>
                <a:cs typeface="Calibri"/>
              </a:rPr>
              <a:t>as follows:  </a:t>
            </a:r>
            <a:br>
              <a:rPr lang="en-US" sz="1000">
                <a:latin typeface="Century Gothic"/>
                <a:cs typeface="Calibri"/>
              </a:rPr>
            </a:br>
            <a:r>
              <a:rPr lang="en-US" sz="1000" b="1" u="sng">
                <a:latin typeface="Century Gothic"/>
                <a:cs typeface="Calibri"/>
              </a:rPr>
              <a:t>Compensation of Employees</a:t>
            </a:r>
            <a:endParaRPr lang="en-US" sz="1000">
              <a:latin typeface="Century Gothic"/>
              <a:cs typeface="Calibri"/>
            </a:endParaRPr>
          </a:p>
          <a:p>
            <a:pPr marL="266700" indent="0">
              <a:buNone/>
            </a:pPr>
            <a:r>
              <a:rPr lang="en-US" sz="1000">
                <a:latin typeface="Century Gothic"/>
                <a:cs typeface="Calibri"/>
              </a:rPr>
              <a:t>An amount of R18.157 million was spent up to 31 March 2021 (81.29 percent of the compensation budget):</a:t>
            </a:r>
            <a:r>
              <a:rPr lang="en-US" sz="1000">
                <a:latin typeface="Century Gothic"/>
              </a:rPr>
              <a:t/>
            </a:r>
            <a:br>
              <a:rPr lang="en-US" sz="1000">
                <a:latin typeface="Century Gothic"/>
              </a:rPr>
            </a:br>
            <a:r>
              <a:rPr lang="en-US" sz="1000">
                <a:latin typeface="Century Gothic"/>
              </a:rPr>
              <a:t/>
            </a:r>
            <a:br>
              <a:rPr lang="en-US" sz="1000">
                <a:latin typeface="Century Gothic"/>
              </a:rPr>
            </a:br>
            <a:r>
              <a:rPr lang="en-US" sz="1000">
                <a:latin typeface="Century Gothic"/>
                <a:cs typeface="Calibri"/>
              </a:rPr>
              <a:t>The spending is </a:t>
            </a:r>
            <a:r>
              <a:rPr lang="en-US" sz="1000" b="1">
                <a:latin typeface="Century Gothic"/>
                <a:cs typeface="Calibri"/>
              </a:rPr>
              <a:t>R4.178 million (81.29% of Compensation of Employees Budget)</a:t>
            </a:r>
            <a:r>
              <a:rPr lang="en-US" sz="1000">
                <a:latin typeface="Century Gothic"/>
                <a:cs typeface="Calibri"/>
              </a:rPr>
              <a:t> lower than anticipated due to the vacant Executive Director's post. These functions are performed by internal capacity since February 2020.  The CPSI has four other vacant posts that were to be filled, but the Minister for the Public Service and Administration placed a moratorium on the filling of any vacant posts in the CPSI until the re-positioning of the CPSI process is concluded.  Officials currently occupy two of these posts appointed additional to the establishment on lower than projected notches. The vacancies resulted in savings from differences in notch levels.  The non-implementation of the annual cost of living adjustments also contributed to the lower than anticipated spending on Compensation of Employees budget.</a:t>
            </a:r>
          </a:p>
          <a:p>
            <a:endParaRPr lang="en-US" sz="1000">
              <a:latin typeface="Century Gothic"/>
              <a:cs typeface="Arial" panose="020B0604020202020204" pitchFamily="34" charset="0"/>
            </a:endParaRPr>
          </a:p>
          <a:p>
            <a:pPr marL="264795" indent="0">
              <a:buNone/>
            </a:pPr>
            <a:r>
              <a:rPr lang="en-US" sz="1000" b="1" u="sng">
                <a:latin typeface="Century Gothic"/>
                <a:cs typeface="Calibri"/>
              </a:rPr>
              <a:t>Goods and Services</a:t>
            </a:r>
            <a:r>
              <a:rPr lang="en-US" sz="1000">
                <a:latin typeface="Century Gothic"/>
              </a:rPr>
              <a:t/>
            </a:r>
            <a:br>
              <a:rPr lang="en-US" sz="1000">
                <a:latin typeface="Century Gothic"/>
              </a:rPr>
            </a:br>
            <a:r>
              <a:rPr lang="en-US" sz="1000">
                <a:latin typeface="Century Gothic"/>
                <a:cs typeface="Calibri"/>
              </a:rPr>
              <a:t>An  amount of </a:t>
            </a:r>
            <a:r>
              <a:rPr lang="en-US" sz="1000" b="1">
                <a:latin typeface="Century Gothic"/>
                <a:cs typeface="Calibri"/>
              </a:rPr>
              <a:t>R 9.134 million (74.54%) </a:t>
            </a:r>
            <a:r>
              <a:rPr lang="en-US" sz="1000">
                <a:latin typeface="Century Gothic"/>
                <a:cs typeface="Calibri"/>
              </a:rPr>
              <a:t>was spent on Goods and Services for the same period. . The lower expenditure can be explained as follows:  </a:t>
            </a:r>
            <a:endParaRPr lang="en-US" sz="1000">
              <a:latin typeface="Century Gothic"/>
            </a:endParaRPr>
          </a:p>
          <a:p>
            <a:pPr marL="264795" indent="0">
              <a:buNone/>
            </a:pPr>
            <a:endParaRPr lang="en-US" sz="1000">
              <a:latin typeface="Century Gothic"/>
            </a:endParaRPr>
          </a:p>
          <a:p>
            <a:pPr marL="436245" indent="-171450"/>
            <a:r>
              <a:rPr lang="en-US" sz="1000" b="1" i="1">
                <a:latin typeface="Century Gothic"/>
                <a:cs typeface="Calibri"/>
              </a:rPr>
              <a:t>Computer Services (R301 000):  </a:t>
            </a:r>
            <a:r>
              <a:rPr lang="en-US" sz="1000">
                <a:latin typeface="Century Gothic"/>
                <a:cs typeface="Calibri"/>
              </a:rPr>
              <a:t>Payment for the completion of the second phase for the development of an innovative, real-time monitoring of service delivery solution for the Department of Home Affairs (DHA) was anticipated to start in the first six months of the financial year but only started in the third quarter as he higher than anticipated completion cost required an amendment of the service level agreement (SLA) with The Innovation Hub.  In addition, access to the two sites was not permitted during the first part of the year due to COVID-19 lockdown restrictions.  As such, the implementation only commenced in September 2020, resulting in the data collection period being extended into the new financial year.  Although the solution was successfully deployed and implemented at the two sites and DHA head office, </a:t>
            </a:r>
            <a:r>
              <a:rPr lang="en-US" sz="1000">
                <a:solidFill>
                  <a:schemeClr val="tx1"/>
                </a:solidFill>
                <a:latin typeface="Century Gothic"/>
                <a:cs typeface="Calibri"/>
              </a:rPr>
              <a:t>the final evaluation report on the efficacy of the solution, based on real-time data, will only be submitted in quarter two of the new financial year and final payments is anticipated to be done then</a:t>
            </a:r>
            <a:r>
              <a:rPr lang="en-US" sz="1000">
                <a:solidFill>
                  <a:schemeClr val="tx1"/>
                </a:solidFill>
                <a:latin typeface="+mn-lt"/>
                <a:cs typeface="Calibri"/>
              </a:rPr>
              <a:t>.</a:t>
            </a:r>
            <a:r>
              <a:rPr lang="en-US"/>
              <a:t/>
            </a:r>
            <a:br>
              <a:rPr lang="en-US"/>
            </a:br>
            <a:r>
              <a:rPr lang="en-US" sz="1000">
                <a:latin typeface="+mn-lt"/>
                <a:cs typeface="Arial" panose="020B0604020202020204" pitchFamily="34" charset="0"/>
              </a:rPr>
              <a:t/>
            </a:r>
            <a:br>
              <a:rPr lang="en-US" sz="1000">
                <a:latin typeface="+mn-lt"/>
                <a:cs typeface="Arial" panose="020B0604020202020204" pitchFamily="34" charset="0"/>
              </a:rPr>
            </a:br>
            <a:r>
              <a:rPr lang="en-US" sz="1000">
                <a:solidFill>
                  <a:schemeClr val="tx1"/>
                </a:solidFill>
                <a:latin typeface="+mn-lt"/>
                <a:cs typeface="Arial"/>
              </a:rPr>
              <a:t> </a:t>
            </a:r>
            <a:endParaRPr lang="en-GB" sz="1000" kern="120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45822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681893" cy="4328566"/>
          </a:xfrm>
        </p:spPr>
        <p:txBody>
          <a:bodyPr>
            <a:noAutofit/>
          </a:bodyPr>
          <a:lstStyle/>
          <a:p>
            <a:pPr>
              <a:lnSpc>
                <a:spcPct val="107000"/>
              </a:lnSpc>
              <a:spcAft>
                <a:spcPts val="0"/>
              </a:spcAft>
            </a:pPr>
            <a:r>
              <a:rPr lang="en-US" sz="1100" b="1" i="1">
                <a:latin typeface="Century Gothic"/>
                <a:cs typeface="Calibri"/>
              </a:rPr>
              <a:t>Computer Services (R95 000):  </a:t>
            </a:r>
            <a:r>
              <a:rPr lang="en-US" sz="1100">
                <a:latin typeface="Century Gothic"/>
                <a:cs typeface="Calibri"/>
              </a:rPr>
              <a:t>The development of a new CPSI website was not concluded during the first six months as anticipated due to procurement delays.  The supplier was only contracted in October 2020. The development of the website was partially completed and paid for in March 2021.  It is anticipated that the work will be completed during the 1st and 2nd quarter of the 2021/22 financial year, which forms part of the maintenance and support part of the agreement.</a:t>
            </a:r>
          </a:p>
          <a:p>
            <a:pPr marL="0" indent="0">
              <a:lnSpc>
                <a:spcPct val="107000"/>
              </a:lnSpc>
              <a:spcAft>
                <a:spcPts val="0"/>
              </a:spcAft>
              <a:buNone/>
            </a:pPr>
            <a:endParaRPr lang="en-US" sz="1100">
              <a:latin typeface="Century Gothic"/>
            </a:endParaRPr>
          </a:p>
          <a:p>
            <a:pPr>
              <a:lnSpc>
                <a:spcPct val="107000"/>
              </a:lnSpc>
              <a:spcAft>
                <a:spcPts val="0"/>
              </a:spcAft>
            </a:pPr>
            <a:r>
              <a:rPr lang="en-US" sz="1100" b="1" i="1">
                <a:latin typeface="Century Gothic"/>
                <a:cs typeface="Calibri"/>
              </a:rPr>
              <a:t>Computer Services (IT) R560 000: </a:t>
            </a:r>
            <a:r>
              <a:rPr lang="en-US" sz="1100">
                <a:latin typeface="Century Gothic"/>
                <a:cs typeface="Calibri"/>
              </a:rPr>
              <a:t>The procurement of planned information technology services was not incurred.  This expenditure will not be incurred, pending the </a:t>
            </a:r>
            <a:r>
              <a:rPr lang="en-US" sz="1100" err="1">
                <a:latin typeface="Century Gothic"/>
                <a:cs typeface="Calibri"/>
              </a:rPr>
              <a:t>organisational</a:t>
            </a:r>
            <a:r>
              <a:rPr lang="en-US" sz="1100">
                <a:latin typeface="Century Gothic"/>
                <a:cs typeface="Calibri"/>
              </a:rPr>
              <a:t> review of the CPSI.</a:t>
            </a:r>
          </a:p>
          <a:p>
            <a:pPr marL="0" indent="0">
              <a:lnSpc>
                <a:spcPct val="107000"/>
              </a:lnSpc>
              <a:spcAft>
                <a:spcPts val="0"/>
              </a:spcAft>
              <a:buNone/>
            </a:pPr>
            <a:endParaRPr lang="en-US" sz="1100">
              <a:latin typeface="Century Gothic"/>
            </a:endParaRPr>
          </a:p>
          <a:p>
            <a:pPr>
              <a:lnSpc>
                <a:spcPct val="107000"/>
              </a:lnSpc>
              <a:spcAft>
                <a:spcPts val="0"/>
              </a:spcAft>
            </a:pPr>
            <a:r>
              <a:rPr lang="en-US" sz="1100" b="1" i="1">
                <a:latin typeface="Century Gothic"/>
                <a:cs typeface="Calibri"/>
              </a:rPr>
              <a:t>Replication project (R90 000): </a:t>
            </a:r>
            <a:r>
              <a:rPr lang="en-US" sz="1100">
                <a:latin typeface="Century Gothic"/>
                <a:cs typeface="Calibri"/>
              </a:rPr>
              <a:t>The Service Level Agreement with the service provider of the Sunward Park High School eLearning Solution was not concluded in the first six months as anticipated.  The solution introduces cost-saving to ICT in Education through Innovative integration of tools, content, users, and rewards. The </a:t>
            </a:r>
            <a:r>
              <a:rPr lang="en-US" sz="1100" i="1" err="1">
                <a:latin typeface="Century Gothic"/>
                <a:cs typeface="Calibri"/>
              </a:rPr>
              <a:t>SchoolLMS</a:t>
            </a:r>
            <a:r>
              <a:rPr lang="en-US" sz="1100">
                <a:latin typeface="Century Gothic"/>
                <a:cs typeface="Calibri"/>
              </a:rPr>
              <a:t> is an eLearning solution that provides a standardized learner and learning management system online. All the work that had to be done in about 4 to 6 months was done in 3 months. As a result, only two payments were done during the 2020/2021 financial year, which were R160 000 and R90 000 respectively. The balance of the budget (R90.000) will be spent in the 2021/22 financial year.</a:t>
            </a:r>
          </a:p>
          <a:p>
            <a:pPr marL="0" indent="0">
              <a:lnSpc>
                <a:spcPct val="107000"/>
              </a:lnSpc>
              <a:spcAft>
                <a:spcPts val="0"/>
              </a:spcAft>
              <a:buNone/>
            </a:pPr>
            <a:endParaRPr lang="en-US" sz="1100">
              <a:latin typeface="Century Gothic"/>
            </a:endParaRPr>
          </a:p>
          <a:p>
            <a:pPr>
              <a:lnSpc>
                <a:spcPct val="107000"/>
              </a:lnSpc>
              <a:spcAft>
                <a:spcPts val="0"/>
              </a:spcAft>
            </a:pPr>
            <a:r>
              <a:rPr lang="en-US" sz="1100">
                <a:latin typeface="Century Gothic"/>
                <a:cs typeface="Calibri"/>
              </a:rPr>
              <a:t>Expenditure relating to </a:t>
            </a:r>
            <a:r>
              <a:rPr lang="en-US" sz="1100" b="1" i="1">
                <a:latin typeface="Century Gothic"/>
                <a:cs typeface="Calibri"/>
              </a:rPr>
              <a:t>venues (R117 000)</a:t>
            </a:r>
            <a:r>
              <a:rPr lang="en-US" sz="1100">
                <a:latin typeface="Century Gothic"/>
                <a:cs typeface="Calibri"/>
              </a:rPr>
              <a:t>, </a:t>
            </a:r>
            <a:r>
              <a:rPr lang="en-US" sz="1100" b="1" i="1">
                <a:latin typeface="Century Gothic"/>
                <a:cs typeface="Calibri"/>
              </a:rPr>
              <a:t>travel and subsistence (R310 000) </a:t>
            </a:r>
            <a:r>
              <a:rPr lang="en-US" sz="1100">
                <a:latin typeface="Century Gothic"/>
                <a:cs typeface="Calibri"/>
              </a:rPr>
              <a:t>and </a:t>
            </a:r>
            <a:r>
              <a:rPr lang="en-US" sz="1100" b="1" i="1">
                <a:latin typeface="Century Gothic"/>
                <a:cs typeface="Calibri"/>
              </a:rPr>
              <a:t>consumables </a:t>
            </a:r>
            <a:r>
              <a:rPr lang="en-US" sz="1100">
                <a:latin typeface="Century Gothic"/>
                <a:cs typeface="Calibri"/>
              </a:rPr>
              <a:t>such as stationery, printing paper, cartridges, catering, etc. </a:t>
            </a:r>
            <a:r>
              <a:rPr lang="en-US" sz="1100" b="1" i="1">
                <a:latin typeface="Century Gothic"/>
                <a:cs typeface="Calibri"/>
              </a:rPr>
              <a:t>(R333 000) </a:t>
            </a:r>
            <a:r>
              <a:rPr lang="en-US" sz="1100">
                <a:latin typeface="Century Gothic"/>
                <a:cs typeface="Calibri"/>
              </a:rPr>
              <a:t>was lower than initially projected, mainly due to the impact of the COVID-19 Pandemic on CPSI events and travel.  The amount budgeted for employees' </a:t>
            </a:r>
            <a:r>
              <a:rPr lang="en-US" sz="1100" b="1" i="1">
                <a:latin typeface="Century Gothic"/>
                <a:cs typeface="Calibri"/>
              </a:rPr>
              <a:t>training (R151 000)</a:t>
            </a:r>
            <a:r>
              <a:rPr lang="en-US" sz="1100">
                <a:latin typeface="Century Gothic"/>
                <a:cs typeface="Calibri"/>
              </a:rPr>
              <a:t> remained unspent, as employees were unable to attend training as anticipated.</a:t>
            </a:r>
            <a:r>
              <a:rPr lang="en-US" sz="1000">
                <a:latin typeface="+mn-lt"/>
              </a:rPr>
              <a:t/>
            </a:r>
            <a:br>
              <a:rPr lang="en-US" sz="1000">
                <a:latin typeface="+mn-lt"/>
              </a:rPr>
            </a:br>
            <a:r>
              <a:rPr lang="en-US" sz="1000">
                <a:latin typeface="+mn-lt"/>
              </a:rPr>
              <a:t/>
            </a:r>
            <a:br>
              <a:rPr lang="en-US" sz="1000">
                <a:latin typeface="+mn-lt"/>
              </a:rPr>
            </a:br>
            <a:endParaRPr lang="en-GB" sz="1000">
              <a:latin typeface="+mn-lt"/>
              <a:cs typeface="Arial" panose="020B0604020202020204" pitchFamily="34" charset="0"/>
            </a:endParaRPr>
          </a:p>
        </p:txBody>
      </p:sp>
    </p:spTree>
    <p:extLst>
      <p:ext uri="{BB962C8B-B14F-4D97-AF65-F5344CB8AC3E}">
        <p14:creationId xmlns:p14="http://schemas.microsoft.com/office/powerpoint/2010/main" val="1262501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0"/>
            <a:ext cx="7436965" cy="493960"/>
          </a:xfrm>
          <a:solidFill>
            <a:schemeClr val="accent1">
              <a:alpha val="70195"/>
            </a:schemeClr>
          </a:solidFill>
        </p:spPr>
        <p:txBody>
          <a:bodyPr/>
          <a:lstStyle/>
          <a:p>
            <a:pPr>
              <a:defRPr/>
            </a:pPr>
            <a:r>
              <a:rPr lang="en-ZA" sz="2400"/>
              <a:t>Appropriation statement </a:t>
            </a:r>
            <a:r>
              <a:rPr lang="en-ZA" sz="1200"/>
              <a:t>(continued)</a:t>
            </a:r>
            <a:endParaRPr lang="en-US" altLang="en-US" sz="2400">
              <a:solidFill>
                <a:schemeClr val="tx1"/>
              </a:solidFill>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ZA" sz="1600" b="1" i="0" u="none" strike="noStrike" kern="1200" cap="none" spc="0" normalizeH="0" baseline="0" noProof="0" dirty="0">
              <a:ln>
                <a:noFill/>
              </a:ln>
              <a:solidFill>
                <a:srgbClr val="000000"/>
              </a:solidFill>
              <a:effectLst/>
              <a:uLnTx/>
              <a:uFillTx/>
              <a:latin typeface="Century Gothic" panose="020B0502020202020204" pitchFamily="34" charset="0"/>
              <a:sym typeface="Arial" panose="020B0604020202020204" pitchFamily="34" charset="0"/>
            </a:endParaRPr>
          </a:p>
        </p:txBody>
      </p:sp>
      <p:sp>
        <p:nvSpPr>
          <p:cNvPr id="7" name="Content Placeholder 2">
            <a:extLst>
              <a:ext uri="{FF2B5EF4-FFF2-40B4-BE49-F238E27FC236}">
                <a16:creationId xmlns:a16="http://schemas.microsoft.com/office/drawing/2014/main" id="{43BF4545-1ACD-BD46-B2C3-29C11AAF768F}"/>
              </a:ext>
            </a:extLst>
          </p:cNvPr>
          <p:cNvSpPr>
            <a:spLocks noGrp="1"/>
          </p:cNvSpPr>
          <p:nvPr>
            <p:ph idx="1"/>
          </p:nvPr>
        </p:nvSpPr>
        <p:spPr>
          <a:xfrm>
            <a:off x="0" y="493960"/>
            <a:ext cx="7681893" cy="4328566"/>
          </a:xfrm>
        </p:spPr>
        <p:txBody>
          <a:bodyPr>
            <a:noAutofit/>
          </a:bodyPr>
          <a:lstStyle/>
          <a:p>
            <a:pPr>
              <a:lnSpc>
                <a:spcPct val="107000"/>
              </a:lnSpc>
              <a:spcAft>
                <a:spcPts val="0"/>
              </a:spcAft>
            </a:pPr>
            <a:r>
              <a:rPr lang="en-US" sz="1200" b="1" i="1">
                <a:latin typeface="Century Gothic"/>
                <a:cs typeface="Calibri"/>
              </a:rPr>
              <a:t>Planned marketing (R100 000) </a:t>
            </a:r>
            <a:r>
              <a:rPr lang="en-US" sz="1200">
                <a:latin typeface="Century Gothic"/>
                <a:cs typeface="Calibri"/>
              </a:rPr>
              <a:t>could not be done due to the COVID-19 lockdown levels that were promulgated through the period under review. There was limited need for marketing as CPSI events were moved online and there were no opportunities for exhibitions. An estimated amount of R244 000 projected for printing the CPSI journal was not incurred due to the journal being published online.</a:t>
            </a:r>
          </a:p>
          <a:p>
            <a:pPr>
              <a:lnSpc>
                <a:spcPct val="107000"/>
              </a:lnSpc>
              <a:spcAft>
                <a:spcPts val="0"/>
              </a:spcAft>
            </a:pPr>
            <a:endParaRPr lang="en-US" sz="1200">
              <a:latin typeface="Century Gothic"/>
            </a:endParaRPr>
          </a:p>
          <a:p>
            <a:pPr>
              <a:lnSpc>
                <a:spcPct val="107000"/>
              </a:lnSpc>
              <a:spcAft>
                <a:spcPts val="0"/>
              </a:spcAft>
            </a:pPr>
            <a:r>
              <a:rPr lang="en-US" sz="1200" b="1" i="1">
                <a:latin typeface="Century Gothic"/>
                <a:cs typeface="Calibri"/>
              </a:rPr>
              <a:t>Lease and property payments (R821 000):  </a:t>
            </a:r>
            <a:r>
              <a:rPr lang="en-US" sz="1200">
                <a:latin typeface="Century Gothic"/>
                <a:cs typeface="Calibri"/>
              </a:rPr>
              <a:t>The budgeted amount for April 2020 to July 2020 remained unspent at year-end as DPSA and DPWI only concluded a lease agreement in August 2020, where it was agreed that the CPSI is liable for lease payments with effect from August 2020.  </a:t>
            </a:r>
            <a:br>
              <a:rPr lang="en-US" sz="1200">
                <a:latin typeface="Century Gothic"/>
                <a:cs typeface="Calibri"/>
              </a:rPr>
            </a:br>
            <a:endParaRPr lang="en-GB" sz="1200">
              <a:latin typeface="Century Gothic"/>
              <a:cs typeface="Arial" panose="020B0604020202020204" pitchFamily="34" charset="0"/>
            </a:endParaRPr>
          </a:p>
          <a:p>
            <a:pPr marL="264795" indent="0">
              <a:buNone/>
            </a:pPr>
            <a:r>
              <a:rPr lang="en-US" sz="1200" b="1" u="sng">
                <a:latin typeface="Century Gothic"/>
                <a:cs typeface="Calibri"/>
              </a:rPr>
              <a:t>Transfers and Subsidies</a:t>
            </a:r>
            <a:r>
              <a:rPr lang="en-US" sz="1200">
                <a:latin typeface="Century Gothic"/>
              </a:rPr>
              <a:t/>
            </a:r>
            <a:br>
              <a:rPr lang="en-US" sz="1200">
                <a:latin typeface="Century Gothic"/>
              </a:rPr>
            </a:br>
            <a:r>
              <a:rPr lang="en-US" sz="1200">
                <a:latin typeface="Century Gothic"/>
              </a:rPr>
              <a:t/>
            </a:r>
            <a:br>
              <a:rPr lang="en-US" sz="1200">
                <a:latin typeface="Century Gothic"/>
              </a:rPr>
            </a:br>
            <a:r>
              <a:rPr lang="en-US" sz="1200">
                <a:latin typeface="Century Gothic"/>
                <a:cs typeface="Calibri"/>
              </a:rPr>
              <a:t>No expenditure was incurred for transfers and subsidies during the period under review 2020/21. </a:t>
            </a:r>
            <a:endParaRPr lang="en-US" sz="1200">
              <a:latin typeface="Century Gothic"/>
            </a:endParaRPr>
          </a:p>
          <a:p>
            <a:pPr marL="264795" indent="0">
              <a:buNone/>
            </a:pPr>
            <a:r>
              <a:rPr lang="en-US" sz="1200">
                <a:latin typeface="Century Gothic"/>
              </a:rPr>
              <a:t/>
            </a:r>
            <a:br>
              <a:rPr lang="en-US" sz="1200">
                <a:latin typeface="Century Gothic"/>
              </a:rPr>
            </a:br>
            <a:r>
              <a:rPr lang="en-US" sz="1200" b="1" u="sng">
                <a:latin typeface="Century Gothic"/>
                <a:cs typeface="Calibri"/>
              </a:rPr>
              <a:t>Purchases for Capital Assets</a:t>
            </a:r>
            <a:r>
              <a:rPr lang="en-US" sz="1200">
                <a:latin typeface="Century Gothic"/>
              </a:rPr>
              <a:t/>
            </a:r>
            <a:br>
              <a:rPr lang="en-US" sz="1200">
                <a:latin typeface="Century Gothic"/>
              </a:rPr>
            </a:br>
            <a:r>
              <a:rPr lang="en-US" sz="1200">
                <a:latin typeface="Century Gothic"/>
              </a:rPr>
              <a:t/>
            </a:r>
            <a:br>
              <a:rPr lang="en-US" sz="1200">
                <a:latin typeface="Century Gothic"/>
              </a:rPr>
            </a:br>
            <a:r>
              <a:rPr lang="en-US" sz="1200">
                <a:latin typeface="Century Gothic"/>
                <a:cs typeface="Calibri"/>
              </a:rPr>
              <a:t>An  amount of R234 000 was spent on the Purchases for Capital Assets. A minimal amount of R3 000 remained unspent at year-end.</a:t>
            </a:r>
          </a:p>
          <a:p>
            <a:endParaRPr lang="en-ZA" sz="1000">
              <a:latin typeface="Arial" panose="020B0604020202020204" pitchFamily="34" charset="0"/>
              <a:cs typeface="Arial" panose="020B0604020202020204" pitchFamily="34" charset="0"/>
            </a:endParaRPr>
          </a:p>
          <a:p>
            <a:pPr marL="0" lvl="0" indent="0">
              <a:lnSpc>
                <a:spcPct val="107000"/>
              </a:lnSpc>
              <a:spcAft>
                <a:spcPts val="0"/>
              </a:spcAft>
              <a:buNone/>
            </a:pPr>
            <a:endParaRPr lang="en-GB" sz="10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6C37885-84C6-4488-976C-3D7BB20C0363}"/>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329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ZA" sz="3300" b="1" i="1"/>
          </a:p>
          <a:p>
            <a:pPr marL="0" indent="0" algn="ctr">
              <a:buNone/>
            </a:pPr>
            <a:endParaRPr lang="en-ZA" sz="3300" b="1" i="1"/>
          </a:p>
          <a:p>
            <a:pPr marL="0" indent="0" algn="ctr">
              <a:buNone/>
            </a:pPr>
            <a:r>
              <a:rPr lang="en-ZA" sz="3300" b="1" i="1"/>
              <a:t>THANK YOU!</a:t>
            </a:r>
          </a:p>
        </p:txBody>
      </p:sp>
      <p:sp>
        <p:nvSpPr>
          <p:cNvPr id="4" name="Slide Number Placeholder 3"/>
          <p:cNvSpPr>
            <a:spLocks noGrp="1"/>
          </p:cNvSpPr>
          <p:nvPr>
            <p:ph type="sldNum" sz="quarter" idx="12"/>
          </p:nvPr>
        </p:nvSpPr>
        <p:spPr/>
        <p:txBody>
          <a:bodyPr/>
          <a:lstStyle/>
          <a:p>
            <a:fld id="{A269D1A7-7C71-A04E-937E-39096F4C88B1}" type="slidenum">
              <a:rPr lang="en-ZA" sz="1600" b="1" dirty="0" smtClean="0">
                <a:latin typeface="Century Gothic" panose="020B0502020202020204" pitchFamily="34" charset="0"/>
              </a:rPr>
              <a:pPr/>
              <a:t>35</a:t>
            </a:fld>
            <a:endParaRPr lang="en-ZA" sz="1600" b="1" dirty="0">
              <a:latin typeface="Century Gothic" panose="020B0502020202020204" pitchFamily="34" charset="0"/>
            </a:endParaRPr>
          </a:p>
        </p:txBody>
      </p:sp>
    </p:spTree>
    <p:extLst>
      <p:ext uri="{BB962C8B-B14F-4D97-AF65-F5344CB8AC3E}">
        <p14:creationId xmlns:p14="http://schemas.microsoft.com/office/powerpoint/2010/main" val="227413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6349"/>
            <a:ext cx="7452320" cy="408235"/>
          </a:xfrm>
          <a:solidFill>
            <a:schemeClr val="accent1">
              <a:alpha val="70195"/>
            </a:schemeClr>
          </a:solidFill>
        </p:spPr>
        <p:txBody>
          <a:bodyPr/>
          <a:lstStyle/>
          <a:p>
            <a:pPr algn="l">
              <a:defRPr/>
            </a:pPr>
            <a:r>
              <a:rPr lang="en-ZA" sz="1600" kern="1200">
                <a:solidFill>
                  <a:srgbClr val="000000"/>
                </a:solidFill>
                <a:latin typeface="Century Gothic"/>
                <a:ea typeface="Calibri" panose="020F0502020204030204" pitchFamily="34" charset="0"/>
              </a:rPr>
              <a:t> EXECUTIVE SUMMARY                                                                      </a:t>
            </a:r>
            <a:r>
              <a:rPr lang="en-ZA" sz="1100" kern="1200">
                <a:solidFill>
                  <a:srgbClr val="000000"/>
                </a:solidFill>
                <a:latin typeface="Century Gothic"/>
                <a:ea typeface="Calibri" panose="020F0502020204030204" pitchFamily="34" charset="0"/>
              </a:rPr>
              <a:t>Conti….</a:t>
            </a:r>
            <a:endParaRPr lang="en-US" altLang="en-US" sz="11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4</a:t>
            </a:fld>
            <a:endParaRPr lang="en-ZA" sz="1600" b="1">
              <a:solidFill>
                <a:srgbClr val="000000"/>
              </a:solidFill>
              <a:latin typeface="Century Gothic" panose="020B0502020202020204" pitchFamily="34" charset="0"/>
            </a:endParaRPr>
          </a:p>
        </p:txBody>
      </p:sp>
      <p:sp>
        <p:nvSpPr>
          <p:cNvPr id="2" name="Rectangle 1"/>
          <p:cNvSpPr/>
          <p:nvPr/>
        </p:nvSpPr>
        <p:spPr>
          <a:xfrm>
            <a:off x="216120" y="627534"/>
            <a:ext cx="7200800" cy="309252"/>
          </a:xfrm>
          <a:prstGeom prst="rect">
            <a:avLst/>
          </a:prstGeom>
        </p:spPr>
        <p:txBody>
          <a:bodyPr wrap="square">
            <a:spAutoFit/>
          </a:bodyPr>
          <a:lstStyle/>
          <a:p>
            <a:pPr lvl="0" algn="just" eaLnBrk="1" fontAlgn="auto" hangingPunct="1">
              <a:lnSpc>
                <a:spcPct val="110000"/>
              </a:lnSpc>
              <a:spcBef>
                <a:spcPts val="0"/>
              </a:spcBef>
              <a:spcAft>
                <a:spcPts val="0"/>
              </a:spcAft>
              <a:buSzPct val="100000"/>
            </a:pPr>
            <a:endParaRPr lang="en-ZA" b="1">
              <a:solidFill>
                <a:srgbClr val="C00000"/>
              </a:solidFill>
              <a:latin typeface="Century Gothic" panose="020B0502020202020204" pitchFamily="34" charset="0"/>
              <a:cs typeface="Calibri" panose="020F0502020204030204" pitchFamily="34" charset="0"/>
            </a:endParaRPr>
          </a:p>
        </p:txBody>
      </p:sp>
      <p:sp>
        <p:nvSpPr>
          <p:cNvPr id="3" name="Rectangle 2"/>
          <p:cNvSpPr/>
          <p:nvPr/>
        </p:nvSpPr>
        <p:spPr>
          <a:xfrm>
            <a:off x="0" y="265386"/>
            <a:ext cx="7795057" cy="5081519"/>
          </a:xfrm>
          <a:prstGeom prst="rect">
            <a:avLst/>
          </a:prstGeom>
        </p:spPr>
        <p:txBody>
          <a:bodyPr wrap="square" lIns="91440" tIns="45720" rIns="91440" bIns="45720" anchor="t">
            <a:spAutoFit/>
          </a:bodyPr>
          <a:lstStyle/>
          <a:p>
            <a:pPr marL="457200" algn="just">
              <a:lnSpc>
                <a:spcPct val="107000"/>
              </a:lnSpc>
              <a:spcAft>
                <a:spcPts val="0"/>
              </a:spcAft>
            </a:pPr>
            <a:endParaRPr lang="en-ZA" sz="1100">
              <a:latin typeface="Calibri" panose="020F0502020204030204" pitchFamily="34" charset="0"/>
              <a:ea typeface="Calibri" panose="020F0502020204030204" pitchFamily="34" charset="0"/>
            </a:endParaRPr>
          </a:p>
          <a:p>
            <a:pPr>
              <a:lnSpc>
                <a:spcPct val="107000"/>
              </a:lnSpc>
              <a:spcAft>
                <a:spcPts val="0"/>
              </a:spcAft>
            </a:pPr>
            <a:r>
              <a:rPr lang="en-GB" sz="1600" b="1">
                <a:latin typeface="Century Gothic"/>
                <a:ea typeface="Times New Roman" panose="02020603050405020304" pitchFamily="18" charset="0"/>
                <a:cs typeface="Arial"/>
              </a:rPr>
              <a:t>1.1. Organisational Environment (cont.)</a:t>
            </a:r>
            <a:endParaRPr lang="en-ZA" sz="1600">
              <a:latin typeface="Times New Roman"/>
              <a:ea typeface="Calibri" panose="020F0502020204030204" pitchFamily="34" charset="0"/>
            </a:endParaRPr>
          </a:p>
          <a:p>
            <a:pPr marL="625475" lvl="1" indent="-219075" algn="just">
              <a:lnSpc>
                <a:spcPct val="107000"/>
              </a:lnSpc>
              <a:spcAft>
                <a:spcPts val="0"/>
              </a:spcAft>
              <a:buFont typeface="Arial"/>
              <a:buChar char="•"/>
              <a:tabLst>
                <a:tab pos="349250" algn="l"/>
              </a:tabLst>
            </a:pPr>
            <a:r>
              <a:rPr lang="en-ZA" sz="1350">
                <a:latin typeface="Century Gothic"/>
                <a:ea typeface="Times New Roman" panose="02020603050405020304" pitchFamily="18" charset="0"/>
                <a:cs typeface="Segoe UI"/>
              </a:rPr>
              <a:t>Employees with </a:t>
            </a:r>
            <a:r>
              <a:rPr lang="en-ZA" sz="1350" b="1">
                <a:latin typeface="Century Gothic"/>
                <a:ea typeface="Times New Roman" panose="02020603050405020304" pitchFamily="18" charset="0"/>
                <a:cs typeface="Segoe UI"/>
              </a:rPr>
              <a:t>co-morbidities</a:t>
            </a:r>
            <a:r>
              <a:rPr lang="en-ZA" sz="1350">
                <a:latin typeface="Century Gothic"/>
                <a:ea typeface="Times New Roman" panose="02020603050405020304" pitchFamily="18" charset="0"/>
                <a:cs typeface="Arial"/>
              </a:rPr>
              <a:t> </a:t>
            </a:r>
            <a:r>
              <a:rPr lang="en-ZA" sz="1350">
                <a:latin typeface="Century Gothic"/>
                <a:ea typeface="Times New Roman" panose="02020603050405020304" pitchFamily="18" charset="0"/>
                <a:cs typeface="Segoe UI"/>
              </a:rPr>
              <a:t>submitted</a:t>
            </a:r>
            <a:r>
              <a:rPr lang="en-ZA" sz="1350">
                <a:latin typeface="Century Gothic"/>
                <a:ea typeface="Times New Roman" panose="02020603050405020304" pitchFamily="18" charset="0"/>
                <a:cs typeface="Arial"/>
              </a:rPr>
              <a:t> </a:t>
            </a:r>
            <a:r>
              <a:rPr lang="en-ZA" sz="1350">
                <a:latin typeface="Century Gothic"/>
                <a:ea typeface="Times New Roman" panose="02020603050405020304" pitchFamily="18" charset="0"/>
                <a:cs typeface="Segoe UI"/>
              </a:rPr>
              <a:t>medical reports as per DPSA Circular No 21 of 2020</a:t>
            </a:r>
            <a:r>
              <a:rPr lang="en-ZA">
                <a:latin typeface="Century Gothic"/>
                <a:ea typeface="Times New Roman" panose="02020603050405020304" pitchFamily="18" charset="0"/>
                <a:cs typeface="Segoe UI"/>
              </a:rPr>
              <a:t>.</a:t>
            </a:r>
            <a:r>
              <a:rPr lang="en-ZA" sz="1200">
                <a:latin typeface="Century Gothic"/>
                <a:ea typeface="Times New Roman" panose="02020603050405020304" pitchFamily="18" charset="0"/>
                <a:cs typeface="Arial"/>
              </a:rPr>
              <a:t> </a:t>
            </a:r>
            <a:r>
              <a:rPr lang="en-ZA" sz="1100">
                <a:latin typeface="Century Gothic"/>
                <a:ea typeface="Times New Roman" panose="02020603050405020304" pitchFamily="18" charset="0"/>
                <a:cs typeface="Arial"/>
              </a:rPr>
              <a:t> </a:t>
            </a:r>
            <a:r>
              <a:rPr lang="en-ZA" sz="1100">
                <a:latin typeface="Century Gothic"/>
                <a:ea typeface="Times New Roman" panose="02020603050405020304" pitchFamily="18" charset="0"/>
                <a:cs typeface="Segoe UI"/>
              </a:rPr>
              <a:t> </a:t>
            </a:r>
          </a:p>
          <a:p>
            <a:pPr marL="625475" lvl="1" indent="-219075" algn="just">
              <a:lnSpc>
                <a:spcPct val="107000"/>
              </a:lnSpc>
              <a:spcAft>
                <a:spcPts val="0"/>
              </a:spcAft>
              <a:buFont typeface="Arial"/>
              <a:buChar char="•"/>
              <a:tabLst>
                <a:tab pos="349250" algn="l"/>
              </a:tabLst>
            </a:pPr>
            <a:r>
              <a:rPr lang="en-ZA">
                <a:latin typeface="Century Gothic"/>
                <a:ea typeface="Times New Roman" panose="02020603050405020304" pitchFamily="18" charset="0"/>
                <a:cs typeface="Segoe UI"/>
              </a:rPr>
              <a:t>The CPSI procured Health and Wellness Services for the whole Batho Pele Building for purposes of </a:t>
            </a:r>
            <a:r>
              <a:rPr lang="en-ZA" b="1">
                <a:latin typeface="Century Gothic"/>
                <a:ea typeface="Times New Roman" panose="02020603050405020304" pitchFamily="18" charset="0"/>
                <a:cs typeface="Segoe UI"/>
              </a:rPr>
              <a:t>screening and monitoring </a:t>
            </a:r>
            <a:r>
              <a:rPr lang="en-ZA">
                <a:latin typeface="Century Gothic"/>
                <a:ea typeface="Times New Roman" panose="02020603050405020304" pitchFamily="18" charset="0"/>
                <a:cs typeface="Segoe UI"/>
              </a:rPr>
              <a:t>all staff and visitors. </a:t>
            </a:r>
          </a:p>
          <a:p>
            <a:pPr marL="625475" lvl="1" indent="-219075" algn="just">
              <a:lnSpc>
                <a:spcPct val="107000"/>
              </a:lnSpc>
              <a:spcAft>
                <a:spcPts val="0"/>
              </a:spcAft>
              <a:buFont typeface="Arial"/>
              <a:buChar char="•"/>
              <a:tabLst>
                <a:tab pos="349250" algn="l"/>
              </a:tabLst>
            </a:pPr>
            <a:r>
              <a:rPr lang="en-ZA">
                <a:latin typeface="Century Gothic"/>
                <a:ea typeface="Times New Roman" panose="02020603050405020304" pitchFamily="18" charset="0"/>
                <a:cs typeface="Segoe UI"/>
              </a:rPr>
              <a:t>An </a:t>
            </a:r>
            <a:r>
              <a:rPr lang="en-ZA" b="1">
                <a:latin typeface="Century Gothic"/>
                <a:ea typeface="Times New Roman" panose="02020603050405020304" pitchFamily="18" charset="0"/>
                <a:cs typeface="Segoe UI"/>
              </a:rPr>
              <a:t>online screening form (with a QR Code) </a:t>
            </a:r>
            <a:r>
              <a:rPr lang="en-ZA">
                <a:latin typeface="Century Gothic"/>
                <a:ea typeface="Times New Roman" panose="02020603050405020304" pitchFamily="18" charset="0"/>
                <a:cs typeface="Segoe UI"/>
              </a:rPr>
              <a:t>was developed for use by CPSI, DPSA and visitors. PPEs were provided to staff to ensure adherence to all regulations. Automated temperature reading was installed.</a:t>
            </a:r>
          </a:p>
          <a:p>
            <a:pPr marL="742950" lvl="1" indent="-285750" algn="just">
              <a:lnSpc>
                <a:spcPct val="107000"/>
              </a:lnSpc>
              <a:spcAft>
                <a:spcPts val="0"/>
              </a:spcAft>
              <a:buFont typeface="Arial"/>
              <a:buChar char="•"/>
            </a:pPr>
            <a:endParaRPr lang="en-ZA">
              <a:latin typeface="Century Gothic"/>
              <a:ea typeface="Times New Roman" panose="02020603050405020304" pitchFamily="18" charset="0"/>
              <a:cs typeface="Segoe UI"/>
            </a:endParaRPr>
          </a:p>
          <a:p>
            <a:pPr marL="447675" indent="-447675" algn="just">
              <a:lnSpc>
                <a:spcPct val="107000"/>
              </a:lnSpc>
              <a:spcAft>
                <a:spcPts val="0"/>
              </a:spcAft>
              <a:buFont typeface="Arial" panose="020B0604020202020204" pitchFamily="34" charset="0"/>
              <a:buChar char="•"/>
            </a:pPr>
            <a:r>
              <a:rPr lang="en-ZA" b="1">
                <a:latin typeface="Century Gothic"/>
                <a:ea typeface="Times New Roman" panose="02020603050405020304" pitchFamily="18" charset="0"/>
                <a:cs typeface="Segoe UI"/>
              </a:rPr>
              <a:t>Review of CPSI</a:t>
            </a:r>
          </a:p>
          <a:p>
            <a:pPr marL="666750" lvl="1" indent="-260350" algn="just">
              <a:lnSpc>
                <a:spcPct val="107000"/>
              </a:lnSpc>
              <a:spcAft>
                <a:spcPts val="0"/>
              </a:spcAft>
              <a:buFont typeface="Arial" panose="020B0604020202020204" pitchFamily="34" charset="0"/>
              <a:buChar char="•"/>
            </a:pPr>
            <a:r>
              <a:rPr lang="en-ZA">
                <a:latin typeface="Century Gothic"/>
                <a:ea typeface="Times New Roman" panose="02020603050405020304" pitchFamily="18" charset="0"/>
                <a:cs typeface="Segoe UI"/>
              </a:rPr>
              <a:t>As part of the re-organisation of the State, the MPSA requested the review of the CPSI's role, functions and positioning with the aim of strengthening its capacity.  </a:t>
            </a:r>
            <a:r>
              <a:rPr lang="en-ZA">
                <a:latin typeface="Calibri"/>
                <a:ea typeface="Times New Roman" panose="02020603050405020304" pitchFamily="18" charset="0"/>
                <a:cs typeface="Segoe UI"/>
              </a:rPr>
              <a:t> </a:t>
            </a:r>
            <a:endParaRPr lang="en-ZA">
              <a:latin typeface="Times New Roman"/>
              <a:ea typeface="Times New Roman" panose="02020603050405020304" pitchFamily="18" charset="0"/>
              <a:cs typeface="Segoe UI"/>
            </a:endParaRPr>
          </a:p>
          <a:p>
            <a:pPr marL="666750" lvl="1" indent="-260350" algn="just">
              <a:lnSpc>
                <a:spcPct val="107000"/>
              </a:lnSpc>
              <a:spcAft>
                <a:spcPts val="0"/>
              </a:spcAft>
              <a:buFont typeface="Arial" panose="020B0604020202020204" pitchFamily="34" charset="0"/>
              <a:buChar char="•"/>
            </a:pPr>
            <a:r>
              <a:rPr lang="en-ZA">
                <a:latin typeface="Century Gothic"/>
                <a:ea typeface="Times New Roman" panose="02020603050405020304" pitchFamily="18" charset="0"/>
                <a:cs typeface="Segoe UI"/>
              </a:rPr>
              <a:t>Following several engagements relevant stakeholders, including innovation experts, the MPSA decided: </a:t>
            </a:r>
            <a:endParaRPr lang="en-ZA">
              <a:latin typeface="Calibri"/>
              <a:ea typeface="Times New Roman" panose="02020603050405020304" pitchFamily="18" charset="0"/>
              <a:cs typeface="Arial"/>
            </a:endParaRPr>
          </a:p>
          <a:p>
            <a:pPr marL="895350" lvl="2" indent="-269875" algn="just">
              <a:lnSpc>
                <a:spcPct val="107000"/>
              </a:lnSpc>
              <a:spcAft>
                <a:spcPts val="0"/>
              </a:spcAft>
              <a:buFont typeface="Arial" panose="020B0604020202020204" pitchFamily="34" charset="0"/>
              <a:buChar char="•"/>
            </a:pPr>
            <a:r>
              <a:rPr lang="en-ZA">
                <a:latin typeface="Century Gothic"/>
                <a:ea typeface="Times New Roman" panose="02020603050405020304" pitchFamily="18" charset="0"/>
                <a:cs typeface="Segoe UI"/>
              </a:rPr>
              <a:t>To retain the Government Component corporate form; </a:t>
            </a:r>
          </a:p>
          <a:p>
            <a:pPr marL="895350" lvl="2" indent="-269875" algn="just">
              <a:lnSpc>
                <a:spcPct val="107000"/>
              </a:lnSpc>
              <a:spcAft>
                <a:spcPts val="0"/>
              </a:spcAft>
              <a:buFont typeface="Arial" panose="020B0604020202020204" pitchFamily="34" charset="0"/>
              <a:buChar char="•"/>
            </a:pPr>
            <a:r>
              <a:rPr lang="en-ZA">
                <a:latin typeface="Century Gothic"/>
                <a:ea typeface="Times New Roman" panose="02020603050405020304" pitchFamily="18" charset="0"/>
                <a:cs typeface="Segoe UI"/>
              </a:rPr>
              <a:t>That CPSI develops a new proposed structure;</a:t>
            </a:r>
          </a:p>
          <a:p>
            <a:pPr marL="895350" lvl="2" indent="-269875" algn="just">
              <a:lnSpc>
                <a:spcPct val="107000"/>
              </a:lnSpc>
              <a:spcAft>
                <a:spcPts val="0"/>
              </a:spcAft>
              <a:buFont typeface="Arial" panose="020B0604020202020204" pitchFamily="34" charset="0"/>
              <a:buChar char="•"/>
            </a:pPr>
            <a:r>
              <a:rPr lang="en-ZA">
                <a:latin typeface="Century Gothic"/>
                <a:ea typeface="Times New Roman" panose="02020603050405020304" pitchFamily="18" charset="0"/>
                <a:cs typeface="Segoe UI"/>
              </a:rPr>
              <a:t>To engage with National Treasury on funding for the proposed structure.</a:t>
            </a:r>
          </a:p>
          <a:p>
            <a:pPr marL="666750" lvl="1" indent="-260350" algn="just">
              <a:lnSpc>
                <a:spcPct val="107000"/>
              </a:lnSpc>
              <a:spcAft>
                <a:spcPts val="0"/>
              </a:spcAft>
              <a:buFont typeface="Arial" panose="020B0604020202020204" pitchFamily="34" charset="0"/>
              <a:buChar char="•"/>
            </a:pPr>
            <a:r>
              <a:rPr lang="en-ZA">
                <a:latin typeface="Century Gothic"/>
                <a:ea typeface="Calibri" panose="020F0502020204030204" pitchFamily="34" charset="0"/>
                <a:cs typeface="Calibri"/>
              </a:rPr>
              <a:t>Wits School of Governance  conducted a comprehensive, objective assessment of the CPSI to</a:t>
            </a:r>
            <a:r>
              <a:rPr lang="en-GB">
                <a:latin typeface="Century Gothic"/>
                <a:ea typeface="Calibri" panose="020F0502020204030204" pitchFamily="34" charset="0"/>
                <a:cs typeface="Calibri"/>
              </a:rPr>
              <a:t> inform</a:t>
            </a:r>
            <a:r>
              <a:rPr lang="en-ZA">
                <a:latin typeface="Century Gothic"/>
                <a:ea typeface="Calibri" panose="020F0502020204030204" pitchFamily="34" charset="0"/>
                <a:cs typeface="Calibri"/>
              </a:rPr>
              <a:t> better </a:t>
            </a:r>
            <a:r>
              <a:rPr lang="en-ZA" err="1">
                <a:latin typeface="Century Gothic"/>
                <a:ea typeface="Calibri" panose="020F0502020204030204" pitchFamily="34" charset="0"/>
                <a:cs typeface="Calibri"/>
              </a:rPr>
              <a:t>positio</a:t>
            </a:r>
            <a:r>
              <a:rPr lang="en-GB" err="1">
                <a:latin typeface="Century Gothic"/>
                <a:ea typeface="Calibri" panose="020F0502020204030204" pitchFamily="34" charset="0"/>
                <a:cs typeface="Calibri"/>
              </a:rPr>
              <a:t>ning</a:t>
            </a:r>
            <a:r>
              <a:rPr lang="en-GB">
                <a:latin typeface="Century Gothic"/>
                <a:ea typeface="Calibri" panose="020F0502020204030204" pitchFamily="34" charset="0"/>
                <a:cs typeface="Calibri"/>
              </a:rPr>
              <a:t> of the</a:t>
            </a:r>
            <a:r>
              <a:rPr lang="en-ZA">
                <a:latin typeface="Century Gothic"/>
                <a:ea typeface="Calibri" panose="020F0502020204030204" pitchFamily="34" charset="0"/>
                <a:cs typeface="Calibri"/>
              </a:rPr>
              <a:t> organisation for the future.</a:t>
            </a:r>
            <a:endParaRPr lang="en-ZA" sz="1100">
              <a:latin typeface="Calibri"/>
              <a:ea typeface="Calibri" panose="020F0502020204030204" pitchFamily="34" charset="0"/>
            </a:endParaRPr>
          </a:p>
        </p:txBody>
      </p:sp>
    </p:spTree>
    <p:extLst>
      <p:ext uri="{BB962C8B-B14F-4D97-AF65-F5344CB8AC3E}">
        <p14:creationId xmlns:p14="http://schemas.microsoft.com/office/powerpoint/2010/main" val="96746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467"/>
            <a:ext cx="7461925" cy="421923"/>
          </a:xfrm>
          <a:solidFill>
            <a:schemeClr val="accent1">
              <a:alpha val="70195"/>
            </a:schemeClr>
          </a:solidFill>
        </p:spPr>
        <p:txBody>
          <a:bodyPr/>
          <a:lstStyle/>
          <a:p>
            <a:pPr lvl="0">
              <a:spcBef>
                <a:spcPts val="1200"/>
              </a:spcBef>
              <a:spcAft>
                <a:spcPts val="0"/>
              </a:spcAft>
            </a:pPr>
            <a:r>
              <a:rPr lang="en-GB" sz="1800">
                <a:solidFill>
                  <a:schemeClr val="tx1"/>
                </a:solidFill>
                <a:ea typeface="Times New Roman" panose="02020603050405020304" pitchFamily="18" charset="0"/>
                <a:cs typeface="Arial" panose="020B0604020202020204" pitchFamily="34" charset="0"/>
              </a:rPr>
              <a:t>2. ACHIEVEMENT OF INSTITUTIONAL IMPACTS AND OUTCOMES</a:t>
            </a:r>
            <a:endParaRPr lang="en-ZA" sz="2400" i="1">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8491352" y="48704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5</a:t>
            </a:fld>
            <a:endParaRPr lang="en-ZA" sz="1600" b="1">
              <a:solidFill>
                <a:srgbClr val="000000"/>
              </a:solidFill>
              <a:latin typeface="Century Gothic" panose="020B0502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22027007"/>
              </p:ext>
            </p:extLst>
          </p:nvPr>
        </p:nvGraphicFramePr>
        <p:xfrm>
          <a:off x="38220" y="3039639"/>
          <a:ext cx="8114760" cy="1967399"/>
        </p:xfrm>
        <a:graphic>
          <a:graphicData uri="http://schemas.openxmlformats.org/drawingml/2006/table">
            <a:tbl>
              <a:tblPr firstRow="1" firstCol="1" bandRow="1"/>
              <a:tblGrid>
                <a:gridCol w="1780636">
                  <a:extLst>
                    <a:ext uri="{9D8B030D-6E8A-4147-A177-3AD203B41FA5}">
                      <a16:colId xmlns:a16="http://schemas.microsoft.com/office/drawing/2014/main" val="601033348"/>
                    </a:ext>
                  </a:extLst>
                </a:gridCol>
                <a:gridCol w="1450161">
                  <a:extLst>
                    <a:ext uri="{9D8B030D-6E8A-4147-A177-3AD203B41FA5}">
                      <a16:colId xmlns:a16="http://schemas.microsoft.com/office/drawing/2014/main" val="3348210957"/>
                    </a:ext>
                  </a:extLst>
                </a:gridCol>
                <a:gridCol w="1337641">
                  <a:extLst>
                    <a:ext uri="{9D8B030D-6E8A-4147-A177-3AD203B41FA5}">
                      <a16:colId xmlns:a16="http://schemas.microsoft.com/office/drawing/2014/main" val="1321852998"/>
                    </a:ext>
                  </a:extLst>
                </a:gridCol>
                <a:gridCol w="780553">
                  <a:extLst>
                    <a:ext uri="{9D8B030D-6E8A-4147-A177-3AD203B41FA5}">
                      <a16:colId xmlns:a16="http://schemas.microsoft.com/office/drawing/2014/main" val="1828135428"/>
                    </a:ext>
                  </a:extLst>
                </a:gridCol>
                <a:gridCol w="781339">
                  <a:extLst>
                    <a:ext uri="{9D8B030D-6E8A-4147-A177-3AD203B41FA5}">
                      <a16:colId xmlns:a16="http://schemas.microsoft.com/office/drawing/2014/main" val="261011193"/>
                    </a:ext>
                  </a:extLst>
                </a:gridCol>
                <a:gridCol w="1984430">
                  <a:extLst>
                    <a:ext uri="{9D8B030D-6E8A-4147-A177-3AD203B41FA5}">
                      <a16:colId xmlns:a16="http://schemas.microsoft.com/office/drawing/2014/main" val="1810336655"/>
                    </a:ext>
                  </a:extLst>
                </a:gridCol>
              </a:tblGrid>
              <a:tr h="747586">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Outcome</a:t>
                      </a:r>
                      <a:endParaRPr lang="en-ZA" sz="1100">
                        <a:solidFill>
                          <a:schemeClr val="tx1"/>
                        </a:solidFill>
                        <a:effectLst/>
                        <a:latin typeface="Century Gothic"/>
                        <a:ea typeface="Calibri" panose="020F0502020204030204" pitchFamily="34" charset="0"/>
                        <a:cs typeface="Arial"/>
                      </a:endParaRPr>
                    </a:p>
                    <a:p>
                      <a:pPr algn="just">
                        <a:lnSpc>
                          <a:spcPct val="107000"/>
                        </a:lnSpc>
                        <a:spcAft>
                          <a:spcPts val="0"/>
                        </a:spcAft>
                      </a:pP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Outcome Indicator</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MTSF Priority 6</a:t>
                      </a:r>
                      <a:endParaRPr lang="en-ZA"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Baseline</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ZA" sz="1100" b="1">
                          <a:solidFill>
                            <a:schemeClr val="tx1"/>
                          </a:solidFill>
                          <a:effectLst/>
                          <a:latin typeface="Century Gothic"/>
                          <a:ea typeface="Calibri" panose="020F0502020204030204" pitchFamily="34" charset="0"/>
                          <a:cs typeface="Arial"/>
                        </a:rPr>
                        <a:t>Five-year target</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07000"/>
                        </a:lnSpc>
                        <a:spcAft>
                          <a:spcPts val="0"/>
                        </a:spcAft>
                      </a:pPr>
                      <a:r>
                        <a:rPr lang="en-US" sz="1100" b="1">
                          <a:solidFill>
                            <a:schemeClr val="tx1"/>
                          </a:solidFill>
                          <a:effectLst/>
                          <a:latin typeface="Century Gothic"/>
                          <a:ea typeface="Calibri" panose="020F0502020204030204" pitchFamily="34" charset="0"/>
                          <a:cs typeface="Arial"/>
                        </a:rPr>
                        <a:t>Progress made towards the achievement of the five-year targets in relation to the outcome indicators</a:t>
                      </a:r>
                      <a:endParaRPr lang="en-ZA" sz="1100">
                        <a:solidFill>
                          <a:schemeClr val="tx1"/>
                        </a:solidFill>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59953915"/>
                  </a:ext>
                </a:extLst>
              </a:tr>
              <a:tr h="518143">
                <a:tc>
                  <a:txBody>
                    <a:bodyPr/>
                    <a:lstStyle/>
                    <a:p>
                      <a:pPr>
                        <a:lnSpc>
                          <a:spcPct val="107000"/>
                        </a:lnSpc>
                        <a:spcAft>
                          <a:spcPts val="0"/>
                        </a:spcAft>
                      </a:pPr>
                      <a:r>
                        <a:rPr lang="en-ZA" sz="1100" b="1">
                          <a:effectLst/>
                          <a:latin typeface="Century Gothic"/>
                          <a:ea typeface="Calibri" panose="020F0502020204030204" pitchFamily="34" charset="0"/>
                          <a:cs typeface="Times New Roman"/>
                        </a:rPr>
                        <a:t>Effective Corporate Governance</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effectLst/>
                          <a:latin typeface="Century Gothic"/>
                          <a:ea typeface="Calibri" panose="020F0502020204030204" pitchFamily="34" charset="0"/>
                          <a:cs typeface="Times New Roman"/>
                        </a:rPr>
                        <a:t>Number of unqualified audit opinions </a:t>
                      </a:r>
                      <a:endParaRPr lang="en-ZA" sz="1100">
                        <a:effectLst/>
                        <a:latin typeface="Calibri"/>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0"/>
                        </a:spcAft>
                      </a:pPr>
                      <a:r>
                        <a:rPr lang="en-US" sz="1100">
                          <a:effectLst/>
                          <a:latin typeface="Century Gothic"/>
                          <a:ea typeface="Calibri" panose="020F0502020204030204" pitchFamily="34" charset="0"/>
                          <a:cs typeface="Times New Roman"/>
                        </a:rPr>
                        <a:t>A Capable, Ethical and Developmental State</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1 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792224"/>
                  </a:ext>
                </a:extLst>
              </a:tr>
              <a:tr h="690858">
                <a:tc>
                  <a:txBody>
                    <a:bodyPr/>
                    <a:lstStyle/>
                    <a:p>
                      <a:pPr>
                        <a:lnSpc>
                          <a:spcPct val="107000"/>
                        </a:lnSpc>
                        <a:spcAft>
                          <a:spcPts val="0"/>
                        </a:spcAft>
                      </a:pPr>
                      <a:r>
                        <a:rPr lang="en-ZA" sz="1100" b="1">
                          <a:effectLst/>
                          <a:latin typeface="Century Gothic"/>
                          <a:ea typeface="Calibri" panose="020F0502020204030204" pitchFamily="34" charset="0"/>
                          <a:cs typeface="Arial"/>
                        </a:rPr>
                        <a:t>Innovative culture and practice in the Public Sector entrenched</a:t>
                      </a:r>
                      <a:endParaRPr lang="en-ZA" sz="1100">
                        <a:effectLst/>
                        <a:latin typeface="Century Gothic"/>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entury Gothic"/>
                          <a:ea typeface="Calibri" panose="020F0502020204030204" pitchFamily="34" charset="0"/>
                          <a:cs typeface="Times New Roman"/>
                        </a:rPr>
                        <a:t>Number of innovation initiatives enabled </a:t>
                      </a:r>
                      <a:endParaRPr lang="en-ZA" sz="1100">
                        <a:effectLst/>
                        <a:latin typeface="Calibri"/>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ctr">
                        <a:lnSpc>
                          <a:spcPct val="107000"/>
                        </a:lnSpc>
                        <a:spcAft>
                          <a:spcPts val="0"/>
                        </a:spcAft>
                      </a:pPr>
                      <a:r>
                        <a:rPr lang="en-ZA" sz="1100">
                          <a:solidFill>
                            <a:srgbClr val="000000"/>
                          </a:solidFill>
                          <a:effectLst/>
                          <a:latin typeface="Century Gothic"/>
                          <a:ea typeface="Calibri" panose="020F0502020204030204" pitchFamily="34" charset="0"/>
                          <a:cs typeface="Times New Roman"/>
                        </a:rPr>
                        <a:t>16 p/a</a:t>
                      </a:r>
                      <a:endParaRPr lang="en-ZA" sz="1100">
                        <a:effectLst/>
                        <a:latin typeface="Century Gothic"/>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a:ea typeface="Calibri" panose="020F0502020204030204" pitchFamily="34" charset="0"/>
                          <a:cs typeface="Times New Roman"/>
                        </a:rPr>
                        <a:t>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ZA" sz="1100">
                          <a:effectLst/>
                          <a:latin typeface="Century Gothic" panose="020B0502020202020204" pitchFamily="34" charset="0"/>
                          <a:ea typeface="Calibri" panose="020F0502020204030204" pitchFamily="34"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719147"/>
                  </a:ext>
                </a:extLst>
              </a:tr>
            </a:tbl>
          </a:graphicData>
        </a:graphic>
      </p:graphicFrame>
      <p:sp>
        <p:nvSpPr>
          <p:cNvPr id="4" name="Rectangle 1"/>
          <p:cNvSpPr>
            <a:spLocks noChangeArrowheads="1"/>
          </p:cNvSpPr>
          <p:nvPr/>
        </p:nvSpPr>
        <p:spPr bwMode="auto">
          <a:xfrm>
            <a:off x="38220" y="373274"/>
            <a:ext cx="759116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sng" strike="noStrike" cap="none" normalizeH="0" baseline="0">
                <a:ln>
                  <a:noFill/>
                </a:ln>
                <a:solidFill>
                  <a:schemeClr val="tx1"/>
                </a:solidFill>
                <a:effectLst/>
                <a:latin typeface="Century Gothic"/>
                <a:ea typeface="Calibri" panose="020F0502020204030204" pitchFamily="34" charset="0"/>
                <a:cs typeface="Century Gothic,Bold"/>
              </a:rPr>
              <a:t>Impact Statement</a:t>
            </a:r>
            <a:r>
              <a:rPr kumimoji="0" lang="en-ZA" altLang="en-US" b="1" i="0" u="none" strike="noStrike" cap="none" normalizeH="0" baseline="0">
                <a:ln>
                  <a:noFill/>
                </a:ln>
                <a:solidFill>
                  <a:schemeClr val="tx1"/>
                </a:solidFill>
                <a:effectLst/>
                <a:latin typeface="Century Gothic"/>
                <a:ea typeface="Calibri" panose="020F0502020204030204" pitchFamily="34" charset="0"/>
                <a:cs typeface="Century Gothic,Bold"/>
              </a:rPr>
              <a:t>:</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Century Gothic" panose="020B0502020202020204" pitchFamily="34" charset="0"/>
              </a:rPr>
              <a:t> Improved effectiveness and efficiency of the public service and its service delivery to the public through innovation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ZA" altLang="en-US" b="0" i="0" u="none" strike="noStrike" cap="none" normalizeH="0" baseline="0">
              <a:ln>
                <a:noFill/>
              </a:ln>
              <a:solidFill>
                <a:schemeClr val="tx1"/>
              </a:solidFill>
              <a:effectLst/>
              <a:latin typeface="Century Gothic"/>
            </a:endParaRPr>
          </a:p>
          <a:p>
            <a:pPr algn="just"/>
            <a:r>
              <a:rPr kumimoji="0" lang="en-ZA" altLang="en-US" b="1" i="0" u="sng" strike="noStrike" cap="none" normalizeH="0" baseline="0">
                <a:ln>
                  <a:noFill/>
                </a:ln>
                <a:solidFill>
                  <a:schemeClr val="tx1"/>
                </a:solidFill>
                <a:effectLst/>
                <a:latin typeface="Century Gothic"/>
                <a:ea typeface="Calibri" panose="020F0502020204030204" pitchFamily="34" charset="0"/>
                <a:cs typeface="Century Gothic,Bold"/>
              </a:rPr>
              <a:t>OUTCOMES</a:t>
            </a:r>
            <a:r>
              <a:rPr lang="en-ZA" altLang="en-US" b="1" u="sng">
                <a:solidFill>
                  <a:schemeClr val="tx1"/>
                </a:solidFill>
                <a:latin typeface="Century Gothic"/>
                <a:ea typeface="Calibri" panose="020F0502020204030204" pitchFamily="34" charset="0"/>
                <a:cs typeface="Century Gothic,Bold"/>
              </a:rPr>
              <a:t> </a:t>
            </a:r>
            <a:endParaRPr lang="en-ZA" altLang="en-US">
              <a:solidFill>
                <a:schemeClr val="tx1"/>
              </a:solidFill>
              <a:latin typeface="Century Gothic"/>
              <a:ea typeface="Calibri" panose="020F0502020204030204" pitchFamily="34" charset="0"/>
              <a:cs typeface="Arial"/>
            </a:endParaRPr>
          </a:p>
          <a:p>
            <a:pPr algn="just"/>
            <a:r>
              <a:rPr kumimoji="0" lang="en-ZA" altLang="en-US" b="1" i="0" u="none" strike="noStrike" cap="none" normalizeH="0" baseline="0">
                <a:ln>
                  <a:noFill/>
                </a:ln>
                <a:solidFill>
                  <a:schemeClr val="tx1"/>
                </a:solidFill>
                <a:effectLst/>
                <a:latin typeface="Century Gothic"/>
                <a:ea typeface="Calibri" panose="020F0502020204030204" pitchFamily="34" charset="0"/>
                <a:cs typeface="Century Gothic,Bold"/>
              </a:rPr>
              <a:t>Effective Corporate Governance: </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Century Gothic" panose="020B0502020202020204" pitchFamily="34" charset="0"/>
              </a:rPr>
              <a:t>The achievement of this outcome will ensure, amongst others, accountability for the efficient, effective, and economic use of allocated resources towards fulfilling the mandate of the organisation.</a:t>
            </a:r>
            <a:endParaRPr lang="en-ZA" altLang="en-US">
              <a:solidFill>
                <a:schemeClr val="tx1"/>
              </a:solidFill>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just" defTabSz="914400">
              <a:lnSpc>
                <a:spcPct val="100000"/>
              </a:lnSpc>
              <a:spcBef>
                <a:spcPct val="0"/>
              </a:spcBef>
              <a:spcAft>
                <a:spcPct val="0"/>
              </a:spcAft>
              <a:buClrTx/>
              <a:buSzTx/>
              <a:buFontTx/>
              <a:buNone/>
              <a:tabLst/>
            </a:pPr>
            <a:endParaRPr lang="en-ZA" altLang="en-US" b="0" i="0" u="none" strike="noStrike" cap="none" normalizeH="0" baseline="0">
              <a:ln>
                <a:noFill/>
              </a:ln>
              <a:solidFill>
                <a:schemeClr val="tx1"/>
              </a:solidFill>
              <a:effectLst/>
              <a:latin typeface="Century Gothic" panose="020B0502020202020204" pitchFamily="34" charset="0"/>
              <a:ea typeface="Calibri" panose="020F0502020204030204" pitchFamily="34" charset="0"/>
              <a:cs typeface="Century Gothic" panose="020B0502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ZA" altLang="en-US" b="1" i="0" u="none" strike="noStrike" cap="none" normalizeH="0" baseline="0">
                <a:ln>
                  <a:noFill/>
                </a:ln>
                <a:solidFill>
                  <a:schemeClr val="tx1"/>
                </a:solidFill>
                <a:effectLst/>
                <a:latin typeface="Century Gothic"/>
                <a:ea typeface="Calibri" panose="020F0502020204030204" pitchFamily="34" charset="0"/>
                <a:cs typeface="Arial"/>
              </a:rPr>
              <a:t>Innovative Culture and Practice in the Public Sector entrenched: </a:t>
            </a:r>
            <a:r>
              <a:rPr kumimoji="0" lang="en-ZA" altLang="en-US" b="0" i="0" u="none" strike="noStrike" cap="none" normalizeH="0" baseline="0">
                <a:ln>
                  <a:noFill/>
                </a:ln>
                <a:solidFill>
                  <a:schemeClr val="tx1"/>
                </a:solidFill>
                <a:effectLst/>
                <a:latin typeface="Century Gothic"/>
                <a:ea typeface="Calibri" panose="020F0502020204030204" pitchFamily="34" charset="0"/>
                <a:cs typeface="Arial"/>
              </a:rPr>
              <a:t>This outcome contributes directly to the achievement of the mandate of the CPSI and the implementation of the NDP. It is also a cross-cutting outcome that impacts on the seven priorities of government as identified by the Sixth Administration</a:t>
            </a:r>
            <a:endParaRPr lang="en-GB" altLang="en-US">
              <a:solidFill>
                <a:schemeClr val="tx1"/>
              </a:solidFill>
              <a:latin typeface="Century Gothic"/>
              <a:ea typeface="Calibri" panose="020F0502020204030204" pitchFamily="34" charset="0"/>
              <a:cs typeface="Arial"/>
            </a:endParaRPr>
          </a:p>
        </p:txBody>
      </p:sp>
    </p:spTree>
    <p:extLst>
      <p:ext uri="{BB962C8B-B14F-4D97-AF65-F5344CB8AC3E}">
        <p14:creationId xmlns:p14="http://schemas.microsoft.com/office/powerpoint/2010/main" val="83640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lnSpc>
                <a:spcPct val="107000"/>
              </a:lnSpc>
              <a:spcAft>
                <a:spcPts val="0"/>
              </a:spcAft>
            </a:pPr>
            <a:r>
              <a:rPr lang="en-GB" sz="1800">
                <a:solidFill>
                  <a:srgbClr val="000000"/>
                </a:solidFill>
                <a:latin typeface="Century Gothic"/>
                <a:ea typeface="Times New Roman" panose="02020603050405020304" pitchFamily="18" charset="0"/>
              </a:rPr>
              <a:t>ACHIEVEMENT OF INSTITUTIONAL IMPACTS AND OUTCOMES </a:t>
            </a:r>
            <a:r>
              <a:rPr lang="en-GB" sz="1100">
                <a:solidFill>
                  <a:srgbClr val="000000"/>
                </a:solidFill>
                <a:latin typeface="Century Gothic"/>
                <a:ea typeface="Times New Roman" panose="02020603050405020304" pitchFamily="18" charset="0"/>
              </a:rPr>
              <a:t>Conti...</a:t>
            </a:r>
            <a:endParaRPr lang="en-US" altLang="en-US" sz="11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8854550" y="4870450"/>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r>
              <a:rPr lang="en-GB" sz="1600" b="1">
                <a:solidFill>
                  <a:srgbClr val="000000"/>
                </a:solidFill>
                <a:latin typeface="Century Gothic" panose="020B0502020202020204" pitchFamily="34" charset="0"/>
              </a:rPr>
              <a:t>6</a:t>
            </a:r>
            <a:endParaRPr lang="en-ZA" sz="1600" b="1">
              <a:solidFill>
                <a:srgbClr val="000000"/>
              </a:solidFill>
              <a:latin typeface="Century Gothic" panose="020B0502020202020204" pitchFamily="34" charset="0"/>
            </a:endParaRPr>
          </a:p>
        </p:txBody>
      </p:sp>
      <p:sp>
        <p:nvSpPr>
          <p:cNvPr id="2" name="Content Placeholder 1"/>
          <p:cNvSpPr>
            <a:spLocks noGrp="1"/>
          </p:cNvSpPr>
          <p:nvPr>
            <p:ph idx="1"/>
          </p:nvPr>
        </p:nvSpPr>
        <p:spPr>
          <a:xfrm>
            <a:off x="-33728" y="478086"/>
            <a:ext cx="9009447" cy="4776038"/>
          </a:xfrm>
        </p:spPr>
        <p:txBody>
          <a:bodyPr/>
          <a:lstStyle/>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The planned performance targets over the medium-term period contribute directly to the achievement of the mandate of the CPSI and the implementation of the NDP. It is also a cross-cutting outcome that affects the seven priorities of the government as identified by the Sixth Administration.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b="1">
                <a:latin typeface="Century Gothic" panose="020B0502020202020204" pitchFamily="34" charset="0"/>
                <a:ea typeface="Calibri" panose="020F0502020204030204" pitchFamily="34" charset="0"/>
                <a:cs typeface="Times New Roman" panose="02020603050405020304" pitchFamily="18" charset="0"/>
              </a:rPr>
              <a:t>Solution development </a:t>
            </a:r>
            <a:r>
              <a:rPr lang="en-ZA" sz="1400">
                <a:latin typeface="Century Gothic" panose="020B0502020202020204" pitchFamily="34" charset="0"/>
                <a:ea typeface="Calibri" panose="020F0502020204030204" pitchFamily="34" charset="0"/>
                <a:cs typeface="Times New Roman" panose="02020603050405020304" pitchFamily="18" charset="0"/>
              </a:rPr>
              <a:t>is a critical step in infusing innovation in the public sector; these solutions are mostly brought forth by innovators, within and outside of government. The CPSI supports initiatives and collaborates with partner institutions such as The Innovation Hub to jointly </a:t>
            </a:r>
            <a:r>
              <a:rPr lang="en-ZA" sz="1400" b="1">
                <a:latin typeface="Century Gothic" panose="020B0502020202020204" pitchFamily="34" charset="0"/>
                <a:ea typeface="Calibri" panose="020F0502020204030204" pitchFamily="34" charset="0"/>
                <a:cs typeface="Times New Roman" panose="02020603050405020304" pitchFamily="18" charset="0"/>
              </a:rPr>
              <a:t>develop, test and pilot </a:t>
            </a:r>
            <a:r>
              <a:rPr lang="en-ZA" sz="1400">
                <a:latin typeface="Century Gothic" panose="020B0502020202020204" pitchFamily="34" charset="0"/>
                <a:ea typeface="Calibri" panose="020F0502020204030204" pitchFamily="34" charset="0"/>
                <a:cs typeface="Times New Roman" panose="02020603050405020304" pitchFamily="18" charset="0"/>
              </a:rPr>
              <a:t>solutions. Furthermore, the CPSI </a:t>
            </a:r>
            <a:r>
              <a:rPr lang="en-GB" sz="1400">
                <a:latin typeface="Century Gothic" panose="020B0502020202020204" pitchFamily="34" charset="0"/>
                <a:ea typeface="Calibri" panose="020F0502020204030204" pitchFamily="34" charset="0"/>
                <a:cs typeface="Times New Roman" panose="02020603050405020304" pitchFamily="18" charset="0"/>
              </a:rPr>
              <a:t>affords </a:t>
            </a:r>
            <a:r>
              <a:rPr lang="en-GB" sz="1400" b="1">
                <a:latin typeface="Century Gothic" panose="020B0502020202020204" pitchFamily="34" charset="0"/>
                <a:ea typeface="Calibri" panose="020F0502020204030204" pitchFamily="34" charset="0"/>
                <a:cs typeface="Times New Roman" panose="02020603050405020304" pitchFamily="18" charset="0"/>
              </a:rPr>
              <a:t>youth</a:t>
            </a:r>
            <a:r>
              <a:rPr lang="en-GB" sz="1400">
                <a:latin typeface="Century Gothic" panose="020B0502020202020204" pitchFamily="34" charset="0"/>
                <a:ea typeface="Calibri" panose="020F0502020204030204" pitchFamily="34" charset="0"/>
                <a:cs typeface="Times New Roman" panose="02020603050405020304" pitchFamily="18" charset="0"/>
              </a:rPr>
              <a:t> an opportunity to build capacity in digital skills, through hackathons and related programmes as sources of potential service delivery solutions.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solidFill>
                  <a:srgbClr val="FF0000"/>
                </a:solidFill>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a:latin typeface="Century Gothic" panose="020B0502020202020204" pitchFamily="34" charset="0"/>
                <a:ea typeface="Calibri" panose="020F0502020204030204" pitchFamily="34" charset="0"/>
                <a:cs typeface="Arial" panose="020B0604020202020204" pitchFamily="34" charset="0"/>
              </a:rPr>
              <a:t>The creation of a </a:t>
            </a:r>
            <a:r>
              <a:rPr lang="en-ZA" sz="1400" b="1">
                <a:latin typeface="Century Gothic" panose="020B0502020202020204" pitchFamily="34" charset="0"/>
                <a:ea typeface="Calibri" panose="020F0502020204030204" pitchFamily="34" charset="0"/>
                <a:cs typeface="Arial" panose="020B0604020202020204" pitchFamily="34" charset="0"/>
              </a:rPr>
              <a:t>culture and practice of innovation</a:t>
            </a:r>
            <a:r>
              <a:rPr lang="en-ZA" sz="1400">
                <a:latin typeface="Century Gothic" panose="020B0502020202020204" pitchFamily="34" charset="0"/>
                <a:ea typeface="Calibri" panose="020F0502020204030204" pitchFamily="34" charset="0"/>
                <a:cs typeface="Arial" panose="020B0604020202020204" pitchFamily="34" charset="0"/>
              </a:rPr>
              <a:t> in the public sector is critical in ensuring that the public sector remains innovative. Public sector innovation thrives on vibrant </a:t>
            </a:r>
            <a:r>
              <a:rPr lang="en-ZA" sz="1400" b="1">
                <a:latin typeface="Century Gothic" panose="020B0502020202020204" pitchFamily="34" charset="0"/>
                <a:ea typeface="Calibri" panose="020F0502020204030204" pitchFamily="34" charset="0"/>
                <a:cs typeface="Arial" panose="020B0604020202020204" pitchFamily="34" charset="0"/>
              </a:rPr>
              <a:t>knowledge platforms </a:t>
            </a:r>
            <a:r>
              <a:rPr lang="en-ZA" sz="1400">
                <a:latin typeface="Century Gothic" panose="020B0502020202020204" pitchFamily="34" charset="0"/>
                <a:ea typeface="Calibri" panose="020F0502020204030204" pitchFamily="34" charset="0"/>
                <a:cs typeface="Arial" panose="020B0604020202020204" pitchFamily="34" charset="0"/>
              </a:rPr>
              <a:t>and products to encourage sharing and learning. These platforms are used to avoid reinventing the wheel. The platforms also serve as a source of innovative solutions for the replication programme. Furthermore, international knowledge platforms provide the global context to ensure that South Africa is kept abreast of new developments in the innovation space. </a:t>
            </a:r>
            <a:endParaRPr lang="en-ZA" sz="1400">
              <a:ea typeface="Calibri" panose="020F0502020204030204" pitchFamily="34" charset="0"/>
              <a:cs typeface="Arial" panose="020B0604020202020204" pitchFamily="34" charset="0"/>
            </a:endParaRPr>
          </a:p>
          <a:p>
            <a:pPr marL="0" indent="0" algn="just">
              <a:spcAft>
                <a:spcPts val="0"/>
              </a:spcAft>
              <a:buNone/>
            </a:pPr>
            <a:r>
              <a:rPr lang="en-ZA" sz="1400">
                <a:latin typeface="Century Gothic" panose="020B0502020202020204" pitchFamily="34" charset="0"/>
                <a:ea typeface="Calibri" panose="020F0502020204030204" pitchFamily="34" charset="0"/>
                <a:cs typeface="Arial" panose="020B0604020202020204" pitchFamily="34" charset="0"/>
              </a:rPr>
              <a:t> </a:t>
            </a:r>
            <a:endParaRPr lang="en-ZA" sz="1400">
              <a:ea typeface="Calibri" panose="020F0502020204030204" pitchFamily="34" charset="0"/>
              <a:cs typeface="Arial" panose="020B0604020202020204" pitchFamily="34" charset="0"/>
            </a:endParaRPr>
          </a:p>
          <a:p>
            <a:pPr algn="just">
              <a:spcAft>
                <a:spcPts val="0"/>
              </a:spcAft>
            </a:pPr>
            <a:r>
              <a:rPr lang="en-ZA" sz="1400">
                <a:latin typeface="Century Gothic" panose="020B0502020202020204" pitchFamily="34" charset="0"/>
                <a:ea typeface="Calibri" panose="020F0502020204030204" pitchFamily="34" charset="0"/>
                <a:cs typeface="Arial" panose="020B0604020202020204" pitchFamily="34" charset="0"/>
              </a:rPr>
              <a:t>Many solutions that are unearthed through the Public Sector Innovation Awards Programme or through collaboration with the broader National System of Innovation have the potential for </a:t>
            </a:r>
            <a:r>
              <a:rPr lang="en-ZA" sz="1400" b="1">
                <a:latin typeface="Century Gothic" panose="020B0502020202020204" pitchFamily="34" charset="0"/>
                <a:ea typeface="Calibri" panose="020F0502020204030204" pitchFamily="34" charset="0"/>
                <a:cs typeface="Arial" panose="020B0604020202020204" pitchFamily="34" charset="0"/>
              </a:rPr>
              <a:t>broader impact</a:t>
            </a:r>
            <a:r>
              <a:rPr lang="en-ZA" sz="1400">
                <a:latin typeface="Century Gothic" panose="020B0502020202020204" pitchFamily="34" charset="0"/>
                <a:ea typeface="Calibri" panose="020F0502020204030204" pitchFamily="34" charset="0"/>
                <a:cs typeface="Arial" panose="020B0604020202020204" pitchFamily="34" charset="0"/>
              </a:rPr>
              <a:t>. As such, there is a demand for the </a:t>
            </a:r>
            <a:r>
              <a:rPr lang="en-ZA" sz="1400" b="1">
                <a:latin typeface="Century Gothic" panose="020B0502020202020204" pitchFamily="34" charset="0"/>
                <a:ea typeface="Calibri" panose="020F0502020204030204" pitchFamily="34" charset="0"/>
                <a:cs typeface="Arial" panose="020B0604020202020204" pitchFamily="34" charset="0"/>
              </a:rPr>
              <a:t>replication and scaling </a:t>
            </a:r>
            <a:r>
              <a:rPr lang="en-ZA" sz="1400">
                <a:latin typeface="Century Gothic" panose="020B0502020202020204" pitchFamily="34" charset="0"/>
                <a:ea typeface="Calibri" panose="020F0502020204030204" pitchFamily="34" charset="0"/>
                <a:cs typeface="Arial" panose="020B0604020202020204" pitchFamily="34" charset="0"/>
              </a:rPr>
              <a:t>of these solutions.</a:t>
            </a:r>
            <a:endParaRPr lang="en-ZA" sz="1400">
              <a:ea typeface="Calibri" panose="020F0502020204030204" pitchFamily="34" charset="0"/>
              <a:cs typeface="Arial" panose="020B0604020202020204" pitchFamily="34" charset="0"/>
            </a:endParaRPr>
          </a:p>
          <a:p>
            <a:endParaRPr lang="en-ZA" sz="1400"/>
          </a:p>
        </p:txBody>
      </p:sp>
    </p:spTree>
    <p:extLst>
      <p:ext uri="{BB962C8B-B14F-4D97-AF65-F5344CB8AC3E}">
        <p14:creationId xmlns:p14="http://schemas.microsoft.com/office/powerpoint/2010/main" val="263518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5874"/>
            <a:ext cx="7452320" cy="493960"/>
          </a:xfrm>
          <a:solidFill>
            <a:schemeClr val="accent1">
              <a:alpha val="70195"/>
            </a:schemeClr>
          </a:solidFill>
        </p:spPr>
        <p:txBody>
          <a:bodyPr/>
          <a:lstStyle/>
          <a:p>
            <a:pPr algn="l">
              <a:lnSpc>
                <a:spcPct val="107000"/>
              </a:lnSpc>
              <a:spcAft>
                <a:spcPts val="0"/>
              </a:spcAft>
            </a:pPr>
            <a:r>
              <a:rPr lang="en-GB" altLang="en-US" sz="1800" kern="1200">
                <a:solidFill>
                  <a:srgbClr val="000000"/>
                </a:solidFill>
                <a:latin typeface="Century Gothic"/>
                <a:ea typeface="Times New Roman" panose="02020603050405020304" pitchFamily="18" charset="0"/>
              </a:rPr>
              <a:t>STRATEGIC OUTCOMES AND OUTPUTS </a:t>
            </a:r>
            <a:r>
              <a:rPr lang="en-GB" sz="1800">
                <a:solidFill>
                  <a:schemeClr val="tx1"/>
                </a:solidFill>
                <a:latin typeface="Century Gothic"/>
                <a:ea typeface="Times New Roman" panose="02020603050405020304" pitchFamily="18" charset="0"/>
              </a:rPr>
              <a:t>                         </a:t>
            </a:r>
            <a:r>
              <a:rPr lang="en-GB" sz="1200">
                <a:solidFill>
                  <a:schemeClr val="tx1"/>
                </a:solidFill>
                <a:latin typeface="Century Gothic"/>
                <a:ea typeface="Times New Roman" panose="02020603050405020304" pitchFamily="18" charset="0"/>
              </a:rPr>
              <a:t>Conti………</a:t>
            </a:r>
            <a:endParaRPr lang="en-US" altLang="en-US" sz="1200">
              <a:solidFill>
                <a:schemeClr val="tx1"/>
              </a:solidFill>
              <a:latin typeface="Century Gothic"/>
              <a:ea typeface="MS PGothic" panose="020B0600070205080204" pitchFamily="34" charset="-128"/>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eaLnBrk="1" hangingPunct="1">
              <a:defRPr/>
            </a:pPr>
            <a:fld id="{BF2A8685-4204-7247-ABC1-71F1BAA9D6F8}" type="slidenum">
              <a:rPr lang="en-ZA" sz="1600" b="1">
                <a:solidFill>
                  <a:srgbClr val="000000"/>
                </a:solidFill>
                <a:latin typeface="Century Gothic" panose="020B0502020202020204" pitchFamily="34" charset="0"/>
              </a:rPr>
              <a:pPr eaLnBrk="1" hangingPunct="1">
                <a:defRPr/>
              </a:pPr>
              <a:t>7</a:t>
            </a:fld>
            <a:endParaRPr lang="en-ZA" sz="1600" b="1">
              <a:solidFill>
                <a:srgbClr val="00000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7682290"/>
              </p:ext>
            </p:extLst>
          </p:nvPr>
        </p:nvGraphicFramePr>
        <p:xfrm>
          <a:off x="107504" y="673219"/>
          <a:ext cx="8856984" cy="4139648"/>
        </p:xfrm>
        <a:graphic>
          <a:graphicData uri="http://schemas.openxmlformats.org/drawingml/2006/table">
            <a:tbl>
              <a:tblPr firstRow="1" firstCol="1" bandRow="1"/>
              <a:tblGrid>
                <a:gridCol w="2232248">
                  <a:extLst>
                    <a:ext uri="{9D8B030D-6E8A-4147-A177-3AD203B41FA5}">
                      <a16:colId xmlns:a16="http://schemas.microsoft.com/office/drawing/2014/main" val="3897562448"/>
                    </a:ext>
                  </a:extLst>
                </a:gridCol>
                <a:gridCol w="1646710">
                  <a:extLst>
                    <a:ext uri="{9D8B030D-6E8A-4147-A177-3AD203B41FA5}">
                      <a16:colId xmlns:a16="http://schemas.microsoft.com/office/drawing/2014/main" val="2935597109"/>
                    </a:ext>
                  </a:extLst>
                </a:gridCol>
                <a:gridCol w="1659342">
                  <a:extLst>
                    <a:ext uri="{9D8B030D-6E8A-4147-A177-3AD203B41FA5}">
                      <a16:colId xmlns:a16="http://schemas.microsoft.com/office/drawing/2014/main" val="341082876"/>
                    </a:ext>
                  </a:extLst>
                </a:gridCol>
                <a:gridCol w="1659342">
                  <a:extLst>
                    <a:ext uri="{9D8B030D-6E8A-4147-A177-3AD203B41FA5}">
                      <a16:colId xmlns:a16="http://schemas.microsoft.com/office/drawing/2014/main" val="1868367656"/>
                    </a:ext>
                  </a:extLst>
                </a:gridCol>
                <a:gridCol w="1659342">
                  <a:extLst>
                    <a:ext uri="{9D8B030D-6E8A-4147-A177-3AD203B41FA5}">
                      <a16:colId xmlns:a16="http://schemas.microsoft.com/office/drawing/2014/main" val="1989119493"/>
                    </a:ext>
                  </a:extLst>
                </a:gridCol>
              </a:tblGrid>
              <a:tr h="0">
                <a:tc row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Outputs    </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row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Output Indicators</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gridSpan="3">
                  <a:txBody>
                    <a:bodyPr/>
                    <a:lstStyle/>
                    <a:p>
                      <a:pPr algn="just">
                        <a:lnSpc>
                          <a:spcPct val="107000"/>
                        </a:lnSpc>
                        <a:spcAft>
                          <a:spcPts val="800"/>
                        </a:spcAft>
                      </a:pPr>
                      <a:r>
                        <a:rPr lang="en-ZA" sz="8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574423500"/>
                  </a:ext>
                </a:extLst>
              </a:tr>
              <a:tr h="150305">
                <a:tc vMerge="1">
                  <a:txBody>
                    <a:bodyPr/>
                    <a:lstStyle/>
                    <a:p>
                      <a:endParaRPr lang="en-ZA"/>
                    </a:p>
                  </a:txBody>
                  <a:tcPr/>
                </a:tc>
                <a:tc vMerge="1">
                  <a:txBody>
                    <a:bodyPr/>
                    <a:lstStyle/>
                    <a:p>
                      <a:endParaRPr lang="en-ZA"/>
                    </a:p>
                  </a:txBody>
                  <a:tcPr/>
                </a:tc>
                <a:tc gridSpan="3">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MTEF Period</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31149250"/>
                  </a:ext>
                </a:extLst>
              </a:tr>
              <a:tr h="150305">
                <a:tc vMerge="1">
                  <a:txBody>
                    <a:bodyPr/>
                    <a:lstStyle/>
                    <a:p>
                      <a:endParaRPr lang="en-ZA"/>
                    </a:p>
                  </a:txBody>
                  <a:tcPr/>
                </a:tc>
                <a:tc vMerge="1">
                  <a:txBody>
                    <a:bodyPr/>
                    <a:lstStyle/>
                    <a:p>
                      <a:endParaRPr lang="en-ZA"/>
                    </a:p>
                  </a:txBody>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2021/22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2022/23</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GB" sz="1000" b="1">
                          <a:effectLst/>
                          <a:latin typeface="Century Gothic" panose="020B0502020202020204" pitchFamily="34" charset="0"/>
                          <a:ea typeface="Times New Roman" panose="02020603050405020304" pitchFamily="18" charset="0"/>
                          <a:cs typeface="Times New Roman" panose="02020603050405020304" pitchFamily="18" charset="0"/>
                        </a:rPr>
                        <a:t>2023/24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3239002"/>
                  </a:ext>
                </a:extLst>
              </a:tr>
              <a:tr h="816562">
                <a:tc>
                  <a:txBody>
                    <a:bodyPr/>
                    <a:lstStyle/>
                    <a:p>
                      <a:pPr algn="just">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Type of audit opinion on financial and non-financial information</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2020/21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a:t>
                      </a:r>
                      <a:endParaRPr lang="en-ZA" sz="10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for 2021/22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Unqualified audit opinion on financial and non-financial information for 2022/23 financial year</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3320242"/>
                  </a:ext>
                </a:extLst>
              </a:tr>
              <a:tr h="784423">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Times New Roman" panose="02020603050405020304" pitchFamily="18" charset="0"/>
                        </a:rPr>
                        <a:t>Innovation research and development initiatives undertaken </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000">
                          <a:effectLst/>
                          <a:latin typeface="Century Gothic" panose="020B0502020202020204" pitchFamily="34" charset="0"/>
                          <a:ea typeface="Times New Roman" panose="02020603050405020304" pitchFamily="18" charset="0"/>
                          <a:cs typeface="Times New Roman" panose="02020603050405020304" pitchFamily="18" charset="0"/>
                        </a:rPr>
                        <a:t>Number of innovation research and development initiatives undertaken</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4</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45321"/>
                  </a:ext>
                </a:extLst>
              </a:tr>
              <a:tr h="1185153">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Arial" panose="020B0604020202020204" pitchFamily="34" charset="0"/>
                        </a:rPr>
                        <a:t>Knowledge platforms sustained to nurture an enabling environment for innovation in the public sector</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ZA" sz="1000">
                          <a:effectLst/>
                          <a:latin typeface="Century Gothic" panose="020B0502020202020204" pitchFamily="34" charset="0"/>
                          <a:ea typeface="Times New Roman" panose="02020603050405020304" pitchFamily="18" charset="0"/>
                          <a:cs typeface="Arial" panose="020B0604020202020204" pitchFamily="34" charset="0"/>
                        </a:rPr>
                        <a:t>Number of knowledge platforms sustained to nurture an enabling environment for innovation in the public sector</a:t>
                      </a:r>
                      <a:endParaRPr lang="en-ZA" sz="1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9</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28493"/>
                  </a:ext>
                </a:extLst>
              </a:tr>
              <a:tr h="919550">
                <a:tc>
                  <a:txBody>
                    <a:bodyPr/>
                    <a:lstStyle/>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Innovative solutions</a:t>
                      </a:r>
                    </a:p>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replicated in the public sector</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Number of innovative solutions</a:t>
                      </a:r>
                    </a:p>
                    <a:p>
                      <a:pPr algn="l">
                        <a:lnSpc>
                          <a:spcPct val="107000"/>
                        </a:lnSpc>
                        <a:spcAft>
                          <a:spcPts val="0"/>
                        </a:spcAft>
                      </a:pPr>
                      <a:r>
                        <a:rPr lang="en-ZA" sz="1000">
                          <a:effectLst/>
                          <a:latin typeface="Century Gothic" panose="020B0502020202020204" pitchFamily="34" charset="0"/>
                          <a:ea typeface="Calibri" panose="020F0502020204030204" pitchFamily="34" charset="0"/>
                          <a:cs typeface="Arial" panose="020B0604020202020204" pitchFamily="34" charset="0"/>
                        </a:rPr>
                        <a:t>replicated in the public sector</a:t>
                      </a: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000">
                          <a:effectLst/>
                          <a:latin typeface="Century Gothic" panose="020B0502020202020204" pitchFamily="34" charset="0"/>
                          <a:ea typeface="Times New Roman" panose="02020603050405020304" pitchFamily="18" charset="0"/>
                          <a:cs typeface="Arial" panose="020B0604020202020204" pitchFamily="34" charset="0"/>
                        </a:rPr>
                        <a:t>2</a:t>
                      </a:r>
                      <a:endParaRPr lang="en-ZA" sz="1000">
                        <a:effectLst/>
                        <a:latin typeface="Calibri" panose="020F0502020204030204" pitchFamily="34" charset="0"/>
                        <a:ea typeface="Calibri" panose="020F0502020204030204" pitchFamily="34" charset="0"/>
                        <a:cs typeface="Arial" panose="020B0604020202020204" pitchFamily="34" charset="0"/>
                      </a:endParaRPr>
                    </a:p>
                  </a:txBody>
                  <a:tcPr marL="47894" marR="47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313365"/>
                  </a:ext>
                </a:extLst>
              </a:tr>
            </a:tbl>
          </a:graphicData>
        </a:graphic>
      </p:graphicFrame>
    </p:spTree>
    <p:extLst>
      <p:ext uri="{BB962C8B-B14F-4D97-AF65-F5344CB8AC3E}">
        <p14:creationId xmlns:p14="http://schemas.microsoft.com/office/powerpoint/2010/main" val="104771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1467"/>
            <a:ext cx="7461925" cy="421923"/>
          </a:xfrm>
          <a:solidFill>
            <a:schemeClr val="accent1">
              <a:alpha val="70195"/>
            </a:schemeClr>
          </a:solidFill>
        </p:spPr>
        <p:txBody>
          <a:bodyPr/>
          <a:lstStyle/>
          <a:p>
            <a:pPr algn="l">
              <a:lnSpc>
                <a:spcPct val="107000"/>
              </a:lnSpc>
              <a:spcAft>
                <a:spcPts val="0"/>
              </a:spcAft>
            </a:pPr>
            <a:r>
              <a:rPr lang="en-GB" sz="1800">
                <a:solidFill>
                  <a:schemeClr val="tx1"/>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alibri" panose="020F0502020204030204" pitchFamily="34" charset="0"/>
                <a:ea typeface="MS PGothic" charset="0"/>
                <a:cs typeface="Calibri" panose="020F050202020403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ZA" sz="1600" b="1" i="0" u="none" strike="noStrike" kern="1200" cap="none" spc="0" normalizeH="0" baseline="0" noProof="0">
              <a:ln>
                <a:noFill/>
              </a:ln>
              <a:solidFill>
                <a:srgbClr val="000000"/>
              </a:solidFill>
              <a:effectLst/>
              <a:uLnTx/>
              <a:uFillTx/>
              <a:latin typeface="Calibri" panose="020F0502020204030204" pitchFamily="34" charset="0"/>
              <a:ea typeface="MS PGothic" charset="0"/>
              <a:cs typeface="Calibri" panose="020F0502020204030204" pitchFamily="34" charset="0"/>
              <a:sym typeface="Arial" panose="020B0604020202020204" pitchFamily="34" charset="0"/>
            </a:endParaRPr>
          </a:p>
        </p:txBody>
      </p:sp>
      <p:graphicFrame>
        <p:nvGraphicFramePr>
          <p:cNvPr id="5" name="Table 4"/>
          <p:cNvGraphicFramePr>
            <a:graphicFrameLocks noGrp="1"/>
          </p:cNvGraphicFramePr>
          <p:nvPr/>
        </p:nvGraphicFramePr>
        <p:xfrm>
          <a:off x="1435226" y="548686"/>
          <a:ext cx="5081079" cy="762000"/>
        </p:xfrm>
        <a:graphic>
          <a:graphicData uri="http://schemas.openxmlformats.org/drawingml/2006/table">
            <a:tbl>
              <a:tblPr firstRow="1" firstCol="1" bandRow="1"/>
              <a:tblGrid>
                <a:gridCol w="1624929">
                  <a:extLst>
                    <a:ext uri="{9D8B030D-6E8A-4147-A177-3AD203B41FA5}">
                      <a16:colId xmlns:a16="http://schemas.microsoft.com/office/drawing/2014/main" val="4215994694"/>
                    </a:ext>
                  </a:extLst>
                </a:gridCol>
                <a:gridCol w="1826140">
                  <a:extLst>
                    <a:ext uri="{9D8B030D-6E8A-4147-A177-3AD203B41FA5}">
                      <a16:colId xmlns:a16="http://schemas.microsoft.com/office/drawing/2014/main" val="2507824568"/>
                    </a:ext>
                  </a:extLst>
                </a:gridCol>
                <a:gridCol w="1630010">
                  <a:extLst>
                    <a:ext uri="{9D8B030D-6E8A-4147-A177-3AD203B41FA5}">
                      <a16:colId xmlns:a16="http://schemas.microsoft.com/office/drawing/2014/main" val="263580547"/>
                    </a:ext>
                  </a:extLst>
                </a:gridCol>
              </a:tblGrid>
              <a:tr h="170180">
                <a:tc>
                  <a:txBody>
                    <a:bodyPr/>
                    <a:lstStyle/>
                    <a:p>
                      <a:pPr algn="ctr">
                        <a:spcAft>
                          <a:spcPts val="0"/>
                        </a:spcAft>
                      </a:pPr>
                      <a:r>
                        <a:rPr lang="en-GB" sz="1600" b="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No of targets</a:t>
                      </a:r>
                      <a:endParaRPr lang="en-ZA" sz="1600" b="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GB" sz="1600" b="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Annual targets achieved</a:t>
                      </a:r>
                      <a:endParaRPr lang="en-ZA" sz="1600" b="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600" b="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Annual target not achieved</a:t>
                      </a:r>
                      <a:endParaRPr lang="en-ZA" sz="1600" b="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069100299"/>
                  </a:ext>
                </a:extLst>
              </a:tr>
              <a:tr h="170180">
                <a:tc>
                  <a:txBody>
                    <a:bodyPr/>
                    <a:lstStyle/>
                    <a:p>
                      <a:pPr algn="ctr">
                        <a:spcAft>
                          <a:spcPts val="0"/>
                        </a:spcAft>
                      </a:pPr>
                      <a:r>
                        <a:rPr lang="en-GB" sz="18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4</a:t>
                      </a:r>
                      <a:endParaRPr lang="en-ZA" sz="18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8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rPr>
                        <a:t>1</a:t>
                      </a:r>
                      <a:endParaRPr lang="en-ZA" sz="1800" dirty="0">
                        <a:solidFill>
                          <a:srgbClr val="221E1F"/>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123126"/>
                  </a:ext>
                </a:extLst>
              </a:tr>
            </a:tbl>
          </a:graphicData>
        </a:graphic>
      </p:graphicFrame>
      <p:graphicFrame>
        <p:nvGraphicFramePr>
          <p:cNvPr id="6" name="Chart 5">
            <a:extLst>
              <a:ext uri="{FF2B5EF4-FFF2-40B4-BE49-F238E27FC236}">
                <a16:creationId xmlns:a16="http://schemas.microsoft.com/office/drawing/2014/main" id="{8275E401-B768-DB41-849C-308D9A493B27}"/>
              </a:ext>
            </a:extLst>
          </p:cNvPr>
          <p:cNvGraphicFramePr>
            <a:graphicFrameLocks/>
          </p:cNvGraphicFramePr>
          <p:nvPr/>
        </p:nvGraphicFramePr>
        <p:xfrm>
          <a:off x="695225" y="1554900"/>
          <a:ext cx="6336199" cy="3467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199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a:extLst>
              <a:ext uri="{FF2B5EF4-FFF2-40B4-BE49-F238E27FC236}">
                <a16:creationId xmlns:a16="http://schemas.microsoft.com/office/drawing/2014/main" id="{FDCBA928-45AA-DF47-84FF-9B421305571C}"/>
              </a:ext>
            </a:extLst>
          </p:cNvPr>
          <p:cNvSpPr txBox="1">
            <a:spLocks noGrp="1"/>
          </p:cNvSpPr>
          <p:nvPr>
            <p:ph type="title"/>
          </p:nvPr>
        </p:nvSpPr>
        <p:spPr>
          <a:xfrm>
            <a:off x="0" y="-37820"/>
            <a:ext cx="7452320" cy="493960"/>
          </a:xfrm>
          <a:solidFill>
            <a:schemeClr val="accent1">
              <a:alpha val="70195"/>
            </a:schemeClr>
          </a:solidFill>
        </p:spPr>
        <p:txBody>
          <a:bodyPr/>
          <a:lstStyle/>
          <a:p>
            <a:pPr>
              <a:defRPr/>
            </a:pPr>
            <a:r>
              <a:rPr lang="en-GB" sz="1800">
                <a:solidFill>
                  <a:srgbClr val="000000"/>
                </a:solidFill>
                <a:ea typeface="Times New Roman" panose="02020603050405020304" pitchFamily="18" charset="0"/>
                <a:cs typeface="Arial" panose="020B0604020202020204" pitchFamily="34" charset="0"/>
              </a:rPr>
              <a:t>3.OVERVIEW OF ORGANISATIONAL PERFORMANCE FOR 2020/21</a:t>
            </a:r>
            <a:endParaRPr lang="en-US" altLang="en-US" sz="1800">
              <a:solidFill>
                <a:schemeClr val="tx1"/>
              </a:solidFill>
              <a:latin typeface="Calibri" panose="020F0502020204030204" pitchFamily="34" charset="0"/>
              <a:ea typeface="MS PGothic" panose="020B0600070205080204" pitchFamily="34" charset="-128"/>
              <a:cs typeface="Calibri" panose="020F0502020204030204" pitchFamily="34" charset="0"/>
            </a:endParaRPr>
          </a:p>
        </p:txBody>
      </p:sp>
      <p:sp>
        <p:nvSpPr>
          <p:cNvPr id="23553" name="Slide Number Placeholder 3">
            <a:extLst>
              <a:ext uri="{FF2B5EF4-FFF2-40B4-BE49-F238E27FC236}">
                <a16:creationId xmlns:a16="http://schemas.microsoft.com/office/drawing/2014/main" id="{65D2B2FB-68C6-604C-91C3-729C0CD89AA9}"/>
              </a:ext>
            </a:extLst>
          </p:cNvPr>
          <p:cNvSpPr>
            <a:spLocks noGrp="1"/>
          </p:cNvSpPr>
          <p:nvPr>
            <p:ph type="sldNum" sz="quarter" idx="12"/>
          </p:nvPr>
        </p:nvSpPr>
        <p:spPr bwMode="auto">
          <a:xfrm>
            <a:off x="7596336" y="4886325"/>
            <a:ext cx="1554014" cy="273050"/>
          </a:xfrm>
          <a:extLst>
            <a:ext uri="{909E8E84-426E-40dd-AFC4-6F175D3DCCD1}"/>
            <a:ext uri="{91240B29-F687-4f45-9708-019B960494DF}"/>
          </a:extLst>
        </p:spPr>
        <p:txBody>
          <a:bodyPr/>
          <a:lstStyle>
            <a:lvl1pPr eaLnBrk="0" hangingPunct="0">
              <a:defRPr sz="1800">
                <a:solidFill>
                  <a:schemeClr val="tx1"/>
                </a:solidFill>
                <a:latin typeface="Calibri" charset="0"/>
                <a:ea typeface="MS PGothic" charset="0"/>
                <a:cs typeface="MS PGothic" charset="0"/>
              </a:defRPr>
            </a:lvl1pPr>
            <a:lvl2pPr marL="557213" indent="-214313" eaLnBrk="0" hangingPunct="0">
              <a:defRPr sz="1800">
                <a:solidFill>
                  <a:schemeClr val="tx1"/>
                </a:solidFill>
                <a:latin typeface="Calibri" charset="0"/>
                <a:ea typeface="MS PGothic" charset="0"/>
                <a:cs typeface="MS PGothic" charset="0"/>
              </a:defRPr>
            </a:lvl2pPr>
            <a:lvl3pPr marL="857250" indent="-171450" eaLnBrk="0" hangingPunct="0">
              <a:defRPr sz="1800">
                <a:solidFill>
                  <a:schemeClr val="tx1"/>
                </a:solidFill>
                <a:latin typeface="Calibri" charset="0"/>
                <a:ea typeface="MS PGothic" charset="0"/>
                <a:cs typeface="MS PGothic" charset="0"/>
              </a:defRPr>
            </a:lvl3pPr>
            <a:lvl4pPr marL="1200150" indent="-171450" eaLnBrk="0" hangingPunct="0">
              <a:defRPr sz="1800">
                <a:solidFill>
                  <a:schemeClr val="tx1"/>
                </a:solidFill>
                <a:latin typeface="Calibri" charset="0"/>
                <a:ea typeface="MS PGothic" charset="0"/>
                <a:cs typeface="MS PGothic" charset="0"/>
              </a:defRPr>
            </a:lvl4pPr>
            <a:lvl5pPr marL="1543050" indent="-171450" eaLnBrk="0" hangingPunct="0">
              <a:defRPr sz="1800">
                <a:solidFill>
                  <a:schemeClr val="tx1"/>
                </a:solidFill>
                <a:latin typeface="Calibri" charset="0"/>
                <a:ea typeface="MS PGothic" charset="0"/>
                <a:cs typeface="MS PGothic" charset="0"/>
              </a:defRPr>
            </a:lvl5pPr>
            <a:lvl6pPr marL="1885950" indent="-171450" eaLnBrk="0" fontAlgn="base" hangingPunct="0">
              <a:spcBef>
                <a:spcPct val="0"/>
              </a:spcBef>
              <a:spcAft>
                <a:spcPct val="0"/>
              </a:spcAft>
              <a:defRPr sz="1800">
                <a:solidFill>
                  <a:schemeClr val="tx1"/>
                </a:solidFill>
                <a:latin typeface="Calibri" charset="0"/>
                <a:ea typeface="MS PGothic" charset="0"/>
                <a:cs typeface="MS PGothic" charset="0"/>
              </a:defRPr>
            </a:lvl6pPr>
            <a:lvl7pPr marL="2228850" indent="-171450" eaLnBrk="0" fontAlgn="base" hangingPunct="0">
              <a:spcBef>
                <a:spcPct val="0"/>
              </a:spcBef>
              <a:spcAft>
                <a:spcPct val="0"/>
              </a:spcAft>
              <a:defRPr sz="1800">
                <a:solidFill>
                  <a:schemeClr val="tx1"/>
                </a:solidFill>
                <a:latin typeface="Calibri" charset="0"/>
                <a:ea typeface="MS PGothic" charset="0"/>
                <a:cs typeface="MS PGothic" charset="0"/>
              </a:defRPr>
            </a:lvl7pPr>
            <a:lvl8pPr marL="2571750" indent="-171450" eaLnBrk="0" fontAlgn="base" hangingPunct="0">
              <a:spcBef>
                <a:spcPct val="0"/>
              </a:spcBef>
              <a:spcAft>
                <a:spcPct val="0"/>
              </a:spcAft>
              <a:defRPr sz="1800">
                <a:solidFill>
                  <a:schemeClr val="tx1"/>
                </a:solidFill>
                <a:latin typeface="Calibri" charset="0"/>
                <a:ea typeface="MS PGothic" charset="0"/>
                <a:cs typeface="MS PGothic" charset="0"/>
              </a:defRPr>
            </a:lvl8pPr>
            <a:lvl9pPr marL="2914650" indent="-171450" eaLnBrk="0" fontAlgn="base" hangingPunct="0">
              <a:spcBef>
                <a:spcPct val="0"/>
              </a:spcBef>
              <a:spcAft>
                <a:spcPct val="0"/>
              </a:spcAft>
              <a:defRPr sz="1800">
                <a:solidFill>
                  <a:schemeClr val="tx1"/>
                </a:solidFill>
                <a:latin typeface="Calibri"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F2A8685-4204-7247-ABC1-71F1BAA9D6F8}" type="slidenum">
              <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en-ZA" sz="1600" b="1" i="0" u="none" strike="noStrike" kern="1200" cap="none" spc="0" normalizeH="0" baseline="0" noProof="0">
              <a:ln>
                <a:noFill/>
              </a:ln>
              <a:solidFill>
                <a:srgbClr val="000000"/>
              </a:solidFill>
              <a:effectLst/>
              <a:uLnTx/>
              <a:uFillTx/>
              <a:latin typeface="Century Gothic" panose="020B0502020202020204" pitchFamily="34" charset="0"/>
              <a:sym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62620034"/>
              </p:ext>
            </p:extLst>
          </p:nvPr>
        </p:nvGraphicFramePr>
        <p:xfrm>
          <a:off x="120716" y="1012095"/>
          <a:ext cx="9023284" cy="2985040"/>
        </p:xfrm>
        <a:graphic>
          <a:graphicData uri="http://schemas.openxmlformats.org/drawingml/2006/table">
            <a:tbl>
              <a:tblPr firstRow="1" firstCol="1" bandRow="1"/>
              <a:tblGrid>
                <a:gridCol w="1108237">
                  <a:extLst>
                    <a:ext uri="{9D8B030D-6E8A-4147-A177-3AD203B41FA5}">
                      <a16:colId xmlns:a16="http://schemas.microsoft.com/office/drawing/2014/main" val="20001"/>
                    </a:ext>
                  </a:extLst>
                </a:gridCol>
                <a:gridCol w="1364036">
                  <a:extLst>
                    <a:ext uri="{9D8B030D-6E8A-4147-A177-3AD203B41FA5}">
                      <a16:colId xmlns:a16="http://schemas.microsoft.com/office/drawing/2014/main" val="20002"/>
                    </a:ext>
                  </a:extLst>
                </a:gridCol>
                <a:gridCol w="1276751">
                  <a:extLst>
                    <a:ext uri="{9D8B030D-6E8A-4147-A177-3AD203B41FA5}">
                      <a16:colId xmlns:a16="http://schemas.microsoft.com/office/drawing/2014/main" val="20003"/>
                    </a:ext>
                  </a:extLst>
                </a:gridCol>
                <a:gridCol w="1266704">
                  <a:extLst>
                    <a:ext uri="{9D8B030D-6E8A-4147-A177-3AD203B41FA5}">
                      <a16:colId xmlns:a16="http://schemas.microsoft.com/office/drawing/2014/main" val="20004"/>
                    </a:ext>
                  </a:extLst>
                </a:gridCol>
                <a:gridCol w="1344823">
                  <a:extLst>
                    <a:ext uri="{9D8B030D-6E8A-4147-A177-3AD203B41FA5}">
                      <a16:colId xmlns:a16="http://schemas.microsoft.com/office/drawing/2014/main" val="20005"/>
                    </a:ext>
                  </a:extLst>
                </a:gridCol>
                <a:gridCol w="1404518">
                  <a:extLst>
                    <a:ext uri="{9D8B030D-6E8A-4147-A177-3AD203B41FA5}">
                      <a16:colId xmlns:a16="http://schemas.microsoft.com/office/drawing/2014/main" val="20006"/>
                    </a:ext>
                  </a:extLst>
                </a:gridCol>
                <a:gridCol w="1258215">
                  <a:extLst>
                    <a:ext uri="{9D8B030D-6E8A-4147-A177-3AD203B41FA5}">
                      <a16:colId xmlns:a16="http://schemas.microsoft.com/office/drawing/2014/main" val="20007"/>
                    </a:ext>
                  </a:extLst>
                </a:gridCol>
              </a:tblGrid>
              <a:tr h="895699">
                <a:tc>
                  <a:txBody>
                    <a:bodyPr/>
                    <a:lstStyle/>
                    <a:p>
                      <a:pPr marL="87313" indent="0" algn="l">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Outcome</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Output Indicator</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Planned Annual Target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**Actual Achievement</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p>
                      <a:pPr marL="45720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87313"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Deviation from planned target to Actual Achievement </a:t>
                      </a:r>
                      <a:r>
                        <a:rPr lang="en-GB" sz="1100" b="1">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2020/2021</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indent="0" algn="ctr">
                        <a:spcAft>
                          <a:spcPts val="0"/>
                        </a:spcAft>
                      </a:pPr>
                      <a:r>
                        <a:rPr lang="en-ZA" sz="1100" b="1">
                          <a:solidFill>
                            <a:schemeClr val="tx1"/>
                          </a:solidFill>
                          <a:effectLst/>
                          <a:latin typeface="Century Gothic" panose="020B0502020202020204" pitchFamily="34" charset="0"/>
                          <a:ea typeface="Calibri" panose="020F0502020204030204" pitchFamily="34" charset="0"/>
                          <a:cs typeface="Arial" panose="020B0604020202020204" pitchFamily="34" charset="0"/>
                        </a:rPr>
                        <a:t>Reasons for deviations</a:t>
                      </a:r>
                      <a:endParaRPr lang="en-ZA" sz="1100">
                        <a:solidFill>
                          <a:schemeClr val="tx1"/>
                        </a:solidFill>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981449">
                <a:tc>
                  <a:txBody>
                    <a:bodyPr/>
                    <a:lstStyle/>
                    <a:p>
                      <a:pPr algn="l">
                        <a:lnSpc>
                          <a:spcPct val="115000"/>
                        </a:lnSpc>
                        <a:spcAft>
                          <a:spcPts val="0"/>
                        </a:spcAft>
                      </a:pPr>
                      <a:r>
                        <a:rPr lang="en-ZA" sz="1200" b="1">
                          <a:effectLst/>
                          <a:latin typeface="Century Gothic" panose="020B0502020202020204" pitchFamily="34" charset="0"/>
                          <a:ea typeface="Calibri" panose="020F0502020204030204" pitchFamily="34" charset="0"/>
                          <a:cs typeface="Century Gothic,Bold"/>
                        </a:rPr>
                        <a:t>Effective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a:effectLst/>
                          <a:latin typeface="Century Gothic" panose="020B0502020202020204" pitchFamily="34" charset="0"/>
                          <a:ea typeface="Calibri" panose="020F0502020204030204" pitchFamily="34" charset="0"/>
                          <a:cs typeface="Century Gothic,Bold"/>
                        </a:rPr>
                        <a:t>corporate</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pPr>
                      <a:r>
                        <a:rPr lang="en-GB" sz="1200" b="1">
                          <a:effectLst/>
                          <a:latin typeface="Century Gothic" panose="020B0502020202020204" pitchFamily="34" charset="0"/>
                          <a:ea typeface="Times New Roman" panose="02020603050405020304" pitchFamily="18" charset="0"/>
                          <a:cs typeface="Century Gothic,Bold"/>
                        </a:rPr>
                        <a:t>governance</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Unqualified audit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opinion on financial and non-financial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0"/>
                        </a:spcAft>
                      </a:pPr>
                      <a:r>
                        <a:rPr lang="en-GB" sz="1200">
                          <a:effectLst/>
                          <a:latin typeface="Century Gothic" panose="020B0502020202020204" pitchFamily="34" charset="0"/>
                          <a:ea typeface="Times New Roman" panose="02020603050405020304" pitchFamily="18" charset="0"/>
                          <a:cs typeface="Century Gothic" panose="020B0502020202020204" pitchFamily="34" charset="0"/>
                        </a:rPr>
                        <a:t>information</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1113" algn="just">
                        <a:spcAft>
                          <a:spcPts val="0"/>
                        </a:spcAft>
                      </a:pPr>
                      <a:r>
                        <a:rPr lang="en-GB" sz="1200">
                          <a:effectLst/>
                          <a:latin typeface="Century Gothic" panose="020B0502020202020204" pitchFamily="34" charset="0"/>
                          <a:ea typeface="Calibri" panose="020F0502020204030204" pitchFamily="34" charset="0"/>
                          <a:cs typeface="Arial" panose="020B0604020202020204" pitchFamily="34" charset="0"/>
                        </a:rPr>
                        <a:t>Type of audit opinion on financial and non-financial information</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Unqualified audit</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opinion on financial and non-financial</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information for 2019/20</a:t>
                      </a:r>
                      <a:r>
                        <a:rPr lang="en-ZA" sz="1200" baseline="0">
                          <a:effectLst/>
                          <a:latin typeface="Calibri" panose="020F0502020204030204" pitchFamily="34" charset="0"/>
                          <a:ea typeface="Times New Roman" panose="02020603050405020304" pitchFamily="18" charset="0"/>
                          <a:cs typeface="Times New Roman" panose="02020603050405020304" pitchFamily="18" charset="0"/>
                        </a:rPr>
                        <a:t> </a:t>
                      </a:r>
                      <a:r>
                        <a:rPr lang="en-ZA" sz="1200">
                          <a:solidFill>
                            <a:srgbClr val="221E1F"/>
                          </a:solidFill>
                          <a:effectLst/>
                          <a:latin typeface="Century Gothic" panose="020B0502020202020204" pitchFamily="34" charset="0"/>
                          <a:ea typeface="Times New Roman" panose="02020603050405020304" pitchFamily="18" charset="0"/>
                          <a:cs typeface="Century Gothic" panose="020B0502020202020204" pitchFamily="34" charset="0"/>
                        </a:rPr>
                        <a:t>financial year</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200" b="1">
                          <a:effectLst/>
                          <a:latin typeface="Century Gothic" panose="020B0502020202020204" pitchFamily="34" charset="0"/>
                          <a:ea typeface="Calibri" panose="020F0502020204030204" pitchFamily="34" charset="0"/>
                          <a:cs typeface="Century Gothic,Bold"/>
                        </a:rPr>
                        <a:t>Achieved</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a:effectLst/>
                          <a:latin typeface="Century Gothic" panose="020B0502020202020204" pitchFamily="34" charset="0"/>
                          <a:ea typeface="Times New Roman" panose="02020603050405020304" pitchFamily="18" charset="0"/>
                          <a:cs typeface="Century Gothic" panose="020B0502020202020204" pitchFamily="34" charset="0"/>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a:effectLst/>
                          <a:latin typeface="Century Gothic" panose="020B0502020202020204" pitchFamily="34" charset="0"/>
                          <a:ea typeface="Times New Roman" panose="02020603050405020304" pitchFamily="18" charset="0"/>
                          <a:cs typeface="Century Gothic" panose="020B0502020202020204" pitchFamily="34" charset="0"/>
                        </a:rPr>
                        <a:t>Unqualified audit</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a:effectLst/>
                          <a:latin typeface="Century Gothic" panose="020B0502020202020204" pitchFamily="34" charset="0"/>
                          <a:ea typeface="Times New Roman" panose="02020603050405020304" pitchFamily="18" charset="0"/>
                          <a:cs typeface="Century Gothic" panose="020B0502020202020204" pitchFamily="34" charset="0"/>
                        </a:rPr>
                        <a:t>opinion on financial and non-financial</a:t>
                      </a:r>
                      <a:endParaRPr lang="en-ZA" sz="1200" b="1">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r>
                        <a:rPr lang="en-ZA" sz="1200" b="1">
                          <a:effectLst/>
                          <a:latin typeface="Century Gothic" panose="020B0502020202020204" pitchFamily="34" charset="0"/>
                          <a:ea typeface="Times New Roman" panose="02020603050405020304" pitchFamily="18" charset="0"/>
                          <a:cs typeface="Century Gothic" panose="020B0502020202020204" pitchFamily="34" charset="0"/>
                        </a:rPr>
                        <a:t>information for 2019/20</a:t>
                      </a:r>
                      <a:r>
                        <a:rPr lang="en-ZA" sz="1200" b="1" baseline="0">
                          <a:effectLst/>
                          <a:latin typeface="Calibri" panose="020F0502020204030204" pitchFamily="34" charset="0"/>
                          <a:ea typeface="Times New Roman" panose="02020603050405020304" pitchFamily="18" charset="0"/>
                          <a:cs typeface="Times New Roman" panose="02020603050405020304" pitchFamily="18" charset="0"/>
                        </a:rPr>
                        <a:t> </a:t>
                      </a:r>
                      <a:r>
                        <a:rPr lang="en-ZA" sz="1200" b="1">
                          <a:solidFill>
                            <a:srgbClr val="221E1F"/>
                          </a:solidFill>
                          <a:effectLst/>
                          <a:latin typeface="Century Gothic" panose="020B0502020202020204" pitchFamily="34" charset="0"/>
                          <a:ea typeface="Times New Roman" panose="02020603050405020304" pitchFamily="18" charset="0"/>
                          <a:cs typeface="Century Gothic" panose="020B0502020202020204" pitchFamily="34" charset="0"/>
                        </a:rPr>
                        <a:t>financial year</a:t>
                      </a:r>
                      <a:endParaRPr lang="en-ZA" sz="1200" b="1">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457200" algn="just">
                        <a:spcAft>
                          <a:spcPts val="0"/>
                        </a:spcAft>
                      </a:pPr>
                      <a:r>
                        <a:rPr lang="en-ZA" sz="1200" b="1">
                          <a:effectLst/>
                          <a:latin typeface="Century Gothic" panose="020B0502020202020204" pitchFamily="34" charset="0"/>
                          <a:ea typeface="Calibri" panose="020F0502020204030204" pitchFamily="34" charset="0"/>
                          <a:cs typeface="Arial" panose="020B0604020202020204" pitchFamily="34" charset="0"/>
                        </a:rPr>
                        <a:t>None</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457200" algn="just">
                        <a:spcAft>
                          <a:spcPts val="0"/>
                        </a:spcAft>
                      </a:pPr>
                      <a:r>
                        <a:rPr lang="en-ZA" sz="1200" b="1">
                          <a:effectLst/>
                          <a:latin typeface="Century Gothic" panose="020B0502020202020204" pitchFamily="34" charset="0"/>
                          <a:ea typeface="Calibri" panose="020F0502020204030204" pitchFamily="34" charset="0"/>
                          <a:cs typeface="Arial" panose="020B0604020202020204" pitchFamily="34" charset="0"/>
                        </a:rPr>
                        <a:t>None</a:t>
                      </a:r>
                      <a:endParaRPr lang="en-ZA" sz="1200">
                        <a:effectLst/>
                        <a:latin typeface="CG Omega"/>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Rectangle 1"/>
          <p:cNvSpPr/>
          <p:nvPr/>
        </p:nvSpPr>
        <p:spPr>
          <a:xfrm>
            <a:off x="127740" y="595618"/>
            <a:ext cx="1309974" cy="276999"/>
          </a:xfrm>
          <a:prstGeom prst="rect">
            <a:avLst/>
          </a:prstGeom>
        </p:spPr>
        <p:txBody>
          <a:bodyPr wrap="none">
            <a:spAutoFit/>
          </a:bodyPr>
          <a:lstStyle/>
          <a:p>
            <a:pPr lvl="0" algn="just" eaLnBrk="1" fontAlgn="auto" hangingPunct="1">
              <a:spcBef>
                <a:spcPts val="0"/>
              </a:spcBef>
              <a:spcAft>
                <a:spcPts val="0"/>
              </a:spcAft>
            </a:pPr>
            <a:r>
              <a:rPr lang="en-GB" sz="1200" b="1" kern="0">
                <a:latin typeface="Century Gothic" panose="020B0502020202020204" pitchFamily="34" charset="0"/>
                <a:ea typeface="Times New Roman" panose="02020603050405020304" pitchFamily="18" charset="0"/>
                <a:cs typeface="Century Gothic,Bold"/>
                <a:sym typeface="Arial"/>
              </a:rPr>
              <a:t>PROGRAMME 1</a:t>
            </a:r>
            <a:endParaRPr lang="en-ZA" sz="1200" kern="0">
              <a:latin typeface="CG Omega"/>
              <a:ea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652132095"/>
      </p:ext>
    </p:extLst>
  </p:cSld>
  <p:clrMapOvr>
    <a:masterClrMapping/>
  </p:clrMapOvr>
</p:sld>
</file>

<file path=ppt/theme/theme1.xml><?xml version="1.0" encoding="utf-8"?>
<a:theme xmlns:a="http://schemas.openxmlformats.org/drawingml/2006/main" name="2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rvirarg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9238B0533AE7478B221ED7B1F20D40" ma:contentTypeVersion="10" ma:contentTypeDescription="Create a new document." ma:contentTypeScope="" ma:versionID="21b4990be4a4f5b47e70432f1daf63c8">
  <xsd:schema xmlns:xsd="http://www.w3.org/2001/XMLSchema" xmlns:xs="http://www.w3.org/2001/XMLSchema" xmlns:p="http://schemas.microsoft.com/office/2006/metadata/properties" xmlns:ns2="aaa00020-5749-4a71-8469-8e114c9a4028" xmlns:ns3="a77ca97e-f396-48a1-a591-b86c421b71ba" targetNamespace="http://schemas.microsoft.com/office/2006/metadata/properties" ma:root="true" ma:fieldsID="53a37407254a8a8aa2933cc8c7a56bd5" ns2:_="" ns3:_="">
    <xsd:import namespace="aaa00020-5749-4a71-8469-8e114c9a4028"/>
    <xsd:import namespace="a77ca97e-f396-48a1-a591-b86c421b71b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00020-5749-4a71-8469-8e114c9a4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7ca97e-f396-48a1-a591-b86c421b71b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348322-9A2D-4526-8420-ED35967A1FD2}">
  <ds:schemaRefs>
    <ds:schemaRef ds:uri="http://schemas.microsoft.com/sharepoint/v3/contenttype/forms"/>
  </ds:schemaRefs>
</ds:datastoreItem>
</file>

<file path=customXml/itemProps2.xml><?xml version="1.0" encoding="utf-8"?>
<ds:datastoreItem xmlns:ds="http://schemas.openxmlformats.org/officeDocument/2006/customXml" ds:itemID="{AABE7234-1484-4100-B571-B77603E7F657}">
  <ds:schemaRefs>
    <ds:schemaRef ds:uri="a77ca97e-f396-48a1-a591-b86c421b71ba"/>
    <ds:schemaRef ds:uri="aaa00020-5749-4a71-8469-8e114c9a4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114800A-0A83-45C1-A3A8-90F823187CA0}">
  <ds:schemaRefs>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aaa00020-5749-4a71-8469-8e114c9a4028"/>
    <ds:schemaRef ds:uri="http://schemas.microsoft.com/office/infopath/2007/PartnerControls"/>
    <ds:schemaRef ds:uri="a77ca97e-f396-48a1-a591-b86c421b71b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6</TotalTime>
  <Words>2014</Words>
  <Application>Microsoft Office PowerPoint</Application>
  <PresentationFormat>On-screen Show (16:9)</PresentationFormat>
  <Paragraphs>778</Paragraphs>
  <Slides>35</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MS PGothic</vt:lpstr>
      <vt:lpstr>Arial</vt:lpstr>
      <vt:lpstr>Calibri</vt:lpstr>
      <vt:lpstr>Century Gothic</vt:lpstr>
      <vt:lpstr>Century Gothic,Bold</vt:lpstr>
      <vt:lpstr>CG Omega</vt:lpstr>
      <vt:lpstr>Montserrat</vt:lpstr>
      <vt:lpstr>Segoe UI</vt:lpstr>
      <vt:lpstr>Symbol</vt:lpstr>
      <vt:lpstr>Times New Roman</vt:lpstr>
      <vt:lpstr>Wingdings</vt:lpstr>
      <vt:lpstr>Yu Mincho</vt:lpstr>
      <vt:lpstr>2_Arvirargus template</vt:lpstr>
      <vt:lpstr>1_Arvirargus template</vt:lpstr>
      <vt:lpstr>        2020/21 ANNUAL REPORT PRESENTATION  NOVEMBER 2021 </vt:lpstr>
      <vt:lpstr> CONTENTS</vt:lpstr>
      <vt:lpstr> EXECUTIVE SUMMARY</vt:lpstr>
      <vt:lpstr> EXECUTIVE SUMMARY                                                                      Conti….</vt:lpstr>
      <vt:lpstr>2. ACHIEVEMENT OF INSTITUTIONAL IMPACTS AND OUTCOMES</vt:lpstr>
      <vt:lpstr>ACHIEVEMENT OF INSTITUTIONAL IMPACTS AND OUTCOMES Conti...</vt:lpstr>
      <vt:lpstr>STRATEGIC OUTCOMES AND OUTPUTS                          Conti………</vt:lpstr>
      <vt:lpstr>3.OVERVIEW OF ORGANISATIONAL PERFORMANCE FOR 2020/21</vt:lpstr>
      <vt:lpstr>3.OVERVIEW OF ORGANISATIONAL PERFORMANCE FOR 2020/21</vt:lpstr>
      <vt:lpstr>3.OVERVIEW OF ORGANISATIONAL PERFORMANCE FOR 2020/21</vt:lpstr>
      <vt:lpstr>3.OVERVIEW OF ORGANISATIONAL PERFORMANCE FOR 2020/21</vt:lpstr>
      <vt:lpstr>3.OVERVIEW OF ORGANISATIONAL PERFORMANCE FOR 2020/21</vt:lpstr>
      <vt:lpstr> 4. Strategy to overcome areas of under-performance</vt:lpstr>
      <vt:lpstr> 5. 2020/21 HIGHLIGHTS</vt:lpstr>
      <vt:lpstr> 2020/21 HIGHLIGHTS                                                              Conti……</vt:lpstr>
      <vt:lpstr> 2020/21 HIGHLIGHTS                                                              Conti……</vt:lpstr>
      <vt:lpstr> 2020/21 HIGHLIGHTS                                                              Conti……</vt:lpstr>
      <vt:lpstr> 2020/21 HIGHLIGHTS                                                              Conti……</vt:lpstr>
      <vt:lpstr> 2020/21 HIGHLIGHTS                                                              Conti……</vt:lpstr>
      <vt:lpstr> 2020/21 HIGHLIGHTS                                                              Conti……</vt:lpstr>
      <vt:lpstr> 2020/21 HIGHLIGHTS                                                              Conti……</vt:lpstr>
      <vt:lpstr> 2020/21 HIGHLIGHTS                                                              Conti……</vt:lpstr>
      <vt:lpstr> 2020/21 HIGHLIGHTS                                                              Conti……</vt:lpstr>
      <vt:lpstr> 5. OVERVIEW OF HUMAN RESOURCES                                         </vt:lpstr>
      <vt:lpstr> 5. OVERVIEW OF HUMAN RESOURCES                                     Conti….                                         </vt:lpstr>
      <vt:lpstr> OVERVIEW OF HUMAN RESOURCES                                         Conti…</vt:lpstr>
      <vt:lpstr> OVERVIEW OF HUMAN RESOURCES                                         Conti…</vt:lpstr>
      <vt:lpstr>       </vt:lpstr>
      <vt:lpstr>Appropriation statement</vt:lpstr>
      <vt:lpstr>Appropriation statement (continued)</vt:lpstr>
      <vt:lpstr>Appropriation statement (continued)</vt:lpstr>
      <vt:lpstr>Appropriation statement (continued)</vt:lpstr>
      <vt:lpstr>Appropriation statement (continued)</vt:lpstr>
      <vt:lpstr>Appropriation statement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Siyethemba Kunene</dc:creator>
  <cp:lastModifiedBy>Masixole Zibeko</cp:lastModifiedBy>
  <cp:revision>11</cp:revision>
  <cp:lastPrinted>2020-02-14T12:50:40Z</cp:lastPrinted>
  <dcterms:modified xsi:type="dcterms:W3CDTF">2021-11-04T14:10:13Z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0x0101005E9238B0533AE7478B221ED7B1F20D40</vt:lpwstr>
  </property>
</Properties>
</file>