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12192000"/>
  <p:notesSz cx="6794500" cy="9931400"/>
  <p:embeddedFontLst>
    <p:embeddedFont>
      <p:font typeface="Tahoma"/>
      <p:regular r:id="rId31"/>
      <p:bold r:id="rId32"/>
    </p:embeddedFont>
    <p:embeddedFont>
      <p:font typeface="Arial Black"/>
      <p:regular r:id="rId33"/>
    </p:embeddedFont>
    <p:embeddedFont>
      <p:font typeface="Century Gothic"/>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8" roundtripDataSignature="AMtx7mhF7iEnfdEQA4RdSqqXeo4IZia0e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FE11CA6-965F-4DF2-9AA0-CDEBD877E51F}">
  <a:tblStyle styleId="{5FE11CA6-965F-4DF2-9AA0-CDEBD877E51F}"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Tahoma-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ArialBlack-regular.fntdata"/><Relationship Id="rId10" Type="http://schemas.openxmlformats.org/officeDocument/2006/relationships/slide" Target="slides/slide5.xml"/><Relationship Id="rId32" Type="http://schemas.openxmlformats.org/officeDocument/2006/relationships/font" Target="fonts/Tahoma-bold.fntdata"/><Relationship Id="rId13" Type="http://schemas.openxmlformats.org/officeDocument/2006/relationships/slide" Target="slides/slide8.xml"/><Relationship Id="rId35" Type="http://schemas.openxmlformats.org/officeDocument/2006/relationships/font" Target="fonts/CenturyGothic-bold.fntdata"/><Relationship Id="rId12" Type="http://schemas.openxmlformats.org/officeDocument/2006/relationships/slide" Target="slides/slide7.xml"/><Relationship Id="rId34" Type="http://schemas.openxmlformats.org/officeDocument/2006/relationships/font" Target="fonts/CenturyGothic-regular.fntdata"/><Relationship Id="rId15" Type="http://schemas.openxmlformats.org/officeDocument/2006/relationships/slide" Target="slides/slide10.xml"/><Relationship Id="rId37" Type="http://schemas.openxmlformats.org/officeDocument/2006/relationships/font" Target="fonts/CenturyGothic-boldItalic.fntdata"/><Relationship Id="rId14" Type="http://schemas.openxmlformats.org/officeDocument/2006/relationships/slide" Target="slides/slide9.xml"/><Relationship Id="rId36" Type="http://schemas.openxmlformats.org/officeDocument/2006/relationships/font" Target="fonts/CenturyGothic-italic.fntdata"/><Relationship Id="rId17" Type="http://schemas.openxmlformats.org/officeDocument/2006/relationships/slide" Target="slides/slide12.xml"/><Relationship Id="rId16" Type="http://schemas.openxmlformats.org/officeDocument/2006/relationships/slide" Target="slides/slide11.xml"/><Relationship Id="rId38" Type="http://customschemas.google.com/relationships/presentationmetadata" Target="metadata"/><Relationship Id="rId19" Type="http://schemas.openxmlformats.org/officeDocument/2006/relationships/slide" Target="slides/slide14.xml"/><Relationship Id="rId18"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ZA" dirty="0"/>
              <a:t>COVID communication spend per quarter</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spPr>
            <a:solidFill>
              <a:schemeClr val="accent6">
                <a:lumMod val="75000"/>
              </a:schemeClr>
            </a:solidFill>
            <a:ln>
              <a:noFill/>
            </a:ln>
            <a:effectLst>
              <a:outerShdw blurRad="57150" dist="19050" dir="5400000" algn="ctr" rotWithShape="0">
                <a:srgbClr val="000000">
                  <a:alpha val="63000"/>
                </a:srgbClr>
              </a:outerShdw>
            </a:effectLst>
          </c:spPr>
          <c:invertIfNegative val="0"/>
          <c:cat>
            <c:strRef>
              <c:f>'202021 Covid-19 Per Q'!$A$13:$A$16</c:f>
              <c:strCache>
                <c:ptCount val="4"/>
                <c:pt idx="0">
                  <c:v>Q1</c:v>
                </c:pt>
                <c:pt idx="1">
                  <c:v>Q2</c:v>
                </c:pt>
                <c:pt idx="2">
                  <c:v>Q3</c:v>
                </c:pt>
                <c:pt idx="3">
                  <c:v>Q4</c:v>
                </c:pt>
              </c:strCache>
            </c:strRef>
          </c:cat>
          <c:val>
            <c:numRef>
              <c:f>'202021 Covid-19 Per Q'!$B$13:$B$16</c:f>
              <c:numCache>
                <c:formatCode>_(* #,##0.00_);_(* \(#,##0.00\);_(* "-"??_);_(@_)</c:formatCode>
                <c:ptCount val="4"/>
                <c:pt idx="0">
                  <c:v>11801326.9</c:v>
                </c:pt>
                <c:pt idx="1">
                  <c:v>26842522.59</c:v>
                </c:pt>
                <c:pt idx="2">
                  <c:v>10047056.57</c:v>
                </c:pt>
                <c:pt idx="3">
                  <c:v>6588233.21</c:v>
                </c:pt>
              </c:numCache>
            </c:numRef>
          </c:val>
          <c:extLst>
            <c:ext xmlns:c16="http://schemas.microsoft.com/office/drawing/2014/chart" uri="{C3380CC4-5D6E-409C-BE32-E72D297353CC}">
              <c16:uniqueId val="{00000000-1018-5A43-919F-48426A124963}"/>
            </c:ext>
          </c:extLst>
        </c:ser>
        <c:dLbls>
          <c:showLegendKey val="0"/>
          <c:showVal val="0"/>
          <c:showCatName val="0"/>
          <c:showSerName val="0"/>
          <c:showPercent val="0"/>
          <c:showBubbleSize val="0"/>
        </c:dLbls>
        <c:gapWidth val="100"/>
        <c:axId val="1560756704"/>
        <c:axId val="1560759200"/>
      </c:barChart>
      <c:catAx>
        <c:axId val="156075670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560759200"/>
        <c:crosses val="autoZero"/>
        <c:auto val="1"/>
        <c:lblAlgn val="ctr"/>
        <c:lblOffset val="100"/>
        <c:noMultiLvlLbl val="0"/>
      </c:catAx>
      <c:valAx>
        <c:axId val="1560759200"/>
        <c:scaling>
          <c:orientation val="minMax"/>
        </c:scaling>
        <c:delete val="0"/>
        <c:axPos val="l"/>
        <c:majorGridlines>
          <c:spPr>
            <a:ln w="9525" cap="flat" cmpd="sng" algn="ctr">
              <a:solidFill>
                <a:schemeClr val="lt1">
                  <a:lumMod val="95000"/>
                  <a:alpha val="10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560756704"/>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4283" cy="49829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48645" y="0"/>
            <a:ext cx="2944283" cy="498295"/>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19100" y="1241425"/>
            <a:ext cx="5956300"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450" y="4779486"/>
            <a:ext cx="5435600" cy="3910489"/>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33107"/>
            <a:ext cx="2944283" cy="498294"/>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48645" y="9433107"/>
            <a:ext cx="2944283" cy="498294"/>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419100" y="1241425"/>
            <a:ext cx="5956300"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79450" y="4779486"/>
            <a:ext cx="5435600" cy="391048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48645" y="9433107"/>
            <a:ext cx="2944283" cy="49829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0:notes"/>
          <p:cNvSpPr/>
          <p:nvPr>
            <p:ph idx="2" type="sldImg"/>
          </p:nvPr>
        </p:nvSpPr>
        <p:spPr>
          <a:xfrm>
            <a:off x="419100" y="1241425"/>
            <a:ext cx="5956300"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10:notes"/>
          <p:cNvSpPr txBox="1"/>
          <p:nvPr>
            <p:ph idx="1" type="body"/>
          </p:nvPr>
        </p:nvSpPr>
        <p:spPr>
          <a:xfrm>
            <a:off x="679450" y="4779486"/>
            <a:ext cx="5435600" cy="391048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000"/>
          </a:p>
        </p:txBody>
      </p:sp>
      <p:sp>
        <p:nvSpPr>
          <p:cNvPr id="166" name="Google Shape;166;p10:notes"/>
          <p:cNvSpPr txBox="1"/>
          <p:nvPr>
            <p:ph idx="12" type="sldNum"/>
          </p:nvPr>
        </p:nvSpPr>
        <p:spPr>
          <a:xfrm>
            <a:off x="3848645" y="9433107"/>
            <a:ext cx="2944283" cy="49829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1:notes"/>
          <p:cNvSpPr/>
          <p:nvPr>
            <p:ph idx="2" type="sldImg"/>
          </p:nvPr>
        </p:nvSpPr>
        <p:spPr>
          <a:xfrm>
            <a:off x="419100" y="1241425"/>
            <a:ext cx="5956300"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11:notes"/>
          <p:cNvSpPr txBox="1"/>
          <p:nvPr>
            <p:ph idx="1" type="body"/>
          </p:nvPr>
        </p:nvSpPr>
        <p:spPr>
          <a:xfrm>
            <a:off x="679450" y="4779486"/>
            <a:ext cx="5435600" cy="391048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000"/>
          </a:p>
        </p:txBody>
      </p:sp>
      <p:sp>
        <p:nvSpPr>
          <p:cNvPr id="178" name="Google Shape;178;p11:notes"/>
          <p:cNvSpPr txBox="1"/>
          <p:nvPr>
            <p:ph idx="12" type="sldNum"/>
          </p:nvPr>
        </p:nvSpPr>
        <p:spPr>
          <a:xfrm>
            <a:off x="3848645" y="9433107"/>
            <a:ext cx="2944283" cy="49829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2:notes"/>
          <p:cNvSpPr/>
          <p:nvPr>
            <p:ph idx="2" type="sldImg"/>
          </p:nvPr>
        </p:nvSpPr>
        <p:spPr>
          <a:xfrm>
            <a:off x="419100" y="1241425"/>
            <a:ext cx="5956300"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12:notes"/>
          <p:cNvSpPr txBox="1"/>
          <p:nvPr>
            <p:ph idx="1" type="body"/>
          </p:nvPr>
        </p:nvSpPr>
        <p:spPr>
          <a:xfrm>
            <a:off x="679450" y="4779486"/>
            <a:ext cx="5435600" cy="391048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000"/>
          </a:p>
        </p:txBody>
      </p:sp>
      <p:sp>
        <p:nvSpPr>
          <p:cNvPr id="195" name="Google Shape;195;p12:notes"/>
          <p:cNvSpPr txBox="1"/>
          <p:nvPr>
            <p:ph idx="12" type="sldNum"/>
          </p:nvPr>
        </p:nvSpPr>
        <p:spPr>
          <a:xfrm>
            <a:off x="3848645" y="9433107"/>
            <a:ext cx="2944283" cy="49829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3:notes"/>
          <p:cNvSpPr/>
          <p:nvPr>
            <p:ph idx="2" type="sldImg"/>
          </p:nvPr>
        </p:nvSpPr>
        <p:spPr>
          <a:xfrm>
            <a:off x="419100" y="1241425"/>
            <a:ext cx="5956300"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13:notes"/>
          <p:cNvSpPr txBox="1"/>
          <p:nvPr>
            <p:ph idx="1" type="body"/>
          </p:nvPr>
        </p:nvSpPr>
        <p:spPr>
          <a:xfrm>
            <a:off x="679450" y="4779486"/>
            <a:ext cx="5435600" cy="391048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000"/>
          </a:p>
        </p:txBody>
      </p:sp>
      <p:sp>
        <p:nvSpPr>
          <p:cNvPr id="208" name="Google Shape;208;p13:notes"/>
          <p:cNvSpPr txBox="1"/>
          <p:nvPr>
            <p:ph idx="12" type="sldNum"/>
          </p:nvPr>
        </p:nvSpPr>
        <p:spPr>
          <a:xfrm>
            <a:off x="3848645" y="9433107"/>
            <a:ext cx="2944283" cy="49829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4:notes"/>
          <p:cNvSpPr/>
          <p:nvPr>
            <p:ph idx="2" type="sldImg"/>
          </p:nvPr>
        </p:nvSpPr>
        <p:spPr>
          <a:xfrm>
            <a:off x="419100" y="1241425"/>
            <a:ext cx="5956300"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14:notes"/>
          <p:cNvSpPr txBox="1"/>
          <p:nvPr>
            <p:ph idx="1" type="body"/>
          </p:nvPr>
        </p:nvSpPr>
        <p:spPr>
          <a:xfrm>
            <a:off x="679450" y="4779486"/>
            <a:ext cx="5435600" cy="391048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000"/>
          </a:p>
        </p:txBody>
      </p:sp>
      <p:sp>
        <p:nvSpPr>
          <p:cNvPr id="223" name="Google Shape;223;p14:notes"/>
          <p:cNvSpPr txBox="1"/>
          <p:nvPr>
            <p:ph idx="12" type="sldNum"/>
          </p:nvPr>
        </p:nvSpPr>
        <p:spPr>
          <a:xfrm>
            <a:off x="3848645" y="9433107"/>
            <a:ext cx="2944283" cy="49829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5:notes"/>
          <p:cNvSpPr/>
          <p:nvPr>
            <p:ph idx="2" type="sldImg"/>
          </p:nvPr>
        </p:nvSpPr>
        <p:spPr>
          <a:xfrm>
            <a:off x="419100" y="1241425"/>
            <a:ext cx="5956300"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p15:notes"/>
          <p:cNvSpPr txBox="1"/>
          <p:nvPr>
            <p:ph idx="1" type="body"/>
          </p:nvPr>
        </p:nvSpPr>
        <p:spPr>
          <a:xfrm>
            <a:off x="679450" y="4779486"/>
            <a:ext cx="5435600" cy="391048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000"/>
          </a:p>
        </p:txBody>
      </p:sp>
      <p:sp>
        <p:nvSpPr>
          <p:cNvPr id="236" name="Google Shape;236;p15:notes"/>
          <p:cNvSpPr txBox="1"/>
          <p:nvPr>
            <p:ph idx="12" type="sldNum"/>
          </p:nvPr>
        </p:nvSpPr>
        <p:spPr>
          <a:xfrm>
            <a:off x="3848645" y="9433107"/>
            <a:ext cx="2944283" cy="49829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6:notes"/>
          <p:cNvSpPr/>
          <p:nvPr>
            <p:ph idx="2" type="sldImg"/>
          </p:nvPr>
        </p:nvSpPr>
        <p:spPr>
          <a:xfrm>
            <a:off x="419100" y="1241425"/>
            <a:ext cx="5956300"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16:notes"/>
          <p:cNvSpPr txBox="1"/>
          <p:nvPr>
            <p:ph idx="1" type="body"/>
          </p:nvPr>
        </p:nvSpPr>
        <p:spPr>
          <a:xfrm>
            <a:off x="679450" y="4779486"/>
            <a:ext cx="5435600" cy="391048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000"/>
          </a:p>
        </p:txBody>
      </p:sp>
      <p:sp>
        <p:nvSpPr>
          <p:cNvPr id="249" name="Google Shape;249;p16:notes"/>
          <p:cNvSpPr txBox="1"/>
          <p:nvPr>
            <p:ph idx="12" type="sldNum"/>
          </p:nvPr>
        </p:nvSpPr>
        <p:spPr>
          <a:xfrm>
            <a:off x="3848645" y="9433107"/>
            <a:ext cx="2944283" cy="49829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7:notes"/>
          <p:cNvSpPr/>
          <p:nvPr>
            <p:ph idx="2" type="sldImg"/>
          </p:nvPr>
        </p:nvSpPr>
        <p:spPr>
          <a:xfrm>
            <a:off x="419100" y="1241425"/>
            <a:ext cx="5956300"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 name="Google Shape;261;p17:notes"/>
          <p:cNvSpPr txBox="1"/>
          <p:nvPr>
            <p:ph idx="1" type="body"/>
          </p:nvPr>
        </p:nvSpPr>
        <p:spPr>
          <a:xfrm>
            <a:off x="679450" y="4779486"/>
            <a:ext cx="5435600" cy="391048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000"/>
          </a:p>
        </p:txBody>
      </p:sp>
      <p:sp>
        <p:nvSpPr>
          <p:cNvPr id="262" name="Google Shape;262;p17:notes"/>
          <p:cNvSpPr txBox="1"/>
          <p:nvPr>
            <p:ph idx="12" type="sldNum"/>
          </p:nvPr>
        </p:nvSpPr>
        <p:spPr>
          <a:xfrm>
            <a:off x="3848645" y="9433107"/>
            <a:ext cx="2944283" cy="49829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8:notes"/>
          <p:cNvSpPr/>
          <p:nvPr>
            <p:ph idx="2" type="sldImg"/>
          </p:nvPr>
        </p:nvSpPr>
        <p:spPr>
          <a:xfrm>
            <a:off x="419100" y="1241425"/>
            <a:ext cx="5956300"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18:notes"/>
          <p:cNvSpPr txBox="1"/>
          <p:nvPr>
            <p:ph idx="1" type="body"/>
          </p:nvPr>
        </p:nvSpPr>
        <p:spPr>
          <a:xfrm>
            <a:off x="679450" y="4779486"/>
            <a:ext cx="5435600" cy="391048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000"/>
          </a:p>
        </p:txBody>
      </p:sp>
      <p:sp>
        <p:nvSpPr>
          <p:cNvPr id="278" name="Google Shape;278;p18:notes"/>
          <p:cNvSpPr txBox="1"/>
          <p:nvPr>
            <p:ph idx="12" type="sldNum"/>
          </p:nvPr>
        </p:nvSpPr>
        <p:spPr>
          <a:xfrm>
            <a:off x="3848645" y="9433107"/>
            <a:ext cx="2944283" cy="49829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9:notes"/>
          <p:cNvSpPr/>
          <p:nvPr>
            <p:ph idx="2" type="sldImg"/>
          </p:nvPr>
        </p:nvSpPr>
        <p:spPr>
          <a:xfrm>
            <a:off x="419100" y="1241425"/>
            <a:ext cx="5956300"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8" name="Google Shape;288;p19:notes"/>
          <p:cNvSpPr txBox="1"/>
          <p:nvPr>
            <p:ph idx="1" type="body"/>
          </p:nvPr>
        </p:nvSpPr>
        <p:spPr>
          <a:xfrm>
            <a:off x="679450" y="4779486"/>
            <a:ext cx="5435600" cy="391048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000"/>
          </a:p>
        </p:txBody>
      </p:sp>
      <p:sp>
        <p:nvSpPr>
          <p:cNvPr id="289" name="Google Shape;289;p19:notes"/>
          <p:cNvSpPr txBox="1"/>
          <p:nvPr>
            <p:ph idx="12" type="sldNum"/>
          </p:nvPr>
        </p:nvSpPr>
        <p:spPr>
          <a:xfrm>
            <a:off x="3848645" y="9433107"/>
            <a:ext cx="2944283" cy="49829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79450" y="4779486"/>
            <a:ext cx="5435600" cy="3910489"/>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419100" y="1241425"/>
            <a:ext cx="5956300" cy="33512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0:notes"/>
          <p:cNvSpPr/>
          <p:nvPr>
            <p:ph idx="2" type="sldImg"/>
          </p:nvPr>
        </p:nvSpPr>
        <p:spPr>
          <a:xfrm>
            <a:off x="419100" y="1241425"/>
            <a:ext cx="5956300"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p20:notes"/>
          <p:cNvSpPr txBox="1"/>
          <p:nvPr>
            <p:ph idx="1" type="body"/>
          </p:nvPr>
        </p:nvSpPr>
        <p:spPr>
          <a:xfrm>
            <a:off x="679450" y="4779486"/>
            <a:ext cx="5435600" cy="391048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000"/>
          </a:p>
        </p:txBody>
      </p:sp>
      <p:sp>
        <p:nvSpPr>
          <p:cNvPr id="297" name="Google Shape;297;p20:notes"/>
          <p:cNvSpPr txBox="1"/>
          <p:nvPr>
            <p:ph idx="12" type="sldNum"/>
          </p:nvPr>
        </p:nvSpPr>
        <p:spPr>
          <a:xfrm>
            <a:off x="3848645" y="9433107"/>
            <a:ext cx="2944283" cy="49829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1:notes"/>
          <p:cNvSpPr/>
          <p:nvPr>
            <p:ph idx="2" type="sldImg"/>
          </p:nvPr>
        </p:nvSpPr>
        <p:spPr>
          <a:xfrm>
            <a:off x="419100" y="1241425"/>
            <a:ext cx="5956300"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p21:notes"/>
          <p:cNvSpPr txBox="1"/>
          <p:nvPr>
            <p:ph idx="1" type="body"/>
          </p:nvPr>
        </p:nvSpPr>
        <p:spPr>
          <a:xfrm>
            <a:off x="679450" y="4779486"/>
            <a:ext cx="5435600" cy="391048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000"/>
          </a:p>
        </p:txBody>
      </p:sp>
      <p:sp>
        <p:nvSpPr>
          <p:cNvPr id="308" name="Google Shape;308;p21:notes"/>
          <p:cNvSpPr txBox="1"/>
          <p:nvPr>
            <p:ph idx="12" type="sldNum"/>
          </p:nvPr>
        </p:nvSpPr>
        <p:spPr>
          <a:xfrm>
            <a:off x="3848645" y="9433107"/>
            <a:ext cx="2944283" cy="49829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2:notes"/>
          <p:cNvSpPr/>
          <p:nvPr>
            <p:ph idx="2" type="sldImg"/>
          </p:nvPr>
        </p:nvSpPr>
        <p:spPr>
          <a:xfrm>
            <a:off x="419100" y="1241425"/>
            <a:ext cx="5956300"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p22:notes"/>
          <p:cNvSpPr txBox="1"/>
          <p:nvPr>
            <p:ph idx="1" type="body"/>
          </p:nvPr>
        </p:nvSpPr>
        <p:spPr>
          <a:xfrm>
            <a:off x="679450" y="4779486"/>
            <a:ext cx="5435600" cy="391048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000"/>
          </a:p>
        </p:txBody>
      </p:sp>
      <p:sp>
        <p:nvSpPr>
          <p:cNvPr id="320" name="Google Shape;320;p22:notes"/>
          <p:cNvSpPr txBox="1"/>
          <p:nvPr>
            <p:ph idx="12" type="sldNum"/>
          </p:nvPr>
        </p:nvSpPr>
        <p:spPr>
          <a:xfrm>
            <a:off x="3848645" y="9433107"/>
            <a:ext cx="2944283" cy="49829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23:notes"/>
          <p:cNvSpPr/>
          <p:nvPr>
            <p:ph idx="2" type="sldImg"/>
          </p:nvPr>
        </p:nvSpPr>
        <p:spPr>
          <a:xfrm>
            <a:off x="419100" y="1241425"/>
            <a:ext cx="5956300"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p23:notes"/>
          <p:cNvSpPr txBox="1"/>
          <p:nvPr>
            <p:ph idx="1" type="body"/>
          </p:nvPr>
        </p:nvSpPr>
        <p:spPr>
          <a:xfrm>
            <a:off x="679450" y="4779486"/>
            <a:ext cx="5435600" cy="391048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000"/>
          </a:p>
        </p:txBody>
      </p:sp>
      <p:sp>
        <p:nvSpPr>
          <p:cNvPr id="328" name="Google Shape;328;p23:notes"/>
          <p:cNvSpPr txBox="1"/>
          <p:nvPr>
            <p:ph idx="12" type="sldNum"/>
          </p:nvPr>
        </p:nvSpPr>
        <p:spPr>
          <a:xfrm>
            <a:off x="3848645" y="9433107"/>
            <a:ext cx="2944283" cy="49829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4:notes"/>
          <p:cNvSpPr/>
          <p:nvPr>
            <p:ph idx="2" type="sldImg"/>
          </p:nvPr>
        </p:nvSpPr>
        <p:spPr>
          <a:xfrm>
            <a:off x="419100" y="1241425"/>
            <a:ext cx="5956300"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p24:notes"/>
          <p:cNvSpPr txBox="1"/>
          <p:nvPr>
            <p:ph idx="1" type="body"/>
          </p:nvPr>
        </p:nvSpPr>
        <p:spPr>
          <a:xfrm>
            <a:off x="679450" y="4779486"/>
            <a:ext cx="5435600" cy="391048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000"/>
          </a:p>
        </p:txBody>
      </p:sp>
      <p:sp>
        <p:nvSpPr>
          <p:cNvPr id="336" name="Google Shape;336;p24:notes"/>
          <p:cNvSpPr txBox="1"/>
          <p:nvPr>
            <p:ph idx="12" type="sldNum"/>
          </p:nvPr>
        </p:nvSpPr>
        <p:spPr>
          <a:xfrm>
            <a:off x="3848645" y="9433107"/>
            <a:ext cx="2944283" cy="49829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25:notes"/>
          <p:cNvSpPr/>
          <p:nvPr>
            <p:ph idx="2" type="sldImg"/>
          </p:nvPr>
        </p:nvSpPr>
        <p:spPr>
          <a:xfrm>
            <a:off x="419100" y="1241425"/>
            <a:ext cx="5956300"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p25:notes"/>
          <p:cNvSpPr txBox="1"/>
          <p:nvPr>
            <p:ph idx="1" type="body"/>
          </p:nvPr>
        </p:nvSpPr>
        <p:spPr>
          <a:xfrm>
            <a:off x="679450" y="4779486"/>
            <a:ext cx="5435600" cy="391048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25:notes"/>
          <p:cNvSpPr txBox="1"/>
          <p:nvPr>
            <p:ph idx="12" type="sldNum"/>
          </p:nvPr>
        </p:nvSpPr>
        <p:spPr>
          <a:xfrm>
            <a:off x="3848645" y="9433107"/>
            <a:ext cx="2944283" cy="49829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p:nvPr>
            <p:ph idx="2" type="sldImg"/>
          </p:nvPr>
        </p:nvSpPr>
        <p:spPr>
          <a:xfrm>
            <a:off x="419100" y="1241425"/>
            <a:ext cx="5956300"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3:notes"/>
          <p:cNvSpPr txBox="1"/>
          <p:nvPr>
            <p:ph idx="1" type="body"/>
          </p:nvPr>
        </p:nvSpPr>
        <p:spPr>
          <a:xfrm>
            <a:off x="679450" y="4779486"/>
            <a:ext cx="5435600" cy="391048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000"/>
          </a:p>
        </p:txBody>
      </p:sp>
      <p:sp>
        <p:nvSpPr>
          <p:cNvPr id="102" name="Google Shape;102;p3:notes"/>
          <p:cNvSpPr txBox="1"/>
          <p:nvPr>
            <p:ph idx="12" type="sldNum"/>
          </p:nvPr>
        </p:nvSpPr>
        <p:spPr>
          <a:xfrm>
            <a:off x="3848645" y="9433107"/>
            <a:ext cx="2944283" cy="49829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p:nvPr>
            <p:ph idx="2" type="sldImg"/>
          </p:nvPr>
        </p:nvSpPr>
        <p:spPr>
          <a:xfrm>
            <a:off x="419100" y="1241425"/>
            <a:ext cx="5956300"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 name="Google Shape;109;p4:notes"/>
          <p:cNvSpPr txBox="1"/>
          <p:nvPr>
            <p:ph idx="1" type="body"/>
          </p:nvPr>
        </p:nvSpPr>
        <p:spPr>
          <a:xfrm>
            <a:off x="679450" y="4779486"/>
            <a:ext cx="5435600" cy="391048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000"/>
          </a:p>
        </p:txBody>
      </p:sp>
      <p:sp>
        <p:nvSpPr>
          <p:cNvPr id="110" name="Google Shape;110;p4:notes"/>
          <p:cNvSpPr txBox="1"/>
          <p:nvPr>
            <p:ph idx="12" type="sldNum"/>
          </p:nvPr>
        </p:nvSpPr>
        <p:spPr>
          <a:xfrm>
            <a:off x="3848645" y="9433107"/>
            <a:ext cx="2944283" cy="49829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5:notes"/>
          <p:cNvSpPr/>
          <p:nvPr>
            <p:ph idx="2" type="sldImg"/>
          </p:nvPr>
        </p:nvSpPr>
        <p:spPr>
          <a:xfrm>
            <a:off x="419100" y="1241425"/>
            <a:ext cx="5956300"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5:notes"/>
          <p:cNvSpPr txBox="1"/>
          <p:nvPr>
            <p:ph idx="1" type="body"/>
          </p:nvPr>
        </p:nvSpPr>
        <p:spPr>
          <a:xfrm>
            <a:off x="679450" y="4779486"/>
            <a:ext cx="5435600" cy="391048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000"/>
          </a:p>
        </p:txBody>
      </p:sp>
      <p:sp>
        <p:nvSpPr>
          <p:cNvPr id="119" name="Google Shape;119;p5:notes"/>
          <p:cNvSpPr txBox="1"/>
          <p:nvPr>
            <p:ph idx="12" type="sldNum"/>
          </p:nvPr>
        </p:nvSpPr>
        <p:spPr>
          <a:xfrm>
            <a:off x="3848645" y="9433107"/>
            <a:ext cx="2944283" cy="49829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6:notes"/>
          <p:cNvSpPr/>
          <p:nvPr>
            <p:ph idx="2" type="sldImg"/>
          </p:nvPr>
        </p:nvSpPr>
        <p:spPr>
          <a:xfrm>
            <a:off x="419100" y="1241425"/>
            <a:ext cx="5956300"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6:notes"/>
          <p:cNvSpPr txBox="1"/>
          <p:nvPr>
            <p:ph idx="1" type="body"/>
          </p:nvPr>
        </p:nvSpPr>
        <p:spPr>
          <a:xfrm>
            <a:off x="679450" y="4779486"/>
            <a:ext cx="5435600" cy="391048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000"/>
          </a:p>
        </p:txBody>
      </p:sp>
      <p:sp>
        <p:nvSpPr>
          <p:cNvPr id="130" name="Google Shape;130;p6:notes"/>
          <p:cNvSpPr txBox="1"/>
          <p:nvPr>
            <p:ph idx="12" type="sldNum"/>
          </p:nvPr>
        </p:nvSpPr>
        <p:spPr>
          <a:xfrm>
            <a:off x="3848645" y="9433107"/>
            <a:ext cx="2944283" cy="49829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7:notes"/>
          <p:cNvSpPr/>
          <p:nvPr>
            <p:ph idx="2" type="sldImg"/>
          </p:nvPr>
        </p:nvSpPr>
        <p:spPr>
          <a:xfrm>
            <a:off x="419100" y="1241425"/>
            <a:ext cx="5956300"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7:notes"/>
          <p:cNvSpPr txBox="1"/>
          <p:nvPr>
            <p:ph idx="1" type="body"/>
          </p:nvPr>
        </p:nvSpPr>
        <p:spPr>
          <a:xfrm>
            <a:off x="679450" y="4779486"/>
            <a:ext cx="5435600" cy="391048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000"/>
          </a:p>
        </p:txBody>
      </p:sp>
      <p:sp>
        <p:nvSpPr>
          <p:cNvPr id="142" name="Google Shape;142;p7:notes"/>
          <p:cNvSpPr txBox="1"/>
          <p:nvPr>
            <p:ph idx="12" type="sldNum"/>
          </p:nvPr>
        </p:nvSpPr>
        <p:spPr>
          <a:xfrm>
            <a:off x="3848645" y="9433107"/>
            <a:ext cx="2944283" cy="49829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8:notes"/>
          <p:cNvSpPr/>
          <p:nvPr>
            <p:ph idx="2" type="sldImg"/>
          </p:nvPr>
        </p:nvSpPr>
        <p:spPr>
          <a:xfrm>
            <a:off x="419100" y="1241425"/>
            <a:ext cx="5956300"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8:notes"/>
          <p:cNvSpPr txBox="1"/>
          <p:nvPr>
            <p:ph idx="1" type="body"/>
          </p:nvPr>
        </p:nvSpPr>
        <p:spPr>
          <a:xfrm>
            <a:off x="679450" y="4779486"/>
            <a:ext cx="5435600" cy="391048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000"/>
          </a:p>
        </p:txBody>
      </p:sp>
      <p:sp>
        <p:nvSpPr>
          <p:cNvPr id="150" name="Google Shape;150;p8:notes"/>
          <p:cNvSpPr txBox="1"/>
          <p:nvPr>
            <p:ph idx="12" type="sldNum"/>
          </p:nvPr>
        </p:nvSpPr>
        <p:spPr>
          <a:xfrm>
            <a:off x="3848645" y="9433107"/>
            <a:ext cx="2944283" cy="49829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9:notes"/>
          <p:cNvSpPr/>
          <p:nvPr>
            <p:ph idx="2" type="sldImg"/>
          </p:nvPr>
        </p:nvSpPr>
        <p:spPr>
          <a:xfrm>
            <a:off x="419100" y="1241425"/>
            <a:ext cx="5956300" cy="33512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9:notes"/>
          <p:cNvSpPr txBox="1"/>
          <p:nvPr>
            <p:ph idx="1" type="body"/>
          </p:nvPr>
        </p:nvSpPr>
        <p:spPr>
          <a:xfrm>
            <a:off x="679450" y="4779486"/>
            <a:ext cx="5435600" cy="3910489"/>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sz="1000"/>
          </a:p>
        </p:txBody>
      </p:sp>
      <p:sp>
        <p:nvSpPr>
          <p:cNvPr id="158" name="Google Shape;158;p9:notes"/>
          <p:cNvSpPr txBox="1"/>
          <p:nvPr>
            <p:ph idx="12" type="sldNum"/>
          </p:nvPr>
        </p:nvSpPr>
        <p:spPr>
          <a:xfrm>
            <a:off x="3848645" y="9433107"/>
            <a:ext cx="2944283" cy="498294"/>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6"/>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6"/>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7"/>
          <p:cNvSpPr txBox="1"/>
          <p:nvPr>
            <p:ph type="title"/>
          </p:nvPr>
        </p:nvSpPr>
        <p:spPr>
          <a:xfrm rot="5400000">
            <a:off x="7133432"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7"/>
          <p:cNvSpPr txBox="1"/>
          <p:nvPr>
            <p:ph idx="1" type="body"/>
          </p:nvPr>
        </p:nvSpPr>
        <p:spPr>
          <a:xfrm rot="5400000">
            <a:off x="1799432"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7"/>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7"/>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8"/>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8"/>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8"/>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8"/>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9"/>
          <p:cNvSpPr txBox="1"/>
          <p:nvPr>
            <p:ph type="title"/>
          </p:nvPr>
        </p:nvSpPr>
        <p:spPr>
          <a:xfrm>
            <a:off x="831851" y="1709740"/>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9"/>
          <p:cNvSpPr txBox="1"/>
          <p:nvPr>
            <p:ph idx="1" type="body"/>
          </p:nvPr>
        </p:nvSpPr>
        <p:spPr>
          <a:xfrm>
            <a:off x="831851" y="4589465"/>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9"/>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9"/>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9"/>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0"/>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0"/>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0"/>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0"/>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31"/>
          <p:cNvSpPr txBox="1"/>
          <p:nvPr>
            <p:ph type="title"/>
          </p:nvPr>
        </p:nvSpPr>
        <p:spPr>
          <a:xfrm>
            <a:off x="839788"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1"/>
          <p:cNvSpPr txBox="1"/>
          <p:nvPr>
            <p:ph idx="1" type="body"/>
          </p:nvPr>
        </p:nvSpPr>
        <p:spPr>
          <a:xfrm>
            <a:off x="839789"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31"/>
          <p:cNvSpPr txBox="1"/>
          <p:nvPr>
            <p:ph idx="2" type="body"/>
          </p:nvPr>
        </p:nvSpPr>
        <p:spPr>
          <a:xfrm>
            <a:off x="839789"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1"/>
          <p:cNvSpPr txBox="1"/>
          <p:nvPr>
            <p:ph idx="3" type="body"/>
          </p:nvPr>
        </p:nvSpPr>
        <p:spPr>
          <a:xfrm>
            <a:off x="6172201"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31"/>
          <p:cNvSpPr txBox="1"/>
          <p:nvPr>
            <p:ph idx="4" type="body"/>
          </p:nvPr>
        </p:nvSpPr>
        <p:spPr>
          <a:xfrm>
            <a:off x="6172201"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31"/>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1"/>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1"/>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2"/>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2"/>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2"/>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2"/>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33"/>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3"/>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3"/>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4"/>
          <p:cNvSpPr txBox="1"/>
          <p:nvPr>
            <p:ph idx="1" type="body"/>
          </p:nvPr>
        </p:nvSpPr>
        <p:spPr>
          <a:xfrm>
            <a:off x="5183188" y="987427"/>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4"/>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4"/>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5"/>
          <p:cNvSpPr/>
          <p:nvPr>
            <p:ph idx="2" type="pic"/>
          </p:nvPr>
        </p:nvSpPr>
        <p:spPr>
          <a:xfrm>
            <a:off x="5183188" y="987427"/>
            <a:ext cx="6172200" cy="4873625"/>
          </a:xfrm>
          <a:prstGeom prst="rect">
            <a:avLst/>
          </a:prstGeom>
          <a:noFill/>
          <a:ln>
            <a:noFill/>
          </a:ln>
        </p:spPr>
      </p:sp>
      <p:sp>
        <p:nvSpPr>
          <p:cNvPr id="68" name="Google Shape;68;p3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5"/>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5"/>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5"/>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6"/>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6"/>
          <p:cNvSpPr txBox="1"/>
          <p:nvPr>
            <p:ph idx="10" type="dt"/>
          </p:nvPr>
        </p:nvSpPr>
        <p:spPr>
          <a:xfrm>
            <a:off x="838200" y="6356352"/>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6"/>
          <p:cNvSpPr txBox="1"/>
          <p:nvPr>
            <p:ph idx="11" type="ftr"/>
          </p:nvPr>
        </p:nvSpPr>
        <p:spPr>
          <a:xfrm>
            <a:off x="4038600" y="6356352"/>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g"/><Relationship Id="rId4" Type="http://schemas.openxmlformats.org/officeDocument/2006/relationships/image" Target="../media/image10.png"/><Relationship Id="rId5" Type="http://schemas.openxmlformats.org/officeDocument/2006/relationships/image" Target="../media/image6.png"/><Relationship Id="rId6" Type="http://schemas.openxmlformats.org/officeDocument/2006/relationships/image" Target="../media/image11.png"/><Relationship Id="rId7"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jpg"/><Relationship Id="rId4" Type="http://schemas.openxmlformats.org/officeDocument/2006/relationships/image" Target="../media/image14.jpg"/><Relationship Id="rId11" Type="http://schemas.openxmlformats.org/officeDocument/2006/relationships/image" Target="../media/image17.jpg"/><Relationship Id="rId10" Type="http://schemas.openxmlformats.org/officeDocument/2006/relationships/image" Target="../media/image18.jpg"/><Relationship Id="rId12" Type="http://schemas.openxmlformats.org/officeDocument/2006/relationships/image" Target="../media/image25.jpg"/><Relationship Id="rId9" Type="http://schemas.openxmlformats.org/officeDocument/2006/relationships/image" Target="../media/image23.jpg"/><Relationship Id="rId5" Type="http://schemas.openxmlformats.org/officeDocument/2006/relationships/image" Target="../media/image16.jpg"/><Relationship Id="rId6" Type="http://schemas.openxmlformats.org/officeDocument/2006/relationships/image" Target="../media/image24.jpg"/><Relationship Id="rId7" Type="http://schemas.openxmlformats.org/officeDocument/2006/relationships/image" Target="../media/image22.jpg"/><Relationship Id="rId8" Type="http://schemas.openxmlformats.org/officeDocument/2006/relationships/image" Target="../media/image3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jpg"/><Relationship Id="rId4" Type="http://schemas.openxmlformats.org/officeDocument/2006/relationships/image" Target="../media/image21.png"/><Relationship Id="rId5"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1.jpg"/><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5.png"/><Relationship Id="rId4" Type="http://schemas.openxmlformats.org/officeDocument/2006/relationships/image" Target="../media/image33.jpg"/><Relationship Id="rId5" Type="http://schemas.openxmlformats.org/officeDocument/2006/relationships/image" Target="../media/image3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8.jp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8.jpg"/><Relationship Id="rId4" Type="http://schemas.openxmlformats.org/officeDocument/2006/relationships/chart" Target="../charts/chart1.xml"/><Relationship Id="rId5"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g"/><Relationship Id="rId4" Type="http://schemas.openxmlformats.org/officeDocument/2006/relationships/image" Target="../media/image4.jpg"/><Relationship Id="rId5" Type="http://schemas.openxmlformats.org/officeDocument/2006/relationships/image" Target="../media/image8.jpg"/><Relationship Id="rId6"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8" name="Shape 88"/>
        <p:cNvGrpSpPr/>
        <p:nvPr/>
      </p:nvGrpSpPr>
      <p:grpSpPr>
        <a:xfrm>
          <a:off x="0" y="0"/>
          <a:ext cx="0" cy="0"/>
          <a:chOff x="0" y="0"/>
          <a:chExt cx="0" cy="0"/>
        </a:xfrm>
      </p:grpSpPr>
      <p:sp>
        <p:nvSpPr>
          <p:cNvPr id="89" name="Google Shape;89;p1"/>
          <p:cNvSpPr txBox="1"/>
          <p:nvPr/>
        </p:nvSpPr>
        <p:spPr>
          <a:xfrm>
            <a:off x="-1389529" y="2142565"/>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90" name="Google Shape;90;p1"/>
          <p:cNvSpPr txBox="1"/>
          <p:nvPr/>
        </p:nvSpPr>
        <p:spPr>
          <a:xfrm>
            <a:off x="5478585" y="755753"/>
            <a:ext cx="6135851" cy="3021105"/>
          </a:xfrm>
          <a:prstGeom prst="rect">
            <a:avLst/>
          </a:prstGeom>
          <a:noFill/>
          <a:ln>
            <a:noFill/>
          </a:ln>
        </p:spPr>
        <p:txBody>
          <a:bodyPr anchorCtr="0" anchor="b" bIns="45700" lIns="91425" spcFirstLastPara="1" rIns="91425" wrap="square" tIns="45700">
            <a:noAutofit/>
          </a:bodyPr>
          <a:lstStyle/>
          <a:p>
            <a:pPr indent="0" lvl="0" marL="0" marR="0" rtl="0" algn="r">
              <a:lnSpc>
                <a:spcPct val="90000"/>
              </a:lnSpc>
              <a:spcBef>
                <a:spcPts val="0"/>
              </a:spcBef>
              <a:spcAft>
                <a:spcPts val="0"/>
              </a:spcAft>
              <a:buClr>
                <a:schemeClr val="dk1"/>
              </a:buClr>
              <a:buSzPts val="2800"/>
              <a:buFont typeface="Arial Black"/>
              <a:buNone/>
            </a:pPr>
            <a:r>
              <a:rPr b="1" lang="en-US" sz="2800" u="none">
                <a:solidFill>
                  <a:schemeClr val="dk1"/>
                </a:solidFill>
                <a:latin typeface="Arial Black"/>
                <a:ea typeface="Arial Black"/>
                <a:cs typeface="Arial Black"/>
                <a:sym typeface="Arial Black"/>
              </a:rPr>
              <a:t>Presentation- GCIS Annual Report 2020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7" name="Shape 167"/>
        <p:cNvGrpSpPr/>
        <p:nvPr/>
      </p:nvGrpSpPr>
      <p:grpSpPr>
        <a:xfrm>
          <a:off x="0" y="0"/>
          <a:ext cx="0" cy="0"/>
          <a:chOff x="0" y="0"/>
          <a:chExt cx="0" cy="0"/>
        </a:xfrm>
      </p:grpSpPr>
      <p:sp>
        <p:nvSpPr>
          <p:cNvPr id="168" name="Google Shape;168;p10"/>
          <p:cNvSpPr txBox="1"/>
          <p:nvPr/>
        </p:nvSpPr>
        <p:spPr>
          <a:xfrm>
            <a:off x="0" y="205480"/>
            <a:ext cx="12192000" cy="432000"/>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3200"/>
              <a:buFont typeface="Calibri"/>
              <a:buNone/>
            </a:pPr>
            <a:r>
              <a:rPr b="1" lang="en-US" sz="3200">
                <a:solidFill>
                  <a:schemeClr val="lt1"/>
                </a:solidFill>
                <a:latin typeface="Calibri"/>
                <a:ea typeface="Calibri"/>
                <a:cs typeface="Calibri"/>
                <a:sym typeface="Calibri"/>
              </a:rPr>
              <a:t>   5.  INSTITUTIONAL RESPONSE TO COVID-19</a:t>
            </a:r>
            <a:endParaRPr/>
          </a:p>
        </p:txBody>
      </p:sp>
      <p:sp>
        <p:nvSpPr>
          <p:cNvPr id="169" name="Google Shape;169;p10"/>
          <p:cNvSpPr txBox="1"/>
          <p:nvPr/>
        </p:nvSpPr>
        <p:spPr>
          <a:xfrm>
            <a:off x="359243" y="1003914"/>
            <a:ext cx="7222514" cy="29546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Century Gothic"/>
                <a:ea typeface="Century Gothic"/>
                <a:cs typeface="Century Gothic"/>
                <a:sym typeface="Century Gothic"/>
              </a:rPr>
              <a:t>GCIS was </a:t>
            </a:r>
            <a:r>
              <a:rPr lang="en-US" sz="2400">
                <a:solidFill>
                  <a:srgbClr val="92D050"/>
                </a:solidFill>
                <a:latin typeface="Century Gothic"/>
                <a:ea typeface="Century Gothic"/>
                <a:cs typeface="Century Gothic"/>
                <a:sym typeface="Century Gothic"/>
              </a:rPr>
              <a:t>allocated a budget of R50m </a:t>
            </a:r>
            <a:r>
              <a:rPr lang="en-US" sz="2400">
                <a:solidFill>
                  <a:schemeClr val="dk1"/>
                </a:solidFill>
                <a:latin typeface="Century Gothic"/>
                <a:ea typeface="Century Gothic"/>
                <a:cs typeface="Century Gothic"/>
                <a:sym typeface="Century Gothic"/>
              </a:rPr>
              <a:t>towards the advocacy on COVID-19</a:t>
            </a:r>
            <a:endParaRPr/>
          </a:p>
          <a:p>
            <a:pPr indent="0" lvl="0" marL="0" marR="0" rtl="0" algn="l">
              <a:spcBef>
                <a:spcPts val="0"/>
              </a:spcBef>
              <a:spcAft>
                <a:spcPts val="0"/>
              </a:spcAft>
              <a:buNone/>
            </a:pPr>
            <a:r>
              <a:t/>
            </a:r>
            <a:endParaRPr sz="2400">
              <a:solidFill>
                <a:schemeClr val="dk1"/>
              </a:solidFill>
              <a:latin typeface="Century Gothic"/>
              <a:ea typeface="Century Gothic"/>
              <a:cs typeface="Century Gothic"/>
              <a:sym typeface="Century Gothic"/>
            </a:endParaRPr>
          </a:p>
          <a:p>
            <a:pPr indent="0" lvl="0" marL="0" marR="0" rtl="0" algn="l">
              <a:spcBef>
                <a:spcPts val="0"/>
              </a:spcBef>
              <a:spcAft>
                <a:spcPts val="0"/>
              </a:spcAft>
              <a:buNone/>
            </a:pPr>
            <a:r>
              <a:rPr lang="en-US" sz="2400">
                <a:solidFill>
                  <a:schemeClr val="dk1"/>
                </a:solidFill>
                <a:latin typeface="Century Gothic"/>
                <a:ea typeface="Century Gothic"/>
                <a:cs typeface="Century Gothic"/>
                <a:sym typeface="Century Gothic"/>
              </a:rPr>
              <a:t>The partnerships we developed </a:t>
            </a:r>
            <a:r>
              <a:rPr b="1" lang="en-US" sz="2400">
                <a:solidFill>
                  <a:srgbClr val="92D050"/>
                </a:solidFill>
                <a:latin typeface="Century Gothic"/>
                <a:ea typeface="Century Gothic"/>
                <a:cs typeface="Century Gothic"/>
                <a:sym typeface="Century Gothic"/>
              </a:rPr>
              <a:t>with business, media and civil society almost tripled the </a:t>
            </a:r>
            <a:r>
              <a:rPr lang="en-US" sz="2400">
                <a:solidFill>
                  <a:schemeClr val="dk1"/>
                </a:solidFill>
                <a:latin typeface="Century Gothic"/>
                <a:ea typeface="Century Gothic"/>
                <a:cs typeface="Century Gothic"/>
                <a:sym typeface="Century Gothic"/>
              </a:rPr>
              <a:t>coverage of the campaign we ran across all the provinces;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70" name="Google Shape;170;p10"/>
          <p:cNvPicPr preferRelativeResize="0"/>
          <p:nvPr/>
        </p:nvPicPr>
        <p:blipFill rotWithShape="1">
          <a:blip r:embed="rId4">
            <a:alphaModFix/>
          </a:blip>
          <a:srcRect b="0" l="0" r="0" t="0"/>
          <a:stretch/>
        </p:blipFill>
        <p:spPr>
          <a:xfrm>
            <a:off x="121920" y="4371537"/>
            <a:ext cx="3167063" cy="1881187"/>
          </a:xfrm>
          <a:prstGeom prst="rect">
            <a:avLst/>
          </a:prstGeom>
          <a:noFill/>
          <a:ln>
            <a:noFill/>
          </a:ln>
        </p:spPr>
      </p:pic>
      <p:pic>
        <p:nvPicPr>
          <p:cNvPr id="171" name="Google Shape;171;p10"/>
          <p:cNvPicPr preferRelativeResize="0"/>
          <p:nvPr/>
        </p:nvPicPr>
        <p:blipFill rotWithShape="1">
          <a:blip r:embed="rId5">
            <a:alphaModFix/>
          </a:blip>
          <a:srcRect b="0" l="0" r="0" t="0"/>
          <a:stretch/>
        </p:blipFill>
        <p:spPr>
          <a:xfrm>
            <a:off x="3370243" y="4557978"/>
            <a:ext cx="2340000" cy="1741638"/>
          </a:xfrm>
          <a:prstGeom prst="rect">
            <a:avLst/>
          </a:prstGeom>
          <a:noFill/>
          <a:ln cap="flat" cmpd="sng" w="9525">
            <a:solidFill>
              <a:srgbClr val="42719B"/>
            </a:solidFill>
            <a:prstDash val="solid"/>
            <a:round/>
            <a:headEnd len="sm" w="sm" type="none"/>
            <a:tailEnd len="sm" w="sm" type="none"/>
          </a:ln>
        </p:spPr>
      </p:pic>
      <p:pic>
        <p:nvPicPr>
          <p:cNvPr id="172" name="Google Shape;172;p10"/>
          <p:cNvPicPr preferRelativeResize="0"/>
          <p:nvPr/>
        </p:nvPicPr>
        <p:blipFill rotWithShape="1">
          <a:blip r:embed="rId6">
            <a:alphaModFix/>
          </a:blip>
          <a:srcRect b="0" l="0" r="0" t="0"/>
          <a:stretch/>
        </p:blipFill>
        <p:spPr>
          <a:xfrm>
            <a:off x="5791503" y="4511086"/>
            <a:ext cx="2304000" cy="1728000"/>
          </a:xfrm>
          <a:prstGeom prst="rect">
            <a:avLst/>
          </a:prstGeom>
          <a:noFill/>
          <a:ln>
            <a:noFill/>
          </a:ln>
        </p:spPr>
      </p:pic>
      <p:pic>
        <p:nvPicPr>
          <p:cNvPr id="173" name="Google Shape;173;p10"/>
          <p:cNvPicPr preferRelativeResize="0"/>
          <p:nvPr/>
        </p:nvPicPr>
        <p:blipFill rotWithShape="1">
          <a:blip r:embed="rId7">
            <a:alphaModFix/>
          </a:blip>
          <a:srcRect b="0" l="0" r="0" t="0"/>
          <a:stretch/>
        </p:blipFill>
        <p:spPr>
          <a:xfrm>
            <a:off x="8212763" y="746352"/>
            <a:ext cx="3960000" cy="5610000"/>
          </a:xfrm>
          <a:prstGeom prst="rect">
            <a:avLst/>
          </a:prstGeom>
          <a:noFill/>
          <a:ln cap="flat" cmpd="sng" w="9525">
            <a:solidFill>
              <a:srgbClr val="42719B"/>
            </a:solidFill>
            <a:prstDash val="solid"/>
            <a:round/>
            <a:headEnd len="sm" w="sm" type="none"/>
            <a:tailEnd len="sm" w="sm" type="none"/>
          </a:ln>
        </p:spPr>
      </p:pic>
      <p:sp>
        <p:nvSpPr>
          <p:cNvPr id="174" name="Google Shape;174;p10"/>
          <p:cNvSpPr txBox="1"/>
          <p:nvPr>
            <p:ph idx="12" type="sldNum"/>
          </p:nvPr>
        </p:nvSpPr>
        <p:spPr>
          <a:xfrm>
            <a:off x="8610600" y="6239085"/>
            <a:ext cx="2913185" cy="56525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2000">
                <a:latin typeface="Arial Black"/>
                <a:ea typeface="Arial Black"/>
                <a:cs typeface="Arial Black"/>
                <a:sym typeface="Arial Black"/>
              </a:rPr>
              <a:t>‹#›</a:t>
            </a:fld>
            <a:endParaRPr sz="2000">
              <a:latin typeface="Arial Black"/>
              <a:ea typeface="Arial Black"/>
              <a:cs typeface="Arial Black"/>
              <a:sym typeface="Arial Black"/>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9" name="Shape 179"/>
        <p:cNvGrpSpPr/>
        <p:nvPr/>
      </p:nvGrpSpPr>
      <p:grpSpPr>
        <a:xfrm>
          <a:off x="0" y="0"/>
          <a:ext cx="0" cy="0"/>
          <a:chOff x="0" y="0"/>
          <a:chExt cx="0" cy="0"/>
        </a:xfrm>
      </p:grpSpPr>
      <p:sp>
        <p:nvSpPr>
          <p:cNvPr id="180" name="Google Shape;180;p11"/>
          <p:cNvSpPr txBox="1"/>
          <p:nvPr/>
        </p:nvSpPr>
        <p:spPr>
          <a:xfrm>
            <a:off x="0" y="203200"/>
            <a:ext cx="12192000" cy="432000"/>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Calibri"/>
              <a:buNone/>
            </a:pPr>
            <a:r>
              <a:rPr b="1" lang="en-US" sz="2400">
                <a:solidFill>
                  <a:schemeClr val="lt1"/>
                </a:solidFill>
                <a:latin typeface="Calibri"/>
                <a:ea typeface="Calibri"/>
                <a:cs typeface="Calibri"/>
                <a:sym typeface="Calibri"/>
              </a:rPr>
              <a:t>       </a:t>
            </a:r>
            <a:r>
              <a:rPr b="1" lang="en-US" sz="3200">
                <a:solidFill>
                  <a:schemeClr val="lt1"/>
                </a:solidFill>
                <a:latin typeface="Calibri"/>
                <a:ea typeface="Calibri"/>
                <a:cs typeface="Calibri"/>
                <a:sym typeface="Calibri"/>
              </a:rPr>
              <a:t>6.  2020/21 COMMUNICATION FOCUS</a:t>
            </a:r>
            <a:endParaRPr/>
          </a:p>
        </p:txBody>
      </p:sp>
      <p:sp>
        <p:nvSpPr>
          <p:cNvPr id="181" name="Google Shape;181;p11"/>
          <p:cNvSpPr txBox="1"/>
          <p:nvPr/>
        </p:nvSpPr>
        <p:spPr>
          <a:xfrm>
            <a:off x="322299" y="894925"/>
            <a:ext cx="5621302" cy="5539978"/>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92D050"/>
              </a:buClr>
              <a:buSzPts val="2600"/>
              <a:buFont typeface="Arial"/>
              <a:buChar char="•"/>
            </a:pPr>
            <a:r>
              <a:rPr b="1" lang="en-US" sz="2600">
                <a:solidFill>
                  <a:srgbClr val="92D050"/>
                </a:solidFill>
                <a:latin typeface="Century Gothic"/>
                <a:ea typeface="Century Gothic"/>
                <a:cs typeface="Century Gothic"/>
                <a:sym typeface="Century Gothic"/>
              </a:rPr>
              <a:t>COVID -19</a:t>
            </a:r>
            <a:r>
              <a:rPr b="1" lang="en-US" sz="2600">
                <a:solidFill>
                  <a:srgbClr val="006600"/>
                </a:solidFill>
                <a:latin typeface="Century Gothic"/>
                <a:ea typeface="Century Gothic"/>
                <a:cs typeface="Century Gothic"/>
                <a:sym typeface="Century Gothic"/>
              </a:rPr>
              <a:t> </a:t>
            </a:r>
            <a:r>
              <a:rPr lang="en-US" sz="2600">
                <a:solidFill>
                  <a:schemeClr val="dk1"/>
                </a:solidFill>
                <a:latin typeface="Century Gothic"/>
                <a:ea typeface="Century Gothic"/>
                <a:cs typeface="Century Gothic"/>
                <a:sym typeface="Century Gothic"/>
              </a:rPr>
              <a:t>(daily stats, interventions, national lockdown information, vaccine roll-out and education)</a:t>
            </a:r>
            <a:endParaRPr/>
          </a:p>
          <a:p>
            <a:pPr indent="-285750" lvl="0" marL="285750" marR="0" rtl="0" algn="just">
              <a:lnSpc>
                <a:spcPct val="100000"/>
              </a:lnSpc>
              <a:spcBef>
                <a:spcPts val="1200"/>
              </a:spcBef>
              <a:spcAft>
                <a:spcPts val="0"/>
              </a:spcAft>
              <a:buClr>
                <a:srgbClr val="92D050"/>
              </a:buClr>
              <a:buSzPts val="2600"/>
              <a:buFont typeface="Arial"/>
              <a:buChar char="•"/>
            </a:pPr>
            <a:r>
              <a:rPr b="1" lang="en-US" sz="2600">
                <a:solidFill>
                  <a:srgbClr val="92D050"/>
                </a:solidFill>
                <a:latin typeface="Century Gothic"/>
                <a:ea typeface="Century Gothic"/>
                <a:cs typeface="Century Gothic"/>
                <a:sym typeface="Century Gothic"/>
              </a:rPr>
              <a:t>Gender Based Violence </a:t>
            </a:r>
            <a:r>
              <a:rPr lang="en-US" sz="2600">
                <a:solidFill>
                  <a:schemeClr val="dk1"/>
                </a:solidFill>
                <a:latin typeface="Century Gothic"/>
                <a:ea typeface="Century Gothic"/>
                <a:cs typeface="Century Gothic"/>
                <a:sym typeface="Century Gothic"/>
              </a:rPr>
              <a:t>(GBVF)</a:t>
            </a:r>
            <a:endParaRPr/>
          </a:p>
          <a:p>
            <a:pPr indent="-285750" lvl="0" marL="285750" marR="0" rtl="0" algn="just">
              <a:lnSpc>
                <a:spcPct val="100000"/>
              </a:lnSpc>
              <a:spcBef>
                <a:spcPts val="1200"/>
              </a:spcBef>
              <a:spcAft>
                <a:spcPts val="0"/>
              </a:spcAft>
              <a:buClr>
                <a:srgbClr val="92D050"/>
              </a:buClr>
              <a:buSzPts val="2600"/>
              <a:buFont typeface="Arial"/>
              <a:buChar char="•"/>
            </a:pPr>
            <a:r>
              <a:rPr b="1" lang="en-US" sz="2600">
                <a:solidFill>
                  <a:srgbClr val="92D050"/>
                </a:solidFill>
                <a:latin typeface="Century Gothic"/>
                <a:ea typeface="Century Gothic"/>
                <a:cs typeface="Century Gothic"/>
                <a:sym typeface="Century Gothic"/>
              </a:rPr>
              <a:t>Economic Reconstruction and Recovery Plan </a:t>
            </a:r>
            <a:r>
              <a:rPr lang="en-US" sz="2600">
                <a:solidFill>
                  <a:schemeClr val="dk1"/>
                </a:solidFill>
                <a:latin typeface="Century Gothic"/>
                <a:ea typeface="Century Gothic"/>
                <a:cs typeface="Century Gothic"/>
                <a:sym typeface="Century Gothic"/>
              </a:rPr>
              <a:t>(ERRP) - (Entrepreneurship and the economy)</a:t>
            </a:r>
            <a:endParaRPr/>
          </a:p>
          <a:p>
            <a:pPr indent="-285750" lvl="0" marL="285750" marR="0" rtl="0" algn="just">
              <a:lnSpc>
                <a:spcPct val="100000"/>
              </a:lnSpc>
              <a:spcBef>
                <a:spcPts val="1200"/>
              </a:spcBef>
              <a:spcAft>
                <a:spcPts val="0"/>
              </a:spcAft>
              <a:buClr>
                <a:srgbClr val="92D050"/>
              </a:buClr>
              <a:buSzPts val="2600"/>
              <a:buFont typeface="Arial"/>
              <a:buChar char="•"/>
            </a:pPr>
            <a:r>
              <a:rPr b="1" lang="en-US" sz="2600">
                <a:solidFill>
                  <a:srgbClr val="92D050"/>
                </a:solidFill>
                <a:latin typeface="Century Gothic"/>
                <a:ea typeface="Century Gothic"/>
                <a:cs typeface="Century Gothic"/>
                <a:sym typeface="Century Gothic"/>
              </a:rPr>
              <a:t>Anti-corruption</a:t>
            </a:r>
            <a:endParaRPr/>
          </a:p>
          <a:p>
            <a:pPr indent="0" lvl="0" marL="0" marR="0" rtl="0" algn="just">
              <a:lnSpc>
                <a:spcPct val="100000"/>
              </a:lnSpc>
              <a:spcBef>
                <a:spcPts val="1200"/>
              </a:spcBef>
              <a:spcAft>
                <a:spcPts val="0"/>
              </a:spcAft>
              <a:buNone/>
            </a:pPr>
            <a:r>
              <a:t/>
            </a:r>
            <a:endParaRPr sz="2600">
              <a:solidFill>
                <a:schemeClr val="dk1"/>
              </a:solidFill>
              <a:latin typeface="Century Gothic"/>
              <a:ea typeface="Century Gothic"/>
              <a:cs typeface="Century Gothic"/>
              <a:sym typeface="Century Gothic"/>
            </a:endParaRPr>
          </a:p>
          <a:p>
            <a:pPr indent="0" lvl="0" marL="0" marR="0" rtl="0" algn="l">
              <a:spcBef>
                <a:spcPts val="1200"/>
              </a:spcBef>
              <a:spcAft>
                <a:spcPts val="0"/>
              </a:spcAft>
              <a:buNone/>
            </a:pPr>
            <a:r>
              <a:t/>
            </a:r>
            <a:endParaRPr sz="1800">
              <a:solidFill>
                <a:schemeClr val="dk1"/>
              </a:solidFill>
              <a:latin typeface="Calibri"/>
              <a:ea typeface="Calibri"/>
              <a:cs typeface="Calibri"/>
              <a:sym typeface="Calibri"/>
            </a:endParaRPr>
          </a:p>
        </p:txBody>
      </p:sp>
      <p:pic>
        <p:nvPicPr>
          <p:cNvPr id="182" name="Google Shape;182;p11"/>
          <p:cNvPicPr preferRelativeResize="0"/>
          <p:nvPr/>
        </p:nvPicPr>
        <p:blipFill rotWithShape="1">
          <a:blip r:embed="rId4">
            <a:alphaModFix/>
          </a:blip>
          <a:srcRect b="0" l="0" r="0" t="0"/>
          <a:stretch/>
        </p:blipFill>
        <p:spPr>
          <a:xfrm>
            <a:off x="6151400" y="3726872"/>
            <a:ext cx="1800000" cy="2500466"/>
          </a:xfrm>
          <a:prstGeom prst="rect">
            <a:avLst/>
          </a:prstGeom>
          <a:noFill/>
          <a:ln>
            <a:noFill/>
          </a:ln>
        </p:spPr>
      </p:pic>
      <p:pic>
        <p:nvPicPr>
          <p:cNvPr id="183" name="Google Shape;183;p11"/>
          <p:cNvPicPr preferRelativeResize="0"/>
          <p:nvPr/>
        </p:nvPicPr>
        <p:blipFill rotWithShape="1">
          <a:blip r:embed="rId5">
            <a:alphaModFix/>
          </a:blip>
          <a:srcRect b="0" l="0" r="0" t="0"/>
          <a:stretch/>
        </p:blipFill>
        <p:spPr>
          <a:xfrm>
            <a:off x="6151400" y="779418"/>
            <a:ext cx="1800000" cy="2616225"/>
          </a:xfrm>
          <a:prstGeom prst="rect">
            <a:avLst/>
          </a:prstGeom>
          <a:noFill/>
          <a:ln cap="flat" cmpd="sng" w="9525">
            <a:solidFill>
              <a:srgbClr val="AEABAB"/>
            </a:solidFill>
            <a:prstDash val="solid"/>
            <a:round/>
            <a:headEnd len="sm" w="sm" type="none"/>
            <a:tailEnd len="sm" w="sm" type="none"/>
          </a:ln>
        </p:spPr>
      </p:pic>
      <p:pic>
        <p:nvPicPr>
          <p:cNvPr id="184" name="Google Shape;184;p11"/>
          <p:cNvPicPr preferRelativeResize="0"/>
          <p:nvPr/>
        </p:nvPicPr>
        <p:blipFill rotWithShape="1">
          <a:blip r:embed="rId6">
            <a:alphaModFix/>
          </a:blip>
          <a:srcRect b="0" l="0" r="0" t="0"/>
          <a:stretch/>
        </p:blipFill>
        <p:spPr>
          <a:xfrm>
            <a:off x="10059485" y="2795418"/>
            <a:ext cx="1800000" cy="1553777"/>
          </a:xfrm>
          <a:prstGeom prst="rect">
            <a:avLst/>
          </a:prstGeom>
          <a:noFill/>
          <a:ln cap="flat" cmpd="sng" w="9525">
            <a:solidFill>
              <a:srgbClr val="AEABAB"/>
            </a:solidFill>
            <a:prstDash val="solid"/>
            <a:round/>
            <a:headEnd len="sm" w="sm" type="none"/>
            <a:tailEnd len="sm" w="sm" type="none"/>
          </a:ln>
        </p:spPr>
      </p:pic>
      <p:pic>
        <p:nvPicPr>
          <p:cNvPr id="185" name="Google Shape;185;p11"/>
          <p:cNvPicPr preferRelativeResize="0"/>
          <p:nvPr/>
        </p:nvPicPr>
        <p:blipFill rotWithShape="1">
          <a:blip r:embed="rId7">
            <a:alphaModFix/>
          </a:blip>
          <a:srcRect b="0" l="-31" r="0" t="0"/>
          <a:stretch/>
        </p:blipFill>
        <p:spPr>
          <a:xfrm>
            <a:off x="15435055" y="-3227344"/>
            <a:ext cx="7329054" cy="4896000"/>
          </a:xfrm>
          <a:prstGeom prst="rect">
            <a:avLst/>
          </a:prstGeom>
          <a:noFill/>
          <a:ln>
            <a:noFill/>
          </a:ln>
        </p:spPr>
      </p:pic>
      <p:pic>
        <p:nvPicPr>
          <p:cNvPr id="186" name="Google Shape;186;p11"/>
          <p:cNvPicPr preferRelativeResize="0"/>
          <p:nvPr/>
        </p:nvPicPr>
        <p:blipFill rotWithShape="1">
          <a:blip r:embed="rId8">
            <a:alphaModFix/>
          </a:blip>
          <a:srcRect b="0" l="0" r="0" t="0"/>
          <a:stretch/>
        </p:blipFill>
        <p:spPr>
          <a:xfrm>
            <a:off x="8167876" y="779418"/>
            <a:ext cx="1800000" cy="2230843"/>
          </a:xfrm>
          <a:prstGeom prst="rect">
            <a:avLst/>
          </a:prstGeom>
          <a:noFill/>
          <a:ln>
            <a:noFill/>
          </a:ln>
        </p:spPr>
      </p:pic>
      <p:pic>
        <p:nvPicPr>
          <p:cNvPr id="187" name="Google Shape;187;p11"/>
          <p:cNvPicPr preferRelativeResize="0"/>
          <p:nvPr/>
        </p:nvPicPr>
        <p:blipFill rotWithShape="1">
          <a:blip r:embed="rId9">
            <a:alphaModFix/>
          </a:blip>
          <a:srcRect b="0" l="0" r="0" t="0"/>
          <a:stretch/>
        </p:blipFill>
        <p:spPr>
          <a:xfrm>
            <a:off x="8167876" y="3226261"/>
            <a:ext cx="1800000" cy="1934509"/>
          </a:xfrm>
          <a:prstGeom prst="rect">
            <a:avLst/>
          </a:prstGeom>
          <a:noFill/>
          <a:ln>
            <a:noFill/>
          </a:ln>
        </p:spPr>
      </p:pic>
      <p:pic>
        <p:nvPicPr>
          <p:cNvPr id="188" name="Google Shape;188;p11"/>
          <p:cNvPicPr preferRelativeResize="0"/>
          <p:nvPr/>
        </p:nvPicPr>
        <p:blipFill rotWithShape="1">
          <a:blip r:embed="rId10">
            <a:alphaModFix/>
          </a:blip>
          <a:srcRect b="0" l="0" r="0" t="0"/>
          <a:stretch/>
        </p:blipFill>
        <p:spPr>
          <a:xfrm>
            <a:off x="10059485" y="779418"/>
            <a:ext cx="1800000" cy="1800000"/>
          </a:xfrm>
          <a:prstGeom prst="rect">
            <a:avLst/>
          </a:prstGeom>
          <a:noFill/>
          <a:ln>
            <a:noFill/>
          </a:ln>
        </p:spPr>
      </p:pic>
      <p:pic>
        <p:nvPicPr>
          <p:cNvPr id="189" name="Google Shape;189;p11"/>
          <p:cNvPicPr preferRelativeResize="0"/>
          <p:nvPr/>
        </p:nvPicPr>
        <p:blipFill rotWithShape="1">
          <a:blip r:embed="rId11">
            <a:alphaModFix/>
          </a:blip>
          <a:srcRect b="0" l="0" r="0" t="0"/>
          <a:stretch/>
        </p:blipFill>
        <p:spPr>
          <a:xfrm>
            <a:off x="10059485" y="4502092"/>
            <a:ext cx="1800000" cy="1350000"/>
          </a:xfrm>
          <a:prstGeom prst="rect">
            <a:avLst/>
          </a:prstGeom>
          <a:noFill/>
          <a:ln>
            <a:noFill/>
          </a:ln>
        </p:spPr>
      </p:pic>
      <p:pic>
        <p:nvPicPr>
          <p:cNvPr id="190" name="Google Shape;190;p11"/>
          <p:cNvPicPr preferRelativeResize="0"/>
          <p:nvPr/>
        </p:nvPicPr>
        <p:blipFill rotWithShape="1">
          <a:blip r:embed="rId12">
            <a:alphaModFix/>
          </a:blip>
          <a:srcRect b="0" l="0" r="0" t="0"/>
          <a:stretch/>
        </p:blipFill>
        <p:spPr>
          <a:xfrm>
            <a:off x="8133202" y="5345842"/>
            <a:ext cx="1800000" cy="1012500"/>
          </a:xfrm>
          <a:prstGeom prst="rect">
            <a:avLst/>
          </a:prstGeom>
          <a:noFill/>
          <a:ln>
            <a:noFill/>
          </a:ln>
        </p:spPr>
      </p:pic>
      <p:sp>
        <p:nvSpPr>
          <p:cNvPr id="191" name="Google Shape;191;p11"/>
          <p:cNvSpPr txBox="1"/>
          <p:nvPr>
            <p:ph idx="12" type="sldNum"/>
          </p:nvPr>
        </p:nvSpPr>
        <p:spPr>
          <a:xfrm>
            <a:off x="8610600" y="6037164"/>
            <a:ext cx="2923032" cy="684313"/>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2000">
                <a:latin typeface="Arial Black"/>
                <a:ea typeface="Arial Black"/>
                <a:cs typeface="Arial Black"/>
                <a:sym typeface="Arial Black"/>
              </a:rPr>
              <a:t>‹#›</a:t>
            </a:fld>
            <a:endParaRPr sz="2000">
              <a:latin typeface="Arial Black"/>
              <a:ea typeface="Arial Black"/>
              <a:cs typeface="Arial Black"/>
              <a:sym typeface="Arial Black"/>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6" name="Shape 196"/>
        <p:cNvGrpSpPr/>
        <p:nvPr/>
      </p:nvGrpSpPr>
      <p:grpSpPr>
        <a:xfrm>
          <a:off x="0" y="0"/>
          <a:ext cx="0" cy="0"/>
          <a:chOff x="0" y="0"/>
          <a:chExt cx="0" cy="0"/>
        </a:xfrm>
      </p:grpSpPr>
      <p:sp>
        <p:nvSpPr>
          <p:cNvPr id="197" name="Google Shape;197;p12"/>
          <p:cNvSpPr/>
          <p:nvPr/>
        </p:nvSpPr>
        <p:spPr>
          <a:xfrm>
            <a:off x="5364" y="438927"/>
            <a:ext cx="4478663" cy="4478663"/>
          </a:xfrm>
          <a:prstGeom prst="ellipse">
            <a:avLst/>
          </a:prstGeom>
          <a:solidFill>
            <a:srgbClr val="26262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12"/>
          <p:cNvSpPr txBox="1"/>
          <p:nvPr/>
        </p:nvSpPr>
        <p:spPr>
          <a:xfrm>
            <a:off x="0" y="213360"/>
            <a:ext cx="12192000" cy="432000"/>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Calibri"/>
              <a:buNone/>
            </a:pPr>
            <a:r>
              <a:rPr b="1" lang="en-US" sz="2400">
                <a:solidFill>
                  <a:schemeClr val="lt1"/>
                </a:solidFill>
                <a:latin typeface="Calibri"/>
                <a:ea typeface="Calibri"/>
                <a:cs typeface="Calibri"/>
                <a:sym typeface="Calibri"/>
              </a:rPr>
              <a:t>   </a:t>
            </a:r>
            <a:r>
              <a:rPr b="1" lang="en-US" sz="2800">
                <a:solidFill>
                  <a:schemeClr val="lt1"/>
                </a:solidFill>
                <a:latin typeface="Calibri"/>
                <a:ea typeface="Calibri"/>
                <a:cs typeface="Calibri"/>
                <a:sym typeface="Calibri"/>
              </a:rPr>
              <a:t>7.  2020/21 SUMMARY OF ORGANISATIONAL PERFORMANCE</a:t>
            </a:r>
            <a:endParaRPr b="1" sz="2800">
              <a:solidFill>
                <a:schemeClr val="lt1"/>
              </a:solidFill>
              <a:latin typeface="Calibri"/>
              <a:ea typeface="Calibri"/>
              <a:cs typeface="Calibri"/>
              <a:sym typeface="Calibri"/>
            </a:endParaRPr>
          </a:p>
        </p:txBody>
      </p:sp>
      <p:pic>
        <p:nvPicPr>
          <p:cNvPr id="199" name="Google Shape;199;p12"/>
          <p:cNvPicPr preferRelativeResize="0"/>
          <p:nvPr/>
        </p:nvPicPr>
        <p:blipFill rotWithShape="1">
          <a:blip r:embed="rId4">
            <a:alphaModFix/>
          </a:blip>
          <a:srcRect b="0" l="0" r="0" t="0"/>
          <a:stretch/>
        </p:blipFill>
        <p:spPr>
          <a:xfrm>
            <a:off x="5951863" y="915101"/>
            <a:ext cx="5694705" cy="5358799"/>
          </a:xfrm>
          <a:prstGeom prst="rect">
            <a:avLst/>
          </a:prstGeom>
          <a:noFill/>
          <a:ln>
            <a:noFill/>
          </a:ln>
        </p:spPr>
      </p:pic>
      <p:sp>
        <p:nvSpPr>
          <p:cNvPr id="200" name="Google Shape;200;p12"/>
          <p:cNvSpPr/>
          <p:nvPr/>
        </p:nvSpPr>
        <p:spPr>
          <a:xfrm>
            <a:off x="416472" y="1056228"/>
            <a:ext cx="3279080" cy="163121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000">
                <a:solidFill>
                  <a:schemeClr val="lt1"/>
                </a:solidFill>
                <a:latin typeface="Calibri"/>
                <a:ea typeface="Calibri"/>
                <a:cs typeface="Calibri"/>
                <a:sym typeface="Calibri"/>
              </a:rPr>
              <a:t>GCIS </a:t>
            </a:r>
            <a:r>
              <a:rPr b="1" i="1" lang="en-US" sz="2000">
                <a:solidFill>
                  <a:schemeClr val="lt1"/>
                </a:solidFill>
                <a:latin typeface="Calibri"/>
                <a:ea typeface="Calibri"/>
                <a:cs typeface="Calibri"/>
                <a:sym typeface="Calibri"/>
              </a:rPr>
              <a:t>achieved 85% </a:t>
            </a:r>
            <a:r>
              <a:rPr lang="en-US" sz="2000">
                <a:solidFill>
                  <a:schemeClr val="lt1"/>
                </a:solidFill>
                <a:latin typeface="Calibri"/>
                <a:ea typeface="Calibri"/>
                <a:cs typeface="Calibri"/>
                <a:sym typeface="Calibri"/>
              </a:rPr>
              <a:t>performance  </a:t>
            </a:r>
            <a:r>
              <a:rPr b="1" lang="en-US" sz="2000">
                <a:solidFill>
                  <a:schemeClr val="lt1"/>
                </a:solidFill>
                <a:latin typeface="Calibri"/>
                <a:ea typeface="Calibri"/>
                <a:cs typeface="Calibri"/>
                <a:sym typeface="Calibri"/>
              </a:rPr>
              <a:t>(40 targets achieved out of 47 planned targets) </a:t>
            </a:r>
            <a:r>
              <a:rPr lang="en-US" sz="2000">
                <a:solidFill>
                  <a:schemeClr val="lt1"/>
                </a:solidFill>
                <a:latin typeface="Calibri"/>
                <a:ea typeface="Calibri"/>
                <a:cs typeface="Calibri"/>
                <a:sym typeface="Calibri"/>
              </a:rPr>
              <a:t>for the 2020/21 Financial Year</a:t>
            </a:r>
            <a:endParaRPr sz="2000">
              <a:solidFill>
                <a:schemeClr val="lt1"/>
              </a:solidFill>
              <a:latin typeface="Calibri"/>
              <a:ea typeface="Calibri"/>
              <a:cs typeface="Calibri"/>
              <a:sym typeface="Calibri"/>
            </a:endParaRPr>
          </a:p>
        </p:txBody>
      </p:sp>
      <p:sp>
        <p:nvSpPr>
          <p:cNvPr id="201" name="Google Shape;201;p12"/>
          <p:cNvSpPr/>
          <p:nvPr/>
        </p:nvSpPr>
        <p:spPr>
          <a:xfrm>
            <a:off x="-517393" y="2973151"/>
            <a:ext cx="3104476" cy="3104476"/>
          </a:xfrm>
          <a:prstGeom prst="ellipse">
            <a:avLst/>
          </a:prstGeom>
          <a:solidFill>
            <a:srgbClr val="D8A851">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02" name="Google Shape;202;p12"/>
          <p:cNvPicPr preferRelativeResize="0"/>
          <p:nvPr/>
        </p:nvPicPr>
        <p:blipFill rotWithShape="1">
          <a:blip r:embed="rId5">
            <a:alphaModFix/>
          </a:blip>
          <a:srcRect b="0" l="0" r="0" t="0"/>
          <a:stretch/>
        </p:blipFill>
        <p:spPr>
          <a:xfrm>
            <a:off x="1837221" y="2669279"/>
            <a:ext cx="3708000" cy="3708000"/>
          </a:xfrm>
          <a:prstGeom prst="rect">
            <a:avLst/>
          </a:prstGeom>
          <a:noFill/>
          <a:ln>
            <a:noFill/>
          </a:ln>
        </p:spPr>
      </p:pic>
      <p:sp>
        <p:nvSpPr>
          <p:cNvPr id="203" name="Google Shape;203;p12"/>
          <p:cNvSpPr/>
          <p:nvPr/>
        </p:nvSpPr>
        <p:spPr>
          <a:xfrm>
            <a:off x="2298387" y="3698846"/>
            <a:ext cx="2794331"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rgbClr val="FFD966"/>
                </a:solidFill>
                <a:latin typeface="Calibri"/>
                <a:ea typeface="Calibri"/>
                <a:cs typeface="Calibri"/>
                <a:sym typeface="Calibri"/>
              </a:rPr>
              <a:t>The GCIS received </a:t>
            </a:r>
            <a:endParaRPr/>
          </a:p>
          <a:p>
            <a:pPr indent="0" lvl="0" marL="0" marR="0" rtl="0" algn="ctr">
              <a:spcBef>
                <a:spcPts val="0"/>
              </a:spcBef>
              <a:spcAft>
                <a:spcPts val="0"/>
              </a:spcAft>
              <a:buNone/>
            </a:pPr>
            <a:r>
              <a:rPr lang="en-US" sz="2400">
                <a:solidFill>
                  <a:srgbClr val="FFD966"/>
                </a:solidFill>
                <a:latin typeface="Calibri"/>
                <a:ea typeface="Calibri"/>
                <a:cs typeface="Calibri"/>
                <a:sym typeface="Calibri"/>
              </a:rPr>
              <a:t>a</a:t>
            </a:r>
            <a:r>
              <a:rPr lang="en-US" sz="2400">
                <a:solidFill>
                  <a:srgbClr val="EEA52D"/>
                </a:solidFill>
                <a:latin typeface="Calibri"/>
                <a:ea typeface="Calibri"/>
                <a:cs typeface="Calibri"/>
                <a:sym typeface="Calibri"/>
              </a:rPr>
              <a:t> </a:t>
            </a:r>
            <a:r>
              <a:rPr b="1" lang="en-US" sz="2400">
                <a:solidFill>
                  <a:srgbClr val="F2F2F2"/>
                </a:solidFill>
                <a:latin typeface="Calibri"/>
                <a:ea typeface="Calibri"/>
                <a:cs typeface="Calibri"/>
                <a:sym typeface="Calibri"/>
              </a:rPr>
              <a:t>Clean-Audit Outcome</a:t>
            </a:r>
            <a:r>
              <a:rPr lang="en-US" sz="2400">
                <a:solidFill>
                  <a:srgbClr val="F2F2F2"/>
                </a:solidFill>
                <a:latin typeface="Calibri"/>
                <a:ea typeface="Calibri"/>
                <a:cs typeface="Calibri"/>
                <a:sym typeface="Calibri"/>
              </a:rPr>
              <a:t> </a:t>
            </a:r>
            <a:r>
              <a:rPr lang="en-US" sz="2400">
                <a:solidFill>
                  <a:srgbClr val="FFD966"/>
                </a:solidFill>
                <a:latin typeface="Calibri"/>
                <a:ea typeface="Calibri"/>
                <a:cs typeface="Calibri"/>
                <a:sym typeface="Calibri"/>
              </a:rPr>
              <a:t>for the 2020/21 financial year</a:t>
            </a:r>
            <a:endParaRPr/>
          </a:p>
        </p:txBody>
      </p:sp>
      <p:sp>
        <p:nvSpPr>
          <p:cNvPr id="204" name="Google Shape;204;p12"/>
          <p:cNvSpPr txBox="1"/>
          <p:nvPr>
            <p:ph idx="12" type="sldNum"/>
          </p:nvPr>
        </p:nvSpPr>
        <p:spPr>
          <a:xfrm>
            <a:off x="8610600" y="627390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2000">
                <a:latin typeface="Arial Black"/>
                <a:ea typeface="Arial Black"/>
                <a:cs typeface="Arial Black"/>
                <a:sym typeface="Arial Black"/>
              </a:rPr>
              <a:t>‹#›</a:t>
            </a:fld>
            <a:endParaRPr sz="2000">
              <a:latin typeface="Arial Black"/>
              <a:ea typeface="Arial Black"/>
              <a:cs typeface="Arial Black"/>
              <a:sym typeface="Arial Black"/>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9" name="Shape 209"/>
        <p:cNvGrpSpPr/>
        <p:nvPr/>
      </p:nvGrpSpPr>
      <p:grpSpPr>
        <a:xfrm>
          <a:off x="0" y="0"/>
          <a:ext cx="0" cy="0"/>
          <a:chOff x="0" y="0"/>
          <a:chExt cx="0" cy="0"/>
        </a:xfrm>
      </p:grpSpPr>
      <p:sp>
        <p:nvSpPr>
          <p:cNvPr id="210" name="Google Shape;210;p13"/>
          <p:cNvSpPr/>
          <p:nvPr/>
        </p:nvSpPr>
        <p:spPr>
          <a:xfrm>
            <a:off x="-154878" y="669499"/>
            <a:ext cx="12491291" cy="409956"/>
          </a:xfrm>
          <a:prstGeom prst="rect">
            <a:avLst/>
          </a:prstGeom>
          <a:solidFill>
            <a:srgbClr val="006600">
              <a:alpha val="666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3"/>
          <p:cNvSpPr txBox="1"/>
          <p:nvPr/>
        </p:nvSpPr>
        <p:spPr>
          <a:xfrm>
            <a:off x="0" y="203200"/>
            <a:ext cx="12192000" cy="432000"/>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Calibri"/>
              <a:buNone/>
            </a:pPr>
            <a:r>
              <a:rPr b="1" lang="en-US" sz="2400">
                <a:solidFill>
                  <a:schemeClr val="lt1"/>
                </a:solidFill>
                <a:latin typeface="Calibri"/>
                <a:ea typeface="Calibri"/>
                <a:cs typeface="Calibri"/>
                <a:sym typeface="Calibri"/>
              </a:rPr>
              <a:t>   8.   2020/21 PERFORMANCE PER PROGRAMME </a:t>
            </a:r>
            <a:endParaRPr b="1" sz="2400">
              <a:solidFill>
                <a:schemeClr val="lt1"/>
              </a:solidFill>
              <a:latin typeface="Calibri"/>
              <a:ea typeface="Calibri"/>
              <a:cs typeface="Calibri"/>
              <a:sym typeface="Calibri"/>
            </a:endParaRPr>
          </a:p>
        </p:txBody>
      </p:sp>
      <p:sp>
        <p:nvSpPr>
          <p:cNvPr id="212" name="Google Shape;212;p13"/>
          <p:cNvSpPr/>
          <p:nvPr/>
        </p:nvSpPr>
        <p:spPr>
          <a:xfrm>
            <a:off x="412319" y="1746068"/>
            <a:ext cx="3979744" cy="42473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US" sz="2400">
                <a:solidFill>
                  <a:srgbClr val="000000"/>
                </a:solidFill>
                <a:latin typeface="Calibri"/>
                <a:ea typeface="Calibri"/>
                <a:cs typeface="Calibri"/>
                <a:sym typeface="Calibri"/>
              </a:rPr>
              <a:t>OVERVIEW OF ACHIEVEMENTS</a:t>
            </a:r>
            <a:endParaRPr/>
          </a:p>
        </p:txBody>
      </p:sp>
      <p:sp>
        <p:nvSpPr>
          <p:cNvPr id="213" name="Google Shape;213;p13"/>
          <p:cNvSpPr/>
          <p:nvPr/>
        </p:nvSpPr>
        <p:spPr>
          <a:xfrm>
            <a:off x="485701" y="2492317"/>
            <a:ext cx="7812725" cy="3416320"/>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dk1"/>
              </a:buClr>
              <a:buSzPts val="2400"/>
              <a:buFont typeface="Noto Sans Symbols"/>
              <a:buChar char="❖"/>
            </a:pPr>
            <a:r>
              <a:rPr lang="en-US" sz="2400">
                <a:solidFill>
                  <a:schemeClr val="dk1"/>
                </a:solidFill>
                <a:latin typeface="Century Gothic"/>
                <a:ea typeface="Century Gothic"/>
                <a:cs typeface="Century Gothic"/>
                <a:sym typeface="Century Gothic"/>
              </a:rPr>
              <a:t>Reduced the </a:t>
            </a:r>
            <a:r>
              <a:rPr b="1" lang="en-US" sz="2400">
                <a:solidFill>
                  <a:srgbClr val="92D050"/>
                </a:solidFill>
                <a:latin typeface="Century Gothic"/>
                <a:ea typeface="Century Gothic"/>
                <a:cs typeface="Century Gothic"/>
                <a:sym typeface="Century Gothic"/>
              </a:rPr>
              <a:t>vacancy rate from 10.49% in 2019/2020 to 8.44% </a:t>
            </a:r>
            <a:r>
              <a:rPr lang="en-US" sz="2400">
                <a:solidFill>
                  <a:srgbClr val="92D050"/>
                </a:solidFill>
                <a:latin typeface="Century Gothic"/>
                <a:ea typeface="Century Gothic"/>
                <a:cs typeface="Century Gothic"/>
                <a:sym typeface="Century Gothic"/>
              </a:rPr>
              <a:t>i</a:t>
            </a:r>
            <a:r>
              <a:rPr lang="en-US" sz="2400">
                <a:solidFill>
                  <a:schemeClr val="dk1"/>
                </a:solidFill>
                <a:latin typeface="Century Gothic"/>
                <a:ea typeface="Century Gothic"/>
                <a:cs typeface="Century Gothic"/>
                <a:sym typeface="Century Gothic"/>
              </a:rPr>
              <a:t>n 2020/21.</a:t>
            </a:r>
            <a:endParaRPr/>
          </a:p>
          <a:p>
            <a:pPr indent="-190500" lvl="0" marL="342900" marR="0" rtl="0" algn="just">
              <a:spcBef>
                <a:spcPts val="0"/>
              </a:spcBef>
              <a:spcAft>
                <a:spcPts val="0"/>
              </a:spcAft>
              <a:buClr>
                <a:schemeClr val="dk1"/>
              </a:buClr>
              <a:buSzPts val="2400"/>
              <a:buFont typeface="Noto Sans Symbols"/>
              <a:buNone/>
            </a:pPr>
            <a:r>
              <a:t/>
            </a:r>
            <a:endParaRPr sz="2400">
              <a:solidFill>
                <a:schemeClr val="dk1"/>
              </a:solidFill>
              <a:latin typeface="Century Gothic"/>
              <a:ea typeface="Century Gothic"/>
              <a:cs typeface="Century Gothic"/>
              <a:sym typeface="Century Gothic"/>
            </a:endParaRPr>
          </a:p>
          <a:p>
            <a:pPr indent="-342900" lvl="0" marL="342900" marR="0" rtl="0" algn="just">
              <a:spcBef>
                <a:spcPts val="0"/>
              </a:spcBef>
              <a:spcAft>
                <a:spcPts val="0"/>
              </a:spcAft>
              <a:buClr>
                <a:schemeClr val="dk1"/>
              </a:buClr>
              <a:buSzPts val="2400"/>
              <a:buFont typeface="Noto Sans Symbols"/>
              <a:buChar char="❖"/>
            </a:pPr>
            <a:r>
              <a:rPr lang="en-US" sz="2400">
                <a:solidFill>
                  <a:schemeClr val="dk1"/>
                </a:solidFill>
                <a:latin typeface="Century Gothic"/>
                <a:ea typeface="Century Gothic"/>
                <a:cs typeface="Century Gothic"/>
                <a:sym typeface="Century Gothic"/>
              </a:rPr>
              <a:t>Established a </a:t>
            </a:r>
            <a:r>
              <a:rPr b="1" lang="en-US" sz="2400">
                <a:solidFill>
                  <a:srgbClr val="92D050"/>
                </a:solidFill>
                <a:latin typeface="Century Gothic"/>
                <a:ea typeface="Century Gothic"/>
                <a:cs typeface="Century Gothic"/>
                <a:sym typeface="Century Gothic"/>
              </a:rPr>
              <a:t>Legal and Compliance Directorate </a:t>
            </a:r>
            <a:r>
              <a:rPr lang="en-US" sz="2400">
                <a:solidFill>
                  <a:schemeClr val="dk1"/>
                </a:solidFill>
                <a:latin typeface="Century Gothic"/>
                <a:ea typeface="Century Gothic"/>
                <a:cs typeface="Century Gothic"/>
                <a:sym typeface="Century Gothic"/>
              </a:rPr>
              <a:t>to allow for a more streamlined contracts management system. </a:t>
            </a:r>
            <a:endParaRPr/>
          </a:p>
          <a:p>
            <a:pPr indent="-190500" lvl="0" marL="342900" marR="0" rtl="0" algn="just">
              <a:spcBef>
                <a:spcPts val="0"/>
              </a:spcBef>
              <a:spcAft>
                <a:spcPts val="0"/>
              </a:spcAft>
              <a:buClr>
                <a:schemeClr val="dk1"/>
              </a:buClr>
              <a:buSzPts val="2400"/>
              <a:buFont typeface="Noto Sans Symbols"/>
              <a:buNone/>
            </a:pPr>
            <a:r>
              <a:t/>
            </a:r>
            <a:endParaRPr sz="2400">
              <a:solidFill>
                <a:schemeClr val="dk1"/>
              </a:solidFill>
              <a:latin typeface="Century Gothic"/>
              <a:ea typeface="Century Gothic"/>
              <a:cs typeface="Century Gothic"/>
              <a:sym typeface="Century Gothic"/>
            </a:endParaRPr>
          </a:p>
          <a:p>
            <a:pPr indent="-342900" lvl="0" marL="342900" marR="0" rtl="0" algn="just">
              <a:spcBef>
                <a:spcPts val="0"/>
              </a:spcBef>
              <a:spcAft>
                <a:spcPts val="0"/>
              </a:spcAft>
              <a:buClr>
                <a:srgbClr val="92D050"/>
              </a:buClr>
              <a:buSzPts val="2400"/>
              <a:buFont typeface="Noto Sans Symbols"/>
              <a:buChar char="❖"/>
            </a:pPr>
            <a:r>
              <a:rPr b="1" lang="en-US" sz="2400">
                <a:solidFill>
                  <a:srgbClr val="92D050"/>
                </a:solidFill>
                <a:latin typeface="Century Gothic"/>
                <a:ea typeface="Century Gothic"/>
                <a:cs typeface="Century Gothic"/>
                <a:sym typeface="Century Gothic"/>
              </a:rPr>
              <a:t>641 training and development</a:t>
            </a:r>
            <a:r>
              <a:rPr b="1" lang="en-US" sz="2400">
                <a:solidFill>
                  <a:srgbClr val="006600"/>
                </a:solidFill>
                <a:latin typeface="Century Gothic"/>
                <a:ea typeface="Century Gothic"/>
                <a:cs typeface="Century Gothic"/>
                <a:sym typeface="Century Gothic"/>
              </a:rPr>
              <a:t> </a:t>
            </a:r>
            <a:r>
              <a:rPr lang="en-US" sz="2400">
                <a:solidFill>
                  <a:schemeClr val="dk1"/>
                </a:solidFill>
                <a:latin typeface="Century Gothic"/>
                <a:ea typeface="Century Gothic"/>
                <a:cs typeface="Century Gothic"/>
                <a:sym typeface="Century Gothic"/>
              </a:rPr>
              <a:t>interventions were attended by employees.</a:t>
            </a:r>
            <a:endParaRPr/>
          </a:p>
        </p:txBody>
      </p:sp>
      <p:sp>
        <p:nvSpPr>
          <p:cNvPr id="214" name="Google Shape;214;p13"/>
          <p:cNvSpPr/>
          <p:nvPr/>
        </p:nvSpPr>
        <p:spPr>
          <a:xfrm>
            <a:off x="-30822" y="2256014"/>
            <a:ext cx="12267344" cy="18000"/>
          </a:xfrm>
          <a:prstGeom prst="rect">
            <a:avLst/>
          </a:prstGeom>
          <a:solidFill>
            <a:srgbClr val="006600">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3"/>
          <p:cNvSpPr txBox="1"/>
          <p:nvPr/>
        </p:nvSpPr>
        <p:spPr>
          <a:xfrm>
            <a:off x="485701" y="710229"/>
            <a:ext cx="301396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6600"/>
                </a:solidFill>
                <a:latin typeface="Calibri"/>
                <a:ea typeface="Calibri"/>
                <a:cs typeface="Calibri"/>
                <a:sym typeface="Calibri"/>
              </a:rPr>
              <a:t>Programme 1: Administration</a:t>
            </a:r>
            <a:endParaRPr b="1" sz="1800">
              <a:solidFill>
                <a:srgbClr val="006600"/>
              </a:solidFill>
              <a:latin typeface="Calibri"/>
              <a:ea typeface="Calibri"/>
              <a:cs typeface="Calibri"/>
              <a:sym typeface="Calibri"/>
            </a:endParaRPr>
          </a:p>
        </p:txBody>
      </p:sp>
      <p:sp>
        <p:nvSpPr>
          <p:cNvPr id="216" name="Google Shape;216;p13"/>
          <p:cNvSpPr/>
          <p:nvPr/>
        </p:nvSpPr>
        <p:spPr>
          <a:xfrm>
            <a:off x="-32532" y="1113872"/>
            <a:ext cx="12267344" cy="540000"/>
          </a:xfrm>
          <a:prstGeom prst="rect">
            <a:avLst/>
          </a:prstGeom>
          <a:solidFill>
            <a:srgbClr val="262626">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3"/>
          <p:cNvSpPr/>
          <p:nvPr/>
        </p:nvSpPr>
        <p:spPr>
          <a:xfrm>
            <a:off x="485701" y="1183682"/>
            <a:ext cx="1117546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Calibri"/>
                <a:ea typeface="Calibri"/>
                <a:cs typeface="Calibri"/>
                <a:sym typeface="Calibri"/>
              </a:rPr>
              <a:t>Purpose: </a:t>
            </a:r>
            <a:r>
              <a:rPr lang="en-US" sz="1800">
                <a:solidFill>
                  <a:schemeClr val="lt1"/>
                </a:solidFill>
                <a:latin typeface="Calibri"/>
                <a:ea typeface="Calibri"/>
                <a:cs typeface="Calibri"/>
                <a:sym typeface="Calibri"/>
              </a:rPr>
              <a:t>Provide strategic leadership, management and support services to the department</a:t>
            </a:r>
            <a:endParaRPr sz="1800">
              <a:solidFill>
                <a:schemeClr val="lt1"/>
              </a:solidFill>
              <a:latin typeface="Calibri"/>
              <a:ea typeface="Calibri"/>
              <a:cs typeface="Calibri"/>
              <a:sym typeface="Calibri"/>
            </a:endParaRPr>
          </a:p>
        </p:txBody>
      </p:sp>
      <p:sp>
        <p:nvSpPr>
          <p:cNvPr id="218" name="Google Shape;218;p13"/>
          <p:cNvSpPr/>
          <p:nvPr/>
        </p:nvSpPr>
        <p:spPr>
          <a:xfrm>
            <a:off x="8434999" y="1265857"/>
            <a:ext cx="5112000" cy="5112000"/>
          </a:xfrm>
          <a:prstGeom prst="ellipse">
            <a:avLst/>
          </a:prstGeom>
          <a:blipFill rotWithShape="1">
            <a:blip r:embed="rId4">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3"/>
          <p:cNvSpPr txBox="1"/>
          <p:nvPr>
            <p:ph idx="12" type="sldNum"/>
          </p:nvPr>
        </p:nvSpPr>
        <p:spPr>
          <a:xfrm>
            <a:off x="8610600" y="5908638"/>
            <a:ext cx="3382108" cy="81284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1600">
                <a:solidFill>
                  <a:schemeClr val="dk1"/>
                </a:solidFill>
                <a:latin typeface="Arial Black"/>
                <a:ea typeface="Arial Black"/>
                <a:cs typeface="Arial Black"/>
                <a:sym typeface="Arial Black"/>
              </a:rPr>
              <a:t>‹#›</a:t>
            </a:fld>
            <a:endParaRPr sz="1600">
              <a:solidFill>
                <a:schemeClr val="dk1"/>
              </a:solidFill>
              <a:latin typeface="Arial Black"/>
              <a:ea typeface="Arial Black"/>
              <a:cs typeface="Arial Black"/>
              <a:sym typeface="Arial Black"/>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4" name="Shape 224"/>
        <p:cNvGrpSpPr/>
        <p:nvPr/>
      </p:nvGrpSpPr>
      <p:grpSpPr>
        <a:xfrm>
          <a:off x="0" y="0"/>
          <a:ext cx="0" cy="0"/>
          <a:chOff x="0" y="0"/>
          <a:chExt cx="0" cy="0"/>
        </a:xfrm>
      </p:grpSpPr>
      <p:sp>
        <p:nvSpPr>
          <p:cNvPr id="225" name="Google Shape;225;p14"/>
          <p:cNvSpPr/>
          <p:nvPr/>
        </p:nvSpPr>
        <p:spPr>
          <a:xfrm>
            <a:off x="-154878" y="679659"/>
            <a:ext cx="12491291" cy="409956"/>
          </a:xfrm>
          <a:prstGeom prst="rect">
            <a:avLst/>
          </a:prstGeom>
          <a:solidFill>
            <a:srgbClr val="006600">
              <a:alpha val="666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14"/>
          <p:cNvSpPr txBox="1"/>
          <p:nvPr/>
        </p:nvSpPr>
        <p:spPr>
          <a:xfrm>
            <a:off x="0" y="213360"/>
            <a:ext cx="12192000" cy="432000"/>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Calibri"/>
              <a:buNone/>
            </a:pPr>
            <a:r>
              <a:rPr b="1" lang="en-US" sz="2400">
                <a:solidFill>
                  <a:schemeClr val="lt1"/>
                </a:solidFill>
                <a:latin typeface="Calibri"/>
                <a:ea typeface="Calibri"/>
                <a:cs typeface="Calibri"/>
                <a:sym typeface="Calibri"/>
              </a:rPr>
              <a:t>    2020/21 PERFORMANCE PER PROGRAMME </a:t>
            </a:r>
            <a:endParaRPr b="1" sz="2400">
              <a:solidFill>
                <a:schemeClr val="lt1"/>
              </a:solidFill>
              <a:latin typeface="Calibri"/>
              <a:ea typeface="Calibri"/>
              <a:cs typeface="Calibri"/>
              <a:sym typeface="Calibri"/>
            </a:endParaRPr>
          </a:p>
        </p:txBody>
      </p:sp>
      <p:sp>
        <p:nvSpPr>
          <p:cNvPr id="227" name="Google Shape;227;p14"/>
          <p:cNvSpPr/>
          <p:nvPr/>
        </p:nvSpPr>
        <p:spPr>
          <a:xfrm>
            <a:off x="485701" y="2534025"/>
            <a:ext cx="11415354" cy="3801041"/>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400">
                <a:solidFill>
                  <a:srgbClr val="006600"/>
                </a:solidFill>
                <a:latin typeface="Century Gothic"/>
                <a:ea typeface="Century Gothic"/>
                <a:cs typeface="Century Gothic"/>
                <a:sym typeface="Century Gothic"/>
              </a:rPr>
              <a:t>EE Targets</a:t>
            </a:r>
            <a:r>
              <a:rPr lang="en-US" sz="2400">
                <a:solidFill>
                  <a:srgbClr val="006600"/>
                </a:solidFill>
                <a:latin typeface="Century Gothic"/>
                <a:ea typeface="Century Gothic"/>
                <a:cs typeface="Century Gothic"/>
                <a:sym typeface="Century Gothic"/>
              </a:rPr>
              <a:t>: </a:t>
            </a:r>
            <a:endParaRPr/>
          </a:p>
          <a:p>
            <a:pPr indent="-357188" lvl="0" marL="357188" marR="0" rtl="0" algn="just">
              <a:lnSpc>
                <a:spcPct val="100000"/>
              </a:lnSpc>
              <a:spcBef>
                <a:spcPts val="600"/>
              </a:spcBef>
              <a:spcAft>
                <a:spcPts val="0"/>
              </a:spcAft>
              <a:buClr>
                <a:srgbClr val="000000"/>
              </a:buClr>
              <a:buSzPts val="2400"/>
              <a:buFont typeface="Century Gothic"/>
              <a:buNone/>
            </a:pPr>
            <a:r>
              <a:rPr lang="en-US" sz="2400">
                <a:solidFill>
                  <a:srgbClr val="000000"/>
                </a:solidFill>
                <a:latin typeface="Century Gothic"/>
                <a:ea typeface="Century Gothic"/>
                <a:cs typeface="Century Gothic"/>
                <a:sym typeface="Century Gothic"/>
              </a:rPr>
              <a:t>  - Target for </a:t>
            </a:r>
            <a:r>
              <a:rPr b="1" lang="en-US" sz="2400">
                <a:solidFill>
                  <a:srgbClr val="92D050"/>
                </a:solidFill>
                <a:latin typeface="Century Gothic"/>
                <a:ea typeface="Century Gothic"/>
                <a:cs typeface="Century Gothic"/>
                <a:sym typeface="Century Gothic"/>
              </a:rPr>
              <a:t>Women representation at SMS level has been exceeded at 54% vs 50%.</a:t>
            </a:r>
            <a:endParaRPr/>
          </a:p>
          <a:p>
            <a:pPr indent="0" lvl="0" marL="0" marR="0" rtl="0" algn="just">
              <a:spcBef>
                <a:spcPts val="600"/>
              </a:spcBef>
              <a:spcAft>
                <a:spcPts val="0"/>
              </a:spcAft>
              <a:buNone/>
            </a:pPr>
            <a:r>
              <a:rPr lang="en-US" sz="2400">
                <a:solidFill>
                  <a:srgbClr val="000000"/>
                </a:solidFill>
                <a:latin typeface="Century Gothic"/>
                <a:ea typeface="Century Gothic"/>
                <a:cs typeface="Century Gothic"/>
                <a:sym typeface="Century Gothic"/>
              </a:rPr>
              <a:t>  </a:t>
            </a:r>
            <a:r>
              <a:rPr lang="en-US" sz="2400">
                <a:solidFill>
                  <a:srgbClr val="006600"/>
                </a:solidFill>
                <a:latin typeface="Century Gothic"/>
                <a:ea typeface="Century Gothic"/>
                <a:cs typeface="Century Gothic"/>
                <a:sym typeface="Century Gothic"/>
              </a:rPr>
              <a:t>-  People with disabilit</a:t>
            </a:r>
            <a:r>
              <a:rPr lang="en-US" sz="2400">
                <a:solidFill>
                  <a:srgbClr val="000000"/>
                </a:solidFill>
                <a:latin typeface="Century Gothic"/>
                <a:ea typeface="Century Gothic"/>
                <a:cs typeface="Century Gothic"/>
                <a:sym typeface="Century Gothic"/>
              </a:rPr>
              <a:t>y target was over achieved at </a:t>
            </a:r>
            <a:r>
              <a:rPr b="1" lang="en-US" sz="2400">
                <a:solidFill>
                  <a:srgbClr val="000000"/>
                </a:solidFill>
                <a:latin typeface="Century Gothic"/>
                <a:ea typeface="Century Gothic"/>
                <a:cs typeface="Century Gothic"/>
                <a:sym typeface="Century Gothic"/>
              </a:rPr>
              <a:t>3% vs 2%</a:t>
            </a:r>
            <a:endParaRPr/>
          </a:p>
          <a:p>
            <a:pPr indent="0" lvl="0" marL="0" marR="0" rtl="0" algn="just">
              <a:spcBef>
                <a:spcPts val="600"/>
              </a:spcBef>
              <a:spcAft>
                <a:spcPts val="0"/>
              </a:spcAft>
              <a:buNone/>
            </a:pPr>
            <a:r>
              <a:t/>
            </a:r>
            <a:endParaRPr b="1" sz="2400">
              <a:solidFill>
                <a:srgbClr val="000000"/>
              </a:solidFill>
              <a:latin typeface="Century Gothic"/>
              <a:ea typeface="Century Gothic"/>
              <a:cs typeface="Century Gothic"/>
              <a:sym typeface="Century Gothic"/>
            </a:endParaRPr>
          </a:p>
          <a:p>
            <a:pPr indent="0" lvl="0" marL="0" marR="0" rtl="0" algn="just">
              <a:spcBef>
                <a:spcPts val="600"/>
              </a:spcBef>
              <a:spcAft>
                <a:spcPts val="0"/>
              </a:spcAft>
              <a:buNone/>
            </a:pPr>
            <a:r>
              <a:rPr b="1" lang="en-US" sz="2400">
                <a:solidFill>
                  <a:srgbClr val="006600"/>
                </a:solidFill>
                <a:latin typeface="Century Gothic"/>
                <a:ea typeface="Century Gothic"/>
                <a:cs typeface="Century Gothic"/>
                <a:sym typeface="Century Gothic"/>
              </a:rPr>
              <a:t>Financial Disclosure</a:t>
            </a:r>
            <a:endParaRPr/>
          </a:p>
          <a:p>
            <a:pPr indent="0" lvl="0" marL="0" marR="0" rtl="0" algn="just">
              <a:lnSpc>
                <a:spcPct val="100000"/>
              </a:lnSpc>
              <a:spcBef>
                <a:spcPts val="600"/>
              </a:spcBef>
              <a:spcAft>
                <a:spcPts val="0"/>
              </a:spcAft>
              <a:buNone/>
            </a:pPr>
            <a:r>
              <a:rPr lang="en-US" sz="2400">
                <a:solidFill>
                  <a:srgbClr val="000000"/>
                </a:solidFill>
                <a:latin typeface="Century Gothic"/>
                <a:ea typeface="Century Gothic"/>
                <a:cs typeface="Century Gothic"/>
                <a:sym typeface="Century Gothic"/>
              </a:rPr>
              <a:t>All designated categories disclosed their </a:t>
            </a:r>
            <a:r>
              <a:rPr b="1" lang="en-US" sz="2400">
                <a:solidFill>
                  <a:srgbClr val="92D050"/>
                </a:solidFill>
                <a:latin typeface="Century Gothic"/>
                <a:ea typeface="Century Gothic"/>
                <a:cs typeface="Century Gothic"/>
                <a:sym typeface="Century Gothic"/>
              </a:rPr>
              <a:t>financial interests</a:t>
            </a:r>
            <a:r>
              <a:rPr b="1" lang="en-US" sz="2400">
                <a:solidFill>
                  <a:srgbClr val="006600"/>
                </a:solidFill>
                <a:latin typeface="Century Gothic"/>
                <a:ea typeface="Century Gothic"/>
                <a:cs typeface="Century Gothic"/>
                <a:sym typeface="Century Gothic"/>
              </a:rPr>
              <a:t> </a:t>
            </a:r>
            <a:r>
              <a:rPr lang="en-US" sz="2400">
                <a:solidFill>
                  <a:srgbClr val="000000"/>
                </a:solidFill>
                <a:latin typeface="Century Gothic"/>
                <a:ea typeface="Century Gothic"/>
                <a:cs typeface="Century Gothic"/>
                <a:sym typeface="Century Gothic"/>
              </a:rPr>
              <a:t>and the department maintained the achievement of </a:t>
            </a:r>
            <a:r>
              <a:rPr b="1" lang="en-US" sz="2400">
                <a:solidFill>
                  <a:srgbClr val="000000"/>
                </a:solidFill>
                <a:latin typeface="Century Gothic"/>
                <a:ea typeface="Century Gothic"/>
                <a:cs typeface="Century Gothic"/>
                <a:sym typeface="Century Gothic"/>
              </a:rPr>
              <a:t>100%</a:t>
            </a:r>
            <a:r>
              <a:rPr lang="en-US" sz="2400">
                <a:solidFill>
                  <a:srgbClr val="000000"/>
                </a:solidFill>
                <a:latin typeface="Century Gothic"/>
                <a:ea typeface="Century Gothic"/>
                <a:cs typeface="Century Gothic"/>
                <a:sym typeface="Century Gothic"/>
              </a:rPr>
              <a:t> throughout the financial year.</a:t>
            </a:r>
            <a:endParaRPr/>
          </a:p>
        </p:txBody>
      </p:sp>
      <p:sp>
        <p:nvSpPr>
          <p:cNvPr id="228" name="Google Shape;228;p14"/>
          <p:cNvSpPr/>
          <p:nvPr/>
        </p:nvSpPr>
        <p:spPr>
          <a:xfrm>
            <a:off x="485701" y="1807025"/>
            <a:ext cx="3979744" cy="42473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US" sz="2400">
                <a:solidFill>
                  <a:srgbClr val="006600"/>
                </a:solidFill>
                <a:latin typeface="Calibri"/>
                <a:ea typeface="Calibri"/>
                <a:cs typeface="Calibri"/>
                <a:sym typeface="Calibri"/>
              </a:rPr>
              <a:t>OVERVIEW OF ACHIEVEMENTS</a:t>
            </a:r>
            <a:endParaRPr/>
          </a:p>
        </p:txBody>
      </p:sp>
      <p:sp>
        <p:nvSpPr>
          <p:cNvPr id="229" name="Google Shape;229;p14"/>
          <p:cNvSpPr txBox="1"/>
          <p:nvPr/>
        </p:nvSpPr>
        <p:spPr>
          <a:xfrm>
            <a:off x="485701" y="720389"/>
            <a:ext cx="333251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006600"/>
                </a:solidFill>
                <a:latin typeface="Calibri"/>
                <a:ea typeface="Calibri"/>
                <a:cs typeface="Calibri"/>
                <a:sym typeface="Calibri"/>
              </a:rPr>
              <a:t>Programme 1: Administration</a:t>
            </a:r>
            <a:endParaRPr b="1" sz="2000">
              <a:solidFill>
                <a:srgbClr val="006600"/>
              </a:solidFill>
              <a:latin typeface="Calibri"/>
              <a:ea typeface="Calibri"/>
              <a:cs typeface="Calibri"/>
              <a:sym typeface="Calibri"/>
            </a:endParaRPr>
          </a:p>
        </p:txBody>
      </p:sp>
      <p:sp>
        <p:nvSpPr>
          <p:cNvPr id="230" name="Google Shape;230;p14"/>
          <p:cNvSpPr/>
          <p:nvPr/>
        </p:nvSpPr>
        <p:spPr>
          <a:xfrm>
            <a:off x="-32532" y="1124032"/>
            <a:ext cx="12267344" cy="540000"/>
          </a:xfrm>
          <a:prstGeom prst="rect">
            <a:avLst/>
          </a:prstGeom>
          <a:solidFill>
            <a:srgbClr val="262626">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4"/>
          <p:cNvSpPr/>
          <p:nvPr/>
        </p:nvSpPr>
        <p:spPr>
          <a:xfrm>
            <a:off x="485701" y="1193842"/>
            <a:ext cx="1117546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lt1"/>
                </a:solidFill>
                <a:latin typeface="Calibri"/>
                <a:ea typeface="Calibri"/>
                <a:cs typeface="Calibri"/>
                <a:sym typeface="Calibri"/>
              </a:rPr>
              <a:t>Purpose: </a:t>
            </a:r>
            <a:r>
              <a:rPr lang="en-US" sz="1800">
                <a:solidFill>
                  <a:schemeClr val="lt1"/>
                </a:solidFill>
                <a:latin typeface="Calibri"/>
                <a:ea typeface="Calibri"/>
                <a:cs typeface="Calibri"/>
                <a:sym typeface="Calibri"/>
              </a:rPr>
              <a:t>Provide strategic leadership, management and support services to the department</a:t>
            </a:r>
            <a:endParaRPr sz="1800">
              <a:solidFill>
                <a:schemeClr val="lt1"/>
              </a:solidFill>
              <a:latin typeface="Calibri"/>
              <a:ea typeface="Calibri"/>
              <a:cs typeface="Calibri"/>
              <a:sym typeface="Calibri"/>
            </a:endParaRPr>
          </a:p>
        </p:txBody>
      </p:sp>
      <p:sp>
        <p:nvSpPr>
          <p:cNvPr id="232" name="Google Shape;232;p14"/>
          <p:cNvSpPr txBox="1"/>
          <p:nvPr>
            <p:ph idx="12" type="sldNum"/>
          </p:nvPr>
        </p:nvSpPr>
        <p:spPr>
          <a:xfrm>
            <a:off x="8610600" y="6409558"/>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2000">
                <a:latin typeface="Arial Black"/>
                <a:ea typeface="Arial Black"/>
                <a:cs typeface="Arial Black"/>
                <a:sym typeface="Arial Black"/>
              </a:rPr>
              <a:t>‹#›</a:t>
            </a:fld>
            <a:endParaRPr sz="2000">
              <a:latin typeface="Arial Black"/>
              <a:ea typeface="Arial Black"/>
              <a:cs typeface="Arial Black"/>
              <a:sym typeface="Arial Black"/>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5"/>
          <p:cNvSpPr/>
          <p:nvPr/>
        </p:nvSpPr>
        <p:spPr>
          <a:xfrm>
            <a:off x="-154878" y="669499"/>
            <a:ext cx="12491291" cy="409956"/>
          </a:xfrm>
          <a:prstGeom prst="rect">
            <a:avLst/>
          </a:prstGeom>
          <a:solidFill>
            <a:srgbClr val="006600">
              <a:alpha val="666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15"/>
          <p:cNvSpPr txBox="1"/>
          <p:nvPr/>
        </p:nvSpPr>
        <p:spPr>
          <a:xfrm>
            <a:off x="0" y="203200"/>
            <a:ext cx="12192000" cy="432000"/>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Calibri"/>
              <a:buNone/>
            </a:pPr>
            <a:r>
              <a:rPr b="1" lang="en-US" sz="2400">
                <a:solidFill>
                  <a:schemeClr val="lt1"/>
                </a:solidFill>
                <a:latin typeface="Calibri"/>
                <a:ea typeface="Calibri"/>
                <a:cs typeface="Calibri"/>
                <a:sym typeface="Calibri"/>
              </a:rPr>
              <a:t>   </a:t>
            </a:r>
            <a:r>
              <a:rPr b="1" lang="en-US" sz="2800">
                <a:solidFill>
                  <a:schemeClr val="lt1"/>
                </a:solidFill>
                <a:latin typeface="Calibri"/>
                <a:ea typeface="Calibri"/>
                <a:cs typeface="Calibri"/>
                <a:sym typeface="Calibri"/>
              </a:rPr>
              <a:t>9.   2020/21 </a:t>
            </a:r>
            <a:r>
              <a:rPr b="1" lang="en-US" sz="3200">
                <a:solidFill>
                  <a:schemeClr val="lt1"/>
                </a:solidFill>
                <a:latin typeface="Calibri"/>
                <a:ea typeface="Calibri"/>
                <a:cs typeface="Calibri"/>
                <a:sym typeface="Calibri"/>
              </a:rPr>
              <a:t>PERFORMANCE PER PROGRAMME </a:t>
            </a:r>
            <a:endParaRPr/>
          </a:p>
        </p:txBody>
      </p:sp>
      <p:sp>
        <p:nvSpPr>
          <p:cNvPr id="240" name="Google Shape;240;p15"/>
          <p:cNvSpPr/>
          <p:nvPr/>
        </p:nvSpPr>
        <p:spPr>
          <a:xfrm>
            <a:off x="551848" y="2636482"/>
            <a:ext cx="10643690" cy="3862596"/>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chemeClr val="dk1"/>
              </a:buClr>
              <a:buSzPts val="2000"/>
              <a:buFont typeface="Noto Sans Symbols"/>
              <a:buChar char="❖"/>
            </a:pPr>
            <a:r>
              <a:rPr lang="en-US" sz="2000">
                <a:solidFill>
                  <a:schemeClr val="dk1"/>
                </a:solidFill>
                <a:latin typeface="Century Gothic"/>
                <a:ea typeface="Century Gothic"/>
                <a:cs typeface="Century Gothic"/>
                <a:sym typeface="Century Gothic"/>
              </a:rPr>
              <a:t>Government website, </a:t>
            </a:r>
            <a:r>
              <a:rPr i="1" lang="en-US" sz="2000">
                <a:solidFill>
                  <a:srgbClr val="92D050"/>
                </a:solidFill>
                <a:latin typeface="Century Gothic"/>
                <a:ea typeface="Century Gothic"/>
                <a:cs typeface="Century Gothic"/>
                <a:sym typeface="Century Gothic"/>
              </a:rPr>
              <a:t>www.gov.za</a:t>
            </a:r>
            <a:r>
              <a:rPr lang="en-US" sz="2000">
                <a:solidFill>
                  <a:srgbClr val="92D050"/>
                </a:solidFill>
                <a:latin typeface="Century Gothic"/>
                <a:ea typeface="Century Gothic"/>
                <a:cs typeface="Century Gothic"/>
                <a:sym typeface="Century Gothic"/>
              </a:rPr>
              <a:t>, </a:t>
            </a:r>
            <a:r>
              <a:rPr lang="en-US" sz="2000">
                <a:solidFill>
                  <a:schemeClr val="dk1"/>
                </a:solidFill>
                <a:latin typeface="Century Gothic"/>
                <a:ea typeface="Century Gothic"/>
                <a:cs typeface="Century Gothic"/>
                <a:sym typeface="Century Gothic"/>
              </a:rPr>
              <a:t>emerged as the first port of call for many South Africans looking for information on Covid-19 and government support.</a:t>
            </a:r>
            <a:endParaRPr/>
          </a:p>
          <a:p>
            <a:pPr indent="-285750" lvl="0" marL="285750" marR="0" rtl="0" algn="just">
              <a:lnSpc>
                <a:spcPct val="100000"/>
              </a:lnSpc>
              <a:spcBef>
                <a:spcPts val="600"/>
              </a:spcBef>
              <a:spcAft>
                <a:spcPts val="0"/>
              </a:spcAft>
              <a:buClr>
                <a:schemeClr val="dk1"/>
              </a:buClr>
              <a:buSzPts val="2000"/>
              <a:buFont typeface="Noto Sans Symbols"/>
              <a:buChar char="❖"/>
            </a:pPr>
            <a:r>
              <a:rPr lang="en-US" sz="2000">
                <a:solidFill>
                  <a:schemeClr val="dk1"/>
                </a:solidFill>
                <a:latin typeface="Century Gothic"/>
                <a:ea typeface="Century Gothic"/>
                <a:cs typeface="Century Gothic"/>
                <a:sym typeface="Century Gothic"/>
              </a:rPr>
              <a:t>Our social media platforms increased following Twitter  </a:t>
            </a:r>
            <a:r>
              <a:rPr b="1" lang="en-US" sz="2000">
                <a:solidFill>
                  <a:srgbClr val="92D050"/>
                </a:solidFill>
                <a:latin typeface="Century Gothic"/>
                <a:ea typeface="Century Gothic"/>
                <a:cs typeface="Century Gothic"/>
                <a:sym typeface="Century Gothic"/>
              </a:rPr>
              <a:t>increased</a:t>
            </a:r>
            <a:r>
              <a:rPr lang="en-US" sz="2000">
                <a:solidFill>
                  <a:srgbClr val="92D050"/>
                </a:solidFill>
                <a:latin typeface="Century Gothic"/>
                <a:ea typeface="Century Gothic"/>
                <a:cs typeface="Century Gothic"/>
                <a:sym typeface="Century Gothic"/>
              </a:rPr>
              <a:t> by </a:t>
            </a:r>
            <a:r>
              <a:rPr b="1" lang="en-US" sz="2000">
                <a:solidFill>
                  <a:srgbClr val="92D050"/>
                </a:solidFill>
                <a:latin typeface="Century Gothic"/>
                <a:ea typeface="Century Gothic"/>
                <a:cs typeface="Century Gothic"/>
                <a:sym typeface="Century Gothic"/>
              </a:rPr>
              <a:t>65</a:t>
            </a:r>
            <a:r>
              <a:rPr b="1" lang="en-US" sz="2000">
                <a:solidFill>
                  <a:schemeClr val="dk1"/>
                </a:solidFill>
                <a:latin typeface="Century Gothic"/>
                <a:ea typeface="Century Gothic"/>
                <a:cs typeface="Century Gothic"/>
                <a:sym typeface="Century Gothic"/>
              </a:rPr>
              <a:t>% </a:t>
            </a:r>
            <a:r>
              <a:rPr lang="en-US" sz="2000">
                <a:solidFill>
                  <a:schemeClr val="dk1"/>
                </a:solidFill>
                <a:latin typeface="Century Gothic"/>
                <a:ea typeface="Century Gothic"/>
                <a:cs typeface="Century Gothic"/>
                <a:sym typeface="Century Gothic"/>
              </a:rPr>
              <a:t>and </a:t>
            </a:r>
            <a:r>
              <a:rPr b="1" lang="en-US" sz="2000">
                <a:solidFill>
                  <a:srgbClr val="92D050"/>
                </a:solidFill>
                <a:latin typeface="Century Gothic"/>
                <a:ea typeface="Century Gothic"/>
                <a:cs typeface="Century Gothic"/>
                <a:sym typeface="Century Gothic"/>
              </a:rPr>
              <a:t>Facebook  up by 85%.  We </a:t>
            </a:r>
            <a:r>
              <a:rPr lang="en-US" sz="2000">
                <a:solidFill>
                  <a:schemeClr val="dk1"/>
                </a:solidFill>
                <a:latin typeface="Century Gothic"/>
                <a:ea typeface="Century Gothic"/>
                <a:cs typeface="Century Gothic"/>
                <a:sym typeface="Century Gothic"/>
              </a:rPr>
              <a:t>leveraged these platforms to communicate nationally and internationally</a:t>
            </a:r>
            <a:endParaRPr/>
          </a:p>
          <a:p>
            <a:pPr indent="0" lvl="0" marL="0" marR="0" rtl="0" algn="just">
              <a:lnSpc>
                <a:spcPct val="100000"/>
              </a:lnSpc>
              <a:spcBef>
                <a:spcPts val="600"/>
              </a:spcBef>
              <a:spcAft>
                <a:spcPts val="0"/>
              </a:spcAft>
              <a:buNone/>
            </a:pPr>
            <a:r>
              <a:t/>
            </a:r>
            <a:endParaRPr sz="2000">
              <a:solidFill>
                <a:schemeClr val="dk1"/>
              </a:solidFill>
              <a:latin typeface="Century Gothic"/>
              <a:ea typeface="Century Gothic"/>
              <a:cs typeface="Century Gothic"/>
              <a:sym typeface="Century Gothic"/>
            </a:endParaRPr>
          </a:p>
          <a:p>
            <a:pPr indent="-285750" lvl="0" marL="285750" marR="0" rtl="0" algn="just">
              <a:lnSpc>
                <a:spcPct val="100000"/>
              </a:lnSpc>
              <a:spcBef>
                <a:spcPts val="600"/>
              </a:spcBef>
              <a:spcAft>
                <a:spcPts val="0"/>
              </a:spcAft>
              <a:buClr>
                <a:srgbClr val="92D050"/>
              </a:buClr>
              <a:buSzPts val="2000"/>
              <a:buFont typeface="Noto Sans Symbols"/>
              <a:buChar char="❖"/>
            </a:pPr>
            <a:r>
              <a:rPr b="1" lang="en-US" sz="2000">
                <a:solidFill>
                  <a:srgbClr val="92D050"/>
                </a:solidFill>
                <a:latin typeface="Century Gothic"/>
                <a:ea typeface="Century Gothic"/>
                <a:cs typeface="Century Gothic"/>
                <a:sym typeface="Century Gothic"/>
              </a:rPr>
              <a:t>Extensive translation of content </a:t>
            </a:r>
            <a:r>
              <a:rPr lang="en-US" sz="2000">
                <a:solidFill>
                  <a:schemeClr val="dk1"/>
                </a:solidFill>
                <a:latin typeface="Century Gothic"/>
                <a:ea typeface="Century Gothic"/>
                <a:cs typeface="Century Gothic"/>
                <a:sym typeface="Century Gothic"/>
              </a:rPr>
              <a:t>into all official languages to off-set the absence of Izimbizo and other public participation engagements</a:t>
            </a:r>
            <a:endParaRPr/>
          </a:p>
          <a:p>
            <a:pPr indent="0" lvl="0" marL="0" marR="0" rtl="0" algn="just">
              <a:lnSpc>
                <a:spcPct val="100000"/>
              </a:lnSpc>
              <a:spcBef>
                <a:spcPts val="600"/>
              </a:spcBef>
              <a:spcAft>
                <a:spcPts val="0"/>
              </a:spcAft>
              <a:buNone/>
            </a:pPr>
            <a:r>
              <a:t/>
            </a:r>
            <a:endParaRPr sz="2000">
              <a:solidFill>
                <a:schemeClr val="dk1"/>
              </a:solidFill>
              <a:latin typeface="Century Gothic"/>
              <a:ea typeface="Century Gothic"/>
              <a:cs typeface="Century Gothic"/>
              <a:sym typeface="Century Gothic"/>
            </a:endParaRPr>
          </a:p>
          <a:p>
            <a:pPr indent="-285750" lvl="0" marL="285750" marR="0" rtl="0" algn="just">
              <a:lnSpc>
                <a:spcPct val="100000"/>
              </a:lnSpc>
              <a:spcBef>
                <a:spcPts val="600"/>
              </a:spcBef>
              <a:spcAft>
                <a:spcPts val="0"/>
              </a:spcAft>
              <a:buClr>
                <a:srgbClr val="92D050"/>
              </a:buClr>
              <a:buSzPts val="2000"/>
              <a:buFont typeface="Noto Sans Symbols"/>
              <a:buChar char="❖"/>
            </a:pPr>
            <a:r>
              <a:rPr b="1" lang="en-US" sz="2000">
                <a:solidFill>
                  <a:srgbClr val="92D050"/>
                </a:solidFill>
                <a:latin typeface="Century Gothic"/>
                <a:ea typeface="Century Gothic"/>
                <a:cs typeface="Century Gothic"/>
                <a:sym typeface="Century Gothic"/>
              </a:rPr>
              <a:t>Negotiated zero-rating </a:t>
            </a:r>
            <a:r>
              <a:rPr lang="en-US" sz="2000">
                <a:solidFill>
                  <a:schemeClr val="dk1"/>
                </a:solidFill>
                <a:latin typeface="Century Gothic"/>
                <a:ea typeface="Century Gothic"/>
                <a:cs typeface="Century Gothic"/>
                <a:sym typeface="Century Gothic"/>
              </a:rPr>
              <a:t>with mobile network operators for Covid-19 related content.</a:t>
            </a:r>
            <a:endParaRPr/>
          </a:p>
        </p:txBody>
      </p:sp>
      <p:sp>
        <p:nvSpPr>
          <p:cNvPr id="241" name="Google Shape;241;p15"/>
          <p:cNvSpPr/>
          <p:nvPr/>
        </p:nvSpPr>
        <p:spPr>
          <a:xfrm>
            <a:off x="551848" y="2108113"/>
            <a:ext cx="4568879" cy="42473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US" sz="2400">
                <a:solidFill>
                  <a:srgbClr val="006600"/>
                </a:solidFill>
                <a:latin typeface="Century Gothic"/>
                <a:ea typeface="Century Gothic"/>
                <a:cs typeface="Century Gothic"/>
                <a:sym typeface="Century Gothic"/>
              </a:rPr>
              <a:t>OVERVIEW OF ACHIEVEMENTS</a:t>
            </a:r>
            <a:endParaRPr/>
          </a:p>
        </p:txBody>
      </p:sp>
      <p:sp>
        <p:nvSpPr>
          <p:cNvPr id="242" name="Google Shape;242;p15"/>
          <p:cNvSpPr txBox="1"/>
          <p:nvPr/>
        </p:nvSpPr>
        <p:spPr>
          <a:xfrm>
            <a:off x="485701" y="710229"/>
            <a:ext cx="523829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6600"/>
                </a:solidFill>
                <a:latin typeface="Calibri"/>
                <a:ea typeface="Calibri"/>
                <a:cs typeface="Calibri"/>
                <a:sym typeface="Calibri"/>
              </a:rPr>
              <a:t>Programme 2: Content Processing and Dissemination</a:t>
            </a:r>
            <a:endParaRPr b="1" sz="1800">
              <a:solidFill>
                <a:srgbClr val="006600"/>
              </a:solidFill>
              <a:latin typeface="Calibri"/>
              <a:ea typeface="Calibri"/>
              <a:cs typeface="Calibri"/>
              <a:sym typeface="Calibri"/>
            </a:endParaRPr>
          </a:p>
        </p:txBody>
      </p:sp>
      <p:sp>
        <p:nvSpPr>
          <p:cNvPr id="243" name="Google Shape;243;p15"/>
          <p:cNvSpPr/>
          <p:nvPr/>
        </p:nvSpPr>
        <p:spPr>
          <a:xfrm>
            <a:off x="-32532" y="1113872"/>
            <a:ext cx="12267344" cy="864000"/>
          </a:xfrm>
          <a:prstGeom prst="rect">
            <a:avLst/>
          </a:prstGeom>
          <a:solidFill>
            <a:srgbClr val="262626">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p15"/>
          <p:cNvSpPr/>
          <p:nvPr/>
        </p:nvSpPr>
        <p:spPr>
          <a:xfrm>
            <a:off x="485701" y="1183682"/>
            <a:ext cx="11175468" cy="6771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lt1"/>
                </a:solidFill>
                <a:latin typeface="Calibri"/>
                <a:ea typeface="Calibri"/>
                <a:cs typeface="Calibri"/>
                <a:sym typeface="Calibri"/>
              </a:rPr>
              <a:t>Purpose: </a:t>
            </a:r>
            <a:r>
              <a:rPr lang="en-US" sz="1800">
                <a:solidFill>
                  <a:schemeClr val="lt1"/>
                </a:solidFill>
                <a:latin typeface="Calibri"/>
                <a:ea typeface="Calibri"/>
                <a:cs typeface="Calibri"/>
                <a:sym typeface="Calibri"/>
              </a:rPr>
              <a:t>Provide strategic leadership in government communication to ensure coherence, coordination, consistency, quality, impact and responsiveness of government communication.</a:t>
            </a:r>
            <a:endParaRPr sz="1800">
              <a:solidFill>
                <a:schemeClr val="lt1"/>
              </a:solidFill>
              <a:latin typeface="Calibri"/>
              <a:ea typeface="Calibri"/>
              <a:cs typeface="Calibri"/>
              <a:sym typeface="Calibri"/>
            </a:endParaRPr>
          </a:p>
        </p:txBody>
      </p:sp>
      <p:sp>
        <p:nvSpPr>
          <p:cNvPr id="245" name="Google Shape;245;p15"/>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2000">
                <a:solidFill>
                  <a:schemeClr val="dk1"/>
                </a:solidFill>
                <a:latin typeface="Arial Black"/>
                <a:ea typeface="Arial Black"/>
                <a:cs typeface="Arial Black"/>
                <a:sym typeface="Arial Black"/>
              </a:rPr>
              <a:t>‹#›</a:t>
            </a:fld>
            <a:endParaRPr sz="2000">
              <a:solidFill>
                <a:schemeClr val="dk1"/>
              </a:solidFill>
              <a:latin typeface="Arial Black"/>
              <a:ea typeface="Arial Black"/>
              <a:cs typeface="Arial Black"/>
              <a:sym typeface="Arial Black"/>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6"/>
          <p:cNvSpPr/>
          <p:nvPr/>
        </p:nvSpPr>
        <p:spPr>
          <a:xfrm>
            <a:off x="-154878" y="669499"/>
            <a:ext cx="12491291" cy="409956"/>
          </a:xfrm>
          <a:prstGeom prst="rect">
            <a:avLst/>
          </a:prstGeom>
          <a:solidFill>
            <a:srgbClr val="006600">
              <a:alpha val="666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16"/>
          <p:cNvSpPr txBox="1"/>
          <p:nvPr/>
        </p:nvSpPr>
        <p:spPr>
          <a:xfrm>
            <a:off x="0" y="203200"/>
            <a:ext cx="12192000" cy="432000"/>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Calibri"/>
              <a:buNone/>
            </a:pPr>
            <a:r>
              <a:rPr b="1" lang="en-US" sz="2400">
                <a:solidFill>
                  <a:schemeClr val="lt1"/>
                </a:solidFill>
                <a:latin typeface="Calibri"/>
                <a:ea typeface="Calibri"/>
                <a:cs typeface="Calibri"/>
                <a:sym typeface="Calibri"/>
              </a:rPr>
              <a:t>    </a:t>
            </a:r>
            <a:r>
              <a:rPr b="1" lang="en-US" sz="2800">
                <a:solidFill>
                  <a:schemeClr val="lt1"/>
                </a:solidFill>
                <a:latin typeface="Calibri"/>
                <a:ea typeface="Calibri"/>
                <a:cs typeface="Calibri"/>
                <a:sym typeface="Calibri"/>
              </a:rPr>
              <a:t>2020/21 PERFORMANCE PER PROGRAMME </a:t>
            </a:r>
            <a:endParaRPr/>
          </a:p>
        </p:txBody>
      </p:sp>
      <p:sp>
        <p:nvSpPr>
          <p:cNvPr id="253" name="Google Shape;253;p16"/>
          <p:cNvSpPr/>
          <p:nvPr/>
        </p:nvSpPr>
        <p:spPr>
          <a:xfrm>
            <a:off x="296345" y="2560310"/>
            <a:ext cx="11485347" cy="3554047"/>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000"/>
              <a:buFont typeface="Noto Sans Symbols"/>
              <a:buChar char="❖"/>
            </a:pPr>
            <a:r>
              <a:rPr lang="en-US" sz="2000">
                <a:solidFill>
                  <a:schemeClr val="dk1"/>
                </a:solidFill>
                <a:latin typeface="Century Gothic"/>
                <a:ea typeface="Century Gothic"/>
                <a:cs typeface="Century Gothic"/>
                <a:sym typeface="Century Gothic"/>
              </a:rPr>
              <a:t>Supported the </a:t>
            </a:r>
            <a:r>
              <a:rPr b="1" lang="en-US" sz="2000">
                <a:solidFill>
                  <a:srgbClr val="92D050"/>
                </a:solidFill>
                <a:latin typeface="Century Gothic"/>
                <a:ea typeface="Century Gothic"/>
                <a:cs typeface="Century Gothic"/>
                <a:sym typeface="Century Gothic"/>
              </a:rPr>
              <a:t>daily Coronavirus Communication Command </a:t>
            </a:r>
            <a:r>
              <a:rPr lang="en-US" sz="2000">
                <a:solidFill>
                  <a:schemeClr val="dk1"/>
                </a:solidFill>
                <a:latin typeface="Century Gothic"/>
                <a:ea typeface="Century Gothic"/>
                <a:cs typeface="Century Gothic"/>
                <a:sym typeface="Century Gothic"/>
              </a:rPr>
              <a:t>with key messaging based on daily scanning of communication environment. </a:t>
            </a:r>
            <a:endParaRPr/>
          </a:p>
          <a:p>
            <a:pPr indent="-285750" lvl="0" marL="285750" marR="0" rtl="0" algn="l">
              <a:lnSpc>
                <a:spcPct val="100000"/>
              </a:lnSpc>
              <a:spcBef>
                <a:spcPts val="600"/>
              </a:spcBef>
              <a:spcAft>
                <a:spcPts val="0"/>
              </a:spcAft>
              <a:buClr>
                <a:schemeClr val="dk1"/>
              </a:buClr>
              <a:buSzPts val="2000"/>
              <a:buFont typeface="Noto Sans Symbols"/>
              <a:buChar char="❖"/>
            </a:pPr>
            <a:r>
              <a:rPr lang="en-US" sz="2000">
                <a:solidFill>
                  <a:schemeClr val="dk1"/>
                </a:solidFill>
                <a:latin typeface="Century Gothic"/>
                <a:ea typeface="Century Gothic"/>
                <a:cs typeface="Century Gothic"/>
                <a:sym typeface="Century Gothic"/>
              </a:rPr>
              <a:t>Conducted </a:t>
            </a:r>
            <a:r>
              <a:rPr b="1" lang="en-US" sz="2000">
                <a:solidFill>
                  <a:srgbClr val="92D050"/>
                </a:solidFill>
                <a:latin typeface="Century Gothic"/>
                <a:ea typeface="Century Gothic"/>
                <a:cs typeface="Century Gothic"/>
                <a:sym typeface="Century Gothic"/>
              </a:rPr>
              <a:t>national research on public reaction to official Covid-19 information</a:t>
            </a:r>
            <a:r>
              <a:rPr lang="en-US" sz="2000">
                <a:solidFill>
                  <a:schemeClr val="dk1"/>
                </a:solidFill>
                <a:latin typeface="Century Gothic"/>
                <a:ea typeface="Century Gothic"/>
                <a:cs typeface="Century Gothic"/>
                <a:sym typeface="Century Gothic"/>
              </a:rPr>
              <a:t> and the research results indicated that the public trusted government information around the pandemic </a:t>
            </a:r>
            <a:endParaRPr/>
          </a:p>
          <a:p>
            <a:pPr indent="-285750" lvl="0" marL="285750" marR="0" rtl="0" algn="l">
              <a:lnSpc>
                <a:spcPct val="100000"/>
              </a:lnSpc>
              <a:spcBef>
                <a:spcPts val="600"/>
              </a:spcBef>
              <a:spcAft>
                <a:spcPts val="0"/>
              </a:spcAft>
              <a:buClr>
                <a:srgbClr val="92D050"/>
              </a:buClr>
              <a:buSzPts val="2000"/>
              <a:buFont typeface="Noto Sans Symbols"/>
              <a:buChar char="❖"/>
            </a:pPr>
            <a:r>
              <a:rPr b="1" lang="en-US" sz="2000">
                <a:solidFill>
                  <a:srgbClr val="92D050"/>
                </a:solidFill>
                <a:latin typeface="Century Gothic"/>
                <a:ea typeface="Century Gothic"/>
                <a:cs typeface="Century Gothic"/>
                <a:sym typeface="Century Gothic"/>
              </a:rPr>
              <a:t>SAnews.gov.za was at the forefront of providing pertinent information to citizens </a:t>
            </a:r>
            <a:r>
              <a:rPr lang="en-US" sz="2000">
                <a:solidFill>
                  <a:schemeClr val="dk1"/>
                </a:solidFill>
                <a:latin typeface="Century Gothic"/>
                <a:ea typeface="Century Gothic"/>
                <a:cs typeface="Century Gothic"/>
                <a:sym typeface="Century Gothic"/>
              </a:rPr>
              <a:t>daily, including on health protocols to prevent the spread of the pandemic.</a:t>
            </a:r>
            <a:endParaRPr/>
          </a:p>
          <a:p>
            <a:pPr indent="-285750" lvl="0" marL="285750" marR="0" rtl="0" algn="l">
              <a:lnSpc>
                <a:spcPct val="100000"/>
              </a:lnSpc>
              <a:spcBef>
                <a:spcPts val="600"/>
              </a:spcBef>
              <a:spcAft>
                <a:spcPts val="0"/>
              </a:spcAft>
              <a:buClr>
                <a:srgbClr val="92D050"/>
              </a:buClr>
              <a:buSzPts val="2000"/>
              <a:buFont typeface="Noto Sans Symbols"/>
              <a:buChar char="❖"/>
            </a:pPr>
            <a:r>
              <a:rPr b="1" lang="en-US" sz="2000">
                <a:solidFill>
                  <a:srgbClr val="92D050"/>
                </a:solidFill>
                <a:latin typeface="Century Gothic"/>
                <a:ea typeface="Century Gothic"/>
                <a:cs typeface="Century Gothic"/>
                <a:sym typeface="Century Gothic"/>
              </a:rPr>
              <a:t>GCIS audio visual crews supported The President and Deputy President </a:t>
            </a:r>
            <a:r>
              <a:rPr lang="en-US" sz="2000">
                <a:solidFill>
                  <a:schemeClr val="dk1"/>
                </a:solidFill>
                <a:latin typeface="Century Gothic"/>
                <a:ea typeface="Century Gothic"/>
                <a:cs typeface="Century Gothic"/>
                <a:sym typeface="Century Gothic"/>
              </a:rPr>
              <a:t>in their adoption of virtual platforms to conduct public and closed meetings</a:t>
            </a:r>
            <a:endParaRPr/>
          </a:p>
          <a:p>
            <a:pPr indent="0" lvl="0" marL="0" marR="0" rtl="0" algn="l">
              <a:lnSpc>
                <a:spcPct val="100000"/>
              </a:lnSpc>
              <a:spcBef>
                <a:spcPts val="600"/>
              </a:spcBef>
              <a:spcAft>
                <a:spcPts val="0"/>
              </a:spcAft>
              <a:buNone/>
            </a:pPr>
            <a:r>
              <a:t/>
            </a:r>
            <a:endParaRPr sz="2000">
              <a:solidFill>
                <a:srgbClr val="000000"/>
              </a:solidFill>
              <a:latin typeface="Century Gothic"/>
              <a:ea typeface="Century Gothic"/>
              <a:cs typeface="Century Gothic"/>
              <a:sym typeface="Century Gothic"/>
            </a:endParaRPr>
          </a:p>
        </p:txBody>
      </p:sp>
      <p:sp>
        <p:nvSpPr>
          <p:cNvPr id="254" name="Google Shape;254;p16"/>
          <p:cNvSpPr/>
          <p:nvPr/>
        </p:nvSpPr>
        <p:spPr>
          <a:xfrm>
            <a:off x="457290" y="2044968"/>
            <a:ext cx="4568879" cy="42473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US" sz="2400">
                <a:solidFill>
                  <a:srgbClr val="006600"/>
                </a:solidFill>
                <a:latin typeface="Century Gothic"/>
                <a:ea typeface="Century Gothic"/>
                <a:cs typeface="Century Gothic"/>
                <a:sym typeface="Century Gothic"/>
              </a:rPr>
              <a:t>OVERVIEW OF ACHIEVEMENTS</a:t>
            </a:r>
            <a:endParaRPr/>
          </a:p>
        </p:txBody>
      </p:sp>
      <p:sp>
        <p:nvSpPr>
          <p:cNvPr id="255" name="Google Shape;255;p16"/>
          <p:cNvSpPr txBox="1"/>
          <p:nvPr/>
        </p:nvSpPr>
        <p:spPr>
          <a:xfrm>
            <a:off x="205290" y="627458"/>
            <a:ext cx="581306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006600"/>
                </a:solidFill>
                <a:latin typeface="Calibri"/>
                <a:ea typeface="Calibri"/>
                <a:cs typeface="Calibri"/>
                <a:sym typeface="Calibri"/>
              </a:rPr>
              <a:t>Programme 2: Content Processing and Dissemination</a:t>
            </a:r>
            <a:endParaRPr b="1" sz="2000">
              <a:solidFill>
                <a:srgbClr val="006600"/>
              </a:solidFill>
              <a:latin typeface="Calibri"/>
              <a:ea typeface="Calibri"/>
              <a:cs typeface="Calibri"/>
              <a:sym typeface="Calibri"/>
            </a:endParaRPr>
          </a:p>
        </p:txBody>
      </p:sp>
      <p:sp>
        <p:nvSpPr>
          <p:cNvPr id="256" name="Google Shape;256;p16"/>
          <p:cNvSpPr/>
          <p:nvPr/>
        </p:nvSpPr>
        <p:spPr>
          <a:xfrm>
            <a:off x="-32532" y="1113872"/>
            <a:ext cx="12267344" cy="864000"/>
          </a:xfrm>
          <a:prstGeom prst="rect">
            <a:avLst/>
          </a:prstGeom>
          <a:solidFill>
            <a:srgbClr val="262626">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6"/>
          <p:cNvSpPr/>
          <p:nvPr/>
        </p:nvSpPr>
        <p:spPr>
          <a:xfrm>
            <a:off x="485701" y="1183682"/>
            <a:ext cx="11175468" cy="6771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lt1"/>
                </a:solidFill>
                <a:latin typeface="Calibri"/>
                <a:ea typeface="Calibri"/>
                <a:cs typeface="Calibri"/>
                <a:sym typeface="Calibri"/>
              </a:rPr>
              <a:t>Purpose: </a:t>
            </a:r>
            <a:r>
              <a:rPr lang="en-US" sz="1800">
                <a:solidFill>
                  <a:schemeClr val="lt1"/>
                </a:solidFill>
                <a:latin typeface="Calibri"/>
                <a:ea typeface="Calibri"/>
                <a:cs typeface="Calibri"/>
                <a:sym typeface="Calibri"/>
              </a:rPr>
              <a:t>Provide strategic leadership in government communication to ensure coherence, coordination, consistency, quality, impact and responsiveness of government communication.</a:t>
            </a:r>
            <a:endParaRPr sz="1800">
              <a:solidFill>
                <a:schemeClr val="lt1"/>
              </a:solidFill>
              <a:latin typeface="Calibri"/>
              <a:ea typeface="Calibri"/>
              <a:cs typeface="Calibri"/>
              <a:sym typeface="Calibri"/>
            </a:endParaRPr>
          </a:p>
        </p:txBody>
      </p:sp>
      <p:sp>
        <p:nvSpPr>
          <p:cNvPr id="258" name="Google Shape;258;p1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2000">
                <a:latin typeface="Arial Black"/>
                <a:ea typeface="Arial Black"/>
                <a:cs typeface="Arial Black"/>
                <a:sym typeface="Arial Black"/>
              </a:rPr>
              <a:t>‹#›</a:t>
            </a:fld>
            <a:endParaRPr sz="2000">
              <a:latin typeface="Arial Black"/>
              <a:ea typeface="Arial Black"/>
              <a:cs typeface="Arial Black"/>
              <a:sym typeface="Arial Black"/>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7"/>
          <p:cNvSpPr/>
          <p:nvPr/>
        </p:nvSpPr>
        <p:spPr>
          <a:xfrm>
            <a:off x="-154878" y="669499"/>
            <a:ext cx="12491291" cy="409956"/>
          </a:xfrm>
          <a:prstGeom prst="rect">
            <a:avLst/>
          </a:prstGeom>
          <a:solidFill>
            <a:srgbClr val="006600">
              <a:alpha val="666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7"/>
          <p:cNvSpPr txBox="1"/>
          <p:nvPr/>
        </p:nvSpPr>
        <p:spPr>
          <a:xfrm>
            <a:off x="0" y="203200"/>
            <a:ext cx="12192000" cy="432000"/>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Calibri"/>
              <a:buNone/>
            </a:pPr>
            <a:r>
              <a:rPr b="1" lang="en-US" sz="2400">
                <a:solidFill>
                  <a:schemeClr val="lt1"/>
                </a:solidFill>
                <a:latin typeface="Calibri"/>
                <a:ea typeface="Calibri"/>
                <a:cs typeface="Calibri"/>
                <a:sym typeface="Calibri"/>
              </a:rPr>
              <a:t>   2020/21 PERFORMANCE PER PROGRAMME </a:t>
            </a:r>
            <a:endParaRPr/>
          </a:p>
        </p:txBody>
      </p:sp>
      <p:sp>
        <p:nvSpPr>
          <p:cNvPr id="266" name="Google Shape;266;p17"/>
          <p:cNvSpPr/>
          <p:nvPr/>
        </p:nvSpPr>
        <p:spPr>
          <a:xfrm>
            <a:off x="551848" y="2636482"/>
            <a:ext cx="11311906" cy="3785652"/>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92D050"/>
              </a:buClr>
              <a:buSzPts val="2000"/>
              <a:buFont typeface="Noto Sans Symbols"/>
              <a:buChar char="❖"/>
            </a:pPr>
            <a:r>
              <a:rPr b="1" lang="en-US" sz="2000">
                <a:solidFill>
                  <a:srgbClr val="92D050"/>
                </a:solidFill>
                <a:latin typeface="Century Gothic"/>
                <a:ea typeface="Century Gothic"/>
                <a:cs typeface="Century Gothic"/>
                <a:sym typeface="Century Gothic"/>
              </a:rPr>
              <a:t>Live broadcasting of most media briefings </a:t>
            </a:r>
            <a:r>
              <a:rPr lang="en-US" sz="2000">
                <a:solidFill>
                  <a:schemeClr val="dk1"/>
                </a:solidFill>
                <a:latin typeface="Century Gothic"/>
                <a:ea typeface="Century Gothic"/>
                <a:cs typeface="Century Gothic"/>
                <a:sym typeface="Century Gothic"/>
              </a:rPr>
              <a:t>to </a:t>
            </a:r>
            <a:r>
              <a:rPr b="1" lang="en-US" sz="2000">
                <a:solidFill>
                  <a:srgbClr val="92D050"/>
                </a:solidFill>
                <a:latin typeface="Century Gothic"/>
                <a:ea typeface="Century Gothic"/>
                <a:cs typeface="Century Gothic"/>
                <a:sym typeface="Century Gothic"/>
              </a:rPr>
              <a:t>community radio stations </a:t>
            </a:r>
            <a:r>
              <a:rPr lang="en-US" sz="2000">
                <a:solidFill>
                  <a:schemeClr val="dk1"/>
                </a:solidFill>
                <a:latin typeface="Century Gothic"/>
                <a:ea typeface="Century Gothic"/>
                <a:cs typeface="Century Gothic"/>
                <a:sym typeface="Century Gothic"/>
              </a:rPr>
              <a:t>which reach the far-flung rural areas in the country.</a:t>
            </a:r>
            <a:endParaRPr/>
          </a:p>
          <a:p>
            <a:pPr indent="-285750" lvl="0" marL="285750" marR="0" rtl="0" algn="just">
              <a:lnSpc>
                <a:spcPct val="100000"/>
              </a:lnSpc>
              <a:spcBef>
                <a:spcPts val="600"/>
              </a:spcBef>
              <a:spcAft>
                <a:spcPts val="0"/>
              </a:spcAft>
              <a:buClr>
                <a:schemeClr val="dk1"/>
              </a:buClr>
              <a:buSzPts val="2000"/>
              <a:buFont typeface="Noto Sans Symbols"/>
              <a:buChar char="❖"/>
            </a:pPr>
            <a:r>
              <a:rPr lang="en-US" sz="2000">
                <a:solidFill>
                  <a:schemeClr val="dk1"/>
                </a:solidFill>
                <a:latin typeface="Century Gothic"/>
                <a:ea typeface="Century Gothic"/>
                <a:cs typeface="Century Gothic"/>
                <a:sym typeface="Century Gothic"/>
              </a:rPr>
              <a:t>The number of requests for radio services increased as a result of departments using radio due to the restrictions in physical movement.</a:t>
            </a:r>
            <a:endParaRPr/>
          </a:p>
          <a:p>
            <a:pPr indent="-285750" lvl="0" marL="285750" marR="0" rtl="0" algn="just">
              <a:lnSpc>
                <a:spcPct val="100000"/>
              </a:lnSpc>
              <a:spcBef>
                <a:spcPts val="600"/>
              </a:spcBef>
              <a:spcAft>
                <a:spcPts val="0"/>
              </a:spcAft>
              <a:buClr>
                <a:srgbClr val="000000"/>
              </a:buClr>
              <a:buSzPts val="2000"/>
              <a:buFont typeface="Noto Sans Symbols"/>
              <a:buChar char="❖"/>
            </a:pPr>
            <a:r>
              <a:rPr lang="en-US" sz="2000">
                <a:solidFill>
                  <a:srgbClr val="000000"/>
                </a:solidFill>
                <a:latin typeface="Century Gothic"/>
                <a:ea typeface="Century Gothic"/>
                <a:cs typeface="Century Gothic"/>
                <a:sym typeface="Century Gothic"/>
              </a:rPr>
              <a:t>Implemented </a:t>
            </a:r>
            <a:r>
              <a:rPr b="1" lang="en-US" sz="2000">
                <a:solidFill>
                  <a:srgbClr val="92D050"/>
                </a:solidFill>
                <a:latin typeface="Century Gothic"/>
                <a:ea typeface="Century Gothic"/>
                <a:cs typeface="Century Gothic"/>
                <a:sym typeface="Century Gothic"/>
              </a:rPr>
              <a:t>76% of approved media-buying campaigns (amounting to R285, 893 million) versus the target of 40%. </a:t>
            </a:r>
            <a:r>
              <a:rPr lang="en-US" sz="2000">
                <a:solidFill>
                  <a:srgbClr val="000000"/>
                </a:solidFill>
                <a:latin typeface="Century Gothic"/>
                <a:ea typeface="Century Gothic"/>
                <a:cs typeface="Century Gothic"/>
                <a:sym typeface="Century Gothic"/>
              </a:rPr>
              <a:t> This means that we processed R76, 768 million more than 2019/20 financial year despite the Covid-19 challenges.</a:t>
            </a:r>
            <a:endParaRPr/>
          </a:p>
          <a:p>
            <a:pPr indent="-285750" lvl="0" marL="285750" marR="0" rtl="0" algn="just">
              <a:lnSpc>
                <a:spcPct val="100000"/>
              </a:lnSpc>
              <a:spcBef>
                <a:spcPts val="600"/>
              </a:spcBef>
              <a:spcAft>
                <a:spcPts val="0"/>
              </a:spcAft>
              <a:buClr>
                <a:srgbClr val="000000"/>
              </a:buClr>
              <a:buSzPts val="2000"/>
              <a:buFont typeface="Noto Sans Symbols"/>
              <a:buChar char="❖"/>
            </a:pPr>
            <a:r>
              <a:rPr lang="en-US" sz="2000">
                <a:solidFill>
                  <a:srgbClr val="000000"/>
                </a:solidFill>
                <a:latin typeface="Century Gothic"/>
                <a:ea typeface="Century Gothic"/>
                <a:cs typeface="Century Gothic"/>
                <a:sym typeface="Century Gothic"/>
              </a:rPr>
              <a:t>Produced and distributed </a:t>
            </a:r>
            <a:r>
              <a:rPr b="1" lang="en-US" sz="2000">
                <a:solidFill>
                  <a:srgbClr val="92D050"/>
                </a:solidFill>
                <a:latin typeface="Century Gothic"/>
                <a:ea typeface="Century Gothic"/>
                <a:cs typeface="Century Gothic"/>
                <a:sym typeface="Century Gothic"/>
              </a:rPr>
              <a:t>14.4 million copies of the bi weekly government newspaper</a:t>
            </a:r>
            <a:endParaRPr/>
          </a:p>
          <a:p>
            <a:pPr indent="-285750" lvl="0" marL="285750" marR="0" rtl="0" algn="just">
              <a:lnSpc>
                <a:spcPct val="100000"/>
              </a:lnSpc>
              <a:spcBef>
                <a:spcPts val="600"/>
              </a:spcBef>
              <a:spcAft>
                <a:spcPts val="0"/>
              </a:spcAft>
              <a:buClr>
                <a:srgbClr val="92D050"/>
              </a:buClr>
              <a:buSzPts val="2000"/>
              <a:buFont typeface="Noto Sans Symbols"/>
              <a:buChar char="❖"/>
            </a:pPr>
            <a:r>
              <a:rPr b="1" lang="en-US" sz="2000">
                <a:solidFill>
                  <a:srgbClr val="92D050"/>
                </a:solidFill>
                <a:latin typeface="Century Gothic"/>
                <a:ea typeface="Century Gothic"/>
                <a:cs typeface="Century Gothic"/>
                <a:sym typeface="Century Gothic"/>
              </a:rPr>
              <a:t>Vuk editorial focus was on government 4 priorities for the year:</a:t>
            </a:r>
            <a:r>
              <a:rPr lang="en-US" sz="2000">
                <a:solidFill>
                  <a:srgbClr val="000000"/>
                </a:solidFill>
                <a:latin typeface="Century Gothic"/>
                <a:ea typeface="Century Gothic"/>
                <a:cs typeface="Century Gothic"/>
                <a:sym typeface="Century Gothic"/>
              </a:rPr>
              <a:t> Covid safety, economic opportunities (both before and after the adoption of ERRP), GBVF and Fight against corruption</a:t>
            </a:r>
            <a:endParaRPr/>
          </a:p>
        </p:txBody>
      </p:sp>
      <p:sp>
        <p:nvSpPr>
          <p:cNvPr id="267" name="Google Shape;267;p17"/>
          <p:cNvSpPr/>
          <p:nvPr/>
        </p:nvSpPr>
        <p:spPr>
          <a:xfrm>
            <a:off x="485701" y="2094811"/>
            <a:ext cx="4616970" cy="42473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lang="en-US" sz="2400">
                <a:solidFill>
                  <a:srgbClr val="006600"/>
                </a:solidFill>
                <a:latin typeface="Century Gothic"/>
                <a:ea typeface="Century Gothic"/>
                <a:cs typeface="Century Gothic"/>
                <a:sym typeface="Century Gothic"/>
              </a:rPr>
              <a:t>OVERVIEW OF ACHIEVEMENTS</a:t>
            </a:r>
            <a:endParaRPr/>
          </a:p>
        </p:txBody>
      </p:sp>
      <p:sp>
        <p:nvSpPr>
          <p:cNvPr id="268" name="Google Shape;268;p17"/>
          <p:cNvSpPr txBox="1"/>
          <p:nvPr/>
        </p:nvSpPr>
        <p:spPr>
          <a:xfrm>
            <a:off x="551848" y="686071"/>
            <a:ext cx="581306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rgbClr val="006600"/>
                </a:solidFill>
                <a:latin typeface="Calibri"/>
                <a:ea typeface="Calibri"/>
                <a:cs typeface="Calibri"/>
                <a:sym typeface="Calibri"/>
              </a:rPr>
              <a:t>Programme 2: Content Processing and Dissemination</a:t>
            </a:r>
            <a:endParaRPr b="1" sz="2000">
              <a:solidFill>
                <a:srgbClr val="006600"/>
              </a:solidFill>
              <a:latin typeface="Calibri"/>
              <a:ea typeface="Calibri"/>
              <a:cs typeface="Calibri"/>
              <a:sym typeface="Calibri"/>
            </a:endParaRPr>
          </a:p>
        </p:txBody>
      </p:sp>
      <p:sp>
        <p:nvSpPr>
          <p:cNvPr id="269" name="Google Shape;269;p17"/>
          <p:cNvSpPr/>
          <p:nvPr/>
        </p:nvSpPr>
        <p:spPr>
          <a:xfrm>
            <a:off x="-32532" y="1113872"/>
            <a:ext cx="12267344" cy="864000"/>
          </a:xfrm>
          <a:prstGeom prst="rect">
            <a:avLst/>
          </a:prstGeom>
          <a:solidFill>
            <a:srgbClr val="262626">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7"/>
          <p:cNvSpPr/>
          <p:nvPr/>
        </p:nvSpPr>
        <p:spPr>
          <a:xfrm>
            <a:off x="485701" y="1183682"/>
            <a:ext cx="11175468" cy="67710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lt1"/>
                </a:solidFill>
                <a:latin typeface="Calibri"/>
                <a:ea typeface="Calibri"/>
                <a:cs typeface="Calibri"/>
                <a:sym typeface="Calibri"/>
              </a:rPr>
              <a:t>Purpose: </a:t>
            </a:r>
            <a:r>
              <a:rPr lang="en-US" sz="1800">
                <a:solidFill>
                  <a:schemeClr val="lt1"/>
                </a:solidFill>
                <a:latin typeface="Calibri"/>
                <a:ea typeface="Calibri"/>
                <a:cs typeface="Calibri"/>
                <a:sym typeface="Calibri"/>
              </a:rPr>
              <a:t>Provide strategic leadership in government communication to ensure coherence, coordination, consistency, quality, impact and responsiveness of government communication.</a:t>
            </a:r>
            <a:endParaRPr sz="1800">
              <a:solidFill>
                <a:schemeClr val="lt1"/>
              </a:solidFill>
              <a:latin typeface="Calibri"/>
              <a:ea typeface="Calibri"/>
              <a:cs typeface="Calibri"/>
              <a:sym typeface="Calibri"/>
            </a:endParaRPr>
          </a:p>
        </p:txBody>
      </p:sp>
      <p:grpSp>
        <p:nvGrpSpPr>
          <p:cNvPr id="271" name="Google Shape;271;p17"/>
          <p:cNvGrpSpPr/>
          <p:nvPr/>
        </p:nvGrpSpPr>
        <p:grpSpPr>
          <a:xfrm>
            <a:off x="205290" y="6334950"/>
            <a:ext cx="504000" cy="504000"/>
            <a:chOff x="205290" y="6334950"/>
            <a:chExt cx="504000" cy="504000"/>
          </a:xfrm>
        </p:grpSpPr>
        <p:pic>
          <p:nvPicPr>
            <p:cNvPr id="272" name="Google Shape;272;p17"/>
            <p:cNvPicPr preferRelativeResize="0"/>
            <p:nvPr/>
          </p:nvPicPr>
          <p:blipFill rotWithShape="1">
            <a:blip r:embed="rId3">
              <a:alphaModFix/>
            </a:blip>
            <a:srcRect b="0" l="0" r="0" t="0"/>
            <a:stretch/>
          </p:blipFill>
          <p:spPr>
            <a:xfrm>
              <a:off x="205290" y="6334950"/>
              <a:ext cx="504000" cy="504000"/>
            </a:xfrm>
            <a:prstGeom prst="rect">
              <a:avLst/>
            </a:prstGeom>
            <a:noFill/>
            <a:ln>
              <a:noFill/>
            </a:ln>
          </p:spPr>
        </p:pic>
        <p:sp>
          <p:nvSpPr>
            <p:cNvPr id="273" name="Google Shape;273;p17"/>
            <p:cNvSpPr/>
            <p:nvPr/>
          </p:nvSpPr>
          <p:spPr>
            <a:xfrm>
              <a:off x="281340" y="6429104"/>
              <a:ext cx="36740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sp>
        <p:nvSpPr>
          <p:cNvPr id="274" name="Google Shape;274;p17"/>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2000">
                <a:latin typeface="Arial Black"/>
                <a:ea typeface="Arial Black"/>
                <a:cs typeface="Arial Black"/>
                <a:sym typeface="Arial Black"/>
              </a:rPr>
              <a:t>‹#›</a:t>
            </a:fld>
            <a:endParaRPr sz="2000">
              <a:latin typeface="Arial Black"/>
              <a:ea typeface="Arial Black"/>
              <a:cs typeface="Arial Black"/>
              <a:sym typeface="Arial Black"/>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18"/>
          <p:cNvSpPr txBox="1"/>
          <p:nvPr/>
        </p:nvSpPr>
        <p:spPr>
          <a:xfrm>
            <a:off x="0" y="253314"/>
            <a:ext cx="12192000" cy="983359"/>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Calibri"/>
              <a:buNone/>
            </a:pPr>
            <a:r>
              <a:rPr b="1" lang="en-US" sz="2400">
                <a:solidFill>
                  <a:schemeClr val="lt1"/>
                </a:solidFill>
                <a:latin typeface="Calibri"/>
                <a:ea typeface="Calibri"/>
                <a:cs typeface="Calibri"/>
                <a:sym typeface="Calibri"/>
              </a:rPr>
              <a:t>   10. 2020/21 PERFORMANCE PER PROGRAMME :</a:t>
            </a:r>
            <a:endParaRPr b="1" sz="2400">
              <a:solidFill>
                <a:schemeClr val="lt1"/>
              </a:solidFill>
              <a:latin typeface="Calibri"/>
              <a:ea typeface="Calibri"/>
              <a:cs typeface="Calibri"/>
              <a:sym typeface="Calibri"/>
            </a:endParaRPr>
          </a:p>
        </p:txBody>
      </p:sp>
      <p:sp>
        <p:nvSpPr>
          <p:cNvPr id="281" name="Google Shape;281;p18"/>
          <p:cNvSpPr/>
          <p:nvPr/>
        </p:nvSpPr>
        <p:spPr>
          <a:xfrm>
            <a:off x="205290" y="2112643"/>
            <a:ext cx="11693633" cy="4308872"/>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1800"/>
              <a:buFont typeface="Noto Sans Symbols"/>
              <a:buChar char="❖"/>
            </a:pPr>
            <a:r>
              <a:rPr lang="en-US" sz="1800">
                <a:solidFill>
                  <a:schemeClr val="dk1"/>
                </a:solidFill>
                <a:latin typeface="Century Gothic"/>
                <a:ea typeface="Century Gothic"/>
                <a:cs typeface="Century Gothic"/>
                <a:sym typeface="Century Gothic"/>
              </a:rPr>
              <a:t>Through direct and unmediated communication engagements in the reporting period, </a:t>
            </a:r>
            <a:r>
              <a:rPr b="1" lang="en-US" sz="1800">
                <a:solidFill>
                  <a:srgbClr val="92D050"/>
                </a:solidFill>
                <a:latin typeface="Century Gothic"/>
                <a:ea typeface="Century Gothic"/>
                <a:cs typeface="Century Gothic"/>
                <a:sym typeface="Century Gothic"/>
              </a:rPr>
              <a:t>over 53 million people </a:t>
            </a:r>
            <a:r>
              <a:rPr lang="en-US" sz="1800">
                <a:solidFill>
                  <a:schemeClr val="dk1"/>
                </a:solidFill>
                <a:latin typeface="Century Gothic"/>
                <a:ea typeface="Century Gothic"/>
                <a:cs typeface="Century Gothic"/>
                <a:sym typeface="Century Gothic"/>
              </a:rPr>
              <a:t>were reached with government messages. This was achieved through </a:t>
            </a:r>
            <a:r>
              <a:rPr b="1" lang="en-US" sz="1800">
                <a:solidFill>
                  <a:srgbClr val="92D050"/>
                </a:solidFill>
                <a:latin typeface="Century Gothic"/>
                <a:ea typeface="Century Gothic"/>
                <a:cs typeface="Century Gothic"/>
                <a:sym typeface="Century Gothic"/>
              </a:rPr>
              <a:t>843 development communication activities</a:t>
            </a:r>
            <a:r>
              <a:rPr lang="en-US" sz="1800">
                <a:solidFill>
                  <a:schemeClr val="dk1"/>
                </a:solidFill>
                <a:latin typeface="Century Gothic"/>
                <a:ea typeface="Century Gothic"/>
                <a:cs typeface="Century Gothic"/>
                <a:sym typeface="Century Gothic"/>
              </a:rPr>
              <a:t> especially around COVID-19</a:t>
            </a:r>
            <a:endParaRPr/>
          </a:p>
          <a:p>
            <a:pPr indent="-285750" lvl="0" marL="285750" marR="0" rtl="0" algn="just">
              <a:spcBef>
                <a:spcPts val="1200"/>
              </a:spcBef>
              <a:spcAft>
                <a:spcPts val="0"/>
              </a:spcAft>
              <a:buClr>
                <a:schemeClr val="dk1"/>
              </a:buClr>
              <a:buSzPts val="1800"/>
              <a:buFont typeface="Noto Sans Symbols"/>
              <a:buChar char="❖"/>
            </a:pPr>
            <a:r>
              <a:rPr lang="en-US" sz="1800">
                <a:solidFill>
                  <a:schemeClr val="dk1"/>
                </a:solidFill>
                <a:latin typeface="Century Gothic"/>
                <a:ea typeface="Century Gothic"/>
                <a:cs typeface="Century Gothic"/>
                <a:sym typeface="Century Gothic"/>
              </a:rPr>
              <a:t>Over </a:t>
            </a:r>
            <a:r>
              <a:rPr b="1" lang="en-US" sz="1800">
                <a:solidFill>
                  <a:srgbClr val="92D050"/>
                </a:solidFill>
                <a:latin typeface="Century Gothic"/>
                <a:ea typeface="Century Gothic"/>
                <a:cs typeface="Century Gothic"/>
                <a:sym typeface="Century Gothic"/>
              </a:rPr>
              <a:t>1600 community and stakeholder liaison visits</a:t>
            </a:r>
            <a:r>
              <a:rPr lang="en-US" sz="1800">
                <a:solidFill>
                  <a:schemeClr val="dk1"/>
                </a:solidFill>
                <a:latin typeface="Century Gothic"/>
                <a:ea typeface="Century Gothic"/>
                <a:cs typeface="Century Gothic"/>
                <a:sym typeface="Century Gothic"/>
              </a:rPr>
              <a:t> in communities lockdown regulations considered – amongst others presented the COVID-19 lockdown regulations at </a:t>
            </a:r>
            <a:r>
              <a:rPr b="1" lang="en-US" sz="1800">
                <a:solidFill>
                  <a:srgbClr val="92D050"/>
                </a:solidFill>
                <a:latin typeface="Century Gothic"/>
                <a:ea typeface="Century Gothic"/>
                <a:cs typeface="Century Gothic"/>
                <a:sym typeface="Century Gothic"/>
              </a:rPr>
              <a:t>communication structures in provinces.</a:t>
            </a:r>
            <a:endParaRPr/>
          </a:p>
          <a:p>
            <a:pPr indent="-285750" lvl="0" marL="285750" marR="0" rtl="0" algn="just">
              <a:spcBef>
                <a:spcPts val="1200"/>
              </a:spcBef>
              <a:spcAft>
                <a:spcPts val="0"/>
              </a:spcAft>
              <a:buClr>
                <a:srgbClr val="000000"/>
              </a:buClr>
              <a:buSzPts val="1800"/>
              <a:buFont typeface="Noto Sans Symbols"/>
              <a:buChar char="❖"/>
            </a:pPr>
            <a:r>
              <a:rPr lang="en-US" sz="1800">
                <a:solidFill>
                  <a:srgbClr val="000000"/>
                </a:solidFill>
                <a:latin typeface="Century Gothic"/>
                <a:ea typeface="Century Gothic"/>
                <a:cs typeface="Century Gothic"/>
                <a:sym typeface="Century Gothic"/>
              </a:rPr>
              <a:t>Through Cluster Coordination drove various campaign with two being critical – </a:t>
            </a:r>
            <a:r>
              <a:rPr b="1" lang="en-US" sz="1800">
                <a:solidFill>
                  <a:srgbClr val="92D050"/>
                </a:solidFill>
                <a:latin typeface="Century Gothic"/>
                <a:ea typeface="Century Gothic"/>
                <a:cs typeface="Century Gothic"/>
                <a:sym typeface="Century Gothic"/>
              </a:rPr>
              <a:t>COVID-19 and the ERRP.</a:t>
            </a:r>
            <a:endParaRPr/>
          </a:p>
          <a:p>
            <a:pPr indent="-285750" lvl="0" marL="285750" marR="0" rtl="0" algn="just">
              <a:spcBef>
                <a:spcPts val="1200"/>
              </a:spcBef>
              <a:spcAft>
                <a:spcPts val="0"/>
              </a:spcAft>
              <a:buClr>
                <a:srgbClr val="000000"/>
              </a:buClr>
              <a:buSzPts val="1800"/>
              <a:buFont typeface="Noto Sans Symbols"/>
              <a:buChar char="❖"/>
            </a:pPr>
            <a:r>
              <a:rPr lang="en-US" sz="1800">
                <a:solidFill>
                  <a:srgbClr val="000000"/>
                </a:solidFill>
                <a:latin typeface="Century Gothic"/>
                <a:ea typeface="Century Gothic"/>
                <a:cs typeface="Century Gothic"/>
                <a:sym typeface="Century Gothic"/>
              </a:rPr>
              <a:t>Sustained </a:t>
            </a:r>
            <a:r>
              <a:rPr b="1" lang="en-US" sz="1800">
                <a:solidFill>
                  <a:srgbClr val="92D050"/>
                </a:solidFill>
                <a:latin typeface="Century Gothic"/>
                <a:ea typeface="Century Gothic"/>
                <a:cs typeface="Century Gothic"/>
                <a:sym typeface="Century Gothic"/>
              </a:rPr>
              <a:t>improved and healthy working relationships with media</a:t>
            </a:r>
            <a:r>
              <a:rPr lang="en-US" sz="1800">
                <a:solidFill>
                  <a:srgbClr val="000000"/>
                </a:solidFill>
                <a:latin typeface="Century Gothic"/>
                <a:ea typeface="Century Gothic"/>
                <a:cs typeface="Century Gothic"/>
                <a:sym typeface="Century Gothic"/>
              </a:rPr>
              <a:t> and introduced </a:t>
            </a:r>
            <a:r>
              <a:rPr b="1" lang="en-US" sz="1800">
                <a:solidFill>
                  <a:srgbClr val="92D050"/>
                </a:solidFill>
                <a:latin typeface="Century Gothic"/>
                <a:ea typeface="Century Gothic"/>
                <a:cs typeface="Century Gothic"/>
                <a:sym typeface="Century Gothic"/>
              </a:rPr>
              <a:t>hybrid models</a:t>
            </a:r>
            <a:r>
              <a:rPr lang="en-US" sz="1800">
                <a:solidFill>
                  <a:srgbClr val="92D050"/>
                </a:solidFill>
                <a:latin typeface="Century Gothic"/>
                <a:ea typeface="Century Gothic"/>
                <a:cs typeface="Century Gothic"/>
                <a:sym typeface="Century Gothic"/>
              </a:rPr>
              <a:t> </a:t>
            </a:r>
            <a:r>
              <a:rPr lang="en-US" sz="1800">
                <a:solidFill>
                  <a:srgbClr val="000000"/>
                </a:solidFill>
                <a:latin typeface="Century Gothic"/>
                <a:ea typeface="Century Gothic"/>
                <a:cs typeface="Century Gothic"/>
                <a:sym typeface="Century Gothic"/>
              </a:rPr>
              <a:t>(virtual and physical) for media briefings during lockdown periods.  Included shared media </a:t>
            </a:r>
            <a:r>
              <a:rPr lang="en-US" sz="1800">
                <a:solidFill>
                  <a:srgbClr val="92D050"/>
                </a:solidFill>
                <a:latin typeface="Century Gothic"/>
                <a:ea typeface="Century Gothic"/>
                <a:cs typeface="Century Gothic"/>
                <a:sym typeface="Century Gothic"/>
              </a:rPr>
              <a:t>Webinars with the National Press Club</a:t>
            </a:r>
            <a:r>
              <a:rPr lang="en-US" sz="1800">
                <a:solidFill>
                  <a:srgbClr val="000000"/>
                </a:solidFill>
                <a:latin typeface="Century Gothic"/>
                <a:ea typeface="Century Gothic"/>
                <a:cs typeface="Century Gothic"/>
                <a:sym typeface="Century Gothic"/>
              </a:rPr>
              <a:t> on dominant issues in the communication environment.</a:t>
            </a:r>
            <a:endParaRPr/>
          </a:p>
          <a:p>
            <a:pPr indent="-285750" lvl="0" marL="285750" marR="0" rtl="0" algn="just">
              <a:spcBef>
                <a:spcPts val="1200"/>
              </a:spcBef>
              <a:spcAft>
                <a:spcPts val="0"/>
              </a:spcAft>
              <a:buClr>
                <a:srgbClr val="000000"/>
              </a:buClr>
              <a:buSzPts val="1800"/>
              <a:buFont typeface="Noto Sans Symbols"/>
              <a:buChar char="❖"/>
            </a:pPr>
            <a:r>
              <a:rPr lang="en-US" sz="1800">
                <a:solidFill>
                  <a:srgbClr val="000000"/>
                </a:solidFill>
                <a:latin typeface="Century Gothic"/>
                <a:ea typeface="Century Gothic"/>
                <a:cs typeface="Century Gothic"/>
                <a:sym typeface="Century Gothic"/>
              </a:rPr>
              <a:t>Hosted a series of </a:t>
            </a:r>
            <a:r>
              <a:rPr b="1" lang="en-US" sz="1800">
                <a:solidFill>
                  <a:srgbClr val="92D050"/>
                </a:solidFill>
                <a:latin typeface="Century Gothic"/>
                <a:ea typeface="Century Gothic"/>
                <a:cs typeface="Century Gothic"/>
                <a:sym typeface="Century Gothic"/>
              </a:rPr>
              <a:t>continental media platforms recognizing the Chairship of the AU of the President of South Africa.</a:t>
            </a:r>
            <a:endParaRPr/>
          </a:p>
        </p:txBody>
      </p:sp>
      <p:sp>
        <p:nvSpPr>
          <p:cNvPr id="282" name="Google Shape;282;p18"/>
          <p:cNvSpPr/>
          <p:nvPr/>
        </p:nvSpPr>
        <p:spPr>
          <a:xfrm>
            <a:off x="485701" y="861265"/>
            <a:ext cx="11260822"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Century Gothic"/>
                <a:ea typeface="Century Gothic"/>
                <a:cs typeface="Century Gothic"/>
                <a:sym typeface="Century Gothic"/>
              </a:rPr>
              <a:t>.</a:t>
            </a:r>
            <a:endParaRPr b="1" sz="2000">
              <a:solidFill>
                <a:schemeClr val="dk1"/>
              </a:solidFill>
              <a:latin typeface="Century Gothic"/>
              <a:ea typeface="Century Gothic"/>
              <a:cs typeface="Century Gothic"/>
              <a:sym typeface="Century Gothic"/>
            </a:endParaRPr>
          </a:p>
        </p:txBody>
      </p:sp>
      <p:sp>
        <p:nvSpPr>
          <p:cNvPr id="283" name="Google Shape;283;p18"/>
          <p:cNvSpPr txBox="1"/>
          <p:nvPr/>
        </p:nvSpPr>
        <p:spPr>
          <a:xfrm>
            <a:off x="281340" y="1589423"/>
            <a:ext cx="705402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6600"/>
                </a:solidFill>
                <a:latin typeface="Century Gothic"/>
                <a:ea typeface="Century Gothic"/>
                <a:cs typeface="Century Gothic"/>
                <a:sym typeface="Century Gothic"/>
              </a:rPr>
              <a:t>Overview  Achievements</a:t>
            </a:r>
            <a:endParaRPr b="1" sz="2800">
              <a:solidFill>
                <a:srgbClr val="006600"/>
              </a:solidFill>
              <a:latin typeface="Century Gothic"/>
              <a:ea typeface="Century Gothic"/>
              <a:cs typeface="Century Gothic"/>
              <a:sym typeface="Century Gothic"/>
            </a:endParaRPr>
          </a:p>
        </p:txBody>
      </p:sp>
      <p:sp>
        <p:nvSpPr>
          <p:cNvPr id="284" name="Google Shape;284;p18"/>
          <p:cNvSpPr/>
          <p:nvPr/>
        </p:nvSpPr>
        <p:spPr>
          <a:xfrm>
            <a:off x="205290" y="1259652"/>
            <a:ext cx="12491291" cy="409956"/>
          </a:xfrm>
          <a:prstGeom prst="rect">
            <a:avLst/>
          </a:prstGeom>
          <a:solidFill>
            <a:srgbClr val="006600">
              <a:alpha val="6666"/>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1800">
                <a:solidFill>
                  <a:srgbClr val="548135"/>
                </a:solidFill>
                <a:latin typeface="Calibri"/>
                <a:ea typeface="Calibri"/>
                <a:cs typeface="Calibri"/>
                <a:sym typeface="Calibri"/>
              </a:rPr>
              <a:t>  </a:t>
            </a:r>
            <a:r>
              <a:rPr b="1" lang="en-US" sz="2000">
                <a:solidFill>
                  <a:srgbClr val="548135"/>
                </a:solidFill>
                <a:latin typeface="Calibri"/>
                <a:ea typeface="Calibri"/>
                <a:cs typeface="Calibri"/>
                <a:sym typeface="Calibri"/>
              </a:rPr>
              <a:t>Development Communication &amp; Stakeholder Engagement  </a:t>
            </a:r>
            <a:endParaRPr b="1" sz="2000">
              <a:solidFill>
                <a:srgbClr val="548135"/>
              </a:solidFill>
              <a:latin typeface="Calibri"/>
              <a:ea typeface="Calibri"/>
              <a:cs typeface="Calibri"/>
              <a:sym typeface="Calibri"/>
            </a:endParaRPr>
          </a:p>
        </p:txBody>
      </p:sp>
      <p:sp>
        <p:nvSpPr>
          <p:cNvPr id="285" name="Google Shape;285;p18"/>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2000">
                <a:latin typeface="Arial Black"/>
                <a:ea typeface="Arial Black"/>
                <a:cs typeface="Arial Black"/>
                <a:sym typeface="Arial Black"/>
              </a:rPr>
              <a:t>‹#›</a:t>
            </a:fld>
            <a:endParaRPr sz="2000">
              <a:latin typeface="Arial Black"/>
              <a:ea typeface="Arial Black"/>
              <a:cs typeface="Arial Black"/>
              <a:sym typeface="Arial Black"/>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0" name="Shape 290"/>
        <p:cNvGrpSpPr/>
        <p:nvPr/>
      </p:nvGrpSpPr>
      <p:grpSpPr>
        <a:xfrm>
          <a:off x="0" y="0"/>
          <a:ext cx="0" cy="0"/>
          <a:chOff x="0" y="0"/>
          <a:chExt cx="0" cy="0"/>
        </a:xfrm>
      </p:grpSpPr>
      <p:sp>
        <p:nvSpPr>
          <p:cNvPr id="291" name="Google Shape;291;p19"/>
          <p:cNvSpPr txBox="1"/>
          <p:nvPr/>
        </p:nvSpPr>
        <p:spPr>
          <a:xfrm>
            <a:off x="0" y="203200"/>
            <a:ext cx="12192000" cy="432000"/>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Calibri"/>
              <a:buNone/>
            </a:pPr>
            <a:r>
              <a:rPr b="1" lang="en-US" sz="2400">
                <a:solidFill>
                  <a:schemeClr val="lt1"/>
                </a:solidFill>
                <a:latin typeface="Calibri"/>
                <a:ea typeface="Calibri"/>
                <a:cs typeface="Calibri"/>
                <a:sym typeface="Calibri"/>
              </a:rPr>
              <a:t>   11. 2020/21 BUDGET AND EXPENDITURE</a:t>
            </a:r>
            <a:endParaRPr sz="2400">
              <a:solidFill>
                <a:schemeClr val="lt1"/>
              </a:solidFill>
              <a:latin typeface="Calibri"/>
              <a:ea typeface="Calibri"/>
              <a:cs typeface="Calibri"/>
              <a:sym typeface="Calibri"/>
            </a:endParaRPr>
          </a:p>
        </p:txBody>
      </p:sp>
      <p:graphicFrame>
        <p:nvGraphicFramePr>
          <p:cNvPr id="292" name="Google Shape;292;p19"/>
          <p:cNvGraphicFramePr/>
          <p:nvPr/>
        </p:nvGraphicFramePr>
        <p:xfrm>
          <a:off x="552954" y="1114651"/>
          <a:ext cx="3000000" cy="3000000"/>
        </p:xfrm>
        <a:graphic>
          <a:graphicData uri="http://schemas.openxmlformats.org/drawingml/2006/table">
            <a:tbl>
              <a:tblPr>
                <a:noFill/>
                <a:tableStyleId>{5FE11CA6-965F-4DF2-9AA0-CDEBD877E51F}</a:tableStyleId>
              </a:tblPr>
              <a:tblGrid>
                <a:gridCol w="3420000"/>
                <a:gridCol w="1800000"/>
                <a:gridCol w="1800000"/>
                <a:gridCol w="1800000"/>
                <a:gridCol w="1980000"/>
              </a:tblGrid>
              <a:tr h="852700">
                <a:tc rowSpan="2">
                  <a:txBody>
                    <a:bodyPr/>
                    <a:lstStyle/>
                    <a:p>
                      <a:pPr indent="0" lvl="0" marL="0" marR="0" rtl="0" algn="ctr">
                        <a:spcBef>
                          <a:spcPts val="0"/>
                        </a:spcBef>
                        <a:spcAft>
                          <a:spcPts val="0"/>
                        </a:spcAft>
                        <a:buNone/>
                      </a:pPr>
                      <a:r>
                        <a:rPr b="1" i="0" lang="en-US" sz="1400" u="none" cap="none" strike="noStrike">
                          <a:solidFill>
                            <a:srgbClr val="000000"/>
                          </a:solidFill>
                          <a:latin typeface="Tahoma"/>
                          <a:ea typeface="Tahoma"/>
                          <a:cs typeface="Tahoma"/>
                          <a:sym typeface="Tahoma"/>
                        </a:rPr>
                        <a:t>ECONOMIC CLASSIFICATION</a:t>
                      </a:r>
                      <a:endParaRPr/>
                    </a:p>
                  </a:txBody>
                  <a:tcPr marT="9525" marB="0" marR="9525" marL="9525" anchor="ctr">
                    <a:solidFill>
                      <a:srgbClr val="E1EFD8"/>
                    </a:solidFill>
                  </a:tcPr>
                </a:tc>
                <a:tc>
                  <a:txBody>
                    <a:bodyPr/>
                    <a:lstStyle/>
                    <a:p>
                      <a:pPr indent="0" lvl="0" marL="0" marR="0" rtl="0" algn="ctr">
                        <a:spcBef>
                          <a:spcPts val="0"/>
                        </a:spcBef>
                        <a:spcAft>
                          <a:spcPts val="0"/>
                        </a:spcAft>
                        <a:buNone/>
                      </a:pPr>
                      <a:r>
                        <a:rPr b="1" i="0" lang="en-US" sz="1400" u="none" cap="none" strike="noStrike">
                          <a:solidFill>
                            <a:srgbClr val="000000"/>
                          </a:solidFill>
                          <a:latin typeface="Tahoma"/>
                          <a:ea typeface="Tahoma"/>
                          <a:cs typeface="Tahoma"/>
                          <a:sym typeface="Tahoma"/>
                        </a:rPr>
                        <a:t>FINAL BUDGET</a:t>
                      </a:r>
                      <a:endParaRPr/>
                    </a:p>
                  </a:txBody>
                  <a:tcPr marT="9525" marB="0" marR="9525" marL="9525" anchor="ctr">
                    <a:solidFill>
                      <a:srgbClr val="E1EFD8"/>
                    </a:solidFill>
                  </a:tcPr>
                </a:tc>
                <a:tc>
                  <a:txBody>
                    <a:bodyPr/>
                    <a:lstStyle/>
                    <a:p>
                      <a:pPr indent="0" lvl="0" marL="0" marR="0" rtl="0" algn="ctr">
                        <a:spcBef>
                          <a:spcPts val="0"/>
                        </a:spcBef>
                        <a:spcAft>
                          <a:spcPts val="0"/>
                        </a:spcAft>
                        <a:buNone/>
                      </a:pPr>
                      <a:r>
                        <a:rPr b="1" i="0" lang="en-US" sz="1400" u="none" cap="none" strike="noStrike">
                          <a:solidFill>
                            <a:srgbClr val="000000"/>
                          </a:solidFill>
                          <a:latin typeface="Tahoma"/>
                          <a:ea typeface="Tahoma"/>
                          <a:cs typeface="Tahoma"/>
                          <a:sym typeface="Tahoma"/>
                        </a:rPr>
                        <a:t>FINAL EXPENDITURE</a:t>
                      </a:r>
                      <a:endParaRPr/>
                    </a:p>
                  </a:txBody>
                  <a:tcPr marT="9525" marB="0" marR="9525" marL="9525" anchor="ctr">
                    <a:solidFill>
                      <a:srgbClr val="E1EFD8"/>
                    </a:solidFill>
                  </a:tcPr>
                </a:tc>
                <a:tc>
                  <a:txBody>
                    <a:bodyPr/>
                    <a:lstStyle/>
                    <a:p>
                      <a:pPr indent="0" lvl="0" marL="0" marR="0" rtl="0" algn="ctr">
                        <a:spcBef>
                          <a:spcPts val="0"/>
                        </a:spcBef>
                        <a:spcAft>
                          <a:spcPts val="0"/>
                        </a:spcAft>
                        <a:buNone/>
                      </a:pPr>
                      <a:r>
                        <a:rPr b="1" i="0" lang="en-US" sz="1400" u="none" cap="none" strike="noStrike">
                          <a:solidFill>
                            <a:srgbClr val="000000"/>
                          </a:solidFill>
                          <a:latin typeface="Tahoma"/>
                          <a:ea typeface="Tahoma"/>
                          <a:cs typeface="Tahoma"/>
                          <a:sym typeface="Tahoma"/>
                        </a:rPr>
                        <a:t>% SPENT </a:t>
                      </a:r>
                      <a:endParaRPr/>
                    </a:p>
                    <a:p>
                      <a:pPr indent="0" lvl="0" marL="0" marR="0" rtl="0" algn="ctr">
                        <a:spcBef>
                          <a:spcPts val="0"/>
                        </a:spcBef>
                        <a:spcAft>
                          <a:spcPts val="0"/>
                        </a:spcAft>
                        <a:buNone/>
                      </a:pPr>
                      <a:r>
                        <a:rPr b="1" i="0" lang="en-US" sz="1400" u="none" cap="none" strike="noStrike">
                          <a:solidFill>
                            <a:srgbClr val="000000"/>
                          </a:solidFill>
                          <a:latin typeface="Tahoma"/>
                          <a:ea typeface="Tahoma"/>
                          <a:cs typeface="Tahoma"/>
                          <a:sym typeface="Tahoma"/>
                        </a:rPr>
                        <a:t>AGAINST BUDGET             </a:t>
                      </a:r>
                      <a:endParaRPr/>
                    </a:p>
                  </a:txBody>
                  <a:tcPr marT="9525" marB="0" marR="9525" marL="9525" anchor="ctr">
                    <a:solidFill>
                      <a:srgbClr val="E1EFD8"/>
                    </a:solidFill>
                  </a:tcPr>
                </a:tc>
                <a:tc>
                  <a:txBody>
                    <a:bodyPr/>
                    <a:lstStyle/>
                    <a:p>
                      <a:pPr indent="0" lvl="0" marL="0" marR="0" rtl="0" algn="ctr">
                        <a:spcBef>
                          <a:spcPts val="0"/>
                        </a:spcBef>
                        <a:spcAft>
                          <a:spcPts val="0"/>
                        </a:spcAft>
                        <a:buNone/>
                      </a:pPr>
                      <a:r>
                        <a:rPr b="1" i="0" lang="en-US" sz="1400" u="none" cap="none" strike="noStrike">
                          <a:solidFill>
                            <a:srgbClr val="000000"/>
                          </a:solidFill>
                          <a:latin typeface="Tahoma"/>
                          <a:ea typeface="Tahoma"/>
                          <a:cs typeface="Tahoma"/>
                          <a:sym typeface="Tahoma"/>
                        </a:rPr>
                        <a:t>VARIANCE (UNDERSPENDING)</a:t>
                      </a:r>
                      <a:endParaRPr/>
                    </a:p>
                  </a:txBody>
                  <a:tcPr marT="9525" marB="0" marR="9525" marL="9525" anchor="ctr">
                    <a:solidFill>
                      <a:srgbClr val="E1EFD8"/>
                    </a:solidFill>
                  </a:tcPr>
                </a:tc>
              </a:tr>
              <a:tr h="375925">
                <a:tc vMerge="1"/>
                <a:tc>
                  <a:txBody>
                    <a:bodyPr/>
                    <a:lstStyle/>
                    <a:p>
                      <a:pPr indent="0" lvl="0" marL="0" marR="0" rtl="0" algn="r">
                        <a:spcBef>
                          <a:spcPts val="0"/>
                        </a:spcBef>
                        <a:spcAft>
                          <a:spcPts val="0"/>
                        </a:spcAft>
                        <a:buNone/>
                      </a:pPr>
                      <a:r>
                        <a:rPr b="1" i="0" lang="en-US" sz="1600" u="none" cap="none" strike="noStrike">
                          <a:solidFill>
                            <a:srgbClr val="000000"/>
                          </a:solidFill>
                          <a:latin typeface="Tahoma"/>
                          <a:ea typeface="Tahoma"/>
                          <a:cs typeface="Tahoma"/>
                          <a:sym typeface="Tahoma"/>
                        </a:rPr>
                        <a:t>R'000</a:t>
                      </a:r>
                      <a:endParaRPr/>
                    </a:p>
                  </a:txBody>
                  <a:tcPr marT="9525" marB="0" marR="9525" marL="9525" anchor="ctr">
                    <a:solidFill>
                      <a:srgbClr val="E1EFD8"/>
                    </a:solidFill>
                  </a:tcPr>
                </a:tc>
                <a:tc>
                  <a:txBody>
                    <a:bodyPr/>
                    <a:lstStyle/>
                    <a:p>
                      <a:pPr indent="0" lvl="0" marL="0" marR="0" rtl="0" algn="r">
                        <a:spcBef>
                          <a:spcPts val="0"/>
                        </a:spcBef>
                        <a:spcAft>
                          <a:spcPts val="0"/>
                        </a:spcAft>
                        <a:buNone/>
                      </a:pPr>
                      <a:r>
                        <a:rPr b="1" i="0" lang="en-US" sz="1600" u="none" cap="none" strike="noStrike">
                          <a:solidFill>
                            <a:srgbClr val="000000"/>
                          </a:solidFill>
                          <a:latin typeface="Tahoma"/>
                          <a:ea typeface="Tahoma"/>
                          <a:cs typeface="Tahoma"/>
                          <a:sym typeface="Tahoma"/>
                        </a:rPr>
                        <a:t>R'000</a:t>
                      </a:r>
                      <a:endParaRPr/>
                    </a:p>
                  </a:txBody>
                  <a:tcPr marT="9525" marB="0" marR="9525" marL="9525" anchor="ctr">
                    <a:solidFill>
                      <a:srgbClr val="E1EFD8"/>
                    </a:solidFill>
                  </a:tcPr>
                </a:tc>
                <a:tc>
                  <a:txBody>
                    <a:bodyPr/>
                    <a:lstStyle/>
                    <a:p>
                      <a:pPr indent="0" lvl="0" marL="0" marR="0" rtl="0" algn="l">
                        <a:spcBef>
                          <a:spcPts val="0"/>
                        </a:spcBef>
                        <a:spcAft>
                          <a:spcPts val="0"/>
                        </a:spcAft>
                        <a:buNone/>
                      </a:pPr>
                      <a:r>
                        <a:t/>
                      </a:r>
                      <a:endParaRPr sz="1800"/>
                    </a:p>
                  </a:txBody>
                  <a:tcPr marT="45725" marB="45725" marR="91450" marL="91450">
                    <a:solidFill>
                      <a:srgbClr val="E1EFD8"/>
                    </a:solidFill>
                  </a:tcPr>
                </a:tc>
                <a:tc>
                  <a:txBody>
                    <a:bodyPr/>
                    <a:lstStyle/>
                    <a:p>
                      <a:pPr indent="0" lvl="0" marL="0" marR="0" rtl="0" algn="r">
                        <a:spcBef>
                          <a:spcPts val="0"/>
                        </a:spcBef>
                        <a:spcAft>
                          <a:spcPts val="0"/>
                        </a:spcAft>
                        <a:buNone/>
                      </a:pPr>
                      <a:r>
                        <a:rPr b="1" i="0" lang="en-US" sz="1600" u="none" strike="noStrike">
                          <a:solidFill>
                            <a:srgbClr val="000000"/>
                          </a:solidFill>
                          <a:latin typeface="Tahoma"/>
                          <a:ea typeface="Tahoma"/>
                          <a:cs typeface="Tahoma"/>
                          <a:sym typeface="Tahoma"/>
                        </a:rPr>
                        <a:t>R'000</a:t>
                      </a:r>
                      <a:endParaRPr/>
                    </a:p>
                  </a:txBody>
                  <a:tcPr marT="9525" marB="0" marR="9525" marL="9525" anchor="ctr">
                    <a:solidFill>
                      <a:srgbClr val="E1EFD8"/>
                    </a:solidFill>
                  </a:tcPr>
                </a:tc>
              </a:tr>
              <a:tr h="540000">
                <a:tc>
                  <a:txBody>
                    <a:bodyPr/>
                    <a:lstStyle/>
                    <a:p>
                      <a:pPr indent="0" lvl="0" marL="0" marR="0" rtl="0" algn="l">
                        <a:spcBef>
                          <a:spcPts val="0"/>
                        </a:spcBef>
                        <a:spcAft>
                          <a:spcPts val="0"/>
                        </a:spcAft>
                        <a:buNone/>
                      </a:pPr>
                      <a:r>
                        <a:rPr b="0" i="0" lang="en-US" sz="1600" u="none" strike="noStrike">
                          <a:solidFill>
                            <a:srgbClr val="000000"/>
                          </a:solidFill>
                          <a:latin typeface="Tahoma"/>
                          <a:ea typeface="Tahoma"/>
                          <a:cs typeface="Tahoma"/>
                          <a:sym typeface="Tahoma"/>
                        </a:rPr>
                        <a:t>COMPENSATION OF EMPLOYEES</a:t>
                      </a:r>
                      <a:endParaRPr/>
                    </a:p>
                  </a:txBody>
                  <a:tcPr marT="45525" marB="46800" marR="45525" marL="45525"/>
                </a:tc>
                <a:tc>
                  <a:txBody>
                    <a:bodyPr/>
                    <a:lstStyle/>
                    <a:p>
                      <a:pPr indent="0" lvl="0" marL="0" marR="0" rtl="0" algn="r">
                        <a:spcBef>
                          <a:spcPts val="0"/>
                        </a:spcBef>
                        <a:spcAft>
                          <a:spcPts val="0"/>
                        </a:spcAft>
                        <a:buNone/>
                      </a:pPr>
                      <a:r>
                        <a:rPr b="0" i="0" lang="en-US" sz="1600" u="none" strike="noStrike">
                          <a:solidFill>
                            <a:srgbClr val="000000"/>
                          </a:solidFill>
                          <a:latin typeface="Tahoma"/>
                          <a:ea typeface="Tahoma"/>
                          <a:cs typeface="Tahoma"/>
                          <a:sym typeface="Tahoma"/>
                        </a:rPr>
                        <a:t>276 999</a:t>
                      </a:r>
                      <a:endParaRPr/>
                    </a:p>
                  </a:txBody>
                  <a:tcPr marT="45525" marB="46800" marR="45525" marL="45525"/>
                </a:tc>
                <a:tc>
                  <a:txBody>
                    <a:bodyPr/>
                    <a:lstStyle/>
                    <a:p>
                      <a:pPr indent="0" lvl="0" marL="0" marR="0" rtl="0" algn="r">
                        <a:spcBef>
                          <a:spcPts val="0"/>
                        </a:spcBef>
                        <a:spcAft>
                          <a:spcPts val="0"/>
                        </a:spcAft>
                        <a:buNone/>
                      </a:pPr>
                      <a:r>
                        <a:rPr b="0" i="0" lang="en-US" sz="1600" u="none" strike="noStrike">
                          <a:solidFill>
                            <a:srgbClr val="000000"/>
                          </a:solidFill>
                          <a:latin typeface="Tahoma"/>
                          <a:ea typeface="Tahoma"/>
                          <a:cs typeface="Tahoma"/>
                          <a:sym typeface="Tahoma"/>
                        </a:rPr>
                        <a:t>267</a:t>
                      </a:r>
                      <a:r>
                        <a:rPr b="0" i="0" lang="en-US" sz="1600" u="none" strike="noStrike">
                          <a:solidFill>
                            <a:srgbClr val="000000"/>
                          </a:solidFill>
                          <a:latin typeface="Tahoma"/>
                          <a:ea typeface="Tahoma"/>
                          <a:cs typeface="Tahoma"/>
                          <a:sym typeface="Tahoma"/>
                        </a:rPr>
                        <a:t> 574</a:t>
                      </a:r>
                      <a:endParaRPr b="0" i="0" sz="1600" u="none" strike="noStrike">
                        <a:solidFill>
                          <a:srgbClr val="000000"/>
                        </a:solidFill>
                        <a:latin typeface="Tahoma"/>
                        <a:ea typeface="Tahoma"/>
                        <a:cs typeface="Tahoma"/>
                        <a:sym typeface="Tahoma"/>
                      </a:endParaRPr>
                    </a:p>
                  </a:txBody>
                  <a:tcPr marT="45525" marB="46800" marR="45525" marL="45525"/>
                </a:tc>
                <a:tc>
                  <a:txBody>
                    <a:bodyPr/>
                    <a:lstStyle/>
                    <a:p>
                      <a:pPr indent="0" lvl="0" marL="0" marR="0" rtl="0" algn="r">
                        <a:spcBef>
                          <a:spcPts val="0"/>
                        </a:spcBef>
                        <a:spcAft>
                          <a:spcPts val="0"/>
                        </a:spcAft>
                        <a:buNone/>
                      </a:pPr>
                      <a:r>
                        <a:rPr b="0" i="0" lang="en-US" sz="1600" u="none" strike="noStrike">
                          <a:solidFill>
                            <a:srgbClr val="000000"/>
                          </a:solidFill>
                          <a:latin typeface="Tahoma"/>
                          <a:ea typeface="Tahoma"/>
                          <a:cs typeface="Tahoma"/>
                          <a:sym typeface="Tahoma"/>
                        </a:rPr>
                        <a:t>96.6%</a:t>
                      </a:r>
                      <a:endParaRPr/>
                    </a:p>
                  </a:txBody>
                  <a:tcPr marT="45525" marB="46800" marR="45525" marL="45525"/>
                </a:tc>
                <a:tc>
                  <a:txBody>
                    <a:bodyPr/>
                    <a:lstStyle/>
                    <a:p>
                      <a:pPr indent="0" lvl="0" marL="0" marR="0" rtl="0" algn="r">
                        <a:spcBef>
                          <a:spcPts val="0"/>
                        </a:spcBef>
                        <a:spcAft>
                          <a:spcPts val="0"/>
                        </a:spcAft>
                        <a:buNone/>
                      </a:pPr>
                      <a:r>
                        <a:rPr b="0" i="0" lang="en-US" sz="1600" u="none" strike="noStrike">
                          <a:solidFill>
                            <a:srgbClr val="000000"/>
                          </a:solidFill>
                          <a:latin typeface="Tahoma"/>
                          <a:ea typeface="Tahoma"/>
                          <a:cs typeface="Tahoma"/>
                          <a:sym typeface="Tahoma"/>
                        </a:rPr>
                        <a:t>9</a:t>
                      </a:r>
                      <a:r>
                        <a:rPr b="0" i="0" lang="en-US" sz="1600" u="none" strike="noStrike">
                          <a:solidFill>
                            <a:srgbClr val="000000"/>
                          </a:solidFill>
                          <a:latin typeface="Tahoma"/>
                          <a:ea typeface="Tahoma"/>
                          <a:cs typeface="Tahoma"/>
                          <a:sym typeface="Tahoma"/>
                        </a:rPr>
                        <a:t> 425</a:t>
                      </a:r>
                      <a:endParaRPr b="0" i="0" sz="1600" u="none" strike="noStrike">
                        <a:solidFill>
                          <a:srgbClr val="000000"/>
                        </a:solidFill>
                        <a:latin typeface="Tahoma"/>
                        <a:ea typeface="Tahoma"/>
                        <a:cs typeface="Tahoma"/>
                        <a:sym typeface="Tahoma"/>
                      </a:endParaRPr>
                    </a:p>
                  </a:txBody>
                  <a:tcPr marT="45525" marB="46800" marR="45525" marL="45525"/>
                </a:tc>
              </a:tr>
              <a:tr h="540000">
                <a:tc>
                  <a:txBody>
                    <a:bodyPr/>
                    <a:lstStyle/>
                    <a:p>
                      <a:pPr indent="0" lvl="0" marL="0" marR="0" rtl="0" algn="l">
                        <a:spcBef>
                          <a:spcPts val="0"/>
                        </a:spcBef>
                        <a:spcAft>
                          <a:spcPts val="0"/>
                        </a:spcAft>
                        <a:buNone/>
                      </a:pPr>
                      <a:r>
                        <a:rPr b="0" i="0" lang="en-US" sz="1600" u="none" strike="noStrike">
                          <a:solidFill>
                            <a:srgbClr val="000000"/>
                          </a:solidFill>
                          <a:latin typeface="Tahoma"/>
                          <a:ea typeface="Tahoma"/>
                          <a:cs typeface="Tahoma"/>
                          <a:sym typeface="Tahoma"/>
                        </a:rPr>
                        <a:t>GOODS AND SERVICES</a:t>
                      </a:r>
                      <a:endParaRPr/>
                    </a:p>
                  </a:txBody>
                  <a:tcPr marT="45525" marB="46800" marR="45525" marL="45525"/>
                </a:tc>
                <a:tc>
                  <a:txBody>
                    <a:bodyPr/>
                    <a:lstStyle/>
                    <a:p>
                      <a:pPr indent="0" lvl="0" marL="0" marR="0" rtl="0" algn="r">
                        <a:spcBef>
                          <a:spcPts val="0"/>
                        </a:spcBef>
                        <a:spcAft>
                          <a:spcPts val="0"/>
                        </a:spcAft>
                        <a:buNone/>
                      </a:pPr>
                      <a:r>
                        <a:rPr b="0" i="0" lang="en-US" sz="1600" u="none" strike="noStrike">
                          <a:solidFill>
                            <a:srgbClr val="000000"/>
                          </a:solidFill>
                          <a:latin typeface="Tahoma"/>
                          <a:ea typeface="Tahoma"/>
                          <a:cs typeface="Tahoma"/>
                          <a:sym typeface="Tahoma"/>
                        </a:rPr>
                        <a:t>226 086</a:t>
                      </a:r>
                      <a:endParaRPr/>
                    </a:p>
                  </a:txBody>
                  <a:tcPr marT="45525" marB="46800" marR="45525" marL="45525"/>
                </a:tc>
                <a:tc>
                  <a:txBody>
                    <a:bodyPr/>
                    <a:lstStyle/>
                    <a:p>
                      <a:pPr indent="0" lvl="0" marL="0" marR="0" rtl="0" algn="r">
                        <a:spcBef>
                          <a:spcPts val="0"/>
                        </a:spcBef>
                        <a:spcAft>
                          <a:spcPts val="0"/>
                        </a:spcAft>
                        <a:buNone/>
                      </a:pPr>
                      <a:r>
                        <a:rPr b="0" i="0" lang="en-US" sz="1600" u="none" strike="noStrike">
                          <a:solidFill>
                            <a:srgbClr val="000000"/>
                          </a:solidFill>
                          <a:latin typeface="Tahoma"/>
                          <a:ea typeface="Tahoma"/>
                          <a:cs typeface="Tahoma"/>
                          <a:sym typeface="Tahoma"/>
                        </a:rPr>
                        <a:t>222 622</a:t>
                      </a:r>
                      <a:endParaRPr/>
                    </a:p>
                  </a:txBody>
                  <a:tcPr marT="45525" marB="46800" marR="45525" marL="45525"/>
                </a:tc>
                <a:tc>
                  <a:txBody>
                    <a:bodyPr/>
                    <a:lstStyle/>
                    <a:p>
                      <a:pPr indent="0" lvl="0" marL="0" marR="0" rtl="0" algn="r">
                        <a:spcBef>
                          <a:spcPts val="0"/>
                        </a:spcBef>
                        <a:spcAft>
                          <a:spcPts val="0"/>
                        </a:spcAft>
                        <a:buNone/>
                      </a:pPr>
                      <a:r>
                        <a:rPr b="0" i="0" lang="en-US" sz="1600" u="none" strike="noStrike">
                          <a:solidFill>
                            <a:srgbClr val="000000"/>
                          </a:solidFill>
                          <a:latin typeface="Tahoma"/>
                          <a:ea typeface="Tahoma"/>
                          <a:cs typeface="Tahoma"/>
                          <a:sym typeface="Tahoma"/>
                        </a:rPr>
                        <a:t>98.5%</a:t>
                      </a:r>
                      <a:endParaRPr/>
                    </a:p>
                  </a:txBody>
                  <a:tcPr marT="45525" marB="46800" marR="45525" marL="45525"/>
                </a:tc>
                <a:tc>
                  <a:txBody>
                    <a:bodyPr/>
                    <a:lstStyle/>
                    <a:p>
                      <a:pPr indent="0" lvl="0" marL="0" marR="0" rtl="0" algn="r">
                        <a:spcBef>
                          <a:spcPts val="0"/>
                        </a:spcBef>
                        <a:spcAft>
                          <a:spcPts val="0"/>
                        </a:spcAft>
                        <a:buNone/>
                      </a:pPr>
                      <a:r>
                        <a:rPr b="0" i="0" lang="en-US" sz="1600" u="none" strike="noStrike">
                          <a:solidFill>
                            <a:srgbClr val="000000"/>
                          </a:solidFill>
                          <a:latin typeface="Tahoma"/>
                          <a:ea typeface="Tahoma"/>
                          <a:cs typeface="Tahoma"/>
                          <a:sym typeface="Tahoma"/>
                        </a:rPr>
                        <a:t>3</a:t>
                      </a:r>
                      <a:r>
                        <a:rPr b="0" i="0" lang="en-US" sz="1600" u="none" strike="noStrike">
                          <a:solidFill>
                            <a:srgbClr val="000000"/>
                          </a:solidFill>
                          <a:latin typeface="Tahoma"/>
                          <a:ea typeface="Tahoma"/>
                          <a:cs typeface="Tahoma"/>
                          <a:sym typeface="Tahoma"/>
                        </a:rPr>
                        <a:t> 464</a:t>
                      </a:r>
                      <a:endParaRPr b="0" i="0" sz="1600" u="none" strike="noStrike">
                        <a:solidFill>
                          <a:srgbClr val="000000"/>
                        </a:solidFill>
                        <a:latin typeface="Tahoma"/>
                        <a:ea typeface="Tahoma"/>
                        <a:cs typeface="Tahoma"/>
                        <a:sym typeface="Tahoma"/>
                      </a:endParaRPr>
                    </a:p>
                  </a:txBody>
                  <a:tcPr marT="45525" marB="46800" marR="45525" marL="45525"/>
                </a:tc>
              </a:tr>
              <a:tr h="540000">
                <a:tc>
                  <a:txBody>
                    <a:bodyPr/>
                    <a:lstStyle/>
                    <a:p>
                      <a:pPr indent="0" lvl="0" marL="0" marR="0" rtl="0" algn="l">
                        <a:spcBef>
                          <a:spcPts val="0"/>
                        </a:spcBef>
                        <a:spcAft>
                          <a:spcPts val="0"/>
                        </a:spcAft>
                        <a:buNone/>
                      </a:pPr>
                      <a:r>
                        <a:rPr b="0" i="0" lang="en-US" sz="1600" u="none" strike="noStrike">
                          <a:solidFill>
                            <a:srgbClr val="000000"/>
                          </a:solidFill>
                          <a:latin typeface="Tahoma"/>
                          <a:ea typeface="Tahoma"/>
                          <a:cs typeface="Tahoma"/>
                          <a:sym typeface="Tahoma"/>
                        </a:rPr>
                        <a:t>TRANSFERS</a:t>
                      </a:r>
                      <a:endParaRPr b="0" i="0" sz="1600" u="none" strike="noStrike">
                        <a:solidFill>
                          <a:srgbClr val="000000"/>
                        </a:solidFill>
                        <a:latin typeface="Tahoma"/>
                        <a:ea typeface="Tahoma"/>
                        <a:cs typeface="Tahoma"/>
                        <a:sym typeface="Tahoma"/>
                      </a:endParaRPr>
                    </a:p>
                  </a:txBody>
                  <a:tcPr marT="45525" marB="46800" marR="45525" marL="45525"/>
                </a:tc>
                <a:tc>
                  <a:txBody>
                    <a:bodyPr/>
                    <a:lstStyle/>
                    <a:p>
                      <a:pPr indent="0" lvl="0" marL="0" marR="0" rtl="0" algn="r">
                        <a:spcBef>
                          <a:spcPts val="0"/>
                        </a:spcBef>
                        <a:spcAft>
                          <a:spcPts val="0"/>
                        </a:spcAft>
                        <a:buNone/>
                      </a:pPr>
                      <a:r>
                        <a:rPr b="0" i="0" lang="en-US" sz="1600" u="none" strike="noStrike">
                          <a:solidFill>
                            <a:srgbClr val="000000"/>
                          </a:solidFill>
                          <a:latin typeface="Tahoma"/>
                          <a:ea typeface="Tahoma"/>
                          <a:cs typeface="Tahoma"/>
                          <a:sym typeface="Tahoma"/>
                        </a:rPr>
                        <a:t>213 925</a:t>
                      </a:r>
                      <a:endParaRPr/>
                    </a:p>
                  </a:txBody>
                  <a:tcPr marT="45525" marB="46800" marR="45525" marL="45525"/>
                </a:tc>
                <a:tc>
                  <a:txBody>
                    <a:bodyPr/>
                    <a:lstStyle/>
                    <a:p>
                      <a:pPr indent="0" lvl="0" marL="0" marR="0" rtl="0" algn="r">
                        <a:spcBef>
                          <a:spcPts val="0"/>
                        </a:spcBef>
                        <a:spcAft>
                          <a:spcPts val="0"/>
                        </a:spcAft>
                        <a:buNone/>
                      </a:pPr>
                      <a:r>
                        <a:rPr b="0" i="0" lang="en-US" sz="1600" u="none" strike="noStrike">
                          <a:solidFill>
                            <a:srgbClr val="000000"/>
                          </a:solidFill>
                          <a:latin typeface="Tahoma"/>
                          <a:ea typeface="Tahoma"/>
                          <a:cs typeface="Tahoma"/>
                          <a:sym typeface="Tahoma"/>
                        </a:rPr>
                        <a:t>213 753</a:t>
                      </a:r>
                      <a:endParaRPr/>
                    </a:p>
                  </a:txBody>
                  <a:tcPr marT="45525" marB="46800" marR="45525" marL="45525"/>
                </a:tc>
                <a:tc>
                  <a:txBody>
                    <a:bodyPr/>
                    <a:lstStyle/>
                    <a:p>
                      <a:pPr indent="0" lvl="0" marL="0" marR="0" rtl="0" algn="r">
                        <a:spcBef>
                          <a:spcPts val="0"/>
                        </a:spcBef>
                        <a:spcAft>
                          <a:spcPts val="0"/>
                        </a:spcAft>
                        <a:buNone/>
                      </a:pPr>
                      <a:r>
                        <a:rPr b="0" i="0" lang="en-US" sz="1600" u="none" strike="noStrike">
                          <a:solidFill>
                            <a:srgbClr val="000000"/>
                          </a:solidFill>
                          <a:latin typeface="Tahoma"/>
                          <a:ea typeface="Tahoma"/>
                          <a:cs typeface="Tahoma"/>
                          <a:sym typeface="Tahoma"/>
                        </a:rPr>
                        <a:t>99.9%</a:t>
                      </a:r>
                      <a:endParaRPr/>
                    </a:p>
                  </a:txBody>
                  <a:tcPr marT="45525" marB="46800" marR="45525" marL="45525"/>
                </a:tc>
                <a:tc>
                  <a:txBody>
                    <a:bodyPr/>
                    <a:lstStyle/>
                    <a:p>
                      <a:pPr indent="0" lvl="0" marL="0" marR="0" rtl="0" algn="r">
                        <a:spcBef>
                          <a:spcPts val="0"/>
                        </a:spcBef>
                        <a:spcAft>
                          <a:spcPts val="0"/>
                        </a:spcAft>
                        <a:buNone/>
                      </a:pPr>
                      <a:r>
                        <a:rPr b="0" i="0" lang="en-US" sz="1600" u="none" strike="noStrike">
                          <a:solidFill>
                            <a:srgbClr val="000000"/>
                          </a:solidFill>
                          <a:latin typeface="Tahoma"/>
                          <a:ea typeface="Tahoma"/>
                          <a:cs typeface="Tahoma"/>
                          <a:sym typeface="Tahoma"/>
                        </a:rPr>
                        <a:t>172</a:t>
                      </a:r>
                      <a:endParaRPr b="0" i="0" sz="1600" u="none" strike="noStrike">
                        <a:solidFill>
                          <a:srgbClr val="000000"/>
                        </a:solidFill>
                        <a:latin typeface="Tahoma"/>
                        <a:ea typeface="Tahoma"/>
                        <a:cs typeface="Tahoma"/>
                        <a:sym typeface="Tahoma"/>
                      </a:endParaRPr>
                    </a:p>
                  </a:txBody>
                  <a:tcPr marT="45525" marB="46800" marR="45525" marL="45525"/>
                </a:tc>
              </a:tr>
              <a:tr h="540000">
                <a:tc>
                  <a:txBody>
                    <a:bodyPr/>
                    <a:lstStyle/>
                    <a:p>
                      <a:pPr indent="0" lvl="0" marL="0" marR="0" rtl="0" algn="l">
                        <a:spcBef>
                          <a:spcPts val="0"/>
                        </a:spcBef>
                        <a:spcAft>
                          <a:spcPts val="0"/>
                        </a:spcAft>
                        <a:buNone/>
                      </a:pPr>
                      <a:r>
                        <a:rPr b="0" i="0" lang="en-US" sz="1600" u="none" strike="noStrike">
                          <a:solidFill>
                            <a:srgbClr val="000000"/>
                          </a:solidFill>
                          <a:latin typeface="Tahoma"/>
                          <a:ea typeface="Tahoma"/>
                          <a:cs typeface="Tahoma"/>
                          <a:sym typeface="Tahoma"/>
                        </a:rPr>
                        <a:t>CAPITAL</a:t>
                      </a:r>
                      <a:endParaRPr b="0" i="0" sz="1600" u="none" strike="noStrike">
                        <a:solidFill>
                          <a:srgbClr val="000000"/>
                        </a:solidFill>
                        <a:latin typeface="Tahoma"/>
                        <a:ea typeface="Tahoma"/>
                        <a:cs typeface="Tahoma"/>
                        <a:sym typeface="Tahoma"/>
                      </a:endParaRPr>
                    </a:p>
                  </a:txBody>
                  <a:tcPr marT="45525" marB="46800" marR="45525" marL="45525"/>
                </a:tc>
                <a:tc>
                  <a:txBody>
                    <a:bodyPr/>
                    <a:lstStyle/>
                    <a:p>
                      <a:pPr indent="0" lvl="0" marL="0" marR="0" rtl="0" algn="r">
                        <a:spcBef>
                          <a:spcPts val="0"/>
                        </a:spcBef>
                        <a:spcAft>
                          <a:spcPts val="0"/>
                        </a:spcAft>
                        <a:buNone/>
                      </a:pPr>
                      <a:r>
                        <a:rPr b="0" i="0" lang="en-US" sz="1600" u="none" strike="noStrike">
                          <a:solidFill>
                            <a:srgbClr val="000000"/>
                          </a:solidFill>
                          <a:latin typeface="Tahoma"/>
                          <a:ea typeface="Tahoma"/>
                          <a:cs typeface="Tahoma"/>
                          <a:sym typeface="Tahoma"/>
                        </a:rPr>
                        <a:t>8 130</a:t>
                      </a:r>
                      <a:endParaRPr/>
                    </a:p>
                  </a:txBody>
                  <a:tcPr marT="45525" marB="46800" marR="45525" marL="45525"/>
                </a:tc>
                <a:tc>
                  <a:txBody>
                    <a:bodyPr/>
                    <a:lstStyle/>
                    <a:p>
                      <a:pPr indent="0" lvl="0" marL="0" marR="0" rtl="0" algn="r">
                        <a:spcBef>
                          <a:spcPts val="0"/>
                        </a:spcBef>
                        <a:spcAft>
                          <a:spcPts val="0"/>
                        </a:spcAft>
                        <a:buNone/>
                      </a:pPr>
                      <a:r>
                        <a:rPr b="0" i="0" lang="en-US" sz="1600" u="none" strike="noStrike">
                          <a:solidFill>
                            <a:srgbClr val="000000"/>
                          </a:solidFill>
                          <a:latin typeface="Tahoma"/>
                          <a:ea typeface="Tahoma"/>
                          <a:cs typeface="Tahoma"/>
                          <a:sym typeface="Tahoma"/>
                        </a:rPr>
                        <a:t>8 129</a:t>
                      </a:r>
                      <a:endParaRPr/>
                    </a:p>
                  </a:txBody>
                  <a:tcPr marT="45525" marB="46800" marR="45525" marL="45525"/>
                </a:tc>
                <a:tc>
                  <a:txBody>
                    <a:bodyPr/>
                    <a:lstStyle/>
                    <a:p>
                      <a:pPr indent="0" lvl="0" marL="0" marR="0" rtl="0" algn="r">
                        <a:spcBef>
                          <a:spcPts val="0"/>
                        </a:spcBef>
                        <a:spcAft>
                          <a:spcPts val="0"/>
                        </a:spcAft>
                        <a:buNone/>
                      </a:pPr>
                      <a:r>
                        <a:rPr b="0" i="0" lang="en-US" sz="1600" u="none" strike="noStrike">
                          <a:solidFill>
                            <a:srgbClr val="000000"/>
                          </a:solidFill>
                          <a:latin typeface="Tahoma"/>
                          <a:ea typeface="Tahoma"/>
                          <a:cs typeface="Tahoma"/>
                          <a:sym typeface="Tahoma"/>
                        </a:rPr>
                        <a:t>100%</a:t>
                      </a:r>
                      <a:endParaRPr/>
                    </a:p>
                  </a:txBody>
                  <a:tcPr marT="45525" marB="46800" marR="45525" marL="45525"/>
                </a:tc>
                <a:tc>
                  <a:txBody>
                    <a:bodyPr/>
                    <a:lstStyle/>
                    <a:p>
                      <a:pPr indent="0" lvl="0" marL="0" marR="0" rtl="0" algn="r">
                        <a:spcBef>
                          <a:spcPts val="0"/>
                        </a:spcBef>
                        <a:spcAft>
                          <a:spcPts val="0"/>
                        </a:spcAft>
                        <a:buNone/>
                      </a:pPr>
                      <a:r>
                        <a:rPr b="0" i="0" lang="en-US" sz="1600" u="none" strike="noStrike">
                          <a:solidFill>
                            <a:srgbClr val="000000"/>
                          </a:solidFill>
                          <a:latin typeface="Tahoma"/>
                          <a:ea typeface="Tahoma"/>
                          <a:cs typeface="Tahoma"/>
                          <a:sym typeface="Tahoma"/>
                        </a:rPr>
                        <a:t>1</a:t>
                      </a:r>
                      <a:endParaRPr b="0" i="0" sz="1600" u="none" strike="noStrike">
                        <a:solidFill>
                          <a:srgbClr val="000000"/>
                        </a:solidFill>
                        <a:latin typeface="Tahoma"/>
                        <a:ea typeface="Tahoma"/>
                        <a:cs typeface="Tahoma"/>
                        <a:sym typeface="Tahoma"/>
                      </a:endParaRPr>
                    </a:p>
                  </a:txBody>
                  <a:tcPr marT="45525" marB="46800" marR="45525" marL="45525"/>
                </a:tc>
              </a:tr>
              <a:tr h="511025">
                <a:tc>
                  <a:txBody>
                    <a:bodyPr/>
                    <a:lstStyle/>
                    <a:p>
                      <a:pPr indent="0" lvl="0" marL="0" marR="0" rtl="0" algn="l">
                        <a:spcBef>
                          <a:spcPts val="0"/>
                        </a:spcBef>
                        <a:spcAft>
                          <a:spcPts val="0"/>
                        </a:spcAft>
                        <a:buNone/>
                      </a:pPr>
                      <a:r>
                        <a:rPr b="0" i="0" lang="en-US" sz="1600" u="none" strike="noStrike">
                          <a:solidFill>
                            <a:srgbClr val="000000"/>
                          </a:solidFill>
                          <a:latin typeface="Tahoma"/>
                          <a:ea typeface="Tahoma"/>
                          <a:cs typeface="Tahoma"/>
                          <a:sym typeface="Tahoma"/>
                        </a:rPr>
                        <a:t>PAYMENT FOR FINANCIAL ASSETS</a:t>
                      </a:r>
                      <a:endParaRPr/>
                    </a:p>
                  </a:txBody>
                  <a:tcPr marT="45525" marB="46800" marR="45525" marL="45525"/>
                </a:tc>
                <a:tc>
                  <a:txBody>
                    <a:bodyPr/>
                    <a:lstStyle/>
                    <a:p>
                      <a:pPr indent="0" lvl="0" marL="0" marR="0" rtl="0" algn="r">
                        <a:spcBef>
                          <a:spcPts val="0"/>
                        </a:spcBef>
                        <a:spcAft>
                          <a:spcPts val="0"/>
                        </a:spcAft>
                        <a:buNone/>
                      </a:pPr>
                      <a:r>
                        <a:rPr b="0" i="0" lang="en-US" sz="1600" u="none" strike="noStrike">
                          <a:solidFill>
                            <a:srgbClr val="000000"/>
                          </a:solidFill>
                          <a:latin typeface="Tahoma"/>
                          <a:ea typeface="Tahoma"/>
                          <a:cs typeface="Tahoma"/>
                          <a:sym typeface="Tahoma"/>
                        </a:rPr>
                        <a:t>0</a:t>
                      </a:r>
                      <a:endParaRPr/>
                    </a:p>
                  </a:txBody>
                  <a:tcPr marT="45525" marB="46800" marR="45525" marL="45525"/>
                </a:tc>
                <a:tc>
                  <a:txBody>
                    <a:bodyPr/>
                    <a:lstStyle/>
                    <a:p>
                      <a:pPr indent="0" lvl="0" marL="0" marR="0" rtl="0" algn="r">
                        <a:spcBef>
                          <a:spcPts val="0"/>
                        </a:spcBef>
                        <a:spcAft>
                          <a:spcPts val="0"/>
                        </a:spcAft>
                        <a:buNone/>
                      </a:pPr>
                      <a:r>
                        <a:rPr b="0" i="0" lang="en-US" sz="1600" u="none" strike="noStrike">
                          <a:solidFill>
                            <a:srgbClr val="000000"/>
                          </a:solidFill>
                          <a:latin typeface="Tahoma"/>
                          <a:ea typeface="Tahoma"/>
                          <a:cs typeface="Tahoma"/>
                          <a:sym typeface="Tahoma"/>
                        </a:rPr>
                        <a:t>32</a:t>
                      </a:r>
                      <a:endParaRPr/>
                    </a:p>
                  </a:txBody>
                  <a:tcPr marT="45525" marB="46800" marR="45525" marL="45525"/>
                </a:tc>
                <a:tc>
                  <a:txBody>
                    <a:bodyPr/>
                    <a:lstStyle/>
                    <a:p>
                      <a:pPr indent="0" lvl="0" marL="0" marR="0" rtl="0" algn="r">
                        <a:spcBef>
                          <a:spcPts val="0"/>
                        </a:spcBef>
                        <a:spcAft>
                          <a:spcPts val="0"/>
                        </a:spcAft>
                        <a:buNone/>
                      </a:pPr>
                      <a:r>
                        <a:rPr b="0" i="0" lang="en-US" sz="1600" u="none" strike="noStrike">
                          <a:solidFill>
                            <a:srgbClr val="000000"/>
                          </a:solidFill>
                          <a:latin typeface="Tahoma"/>
                          <a:ea typeface="Tahoma"/>
                          <a:cs typeface="Tahoma"/>
                          <a:sym typeface="Tahoma"/>
                        </a:rPr>
                        <a:t>-</a:t>
                      </a:r>
                      <a:endParaRPr b="0" i="0" sz="1600" u="none" strike="noStrike">
                        <a:solidFill>
                          <a:srgbClr val="000000"/>
                        </a:solidFill>
                        <a:latin typeface="Tahoma"/>
                        <a:ea typeface="Tahoma"/>
                        <a:cs typeface="Tahoma"/>
                        <a:sym typeface="Tahoma"/>
                      </a:endParaRPr>
                    </a:p>
                  </a:txBody>
                  <a:tcPr marT="45525" marB="46800" marR="45525" marL="45525"/>
                </a:tc>
                <a:tc>
                  <a:txBody>
                    <a:bodyPr/>
                    <a:lstStyle/>
                    <a:p>
                      <a:pPr indent="0" lvl="0" marL="0" marR="0" rtl="0" algn="r">
                        <a:spcBef>
                          <a:spcPts val="0"/>
                        </a:spcBef>
                        <a:spcAft>
                          <a:spcPts val="0"/>
                        </a:spcAft>
                        <a:buNone/>
                      </a:pPr>
                      <a:r>
                        <a:rPr b="0" i="0" lang="en-US" sz="1600" u="none" strike="noStrike">
                          <a:solidFill>
                            <a:srgbClr val="000000"/>
                          </a:solidFill>
                          <a:latin typeface="Tahoma"/>
                          <a:ea typeface="Tahoma"/>
                          <a:cs typeface="Tahoma"/>
                          <a:sym typeface="Tahoma"/>
                        </a:rPr>
                        <a:t>(32)</a:t>
                      </a:r>
                      <a:endParaRPr b="0" i="0" sz="1600" u="none" strike="noStrike">
                        <a:solidFill>
                          <a:srgbClr val="000000"/>
                        </a:solidFill>
                        <a:latin typeface="Tahoma"/>
                        <a:ea typeface="Tahoma"/>
                        <a:cs typeface="Tahoma"/>
                        <a:sym typeface="Tahoma"/>
                      </a:endParaRPr>
                    </a:p>
                  </a:txBody>
                  <a:tcPr marT="45525" marB="46800" marR="45525" marL="45525"/>
                </a:tc>
              </a:tr>
              <a:tr h="511025">
                <a:tc>
                  <a:txBody>
                    <a:bodyPr/>
                    <a:lstStyle/>
                    <a:p>
                      <a:pPr indent="0" lvl="0" marL="0" marR="0" rtl="0" algn="l">
                        <a:spcBef>
                          <a:spcPts val="0"/>
                        </a:spcBef>
                        <a:spcAft>
                          <a:spcPts val="0"/>
                        </a:spcAft>
                        <a:buNone/>
                      </a:pPr>
                      <a:r>
                        <a:rPr b="1" i="0" lang="en-US" sz="1600" u="none" strike="noStrike">
                          <a:solidFill>
                            <a:srgbClr val="000000"/>
                          </a:solidFill>
                          <a:latin typeface="Tahoma"/>
                          <a:ea typeface="Tahoma"/>
                          <a:cs typeface="Tahoma"/>
                          <a:sym typeface="Tahoma"/>
                        </a:rPr>
                        <a:t>TOTAL</a:t>
                      </a:r>
                      <a:endParaRPr b="1" i="0" sz="1600" u="none" strike="noStrike">
                        <a:solidFill>
                          <a:srgbClr val="000000"/>
                        </a:solidFill>
                        <a:latin typeface="Tahoma"/>
                        <a:ea typeface="Tahoma"/>
                        <a:cs typeface="Tahoma"/>
                        <a:sym typeface="Tahoma"/>
                      </a:endParaRPr>
                    </a:p>
                  </a:txBody>
                  <a:tcPr marT="45525" marB="46800" marR="45525" marL="45525" anchor="b">
                    <a:solidFill>
                      <a:schemeClr val="lt2"/>
                    </a:solidFill>
                  </a:tcPr>
                </a:tc>
                <a:tc>
                  <a:txBody>
                    <a:bodyPr/>
                    <a:lstStyle/>
                    <a:p>
                      <a:pPr indent="0" lvl="0" marL="0" marR="0" rtl="0" algn="r">
                        <a:spcBef>
                          <a:spcPts val="0"/>
                        </a:spcBef>
                        <a:spcAft>
                          <a:spcPts val="0"/>
                        </a:spcAft>
                        <a:buNone/>
                      </a:pPr>
                      <a:r>
                        <a:rPr b="1" i="0" lang="en-US" sz="1600" u="none" strike="noStrike">
                          <a:solidFill>
                            <a:srgbClr val="000000"/>
                          </a:solidFill>
                          <a:latin typeface="Tahoma"/>
                          <a:ea typeface="Tahoma"/>
                          <a:cs typeface="Tahoma"/>
                          <a:sym typeface="Tahoma"/>
                        </a:rPr>
                        <a:t>725 140</a:t>
                      </a:r>
                      <a:endParaRPr b="1" i="0" sz="1600" u="none" strike="noStrike">
                        <a:solidFill>
                          <a:srgbClr val="000000"/>
                        </a:solidFill>
                        <a:latin typeface="Tahoma"/>
                        <a:ea typeface="Tahoma"/>
                        <a:cs typeface="Tahoma"/>
                        <a:sym typeface="Tahoma"/>
                      </a:endParaRPr>
                    </a:p>
                  </a:txBody>
                  <a:tcPr marT="45525" marB="46800" marR="45525" marL="45525" anchor="b">
                    <a:solidFill>
                      <a:schemeClr val="lt2"/>
                    </a:solidFill>
                  </a:tcPr>
                </a:tc>
                <a:tc>
                  <a:txBody>
                    <a:bodyPr/>
                    <a:lstStyle/>
                    <a:p>
                      <a:pPr indent="0" lvl="0" marL="0" marR="0" rtl="0" algn="r">
                        <a:spcBef>
                          <a:spcPts val="0"/>
                        </a:spcBef>
                        <a:spcAft>
                          <a:spcPts val="0"/>
                        </a:spcAft>
                        <a:buNone/>
                      </a:pPr>
                      <a:r>
                        <a:rPr b="1" i="0" lang="en-US" sz="1600" u="none" strike="noStrike">
                          <a:solidFill>
                            <a:srgbClr val="000000"/>
                          </a:solidFill>
                          <a:latin typeface="Tahoma"/>
                          <a:ea typeface="Tahoma"/>
                          <a:cs typeface="Tahoma"/>
                          <a:sym typeface="Tahoma"/>
                        </a:rPr>
                        <a:t>712 110</a:t>
                      </a:r>
                      <a:endParaRPr b="1" i="0" sz="1600" u="none" strike="noStrike">
                        <a:solidFill>
                          <a:srgbClr val="000000"/>
                        </a:solidFill>
                        <a:latin typeface="Tahoma"/>
                        <a:ea typeface="Tahoma"/>
                        <a:cs typeface="Tahoma"/>
                        <a:sym typeface="Tahoma"/>
                      </a:endParaRPr>
                    </a:p>
                  </a:txBody>
                  <a:tcPr marT="45525" marB="46800" marR="45525" marL="45525" anchor="b">
                    <a:solidFill>
                      <a:schemeClr val="lt2"/>
                    </a:solidFill>
                  </a:tcPr>
                </a:tc>
                <a:tc>
                  <a:txBody>
                    <a:bodyPr/>
                    <a:lstStyle/>
                    <a:p>
                      <a:pPr indent="0" lvl="0" marL="0" marR="0" rtl="0" algn="r">
                        <a:spcBef>
                          <a:spcPts val="0"/>
                        </a:spcBef>
                        <a:spcAft>
                          <a:spcPts val="0"/>
                        </a:spcAft>
                        <a:buNone/>
                      </a:pPr>
                      <a:r>
                        <a:rPr b="1" i="0" lang="en-US" sz="1600" u="none" strike="noStrike">
                          <a:solidFill>
                            <a:srgbClr val="000000"/>
                          </a:solidFill>
                          <a:latin typeface="Tahoma"/>
                          <a:ea typeface="Tahoma"/>
                          <a:cs typeface="Tahoma"/>
                          <a:sym typeface="Tahoma"/>
                        </a:rPr>
                        <a:t>98.2%</a:t>
                      </a:r>
                      <a:endParaRPr b="1" i="0" sz="1600" u="none" strike="noStrike">
                        <a:solidFill>
                          <a:srgbClr val="000000"/>
                        </a:solidFill>
                        <a:latin typeface="Tahoma"/>
                        <a:ea typeface="Tahoma"/>
                        <a:cs typeface="Tahoma"/>
                        <a:sym typeface="Tahoma"/>
                      </a:endParaRPr>
                    </a:p>
                  </a:txBody>
                  <a:tcPr marT="45525" marB="46800" marR="45525" marL="45525" anchor="b">
                    <a:solidFill>
                      <a:schemeClr val="lt2"/>
                    </a:solidFill>
                  </a:tcPr>
                </a:tc>
                <a:tc>
                  <a:txBody>
                    <a:bodyPr/>
                    <a:lstStyle/>
                    <a:p>
                      <a:pPr indent="0" lvl="0" marL="0" marR="0" rtl="0" algn="r">
                        <a:spcBef>
                          <a:spcPts val="0"/>
                        </a:spcBef>
                        <a:spcAft>
                          <a:spcPts val="0"/>
                        </a:spcAft>
                        <a:buNone/>
                      </a:pPr>
                      <a:r>
                        <a:rPr b="1" i="0" lang="en-US" sz="1600" u="none" strike="noStrike">
                          <a:solidFill>
                            <a:srgbClr val="000000"/>
                          </a:solidFill>
                          <a:latin typeface="Tahoma"/>
                          <a:ea typeface="Tahoma"/>
                          <a:cs typeface="Tahoma"/>
                          <a:sym typeface="Tahoma"/>
                        </a:rPr>
                        <a:t>13 030</a:t>
                      </a:r>
                      <a:endParaRPr b="1" i="0" sz="1600" u="none" strike="noStrike">
                        <a:solidFill>
                          <a:srgbClr val="000000"/>
                        </a:solidFill>
                        <a:latin typeface="Tahoma"/>
                        <a:ea typeface="Tahoma"/>
                        <a:cs typeface="Tahoma"/>
                        <a:sym typeface="Tahoma"/>
                      </a:endParaRPr>
                    </a:p>
                  </a:txBody>
                  <a:tcPr marT="45525" marB="46800" marR="45525" marL="45525" anchor="b">
                    <a:solidFill>
                      <a:schemeClr val="lt2"/>
                    </a:solidFill>
                  </a:tcPr>
                </a:tc>
              </a:tr>
            </a:tbl>
          </a:graphicData>
        </a:graphic>
      </p:graphicFrame>
      <p:sp>
        <p:nvSpPr>
          <p:cNvPr id="293" name="Google Shape;293;p19"/>
          <p:cNvSpPr txBox="1"/>
          <p:nvPr>
            <p:ph idx="12" type="sldNum"/>
          </p:nvPr>
        </p:nvSpPr>
        <p:spPr>
          <a:xfrm>
            <a:off x="8610600" y="6142892"/>
            <a:ext cx="2742354" cy="57858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2000">
                <a:latin typeface="Arial Black"/>
                <a:ea typeface="Arial Black"/>
                <a:cs typeface="Arial Black"/>
                <a:sym typeface="Arial Black"/>
              </a:rPr>
              <a:t>‹#›</a:t>
            </a:fld>
            <a:endParaRPr sz="2000">
              <a:latin typeface="Arial Black"/>
              <a:ea typeface="Arial Black"/>
              <a:cs typeface="Arial Black"/>
              <a:sym typeface="Arial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2"/>
          <p:cNvPicPr preferRelativeResize="0"/>
          <p:nvPr/>
        </p:nvPicPr>
        <p:blipFill rotWithShape="1">
          <a:blip r:embed="rId3">
            <a:alphaModFix/>
          </a:blip>
          <a:srcRect b="0" l="0" r="0" t="0"/>
          <a:stretch/>
        </p:blipFill>
        <p:spPr>
          <a:xfrm>
            <a:off x="398252" y="489397"/>
            <a:ext cx="3660045" cy="5492840"/>
          </a:xfrm>
          <a:prstGeom prst="rect">
            <a:avLst/>
          </a:prstGeom>
          <a:noFill/>
          <a:ln>
            <a:noFill/>
          </a:ln>
        </p:spPr>
      </p:pic>
      <p:pic>
        <p:nvPicPr>
          <p:cNvPr id="96" name="Google Shape;96;p2"/>
          <p:cNvPicPr preferRelativeResize="0"/>
          <p:nvPr/>
        </p:nvPicPr>
        <p:blipFill rotWithShape="1">
          <a:blip r:embed="rId4">
            <a:alphaModFix/>
          </a:blip>
          <a:srcRect b="0" l="0" r="0" t="0"/>
          <a:stretch/>
        </p:blipFill>
        <p:spPr>
          <a:xfrm>
            <a:off x="4843019" y="1186466"/>
            <a:ext cx="2688496" cy="4098702"/>
          </a:xfrm>
          <a:prstGeom prst="rect">
            <a:avLst/>
          </a:prstGeom>
          <a:noFill/>
          <a:ln>
            <a:noFill/>
          </a:ln>
        </p:spPr>
      </p:pic>
      <p:pic>
        <p:nvPicPr>
          <p:cNvPr id="97" name="Google Shape;97;p2"/>
          <p:cNvPicPr preferRelativeResize="0"/>
          <p:nvPr/>
        </p:nvPicPr>
        <p:blipFill rotWithShape="1">
          <a:blip r:embed="rId5">
            <a:alphaModFix/>
          </a:blip>
          <a:srcRect b="0" l="0" r="0" t="0"/>
          <a:stretch/>
        </p:blipFill>
        <p:spPr>
          <a:xfrm>
            <a:off x="8510789" y="1186466"/>
            <a:ext cx="2732468" cy="4098702"/>
          </a:xfrm>
          <a:prstGeom prst="rect">
            <a:avLst/>
          </a:prstGeom>
          <a:noFill/>
          <a:ln>
            <a:noFill/>
          </a:ln>
        </p:spPr>
      </p:pic>
      <p:sp>
        <p:nvSpPr>
          <p:cNvPr id="98" name="Google Shape;98;p2"/>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2000">
                <a:solidFill>
                  <a:schemeClr val="dk1"/>
                </a:solidFill>
                <a:latin typeface="Arial Black"/>
                <a:ea typeface="Arial Black"/>
                <a:cs typeface="Arial Black"/>
                <a:sym typeface="Arial Black"/>
              </a:rPr>
              <a:t>‹#›</a:t>
            </a:fld>
            <a:endParaRPr sz="2000">
              <a:solidFill>
                <a:schemeClr val="dk1"/>
              </a:solidFill>
              <a:latin typeface="Arial Black"/>
              <a:ea typeface="Arial Black"/>
              <a:cs typeface="Arial Black"/>
              <a:sym typeface="Arial Black"/>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8" name="Shape 298"/>
        <p:cNvGrpSpPr/>
        <p:nvPr/>
      </p:nvGrpSpPr>
      <p:grpSpPr>
        <a:xfrm>
          <a:off x="0" y="0"/>
          <a:ext cx="0" cy="0"/>
          <a:chOff x="0" y="0"/>
          <a:chExt cx="0" cy="0"/>
        </a:xfrm>
      </p:grpSpPr>
      <p:sp>
        <p:nvSpPr>
          <p:cNvPr id="299" name="Google Shape;299;p20"/>
          <p:cNvSpPr txBox="1"/>
          <p:nvPr/>
        </p:nvSpPr>
        <p:spPr>
          <a:xfrm>
            <a:off x="0" y="203200"/>
            <a:ext cx="12192000" cy="432000"/>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Calibri"/>
              <a:buNone/>
            </a:pPr>
            <a:r>
              <a:rPr b="1" lang="en-US" sz="2400">
                <a:solidFill>
                  <a:schemeClr val="lt1"/>
                </a:solidFill>
                <a:latin typeface="Calibri"/>
                <a:ea typeface="Calibri"/>
                <a:cs typeface="Calibri"/>
                <a:sym typeface="Calibri"/>
              </a:rPr>
              <a:t>   12. 2020/21 BUDGET AND EXPENDITURE</a:t>
            </a:r>
            <a:endParaRPr sz="2400">
              <a:solidFill>
                <a:schemeClr val="lt1"/>
              </a:solidFill>
              <a:latin typeface="Calibri"/>
              <a:ea typeface="Calibri"/>
              <a:cs typeface="Calibri"/>
              <a:sym typeface="Calibri"/>
            </a:endParaRPr>
          </a:p>
        </p:txBody>
      </p:sp>
      <p:graphicFrame>
        <p:nvGraphicFramePr>
          <p:cNvPr id="300" name="Google Shape;300;p20"/>
          <p:cNvGraphicFramePr/>
          <p:nvPr/>
        </p:nvGraphicFramePr>
        <p:xfrm>
          <a:off x="584996" y="1155797"/>
          <a:ext cx="3000000" cy="3000000"/>
        </p:xfrm>
        <a:graphic>
          <a:graphicData uri="http://schemas.openxmlformats.org/drawingml/2006/table">
            <a:tbl>
              <a:tblPr>
                <a:noFill/>
                <a:tableStyleId>{5FE11CA6-965F-4DF2-9AA0-CDEBD877E51F}</a:tableStyleId>
              </a:tblPr>
              <a:tblGrid>
                <a:gridCol w="3822000"/>
                <a:gridCol w="1800000"/>
                <a:gridCol w="1800000"/>
                <a:gridCol w="1800000"/>
                <a:gridCol w="1800000"/>
              </a:tblGrid>
              <a:tr h="853100">
                <a:tc rowSpan="2">
                  <a:txBody>
                    <a:bodyPr/>
                    <a:lstStyle/>
                    <a:p>
                      <a:pPr indent="0" lvl="0" marL="0" marR="0" rtl="0" algn="ctr">
                        <a:spcBef>
                          <a:spcPts val="0"/>
                        </a:spcBef>
                        <a:spcAft>
                          <a:spcPts val="0"/>
                        </a:spcAft>
                        <a:buNone/>
                      </a:pPr>
                      <a:r>
                        <a:rPr b="1" i="0" lang="en-US" sz="1400" u="none" strike="noStrike">
                          <a:solidFill>
                            <a:srgbClr val="000000"/>
                          </a:solidFill>
                          <a:latin typeface="Tahoma"/>
                          <a:ea typeface="Tahoma"/>
                          <a:cs typeface="Tahoma"/>
                          <a:sym typeface="Tahoma"/>
                        </a:rPr>
                        <a:t>PROGRAMME</a:t>
                      </a:r>
                      <a:endParaRPr/>
                    </a:p>
                  </a:txBody>
                  <a:tcPr marT="9525" marB="0" marR="9525" marL="9525" anchor="ctr">
                    <a:solidFill>
                      <a:srgbClr val="E1EFD8"/>
                    </a:solidFill>
                  </a:tcPr>
                </a:tc>
                <a:tc>
                  <a:txBody>
                    <a:bodyPr/>
                    <a:lstStyle/>
                    <a:p>
                      <a:pPr indent="0" lvl="0" marL="0" marR="0" rtl="0" algn="ctr">
                        <a:spcBef>
                          <a:spcPts val="0"/>
                        </a:spcBef>
                        <a:spcAft>
                          <a:spcPts val="0"/>
                        </a:spcAft>
                        <a:buNone/>
                      </a:pPr>
                      <a:r>
                        <a:rPr b="1" i="0" lang="en-US" sz="1400" u="none" strike="noStrike">
                          <a:solidFill>
                            <a:srgbClr val="000000"/>
                          </a:solidFill>
                          <a:latin typeface="Tahoma"/>
                          <a:ea typeface="Tahoma"/>
                          <a:cs typeface="Tahoma"/>
                          <a:sym typeface="Tahoma"/>
                        </a:rPr>
                        <a:t>FINAL BUDGET</a:t>
                      </a:r>
                      <a:endParaRPr/>
                    </a:p>
                  </a:txBody>
                  <a:tcPr marT="9525" marB="0" marR="9525" marL="9525" anchor="ctr">
                    <a:solidFill>
                      <a:srgbClr val="E1EFD8"/>
                    </a:solidFill>
                  </a:tcPr>
                </a:tc>
                <a:tc>
                  <a:txBody>
                    <a:bodyPr/>
                    <a:lstStyle/>
                    <a:p>
                      <a:pPr indent="0" lvl="0" marL="0" marR="0" rtl="0" algn="ctr">
                        <a:spcBef>
                          <a:spcPts val="0"/>
                        </a:spcBef>
                        <a:spcAft>
                          <a:spcPts val="0"/>
                        </a:spcAft>
                        <a:buNone/>
                      </a:pPr>
                      <a:r>
                        <a:rPr b="1" i="0" lang="en-US" sz="1400" u="none" strike="noStrike">
                          <a:solidFill>
                            <a:srgbClr val="000000"/>
                          </a:solidFill>
                          <a:latin typeface="Tahoma"/>
                          <a:ea typeface="Tahoma"/>
                          <a:cs typeface="Tahoma"/>
                          <a:sym typeface="Tahoma"/>
                        </a:rPr>
                        <a:t>FINAL EXPENDITURE</a:t>
                      </a:r>
                      <a:endParaRPr/>
                    </a:p>
                  </a:txBody>
                  <a:tcPr marT="9525" marB="0" marR="9525" marL="9525" anchor="ctr">
                    <a:solidFill>
                      <a:srgbClr val="E1EFD8"/>
                    </a:solidFill>
                  </a:tcPr>
                </a:tc>
                <a:tc>
                  <a:txBody>
                    <a:bodyPr/>
                    <a:lstStyle/>
                    <a:p>
                      <a:pPr indent="0" lvl="0" marL="0" marR="0" rtl="0" algn="ctr">
                        <a:spcBef>
                          <a:spcPts val="0"/>
                        </a:spcBef>
                        <a:spcAft>
                          <a:spcPts val="0"/>
                        </a:spcAft>
                        <a:buNone/>
                      </a:pPr>
                      <a:r>
                        <a:rPr b="1" i="0" lang="en-US" sz="1200" u="none" strike="noStrike">
                          <a:solidFill>
                            <a:srgbClr val="000000"/>
                          </a:solidFill>
                          <a:latin typeface="Tahoma"/>
                          <a:ea typeface="Tahoma"/>
                          <a:cs typeface="Tahoma"/>
                          <a:sym typeface="Tahoma"/>
                        </a:rPr>
                        <a:t>% VARIANCE (UNDERSPENDING)             </a:t>
                      </a:r>
                      <a:endParaRPr/>
                    </a:p>
                  </a:txBody>
                  <a:tcPr marT="9525" marB="0" marR="9525" marL="9525" anchor="ctr">
                    <a:solidFill>
                      <a:srgbClr val="E1EFD8"/>
                    </a:solidFill>
                  </a:tcPr>
                </a:tc>
                <a:tc>
                  <a:txBody>
                    <a:bodyPr/>
                    <a:lstStyle/>
                    <a:p>
                      <a:pPr indent="0" lvl="0" marL="0" marR="0" rtl="0" algn="ctr">
                        <a:spcBef>
                          <a:spcPts val="0"/>
                        </a:spcBef>
                        <a:spcAft>
                          <a:spcPts val="0"/>
                        </a:spcAft>
                        <a:buNone/>
                      </a:pPr>
                      <a:r>
                        <a:rPr b="1" i="0" lang="en-US" sz="1400" u="none" strike="noStrike">
                          <a:solidFill>
                            <a:srgbClr val="000000"/>
                          </a:solidFill>
                          <a:latin typeface="Tahoma"/>
                          <a:ea typeface="Tahoma"/>
                          <a:cs typeface="Tahoma"/>
                          <a:sym typeface="Tahoma"/>
                        </a:rPr>
                        <a:t>VARIANCE (UNDERSPENDING)</a:t>
                      </a:r>
                      <a:endParaRPr/>
                    </a:p>
                  </a:txBody>
                  <a:tcPr marT="9525" marB="0" marR="9525" marL="9525" anchor="ctr">
                    <a:solidFill>
                      <a:srgbClr val="E1EFD8"/>
                    </a:solidFill>
                  </a:tcPr>
                </a:tc>
              </a:tr>
              <a:tr h="430900">
                <a:tc vMerge="1"/>
                <a:tc>
                  <a:txBody>
                    <a:bodyPr/>
                    <a:lstStyle/>
                    <a:p>
                      <a:pPr indent="0" lvl="0" marL="0" marR="0" rtl="0" algn="r">
                        <a:spcBef>
                          <a:spcPts val="0"/>
                        </a:spcBef>
                        <a:spcAft>
                          <a:spcPts val="0"/>
                        </a:spcAft>
                        <a:buNone/>
                      </a:pPr>
                      <a:r>
                        <a:rPr b="1" i="0" lang="en-US" sz="1500" u="none" strike="noStrike">
                          <a:solidFill>
                            <a:srgbClr val="000000"/>
                          </a:solidFill>
                          <a:latin typeface="Tahoma"/>
                          <a:ea typeface="Tahoma"/>
                          <a:cs typeface="Tahoma"/>
                          <a:sym typeface="Tahoma"/>
                        </a:rPr>
                        <a:t>R'000</a:t>
                      </a:r>
                      <a:endParaRPr/>
                    </a:p>
                  </a:txBody>
                  <a:tcPr marT="9525" marB="0" marR="9525" marL="9525" anchor="ctr">
                    <a:solidFill>
                      <a:srgbClr val="E1EFD8"/>
                    </a:solidFill>
                  </a:tcPr>
                </a:tc>
                <a:tc>
                  <a:txBody>
                    <a:bodyPr/>
                    <a:lstStyle/>
                    <a:p>
                      <a:pPr indent="0" lvl="0" marL="0" marR="0" rtl="0" algn="r">
                        <a:spcBef>
                          <a:spcPts val="0"/>
                        </a:spcBef>
                        <a:spcAft>
                          <a:spcPts val="0"/>
                        </a:spcAft>
                        <a:buNone/>
                      </a:pPr>
                      <a:r>
                        <a:rPr b="1" i="0" lang="en-US" sz="1500" u="none" strike="noStrike">
                          <a:solidFill>
                            <a:srgbClr val="000000"/>
                          </a:solidFill>
                          <a:latin typeface="Tahoma"/>
                          <a:ea typeface="Tahoma"/>
                          <a:cs typeface="Tahoma"/>
                          <a:sym typeface="Tahoma"/>
                        </a:rPr>
                        <a:t>R'000</a:t>
                      </a:r>
                      <a:endParaRPr/>
                    </a:p>
                  </a:txBody>
                  <a:tcPr marT="9525" marB="0" marR="9525" marL="9525" anchor="ctr">
                    <a:solidFill>
                      <a:srgbClr val="E1EFD8"/>
                    </a:solidFill>
                  </a:tcPr>
                </a:tc>
                <a:tc>
                  <a:txBody>
                    <a:bodyPr/>
                    <a:lstStyle/>
                    <a:p>
                      <a:pPr indent="0" lvl="0" marL="0" marR="0" rtl="0" algn="r">
                        <a:spcBef>
                          <a:spcPts val="0"/>
                        </a:spcBef>
                        <a:spcAft>
                          <a:spcPts val="0"/>
                        </a:spcAft>
                        <a:buNone/>
                      </a:pPr>
                      <a:r>
                        <a:rPr b="1" i="0" lang="en-US" sz="1600" u="none" strike="noStrike">
                          <a:solidFill>
                            <a:srgbClr val="000000"/>
                          </a:solidFill>
                          <a:latin typeface="Tahoma"/>
                          <a:ea typeface="Tahoma"/>
                          <a:cs typeface="Tahoma"/>
                          <a:sym typeface="Tahoma"/>
                        </a:rPr>
                        <a:t>%</a:t>
                      </a:r>
                      <a:endParaRPr/>
                    </a:p>
                  </a:txBody>
                  <a:tcPr marT="9525" marB="0" marR="9525" marL="9525" anchor="ctr">
                    <a:solidFill>
                      <a:srgbClr val="E1EFD8"/>
                    </a:solidFill>
                  </a:tcPr>
                </a:tc>
                <a:tc>
                  <a:txBody>
                    <a:bodyPr/>
                    <a:lstStyle/>
                    <a:p>
                      <a:pPr indent="0" lvl="0" marL="0" marR="0" rtl="0" algn="r">
                        <a:spcBef>
                          <a:spcPts val="0"/>
                        </a:spcBef>
                        <a:spcAft>
                          <a:spcPts val="0"/>
                        </a:spcAft>
                        <a:buNone/>
                      </a:pPr>
                      <a:r>
                        <a:rPr b="1" i="0" lang="en-US" sz="1500" u="none" strike="noStrike">
                          <a:solidFill>
                            <a:srgbClr val="000000"/>
                          </a:solidFill>
                          <a:latin typeface="Tahoma"/>
                          <a:ea typeface="Tahoma"/>
                          <a:cs typeface="Tahoma"/>
                          <a:sym typeface="Tahoma"/>
                        </a:rPr>
                        <a:t>R'000</a:t>
                      </a:r>
                      <a:endParaRPr/>
                    </a:p>
                  </a:txBody>
                  <a:tcPr marT="9525" marB="0" marR="9525" marL="9525" anchor="ctr">
                    <a:solidFill>
                      <a:srgbClr val="E1EFD8"/>
                    </a:solidFill>
                  </a:tcPr>
                </a:tc>
              </a:tr>
              <a:tr h="720000">
                <a:tc>
                  <a:txBody>
                    <a:bodyPr/>
                    <a:lstStyle/>
                    <a:p>
                      <a:pPr indent="0" lvl="0" marL="0" marR="0" rtl="0" algn="l">
                        <a:lnSpc>
                          <a:spcPct val="100000"/>
                        </a:lnSpc>
                        <a:spcBef>
                          <a:spcPts val="0"/>
                        </a:spcBef>
                        <a:spcAft>
                          <a:spcPts val="0"/>
                        </a:spcAft>
                        <a:buNone/>
                      </a:pPr>
                      <a:r>
                        <a:rPr b="0" i="0" lang="en-US" sz="1400" u="none" strike="noStrike">
                          <a:solidFill>
                            <a:srgbClr val="000000"/>
                          </a:solidFill>
                          <a:latin typeface="Tahoma"/>
                          <a:ea typeface="Tahoma"/>
                          <a:cs typeface="Tahoma"/>
                          <a:sym typeface="Tahoma"/>
                        </a:rPr>
                        <a:t> P1:   ADMINISTRATION </a:t>
                      </a:r>
                      <a:endParaRPr/>
                    </a:p>
                  </a:txBody>
                  <a:tcPr marT="45525" marB="46800" marR="45525" marL="45525"/>
                </a:tc>
                <a:tc>
                  <a:txBody>
                    <a:bodyPr/>
                    <a:lstStyle/>
                    <a:p>
                      <a:pPr indent="0" lvl="0" marL="0" marR="0" rtl="0" algn="r">
                        <a:lnSpc>
                          <a:spcPct val="100000"/>
                        </a:lnSpc>
                        <a:spcBef>
                          <a:spcPts val="0"/>
                        </a:spcBef>
                        <a:spcAft>
                          <a:spcPts val="0"/>
                        </a:spcAft>
                        <a:buNone/>
                      </a:pPr>
                      <a:r>
                        <a:rPr b="0" i="0" lang="en-US" sz="1400" u="none" strike="noStrike">
                          <a:solidFill>
                            <a:srgbClr val="000000"/>
                          </a:solidFill>
                          <a:latin typeface="Tahoma"/>
                          <a:ea typeface="Tahoma"/>
                          <a:cs typeface="Tahoma"/>
                          <a:sym typeface="Tahoma"/>
                        </a:rPr>
                        <a:t>179 454</a:t>
                      </a:r>
                      <a:endParaRPr/>
                    </a:p>
                  </a:txBody>
                  <a:tcPr marT="45525" marB="46800" marR="45525" marL="45525"/>
                </a:tc>
                <a:tc>
                  <a:txBody>
                    <a:bodyPr/>
                    <a:lstStyle/>
                    <a:p>
                      <a:pPr indent="0" lvl="0" marL="0" marR="0" rtl="0" algn="r">
                        <a:lnSpc>
                          <a:spcPct val="100000"/>
                        </a:lnSpc>
                        <a:spcBef>
                          <a:spcPts val="0"/>
                        </a:spcBef>
                        <a:spcAft>
                          <a:spcPts val="0"/>
                        </a:spcAft>
                        <a:buNone/>
                      </a:pPr>
                      <a:r>
                        <a:rPr b="0" i="0" lang="en-US" sz="1400" u="none" strike="noStrike">
                          <a:solidFill>
                            <a:srgbClr val="000000"/>
                          </a:solidFill>
                          <a:latin typeface="Tahoma"/>
                          <a:ea typeface="Tahoma"/>
                          <a:cs typeface="Tahoma"/>
                          <a:sym typeface="Tahoma"/>
                        </a:rPr>
                        <a:t>177 791 </a:t>
                      </a:r>
                      <a:endParaRPr/>
                    </a:p>
                  </a:txBody>
                  <a:tcPr marT="45525" marB="46800" marR="45525" marL="45525"/>
                </a:tc>
                <a:tc>
                  <a:txBody>
                    <a:bodyPr/>
                    <a:lstStyle/>
                    <a:p>
                      <a:pPr indent="0" lvl="0" marL="0" marR="0" rtl="0" algn="r">
                        <a:lnSpc>
                          <a:spcPct val="100000"/>
                        </a:lnSpc>
                        <a:spcBef>
                          <a:spcPts val="0"/>
                        </a:spcBef>
                        <a:spcAft>
                          <a:spcPts val="0"/>
                        </a:spcAft>
                        <a:buNone/>
                      </a:pPr>
                      <a:r>
                        <a:rPr b="0" i="0" lang="en-US" sz="1400" u="none" strike="noStrike">
                          <a:solidFill>
                            <a:srgbClr val="000000"/>
                          </a:solidFill>
                          <a:latin typeface="Tahoma"/>
                          <a:ea typeface="Tahoma"/>
                          <a:cs typeface="Tahoma"/>
                          <a:sym typeface="Tahoma"/>
                        </a:rPr>
                        <a:t>99.1%</a:t>
                      </a:r>
                      <a:endParaRPr/>
                    </a:p>
                  </a:txBody>
                  <a:tcPr marT="45525" marB="46800" marR="45525" marL="45525"/>
                </a:tc>
                <a:tc>
                  <a:txBody>
                    <a:bodyPr/>
                    <a:lstStyle/>
                    <a:p>
                      <a:pPr indent="0" lvl="0" marL="0" marR="0" rtl="0" algn="r">
                        <a:lnSpc>
                          <a:spcPct val="100000"/>
                        </a:lnSpc>
                        <a:spcBef>
                          <a:spcPts val="0"/>
                        </a:spcBef>
                        <a:spcAft>
                          <a:spcPts val="0"/>
                        </a:spcAft>
                        <a:buNone/>
                      </a:pPr>
                      <a:r>
                        <a:rPr b="0" i="0" lang="en-US" sz="1400" u="none" strike="noStrike">
                          <a:solidFill>
                            <a:srgbClr val="000000"/>
                          </a:solidFill>
                          <a:latin typeface="Tahoma"/>
                          <a:ea typeface="Tahoma"/>
                          <a:cs typeface="Tahoma"/>
                          <a:sym typeface="Tahoma"/>
                        </a:rPr>
                        <a:t>1 663 </a:t>
                      </a:r>
                      <a:endParaRPr/>
                    </a:p>
                  </a:txBody>
                  <a:tcPr marT="45525" marB="46800" marR="45525" marL="45525"/>
                </a:tc>
              </a:tr>
              <a:tr h="720000">
                <a:tc>
                  <a:txBody>
                    <a:bodyPr/>
                    <a:lstStyle/>
                    <a:p>
                      <a:pPr indent="0" lvl="0" marL="0" marR="0" rtl="0" algn="l">
                        <a:lnSpc>
                          <a:spcPct val="100000"/>
                        </a:lnSpc>
                        <a:spcBef>
                          <a:spcPts val="0"/>
                        </a:spcBef>
                        <a:spcAft>
                          <a:spcPts val="0"/>
                        </a:spcAft>
                        <a:buNone/>
                      </a:pPr>
                      <a:r>
                        <a:rPr b="0" i="0" lang="en-US" sz="1400" u="none" strike="noStrike">
                          <a:solidFill>
                            <a:srgbClr val="000000"/>
                          </a:solidFill>
                          <a:latin typeface="Tahoma"/>
                          <a:ea typeface="Tahoma"/>
                          <a:cs typeface="Tahoma"/>
                          <a:sym typeface="Tahoma"/>
                        </a:rPr>
                        <a:t> P2:   CONTENT PROCESSING AND     </a:t>
                      </a:r>
                      <a:br>
                        <a:rPr b="0" i="0" lang="en-US" sz="1400" u="none" strike="noStrike">
                          <a:solidFill>
                            <a:srgbClr val="000000"/>
                          </a:solidFill>
                          <a:latin typeface="Tahoma"/>
                          <a:ea typeface="Tahoma"/>
                          <a:cs typeface="Tahoma"/>
                          <a:sym typeface="Tahoma"/>
                        </a:rPr>
                      </a:br>
                      <a:r>
                        <a:rPr b="0" i="0" lang="en-US" sz="1400" u="none" strike="noStrike">
                          <a:solidFill>
                            <a:srgbClr val="000000"/>
                          </a:solidFill>
                          <a:latin typeface="Tahoma"/>
                          <a:ea typeface="Tahoma"/>
                          <a:cs typeface="Tahoma"/>
                          <a:sym typeface="Tahoma"/>
                        </a:rPr>
                        <a:t>         DISSEMINATION</a:t>
                      </a:r>
                      <a:endParaRPr/>
                    </a:p>
                  </a:txBody>
                  <a:tcPr marT="45525" marB="46800" marR="45525" marL="45525"/>
                </a:tc>
                <a:tc>
                  <a:txBody>
                    <a:bodyPr/>
                    <a:lstStyle/>
                    <a:p>
                      <a:pPr indent="0" lvl="0" marL="0" marR="0" rtl="0" algn="r">
                        <a:lnSpc>
                          <a:spcPct val="100000"/>
                        </a:lnSpc>
                        <a:spcBef>
                          <a:spcPts val="0"/>
                        </a:spcBef>
                        <a:spcAft>
                          <a:spcPts val="0"/>
                        </a:spcAft>
                        <a:buNone/>
                      </a:pPr>
                      <a:r>
                        <a:rPr b="0" i="0" lang="en-US" sz="1400" u="none" strike="noStrike">
                          <a:solidFill>
                            <a:srgbClr val="000000"/>
                          </a:solidFill>
                          <a:latin typeface="Tahoma"/>
                          <a:ea typeface="Tahoma"/>
                          <a:cs typeface="Tahoma"/>
                          <a:sym typeface="Tahoma"/>
                        </a:rPr>
                        <a:t>422 262</a:t>
                      </a:r>
                      <a:endParaRPr/>
                    </a:p>
                  </a:txBody>
                  <a:tcPr marT="45525" marB="46800" marR="45525" marL="45525"/>
                </a:tc>
                <a:tc>
                  <a:txBody>
                    <a:bodyPr/>
                    <a:lstStyle/>
                    <a:p>
                      <a:pPr indent="0" lvl="0" marL="0" marR="0" rtl="0" algn="r">
                        <a:lnSpc>
                          <a:spcPct val="100000"/>
                        </a:lnSpc>
                        <a:spcBef>
                          <a:spcPts val="0"/>
                        </a:spcBef>
                        <a:spcAft>
                          <a:spcPts val="0"/>
                        </a:spcAft>
                        <a:buNone/>
                      </a:pPr>
                      <a:r>
                        <a:rPr b="0" i="0" lang="en-US" sz="1400" u="none" strike="noStrike">
                          <a:solidFill>
                            <a:srgbClr val="000000"/>
                          </a:solidFill>
                          <a:latin typeface="Tahoma"/>
                          <a:ea typeface="Tahoma"/>
                          <a:cs typeface="Tahoma"/>
                          <a:sym typeface="Tahoma"/>
                        </a:rPr>
                        <a:t>416 339</a:t>
                      </a:r>
                      <a:endParaRPr/>
                    </a:p>
                  </a:txBody>
                  <a:tcPr marT="45525" marB="46800" marR="45525" marL="45525"/>
                </a:tc>
                <a:tc>
                  <a:txBody>
                    <a:bodyPr/>
                    <a:lstStyle/>
                    <a:p>
                      <a:pPr indent="0" lvl="0" marL="0" marR="0" rtl="0" algn="r">
                        <a:lnSpc>
                          <a:spcPct val="100000"/>
                        </a:lnSpc>
                        <a:spcBef>
                          <a:spcPts val="0"/>
                        </a:spcBef>
                        <a:spcAft>
                          <a:spcPts val="0"/>
                        </a:spcAft>
                        <a:buNone/>
                      </a:pPr>
                      <a:r>
                        <a:rPr b="0" i="0" lang="en-US" sz="1400" u="none" strike="noStrike">
                          <a:solidFill>
                            <a:srgbClr val="000000"/>
                          </a:solidFill>
                          <a:latin typeface="Tahoma"/>
                          <a:ea typeface="Tahoma"/>
                          <a:cs typeface="Tahoma"/>
                          <a:sym typeface="Tahoma"/>
                        </a:rPr>
                        <a:t>98.6%</a:t>
                      </a:r>
                      <a:endParaRPr/>
                    </a:p>
                  </a:txBody>
                  <a:tcPr marT="45525" marB="46800" marR="45525" marL="45525"/>
                </a:tc>
                <a:tc>
                  <a:txBody>
                    <a:bodyPr/>
                    <a:lstStyle/>
                    <a:p>
                      <a:pPr indent="0" lvl="0" marL="0" marR="0" rtl="0" algn="r">
                        <a:lnSpc>
                          <a:spcPct val="100000"/>
                        </a:lnSpc>
                        <a:spcBef>
                          <a:spcPts val="0"/>
                        </a:spcBef>
                        <a:spcAft>
                          <a:spcPts val="0"/>
                        </a:spcAft>
                        <a:buNone/>
                      </a:pPr>
                      <a:r>
                        <a:rPr b="0" i="0" lang="en-US" sz="1400" u="none" strike="noStrike">
                          <a:solidFill>
                            <a:srgbClr val="000000"/>
                          </a:solidFill>
                          <a:latin typeface="Tahoma"/>
                          <a:ea typeface="Tahoma"/>
                          <a:cs typeface="Tahoma"/>
                          <a:sym typeface="Tahoma"/>
                        </a:rPr>
                        <a:t>5 923 </a:t>
                      </a:r>
                      <a:endParaRPr/>
                    </a:p>
                  </a:txBody>
                  <a:tcPr marT="45525" marB="46800" marR="45525" marL="45525"/>
                </a:tc>
              </a:tr>
              <a:tr h="720000">
                <a:tc>
                  <a:txBody>
                    <a:bodyPr/>
                    <a:lstStyle/>
                    <a:p>
                      <a:pPr indent="0" lvl="0" marL="0" marR="0" rtl="0" algn="l">
                        <a:lnSpc>
                          <a:spcPct val="100000"/>
                        </a:lnSpc>
                        <a:spcBef>
                          <a:spcPts val="0"/>
                        </a:spcBef>
                        <a:spcAft>
                          <a:spcPts val="0"/>
                        </a:spcAft>
                        <a:buNone/>
                      </a:pPr>
                      <a:r>
                        <a:rPr b="0" i="0" lang="en-US" sz="1400" u="none" strike="noStrike">
                          <a:solidFill>
                            <a:srgbClr val="000000"/>
                          </a:solidFill>
                          <a:latin typeface="Tahoma"/>
                          <a:ea typeface="Tahoma"/>
                          <a:cs typeface="Tahoma"/>
                          <a:sym typeface="Tahoma"/>
                        </a:rPr>
                        <a:t> P3:  INTERGOVERNMENTAL COORDINATION </a:t>
                      </a:r>
                      <a:br>
                        <a:rPr b="0" i="0" lang="en-US" sz="1400" u="none" strike="noStrike">
                          <a:solidFill>
                            <a:srgbClr val="000000"/>
                          </a:solidFill>
                          <a:latin typeface="Tahoma"/>
                          <a:ea typeface="Tahoma"/>
                          <a:cs typeface="Tahoma"/>
                          <a:sym typeface="Tahoma"/>
                        </a:rPr>
                      </a:br>
                      <a:r>
                        <a:rPr b="0" i="0" lang="en-US" sz="1400" u="none" strike="noStrike">
                          <a:solidFill>
                            <a:srgbClr val="000000"/>
                          </a:solidFill>
                          <a:latin typeface="Tahoma"/>
                          <a:ea typeface="Tahoma"/>
                          <a:cs typeface="Tahoma"/>
                          <a:sym typeface="Tahoma"/>
                        </a:rPr>
                        <a:t>       AND STAKEHOLDER MANAGEMENT </a:t>
                      </a:r>
                      <a:endParaRPr/>
                    </a:p>
                  </a:txBody>
                  <a:tcPr marT="45525" marB="46800" marR="45525" marL="45525"/>
                </a:tc>
                <a:tc>
                  <a:txBody>
                    <a:bodyPr/>
                    <a:lstStyle/>
                    <a:p>
                      <a:pPr indent="0" lvl="0" marL="0" marR="0" rtl="0" algn="r">
                        <a:lnSpc>
                          <a:spcPct val="100000"/>
                        </a:lnSpc>
                        <a:spcBef>
                          <a:spcPts val="0"/>
                        </a:spcBef>
                        <a:spcAft>
                          <a:spcPts val="0"/>
                        </a:spcAft>
                        <a:buNone/>
                      </a:pPr>
                      <a:r>
                        <a:rPr b="0" i="0" lang="en-US" sz="1400" u="none" strike="noStrike">
                          <a:solidFill>
                            <a:srgbClr val="000000"/>
                          </a:solidFill>
                          <a:latin typeface="Tahoma"/>
                          <a:ea typeface="Tahoma"/>
                          <a:cs typeface="Tahoma"/>
                          <a:sym typeface="Tahoma"/>
                        </a:rPr>
                        <a:t>123</a:t>
                      </a:r>
                      <a:r>
                        <a:rPr b="0" i="0" lang="en-US" sz="1400" u="none" strike="noStrike">
                          <a:solidFill>
                            <a:srgbClr val="000000"/>
                          </a:solidFill>
                          <a:latin typeface="Tahoma"/>
                          <a:ea typeface="Tahoma"/>
                          <a:cs typeface="Tahoma"/>
                          <a:sym typeface="Tahoma"/>
                        </a:rPr>
                        <a:t> 424</a:t>
                      </a:r>
                      <a:endParaRPr b="0" i="0" sz="1400" u="none" strike="noStrike">
                        <a:solidFill>
                          <a:srgbClr val="000000"/>
                        </a:solidFill>
                        <a:latin typeface="Tahoma"/>
                        <a:ea typeface="Tahoma"/>
                        <a:cs typeface="Tahoma"/>
                        <a:sym typeface="Tahoma"/>
                      </a:endParaRPr>
                    </a:p>
                  </a:txBody>
                  <a:tcPr marT="45525" marB="46800" marR="45525" marL="45525"/>
                </a:tc>
                <a:tc>
                  <a:txBody>
                    <a:bodyPr/>
                    <a:lstStyle/>
                    <a:p>
                      <a:pPr indent="0" lvl="0" marL="0" marR="0" rtl="0" algn="r">
                        <a:lnSpc>
                          <a:spcPct val="100000"/>
                        </a:lnSpc>
                        <a:spcBef>
                          <a:spcPts val="0"/>
                        </a:spcBef>
                        <a:spcAft>
                          <a:spcPts val="0"/>
                        </a:spcAft>
                        <a:buNone/>
                      </a:pPr>
                      <a:r>
                        <a:rPr b="0" i="0" lang="en-US" sz="1400" u="none" strike="noStrike">
                          <a:solidFill>
                            <a:srgbClr val="000000"/>
                          </a:solidFill>
                          <a:latin typeface="Tahoma"/>
                          <a:ea typeface="Tahoma"/>
                          <a:cs typeface="Tahoma"/>
                          <a:sym typeface="Tahoma"/>
                        </a:rPr>
                        <a:t>117 980</a:t>
                      </a:r>
                      <a:endParaRPr/>
                    </a:p>
                  </a:txBody>
                  <a:tcPr marT="45525" marB="46800" marR="45525" marL="45525"/>
                </a:tc>
                <a:tc>
                  <a:txBody>
                    <a:bodyPr/>
                    <a:lstStyle/>
                    <a:p>
                      <a:pPr indent="0" lvl="0" marL="0" marR="0" rtl="0" algn="r">
                        <a:lnSpc>
                          <a:spcPct val="100000"/>
                        </a:lnSpc>
                        <a:spcBef>
                          <a:spcPts val="0"/>
                        </a:spcBef>
                        <a:spcAft>
                          <a:spcPts val="0"/>
                        </a:spcAft>
                        <a:buNone/>
                      </a:pPr>
                      <a:r>
                        <a:rPr b="0" i="0" lang="en-US" sz="1400" u="none" strike="noStrike">
                          <a:solidFill>
                            <a:srgbClr val="000000"/>
                          </a:solidFill>
                          <a:latin typeface="Tahoma"/>
                          <a:ea typeface="Tahoma"/>
                          <a:cs typeface="Tahoma"/>
                          <a:sym typeface="Tahoma"/>
                        </a:rPr>
                        <a:t>95.6%</a:t>
                      </a:r>
                      <a:endParaRPr/>
                    </a:p>
                  </a:txBody>
                  <a:tcPr marT="45525" marB="46800" marR="45525" marL="45525"/>
                </a:tc>
                <a:tc>
                  <a:txBody>
                    <a:bodyPr/>
                    <a:lstStyle/>
                    <a:p>
                      <a:pPr indent="0" lvl="0" marL="0" marR="0" rtl="0" algn="r">
                        <a:lnSpc>
                          <a:spcPct val="100000"/>
                        </a:lnSpc>
                        <a:spcBef>
                          <a:spcPts val="0"/>
                        </a:spcBef>
                        <a:spcAft>
                          <a:spcPts val="0"/>
                        </a:spcAft>
                        <a:buNone/>
                      </a:pPr>
                      <a:r>
                        <a:rPr b="0" i="0" lang="en-US" sz="1400" u="none" strike="noStrike">
                          <a:solidFill>
                            <a:srgbClr val="000000"/>
                          </a:solidFill>
                          <a:latin typeface="Tahoma"/>
                          <a:ea typeface="Tahoma"/>
                          <a:cs typeface="Tahoma"/>
                          <a:sym typeface="Tahoma"/>
                        </a:rPr>
                        <a:t>5 444 </a:t>
                      </a:r>
                      <a:endParaRPr/>
                    </a:p>
                  </a:txBody>
                  <a:tcPr marT="45525" marB="46800" marR="45525" marL="45525"/>
                </a:tc>
              </a:tr>
              <a:tr h="540000">
                <a:tc>
                  <a:txBody>
                    <a:bodyPr/>
                    <a:lstStyle/>
                    <a:p>
                      <a:pPr indent="0" lvl="0" marL="0" marR="0" rtl="0" algn="l">
                        <a:spcBef>
                          <a:spcPts val="0"/>
                        </a:spcBef>
                        <a:spcAft>
                          <a:spcPts val="0"/>
                        </a:spcAft>
                        <a:buNone/>
                      </a:pPr>
                      <a:r>
                        <a:rPr b="1" i="0" lang="en-US" sz="1500" u="none" strike="noStrike">
                          <a:solidFill>
                            <a:srgbClr val="000000"/>
                          </a:solidFill>
                          <a:latin typeface="Tahoma"/>
                          <a:ea typeface="Tahoma"/>
                          <a:cs typeface="Tahoma"/>
                          <a:sym typeface="Tahoma"/>
                        </a:rPr>
                        <a:t>TOTAL</a:t>
                      </a:r>
                      <a:endParaRPr/>
                    </a:p>
                  </a:txBody>
                  <a:tcPr marT="45525" marB="46800" marR="45525" marL="45525" anchor="ctr">
                    <a:solidFill>
                      <a:schemeClr val="lt2"/>
                    </a:solidFill>
                  </a:tcPr>
                </a:tc>
                <a:tc>
                  <a:txBody>
                    <a:bodyPr/>
                    <a:lstStyle/>
                    <a:p>
                      <a:pPr indent="0" lvl="0" marL="0" marR="0" rtl="0" algn="r">
                        <a:spcBef>
                          <a:spcPts val="0"/>
                        </a:spcBef>
                        <a:spcAft>
                          <a:spcPts val="0"/>
                        </a:spcAft>
                        <a:buNone/>
                      </a:pPr>
                      <a:r>
                        <a:rPr b="1" i="0" lang="en-US" sz="1500" u="none" strike="noStrike">
                          <a:solidFill>
                            <a:srgbClr val="000000"/>
                          </a:solidFill>
                          <a:latin typeface="Tahoma"/>
                          <a:ea typeface="Tahoma"/>
                          <a:cs typeface="Tahoma"/>
                          <a:sym typeface="Tahoma"/>
                        </a:rPr>
                        <a:t>725 140</a:t>
                      </a:r>
                      <a:endParaRPr/>
                    </a:p>
                  </a:txBody>
                  <a:tcPr marT="45525" marB="46800" marR="45525" marL="45525" anchor="ctr">
                    <a:solidFill>
                      <a:schemeClr val="lt2"/>
                    </a:solidFill>
                  </a:tcPr>
                </a:tc>
                <a:tc>
                  <a:txBody>
                    <a:bodyPr/>
                    <a:lstStyle/>
                    <a:p>
                      <a:pPr indent="0" lvl="0" marL="0" marR="0" rtl="0" algn="r">
                        <a:spcBef>
                          <a:spcPts val="0"/>
                        </a:spcBef>
                        <a:spcAft>
                          <a:spcPts val="0"/>
                        </a:spcAft>
                        <a:buNone/>
                      </a:pPr>
                      <a:r>
                        <a:rPr b="1" i="0" lang="en-US" sz="1500" u="none" strike="noStrike">
                          <a:solidFill>
                            <a:srgbClr val="000000"/>
                          </a:solidFill>
                          <a:latin typeface="Tahoma"/>
                          <a:ea typeface="Tahoma"/>
                          <a:cs typeface="Tahoma"/>
                          <a:sym typeface="Tahoma"/>
                        </a:rPr>
                        <a:t>712 110</a:t>
                      </a:r>
                      <a:endParaRPr/>
                    </a:p>
                  </a:txBody>
                  <a:tcPr marT="45525" marB="46800" marR="45525" marL="45525" anchor="ctr">
                    <a:solidFill>
                      <a:schemeClr val="lt2"/>
                    </a:solidFill>
                  </a:tcPr>
                </a:tc>
                <a:tc>
                  <a:txBody>
                    <a:bodyPr/>
                    <a:lstStyle/>
                    <a:p>
                      <a:pPr indent="0" lvl="0" marL="0" marR="0" rtl="0" algn="r">
                        <a:spcBef>
                          <a:spcPts val="0"/>
                        </a:spcBef>
                        <a:spcAft>
                          <a:spcPts val="0"/>
                        </a:spcAft>
                        <a:buNone/>
                      </a:pPr>
                      <a:r>
                        <a:rPr b="1" i="0" lang="en-US" sz="1400" u="none" strike="noStrike">
                          <a:solidFill>
                            <a:srgbClr val="000000"/>
                          </a:solidFill>
                          <a:latin typeface="Tahoma"/>
                          <a:ea typeface="Tahoma"/>
                          <a:cs typeface="Tahoma"/>
                          <a:sym typeface="Tahoma"/>
                        </a:rPr>
                        <a:t>98.2%</a:t>
                      </a:r>
                      <a:endParaRPr/>
                    </a:p>
                  </a:txBody>
                  <a:tcPr marT="45525" marB="46800" marR="45525" marL="45525" anchor="ctr">
                    <a:solidFill>
                      <a:schemeClr val="lt2"/>
                    </a:solidFill>
                  </a:tcPr>
                </a:tc>
                <a:tc>
                  <a:txBody>
                    <a:bodyPr/>
                    <a:lstStyle/>
                    <a:p>
                      <a:pPr indent="0" lvl="0" marL="0" marR="0" rtl="0" algn="r">
                        <a:spcBef>
                          <a:spcPts val="0"/>
                        </a:spcBef>
                        <a:spcAft>
                          <a:spcPts val="0"/>
                        </a:spcAft>
                        <a:buNone/>
                      </a:pPr>
                      <a:r>
                        <a:rPr b="1" i="0" lang="en-US" sz="1500" u="none" strike="noStrike">
                          <a:solidFill>
                            <a:srgbClr val="000000"/>
                          </a:solidFill>
                          <a:latin typeface="Tahoma"/>
                          <a:ea typeface="Tahoma"/>
                          <a:cs typeface="Tahoma"/>
                          <a:sym typeface="Tahoma"/>
                        </a:rPr>
                        <a:t>13 030 </a:t>
                      </a:r>
                      <a:endParaRPr/>
                    </a:p>
                  </a:txBody>
                  <a:tcPr marT="45525" marB="46800" marR="45525" marL="45525" anchor="ctr">
                    <a:solidFill>
                      <a:schemeClr val="lt2"/>
                    </a:solidFill>
                  </a:tcPr>
                </a:tc>
              </a:tr>
            </a:tbl>
          </a:graphicData>
        </a:graphic>
      </p:graphicFrame>
      <p:grpSp>
        <p:nvGrpSpPr>
          <p:cNvPr id="301" name="Google Shape;301;p20"/>
          <p:cNvGrpSpPr/>
          <p:nvPr/>
        </p:nvGrpSpPr>
        <p:grpSpPr>
          <a:xfrm>
            <a:off x="205290" y="6334950"/>
            <a:ext cx="504000" cy="504000"/>
            <a:chOff x="205290" y="6334950"/>
            <a:chExt cx="504000" cy="504000"/>
          </a:xfrm>
        </p:grpSpPr>
        <p:pic>
          <p:nvPicPr>
            <p:cNvPr id="302" name="Google Shape;302;p20"/>
            <p:cNvPicPr preferRelativeResize="0"/>
            <p:nvPr/>
          </p:nvPicPr>
          <p:blipFill rotWithShape="1">
            <a:blip r:embed="rId4">
              <a:alphaModFix/>
            </a:blip>
            <a:srcRect b="0" l="0" r="0" t="0"/>
            <a:stretch/>
          </p:blipFill>
          <p:spPr>
            <a:xfrm>
              <a:off x="205290" y="6334950"/>
              <a:ext cx="504000" cy="504000"/>
            </a:xfrm>
            <a:prstGeom prst="rect">
              <a:avLst/>
            </a:prstGeom>
            <a:noFill/>
            <a:ln>
              <a:noFill/>
            </a:ln>
          </p:spPr>
        </p:pic>
        <p:sp>
          <p:nvSpPr>
            <p:cNvPr id="303" name="Google Shape;303;p20"/>
            <p:cNvSpPr/>
            <p:nvPr/>
          </p:nvSpPr>
          <p:spPr>
            <a:xfrm>
              <a:off x="281340" y="6429104"/>
              <a:ext cx="36740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sp>
        <p:nvSpPr>
          <p:cNvPr id="304" name="Google Shape;304;p20"/>
          <p:cNvSpPr txBox="1"/>
          <p:nvPr/>
        </p:nvSpPr>
        <p:spPr>
          <a:xfrm>
            <a:off x="10152184" y="5965618"/>
            <a:ext cx="2039816"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Black"/>
                <a:ea typeface="Arial Black"/>
                <a:cs typeface="Arial Black"/>
                <a:sym typeface="Arial Black"/>
              </a:rPr>
              <a:t>20</a:t>
            </a:r>
            <a:endParaRPr sz="2000">
              <a:solidFill>
                <a:schemeClr val="dk1"/>
              </a:solidFill>
              <a:latin typeface="Arial Black"/>
              <a:ea typeface="Arial Black"/>
              <a:cs typeface="Arial Black"/>
              <a:sym typeface="Arial Black"/>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09" name="Shape 309"/>
        <p:cNvGrpSpPr/>
        <p:nvPr/>
      </p:nvGrpSpPr>
      <p:grpSpPr>
        <a:xfrm>
          <a:off x="0" y="0"/>
          <a:ext cx="0" cy="0"/>
          <a:chOff x="0" y="0"/>
          <a:chExt cx="0" cy="0"/>
        </a:xfrm>
      </p:grpSpPr>
      <p:sp>
        <p:nvSpPr>
          <p:cNvPr id="310" name="Google Shape;310;p21"/>
          <p:cNvSpPr txBox="1"/>
          <p:nvPr/>
        </p:nvSpPr>
        <p:spPr>
          <a:xfrm>
            <a:off x="0" y="203200"/>
            <a:ext cx="12192000" cy="432000"/>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2400"/>
              <a:buFont typeface="Calibri"/>
              <a:buNone/>
            </a:pPr>
            <a:r>
              <a:rPr b="1" lang="en-US" sz="2400">
                <a:solidFill>
                  <a:srgbClr val="FFFFFF"/>
                </a:solidFill>
                <a:latin typeface="Calibri"/>
                <a:ea typeface="Calibri"/>
                <a:cs typeface="Calibri"/>
                <a:sym typeface="Calibri"/>
              </a:rPr>
              <a:t>   </a:t>
            </a:r>
            <a:r>
              <a:rPr b="1" lang="en-US" sz="2800">
                <a:solidFill>
                  <a:srgbClr val="FFFFFF"/>
                </a:solidFill>
                <a:latin typeface="Calibri"/>
                <a:ea typeface="Calibri"/>
                <a:cs typeface="Calibri"/>
                <a:sym typeface="Calibri"/>
              </a:rPr>
              <a:t>13.  GCIS 2020/21 COVID-19 RELATED EXPENDITURE</a:t>
            </a:r>
            <a:endParaRPr/>
          </a:p>
        </p:txBody>
      </p:sp>
      <p:graphicFrame>
        <p:nvGraphicFramePr>
          <p:cNvPr id="311" name="Google Shape;311;p21"/>
          <p:cNvGraphicFramePr/>
          <p:nvPr/>
        </p:nvGraphicFramePr>
        <p:xfrm>
          <a:off x="693621" y="1755313"/>
          <a:ext cx="5618112" cy="3370867"/>
        </p:xfrm>
        <a:graphic>
          <a:graphicData uri="http://schemas.openxmlformats.org/drawingml/2006/chart">
            <c:chart r:id="rId4"/>
          </a:graphicData>
        </a:graphic>
      </p:graphicFrame>
      <p:graphicFrame>
        <p:nvGraphicFramePr>
          <p:cNvPr id="312" name="Google Shape;312;p21"/>
          <p:cNvGraphicFramePr/>
          <p:nvPr/>
        </p:nvGraphicFramePr>
        <p:xfrm>
          <a:off x="6581573" y="1755312"/>
          <a:ext cx="3000000" cy="3000000"/>
        </p:xfrm>
        <a:graphic>
          <a:graphicData uri="http://schemas.openxmlformats.org/drawingml/2006/table">
            <a:tbl>
              <a:tblPr bandRow="1" firstRow="1">
                <a:noFill/>
                <a:tableStyleId>{5FE11CA6-965F-4DF2-9AA0-CDEBD877E51F}</a:tableStyleId>
              </a:tblPr>
              <a:tblGrid>
                <a:gridCol w="1711525"/>
                <a:gridCol w="3423075"/>
              </a:tblGrid>
              <a:tr h="561800">
                <a:tc gridSpan="2">
                  <a:txBody>
                    <a:bodyPr/>
                    <a:lstStyle/>
                    <a:p>
                      <a:pPr indent="0" lvl="0" marL="0" marR="0" rtl="0" algn="l">
                        <a:spcBef>
                          <a:spcPts val="0"/>
                        </a:spcBef>
                        <a:spcAft>
                          <a:spcPts val="0"/>
                        </a:spcAft>
                        <a:buNone/>
                      </a:pPr>
                      <a:r>
                        <a:rPr lang="en-US" sz="1800">
                          <a:solidFill>
                            <a:schemeClr val="dk1"/>
                          </a:solidFill>
                        </a:rPr>
                        <a:t>EXPENDITURE PER QUARTER</a:t>
                      </a:r>
                      <a:endParaRPr sz="1800">
                        <a:solidFill>
                          <a:schemeClr val="dk1"/>
                        </a:solidFill>
                      </a:endParaRPr>
                    </a:p>
                  </a:txBody>
                  <a:tcPr marT="45725" marB="45725" marR="91450" marL="91450"/>
                </a:tc>
                <a:tc hMerge="1"/>
              </a:tr>
              <a:tr h="561800">
                <a:tc>
                  <a:txBody>
                    <a:bodyPr/>
                    <a:lstStyle/>
                    <a:p>
                      <a:pPr indent="0" lvl="0" marL="0" marR="0" rtl="0" algn="l">
                        <a:spcBef>
                          <a:spcPts val="0"/>
                        </a:spcBef>
                        <a:spcAft>
                          <a:spcPts val="0"/>
                        </a:spcAft>
                        <a:buNone/>
                      </a:pPr>
                      <a:r>
                        <a:rPr b="1" lang="en-US" sz="1800"/>
                        <a:t>Quarter</a:t>
                      </a:r>
                      <a:endParaRPr b="1" sz="1800"/>
                    </a:p>
                  </a:txBody>
                  <a:tcPr marT="45725" marB="45725" marR="91450" marL="91450"/>
                </a:tc>
                <a:tc>
                  <a:txBody>
                    <a:bodyPr/>
                    <a:lstStyle/>
                    <a:p>
                      <a:pPr indent="0" lvl="0" marL="0" marR="0" rtl="0" algn="l">
                        <a:spcBef>
                          <a:spcPts val="0"/>
                        </a:spcBef>
                        <a:spcAft>
                          <a:spcPts val="0"/>
                        </a:spcAft>
                        <a:buNone/>
                      </a:pPr>
                      <a:r>
                        <a:rPr b="1" lang="en-US" sz="1800"/>
                        <a:t>Amount</a:t>
                      </a:r>
                      <a:endParaRPr b="1" sz="1800"/>
                    </a:p>
                  </a:txBody>
                  <a:tcPr marT="45725" marB="45725" marR="91450" marL="91450"/>
                </a:tc>
              </a:tr>
              <a:tr h="561800">
                <a:tc>
                  <a:txBody>
                    <a:bodyPr/>
                    <a:lstStyle/>
                    <a:p>
                      <a:pPr indent="0" lvl="0" marL="0" marR="0" rtl="0" algn="l">
                        <a:spcBef>
                          <a:spcPts val="0"/>
                        </a:spcBef>
                        <a:spcAft>
                          <a:spcPts val="0"/>
                        </a:spcAft>
                        <a:buNone/>
                      </a:pPr>
                      <a:r>
                        <a:rPr b="0" lang="en-US" sz="1800">
                          <a:solidFill>
                            <a:schemeClr val="dk1"/>
                          </a:solidFill>
                          <a:latin typeface="Calibri"/>
                          <a:ea typeface="Calibri"/>
                          <a:cs typeface="Calibri"/>
                          <a:sym typeface="Calibri"/>
                        </a:rPr>
                        <a:t>Quarter 1</a:t>
                      </a:r>
                      <a:endParaRPr b="0" sz="1800">
                        <a:solidFill>
                          <a:schemeClr val="dk1"/>
                        </a:solidFill>
                        <a:latin typeface="Calibri"/>
                        <a:ea typeface="Calibri"/>
                        <a:cs typeface="Calibri"/>
                        <a:sym typeface="Calibri"/>
                      </a:endParaRPr>
                    </a:p>
                  </a:txBody>
                  <a:tcPr marT="45725" marB="45725" marR="91450" marL="91450" anchor="ctr"/>
                </a:tc>
                <a:tc>
                  <a:txBody>
                    <a:bodyPr/>
                    <a:lstStyle/>
                    <a:p>
                      <a:pPr indent="0" lvl="0" marL="0" marR="0" rtl="0" algn="l">
                        <a:spcBef>
                          <a:spcPts val="0"/>
                        </a:spcBef>
                        <a:spcAft>
                          <a:spcPts val="0"/>
                        </a:spcAft>
                        <a:buNone/>
                      </a:pPr>
                      <a:r>
                        <a:rPr b="0" lang="en-US" sz="1800">
                          <a:solidFill>
                            <a:schemeClr val="dk1"/>
                          </a:solidFill>
                          <a:latin typeface="Calibri"/>
                          <a:ea typeface="Calibri"/>
                          <a:cs typeface="Calibri"/>
                          <a:sym typeface="Calibri"/>
                        </a:rPr>
                        <a:t>R 11, 801, 326,90</a:t>
                      </a:r>
                      <a:endParaRPr b="0" sz="1800">
                        <a:solidFill>
                          <a:schemeClr val="dk1"/>
                        </a:solidFill>
                        <a:latin typeface="Calibri"/>
                        <a:ea typeface="Calibri"/>
                        <a:cs typeface="Calibri"/>
                        <a:sym typeface="Calibri"/>
                      </a:endParaRPr>
                    </a:p>
                  </a:txBody>
                  <a:tcPr marT="45725" marB="45725" marR="91450" marL="91450" anchor="ctr"/>
                </a:tc>
              </a:tr>
              <a:tr h="561800">
                <a:tc>
                  <a:txBody>
                    <a:bodyPr/>
                    <a:lstStyle/>
                    <a:p>
                      <a:pPr indent="0" lvl="0" marL="0" marR="0" rtl="0" algn="l">
                        <a:spcBef>
                          <a:spcPts val="0"/>
                        </a:spcBef>
                        <a:spcAft>
                          <a:spcPts val="0"/>
                        </a:spcAft>
                        <a:buNone/>
                      </a:pPr>
                      <a:r>
                        <a:rPr b="0" lang="en-US" sz="1800">
                          <a:solidFill>
                            <a:schemeClr val="dk1"/>
                          </a:solidFill>
                          <a:latin typeface="Calibri"/>
                          <a:ea typeface="Calibri"/>
                          <a:cs typeface="Calibri"/>
                          <a:sym typeface="Calibri"/>
                        </a:rPr>
                        <a:t>Quarter 2</a:t>
                      </a:r>
                      <a:endParaRPr b="0" sz="1800">
                        <a:solidFill>
                          <a:schemeClr val="dk1"/>
                        </a:solidFill>
                        <a:latin typeface="Calibri"/>
                        <a:ea typeface="Calibri"/>
                        <a:cs typeface="Calibri"/>
                        <a:sym typeface="Calibri"/>
                      </a:endParaRPr>
                    </a:p>
                  </a:txBody>
                  <a:tcPr marT="45725" marB="45725" marR="91450" marL="91450" anchor="ctr"/>
                </a:tc>
                <a:tc>
                  <a:txBody>
                    <a:bodyPr/>
                    <a:lstStyle/>
                    <a:p>
                      <a:pPr indent="0" lvl="0" marL="0" marR="0" rtl="0" algn="l">
                        <a:spcBef>
                          <a:spcPts val="0"/>
                        </a:spcBef>
                        <a:spcAft>
                          <a:spcPts val="0"/>
                        </a:spcAft>
                        <a:buNone/>
                      </a:pPr>
                      <a:r>
                        <a:rPr b="0" lang="en-US" sz="1800">
                          <a:solidFill>
                            <a:schemeClr val="dk1"/>
                          </a:solidFill>
                          <a:latin typeface="Calibri"/>
                          <a:ea typeface="Calibri"/>
                          <a:cs typeface="Calibri"/>
                          <a:sym typeface="Calibri"/>
                        </a:rPr>
                        <a:t>R 26, 842, 522.59</a:t>
                      </a:r>
                      <a:endParaRPr b="0" sz="1800">
                        <a:solidFill>
                          <a:schemeClr val="dk1"/>
                        </a:solidFill>
                        <a:latin typeface="Calibri"/>
                        <a:ea typeface="Calibri"/>
                        <a:cs typeface="Calibri"/>
                        <a:sym typeface="Calibri"/>
                      </a:endParaRPr>
                    </a:p>
                  </a:txBody>
                  <a:tcPr marT="45725" marB="45725" marR="91450" marL="91450" anchor="ctr"/>
                </a:tc>
              </a:tr>
              <a:tr h="561800">
                <a:tc>
                  <a:txBody>
                    <a:bodyPr/>
                    <a:lstStyle/>
                    <a:p>
                      <a:pPr indent="0" lvl="0" marL="0" marR="0" rtl="0" algn="l">
                        <a:spcBef>
                          <a:spcPts val="0"/>
                        </a:spcBef>
                        <a:spcAft>
                          <a:spcPts val="0"/>
                        </a:spcAft>
                        <a:buNone/>
                      </a:pPr>
                      <a:r>
                        <a:rPr b="0" lang="en-US" sz="1800">
                          <a:solidFill>
                            <a:schemeClr val="dk1"/>
                          </a:solidFill>
                          <a:latin typeface="Calibri"/>
                          <a:ea typeface="Calibri"/>
                          <a:cs typeface="Calibri"/>
                          <a:sym typeface="Calibri"/>
                        </a:rPr>
                        <a:t>Quarter 3</a:t>
                      </a:r>
                      <a:endParaRPr b="0" sz="1800">
                        <a:solidFill>
                          <a:schemeClr val="dk1"/>
                        </a:solidFill>
                        <a:latin typeface="Calibri"/>
                        <a:ea typeface="Calibri"/>
                        <a:cs typeface="Calibri"/>
                        <a:sym typeface="Calibri"/>
                      </a:endParaRPr>
                    </a:p>
                  </a:txBody>
                  <a:tcPr marT="45725" marB="45725" marR="91450" marL="91450" anchor="ctr"/>
                </a:tc>
                <a:tc>
                  <a:txBody>
                    <a:bodyPr/>
                    <a:lstStyle/>
                    <a:p>
                      <a:pPr indent="0" lvl="0" marL="0" marR="0" rtl="0" algn="l">
                        <a:spcBef>
                          <a:spcPts val="0"/>
                        </a:spcBef>
                        <a:spcAft>
                          <a:spcPts val="0"/>
                        </a:spcAft>
                        <a:buNone/>
                      </a:pPr>
                      <a:r>
                        <a:rPr b="0" lang="en-US" sz="1800">
                          <a:solidFill>
                            <a:schemeClr val="dk1"/>
                          </a:solidFill>
                          <a:latin typeface="Calibri"/>
                          <a:ea typeface="Calibri"/>
                          <a:cs typeface="Calibri"/>
                          <a:sym typeface="Calibri"/>
                        </a:rPr>
                        <a:t>R 10, 047, 056.57</a:t>
                      </a:r>
                      <a:endParaRPr b="0" sz="1800">
                        <a:solidFill>
                          <a:schemeClr val="dk1"/>
                        </a:solidFill>
                        <a:latin typeface="Calibri"/>
                        <a:ea typeface="Calibri"/>
                        <a:cs typeface="Calibri"/>
                        <a:sym typeface="Calibri"/>
                      </a:endParaRPr>
                    </a:p>
                  </a:txBody>
                  <a:tcPr marT="45725" marB="45725" marR="91450" marL="91450" anchor="ctr"/>
                </a:tc>
              </a:tr>
              <a:tr h="561800">
                <a:tc>
                  <a:txBody>
                    <a:bodyPr/>
                    <a:lstStyle/>
                    <a:p>
                      <a:pPr indent="0" lvl="0" marL="0" marR="0" rtl="0" algn="l">
                        <a:spcBef>
                          <a:spcPts val="0"/>
                        </a:spcBef>
                        <a:spcAft>
                          <a:spcPts val="0"/>
                        </a:spcAft>
                        <a:buNone/>
                      </a:pPr>
                      <a:r>
                        <a:rPr b="0" lang="en-US" sz="1800">
                          <a:solidFill>
                            <a:schemeClr val="dk1"/>
                          </a:solidFill>
                          <a:latin typeface="Calibri"/>
                          <a:ea typeface="Calibri"/>
                          <a:cs typeface="Calibri"/>
                          <a:sym typeface="Calibri"/>
                        </a:rPr>
                        <a:t>Quarter 4</a:t>
                      </a:r>
                      <a:endParaRPr b="0" sz="1800">
                        <a:solidFill>
                          <a:schemeClr val="dk1"/>
                        </a:solidFill>
                        <a:latin typeface="Calibri"/>
                        <a:ea typeface="Calibri"/>
                        <a:cs typeface="Calibri"/>
                        <a:sym typeface="Calibri"/>
                      </a:endParaRPr>
                    </a:p>
                  </a:txBody>
                  <a:tcPr marT="45725" marB="45725" marR="91450" marL="91450" anchor="ctr"/>
                </a:tc>
                <a:tc>
                  <a:txBody>
                    <a:bodyPr/>
                    <a:lstStyle/>
                    <a:p>
                      <a:pPr indent="0" lvl="0" marL="0" marR="0" rtl="0" algn="l">
                        <a:spcBef>
                          <a:spcPts val="0"/>
                        </a:spcBef>
                        <a:spcAft>
                          <a:spcPts val="0"/>
                        </a:spcAft>
                        <a:buNone/>
                      </a:pPr>
                      <a:r>
                        <a:rPr b="0" lang="en-US" sz="1800">
                          <a:solidFill>
                            <a:schemeClr val="dk1"/>
                          </a:solidFill>
                          <a:latin typeface="Calibri"/>
                          <a:ea typeface="Calibri"/>
                          <a:cs typeface="Calibri"/>
                          <a:sym typeface="Calibri"/>
                        </a:rPr>
                        <a:t>R6, 588, 203.21</a:t>
                      </a:r>
                      <a:endParaRPr b="0" sz="1800">
                        <a:solidFill>
                          <a:schemeClr val="dk1"/>
                        </a:solidFill>
                        <a:latin typeface="Calibri"/>
                        <a:ea typeface="Calibri"/>
                        <a:cs typeface="Calibri"/>
                        <a:sym typeface="Calibri"/>
                      </a:endParaRPr>
                    </a:p>
                  </a:txBody>
                  <a:tcPr marT="45725" marB="45725" marR="91450" marL="91450" anchor="ctr"/>
                </a:tc>
              </a:tr>
            </a:tbl>
          </a:graphicData>
        </a:graphic>
      </p:graphicFrame>
      <p:grpSp>
        <p:nvGrpSpPr>
          <p:cNvPr id="313" name="Google Shape;313;p21"/>
          <p:cNvGrpSpPr/>
          <p:nvPr/>
        </p:nvGrpSpPr>
        <p:grpSpPr>
          <a:xfrm>
            <a:off x="205290" y="6334950"/>
            <a:ext cx="504000" cy="504000"/>
            <a:chOff x="205290" y="6334950"/>
            <a:chExt cx="504000" cy="504000"/>
          </a:xfrm>
        </p:grpSpPr>
        <p:pic>
          <p:nvPicPr>
            <p:cNvPr id="314" name="Google Shape;314;p21"/>
            <p:cNvPicPr preferRelativeResize="0"/>
            <p:nvPr/>
          </p:nvPicPr>
          <p:blipFill rotWithShape="1">
            <a:blip r:embed="rId5">
              <a:alphaModFix/>
            </a:blip>
            <a:srcRect b="0" l="0" r="0" t="0"/>
            <a:stretch/>
          </p:blipFill>
          <p:spPr>
            <a:xfrm>
              <a:off x="205290" y="6334950"/>
              <a:ext cx="504000" cy="504000"/>
            </a:xfrm>
            <a:prstGeom prst="rect">
              <a:avLst/>
            </a:prstGeom>
            <a:noFill/>
            <a:ln>
              <a:noFill/>
            </a:ln>
          </p:spPr>
        </p:pic>
        <p:sp>
          <p:nvSpPr>
            <p:cNvPr id="315" name="Google Shape;315;p21"/>
            <p:cNvSpPr/>
            <p:nvPr/>
          </p:nvSpPr>
          <p:spPr>
            <a:xfrm>
              <a:off x="281340" y="6429104"/>
              <a:ext cx="367408"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sp>
        <p:nvSpPr>
          <p:cNvPr id="316" name="Google Shape;316;p21"/>
          <p:cNvSpPr txBox="1"/>
          <p:nvPr>
            <p:ph idx="12" type="sldNum"/>
          </p:nvPr>
        </p:nvSpPr>
        <p:spPr>
          <a:xfrm>
            <a:off x="8651631" y="5908431"/>
            <a:ext cx="2649415" cy="806181"/>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2000">
                <a:latin typeface="Arial Black"/>
                <a:ea typeface="Arial Black"/>
                <a:cs typeface="Arial Black"/>
                <a:sym typeface="Arial Black"/>
              </a:rPr>
              <a:t>‹#›</a:t>
            </a:fld>
            <a:endParaRPr sz="2000">
              <a:latin typeface="Arial Black"/>
              <a:ea typeface="Arial Black"/>
              <a:cs typeface="Arial Black"/>
              <a:sym typeface="Arial Black"/>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2"/>
          <p:cNvSpPr txBox="1"/>
          <p:nvPr/>
        </p:nvSpPr>
        <p:spPr>
          <a:xfrm>
            <a:off x="614213" y="701360"/>
            <a:ext cx="10956464" cy="523220"/>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Century Gothic"/>
                <a:ea typeface="Century Gothic"/>
                <a:cs typeface="Century Gothic"/>
                <a:sym typeface="Century Gothic"/>
              </a:rPr>
              <a:t>14. AREAS OF UNDER ACHIEVEMENT </a:t>
            </a:r>
            <a:endParaRPr b="1" sz="2800">
              <a:solidFill>
                <a:schemeClr val="lt1"/>
              </a:solidFill>
              <a:latin typeface="Century Gothic"/>
              <a:ea typeface="Century Gothic"/>
              <a:cs typeface="Century Gothic"/>
              <a:sym typeface="Century Gothic"/>
            </a:endParaRPr>
          </a:p>
        </p:txBody>
      </p:sp>
      <p:sp>
        <p:nvSpPr>
          <p:cNvPr id="323" name="Google Shape;323;p22"/>
          <p:cNvSpPr txBox="1"/>
          <p:nvPr/>
        </p:nvSpPr>
        <p:spPr>
          <a:xfrm>
            <a:off x="457290" y="1594338"/>
            <a:ext cx="10855479" cy="4524315"/>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rgbClr val="006600"/>
              </a:buClr>
              <a:buSzPts val="2400"/>
              <a:buFont typeface="Arial"/>
              <a:buChar char="•"/>
            </a:pPr>
            <a:r>
              <a:rPr b="1" lang="en-US" sz="2400">
                <a:solidFill>
                  <a:srgbClr val="006600"/>
                </a:solidFill>
                <a:latin typeface="Century Gothic"/>
                <a:ea typeface="Century Gothic"/>
                <a:cs typeface="Century Gothic"/>
                <a:sym typeface="Century Gothic"/>
              </a:rPr>
              <a:t>Administration</a:t>
            </a:r>
            <a:r>
              <a:rPr lang="en-US" sz="2400">
                <a:solidFill>
                  <a:srgbClr val="006600"/>
                </a:solidFill>
                <a:latin typeface="Century Gothic"/>
                <a:ea typeface="Century Gothic"/>
                <a:cs typeface="Century Gothic"/>
                <a:sym typeface="Century Gothic"/>
              </a:rPr>
              <a:t>:  </a:t>
            </a:r>
            <a:r>
              <a:rPr b="1" lang="en-US" sz="2400">
                <a:solidFill>
                  <a:srgbClr val="92D050"/>
                </a:solidFill>
                <a:latin typeface="Century Gothic"/>
                <a:ea typeface="Century Gothic"/>
                <a:cs typeface="Century Gothic"/>
                <a:sym typeface="Century Gothic"/>
              </a:rPr>
              <a:t>GCIS achieved 92% of its target of processing payment of invoice</a:t>
            </a:r>
            <a:r>
              <a:rPr b="1" lang="en-US" sz="2400">
                <a:solidFill>
                  <a:schemeClr val="dk1"/>
                </a:solidFill>
                <a:latin typeface="Century Gothic"/>
                <a:ea typeface="Century Gothic"/>
                <a:cs typeface="Century Gothic"/>
                <a:sym typeface="Century Gothic"/>
              </a:rPr>
              <a:t>s </a:t>
            </a:r>
            <a:r>
              <a:rPr lang="en-US" sz="2400">
                <a:solidFill>
                  <a:schemeClr val="dk1"/>
                </a:solidFill>
                <a:latin typeface="Century Gothic"/>
                <a:ea typeface="Century Gothic"/>
                <a:cs typeface="Century Gothic"/>
                <a:sym typeface="Century Gothic"/>
              </a:rPr>
              <a:t>within the stipulated 30 days.  This was due to the Supply Chain Management being affected by the COVID -19 resultin in more that once the closure of the whole section.</a:t>
            </a:r>
            <a:endParaRPr/>
          </a:p>
          <a:p>
            <a:pPr indent="-285750" lvl="0" marL="285750" marR="0" rtl="0" algn="just">
              <a:spcBef>
                <a:spcPts val="0"/>
              </a:spcBef>
              <a:spcAft>
                <a:spcPts val="0"/>
              </a:spcAft>
              <a:buClr>
                <a:srgbClr val="006600"/>
              </a:buClr>
              <a:buSzPts val="2400"/>
              <a:buFont typeface="Arial"/>
              <a:buChar char="•"/>
            </a:pPr>
            <a:r>
              <a:rPr b="1" lang="en-US" sz="2400">
                <a:solidFill>
                  <a:srgbClr val="006600"/>
                </a:solidFill>
                <a:latin typeface="Century Gothic"/>
                <a:ea typeface="Century Gothic"/>
                <a:cs typeface="Century Gothic"/>
                <a:sym typeface="Century Gothic"/>
              </a:rPr>
              <a:t>Content Processing and Production</a:t>
            </a:r>
            <a:r>
              <a:rPr lang="en-US" sz="2400">
                <a:solidFill>
                  <a:schemeClr val="dk1"/>
                </a:solidFill>
                <a:latin typeface="Century Gothic"/>
                <a:ea typeface="Century Gothic"/>
                <a:cs typeface="Century Gothic"/>
                <a:sym typeface="Century Gothic"/>
              </a:rPr>
              <a:t>:  Off the  annual production plan of 15,4 million copies of Vuk’uzenzele Publication.  </a:t>
            </a:r>
            <a:r>
              <a:rPr b="1" lang="en-US" sz="2400">
                <a:solidFill>
                  <a:srgbClr val="92D050"/>
                </a:solidFill>
                <a:latin typeface="Century Gothic"/>
                <a:ea typeface="Century Gothic"/>
                <a:cs typeface="Century Gothic"/>
                <a:sym typeface="Century Gothic"/>
              </a:rPr>
              <a:t>GCIS was short by 850k  copies</a:t>
            </a:r>
            <a:r>
              <a:rPr lang="en-US" sz="2400">
                <a:solidFill>
                  <a:srgbClr val="92D050"/>
                </a:solidFill>
                <a:latin typeface="Century Gothic"/>
                <a:ea typeface="Century Gothic"/>
                <a:cs typeface="Century Gothic"/>
                <a:sym typeface="Century Gothic"/>
              </a:rPr>
              <a:t>  </a:t>
            </a:r>
            <a:r>
              <a:rPr lang="en-US" sz="2400">
                <a:solidFill>
                  <a:schemeClr val="dk1"/>
                </a:solidFill>
                <a:latin typeface="Century Gothic"/>
                <a:ea typeface="Century Gothic"/>
                <a:cs typeface="Century Gothic"/>
                <a:sym typeface="Century Gothic"/>
              </a:rPr>
              <a:t>This was due to the total Lockdown when we were meant to go on production.</a:t>
            </a:r>
            <a:endParaRPr/>
          </a:p>
          <a:p>
            <a:pPr indent="-285750" lvl="0" marL="285750" marR="0" rtl="0" algn="just">
              <a:spcBef>
                <a:spcPts val="0"/>
              </a:spcBef>
              <a:spcAft>
                <a:spcPts val="0"/>
              </a:spcAft>
              <a:buClr>
                <a:schemeClr val="dk1"/>
              </a:buClr>
              <a:buSzPts val="2400"/>
              <a:buFont typeface="Arial"/>
              <a:buChar char="•"/>
            </a:pPr>
            <a:r>
              <a:rPr lang="en-US" sz="2400">
                <a:solidFill>
                  <a:schemeClr val="dk1"/>
                </a:solidFill>
                <a:latin typeface="Century Gothic"/>
                <a:ea typeface="Century Gothic"/>
                <a:cs typeface="Century Gothic"/>
                <a:sym typeface="Century Gothic"/>
              </a:rPr>
              <a:t>Off the </a:t>
            </a:r>
            <a:r>
              <a:rPr b="1" lang="en-US" sz="2400">
                <a:solidFill>
                  <a:srgbClr val="92D050"/>
                </a:solidFill>
                <a:latin typeface="Century Gothic"/>
                <a:ea typeface="Century Gothic"/>
                <a:cs typeface="Century Gothic"/>
                <a:sym typeface="Century Gothic"/>
              </a:rPr>
              <a:t>11 Online print of the PSM Magazine</a:t>
            </a:r>
            <a:r>
              <a:rPr lang="en-US" sz="2400">
                <a:solidFill>
                  <a:schemeClr val="dk1"/>
                </a:solidFill>
                <a:latin typeface="Century Gothic"/>
                <a:ea typeface="Century Gothic"/>
                <a:cs typeface="Century Gothic"/>
                <a:sym typeface="Century Gothic"/>
              </a:rPr>
              <a:t>.  We managed to produce 10 issues for the period.  The outstanding issue was only approved after the end of the financial year. </a:t>
            </a:r>
            <a:endParaRPr/>
          </a:p>
          <a:p>
            <a:pPr indent="-133350" lvl="0" marL="285750" marR="0" rtl="0" algn="just">
              <a:spcBef>
                <a:spcPts val="0"/>
              </a:spcBef>
              <a:spcAft>
                <a:spcPts val="0"/>
              </a:spcAft>
              <a:buClr>
                <a:schemeClr val="dk1"/>
              </a:buClr>
              <a:buSzPts val="2400"/>
              <a:buFont typeface="Arial"/>
              <a:buNone/>
            </a:pPr>
            <a:r>
              <a:t/>
            </a:r>
            <a:endParaRPr sz="2400">
              <a:solidFill>
                <a:schemeClr val="dk1"/>
              </a:solidFill>
              <a:latin typeface="Century Gothic"/>
              <a:ea typeface="Century Gothic"/>
              <a:cs typeface="Century Gothic"/>
              <a:sym typeface="Century Gothic"/>
            </a:endParaRPr>
          </a:p>
        </p:txBody>
      </p:sp>
      <p:sp>
        <p:nvSpPr>
          <p:cNvPr id="324" name="Google Shape;324;p22"/>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2000">
                <a:latin typeface="Arial Black"/>
                <a:ea typeface="Arial Black"/>
                <a:cs typeface="Arial Black"/>
                <a:sym typeface="Arial Black"/>
              </a:rPr>
              <a:t>‹#›</a:t>
            </a:fld>
            <a:endParaRPr sz="2000">
              <a:latin typeface="Arial Black"/>
              <a:ea typeface="Arial Black"/>
              <a:cs typeface="Arial Black"/>
              <a:sym typeface="Arial Black"/>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23"/>
          <p:cNvSpPr txBox="1"/>
          <p:nvPr/>
        </p:nvSpPr>
        <p:spPr>
          <a:xfrm>
            <a:off x="485701" y="926123"/>
            <a:ext cx="10827068" cy="523220"/>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lt1"/>
                </a:solidFill>
                <a:latin typeface="Century Gothic"/>
                <a:ea typeface="Century Gothic"/>
                <a:cs typeface="Century Gothic"/>
                <a:sym typeface="Century Gothic"/>
              </a:rPr>
              <a:t>15. AREAS OF UNDER ACHIEVEMENT </a:t>
            </a:r>
            <a:endParaRPr b="1" sz="2800">
              <a:solidFill>
                <a:schemeClr val="lt1"/>
              </a:solidFill>
              <a:latin typeface="Century Gothic"/>
              <a:ea typeface="Century Gothic"/>
              <a:cs typeface="Century Gothic"/>
              <a:sym typeface="Century Gothic"/>
            </a:endParaRPr>
          </a:p>
        </p:txBody>
      </p:sp>
      <p:sp>
        <p:nvSpPr>
          <p:cNvPr id="331" name="Google Shape;331;p23"/>
          <p:cNvSpPr txBox="1"/>
          <p:nvPr/>
        </p:nvSpPr>
        <p:spPr>
          <a:xfrm>
            <a:off x="595187" y="1449343"/>
            <a:ext cx="10855479" cy="4524315"/>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t/>
            </a:r>
            <a:endParaRPr sz="2400">
              <a:solidFill>
                <a:schemeClr val="dk1"/>
              </a:solidFill>
              <a:latin typeface="Century Gothic"/>
              <a:ea typeface="Century Gothic"/>
              <a:cs typeface="Century Gothic"/>
              <a:sym typeface="Century Gothic"/>
            </a:endParaRPr>
          </a:p>
          <a:p>
            <a:pPr indent="-285750" lvl="0" marL="285750" marR="0" rtl="0" algn="just">
              <a:spcBef>
                <a:spcPts val="0"/>
              </a:spcBef>
              <a:spcAft>
                <a:spcPts val="0"/>
              </a:spcAft>
              <a:buClr>
                <a:srgbClr val="006600"/>
              </a:buClr>
              <a:buSzPts val="2400"/>
              <a:buFont typeface="Arial"/>
              <a:buChar char="•"/>
            </a:pPr>
            <a:r>
              <a:rPr b="1" lang="en-US" sz="2400">
                <a:solidFill>
                  <a:srgbClr val="006600"/>
                </a:solidFill>
                <a:latin typeface="Century Gothic"/>
                <a:ea typeface="Century Gothic"/>
                <a:cs typeface="Century Gothic"/>
                <a:sym typeface="Century Gothic"/>
              </a:rPr>
              <a:t>Content Processing and Production</a:t>
            </a:r>
            <a:r>
              <a:rPr lang="en-US" sz="2400">
                <a:solidFill>
                  <a:schemeClr val="dk1"/>
                </a:solidFill>
                <a:latin typeface="Century Gothic"/>
                <a:ea typeface="Century Gothic"/>
                <a:cs typeface="Century Gothic"/>
                <a:sym typeface="Century Gothic"/>
              </a:rPr>
              <a:t>:  In terms of production</a:t>
            </a:r>
            <a:endParaRPr/>
          </a:p>
          <a:p>
            <a:pPr indent="0" lvl="0" marL="0" marR="0" rtl="0" algn="just">
              <a:spcBef>
                <a:spcPts val="0"/>
              </a:spcBef>
              <a:spcAft>
                <a:spcPts val="0"/>
              </a:spcAft>
              <a:buNone/>
            </a:pPr>
            <a:r>
              <a:rPr b="1" lang="en-US" sz="2400">
                <a:solidFill>
                  <a:srgbClr val="006600"/>
                </a:solidFill>
                <a:latin typeface="Century Gothic"/>
                <a:ea typeface="Century Gothic"/>
                <a:cs typeface="Century Gothic"/>
                <a:sym typeface="Century Gothic"/>
              </a:rPr>
              <a:t>    Photography</a:t>
            </a:r>
            <a:r>
              <a:rPr lang="en-US" sz="2400">
                <a:solidFill>
                  <a:schemeClr val="dk1"/>
                </a:solidFill>
                <a:latin typeface="Century Gothic"/>
                <a:ea typeface="Century Gothic"/>
                <a:cs typeface="Century Gothic"/>
                <a:sym typeface="Century Gothic"/>
              </a:rPr>
              <a:t>: . Off the planned photographic assisgnment of 450, we</a:t>
            </a:r>
            <a:endParaRPr/>
          </a:p>
          <a:p>
            <a:pPr indent="0" lvl="0" marL="0" marR="0" rtl="0" algn="just">
              <a:spcBef>
                <a:spcPts val="0"/>
              </a:spcBef>
              <a:spcAft>
                <a:spcPts val="0"/>
              </a:spcAft>
              <a:buNone/>
            </a:pPr>
            <a:r>
              <a:rPr lang="en-US" sz="2400">
                <a:solidFill>
                  <a:schemeClr val="dk1"/>
                </a:solidFill>
                <a:latin typeface="Century Gothic"/>
                <a:ea typeface="Century Gothic"/>
                <a:cs typeface="Century Gothic"/>
                <a:sym typeface="Century Gothic"/>
              </a:rPr>
              <a:t>    </a:t>
            </a:r>
            <a:r>
              <a:rPr b="1" lang="en-US" sz="2400">
                <a:solidFill>
                  <a:srgbClr val="92D050"/>
                </a:solidFill>
                <a:latin typeface="Century Gothic"/>
                <a:ea typeface="Century Gothic"/>
                <a:cs typeface="Century Gothic"/>
                <a:sym typeface="Century Gothic"/>
              </a:rPr>
              <a:t>only received 366 (81%)  </a:t>
            </a:r>
            <a:r>
              <a:rPr lang="en-US" sz="2400">
                <a:solidFill>
                  <a:schemeClr val="dk1"/>
                </a:solidFill>
                <a:latin typeface="Century Gothic"/>
                <a:ea typeface="Century Gothic"/>
                <a:cs typeface="Century Gothic"/>
                <a:sym typeface="Century Gothic"/>
              </a:rPr>
              <a:t>assignment.  This was also due to the less</a:t>
            </a:r>
            <a:endParaRPr/>
          </a:p>
          <a:p>
            <a:pPr indent="0" lvl="0" marL="0" marR="0" rtl="0" algn="just">
              <a:spcBef>
                <a:spcPts val="0"/>
              </a:spcBef>
              <a:spcAft>
                <a:spcPts val="0"/>
              </a:spcAft>
              <a:buNone/>
            </a:pPr>
            <a:r>
              <a:rPr lang="en-US" sz="2400">
                <a:solidFill>
                  <a:schemeClr val="dk1"/>
                </a:solidFill>
                <a:latin typeface="Century Gothic"/>
                <a:ea typeface="Century Gothic"/>
                <a:cs typeface="Century Gothic"/>
                <a:sym typeface="Century Gothic"/>
              </a:rPr>
              <a:t>    outdoor activities during this period</a:t>
            </a:r>
            <a:endParaRPr/>
          </a:p>
          <a:p>
            <a:pPr indent="-342900" lvl="0" marL="342900" marR="0" rtl="0" algn="just">
              <a:spcBef>
                <a:spcPts val="0"/>
              </a:spcBef>
              <a:spcAft>
                <a:spcPts val="0"/>
              </a:spcAft>
              <a:buClr>
                <a:srgbClr val="006600"/>
              </a:buClr>
              <a:buSzPts val="2400"/>
              <a:buFont typeface="Arial"/>
              <a:buChar char="•"/>
            </a:pPr>
            <a:r>
              <a:rPr b="1" lang="en-US" sz="2400">
                <a:solidFill>
                  <a:srgbClr val="006600"/>
                </a:solidFill>
                <a:latin typeface="Century Gothic"/>
                <a:ea typeface="Century Gothic"/>
                <a:cs typeface="Century Gothic"/>
                <a:sym typeface="Century Gothic"/>
              </a:rPr>
              <a:t>Video</a:t>
            </a:r>
            <a:r>
              <a:rPr lang="en-US" sz="2400">
                <a:solidFill>
                  <a:srgbClr val="006600"/>
                </a:solidFill>
                <a:latin typeface="Century Gothic"/>
                <a:ea typeface="Century Gothic"/>
                <a:cs typeface="Century Gothic"/>
                <a:sym typeface="Century Gothic"/>
              </a:rPr>
              <a:t> :  </a:t>
            </a:r>
            <a:r>
              <a:rPr lang="en-US" sz="2400">
                <a:solidFill>
                  <a:schemeClr val="dk1"/>
                </a:solidFill>
                <a:latin typeface="Century Gothic"/>
                <a:ea typeface="Century Gothic"/>
                <a:cs typeface="Century Gothic"/>
                <a:sym typeface="Century Gothic"/>
              </a:rPr>
              <a:t>600 Services envisaged</a:t>
            </a:r>
            <a:r>
              <a:rPr lang="en-US" sz="2400">
                <a:solidFill>
                  <a:srgbClr val="92D050"/>
                </a:solidFill>
                <a:latin typeface="Century Gothic"/>
                <a:ea typeface="Century Gothic"/>
                <a:cs typeface="Century Gothic"/>
                <a:sym typeface="Century Gothic"/>
              </a:rPr>
              <a:t>.  </a:t>
            </a:r>
            <a:r>
              <a:rPr b="1" lang="en-US" sz="2400">
                <a:solidFill>
                  <a:srgbClr val="92D050"/>
                </a:solidFill>
                <a:latin typeface="Century Gothic"/>
                <a:ea typeface="Century Gothic"/>
                <a:cs typeface="Century Gothic"/>
                <a:sym typeface="Century Gothic"/>
              </a:rPr>
              <a:t>Only  581( 97%) </a:t>
            </a:r>
            <a:r>
              <a:rPr b="1" lang="en-US" sz="2400">
                <a:solidFill>
                  <a:srgbClr val="006600"/>
                </a:solidFill>
                <a:latin typeface="Century Gothic"/>
                <a:ea typeface="Century Gothic"/>
                <a:cs typeface="Century Gothic"/>
                <a:sym typeface="Century Gothic"/>
              </a:rPr>
              <a:t>  </a:t>
            </a:r>
            <a:r>
              <a:rPr lang="en-US" sz="2400">
                <a:solidFill>
                  <a:schemeClr val="dk1"/>
                </a:solidFill>
                <a:latin typeface="Century Gothic"/>
                <a:ea typeface="Century Gothic"/>
                <a:cs typeface="Century Gothic"/>
                <a:sym typeface="Century Gothic"/>
              </a:rPr>
              <a:t>assigned services. Also this was due to less travelling during this period</a:t>
            </a:r>
            <a:endParaRPr/>
          </a:p>
          <a:p>
            <a:pPr indent="-285750" lvl="0" marL="285750" marR="0" rtl="0" algn="just">
              <a:spcBef>
                <a:spcPts val="0"/>
              </a:spcBef>
              <a:spcAft>
                <a:spcPts val="0"/>
              </a:spcAft>
              <a:buClr>
                <a:srgbClr val="006600"/>
              </a:buClr>
              <a:buSzPts val="2400"/>
              <a:buFont typeface="Arial"/>
              <a:buChar char="•"/>
            </a:pPr>
            <a:r>
              <a:rPr b="1" lang="en-US" sz="2400">
                <a:solidFill>
                  <a:srgbClr val="006600"/>
                </a:solidFill>
                <a:latin typeface="Century Gothic"/>
                <a:ea typeface="Century Gothic"/>
                <a:cs typeface="Century Gothic"/>
                <a:sym typeface="Century Gothic"/>
              </a:rPr>
              <a:t>Production and Distribution</a:t>
            </a:r>
            <a:r>
              <a:rPr lang="en-US" sz="2400">
                <a:solidFill>
                  <a:srgbClr val="006600"/>
                </a:solidFill>
                <a:latin typeface="Century Gothic"/>
                <a:ea typeface="Century Gothic"/>
                <a:cs typeface="Century Gothic"/>
                <a:sym typeface="Century Gothic"/>
              </a:rPr>
              <a:t>:</a:t>
            </a:r>
            <a:r>
              <a:rPr lang="en-US" sz="2400">
                <a:solidFill>
                  <a:schemeClr val="dk1"/>
                </a:solidFill>
                <a:latin typeface="Century Gothic"/>
                <a:ea typeface="Century Gothic"/>
                <a:cs typeface="Century Gothic"/>
                <a:sym typeface="Century Gothic"/>
              </a:rPr>
              <a:t>  19 planned print and distribution was envisaged.  </a:t>
            </a:r>
            <a:r>
              <a:rPr b="1" lang="en-US" sz="2400">
                <a:solidFill>
                  <a:srgbClr val="92D050"/>
                </a:solidFill>
                <a:latin typeface="Century Gothic"/>
                <a:ea typeface="Century Gothic"/>
                <a:cs typeface="Century Gothic"/>
                <a:sym typeface="Century Gothic"/>
              </a:rPr>
              <a:t>We only achieved 18</a:t>
            </a:r>
            <a:r>
              <a:rPr lang="en-US" sz="2400">
                <a:solidFill>
                  <a:srgbClr val="92D050"/>
                </a:solidFill>
                <a:latin typeface="Century Gothic"/>
                <a:ea typeface="Century Gothic"/>
                <a:cs typeface="Century Gothic"/>
                <a:sym typeface="Century Gothic"/>
              </a:rPr>
              <a:t> </a:t>
            </a:r>
            <a:r>
              <a:rPr lang="en-US" sz="2400">
                <a:solidFill>
                  <a:schemeClr val="dk1"/>
                </a:solidFill>
                <a:latin typeface="Century Gothic"/>
                <a:ea typeface="Century Gothic"/>
                <a:cs typeface="Century Gothic"/>
                <a:sym typeface="Century Gothic"/>
              </a:rPr>
              <a:t>this was due to the late production of the Vuks</a:t>
            </a:r>
            <a:endParaRPr sz="2400">
              <a:solidFill>
                <a:schemeClr val="dk1"/>
              </a:solidFill>
              <a:latin typeface="Century Gothic"/>
              <a:ea typeface="Century Gothic"/>
              <a:cs typeface="Century Gothic"/>
              <a:sym typeface="Century Gothic"/>
            </a:endParaRPr>
          </a:p>
          <a:p>
            <a:pPr indent="-285750" lvl="0" marL="285750" marR="0" rtl="0" algn="just">
              <a:spcBef>
                <a:spcPts val="0"/>
              </a:spcBef>
              <a:spcAft>
                <a:spcPts val="0"/>
              </a:spcAft>
              <a:buClr>
                <a:srgbClr val="006600"/>
              </a:buClr>
              <a:buSzPts val="2400"/>
              <a:buFont typeface="Arial"/>
              <a:buChar char="•"/>
            </a:pPr>
            <a:r>
              <a:rPr b="1" lang="en-US" sz="2400">
                <a:solidFill>
                  <a:srgbClr val="006600"/>
                </a:solidFill>
                <a:latin typeface="Century Gothic"/>
                <a:ea typeface="Century Gothic"/>
                <a:cs typeface="Century Gothic"/>
                <a:sym typeface="Century Gothic"/>
              </a:rPr>
              <a:t>MAC Council</a:t>
            </a:r>
            <a:r>
              <a:rPr lang="en-US" sz="2400">
                <a:solidFill>
                  <a:schemeClr val="dk1"/>
                </a:solidFill>
                <a:latin typeface="Century Gothic"/>
                <a:ea typeface="Century Gothic"/>
                <a:cs typeface="Century Gothic"/>
                <a:sym typeface="Century Gothic"/>
              </a:rPr>
              <a:t>:  The finalization of the </a:t>
            </a:r>
            <a:r>
              <a:rPr b="1" lang="en-US" sz="2400">
                <a:solidFill>
                  <a:srgbClr val="92D050"/>
                </a:solidFill>
                <a:latin typeface="Century Gothic"/>
                <a:ea typeface="Century Gothic"/>
                <a:cs typeface="Century Gothic"/>
                <a:sym typeface="Century Gothic"/>
              </a:rPr>
              <a:t>appointment of the members of the Council </a:t>
            </a:r>
            <a:r>
              <a:rPr lang="en-US" sz="2400">
                <a:solidFill>
                  <a:schemeClr val="dk1"/>
                </a:solidFill>
                <a:latin typeface="Century Gothic"/>
                <a:ea typeface="Century Gothic"/>
                <a:cs typeface="Century Gothic"/>
                <a:sym typeface="Century Gothic"/>
              </a:rPr>
              <a:t>was finalized after the end of the financial year.</a:t>
            </a:r>
            <a:endParaRPr sz="2400">
              <a:solidFill>
                <a:schemeClr val="dk1"/>
              </a:solidFill>
              <a:latin typeface="Century Gothic"/>
              <a:ea typeface="Century Gothic"/>
              <a:cs typeface="Century Gothic"/>
              <a:sym typeface="Century Gothic"/>
            </a:endParaRPr>
          </a:p>
        </p:txBody>
      </p:sp>
      <p:sp>
        <p:nvSpPr>
          <p:cNvPr id="332" name="Google Shape;332;p23"/>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2000">
                <a:latin typeface="Arial Black"/>
                <a:ea typeface="Arial Black"/>
                <a:cs typeface="Arial Black"/>
                <a:sym typeface="Arial Black"/>
              </a:rPr>
              <a:t>‹#›</a:t>
            </a:fld>
            <a:endParaRPr sz="2000">
              <a:latin typeface="Arial Black"/>
              <a:ea typeface="Arial Black"/>
              <a:cs typeface="Arial Black"/>
              <a:sym typeface="Arial Black"/>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24"/>
          <p:cNvSpPr txBox="1"/>
          <p:nvPr/>
        </p:nvSpPr>
        <p:spPr>
          <a:xfrm>
            <a:off x="926121" y="504092"/>
            <a:ext cx="10234248" cy="584775"/>
          </a:xfrm>
          <a:prstGeom prst="rect">
            <a:avLst/>
          </a:prstGeom>
          <a:solidFill>
            <a:schemeClr val="dk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lt1"/>
                </a:solidFill>
                <a:latin typeface="Century Gothic"/>
                <a:ea typeface="Century Gothic"/>
                <a:cs typeface="Century Gothic"/>
                <a:sym typeface="Century Gothic"/>
              </a:rPr>
              <a:t>16. CONCLUSION  </a:t>
            </a:r>
            <a:endParaRPr b="1" sz="3200">
              <a:solidFill>
                <a:schemeClr val="lt1"/>
              </a:solidFill>
              <a:latin typeface="Century Gothic"/>
              <a:ea typeface="Century Gothic"/>
              <a:cs typeface="Century Gothic"/>
              <a:sym typeface="Century Gothic"/>
            </a:endParaRPr>
          </a:p>
        </p:txBody>
      </p:sp>
      <p:sp>
        <p:nvSpPr>
          <p:cNvPr id="339" name="Google Shape;339;p24"/>
          <p:cNvSpPr txBox="1"/>
          <p:nvPr/>
        </p:nvSpPr>
        <p:spPr>
          <a:xfrm>
            <a:off x="583638" y="1594338"/>
            <a:ext cx="10855479" cy="4524315"/>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dk1"/>
              </a:buClr>
              <a:buSzPts val="2400"/>
              <a:buFont typeface="Noto Sans Symbols"/>
              <a:buChar char="❑"/>
            </a:pPr>
            <a:r>
              <a:rPr lang="en-US" sz="2400">
                <a:solidFill>
                  <a:schemeClr val="dk1"/>
                </a:solidFill>
                <a:latin typeface="Century Gothic"/>
                <a:ea typeface="Century Gothic"/>
                <a:cs typeface="Century Gothic"/>
                <a:sym typeface="Century Gothic"/>
              </a:rPr>
              <a:t>GCIS annual performance programme for 2020/21 continued to perform its mandated duty of providing </a:t>
            </a:r>
            <a:r>
              <a:rPr b="1" lang="en-US" sz="2400">
                <a:solidFill>
                  <a:srgbClr val="92D050"/>
                </a:solidFill>
                <a:latin typeface="Century Gothic"/>
                <a:ea typeface="Century Gothic"/>
                <a:cs typeface="Century Gothic"/>
                <a:sym typeface="Century Gothic"/>
              </a:rPr>
              <a:t>information to  South Africans as directed by the Constitution of the country.</a:t>
            </a:r>
            <a:endParaRPr/>
          </a:p>
          <a:p>
            <a:pPr indent="-342900" lvl="0" marL="342900" marR="0" rtl="0" algn="just">
              <a:spcBef>
                <a:spcPts val="0"/>
              </a:spcBef>
              <a:spcAft>
                <a:spcPts val="0"/>
              </a:spcAft>
              <a:buClr>
                <a:schemeClr val="dk1"/>
              </a:buClr>
              <a:buSzPts val="2400"/>
              <a:buFont typeface="Noto Sans Symbols"/>
              <a:buChar char="❑"/>
            </a:pPr>
            <a:r>
              <a:rPr lang="en-US" sz="2400">
                <a:solidFill>
                  <a:schemeClr val="dk1"/>
                </a:solidFill>
                <a:latin typeface="Century Gothic"/>
                <a:ea typeface="Century Gothic"/>
                <a:cs typeface="Century Gothic"/>
                <a:sym typeface="Century Gothic"/>
              </a:rPr>
              <a:t>In terms of adhering to the governance regime as defined in the PFMA and the Public Service Act, GCIS received </a:t>
            </a:r>
            <a:r>
              <a:rPr b="1" lang="en-US" sz="2400">
                <a:solidFill>
                  <a:schemeClr val="dk1"/>
                </a:solidFill>
                <a:latin typeface="Century Gothic"/>
                <a:ea typeface="Century Gothic"/>
                <a:cs typeface="Century Gothic"/>
                <a:sym typeface="Century Gothic"/>
              </a:rPr>
              <a:t>an </a:t>
            </a:r>
            <a:r>
              <a:rPr b="1" lang="en-US" sz="2400">
                <a:solidFill>
                  <a:srgbClr val="006600"/>
                </a:solidFill>
                <a:latin typeface="Century Gothic"/>
                <a:ea typeface="Century Gothic"/>
                <a:cs typeface="Century Gothic"/>
                <a:sym typeface="Century Gothic"/>
              </a:rPr>
              <a:t>unqualified audit with an overall expenditure of 98%</a:t>
            </a:r>
            <a:r>
              <a:rPr lang="en-US" sz="2400">
                <a:solidFill>
                  <a:srgbClr val="006600"/>
                </a:solidFill>
                <a:latin typeface="Century Gothic"/>
                <a:ea typeface="Century Gothic"/>
                <a:cs typeface="Century Gothic"/>
                <a:sym typeface="Century Gothic"/>
              </a:rPr>
              <a:t> </a:t>
            </a:r>
            <a:r>
              <a:rPr lang="en-US" sz="2400">
                <a:solidFill>
                  <a:schemeClr val="dk1"/>
                </a:solidFill>
                <a:latin typeface="Century Gothic"/>
                <a:ea typeface="Century Gothic"/>
                <a:cs typeface="Century Gothic"/>
                <a:sym typeface="Century Gothic"/>
              </a:rPr>
              <a:t>of its allocated budget;</a:t>
            </a:r>
            <a:endParaRPr/>
          </a:p>
          <a:p>
            <a:pPr indent="-342900" lvl="0" marL="342900" marR="0" rtl="0" algn="just">
              <a:spcBef>
                <a:spcPts val="0"/>
              </a:spcBef>
              <a:spcAft>
                <a:spcPts val="0"/>
              </a:spcAft>
              <a:buClr>
                <a:srgbClr val="92D050"/>
              </a:buClr>
              <a:buSzPts val="2400"/>
              <a:buFont typeface="Noto Sans Symbols"/>
              <a:buChar char="❑"/>
            </a:pPr>
            <a:r>
              <a:rPr b="1" lang="en-US" sz="2400">
                <a:solidFill>
                  <a:srgbClr val="92D050"/>
                </a:solidFill>
                <a:latin typeface="Century Gothic"/>
                <a:ea typeface="Century Gothic"/>
                <a:cs typeface="Century Gothic"/>
                <a:sym typeface="Century Gothic"/>
              </a:rPr>
              <a:t>The underachievements </a:t>
            </a:r>
            <a:r>
              <a:rPr lang="en-US" sz="2400">
                <a:solidFill>
                  <a:schemeClr val="dk1"/>
                </a:solidFill>
                <a:latin typeface="Century Gothic"/>
                <a:ea typeface="Century Gothic"/>
                <a:cs typeface="Century Gothic"/>
                <a:sym typeface="Century Gothic"/>
              </a:rPr>
              <a:t>highlighted were largely occasion by the COVID 19 which impacted negatively on a number of areas we had planned for</a:t>
            </a:r>
            <a:endParaRPr/>
          </a:p>
          <a:p>
            <a:pPr indent="-342900" lvl="0" marL="342900" marR="0" rtl="0" algn="just">
              <a:spcBef>
                <a:spcPts val="0"/>
              </a:spcBef>
              <a:spcAft>
                <a:spcPts val="0"/>
              </a:spcAft>
              <a:buClr>
                <a:schemeClr val="dk1"/>
              </a:buClr>
              <a:buSzPts val="2400"/>
              <a:buFont typeface="Noto Sans Symbols"/>
              <a:buChar char="❑"/>
            </a:pPr>
            <a:r>
              <a:rPr lang="en-US" sz="2400">
                <a:solidFill>
                  <a:schemeClr val="dk1"/>
                </a:solidFill>
                <a:latin typeface="Century Gothic"/>
                <a:ea typeface="Century Gothic"/>
                <a:cs typeface="Century Gothic"/>
                <a:sym typeface="Century Gothic"/>
              </a:rPr>
              <a:t>The </a:t>
            </a:r>
            <a:r>
              <a:rPr b="1" lang="en-US" sz="2400">
                <a:solidFill>
                  <a:srgbClr val="92D050"/>
                </a:solidFill>
                <a:latin typeface="Century Gothic"/>
                <a:ea typeface="Century Gothic"/>
                <a:cs typeface="Century Gothic"/>
                <a:sym typeface="Century Gothic"/>
              </a:rPr>
              <a:t>partnerships developed in the period reported </a:t>
            </a:r>
            <a:r>
              <a:rPr lang="en-US" sz="2400">
                <a:solidFill>
                  <a:schemeClr val="dk1"/>
                </a:solidFill>
                <a:latin typeface="Century Gothic"/>
                <a:ea typeface="Century Gothic"/>
                <a:cs typeface="Century Gothic"/>
                <a:sym typeface="Century Gothic"/>
              </a:rPr>
              <a:t>on, has enabled the GCIS to maximize its allocated budget of communication</a:t>
            </a:r>
            <a:endParaRPr/>
          </a:p>
          <a:p>
            <a:pPr indent="-190500" lvl="0" marL="342900" marR="0" rtl="0" algn="just">
              <a:spcBef>
                <a:spcPts val="0"/>
              </a:spcBef>
              <a:spcAft>
                <a:spcPts val="0"/>
              </a:spcAft>
              <a:buClr>
                <a:schemeClr val="dk1"/>
              </a:buClr>
              <a:buSzPts val="2400"/>
              <a:buFont typeface="Noto Sans Symbols"/>
              <a:buNone/>
            </a:pPr>
            <a:r>
              <a:t/>
            </a:r>
            <a:endParaRPr sz="2400">
              <a:solidFill>
                <a:schemeClr val="dk1"/>
              </a:solidFill>
              <a:latin typeface="Century Gothic"/>
              <a:ea typeface="Century Gothic"/>
              <a:cs typeface="Century Gothic"/>
              <a:sym typeface="Century Gothic"/>
            </a:endParaRPr>
          </a:p>
        </p:txBody>
      </p:sp>
      <p:sp>
        <p:nvSpPr>
          <p:cNvPr id="340" name="Google Shape;340;p24"/>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2000">
                <a:latin typeface="Arial Black"/>
                <a:ea typeface="Arial Black"/>
                <a:cs typeface="Arial Black"/>
                <a:sym typeface="Arial Black"/>
              </a:rPr>
              <a:t>‹#›</a:t>
            </a:fld>
            <a:endParaRPr sz="2000">
              <a:latin typeface="Arial Black"/>
              <a:ea typeface="Arial Black"/>
              <a:cs typeface="Arial Black"/>
              <a:sym typeface="Arial Black"/>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45" name="Shape 345"/>
        <p:cNvGrpSpPr/>
        <p:nvPr/>
      </p:nvGrpSpPr>
      <p:grpSpPr>
        <a:xfrm>
          <a:off x="0" y="0"/>
          <a:ext cx="0" cy="0"/>
          <a:chOff x="0" y="0"/>
          <a:chExt cx="0" cy="0"/>
        </a:xfrm>
      </p:grpSpPr>
      <p:sp>
        <p:nvSpPr>
          <p:cNvPr id="346" name="Google Shape;346;p25"/>
          <p:cNvSpPr txBox="1"/>
          <p:nvPr/>
        </p:nvSpPr>
        <p:spPr>
          <a:xfrm>
            <a:off x="5478585" y="755753"/>
            <a:ext cx="6135851" cy="3021105"/>
          </a:xfrm>
          <a:prstGeom prst="rect">
            <a:avLst/>
          </a:prstGeom>
          <a:noFill/>
          <a:ln>
            <a:noFill/>
          </a:ln>
        </p:spPr>
        <p:txBody>
          <a:bodyPr anchorCtr="0" anchor="b" bIns="45700" lIns="91425" spcFirstLastPara="1" rIns="91425" wrap="square" tIns="45700">
            <a:noAutofit/>
          </a:bodyPr>
          <a:lstStyle/>
          <a:p>
            <a:pPr indent="0" lvl="0" marL="0" marR="0" rtl="0" algn="r">
              <a:lnSpc>
                <a:spcPct val="90000"/>
              </a:lnSpc>
              <a:spcBef>
                <a:spcPts val="0"/>
              </a:spcBef>
              <a:spcAft>
                <a:spcPts val="0"/>
              </a:spcAft>
              <a:buClr>
                <a:schemeClr val="dk1"/>
              </a:buClr>
              <a:buSzPts val="7200"/>
              <a:buFont typeface="Calibri"/>
              <a:buNone/>
            </a:pPr>
            <a:r>
              <a:rPr lang="en-US" sz="7200">
                <a:solidFill>
                  <a:schemeClr val="dk1"/>
                </a:solidFill>
                <a:latin typeface="Calibri"/>
                <a:ea typeface="Calibri"/>
                <a:cs typeface="Calibri"/>
                <a:sym typeface="Calibri"/>
              </a:rPr>
              <a:t>THANK YOU</a:t>
            </a:r>
            <a:endParaRPr b="1" sz="7200">
              <a:solidFill>
                <a:schemeClr val="dk1"/>
              </a:solidFill>
              <a:latin typeface="Calibri"/>
              <a:ea typeface="Calibri"/>
              <a:cs typeface="Calibri"/>
              <a:sym typeface="Calibri"/>
            </a:endParaRPr>
          </a:p>
        </p:txBody>
      </p:sp>
      <p:sp>
        <p:nvSpPr>
          <p:cNvPr id="347" name="Google Shape;347;p25"/>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2000">
                <a:latin typeface="Arial Black"/>
                <a:ea typeface="Arial Black"/>
                <a:cs typeface="Arial Black"/>
                <a:sym typeface="Arial Black"/>
              </a:rPr>
              <a:t>‹#›</a:t>
            </a:fld>
            <a:endParaRPr sz="2000">
              <a:latin typeface="Arial Black"/>
              <a:ea typeface="Arial Black"/>
              <a:cs typeface="Arial Black"/>
              <a:sym typeface="Arial Black"/>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3"/>
          <p:cNvSpPr txBox="1"/>
          <p:nvPr/>
        </p:nvSpPr>
        <p:spPr>
          <a:xfrm>
            <a:off x="778792" y="1233449"/>
            <a:ext cx="10686391" cy="6278642"/>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400"/>
              <a:buFont typeface="Century Gothic"/>
              <a:buAutoNum type="arabicPeriod"/>
            </a:pPr>
            <a:r>
              <a:rPr lang="en-US" sz="2400">
                <a:solidFill>
                  <a:schemeClr val="dk1"/>
                </a:solidFill>
                <a:latin typeface="Century Gothic"/>
                <a:ea typeface="Century Gothic"/>
                <a:cs typeface="Century Gothic"/>
                <a:sym typeface="Century Gothic"/>
              </a:rPr>
              <a:t>Mandate</a:t>
            </a:r>
            <a:endParaRPr/>
          </a:p>
          <a:p>
            <a:pPr indent="-342900" lvl="0" marL="342900" marR="0" rtl="0" algn="l">
              <a:spcBef>
                <a:spcPts val="0"/>
              </a:spcBef>
              <a:spcAft>
                <a:spcPts val="0"/>
              </a:spcAft>
              <a:buClr>
                <a:schemeClr val="dk1"/>
              </a:buClr>
              <a:buSzPts val="2400"/>
              <a:buFont typeface="Century Gothic"/>
              <a:buAutoNum type="arabicPeriod"/>
            </a:pPr>
            <a:r>
              <a:rPr lang="en-US" sz="2400">
                <a:solidFill>
                  <a:schemeClr val="dk1"/>
                </a:solidFill>
                <a:latin typeface="Century Gothic"/>
                <a:ea typeface="Century Gothic"/>
                <a:cs typeface="Century Gothic"/>
                <a:sym typeface="Century Gothic"/>
              </a:rPr>
              <a:t>Vision, Mission and Values</a:t>
            </a:r>
            <a:endParaRPr/>
          </a:p>
          <a:p>
            <a:pPr indent="-342900" lvl="0" marL="342900" marR="0" rtl="0" algn="l">
              <a:spcBef>
                <a:spcPts val="0"/>
              </a:spcBef>
              <a:spcAft>
                <a:spcPts val="0"/>
              </a:spcAft>
              <a:buClr>
                <a:schemeClr val="dk1"/>
              </a:buClr>
              <a:buSzPts val="2400"/>
              <a:buFont typeface="Century Gothic"/>
              <a:buAutoNum type="arabicPeriod"/>
            </a:pPr>
            <a:r>
              <a:rPr lang="en-US" sz="2400">
                <a:solidFill>
                  <a:schemeClr val="dk1"/>
                </a:solidFill>
                <a:latin typeface="Century Gothic"/>
                <a:ea typeface="Century Gothic"/>
                <a:cs typeface="Century Gothic"/>
                <a:sym typeface="Century Gothic"/>
              </a:rPr>
              <a:t>Organisational context</a:t>
            </a:r>
            <a:endParaRPr/>
          </a:p>
          <a:p>
            <a:pPr indent="-342900" lvl="0" marL="342900" marR="0" rtl="0" algn="l">
              <a:spcBef>
                <a:spcPts val="0"/>
              </a:spcBef>
              <a:spcAft>
                <a:spcPts val="0"/>
              </a:spcAft>
              <a:buClr>
                <a:schemeClr val="dk1"/>
              </a:buClr>
              <a:buSzPts val="2400"/>
              <a:buFont typeface="Century Gothic"/>
              <a:buAutoNum type="arabicPeriod"/>
            </a:pPr>
            <a:r>
              <a:rPr lang="en-US" sz="2400">
                <a:solidFill>
                  <a:schemeClr val="dk1"/>
                </a:solidFill>
                <a:latin typeface="Century Gothic"/>
                <a:ea typeface="Century Gothic"/>
                <a:cs typeface="Century Gothic"/>
                <a:sym typeface="Century Gothic"/>
              </a:rPr>
              <a:t>Strategic Overview</a:t>
            </a:r>
            <a:endParaRPr b="1" sz="2400">
              <a:solidFill>
                <a:srgbClr val="006600"/>
              </a:solidFill>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2400"/>
              <a:buFont typeface="Century Gothic"/>
              <a:buAutoNum type="arabicPeriod"/>
            </a:pPr>
            <a:r>
              <a:rPr lang="en-US" sz="2400">
                <a:solidFill>
                  <a:schemeClr val="dk1"/>
                </a:solidFill>
                <a:latin typeface="Century Gothic"/>
                <a:ea typeface="Century Gothic"/>
                <a:cs typeface="Century Gothic"/>
                <a:sym typeface="Century Gothic"/>
              </a:rPr>
              <a:t>Response to Covid-19</a:t>
            </a:r>
            <a:endParaRPr sz="2400">
              <a:solidFill>
                <a:schemeClr val="dk1"/>
              </a:solidFill>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2400"/>
              <a:buFont typeface="Century Gothic"/>
              <a:buAutoNum type="arabicPeriod"/>
            </a:pPr>
            <a:r>
              <a:rPr lang="en-US" sz="2400">
                <a:solidFill>
                  <a:schemeClr val="dk1"/>
                </a:solidFill>
                <a:latin typeface="Century Gothic"/>
                <a:ea typeface="Century Gothic"/>
                <a:cs typeface="Century Gothic"/>
                <a:sym typeface="Century Gothic"/>
              </a:rPr>
              <a:t>Communication Focus</a:t>
            </a:r>
            <a:endParaRPr/>
          </a:p>
          <a:p>
            <a:pPr indent="-342900" lvl="0" marL="342900" marR="0" rtl="0" algn="l">
              <a:spcBef>
                <a:spcPts val="0"/>
              </a:spcBef>
              <a:spcAft>
                <a:spcPts val="0"/>
              </a:spcAft>
              <a:buClr>
                <a:schemeClr val="dk1"/>
              </a:buClr>
              <a:buSzPts val="2400"/>
              <a:buFont typeface="Century Gothic"/>
              <a:buAutoNum type="arabicPeriod"/>
            </a:pPr>
            <a:r>
              <a:rPr lang="en-US" sz="2400">
                <a:solidFill>
                  <a:schemeClr val="dk1"/>
                </a:solidFill>
                <a:latin typeface="Century Gothic"/>
                <a:ea typeface="Century Gothic"/>
                <a:cs typeface="Century Gothic"/>
                <a:sym typeface="Century Gothic"/>
              </a:rPr>
              <a:t>2021 Summary of Ogranisational Performance</a:t>
            </a:r>
            <a:endParaRPr sz="2400">
              <a:solidFill>
                <a:schemeClr val="dk1"/>
              </a:solidFill>
              <a:latin typeface="Century Gothic"/>
              <a:ea typeface="Century Gothic"/>
              <a:cs typeface="Century Gothic"/>
              <a:sym typeface="Century Gothic"/>
            </a:endParaRPr>
          </a:p>
          <a:p>
            <a:pPr indent="-342900" lvl="0" marL="342900" marR="0" rtl="0" algn="l">
              <a:spcBef>
                <a:spcPts val="0"/>
              </a:spcBef>
              <a:spcAft>
                <a:spcPts val="0"/>
              </a:spcAft>
              <a:buClr>
                <a:schemeClr val="dk1"/>
              </a:buClr>
              <a:buSzPts val="2400"/>
              <a:buFont typeface="Century Gothic"/>
              <a:buAutoNum type="arabicPeriod"/>
            </a:pPr>
            <a:r>
              <a:rPr lang="en-US" sz="2400">
                <a:solidFill>
                  <a:schemeClr val="dk1"/>
                </a:solidFill>
                <a:latin typeface="Century Gothic"/>
                <a:ea typeface="Century Gothic"/>
                <a:cs typeface="Century Gothic"/>
                <a:sym typeface="Century Gothic"/>
              </a:rPr>
              <a:t>Overview of Achievement Programme 1</a:t>
            </a:r>
            <a:endParaRPr/>
          </a:p>
          <a:p>
            <a:pPr indent="-342900" lvl="0" marL="342900" marR="0" rtl="0" algn="l">
              <a:spcBef>
                <a:spcPts val="0"/>
              </a:spcBef>
              <a:spcAft>
                <a:spcPts val="0"/>
              </a:spcAft>
              <a:buClr>
                <a:schemeClr val="dk1"/>
              </a:buClr>
              <a:buSzPts val="2400"/>
              <a:buFont typeface="Century Gothic"/>
              <a:buAutoNum type="arabicPeriod"/>
            </a:pPr>
            <a:r>
              <a:rPr lang="en-US" sz="2400">
                <a:solidFill>
                  <a:schemeClr val="dk1"/>
                </a:solidFill>
                <a:latin typeface="Century Gothic"/>
                <a:ea typeface="Century Gothic"/>
                <a:cs typeface="Century Gothic"/>
                <a:sym typeface="Century Gothic"/>
              </a:rPr>
              <a:t>Overview of Achievement  Programme 2</a:t>
            </a:r>
            <a:endParaRPr/>
          </a:p>
          <a:p>
            <a:pPr indent="-342900" lvl="0" marL="342900" marR="0" rtl="0" algn="l">
              <a:spcBef>
                <a:spcPts val="0"/>
              </a:spcBef>
              <a:spcAft>
                <a:spcPts val="0"/>
              </a:spcAft>
              <a:buClr>
                <a:schemeClr val="dk1"/>
              </a:buClr>
              <a:buSzPts val="2400"/>
              <a:buFont typeface="Century Gothic"/>
              <a:buAutoNum type="arabicPeriod"/>
            </a:pPr>
            <a:r>
              <a:rPr lang="en-US" sz="2400">
                <a:solidFill>
                  <a:schemeClr val="dk1"/>
                </a:solidFill>
                <a:latin typeface="Century Gothic"/>
                <a:ea typeface="Century Gothic"/>
                <a:cs typeface="Century Gothic"/>
                <a:sym typeface="Century Gothic"/>
              </a:rPr>
              <a:t>Overview of Achievement : Programme 3</a:t>
            </a:r>
            <a:endParaRPr/>
          </a:p>
          <a:p>
            <a:pPr indent="-342900" lvl="0" marL="342900" marR="0" rtl="0" algn="l">
              <a:spcBef>
                <a:spcPts val="0"/>
              </a:spcBef>
              <a:spcAft>
                <a:spcPts val="0"/>
              </a:spcAft>
              <a:buClr>
                <a:schemeClr val="dk1"/>
              </a:buClr>
              <a:buSzPts val="2400"/>
              <a:buFont typeface="Century Gothic"/>
              <a:buAutoNum type="arabicPeriod"/>
            </a:pPr>
            <a:r>
              <a:rPr lang="en-US" sz="2400">
                <a:solidFill>
                  <a:schemeClr val="dk1"/>
                </a:solidFill>
                <a:latin typeface="Century Gothic"/>
                <a:ea typeface="Century Gothic"/>
                <a:cs typeface="Century Gothic"/>
                <a:sym typeface="Century Gothic"/>
              </a:rPr>
              <a:t>Financial Performance</a:t>
            </a:r>
            <a:endParaRPr/>
          </a:p>
          <a:p>
            <a:pPr indent="-342900" lvl="0" marL="342900" marR="0" rtl="0" algn="l">
              <a:spcBef>
                <a:spcPts val="0"/>
              </a:spcBef>
              <a:spcAft>
                <a:spcPts val="0"/>
              </a:spcAft>
              <a:buClr>
                <a:schemeClr val="dk1"/>
              </a:buClr>
              <a:buSzPts val="2400"/>
              <a:buFont typeface="Century Gothic"/>
              <a:buAutoNum type="arabicPeriod"/>
            </a:pPr>
            <a:r>
              <a:rPr lang="en-US" sz="2400">
                <a:solidFill>
                  <a:schemeClr val="dk1"/>
                </a:solidFill>
                <a:latin typeface="Century Gothic"/>
                <a:ea typeface="Century Gothic"/>
                <a:cs typeface="Century Gothic"/>
                <a:sym typeface="Century Gothic"/>
              </a:rPr>
              <a:t>Areas of Underachievement</a:t>
            </a:r>
            <a:endParaRPr/>
          </a:p>
          <a:p>
            <a:pPr indent="-342900" lvl="0" marL="342900" marR="0" rtl="0" algn="l">
              <a:spcBef>
                <a:spcPts val="0"/>
              </a:spcBef>
              <a:spcAft>
                <a:spcPts val="0"/>
              </a:spcAft>
              <a:buClr>
                <a:schemeClr val="dk1"/>
              </a:buClr>
              <a:buSzPts val="2400"/>
              <a:buFont typeface="Century Gothic"/>
              <a:buAutoNum type="arabicPeriod"/>
            </a:pPr>
            <a:r>
              <a:rPr lang="en-US" sz="2400">
                <a:solidFill>
                  <a:schemeClr val="dk1"/>
                </a:solidFill>
                <a:latin typeface="Century Gothic"/>
                <a:ea typeface="Century Gothic"/>
                <a:cs typeface="Century Gothic"/>
                <a:sym typeface="Century Gothic"/>
              </a:rPr>
              <a:t>Conclusion</a:t>
            </a:r>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105" name="Google Shape;105;p3"/>
          <p:cNvSpPr/>
          <p:nvPr/>
        </p:nvSpPr>
        <p:spPr>
          <a:xfrm>
            <a:off x="778792" y="402794"/>
            <a:ext cx="9840686" cy="645620"/>
          </a:xfrm>
          <a:prstGeom prst="roundRect">
            <a:avLst>
              <a:gd fmla="val 16667" name="adj"/>
            </a:avLst>
          </a:prstGeom>
          <a:gradFill>
            <a:gsLst>
              <a:gs pos="0">
                <a:srgbClr val="B4D4A5"/>
              </a:gs>
              <a:gs pos="50000">
                <a:srgbClr val="A8CD97"/>
              </a:gs>
              <a:gs pos="100000">
                <a:srgbClr val="9BC985"/>
              </a:gs>
            </a:gsLst>
            <a:lin ang="5400000" scaled="0"/>
          </a:gradFill>
          <a:ln cap="flat" cmpd="sng" w="9525">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600">
                <a:solidFill>
                  <a:srgbClr val="006600"/>
                </a:solidFill>
                <a:latin typeface="Century Gothic"/>
                <a:ea typeface="Century Gothic"/>
                <a:cs typeface="Century Gothic"/>
                <a:sym typeface="Century Gothic"/>
              </a:rPr>
              <a:t>Presentation Outline </a:t>
            </a:r>
            <a:endParaRPr sz="3600">
              <a:solidFill>
                <a:schemeClr val="dk1"/>
              </a:solidFill>
              <a:latin typeface="Calibri"/>
              <a:ea typeface="Calibri"/>
              <a:cs typeface="Calibri"/>
              <a:sym typeface="Calibri"/>
            </a:endParaRPr>
          </a:p>
        </p:txBody>
      </p:sp>
      <p:sp>
        <p:nvSpPr>
          <p:cNvPr id="106" name="Google Shape;106;p3"/>
          <p:cNvSpPr txBox="1"/>
          <p:nvPr>
            <p:ph idx="12" type="sldNum"/>
          </p:nvPr>
        </p:nvSpPr>
        <p:spPr>
          <a:xfrm>
            <a:off x="8375331" y="635635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2000">
                <a:latin typeface="Arial Black"/>
                <a:ea typeface="Arial Black"/>
                <a:cs typeface="Arial Black"/>
                <a:sym typeface="Arial Black"/>
              </a:rPr>
              <a:t>‹#›</a:t>
            </a:fld>
            <a:endParaRPr sz="2000">
              <a:latin typeface="Arial Black"/>
              <a:ea typeface="Arial Black"/>
              <a:cs typeface="Arial Black"/>
              <a:sym typeface="Arial Black"/>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4"/>
          <p:cNvSpPr/>
          <p:nvPr/>
        </p:nvSpPr>
        <p:spPr>
          <a:xfrm>
            <a:off x="-154878" y="740619"/>
            <a:ext cx="12491291" cy="409956"/>
          </a:xfrm>
          <a:prstGeom prst="rect">
            <a:avLst/>
          </a:prstGeom>
          <a:solidFill>
            <a:srgbClr val="006600">
              <a:alpha val="666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4"/>
          <p:cNvSpPr txBox="1"/>
          <p:nvPr/>
        </p:nvSpPr>
        <p:spPr>
          <a:xfrm>
            <a:off x="0" y="205480"/>
            <a:ext cx="12192000" cy="432000"/>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2800"/>
              <a:buFont typeface="Calibri"/>
              <a:buNone/>
            </a:pPr>
            <a:r>
              <a:rPr b="1" lang="en-US" sz="2800">
                <a:solidFill>
                  <a:schemeClr val="lt1"/>
                </a:solidFill>
                <a:latin typeface="Calibri"/>
                <a:ea typeface="Calibri"/>
                <a:cs typeface="Calibri"/>
                <a:sym typeface="Calibri"/>
              </a:rPr>
              <a:t>       </a:t>
            </a:r>
            <a:r>
              <a:rPr b="1" lang="en-US" sz="3600">
                <a:solidFill>
                  <a:schemeClr val="lt1"/>
                </a:solidFill>
                <a:latin typeface="Calibri"/>
                <a:ea typeface="Calibri"/>
                <a:cs typeface="Calibri"/>
                <a:sym typeface="Calibri"/>
              </a:rPr>
              <a:t>1. GCIS MANDATE </a:t>
            </a:r>
            <a:endParaRPr b="1" sz="3600">
              <a:solidFill>
                <a:schemeClr val="lt1"/>
              </a:solidFill>
              <a:latin typeface="Calibri"/>
              <a:ea typeface="Calibri"/>
              <a:cs typeface="Calibri"/>
              <a:sym typeface="Calibri"/>
            </a:endParaRPr>
          </a:p>
        </p:txBody>
      </p:sp>
      <p:sp>
        <p:nvSpPr>
          <p:cNvPr id="114" name="Google Shape;114;p4"/>
          <p:cNvSpPr txBox="1"/>
          <p:nvPr/>
        </p:nvSpPr>
        <p:spPr>
          <a:xfrm>
            <a:off x="567892" y="1397102"/>
            <a:ext cx="11213799" cy="4539704"/>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3200"/>
              <a:buFont typeface="Arial"/>
              <a:buChar char="•"/>
            </a:pPr>
            <a:r>
              <a:rPr lang="en-US" sz="3200">
                <a:solidFill>
                  <a:schemeClr val="dk1"/>
                </a:solidFill>
                <a:latin typeface="Century Gothic"/>
                <a:ea typeface="Century Gothic"/>
                <a:cs typeface="Century Gothic"/>
                <a:sym typeface="Century Gothic"/>
              </a:rPr>
              <a:t>To </a:t>
            </a:r>
            <a:r>
              <a:rPr b="1" lang="en-US" sz="3200">
                <a:solidFill>
                  <a:schemeClr val="accent6"/>
                </a:solidFill>
                <a:latin typeface="Century Gothic"/>
                <a:ea typeface="Century Gothic"/>
                <a:cs typeface="Century Gothic"/>
                <a:sym typeface="Century Gothic"/>
              </a:rPr>
              <a:t>coordinate, guide and advise </a:t>
            </a:r>
            <a:r>
              <a:rPr lang="en-US" sz="3200">
                <a:solidFill>
                  <a:schemeClr val="dk1"/>
                </a:solidFill>
                <a:latin typeface="Century Gothic"/>
                <a:ea typeface="Century Gothic"/>
                <a:cs typeface="Century Gothic"/>
                <a:sym typeface="Century Gothic"/>
              </a:rPr>
              <a:t>on government communications, including media liaison, development communication and marketing.</a:t>
            </a:r>
            <a:endParaRPr/>
          </a:p>
          <a:p>
            <a:pPr indent="0" lvl="0" marL="0" marR="0" rtl="0" algn="l">
              <a:lnSpc>
                <a:spcPct val="100000"/>
              </a:lnSpc>
              <a:spcBef>
                <a:spcPts val="600"/>
              </a:spcBef>
              <a:spcAft>
                <a:spcPts val="0"/>
              </a:spcAft>
              <a:buNone/>
            </a:pPr>
            <a:r>
              <a:rPr lang="en-US" sz="3200">
                <a:solidFill>
                  <a:schemeClr val="dk1"/>
                </a:solidFill>
                <a:latin typeface="Century Gothic"/>
                <a:ea typeface="Century Gothic"/>
                <a:cs typeface="Century Gothic"/>
                <a:sym typeface="Century Gothic"/>
              </a:rPr>
              <a:t> </a:t>
            </a:r>
            <a:endParaRPr/>
          </a:p>
          <a:p>
            <a:pPr indent="-285750" lvl="0" marL="285750" marR="0" rtl="0" algn="l">
              <a:lnSpc>
                <a:spcPct val="100000"/>
              </a:lnSpc>
              <a:spcBef>
                <a:spcPts val="600"/>
              </a:spcBef>
              <a:spcAft>
                <a:spcPts val="0"/>
              </a:spcAft>
              <a:buClr>
                <a:schemeClr val="dk1"/>
              </a:buClr>
              <a:buSzPts val="3200"/>
              <a:buFont typeface="Arial"/>
              <a:buChar char="•"/>
            </a:pPr>
            <a:r>
              <a:rPr lang="en-US" sz="3200">
                <a:solidFill>
                  <a:schemeClr val="dk1"/>
                </a:solidFill>
                <a:latin typeface="Century Gothic"/>
                <a:ea typeface="Century Gothic"/>
                <a:cs typeface="Century Gothic"/>
                <a:sym typeface="Century Gothic"/>
              </a:rPr>
              <a:t>Achieve integrated, coordinated and clear </a:t>
            </a:r>
            <a:r>
              <a:rPr b="1" lang="en-US" sz="3200">
                <a:solidFill>
                  <a:schemeClr val="accent6"/>
                </a:solidFill>
                <a:latin typeface="Century Gothic"/>
                <a:ea typeface="Century Gothic"/>
                <a:cs typeface="Century Gothic"/>
                <a:sym typeface="Century Gothic"/>
              </a:rPr>
              <a:t>communications between government and South African citizens </a:t>
            </a:r>
            <a:r>
              <a:rPr lang="en-US" sz="3200">
                <a:solidFill>
                  <a:schemeClr val="dk1"/>
                </a:solidFill>
                <a:latin typeface="Century Gothic"/>
                <a:ea typeface="Century Gothic"/>
                <a:cs typeface="Century Gothic"/>
                <a:sym typeface="Century Gothic"/>
              </a:rPr>
              <a:t>to enable the public involvement in the country’s transformation. </a:t>
            </a:r>
            <a:endParaRPr sz="3200">
              <a:solidFill>
                <a:schemeClr val="dk1"/>
              </a:solidFill>
              <a:latin typeface="Century Gothic"/>
              <a:ea typeface="Century Gothic"/>
              <a:cs typeface="Century Gothic"/>
              <a:sym typeface="Century Gothic"/>
            </a:endParaRPr>
          </a:p>
          <a:p>
            <a:pPr indent="0" lvl="0" marL="0" marR="0" rtl="0" algn="l">
              <a:spcBef>
                <a:spcPts val="600"/>
              </a:spcBef>
              <a:spcAft>
                <a:spcPts val="0"/>
              </a:spcAft>
              <a:buNone/>
            </a:pPr>
            <a:r>
              <a:t/>
            </a:r>
            <a:endParaRPr sz="1800">
              <a:solidFill>
                <a:schemeClr val="dk1"/>
              </a:solidFill>
              <a:latin typeface="Calibri"/>
              <a:ea typeface="Calibri"/>
              <a:cs typeface="Calibri"/>
              <a:sym typeface="Calibri"/>
            </a:endParaRPr>
          </a:p>
        </p:txBody>
      </p:sp>
      <p:sp>
        <p:nvSpPr>
          <p:cNvPr id="115" name="Google Shape;115;p4"/>
          <p:cNvSpPr txBox="1"/>
          <p:nvPr>
            <p:ph idx="12" type="sldNum"/>
          </p:nvPr>
        </p:nvSpPr>
        <p:spPr>
          <a:xfrm>
            <a:off x="8798169" y="637175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2000">
                <a:latin typeface="Arial Black"/>
                <a:ea typeface="Arial Black"/>
                <a:cs typeface="Arial Black"/>
                <a:sym typeface="Arial Black"/>
              </a:rPr>
              <a:t>‹#›</a:t>
            </a:fld>
            <a:endParaRPr sz="2000">
              <a:latin typeface="Arial Black"/>
              <a:ea typeface="Arial Black"/>
              <a:cs typeface="Arial Black"/>
              <a:sym typeface="Arial Black"/>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5"/>
          <p:cNvSpPr/>
          <p:nvPr/>
        </p:nvSpPr>
        <p:spPr>
          <a:xfrm>
            <a:off x="-154878" y="740619"/>
            <a:ext cx="12491291" cy="409956"/>
          </a:xfrm>
          <a:prstGeom prst="rect">
            <a:avLst/>
          </a:prstGeom>
          <a:solidFill>
            <a:srgbClr val="006600">
              <a:alpha val="666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5"/>
          <p:cNvSpPr txBox="1"/>
          <p:nvPr/>
        </p:nvSpPr>
        <p:spPr>
          <a:xfrm>
            <a:off x="0" y="184932"/>
            <a:ext cx="12192000" cy="432000"/>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Calibri"/>
              <a:buNone/>
            </a:pPr>
            <a:r>
              <a:rPr b="1" lang="en-US" sz="2400">
                <a:solidFill>
                  <a:schemeClr val="lt1"/>
                </a:solidFill>
                <a:latin typeface="Calibri"/>
                <a:ea typeface="Calibri"/>
                <a:cs typeface="Calibri"/>
                <a:sym typeface="Calibri"/>
              </a:rPr>
              <a:t>                </a:t>
            </a:r>
            <a:r>
              <a:rPr b="1" lang="en-US" sz="3200">
                <a:solidFill>
                  <a:schemeClr val="lt1"/>
                </a:solidFill>
                <a:latin typeface="Calibri"/>
                <a:ea typeface="Calibri"/>
                <a:cs typeface="Calibri"/>
                <a:sym typeface="Calibri"/>
              </a:rPr>
              <a:t>2. VISION, MISSION AND VALUES</a:t>
            </a:r>
            <a:endParaRPr b="1" sz="3200">
              <a:solidFill>
                <a:schemeClr val="lt1"/>
              </a:solidFill>
              <a:latin typeface="Calibri"/>
              <a:ea typeface="Calibri"/>
              <a:cs typeface="Calibri"/>
              <a:sym typeface="Calibri"/>
            </a:endParaRPr>
          </a:p>
        </p:txBody>
      </p:sp>
      <p:sp>
        <p:nvSpPr>
          <p:cNvPr id="123" name="Google Shape;123;p5"/>
          <p:cNvSpPr/>
          <p:nvPr/>
        </p:nvSpPr>
        <p:spPr>
          <a:xfrm>
            <a:off x="567889" y="1632627"/>
            <a:ext cx="10615926" cy="954107"/>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rgbClr val="92D050"/>
              </a:buClr>
              <a:buSzPts val="2800"/>
              <a:buFont typeface="Arial"/>
              <a:buChar char="•"/>
            </a:pPr>
            <a:r>
              <a:rPr b="1" lang="en-US" sz="2800">
                <a:solidFill>
                  <a:srgbClr val="92D050"/>
                </a:solidFill>
                <a:latin typeface="Century Gothic"/>
                <a:ea typeface="Century Gothic"/>
                <a:cs typeface="Century Gothic"/>
                <a:sym typeface="Century Gothic"/>
              </a:rPr>
              <a:t>Vision </a:t>
            </a:r>
            <a:r>
              <a:rPr b="1" lang="en-US" sz="2800">
                <a:solidFill>
                  <a:srgbClr val="006600"/>
                </a:solidFill>
                <a:latin typeface="Century Gothic"/>
                <a:ea typeface="Century Gothic"/>
                <a:cs typeface="Century Gothic"/>
                <a:sym typeface="Century Gothic"/>
              </a:rPr>
              <a:t>:</a:t>
            </a:r>
            <a:r>
              <a:rPr lang="en-US" sz="2800">
                <a:solidFill>
                  <a:schemeClr val="dk1"/>
                </a:solidFill>
                <a:latin typeface="Century Gothic"/>
                <a:ea typeface="Century Gothic"/>
                <a:cs typeface="Century Gothic"/>
                <a:sym typeface="Century Gothic"/>
              </a:rPr>
              <a:t> To be the pulse of communication excellence in government.</a:t>
            </a:r>
            <a:endParaRPr/>
          </a:p>
        </p:txBody>
      </p:sp>
      <p:sp>
        <p:nvSpPr>
          <p:cNvPr id="124" name="Google Shape;124;p5"/>
          <p:cNvSpPr/>
          <p:nvPr/>
        </p:nvSpPr>
        <p:spPr>
          <a:xfrm>
            <a:off x="424993" y="2677344"/>
            <a:ext cx="10758822" cy="1631216"/>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rgbClr val="92D050"/>
              </a:buClr>
              <a:buSzPts val="2400"/>
              <a:buFont typeface="Arial"/>
              <a:buChar char="•"/>
            </a:pPr>
            <a:r>
              <a:rPr b="1" lang="en-US" sz="2400">
                <a:solidFill>
                  <a:srgbClr val="92D050"/>
                </a:solidFill>
                <a:latin typeface="Century Gothic"/>
                <a:ea typeface="Century Gothic"/>
                <a:cs typeface="Century Gothic"/>
                <a:sym typeface="Century Gothic"/>
              </a:rPr>
              <a:t>  </a:t>
            </a:r>
            <a:r>
              <a:rPr b="1" lang="en-US" sz="2800">
                <a:solidFill>
                  <a:srgbClr val="92D050"/>
                </a:solidFill>
                <a:latin typeface="Century Gothic"/>
                <a:ea typeface="Century Gothic"/>
                <a:cs typeface="Century Gothic"/>
                <a:sym typeface="Century Gothic"/>
              </a:rPr>
              <a:t>Mission</a:t>
            </a:r>
            <a:r>
              <a:rPr b="1" lang="en-US" sz="2400">
                <a:solidFill>
                  <a:srgbClr val="006600"/>
                </a:solidFill>
                <a:latin typeface="Century Gothic"/>
                <a:ea typeface="Century Gothic"/>
                <a:cs typeface="Century Gothic"/>
                <a:sym typeface="Century Gothic"/>
              </a:rPr>
              <a:t>:</a:t>
            </a:r>
            <a:r>
              <a:rPr lang="en-US" sz="2400">
                <a:solidFill>
                  <a:schemeClr val="dk1"/>
                </a:solidFill>
                <a:latin typeface="Century Gothic"/>
                <a:ea typeface="Century Gothic"/>
                <a:cs typeface="Century Gothic"/>
                <a:sym typeface="Century Gothic"/>
              </a:rPr>
              <a:t> To deliver effective strategic government communication. </a:t>
            </a:r>
            <a:endParaRPr/>
          </a:p>
          <a:p>
            <a:pPr indent="0" lvl="0" marL="0" marR="0" rtl="0" algn="just">
              <a:spcBef>
                <a:spcPts val="0"/>
              </a:spcBef>
              <a:spcAft>
                <a:spcPts val="0"/>
              </a:spcAft>
              <a:buNone/>
            </a:pPr>
            <a:r>
              <a:rPr lang="en-US" sz="2400">
                <a:solidFill>
                  <a:schemeClr val="dk1"/>
                </a:solidFill>
                <a:latin typeface="Century Gothic"/>
                <a:ea typeface="Century Gothic"/>
                <a:cs typeface="Century Gothic"/>
                <a:sym typeface="Century Gothic"/>
              </a:rPr>
              <a:t>      Set and influence adherence to standards and coherence of</a:t>
            </a:r>
            <a:endParaRPr/>
          </a:p>
          <a:p>
            <a:pPr indent="0" lvl="0" marL="0" marR="0" rtl="0" algn="just">
              <a:spcBef>
                <a:spcPts val="0"/>
              </a:spcBef>
              <a:spcAft>
                <a:spcPts val="0"/>
              </a:spcAft>
              <a:buNone/>
            </a:pPr>
            <a:r>
              <a:rPr lang="en-US" sz="2400">
                <a:solidFill>
                  <a:schemeClr val="dk1"/>
                </a:solidFill>
                <a:latin typeface="Century Gothic"/>
                <a:ea typeface="Century Gothic"/>
                <a:cs typeface="Century Gothic"/>
                <a:sym typeface="Century Gothic"/>
              </a:rPr>
              <a:t>      message and proactively communicate with the public about</a:t>
            </a:r>
            <a:endParaRPr/>
          </a:p>
          <a:p>
            <a:pPr indent="0" lvl="0" marL="0" marR="0" rtl="0" algn="just">
              <a:spcBef>
                <a:spcPts val="0"/>
              </a:spcBef>
              <a:spcAft>
                <a:spcPts val="0"/>
              </a:spcAft>
              <a:buNone/>
            </a:pPr>
            <a:r>
              <a:rPr lang="en-US" sz="2400">
                <a:solidFill>
                  <a:schemeClr val="dk1"/>
                </a:solidFill>
                <a:latin typeface="Century Gothic"/>
                <a:ea typeface="Century Gothic"/>
                <a:cs typeface="Century Gothic"/>
                <a:sym typeface="Century Gothic"/>
              </a:rPr>
              <a:t>      government policies, plans, programmes and achievements.</a:t>
            </a:r>
            <a:endParaRPr/>
          </a:p>
        </p:txBody>
      </p:sp>
      <p:sp>
        <p:nvSpPr>
          <p:cNvPr id="125" name="Google Shape;125;p5"/>
          <p:cNvSpPr/>
          <p:nvPr/>
        </p:nvSpPr>
        <p:spPr>
          <a:xfrm>
            <a:off x="567889" y="4391171"/>
            <a:ext cx="11354479" cy="1846659"/>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92D050"/>
              </a:buClr>
              <a:buSzPts val="2800"/>
              <a:buFont typeface="Arial"/>
              <a:buChar char="•"/>
            </a:pPr>
            <a:r>
              <a:rPr b="1" lang="en-US" sz="2800">
                <a:solidFill>
                  <a:srgbClr val="92D050"/>
                </a:solidFill>
                <a:latin typeface="Century Gothic"/>
                <a:ea typeface="Century Gothic"/>
                <a:cs typeface="Century Gothic"/>
                <a:sym typeface="Century Gothic"/>
              </a:rPr>
              <a:t>Values:</a:t>
            </a:r>
            <a:endParaRPr b="1" sz="2800">
              <a:solidFill>
                <a:srgbClr val="92D050"/>
              </a:solidFill>
              <a:latin typeface="Century Gothic"/>
              <a:ea typeface="Century Gothic"/>
              <a:cs typeface="Century Gothic"/>
              <a:sym typeface="Century Gothic"/>
            </a:endParaRPr>
          </a:p>
          <a:p>
            <a:pPr indent="-285750" lvl="0" marL="285750" marR="0" rtl="0" algn="l">
              <a:lnSpc>
                <a:spcPct val="150000"/>
              </a:lnSpc>
              <a:spcBef>
                <a:spcPts val="0"/>
              </a:spcBef>
              <a:spcAft>
                <a:spcPts val="0"/>
              </a:spcAft>
              <a:buClr>
                <a:schemeClr val="dk1"/>
              </a:buClr>
              <a:buSzPts val="2000"/>
              <a:buFont typeface="Arial"/>
              <a:buChar char="•"/>
            </a:pPr>
            <a:r>
              <a:rPr lang="en-US" sz="2000">
                <a:solidFill>
                  <a:schemeClr val="dk1"/>
                </a:solidFill>
                <a:latin typeface="Century Gothic"/>
                <a:ea typeface="Century Gothic"/>
                <a:cs typeface="Century Gothic"/>
                <a:sym typeface="Century Gothic"/>
              </a:rPr>
              <a:t>  </a:t>
            </a:r>
            <a:r>
              <a:rPr lang="en-US" sz="2400">
                <a:solidFill>
                  <a:schemeClr val="dk1"/>
                </a:solidFill>
                <a:latin typeface="Century Gothic"/>
                <a:ea typeface="Century Gothic"/>
                <a:cs typeface="Century Gothic"/>
                <a:sym typeface="Century Gothic"/>
              </a:rPr>
              <a:t>Professionalism; Diversity; Openness &amp; transparency, Innovation, </a:t>
            </a:r>
            <a:endParaRPr/>
          </a:p>
          <a:p>
            <a:pPr indent="0" lvl="0" marL="0" marR="0" rtl="0" algn="l">
              <a:lnSpc>
                <a:spcPct val="150000"/>
              </a:lnSpc>
              <a:spcBef>
                <a:spcPts val="0"/>
              </a:spcBef>
              <a:spcAft>
                <a:spcPts val="0"/>
              </a:spcAft>
              <a:buNone/>
            </a:pPr>
            <a:r>
              <a:rPr lang="en-US" sz="2400">
                <a:solidFill>
                  <a:schemeClr val="dk1"/>
                </a:solidFill>
                <a:latin typeface="Century Gothic"/>
                <a:ea typeface="Century Gothic"/>
                <a:cs typeface="Century Gothic"/>
                <a:sym typeface="Century Gothic"/>
              </a:rPr>
              <a:t>     Honesty &amp;  integrity</a:t>
            </a:r>
            <a:endParaRPr sz="2400">
              <a:solidFill>
                <a:schemeClr val="dk1"/>
              </a:solidFill>
              <a:latin typeface="Century Gothic"/>
              <a:ea typeface="Century Gothic"/>
              <a:cs typeface="Century Gothic"/>
              <a:sym typeface="Century Gothic"/>
            </a:endParaRPr>
          </a:p>
        </p:txBody>
      </p:sp>
      <p:sp>
        <p:nvSpPr>
          <p:cNvPr id="126" name="Google Shape;126;p5"/>
          <p:cNvSpPr txBox="1"/>
          <p:nvPr>
            <p:ph idx="12" type="sldNum"/>
          </p:nvPr>
        </p:nvSpPr>
        <p:spPr>
          <a:xfrm>
            <a:off x="8786446" y="6301853"/>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2000">
                <a:latin typeface="Arial Black"/>
                <a:ea typeface="Arial Black"/>
                <a:cs typeface="Arial Black"/>
                <a:sym typeface="Arial Black"/>
              </a:rPr>
              <a:t>‹#›</a:t>
            </a:fld>
            <a:endParaRPr sz="2000">
              <a:latin typeface="Arial Black"/>
              <a:ea typeface="Arial Black"/>
              <a:cs typeface="Arial Black"/>
              <a:sym typeface="Arial Black"/>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6"/>
          <p:cNvSpPr txBox="1"/>
          <p:nvPr/>
        </p:nvSpPr>
        <p:spPr>
          <a:xfrm>
            <a:off x="87086" y="205480"/>
            <a:ext cx="12192000" cy="432000"/>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Calibri"/>
              <a:buNone/>
            </a:pPr>
            <a:r>
              <a:rPr b="1" lang="en-US" sz="2400">
                <a:solidFill>
                  <a:schemeClr val="lt1"/>
                </a:solidFill>
                <a:latin typeface="Calibri"/>
                <a:ea typeface="Calibri"/>
                <a:cs typeface="Calibri"/>
                <a:sym typeface="Calibri"/>
              </a:rPr>
              <a:t>         </a:t>
            </a:r>
            <a:r>
              <a:rPr b="1" lang="en-US" sz="3200">
                <a:solidFill>
                  <a:schemeClr val="lt1"/>
                </a:solidFill>
                <a:latin typeface="Calibri"/>
                <a:ea typeface="Calibri"/>
                <a:cs typeface="Calibri"/>
                <a:sym typeface="Calibri"/>
              </a:rPr>
              <a:t>3.  ORGANISATIONAL CONTEXT</a:t>
            </a:r>
            <a:endParaRPr/>
          </a:p>
        </p:txBody>
      </p:sp>
      <p:sp>
        <p:nvSpPr>
          <p:cNvPr id="133" name="Google Shape;133;p6"/>
          <p:cNvSpPr txBox="1"/>
          <p:nvPr/>
        </p:nvSpPr>
        <p:spPr>
          <a:xfrm>
            <a:off x="420203" y="1034394"/>
            <a:ext cx="6986210" cy="5539978"/>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800"/>
              <a:buFont typeface="Arial"/>
              <a:buChar char="•"/>
            </a:pPr>
            <a:r>
              <a:rPr lang="en-US" sz="2800">
                <a:solidFill>
                  <a:schemeClr val="dk1"/>
                </a:solidFill>
                <a:latin typeface="Century Gothic"/>
                <a:ea typeface="Century Gothic"/>
                <a:cs typeface="Century Gothic"/>
                <a:sym typeface="Century Gothic"/>
              </a:rPr>
              <a:t>The priority of the GCIS and its entities is to ensure that the </a:t>
            </a:r>
            <a:r>
              <a:rPr b="1" lang="en-US" sz="2800">
                <a:solidFill>
                  <a:schemeClr val="accent6"/>
                </a:solidFill>
                <a:latin typeface="Century Gothic"/>
                <a:ea typeface="Century Gothic"/>
                <a:cs typeface="Century Gothic"/>
                <a:sym typeface="Century Gothic"/>
              </a:rPr>
              <a:t>public is provided with timely, accurate and accessible</a:t>
            </a:r>
            <a:r>
              <a:rPr lang="en-US" sz="2800">
                <a:solidFill>
                  <a:schemeClr val="dk1"/>
                </a:solidFill>
                <a:latin typeface="Century Gothic"/>
                <a:ea typeface="Century Gothic"/>
                <a:cs typeface="Century Gothic"/>
                <a:sym typeface="Century Gothic"/>
              </a:rPr>
              <a:t> information.</a:t>
            </a:r>
            <a:endParaRPr/>
          </a:p>
          <a:p>
            <a:pPr indent="-107950" lvl="0" marL="285750" marR="0" rtl="0" algn="l">
              <a:spcBef>
                <a:spcPts val="0"/>
              </a:spcBef>
              <a:spcAft>
                <a:spcPts val="0"/>
              </a:spcAft>
              <a:buClr>
                <a:schemeClr val="dk1"/>
              </a:buClr>
              <a:buSzPts val="2800"/>
              <a:buFont typeface="Arial"/>
              <a:buNone/>
            </a:pPr>
            <a:r>
              <a:t/>
            </a:r>
            <a:endParaRPr sz="2800">
              <a:solidFill>
                <a:schemeClr val="dk1"/>
              </a:solidFill>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2800"/>
              <a:buFont typeface="Arial"/>
              <a:buChar char="•"/>
            </a:pPr>
            <a:r>
              <a:rPr lang="en-US" sz="2800">
                <a:solidFill>
                  <a:schemeClr val="dk1"/>
                </a:solidFill>
                <a:latin typeface="Century Gothic"/>
                <a:ea typeface="Century Gothic"/>
                <a:cs typeface="Century Gothic"/>
                <a:sym typeface="Century Gothic"/>
              </a:rPr>
              <a:t>The focus has been on </a:t>
            </a:r>
            <a:r>
              <a:rPr b="1" lang="en-US" sz="2800">
                <a:solidFill>
                  <a:schemeClr val="accent6"/>
                </a:solidFill>
                <a:latin typeface="Century Gothic"/>
                <a:ea typeface="Century Gothic"/>
                <a:cs typeface="Century Gothic"/>
                <a:sym typeface="Century Gothic"/>
              </a:rPr>
              <a:t>information dissemination on COVID-19 </a:t>
            </a:r>
            <a:r>
              <a:rPr lang="en-US" sz="2800">
                <a:solidFill>
                  <a:schemeClr val="dk1"/>
                </a:solidFill>
                <a:latin typeface="Century Gothic"/>
                <a:ea typeface="Century Gothic"/>
                <a:cs typeface="Century Gothic"/>
                <a:sym typeface="Century Gothic"/>
              </a:rPr>
              <a:t>as well as access to economic opportunities and social-relief packages.</a:t>
            </a:r>
            <a:endParaRPr/>
          </a:p>
          <a:p>
            <a:pPr indent="-107950" lvl="0" marL="285750" marR="0" rtl="0" algn="l">
              <a:spcBef>
                <a:spcPts val="0"/>
              </a:spcBef>
              <a:spcAft>
                <a:spcPts val="0"/>
              </a:spcAft>
              <a:buClr>
                <a:schemeClr val="dk1"/>
              </a:buClr>
              <a:buSzPts val="2800"/>
              <a:buFont typeface="Arial"/>
              <a:buNone/>
            </a:pPr>
            <a:r>
              <a:t/>
            </a:r>
            <a:endParaRPr sz="2800">
              <a:solidFill>
                <a:schemeClr val="dk1"/>
              </a:solidFill>
              <a:latin typeface="Century Gothic"/>
              <a:ea typeface="Century Gothic"/>
              <a:cs typeface="Century Gothic"/>
              <a:sym typeface="Century Gothic"/>
            </a:endParaRPr>
          </a:p>
          <a:p>
            <a:pPr indent="-285750" lvl="0" marL="285750" marR="0" rtl="0" algn="l">
              <a:spcBef>
                <a:spcPts val="0"/>
              </a:spcBef>
              <a:spcAft>
                <a:spcPts val="0"/>
              </a:spcAft>
              <a:buClr>
                <a:schemeClr val="dk1"/>
              </a:buClr>
              <a:buSzPts val="2800"/>
              <a:buFont typeface="Arial"/>
              <a:buChar char="•"/>
            </a:pPr>
            <a:r>
              <a:rPr lang="en-US" sz="2800">
                <a:solidFill>
                  <a:schemeClr val="dk1"/>
                </a:solidFill>
                <a:latin typeface="Century Gothic"/>
                <a:ea typeface="Century Gothic"/>
                <a:cs typeface="Century Gothic"/>
                <a:sym typeface="Century Gothic"/>
              </a:rPr>
              <a:t>The GCIS enjoys </a:t>
            </a:r>
            <a:r>
              <a:rPr b="1" lang="en-US" sz="2800">
                <a:solidFill>
                  <a:schemeClr val="accent6"/>
                </a:solidFill>
                <a:latin typeface="Century Gothic"/>
                <a:ea typeface="Century Gothic"/>
                <a:cs typeface="Century Gothic"/>
                <a:sym typeface="Century Gothic"/>
              </a:rPr>
              <a:t>a footprint in all nine provinces </a:t>
            </a:r>
            <a:r>
              <a:rPr lang="en-US" sz="2800">
                <a:solidFill>
                  <a:schemeClr val="dk1"/>
                </a:solidFill>
                <a:latin typeface="Century Gothic"/>
                <a:ea typeface="Century Gothic"/>
                <a:cs typeface="Century Gothic"/>
                <a:sym typeface="Century Gothic"/>
              </a:rPr>
              <a:t>in line with its mandate.</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pic>
        <p:nvPicPr>
          <p:cNvPr id="134" name="Google Shape;134;p6"/>
          <p:cNvPicPr preferRelativeResize="0"/>
          <p:nvPr/>
        </p:nvPicPr>
        <p:blipFill rotWithShape="1">
          <a:blip r:embed="rId3">
            <a:alphaModFix/>
          </a:blip>
          <a:srcRect b="0" l="0" r="0" t="0"/>
          <a:stretch/>
        </p:blipFill>
        <p:spPr>
          <a:xfrm>
            <a:off x="9441456" y="845246"/>
            <a:ext cx="2435469" cy="1623646"/>
          </a:xfrm>
          <a:prstGeom prst="rect">
            <a:avLst/>
          </a:prstGeom>
          <a:noFill/>
          <a:ln>
            <a:noFill/>
          </a:ln>
        </p:spPr>
      </p:pic>
      <p:pic>
        <p:nvPicPr>
          <p:cNvPr id="135" name="Google Shape;135;p6"/>
          <p:cNvPicPr preferRelativeResize="0"/>
          <p:nvPr/>
        </p:nvPicPr>
        <p:blipFill rotWithShape="1">
          <a:blip r:embed="rId4">
            <a:alphaModFix/>
          </a:blip>
          <a:srcRect b="0" l="0" r="0" t="0"/>
          <a:stretch/>
        </p:blipFill>
        <p:spPr>
          <a:xfrm>
            <a:off x="9437408" y="2700648"/>
            <a:ext cx="2439518" cy="1463711"/>
          </a:xfrm>
          <a:prstGeom prst="rect">
            <a:avLst/>
          </a:prstGeom>
          <a:noFill/>
          <a:ln>
            <a:noFill/>
          </a:ln>
        </p:spPr>
      </p:pic>
      <p:pic>
        <p:nvPicPr>
          <p:cNvPr id="136" name="Google Shape;136;p6"/>
          <p:cNvPicPr preferRelativeResize="0"/>
          <p:nvPr/>
        </p:nvPicPr>
        <p:blipFill rotWithShape="1">
          <a:blip r:embed="rId5">
            <a:alphaModFix/>
          </a:blip>
          <a:srcRect b="0" l="0" r="0" t="0"/>
          <a:stretch/>
        </p:blipFill>
        <p:spPr>
          <a:xfrm>
            <a:off x="9467524" y="4396115"/>
            <a:ext cx="2409401" cy="1541759"/>
          </a:xfrm>
          <a:prstGeom prst="rect">
            <a:avLst/>
          </a:prstGeom>
          <a:noFill/>
          <a:ln>
            <a:noFill/>
          </a:ln>
        </p:spPr>
      </p:pic>
      <p:pic>
        <p:nvPicPr>
          <p:cNvPr id="137" name="Google Shape;137;p6"/>
          <p:cNvPicPr preferRelativeResize="0"/>
          <p:nvPr/>
        </p:nvPicPr>
        <p:blipFill rotWithShape="1">
          <a:blip r:embed="rId6">
            <a:alphaModFix/>
          </a:blip>
          <a:srcRect b="0" l="0" r="0" t="0"/>
          <a:stretch/>
        </p:blipFill>
        <p:spPr>
          <a:xfrm>
            <a:off x="7563393" y="1401686"/>
            <a:ext cx="2566359" cy="4087760"/>
          </a:xfrm>
          <a:prstGeom prst="rect">
            <a:avLst/>
          </a:prstGeom>
          <a:noFill/>
          <a:ln cap="flat" cmpd="sng" w="38100">
            <a:solidFill>
              <a:schemeClr val="lt1"/>
            </a:solidFill>
            <a:prstDash val="solid"/>
            <a:round/>
            <a:headEnd len="sm" w="sm" type="none"/>
            <a:tailEnd len="sm" w="sm" type="none"/>
          </a:ln>
        </p:spPr>
      </p:pic>
      <p:sp>
        <p:nvSpPr>
          <p:cNvPr id="138" name="Google Shape;138;p6"/>
          <p:cNvSpPr txBox="1"/>
          <p:nvPr>
            <p:ph idx="12" type="sldNum"/>
          </p:nvPr>
        </p:nvSpPr>
        <p:spPr>
          <a:xfrm>
            <a:off x="8610600" y="6356352"/>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2000">
                <a:latin typeface="Arial Black"/>
                <a:ea typeface="Arial Black"/>
                <a:cs typeface="Arial Black"/>
                <a:sym typeface="Arial Black"/>
              </a:rPr>
              <a:t>‹#›</a:t>
            </a:fld>
            <a:endParaRPr sz="2000">
              <a:latin typeface="Arial Black"/>
              <a:ea typeface="Arial Black"/>
              <a:cs typeface="Arial Black"/>
              <a:sym typeface="Arial Black"/>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3" name="Shape 143"/>
        <p:cNvGrpSpPr/>
        <p:nvPr/>
      </p:nvGrpSpPr>
      <p:grpSpPr>
        <a:xfrm>
          <a:off x="0" y="0"/>
          <a:ext cx="0" cy="0"/>
          <a:chOff x="0" y="0"/>
          <a:chExt cx="0" cy="0"/>
        </a:xfrm>
      </p:grpSpPr>
      <p:sp>
        <p:nvSpPr>
          <p:cNvPr id="144" name="Google Shape;144;p7"/>
          <p:cNvSpPr txBox="1"/>
          <p:nvPr/>
        </p:nvSpPr>
        <p:spPr>
          <a:xfrm>
            <a:off x="0" y="-239486"/>
            <a:ext cx="12192000" cy="595086"/>
          </a:xfrm>
          <a:prstGeom prst="rect">
            <a:avLst/>
          </a:prstGeom>
          <a:solidFill>
            <a:srgbClr val="262626"/>
          </a:solid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2800"/>
              <a:buFont typeface="Calibri"/>
              <a:buNone/>
            </a:pPr>
            <a:r>
              <a:rPr b="1" lang="en-US" sz="2800">
                <a:solidFill>
                  <a:schemeClr val="lt1"/>
                </a:solidFill>
                <a:latin typeface="Calibri"/>
                <a:ea typeface="Calibri"/>
                <a:cs typeface="Calibri"/>
                <a:sym typeface="Calibri"/>
              </a:rPr>
              <a:t>     </a:t>
            </a:r>
            <a:r>
              <a:rPr b="1" lang="en-US" sz="3200">
                <a:solidFill>
                  <a:schemeClr val="lt1"/>
                </a:solidFill>
                <a:latin typeface="Calibri"/>
                <a:ea typeface="Calibri"/>
                <a:cs typeface="Calibri"/>
                <a:sym typeface="Calibri"/>
              </a:rPr>
              <a:t>4. STRATEGIC OVERVIEW</a:t>
            </a:r>
            <a:endParaRPr b="1" sz="3200">
              <a:solidFill>
                <a:schemeClr val="lt1"/>
              </a:solidFill>
              <a:latin typeface="Calibri"/>
              <a:ea typeface="Calibri"/>
              <a:cs typeface="Calibri"/>
              <a:sym typeface="Calibri"/>
            </a:endParaRPr>
          </a:p>
        </p:txBody>
      </p:sp>
      <p:sp>
        <p:nvSpPr>
          <p:cNvPr id="145" name="Google Shape;145;p7"/>
          <p:cNvSpPr txBox="1"/>
          <p:nvPr/>
        </p:nvSpPr>
        <p:spPr>
          <a:xfrm>
            <a:off x="296345" y="386116"/>
            <a:ext cx="11465169" cy="6001643"/>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2400"/>
              <a:buFont typeface="Noto Sans Symbols"/>
              <a:buChar char="❖"/>
            </a:pPr>
            <a:r>
              <a:rPr lang="en-US" sz="2400">
                <a:solidFill>
                  <a:schemeClr val="dk1"/>
                </a:solidFill>
                <a:latin typeface="Century Gothic"/>
                <a:ea typeface="Century Gothic"/>
                <a:cs typeface="Century Gothic"/>
                <a:sym typeface="Century Gothic"/>
              </a:rPr>
              <a:t>The 2020/21 financial year was a period during which government continued its efforts </a:t>
            </a:r>
            <a:r>
              <a:rPr b="1" lang="en-US" sz="2400">
                <a:solidFill>
                  <a:srgbClr val="92D050"/>
                </a:solidFill>
                <a:latin typeface="Century Gothic"/>
                <a:ea typeface="Century Gothic"/>
                <a:cs typeface="Century Gothic"/>
                <a:sym typeface="Century Gothic"/>
              </a:rPr>
              <a:t>to grow the economy</a:t>
            </a:r>
            <a:r>
              <a:rPr lang="en-US" sz="2400">
                <a:solidFill>
                  <a:srgbClr val="92D050"/>
                </a:solidFill>
                <a:latin typeface="Century Gothic"/>
                <a:ea typeface="Century Gothic"/>
                <a:cs typeface="Century Gothic"/>
                <a:sym typeface="Century Gothic"/>
              </a:rPr>
              <a:t>, </a:t>
            </a:r>
            <a:r>
              <a:rPr b="1" lang="en-US" sz="2400">
                <a:solidFill>
                  <a:srgbClr val="92D050"/>
                </a:solidFill>
                <a:latin typeface="Century Gothic"/>
                <a:ea typeface="Century Gothic"/>
                <a:cs typeface="Century Gothic"/>
                <a:sym typeface="Century Gothic"/>
              </a:rPr>
              <a:t>build a capable and ethical state,</a:t>
            </a:r>
            <a:r>
              <a:rPr lang="en-US" sz="2400">
                <a:solidFill>
                  <a:schemeClr val="dk1"/>
                </a:solidFill>
                <a:latin typeface="Century Gothic"/>
                <a:ea typeface="Century Gothic"/>
                <a:cs typeface="Century Gothic"/>
                <a:sym typeface="Century Gothic"/>
              </a:rPr>
              <a:t> improve the living conditions of South Africa and contribute to a </a:t>
            </a:r>
            <a:r>
              <a:rPr b="1" lang="en-US" sz="2400">
                <a:solidFill>
                  <a:srgbClr val="92D050"/>
                </a:solidFill>
                <a:latin typeface="Century Gothic"/>
                <a:ea typeface="Century Gothic"/>
                <a:cs typeface="Century Gothic"/>
                <a:sym typeface="Century Gothic"/>
              </a:rPr>
              <a:t>better Africa and a better world.</a:t>
            </a:r>
            <a:endParaRPr sz="2400">
              <a:solidFill>
                <a:schemeClr val="dk1"/>
              </a:solidFill>
              <a:latin typeface="Century Gothic"/>
              <a:ea typeface="Century Gothic"/>
              <a:cs typeface="Century Gothic"/>
              <a:sym typeface="Century Gothic"/>
            </a:endParaRPr>
          </a:p>
          <a:p>
            <a:pPr indent="-285750" lvl="0" marL="285750" marR="0" rtl="0" algn="just">
              <a:spcBef>
                <a:spcPts val="0"/>
              </a:spcBef>
              <a:spcAft>
                <a:spcPts val="0"/>
              </a:spcAft>
              <a:buClr>
                <a:schemeClr val="dk1"/>
              </a:buClr>
              <a:buSzPts val="2400"/>
              <a:buFont typeface="Noto Sans Symbols"/>
              <a:buChar char="❖"/>
            </a:pPr>
            <a:r>
              <a:rPr lang="en-US" sz="2400">
                <a:solidFill>
                  <a:schemeClr val="dk1"/>
                </a:solidFill>
                <a:latin typeface="Century Gothic"/>
                <a:ea typeface="Century Gothic"/>
                <a:cs typeface="Century Gothic"/>
                <a:sym typeface="Century Gothic"/>
              </a:rPr>
              <a:t>SA  was confronted by </a:t>
            </a:r>
            <a:r>
              <a:rPr b="1" lang="en-US" sz="2400">
                <a:solidFill>
                  <a:srgbClr val="92D050"/>
                </a:solidFill>
                <a:latin typeface="Century Gothic"/>
                <a:ea typeface="Century Gothic"/>
                <a:cs typeface="Century Gothic"/>
                <a:sym typeface="Century Gothic"/>
              </a:rPr>
              <a:t>unprecedented challenges </a:t>
            </a:r>
            <a:r>
              <a:rPr lang="en-US" sz="2400">
                <a:solidFill>
                  <a:schemeClr val="dk1"/>
                </a:solidFill>
                <a:latin typeface="Century Gothic"/>
                <a:ea typeface="Century Gothic"/>
                <a:cs typeface="Century Gothic"/>
                <a:sym typeface="Century Gothic"/>
              </a:rPr>
              <a:t>that mirrored the global public health and economic crisis.  Covid -19 This situation created unprecedented demand and responsibility for official communications</a:t>
            </a:r>
            <a:endParaRPr/>
          </a:p>
          <a:p>
            <a:pPr indent="0" lvl="0" marL="0" marR="0" rtl="0" algn="just">
              <a:spcBef>
                <a:spcPts val="0"/>
              </a:spcBef>
              <a:spcAft>
                <a:spcPts val="0"/>
              </a:spcAft>
              <a:buNone/>
            </a:pPr>
            <a:r>
              <a:t/>
            </a:r>
            <a:endParaRPr sz="2400">
              <a:solidFill>
                <a:schemeClr val="dk1"/>
              </a:solidFill>
              <a:latin typeface="Century Gothic"/>
              <a:ea typeface="Century Gothic"/>
              <a:cs typeface="Century Gothic"/>
              <a:sym typeface="Century Gothic"/>
            </a:endParaRPr>
          </a:p>
          <a:p>
            <a:pPr indent="-285750" lvl="0" marL="285750" marR="0" rtl="0" algn="just">
              <a:spcBef>
                <a:spcPts val="0"/>
              </a:spcBef>
              <a:spcAft>
                <a:spcPts val="0"/>
              </a:spcAft>
              <a:buClr>
                <a:schemeClr val="dk1"/>
              </a:buClr>
              <a:buSzPts val="2400"/>
              <a:buFont typeface="Noto Sans Symbols"/>
              <a:buChar char="❖"/>
            </a:pPr>
            <a:r>
              <a:rPr lang="en-US" sz="2400">
                <a:solidFill>
                  <a:schemeClr val="dk1"/>
                </a:solidFill>
                <a:latin typeface="Century Gothic"/>
                <a:ea typeface="Century Gothic"/>
                <a:cs typeface="Century Gothic"/>
                <a:sym typeface="Century Gothic"/>
              </a:rPr>
              <a:t>GCIS </a:t>
            </a:r>
            <a:r>
              <a:rPr b="1" lang="en-US" sz="2400">
                <a:solidFill>
                  <a:srgbClr val="92D050"/>
                </a:solidFill>
                <a:latin typeface="Century Gothic"/>
                <a:ea typeface="Century Gothic"/>
                <a:cs typeface="Century Gothic"/>
                <a:sym typeface="Century Gothic"/>
              </a:rPr>
              <a:t>coordinated all-of-government communications </a:t>
            </a:r>
            <a:r>
              <a:rPr lang="en-US" sz="2400">
                <a:solidFill>
                  <a:schemeClr val="dk1"/>
                </a:solidFill>
                <a:latin typeface="Century Gothic"/>
                <a:ea typeface="Century Gothic"/>
                <a:cs typeface="Century Gothic"/>
                <a:sym typeface="Century Gothic"/>
              </a:rPr>
              <a:t>on all dimensions of the pandemic. We placed a focus on the depth of successive waves of illness and death. We helped South Africans understand the serious threat posed by an unseen enemy in the form of a virus</a:t>
            </a:r>
            <a:endParaRPr/>
          </a:p>
          <a:p>
            <a:pPr indent="0" lvl="0" marL="0" marR="0" rtl="0" algn="just">
              <a:spcBef>
                <a:spcPts val="0"/>
              </a:spcBef>
              <a:spcAft>
                <a:spcPts val="0"/>
              </a:spcAft>
              <a:buNone/>
            </a:pPr>
            <a:r>
              <a:t/>
            </a:r>
            <a:endParaRPr sz="2400">
              <a:solidFill>
                <a:schemeClr val="dk1"/>
              </a:solidFill>
              <a:latin typeface="Century Gothic"/>
              <a:ea typeface="Century Gothic"/>
              <a:cs typeface="Century Gothic"/>
              <a:sym typeface="Century Gothic"/>
            </a:endParaRPr>
          </a:p>
          <a:p>
            <a:pPr indent="-285750" lvl="0" marL="285750" marR="0" rtl="0" algn="just">
              <a:spcBef>
                <a:spcPts val="0"/>
              </a:spcBef>
              <a:spcAft>
                <a:spcPts val="0"/>
              </a:spcAft>
              <a:buClr>
                <a:schemeClr val="dk1"/>
              </a:buClr>
              <a:buSzPts val="2400"/>
              <a:buFont typeface="Noto Sans Symbols"/>
              <a:buChar char="❖"/>
            </a:pPr>
            <a:r>
              <a:rPr lang="en-US" sz="2400">
                <a:solidFill>
                  <a:schemeClr val="dk1"/>
                </a:solidFill>
                <a:latin typeface="Century Gothic"/>
                <a:ea typeface="Century Gothic"/>
                <a:cs typeface="Century Gothic"/>
                <a:sym typeface="Century Gothic"/>
              </a:rPr>
              <a:t>We also </a:t>
            </a:r>
            <a:r>
              <a:rPr b="1" lang="en-US" sz="2400">
                <a:solidFill>
                  <a:srgbClr val="92D050"/>
                </a:solidFill>
                <a:latin typeface="Century Gothic"/>
                <a:ea typeface="Century Gothic"/>
                <a:cs typeface="Century Gothic"/>
                <a:sym typeface="Century Gothic"/>
              </a:rPr>
              <a:t>created information resource</a:t>
            </a:r>
            <a:r>
              <a:rPr b="1" lang="en-US" sz="2400">
                <a:solidFill>
                  <a:srgbClr val="006600"/>
                </a:solidFill>
                <a:latin typeface="Century Gothic"/>
                <a:ea typeface="Century Gothic"/>
                <a:cs typeface="Century Gothic"/>
                <a:sym typeface="Century Gothic"/>
              </a:rPr>
              <a:t>s </a:t>
            </a:r>
            <a:r>
              <a:rPr lang="en-US" sz="2400">
                <a:solidFill>
                  <a:schemeClr val="dk1"/>
                </a:solidFill>
                <a:latin typeface="Century Gothic"/>
                <a:ea typeface="Century Gothic"/>
                <a:cs typeface="Century Gothic"/>
                <a:sym typeface="Century Gothic"/>
              </a:rPr>
              <a:t>that gave economically vulnerable people access to the broad range of economic and social relief measures that government had innovated</a:t>
            </a:r>
            <a:endParaRPr/>
          </a:p>
        </p:txBody>
      </p:sp>
      <p:sp>
        <p:nvSpPr>
          <p:cNvPr id="146" name="Google Shape;146;p7"/>
          <p:cNvSpPr txBox="1"/>
          <p:nvPr>
            <p:ph idx="12" type="sldNum"/>
          </p:nvPr>
        </p:nvSpPr>
        <p:spPr>
          <a:xfrm>
            <a:off x="8915400" y="6173789"/>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2000">
                <a:latin typeface="Arial Black"/>
                <a:ea typeface="Arial Black"/>
                <a:cs typeface="Arial Black"/>
                <a:sym typeface="Arial Black"/>
              </a:rPr>
              <a:t>‹#›</a:t>
            </a:fld>
            <a:endParaRPr sz="2000">
              <a:latin typeface="Arial Black"/>
              <a:ea typeface="Arial Black"/>
              <a:cs typeface="Arial Black"/>
              <a:sym typeface="Arial Black"/>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1" name="Shape 151"/>
        <p:cNvGrpSpPr/>
        <p:nvPr/>
      </p:nvGrpSpPr>
      <p:grpSpPr>
        <a:xfrm>
          <a:off x="0" y="0"/>
          <a:ext cx="0" cy="0"/>
          <a:chOff x="0" y="0"/>
          <a:chExt cx="0" cy="0"/>
        </a:xfrm>
      </p:grpSpPr>
      <p:sp>
        <p:nvSpPr>
          <p:cNvPr id="152" name="Google Shape;152;p8"/>
          <p:cNvSpPr txBox="1"/>
          <p:nvPr/>
        </p:nvSpPr>
        <p:spPr>
          <a:xfrm>
            <a:off x="0" y="0"/>
            <a:ext cx="12192000" cy="508000"/>
          </a:xfrm>
          <a:prstGeom prst="rect">
            <a:avLst/>
          </a:prstGeom>
          <a:solidFill>
            <a:srgbClr val="262626"/>
          </a:solid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Calibri"/>
              <a:buNone/>
            </a:pPr>
            <a:r>
              <a:rPr b="1" lang="en-US" sz="2400">
                <a:solidFill>
                  <a:schemeClr val="lt1"/>
                </a:solidFill>
                <a:latin typeface="Calibri"/>
                <a:ea typeface="Calibri"/>
                <a:cs typeface="Calibri"/>
                <a:sym typeface="Calibri"/>
              </a:rPr>
              <a:t>         </a:t>
            </a:r>
            <a:r>
              <a:rPr b="1" lang="en-US" sz="3200">
                <a:solidFill>
                  <a:schemeClr val="lt1"/>
                </a:solidFill>
                <a:latin typeface="Calibri"/>
                <a:ea typeface="Calibri"/>
                <a:cs typeface="Calibri"/>
                <a:sym typeface="Calibri"/>
              </a:rPr>
              <a:t>STRATEGIC OVERVIEW </a:t>
            </a:r>
            <a:endParaRPr b="1" sz="3200">
              <a:solidFill>
                <a:schemeClr val="lt1"/>
              </a:solidFill>
              <a:latin typeface="Calibri"/>
              <a:ea typeface="Calibri"/>
              <a:cs typeface="Calibri"/>
              <a:sym typeface="Calibri"/>
            </a:endParaRPr>
          </a:p>
        </p:txBody>
      </p:sp>
      <p:sp>
        <p:nvSpPr>
          <p:cNvPr id="153" name="Google Shape;153;p8"/>
          <p:cNvSpPr txBox="1"/>
          <p:nvPr/>
        </p:nvSpPr>
        <p:spPr>
          <a:xfrm>
            <a:off x="457290" y="542408"/>
            <a:ext cx="11465169" cy="6001643"/>
          </a:xfrm>
          <a:prstGeom prst="rect">
            <a:avLst/>
          </a:prstGeom>
          <a:noFill/>
          <a:ln>
            <a:noFill/>
          </a:ln>
        </p:spPr>
        <p:txBody>
          <a:bodyPr anchorCtr="0" anchor="t" bIns="45700" lIns="91425" spcFirstLastPara="1" rIns="91425" wrap="square" tIns="45700">
            <a:spAutoFit/>
          </a:bodyPr>
          <a:lstStyle/>
          <a:p>
            <a:pPr indent="-285750" lvl="0" marL="285750" marR="0" rtl="0" algn="just">
              <a:spcBef>
                <a:spcPts val="0"/>
              </a:spcBef>
              <a:spcAft>
                <a:spcPts val="0"/>
              </a:spcAft>
              <a:buClr>
                <a:schemeClr val="dk1"/>
              </a:buClr>
              <a:buSzPts val="2400"/>
              <a:buFont typeface="Noto Sans Symbols"/>
              <a:buChar char="❖"/>
            </a:pPr>
            <a:r>
              <a:rPr lang="en-US" sz="2400">
                <a:solidFill>
                  <a:schemeClr val="dk1"/>
                </a:solidFill>
                <a:latin typeface="Century Gothic"/>
                <a:ea typeface="Century Gothic"/>
                <a:cs typeface="Century Gothic"/>
                <a:sym typeface="Century Gothic"/>
              </a:rPr>
              <a:t> communications extended to </a:t>
            </a:r>
            <a:r>
              <a:rPr b="1" lang="en-US" sz="2400">
                <a:solidFill>
                  <a:srgbClr val="92D050"/>
                </a:solidFill>
                <a:latin typeface="Century Gothic"/>
                <a:ea typeface="Century Gothic"/>
                <a:cs typeface="Century Gothic"/>
                <a:sym typeface="Century Gothic"/>
              </a:rPr>
              <a:t>th</a:t>
            </a:r>
            <a:r>
              <a:rPr lang="en-US" sz="2400">
                <a:solidFill>
                  <a:srgbClr val="92D050"/>
                </a:solidFill>
                <a:latin typeface="Century Gothic"/>
                <a:ea typeface="Century Gothic"/>
                <a:cs typeface="Century Gothic"/>
                <a:sym typeface="Century Gothic"/>
              </a:rPr>
              <a:t>e </a:t>
            </a:r>
            <a:r>
              <a:rPr b="1" lang="en-US" sz="2400">
                <a:solidFill>
                  <a:srgbClr val="92D050"/>
                </a:solidFill>
                <a:latin typeface="Century Gothic"/>
                <a:ea typeface="Century Gothic"/>
                <a:cs typeface="Century Gothic"/>
                <a:sym typeface="Century Gothic"/>
              </a:rPr>
              <a:t>global community </a:t>
            </a:r>
            <a:r>
              <a:rPr lang="en-US" sz="2400">
                <a:solidFill>
                  <a:schemeClr val="dk1"/>
                </a:solidFill>
                <a:latin typeface="Century Gothic"/>
                <a:ea typeface="Century Gothic"/>
                <a:cs typeface="Century Gothic"/>
                <a:sym typeface="Century Gothic"/>
              </a:rPr>
              <a:t>so that people in our region, on our continent and around the world .</a:t>
            </a:r>
            <a:endParaRPr/>
          </a:p>
          <a:p>
            <a:pPr indent="0" lvl="0" marL="0" marR="0" rtl="0" algn="just">
              <a:spcBef>
                <a:spcPts val="0"/>
              </a:spcBef>
              <a:spcAft>
                <a:spcPts val="0"/>
              </a:spcAft>
              <a:buNone/>
            </a:pPr>
            <a:r>
              <a:t/>
            </a:r>
            <a:endParaRPr sz="2400">
              <a:solidFill>
                <a:schemeClr val="dk1"/>
              </a:solidFill>
              <a:latin typeface="Century Gothic"/>
              <a:ea typeface="Century Gothic"/>
              <a:cs typeface="Century Gothic"/>
              <a:sym typeface="Century Gothic"/>
            </a:endParaRPr>
          </a:p>
          <a:p>
            <a:pPr indent="-285750" lvl="0" marL="285750" marR="0" rtl="0" algn="just">
              <a:spcBef>
                <a:spcPts val="0"/>
              </a:spcBef>
              <a:spcAft>
                <a:spcPts val="0"/>
              </a:spcAft>
              <a:buClr>
                <a:schemeClr val="dk1"/>
              </a:buClr>
              <a:buSzPts val="2400"/>
              <a:buFont typeface="Noto Sans Symbols"/>
              <a:buChar char="❖"/>
            </a:pPr>
            <a:r>
              <a:rPr lang="en-US" sz="2400">
                <a:solidFill>
                  <a:schemeClr val="dk1"/>
                </a:solidFill>
                <a:latin typeface="Century Gothic"/>
                <a:ea typeface="Century Gothic"/>
                <a:cs typeface="Century Gothic"/>
                <a:sym typeface="Century Gothic"/>
              </a:rPr>
              <a:t>We built </a:t>
            </a:r>
            <a:r>
              <a:rPr b="1" lang="en-US" sz="2400">
                <a:solidFill>
                  <a:srgbClr val="92D050"/>
                </a:solidFill>
                <a:latin typeface="Century Gothic"/>
                <a:ea typeface="Century Gothic"/>
                <a:cs typeface="Century Gothic"/>
                <a:sym typeface="Century Gothic"/>
              </a:rPr>
              <a:t>partnerships with communicators </a:t>
            </a:r>
            <a:r>
              <a:rPr lang="en-US" sz="2400">
                <a:solidFill>
                  <a:schemeClr val="dk1"/>
                </a:solidFill>
                <a:latin typeface="Century Gothic"/>
                <a:ea typeface="Century Gothic"/>
                <a:cs typeface="Century Gothic"/>
                <a:sym typeface="Century Gothic"/>
              </a:rPr>
              <a:t>in civil society - including organised business and labour as well as faith-based communities and traditional leadership - to ensure messaging was clear, consistent and relevant to all sectors of society. We further worked with epidemiologists and behavioural scientists to empower the nation with information on how best to protect themselves</a:t>
            </a:r>
            <a:endParaRPr/>
          </a:p>
          <a:p>
            <a:pPr indent="-285750" lvl="0" marL="285750" marR="0" rtl="0" algn="just">
              <a:spcBef>
                <a:spcPts val="0"/>
              </a:spcBef>
              <a:spcAft>
                <a:spcPts val="0"/>
              </a:spcAft>
              <a:buClr>
                <a:schemeClr val="dk1"/>
              </a:buClr>
              <a:buSzPts val="2400"/>
              <a:buFont typeface="Noto Sans Symbols"/>
              <a:buChar char="❖"/>
            </a:pPr>
            <a:r>
              <a:rPr lang="en-US" sz="2400">
                <a:solidFill>
                  <a:schemeClr val="dk1"/>
                </a:solidFill>
                <a:latin typeface="Century Gothic"/>
                <a:ea typeface="Century Gothic"/>
                <a:cs typeface="Century Gothic"/>
                <a:sym typeface="Century Gothic"/>
              </a:rPr>
              <a:t> We supported and profiled South Africa’s role </a:t>
            </a:r>
            <a:r>
              <a:rPr b="1" lang="en-US" sz="2400">
                <a:solidFill>
                  <a:srgbClr val="92D050"/>
                </a:solidFill>
                <a:latin typeface="Century Gothic"/>
                <a:ea typeface="Century Gothic"/>
                <a:cs typeface="Century Gothic"/>
                <a:sym typeface="Century Gothic"/>
              </a:rPr>
              <a:t>as Chair of the African Union and President Ramaphosa’s</a:t>
            </a:r>
            <a:r>
              <a:rPr lang="en-US" sz="2400">
                <a:solidFill>
                  <a:schemeClr val="dk1"/>
                </a:solidFill>
                <a:latin typeface="Century Gothic"/>
                <a:ea typeface="Century Gothic"/>
                <a:cs typeface="Century Gothic"/>
                <a:sym typeface="Century Gothic"/>
              </a:rPr>
              <a:t> rapidly developing </a:t>
            </a:r>
            <a:r>
              <a:rPr b="1" lang="en-US" sz="2400">
                <a:solidFill>
                  <a:srgbClr val="92D050"/>
                </a:solidFill>
                <a:latin typeface="Century Gothic"/>
                <a:ea typeface="Century Gothic"/>
                <a:cs typeface="Century Gothic"/>
                <a:sym typeface="Century Gothic"/>
              </a:rPr>
              <a:t>role as a champion for the fight against COVID-19</a:t>
            </a:r>
            <a:r>
              <a:rPr b="1" lang="en-US" sz="2400">
                <a:solidFill>
                  <a:srgbClr val="006600"/>
                </a:solidFill>
                <a:latin typeface="Century Gothic"/>
                <a:ea typeface="Century Gothic"/>
                <a:cs typeface="Century Gothic"/>
                <a:sym typeface="Century Gothic"/>
              </a:rPr>
              <a:t> </a:t>
            </a:r>
            <a:r>
              <a:rPr lang="en-US" sz="2400">
                <a:solidFill>
                  <a:schemeClr val="dk1"/>
                </a:solidFill>
                <a:latin typeface="Century Gothic"/>
                <a:ea typeface="Century Gothic"/>
                <a:cs typeface="Century Gothic"/>
                <a:sym typeface="Century Gothic"/>
              </a:rPr>
              <a:t>and the fight for vaccine equity at the global level.</a:t>
            </a:r>
            <a:endParaRPr/>
          </a:p>
          <a:p>
            <a:pPr indent="-285750" lvl="0" marL="285750" marR="0" rtl="0" algn="just">
              <a:spcBef>
                <a:spcPts val="0"/>
              </a:spcBef>
              <a:spcAft>
                <a:spcPts val="0"/>
              </a:spcAft>
              <a:buClr>
                <a:schemeClr val="dk1"/>
              </a:buClr>
              <a:buSzPts val="2400"/>
              <a:buFont typeface="Noto Sans Symbols"/>
              <a:buChar char="❖"/>
            </a:pPr>
            <a:r>
              <a:rPr lang="en-US" sz="2400">
                <a:solidFill>
                  <a:schemeClr val="dk1"/>
                </a:solidFill>
                <a:latin typeface="Century Gothic"/>
                <a:ea typeface="Century Gothic"/>
                <a:cs typeface="Century Gothic"/>
                <a:sym typeface="Century Gothic"/>
              </a:rPr>
              <a:t>While our communications relied on evolving scientific insights, we dealt as vigorously with the dangerous and </a:t>
            </a:r>
            <a:r>
              <a:rPr b="1" lang="en-US" sz="2400">
                <a:solidFill>
                  <a:srgbClr val="92D050"/>
                </a:solidFill>
                <a:latin typeface="Century Gothic"/>
                <a:ea typeface="Century Gothic"/>
                <a:cs typeface="Century Gothic"/>
                <a:sym typeface="Century Gothic"/>
              </a:rPr>
              <a:t>disruptive reality of misinformation and disinformation</a:t>
            </a:r>
            <a:endParaRPr/>
          </a:p>
        </p:txBody>
      </p:sp>
      <p:sp>
        <p:nvSpPr>
          <p:cNvPr id="154" name="Google Shape;154;p8"/>
          <p:cNvSpPr txBox="1"/>
          <p:nvPr>
            <p:ph idx="12" type="sldNum"/>
          </p:nvPr>
        </p:nvSpPr>
        <p:spPr>
          <a:xfrm>
            <a:off x="8610599" y="6356352"/>
            <a:ext cx="3311859" cy="222107"/>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2000">
                <a:solidFill>
                  <a:schemeClr val="dk1"/>
                </a:solidFill>
                <a:latin typeface="Arial Black"/>
                <a:ea typeface="Arial Black"/>
                <a:cs typeface="Arial Black"/>
                <a:sym typeface="Arial Black"/>
              </a:rPr>
              <a:t>‹#›</a:t>
            </a:fld>
            <a:endParaRPr sz="2000">
              <a:solidFill>
                <a:schemeClr val="dk1"/>
              </a:solidFill>
              <a:latin typeface="Arial Black"/>
              <a:ea typeface="Arial Black"/>
              <a:cs typeface="Arial Black"/>
              <a:sym typeface="Arial Black"/>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9" name="Shape 159"/>
        <p:cNvGrpSpPr/>
        <p:nvPr/>
      </p:nvGrpSpPr>
      <p:grpSpPr>
        <a:xfrm>
          <a:off x="0" y="0"/>
          <a:ext cx="0" cy="0"/>
          <a:chOff x="0" y="0"/>
          <a:chExt cx="0" cy="0"/>
        </a:xfrm>
      </p:grpSpPr>
      <p:sp>
        <p:nvSpPr>
          <p:cNvPr id="160" name="Google Shape;160;p9"/>
          <p:cNvSpPr txBox="1"/>
          <p:nvPr/>
        </p:nvSpPr>
        <p:spPr>
          <a:xfrm>
            <a:off x="0" y="0"/>
            <a:ext cx="12192000" cy="508000"/>
          </a:xfrm>
          <a:prstGeom prst="rect">
            <a:avLst/>
          </a:prstGeom>
          <a:solidFill>
            <a:srgbClr val="262626"/>
          </a:solid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lt1"/>
              </a:buClr>
              <a:buSzPts val="2400"/>
              <a:buFont typeface="Calibri"/>
              <a:buNone/>
            </a:pPr>
            <a:r>
              <a:rPr b="1" lang="en-US" sz="2400">
                <a:solidFill>
                  <a:schemeClr val="lt1"/>
                </a:solidFill>
                <a:latin typeface="Calibri"/>
                <a:ea typeface="Calibri"/>
                <a:cs typeface="Calibri"/>
                <a:sym typeface="Calibri"/>
              </a:rPr>
              <a:t>              </a:t>
            </a:r>
            <a:r>
              <a:rPr b="1" lang="en-US" sz="3600">
                <a:solidFill>
                  <a:schemeClr val="lt1"/>
                </a:solidFill>
                <a:latin typeface="Calibri"/>
                <a:ea typeface="Calibri"/>
                <a:cs typeface="Calibri"/>
                <a:sym typeface="Calibri"/>
              </a:rPr>
              <a:t>STRATEGIC OVERVIEW</a:t>
            </a:r>
            <a:endParaRPr b="1" sz="3600">
              <a:solidFill>
                <a:schemeClr val="lt1"/>
              </a:solidFill>
              <a:latin typeface="Calibri"/>
              <a:ea typeface="Calibri"/>
              <a:cs typeface="Calibri"/>
              <a:sym typeface="Calibri"/>
            </a:endParaRPr>
          </a:p>
        </p:txBody>
      </p:sp>
      <p:sp>
        <p:nvSpPr>
          <p:cNvPr id="161" name="Google Shape;161;p9"/>
          <p:cNvSpPr txBox="1"/>
          <p:nvPr/>
        </p:nvSpPr>
        <p:spPr>
          <a:xfrm>
            <a:off x="526114" y="747944"/>
            <a:ext cx="11465169" cy="4893647"/>
          </a:xfrm>
          <a:prstGeom prst="rect">
            <a:avLst/>
          </a:prstGeom>
          <a:noFill/>
          <a:ln>
            <a:noFill/>
          </a:ln>
        </p:spPr>
        <p:txBody>
          <a:bodyPr anchorCtr="0" anchor="t" bIns="45700" lIns="91425" spcFirstLastPara="1" rIns="91425" wrap="square" tIns="45700">
            <a:spAutoFit/>
          </a:bodyPr>
          <a:lstStyle/>
          <a:p>
            <a:pPr indent="-342900" lvl="0" marL="342900" marR="0" rtl="0" algn="just">
              <a:spcBef>
                <a:spcPts val="0"/>
              </a:spcBef>
              <a:spcAft>
                <a:spcPts val="0"/>
              </a:spcAft>
              <a:buClr>
                <a:schemeClr val="dk1"/>
              </a:buClr>
              <a:buSzPts val="2400"/>
              <a:buFont typeface="Noto Sans Symbols"/>
              <a:buChar char="❖"/>
            </a:pPr>
            <a:r>
              <a:rPr lang="en-US" sz="2400">
                <a:solidFill>
                  <a:schemeClr val="dk1"/>
                </a:solidFill>
                <a:latin typeface="Century Gothic"/>
                <a:ea typeface="Century Gothic"/>
                <a:cs typeface="Century Gothic"/>
                <a:sym typeface="Century Gothic"/>
              </a:rPr>
              <a:t>We explored and exploited the facilities offered </a:t>
            </a:r>
            <a:r>
              <a:rPr b="1" lang="en-US" sz="2400">
                <a:solidFill>
                  <a:srgbClr val="92D050"/>
                </a:solidFill>
                <a:latin typeface="Century Gothic"/>
                <a:ea typeface="Century Gothic"/>
                <a:cs typeface="Century Gothic"/>
                <a:sym typeface="Century Gothic"/>
              </a:rPr>
              <a:t>by technology that allowed us to work and communicate remotely</a:t>
            </a:r>
            <a:r>
              <a:rPr lang="en-US" sz="2400">
                <a:solidFill>
                  <a:srgbClr val="92D050"/>
                </a:solidFill>
                <a:latin typeface="Century Gothic"/>
                <a:ea typeface="Century Gothic"/>
                <a:cs typeface="Century Gothic"/>
                <a:sym typeface="Century Gothic"/>
              </a:rPr>
              <a:t>. </a:t>
            </a:r>
            <a:r>
              <a:rPr lang="en-US" sz="2400">
                <a:solidFill>
                  <a:schemeClr val="dk1"/>
                </a:solidFill>
                <a:latin typeface="Century Gothic"/>
                <a:ea typeface="Century Gothic"/>
                <a:cs typeface="Century Gothic"/>
                <a:sym typeface="Century Gothic"/>
              </a:rPr>
              <a:t>We adopted webinars and virtual engagements as fundamental tools of trade.</a:t>
            </a:r>
            <a:endParaRPr sz="2400">
              <a:solidFill>
                <a:schemeClr val="dk1"/>
              </a:solidFill>
              <a:latin typeface="Calibri"/>
              <a:ea typeface="Calibri"/>
              <a:cs typeface="Calibri"/>
              <a:sym typeface="Calibri"/>
            </a:endParaRPr>
          </a:p>
          <a:p>
            <a:pPr indent="-342900" lvl="0" marL="342900" marR="0" rtl="0" algn="just">
              <a:spcBef>
                <a:spcPts val="0"/>
              </a:spcBef>
              <a:spcAft>
                <a:spcPts val="0"/>
              </a:spcAft>
              <a:buClr>
                <a:schemeClr val="dk1"/>
              </a:buClr>
              <a:buSzPts val="2400"/>
              <a:buFont typeface="Noto Sans Symbols"/>
              <a:buChar char="❖"/>
            </a:pPr>
            <a:r>
              <a:rPr lang="en-US" sz="2400">
                <a:solidFill>
                  <a:schemeClr val="dk1"/>
                </a:solidFill>
                <a:latin typeface="Century Gothic"/>
                <a:ea typeface="Century Gothic"/>
                <a:cs typeface="Century Gothic"/>
                <a:sym typeface="Century Gothic"/>
              </a:rPr>
              <a:t>The vaccination roll out programme open a new focus on informing about benefits of vaccination and we sought to inform and inspire South Africans to protect themselves and enable our </a:t>
            </a:r>
            <a:r>
              <a:rPr lang="en-US" sz="2400">
                <a:solidFill>
                  <a:srgbClr val="92D050"/>
                </a:solidFill>
                <a:latin typeface="Century Gothic"/>
                <a:ea typeface="Century Gothic"/>
                <a:cs typeface="Century Gothic"/>
                <a:sym typeface="Century Gothic"/>
              </a:rPr>
              <a:t>march </a:t>
            </a:r>
            <a:r>
              <a:rPr b="1" lang="en-US" sz="2400">
                <a:solidFill>
                  <a:srgbClr val="92D050"/>
                </a:solidFill>
                <a:latin typeface="Century Gothic"/>
                <a:ea typeface="Century Gothic"/>
                <a:cs typeface="Century Gothic"/>
                <a:sym typeface="Century Gothic"/>
              </a:rPr>
              <a:t>towards economic recovery and the transformation</a:t>
            </a:r>
            <a:r>
              <a:rPr lang="en-US" sz="2400">
                <a:solidFill>
                  <a:srgbClr val="92D050"/>
                </a:solidFill>
                <a:latin typeface="Century Gothic"/>
                <a:ea typeface="Century Gothic"/>
                <a:cs typeface="Century Gothic"/>
                <a:sym typeface="Century Gothic"/>
              </a:rPr>
              <a:t> of our society  </a:t>
            </a:r>
            <a:endParaRPr/>
          </a:p>
          <a:p>
            <a:pPr indent="0" lvl="0" marL="0" marR="0" rtl="0" algn="just">
              <a:spcBef>
                <a:spcPts val="0"/>
              </a:spcBef>
              <a:spcAft>
                <a:spcPts val="0"/>
              </a:spcAft>
              <a:buNone/>
            </a:pPr>
            <a:r>
              <a:t/>
            </a:r>
            <a:endParaRPr sz="2400">
              <a:solidFill>
                <a:schemeClr val="dk1"/>
              </a:solidFill>
              <a:latin typeface="Century Gothic"/>
              <a:ea typeface="Century Gothic"/>
              <a:cs typeface="Century Gothic"/>
              <a:sym typeface="Century Gothic"/>
            </a:endParaRPr>
          </a:p>
          <a:p>
            <a:pPr indent="-342900" lvl="0" marL="342900" marR="0" rtl="0" algn="just">
              <a:spcBef>
                <a:spcPts val="0"/>
              </a:spcBef>
              <a:spcAft>
                <a:spcPts val="0"/>
              </a:spcAft>
              <a:buClr>
                <a:schemeClr val="dk1"/>
              </a:buClr>
              <a:buSzPts val="2400"/>
              <a:buFont typeface="Noto Sans Symbols"/>
              <a:buChar char="❖"/>
            </a:pPr>
            <a:r>
              <a:rPr lang="en-US" sz="2400">
                <a:solidFill>
                  <a:schemeClr val="dk1"/>
                </a:solidFill>
                <a:latin typeface="Century Gothic"/>
                <a:ea typeface="Century Gothic"/>
                <a:cs typeface="Century Gothic"/>
                <a:sym typeface="Century Gothic"/>
              </a:rPr>
              <a:t>The year 2020/21 has also ensure </a:t>
            </a:r>
            <a:r>
              <a:rPr b="1" lang="en-US" sz="2400">
                <a:solidFill>
                  <a:srgbClr val="92D050"/>
                </a:solidFill>
                <a:latin typeface="Century Gothic"/>
                <a:ea typeface="Century Gothic"/>
                <a:cs typeface="Century Gothic"/>
                <a:sym typeface="Century Gothic"/>
              </a:rPr>
              <a:t>our information and advocacy on GBVF and anti corruption focus was also factored </a:t>
            </a:r>
            <a:r>
              <a:rPr b="1" lang="en-US" sz="2400">
                <a:solidFill>
                  <a:srgbClr val="006600"/>
                </a:solidFill>
                <a:latin typeface="Century Gothic"/>
                <a:ea typeface="Century Gothic"/>
                <a:cs typeface="Century Gothic"/>
                <a:sym typeface="Century Gothic"/>
              </a:rPr>
              <a:t>in </a:t>
            </a:r>
            <a:r>
              <a:rPr lang="en-US" sz="2400">
                <a:solidFill>
                  <a:schemeClr val="dk1"/>
                </a:solidFill>
                <a:latin typeface="Century Gothic"/>
                <a:ea typeface="Century Gothic"/>
                <a:cs typeface="Century Gothic"/>
                <a:sym typeface="Century Gothic"/>
              </a:rPr>
              <a:t>, though not to the extent we focused on COVID-19.  This is due to the fact that GCIS was only given budget to do awareness and mobilisation on COVID and not in any of the other campaigns</a:t>
            </a:r>
            <a:endParaRPr/>
          </a:p>
        </p:txBody>
      </p:sp>
      <p:sp>
        <p:nvSpPr>
          <p:cNvPr id="162" name="Google Shape;162;p9"/>
          <p:cNvSpPr txBox="1"/>
          <p:nvPr>
            <p:ph idx="12" type="sldNum"/>
          </p:nvPr>
        </p:nvSpPr>
        <p:spPr>
          <a:xfrm>
            <a:off x="9144000" y="5904344"/>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sz="2000">
                <a:latin typeface="Arial Black"/>
                <a:ea typeface="Arial Black"/>
                <a:cs typeface="Arial Black"/>
                <a:sym typeface="Arial Black"/>
              </a:rPr>
              <a:t>‹#›</a:t>
            </a:fld>
            <a:endParaRPr sz="2000">
              <a:latin typeface="Arial Black"/>
              <a:ea typeface="Arial Black"/>
              <a:cs typeface="Arial Black"/>
              <a:sym typeface="Arial Black"/>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2020-01-30T15:33:37Z</dcterms:created>
  <dc:creator>Microsoft Office User</dc:creator>
</cp:coreProperties>
</file>